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69DEA-017D-422E-84AC-91377355376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0BF35-699E-4CFC-9E37-81C6C1338108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R is an interpreted language, not compiled one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1A04AD8F-A88E-495C-8892-59F063C13522}" type="parTrans" cxnId="{55620F0D-89EE-4814-ADF9-5D9C639AE010}">
      <dgm:prSet/>
      <dgm:spPr/>
      <dgm:t>
        <a:bodyPr/>
        <a:lstStyle/>
        <a:p>
          <a:endParaRPr lang="en-US"/>
        </a:p>
      </dgm:t>
    </dgm:pt>
    <dgm:pt modelId="{2EF329BD-BE31-4D58-8C36-ED34AACF0C38}" type="sibTrans" cxnId="{55620F0D-89EE-4814-ADF9-5D9C639AE010}">
      <dgm:prSet/>
      <dgm:spPr/>
      <dgm:t>
        <a:bodyPr/>
        <a:lstStyle/>
        <a:p>
          <a:endParaRPr lang="en-US"/>
        </a:p>
      </dgm:t>
    </dgm:pt>
    <dgm:pt modelId="{367F456A-0282-47AD-8A8B-E7B9AF6E6B6F}">
      <dgm:prSet phldrT="[Text]" custT="1"/>
      <dgm:spPr/>
      <dgm:t>
        <a:bodyPr/>
        <a:lstStyle/>
        <a:p>
          <a:pPr algn="just"/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All commands typed on the keyboard are directly executed.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B2497AF-1E1A-422C-A524-9033FB804938}" type="parTrans" cxnId="{1F9A231E-4A15-45C3-B78C-A72B910E3E73}">
      <dgm:prSet/>
      <dgm:spPr/>
      <dgm:t>
        <a:bodyPr/>
        <a:lstStyle/>
        <a:p>
          <a:endParaRPr lang="en-US"/>
        </a:p>
      </dgm:t>
    </dgm:pt>
    <dgm:pt modelId="{D3A75DCD-9B0D-4BC9-90DA-17F85B744FF7}" type="sibTrans" cxnId="{1F9A231E-4A15-45C3-B78C-A72B910E3E73}">
      <dgm:prSet/>
      <dgm:spPr/>
      <dgm:t>
        <a:bodyPr/>
        <a:lstStyle/>
        <a:p>
          <a:endParaRPr lang="en-US"/>
        </a:p>
      </dgm:t>
    </dgm:pt>
    <dgm:pt modelId="{9E4ABBBA-2A12-4FE5-AA1E-69379633981A}">
      <dgm:prSet phldrT="[Text]" custT="1"/>
      <dgm:spPr/>
      <dgm:t>
        <a:bodyPr/>
        <a:lstStyle/>
        <a:p>
          <a:pPr algn="just"/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It does not require to build a complicated programs for each function as other programs (e.g., C, C++ etc.,)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FA2620DB-428A-4E73-8BDC-67F050445835}" type="parTrans" cxnId="{B8CEB1FB-1616-4075-9E8D-3BB7A4C7AB02}">
      <dgm:prSet/>
      <dgm:spPr/>
      <dgm:t>
        <a:bodyPr/>
        <a:lstStyle/>
        <a:p>
          <a:endParaRPr lang="en-US"/>
        </a:p>
      </dgm:t>
    </dgm:pt>
    <dgm:pt modelId="{AE14626C-6DCE-4060-B424-64E96048ABB8}" type="sibTrans" cxnId="{B8CEB1FB-1616-4075-9E8D-3BB7A4C7AB02}">
      <dgm:prSet/>
      <dgm:spPr/>
      <dgm:t>
        <a:bodyPr/>
        <a:lstStyle/>
        <a:p>
          <a:endParaRPr lang="en-US"/>
        </a:p>
      </dgm:t>
    </dgm:pt>
    <dgm:pt modelId="{227B9C74-012A-4FCD-BE9E-5E366B5234D1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R syntax is very simple and intuitive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11802759-5B85-4375-8C35-776B9722BF16}" type="parTrans" cxnId="{D7E21649-7360-4F1B-8876-7968B5574794}">
      <dgm:prSet/>
      <dgm:spPr/>
      <dgm:t>
        <a:bodyPr/>
        <a:lstStyle/>
        <a:p>
          <a:endParaRPr lang="en-US"/>
        </a:p>
      </dgm:t>
    </dgm:pt>
    <dgm:pt modelId="{F8ACB1D2-C228-4D78-A88C-903033F3F0CA}" type="sibTrans" cxnId="{D7E21649-7360-4F1B-8876-7968B5574794}">
      <dgm:prSet/>
      <dgm:spPr/>
      <dgm:t>
        <a:bodyPr/>
        <a:lstStyle/>
        <a:p>
          <a:endParaRPr lang="en-US"/>
        </a:p>
      </dgm:t>
    </dgm:pt>
    <dgm:pt modelId="{069ED70D-3688-4426-976A-92BE3CCDD112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For instance to get the sum of two numbers the function is </a:t>
          </a:r>
          <a:r>
            <a:rPr lang="en-US" sz="2000" dirty="0" smtClean="0">
              <a:latin typeface="Agency FB" pitchFamily="34" charset="0"/>
              <a:cs typeface="Times New Roman" pitchFamily="18" charset="0"/>
            </a:rPr>
            <a:t>sum(</a:t>
          </a:r>
          <a:r>
            <a:rPr lang="en-US" sz="2000" dirty="0" err="1" smtClean="0">
              <a:latin typeface="Agency FB" pitchFamily="34" charset="0"/>
              <a:cs typeface="Times New Roman" pitchFamily="18" charset="0"/>
            </a:rPr>
            <a:t>a,b</a:t>
          </a:r>
          <a:r>
            <a:rPr lang="en-US" sz="2000" dirty="0" smtClean="0">
              <a:latin typeface="Agency FB" pitchFamily="34" charset="0"/>
              <a:cs typeface="Times New Roman" pitchFamily="18" charset="0"/>
            </a:rPr>
            <a:t>)</a:t>
          </a:r>
          <a:endParaRPr lang="en-US" sz="2000" dirty="0">
            <a:latin typeface="Agency FB" pitchFamily="34" charset="0"/>
            <a:cs typeface="Times New Roman" pitchFamily="18" charset="0"/>
          </a:endParaRPr>
        </a:p>
      </dgm:t>
    </dgm:pt>
    <dgm:pt modelId="{6940AF13-B9A2-4131-BD86-72EA6A2980AC}" type="parTrans" cxnId="{8EBB26FD-42EA-4C57-A568-FCA276450019}">
      <dgm:prSet/>
      <dgm:spPr/>
      <dgm:t>
        <a:bodyPr/>
        <a:lstStyle/>
        <a:p>
          <a:endParaRPr lang="en-US"/>
        </a:p>
      </dgm:t>
    </dgm:pt>
    <dgm:pt modelId="{656EB6A6-F4E9-4D09-A58B-677EE2710CDB}" type="sibTrans" cxnId="{8EBB26FD-42EA-4C57-A568-FCA276450019}">
      <dgm:prSet/>
      <dgm:spPr/>
      <dgm:t>
        <a:bodyPr/>
        <a:lstStyle/>
        <a:p>
          <a:endParaRPr lang="en-US"/>
        </a:p>
      </dgm:t>
    </dgm:pt>
    <dgm:pt modelId="{092E4BFE-70FC-47FD-AD6B-A68CF2AAABAE}">
      <dgm:prSet phldrT="[Text]" phldr="1" custT="1"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67ECE5D4-ED17-4009-9D99-D81D4AF8DAA3}" type="parTrans" cxnId="{1769CC72-9E71-4AE0-880D-7637A7978088}">
      <dgm:prSet/>
      <dgm:spPr/>
      <dgm:t>
        <a:bodyPr/>
        <a:lstStyle/>
        <a:p>
          <a:endParaRPr lang="en-US"/>
        </a:p>
      </dgm:t>
    </dgm:pt>
    <dgm:pt modelId="{B0A07C50-1E43-4C81-A44E-6E813897DD10}" type="sibTrans" cxnId="{1769CC72-9E71-4AE0-880D-7637A7978088}">
      <dgm:prSet/>
      <dgm:spPr/>
      <dgm:t>
        <a:bodyPr/>
        <a:lstStyle/>
        <a:p>
          <a:endParaRPr lang="en-US"/>
        </a:p>
      </dgm:t>
    </dgm:pt>
    <dgm:pt modelId="{55CFEB5B-B4C7-4CA7-A3D7-E0D5662343F9}" type="pres">
      <dgm:prSet presAssocID="{FC869DEA-017D-422E-84AC-91377355376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CDE4A6-E711-4643-BE1F-58835383FFA4}" type="pres">
      <dgm:prSet presAssocID="{DC00BF35-699E-4CFC-9E37-81C6C1338108}" presName="linNode" presStyleCnt="0"/>
      <dgm:spPr/>
    </dgm:pt>
    <dgm:pt modelId="{811D1A14-B55A-4CA5-BE71-95D85310A039}" type="pres">
      <dgm:prSet presAssocID="{DC00BF35-699E-4CFC-9E37-81C6C1338108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F3DE4-6BFC-4BB9-AE89-B372E403949C}" type="pres">
      <dgm:prSet presAssocID="{DC00BF35-699E-4CFC-9E37-81C6C1338108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4E7BA-E085-498E-9CD9-0D696202E21A}" type="pres">
      <dgm:prSet presAssocID="{2EF329BD-BE31-4D58-8C36-ED34AACF0C38}" presName="spacing" presStyleCnt="0"/>
      <dgm:spPr/>
    </dgm:pt>
    <dgm:pt modelId="{946D24F7-0828-4A17-900F-650FFDEC8CAC}" type="pres">
      <dgm:prSet presAssocID="{227B9C74-012A-4FCD-BE9E-5E366B5234D1}" presName="linNode" presStyleCnt="0"/>
      <dgm:spPr/>
    </dgm:pt>
    <dgm:pt modelId="{F8417CEF-1DA3-4715-A1DF-984D7F2AFCEA}" type="pres">
      <dgm:prSet presAssocID="{227B9C74-012A-4FCD-BE9E-5E366B5234D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8BD2F-B51C-4E68-9AFB-49DA343B3FBD}" type="pres">
      <dgm:prSet presAssocID="{227B9C74-012A-4FCD-BE9E-5E366B5234D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A1E357-CD7A-46AE-BE93-C645E3B945B8}" type="presOf" srcId="{FC869DEA-017D-422E-84AC-91377355376D}" destId="{55CFEB5B-B4C7-4CA7-A3D7-E0D5662343F9}" srcOrd="0" destOrd="0" presId="urn:microsoft.com/office/officeart/2005/8/layout/vList6"/>
    <dgm:cxn modelId="{3CD2566C-7A06-4783-94D3-EAA4D794057F}" type="presOf" srcId="{9E4ABBBA-2A12-4FE5-AA1E-69379633981A}" destId="{6D1F3DE4-6BFC-4BB9-AE89-B372E403949C}" srcOrd="0" destOrd="1" presId="urn:microsoft.com/office/officeart/2005/8/layout/vList6"/>
    <dgm:cxn modelId="{82375FEB-EAAA-4882-889C-1F85B0DF9A4F}" type="presOf" srcId="{DC00BF35-699E-4CFC-9E37-81C6C1338108}" destId="{811D1A14-B55A-4CA5-BE71-95D85310A039}" srcOrd="0" destOrd="0" presId="urn:microsoft.com/office/officeart/2005/8/layout/vList6"/>
    <dgm:cxn modelId="{55620F0D-89EE-4814-ADF9-5D9C639AE010}" srcId="{FC869DEA-017D-422E-84AC-91377355376D}" destId="{DC00BF35-699E-4CFC-9E37-81C6C1338108}" srcOrd="0" destOrd="0" parTransId="{1A04AD8F-A88E-495C-8892-59F063C13522}" sibTransId="{2EF329BD-BE31-4D58-8C36-ED34AACF0C38}"/>
    <dgm:cxn modelId="{1F9A231E-4A15-45C3-B78C-A72B910E3E73}" srcId="{DC00BF35-699E-4CFC-9E37-81C6C1338108}" destId="{367F456A-0282-47AD-8A8B-E7B9AF6E6B6F}" srcOrd="0" destOrd="0" parTransId="{9B2497AF-1E1A-422C-A524-9033FB804938}" sibTransId="{D3A75DCD-9B0D-4BC9-90DA-17F85B744FF7}"/>
    <dgm:cxn modelId="{1769CC72-9E71-4AE0-880D-7637A7978088}" srcId="{227B9C74-012A-4FCD-BE9E-5E366B5234D1}" destId="{092E4BFE-70FC-47FD-AD6B-A68CF2AAABAE}" srcOrd="1" destOrd="0" parTransId="{67ECE5D4-ED17-4009-9D99-D81D4AF8DAA3}" sibTransId="{B0A07C50-1E43-4C81-A44E-6E813897DD10}"/>
    <dgm:cxn modelId="{B8CEB1FB-1616-4075-9E8D-3BB7A4C7AB02}" srcId="{DC00BF35-699E-4CFC-9E37-81C6C1338108}" destId="{9E4ABBBA-2A12-4FE5-AA1E-69379633981A}" srcOrd="1" destOrd="0" parTransId="{FA2620DB-428A-4E73-8BDC-67F050445835}" sibTransId="{AE14626C-6DCE-4060-B424-64E96048ABB8}"/>
    <dgm:cxn modelId="{8E16C487-4BC4-4884-86EF-F4DF6FE18144}" type="presOf" srcId="{227B9C74-012A-4FCD-BE9E-5E366B5234D1}" destId="{F8417CEF-1DA3-4715-A1DF-984D7F2AFCEA}" srcOrd="0" destOrd="0" presId="urn:microsoft.com/office/officeart/2005/8/layout/vList6"/>
    <dgm:cxn modelId="{D7E21649-7360-4F1B-8876-7968B5574794}" srcId="{FC869DEA-017D-422E-84AC-91377355376D}" destId="{227B9C74-012A-4FCD-BE9E-5E366B5234D1}" srcOrd="1" destOrd="0" parTransId="{11802759-5B85-4375-8C35-776B9722BF16}" sibTransId="{F8ACB1D2-C228-4D78-A88C-903033F3F0CA}"/>
    <dgm:cxn modelId="{9C33D1A3-E815-45D1-AEAE-F71434EE97FD}" type="presOf" srcId="{092E4BFE-70FC-47FD-AD6B-A68CF2AAABAE}" destId="{D2A8BD2F-B51C-4E68-9AFB-49DA343B3FBD}" srcOrd="0" destOrd="1" presId="urn:microsoft.com/office/officeart/2005/8/layout/vList6"/>
    <dgm:cxn modelId="{EF3F42DC-FF0A-4893-A782-2D81509488F1}" type="presOf" srcId="{069ED70D-3688-4426-976A-92BE3CCDD112}" destId="{D2A8BD2F-B51C-4E68-9AFB-49DA343B3FBD}" srcOrd="0" destOrd="0" presId="urn:microsoft.com/office/officeart/2005/8/layout/vList6"/>
    <dgm:cxn modelId="{DDE6B1AD-E021-4AE4-BF1A-ABF090C40166}" type="presOf" srcId="{367F456A-0282-47AD-8A8B-E7B9AF6E6B6F}" destId="{6D1F3DE4-6BFC-4BB9-AE89-B372E403949C}" srcOrd="0" destOrd="0" presId="urn:microsoft.com/office/officeart/2005/8/layout/vList6"/>
    <dgm:cxn modelId="{8EBB26FD-42EA-4C57-A568-FCA276450019}" srcId="{227B9C74-012A-4FCD-BE9E-5E366B5234D1}" destId="{069ED70D-3688-4426-976A-92BE3CCDD112}" srcOrd="0" destOrd="0" parTransId="{6940AF13-B9A2-4131-BD86-72EA6A2980AC}" sibTransId="{656EB6A6-F4E9-4D09-A58B-677EE2710CDB}"/>
    <dgm:cxn modelId="{A438E5EA-2E6F-4975-AE2C-B8F0497E54FB}" type="presParOf" srcId="{55CFEB5B-B4C7-4CA7-A3D7-E0D5662343F9}" destId="{B1CDE4A6-E711-4643-BE1F-58835383FFA4}" srcOrd="0" destOrd="0" presId="urn:microsoft.com/office/officeart/2005/8/layout/vList6"/>
    <dgm:cxn modelId="{B28B7251-4779-4003-8022-7AFC3B8F6D83}" type="presParOf" srcId="{B1CDE4A6-E711-4643-BE1F-58835383FFA4}" destId="{811D1A14-B55A-4CA5-BE71-95D85310A039}" srcOrd="0" destOrd="0" presId="urn:microsoft.com/office/officeart/2005/8/layout/vList6"/>
    <dgm:cxn modelId="{B366B345-78EC-4AB7-BDD6-9608FF4B1E5C}" type="presParOf" srcId="{B1CDE4A6-E711-4643-BE1F-58835383FFA4}" destId="{6D1F3DE4-6BFC-4BB9-AE89-B372E403949C}" srcOrd="1" destOrd="0" presId="urn:microsoft.com/office/officeart/2005/8/layout/vList6"/>
    <dgm:cxn modelId="{A7BAC79C-F802-46AD-82EB-5CC7456BCB65}" type="presParOf" srcId="{55CFEB5B-B4C7-4CA7-A3D7-E0D5662343F9}" destId="{B574E7BA-E085-498E-9CD9-0D696202E21A}" srcOrd="1" destOrd="0" presId="urn:microsoft.com/office/officeart/2005/8/layout/vList6"/>
    <dgm:cxn modelId="{6D5CECDD-23A3-44CE-B7DD-22F7C7410A75}" type="presParOf" srcId="{55CFEB5B-B4C7-4CA7-A3D7-E0D5662343F9}" destId="{946D24F7-0828-4A17-900F-650FFDEC8CAC}" srcOrd="2" destOrd="0" presId="urn:microsoft.com/office/officeart/2005/8/layout/vList6"/>
    <dgm:cxn modelId="{0EEF70A0-BD7C-46A1-9740-A74B54CF1573}" type="presParOf" srcId="{946D24F7-0828-4A17-900F-650FFDEC8CAC}" destId="{F8417CEF-1DA3-4715-A1DF-984D7F2AFCEA}" srcOrd="0" destOrd="0" presId="urn:microsoft.com/office/officeart/2005/8/layout/vList6"/>
    <dgm:cxn modelId="{6CB3114A-064C-4F30-9E2C-FF520D8053BC}" type="presParOf" srcId="{946D24F7-0828-4A17-900F-650FFDEC8CAC}" destId="{D2A8BD2F-B51C-4E68-9AFB-49DA343B3FB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F3DE4-6BFC-4BB9-AE89-B372E403949C}">
      <dsp:nvSpPr>
        <dsp:cNvPr id="0" name=""/>
        <dsp:cNvSpPr/>
      </dsp:nvSpPr>
      <dsp:spPr>
        <a:xfrm>
          <a:off x="3291839" y="552"/>
          <a:ext cx="4937760" cy="21546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All commands typed on the keyboard are directly executed.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It does not require to build a complicated programs for each function as other programs (e.g., C, C++ etc.,)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91839" y="269889"/>
        <a:ext cx="4129750" cy="1616019"/>
      </dsp:txXfrm>
    </dsp:sp>
    <dsp:sp modelId="{811D1A14-B55A-4CA5-BE71-95D85310A039}">
      <dsp:nvSpPr>
        <dsp:cNvPr id="0" name=""/>
        <dsp:cNvSpPr/>
      </dsp:nvSpPr>
      <dsp:spPr>
        <a:xfrm>
          <a:off x="0" y="552"/>
          <a:ext cx="3291840" cy="2154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R is an interpreted language, not compiled one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5183" y="105735"/>
        <a:ext cx="3081474" cy="1944327"/>
      </dsp:txXfrm>
    </dsp:sp>
    <dsp:sp modelId="{D2A8BD2F-B51C-4E68-9AFB-49DA343B3FBD}">
      <dsp:nvSpPr>
        <dsp:cNvPr id="0" name=""/>
        <dsp:cNvSpPr/>
      </dsp:nvSpPr>
      <dsp:spPr>
        <a:xfrm>
          <a:off x="3291839" y="2370715"/>
          <a:ext cx="4937760" cy="21546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For instance to get the sum of two numbers the function is </a:t>
          </a:r>
          <a:r>
            <a:rPr lang="en-US" sz="2000" kern="1200" dirty="0" smtClean="0">
              <a:latin typeface="Agency FB" pitchFamily="34" charset="0"/>
              <a:cs typeface="Times New Roman" pitchFamily="18" charset="0"/>
            </a:rPr>
            <a:t>sum(</a:t>
          </a:r>
          <a:r>
            <a:rPr lang="en-US" sz="2000" kern="1200" dirty="0" err="1" smtClean="0">
              <a:latin typeface="Agency FB" pitchFamily="34" charset="0"/>
              <a:cs typeface="Times New Roman" pitchFamily="18" charset="0"/>
            </a:rPr>
            <a:t>a,b</a:t>
          </a:r>
          <a:r>
            <a:rPr lang="en-US" sz="2000" kern="1200" dirty="0" smtClean="0">
              <a:latin typeface="Agency FB" pitchFamily="34" charset="0"/>
              <a:cs typeface="Times New Roman" pitchFamily="18" charset="0"/>
            </a:rPr>
            <a:t>)</a:t>
          </a:r>
          <a:endParaRPr lang="en-US" sz="2000" kern="1200" dirty="0">
            <a:latin typeface="Agency FB" pitchFamily="34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>
            <a:latin typeface="Times New Roman" pitchFamily="18" charset="0"/>
            <a:cs typeface="Times New Roman" pitchFamily="18" charset="0"/>
          </a:endParaRPr>
        </a:p>
      </dsp:txBody>
      <dsp:txXfrm>
        <a:off x="3291839" y="2640052"/>
        <a:ext cx="4129750" cy="1616019"/>
      </dsp:txXfrm>
    </dsp:sp>
    <dsp:sp modelId="{F8417CEF-1DA3-4715-A1DF-984D7F2AFCEA}">
      <dsp:nvSpPr>
        <dsp:cNvPr id="0" name=""/>
        <dsp:cNvSpPr/>
      </dsp:nvSpPr>
      <dsp:spPr>
        <a:xfrm>
          <a:off x="0" y="2370715"/>
          <a:ext cx="3291840" cy="2154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R syntax is very simple and intuitive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5183" y="2475898"/>
        <a:ext cx="3081474" cy="194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creation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Dr. S. </a:t>
            </a:r>
            <a:r>
              <a:rPr lang="en-US" dirty="0" err="1" smtClean="0"/>
              <a:t>Azarudheen</a:t>
            </a:r>
            <a:endParaRPr lang="en-US" dirty="0" smtClean="0"/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Department of Statistics </a:t>
            </a:r>
          </a:p>
          <a:p>
            <a:r>
              <a:rPr lang="en-US" dirty="0" smtClean="0"/>
              <a:t>CHRIST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9287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R?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5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Storage process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4149213" cy="4953000"/>
          </a:xfrm>
          <a:prstGeom prst="rect">
            <a:avLst/>
          </a:prstGeom>
          <a:effectLst>
            <a:glow rad="342900">
              <a:schemeClr val="accent5">
                <a:satMod val="175000"/>
                <a:alpha val="37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 stores the running variables, data, functions results etc., in the active memory of the computer in the form of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which have names.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temporary files are created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readings and writings of files are used for input and output of data and results.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results are displayed directly on screen, stored in an object or written on disk.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files can be read from the local disk or from a remote server through internet.</a:t>
            </a:r>
          </a:p>
        </p:txBody>
      </p:sp>
      <p:pic>
        <p:nvPicPr>
          <p:cNvPr id="1026" name="Picture 2" descr="C:\Users\Azhar\Desktop\slide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87910"/>
            <a:ext cx="3962400" cy="48128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0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77180"/>
            <a:ext cx="3276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 n &lt;- 15</a:t>
            </a:r>
          </a:p>
          <a:p>
            <a:pPr marL="0" indent="0">
              <a:buNone/>
            </a:pPr>
            <a:r>
              <a:rPr lang="en-US" dirty="0"/>
              <a:t>&gt; n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/>
              <a:t>5 -&gt; n</a:t>
            </a:r>
          </a:p>
          <a:p>
            <a:pPr marL="0" indent="0">
              <a:buNone/>
            </a:pPr>
            <a:r>
              <a:rPr lang="en-US" dirty="0"/>
              <a:t>&gt; n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/>
              <a:t>x &lt;- 1</a:t>
            </a:r>
          </a:p>
          <a:p>
            <a:pPr marL="0" indent="0">
              <a:buNone/>
            </a:pPr>
            <a:r>
              <a:rPr lang="en-US" dirty="0"/>
              <a:t>&gt; X &lt;- 10</a:t>
            </a:r>
          </a:p>
          <a:p>
            <a:pPr marL="0" indent="0">
              <a:buNone/>
            </a:pPr>
            <a:r>
              <a:rPr lang="en-US" dirty="0"/>
              <a:t>&gt; x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&gt; n &lt;- 10 + 2</a:t>
            </a:r>
          </a:p>
          <a:p>
            <a:pPr marL="0" indent="0">
              <a:buNone/>
            </a:pPr>
            <a:r>
              <a:rPr lang="en-US" dirty="0"/>
              <a:t>&gt; n</a:t>
            </a:r>
          </a:p>
          <a:p>
            <a:pPr marL="0" indent="0">
              <a:buNone/>
            </a:pPr>
            <a:r>
              <a:rPr lang="en-US" dirty="0"/>
              <a:t>&gt; n &lt;- 3 + </a:t>
            </a:r>
            <a:r>
              <a:rPr lang="en-US" dirty="0" err="1"/>
              <a:t>rnorm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&gt; n</a:t>
            </a:r>
          </a:p>
          <a:p>
            <a:pPr marL="0" indent="0">
              <a:buNone/>
            </a:pPr>
            <a:r>
              <a:rPr lang="en-US" dirty="0"/>
              <a:t>&gt; (10 + 2) * 5</a:t>
            </a:r>
          </a:p>
          <a:p>
            <a:pPr marL="0" indent="0">
              <a:buNone/>
            </a:pPr>
            <a:r>
              <a:rPr lang="en-US" dirty="0"/>
              <a:t>&gt; a &lt;- print(20+30)</a:t>
            </a:r>
          </a:p>
          <a:p>
            <a:pPr marL="0" indent="0">
              <a:buNone/>
            </a:pPr>
            <a:r>
              <a:rPr lang="en-US" dirty="0"/>
              <a:t>&gt; B &lt;- print(a*X)</a:t>
            </a:r>
          </a:p>
          <a:p>
            <a:pPr marL="0" indent="0">
              <a:buNone/>
            </a:pPr>
            <a:r>
              <a:rPr lang="en-US" dirty="0"/>
              <a:t>[1] 500</a:t>
            </a:r>
          </a:p>
          <a:p>
            <a:pPr marL="457200" indent="-457200">
              <a:buFont typeface="Wingdings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 command prompt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7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&gt; data &lt;- c(1,2,3,4)</a:t>
            </a:r>
          </a:p>
          <a:p>
            <a:pPr marL="0" indent="0">
              <a:buNone/>
            </a:pPr>
            <a:r>
              <a:rPr lang="en-US" dirty="0" smtClean="0"/>
              <a:t>&gt; data</a:t>
            </a:r>
          </a:p>
          <a:p>
            <a:pPr marL="109728" indent="0">
              <a:buNone/>
            </a:pPr>
            <a:r>
              <a:rPr lang="en-US" dirty="0" smtClean="0"/>
              <a:t>&gt;x </a:t>
            </a:r>
            <a:r>
              <a:rPr lang="en-US" dirty="0"/>
              <a:t>&lt;- </a:t>
            </a:r>
            <a:r>
              <a:rPr lang="en-US" dirty="0" smtClean="0"/>
              <a:t>1:30</a:t>
            </a:r>
          </a:p>
          <a:p>
            <a:pPr marL="109728" indent="0">
              <a:buNone/>
            </a:pPr>
            <a:r>
              <a:rPr lang="en-US" dirty="0"/>
              <a:t>&gt; 1:10-1</a:t>
            </a:r>
          </a:p>
          <a:p>
            <a:pPr marL="109728" indent="0">
              <a:buNone/>
            </a:pPr>
            <a:r>
              <a:rPr lang="en-US" dirty="0" smtClean="0"/>
              <a:t>&gt; </a:t>
            </a:r>
            <a:r>
              <a:rPr lang="en-US" dirty="0"/>
              <a:t>1:(10-1)</a:t>
            </a:r>
          </a:p>
          <a:p>
            <a:pPr marL="109728" indent="0">
              <a:buNone/>
            </a:pPr>
            <a:r>
              <a:rPr lang="en-US" dirty="0" smtClean="0"/>
              <a:t>&gt; </a:t>
            </a:r>
            <a:r>
              <a:rPr lang="en-US" dirty="0" err="1"/>
              <a:t>seq</a:t>
            </a:r>
            <a:r>
              <a:rPr lang="en-US" dirty="0"/>
              <a:t>(1, 5, 0.5)</a:t>
            </a:r>
          </a:p>
          <a:p>
            <a:pPr marL="109728" indent="0">
              <a:buNone/>
            </a:pPr>
            <a:r>
              <a:rPr lang="en-US" dirty="0" smtClean="0"/>
              <a:t>&gt; </a:t>
            </a:r>
            <a:r>
              <a:rPr lang="en-US" dirty="0"/>
              <a:t>z &lt;- scan()</a:t>
            </a:r>
          </a:p>
          <a:p>
            <a:pPr marL="109728" indent="0">
              <a:buNone/>
            </a:pPr>
            <a:r>
              <a:rPr lang="en-US" dirty="0" smtClean="0"/>
              <a:t>1: 1.0 1.5 2.0 2.5 3.0 3.5 4.0 4.5 5.0</a:t>
            </a:r>
          </a:p>
          <a:p>
            <a:pPr marL="109728" indent="0">
              <a:buNone/>
            </a:pPr>
            <a:r>
              <a:rPr lang="en-US" dirty="0" smtClean="0"/>
              <a:t>10:</a:t>
            </a:r>
          </a:p>
          <a:p>
            <a:pPr marL="109728" indent="0">
              <a:buNone/>
            </a:pPr>
            <a:r>
              <a:rPr lang="en-US" dirty="0" smtClean="0"/>
              <a:t>Read 9 items</a:t>
            </a:r>
          </a:p>
          <a:p>
            <a:pPr marL="109728" indent="0">
              <a:buNone/>
            </a:pPr>
            <a:r>
              <a:rPr lang="en-US" dirty="0" smtClean="0"/>
              <a:t>&gt; </a:t>
            </a:r>
            <a:r>
              <a:rPr lang="en-US" dirty="0"/>
              <a:t>z</a:t>
            </a:r>
          </a:p>
          <a:p>
            <a:pPr marL="109728" indent="0">
              <a:buNone/>
            </a:pPr>
            <a:r>
              <a:rPr lang="en-US" dirty="0" smtClean="0"/>
              <a:t>&gt; </a:t>
            </a:r>
            <a:r>
              <a:rPr lang="en-US" dirty="0"/>
              <a:t>sequence(4:5)</a:t>
            </a:r>
          </a:p>
          <a:p>
            <a:pPr marL="109728" indent="0">
              <a:buNone/>
            </a:pPr>
            <a:r>
              <a:rPr lang="en-US" dirty="0" smtClean="0"/>
              <a:t>&gt; </a:t>
            </a:r>
            <a:r>
              <a:rPr lang="en-US" dirty="0"/>
              <a:t>sequence(c(10,5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manipulation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971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gl</a:t>
            </a:r>
            <a:r>
              <a:rPr lang="en-US" sz="2000" dirty="0"/>
              <a:t>(3, 5</a:t>
            </a:r>
            <a:r>
              <a:rPr lang="en-US" sz="2000" dirty="0" smtClean="0"/>
              <a:t>)    */ </a:t>
            </a:r>
            <a:r>
              <a:rPr lang="en-US" sz="2000" dirty="0" err="1" smtClean="0"/>
              <a:t>gl</a:t>
            </a:r>
            <a:r>
              <a:rPr lang="en-US" sz="2000" dirty="0" smtClean="0"/>
              <a:t> stands for  generate levels, number of levels and number of replications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&gt; </a:t>
            </a:r>
            <a:r>
              <a:rPr lang="en-US" sz="2000" dirty="0" err="1"/>
              <a:t>gl</a:t>
            </a:r>
            <a:r>
              <a:rPr lang="en-US" sz="2000" dirty="0"/>
              <a:t>(3, 5, length=30)</a:t>
            </a:r>
          </a:p>
          <a:p>
            <a:pPr marL="109728" indent="0">
              <a:buNone/>
            </a:pPr>
            <a:r>
              <a:rPr lang="it-IT" sz="2000" dirty="0" smtClean="0"/>
              <a:t>&gt; </a:t>
            </a:r>
            <a:r>
              <a:rPr lang="it-IT" sz="2000" dirty="0"/>
              <a:t>gl(2, 6, label=c("Male", "Female</a:t>
            </a:r>
            <a:r>
              <a:rPr lang="it-IT" sz="2000" dirty="0" smtClean="0"/>
              <a:t>"))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&gt; </a:t>
            </a:r>
            <a:r>
              <a:rPr lang="en-US" sz="2000" dirty="0" err="1"/>
              <a:t>gl</a:t>
            </a:r>
            <a:r>
              <a:rPr lang="en-US" sz="2000" dirty="0"/>
              <a:t>(2, 10)</a:t>
            </a:r>
          </a:p>
          <a:p>
            <a:pPr marL="109728" indent="0">
              <a:buNone/>
            </a:pPr>
            <a:r>
              <a:rPr lang="en-US" sz="2000" dirty="0" smtClean="0"/>
              <a:t>&gt; </a:t>
            </a:r>
            <a:r>
              <a:rPr lang="en-US" sz="2000" dirty="0" err="1"/>
              <a:t>gl</a:t>
            </a:r>
            <a:r>
              <a:rPr lang="en-US" sz="2000" dirty="0"/>
              <a:t>(2, 1, length=20)</a:t>
            </a:r>
          </a:p>
          <a:p>
            <a:pPr marL="109728" indent="0">
              <a:buNone/>
            </a:pPr>
            <a:r>
              <a:rPr lang="en-US" sz="2000" dirty="0" smtClean="0"/>
              <a:t>&gt; </a:t>
            </a:r>
            <a:r>
              <a:rPr lang="en-US" sz="2000" dirty="0" err="1"/>
              <a:t>gl</a:t>
            </a:r>
            <a:r>
              <a:rPr lang="en-US" sz="2000" dirty="0"/>
              <a:t>(2, 2, length=20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Generating levels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</TotalTime>
  <Words>351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Database creation using R</vt:lpstr>
      <vt:lpstr>Why R?</vt:lpstr>
      <vt:lpstr>The Storage process </vt:lpstr>
      <vt:lpstr>R command prompt</vt:lpstr>
      <vt:lpstr>Data manipulation </vt:lpstr>
      <vt:lpstr>Generating levels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creation using R</dc:title>
  <dc:creator>Azhar</dc:creator>
  <cp:lastModifiedBy>ismail - [2010]</cp:lastModifiedBy>
  <cp:revision>20</cp:revision>
  <dcterms:created xsi:type="dcterms:W3CDTF">2006-08-16T00:00:00Z</dcterms:created>
  <dcterms:modified xsi:type="dcterms:W3CDTF">2018-07-10T14:31:55Z</dcterms:modified>
</cp:coreProperties>
</file>