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A055-E3C1-4AAF-AD1C-1926FDFE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C3441-5092-4801-8C91-31DB29D25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A9BB-F009-47D6-8E93-8275407B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D96D-DFC2-4717-AFD7-0E3D6D8F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8B62-4315-460A-9F94-68EFB787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4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9ED2-D19E-4AD6-9369-91D6E936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78B24-C66F-4BE8-B246-3AEEC7F0E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42E4-6D38-4DD9-B9FA-99731BAC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F20E-05EA-49B4-AAB5-96E21E8F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8E86-8C82-4BC7-85CB-E52477CB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0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3CB5B-8DE4-4BB2-8C21-96C5254FF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750B3-537A-4E0B-AB89-6D74FD1F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24EB0-2F83-4676-B7A1-55AA5BD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69A5-1213-4405-A34C-13D15495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A591-F1D5-4DD2-AF87-C55EAB1B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07FE-B836-44DC-9CF8-F538B33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3392-DFC1-41CE-90D9-CA9580F7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0E5E-260D-4357-AAAA-CA4D8384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6C16-7F0A-4C49-9898-BC12B090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CAF8-7A80-43E4-A48B-BA44C7C8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84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07EA-E262-4168-A435-D1D2D189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7E9EF-13D1-4A4A-80AD-1E55A685B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6B4E-18B2-4FCC-B680-1C5E335D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C8DE-A2C9-47E5-941F-B3E8D893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6AB3-FC9F-4308-92BB-EF5D032B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9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6563-FF6C-44CC-9421-716B753D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2F5B-72E8-4975-8B6C-10F89AC09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A43BA-7064-4B61-977B-3C491D1AA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A8F1-DD7C-4FBA-B020-1CD661FC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A6A3C-5F9F-4938-9AC4-ACD12F8B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281C2-85AF-4747-BC9B-A774BE8A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7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DCD8-70C1-4CC3-92D3-CC2D5998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7699-C413-4086-8FF2-B89DD3063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AC88C-B18C-456B-B485-6C6357DC6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72BF2-2986-4A59-85B6-FD03FE704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6F78F-19FF-4344-9B9F-BAEE7C9A1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5BD9D-474E-45B3-9708-4998CBA7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1BA90-0777-4905-8B23-5D49622E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14A9-AAB1-4CF2-BECB-736C8AAB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429E-2426-4716-8C23-32A6319E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BE043-1DF2-4DD8-828A-8FF3C631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E8380-7D57-4A9F-9C0D-86952CD4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45EE7-2F09-41D2-897F-2D45F43F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2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DA42B-5C72-4B69-AD4F-734DC0C5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3C278-EEE6-4B95-8233-04BEE783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436EB-91A0-49AF-BB20-0CA9F054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3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4C58-AD4B-4E6C-8517-5DCDFBDA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3775-003A-49BC-8B8E-CAC2E3ED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08675-C9D2-4085-9E1F-0E072F9B0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CB9BB-8A89-47B0-BF13-FC19B312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1FD95-75C4-4E01-9114-43ABFCFB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70A34-5670-4E84-85FA-4F848A83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4195-18A1-4251-84AB-FD75B399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B2702-0E0C-4559-A52F-ACF464DC4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F7784-D30E-4B9D-BF59-AE2E41FE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887-BC82-4A48-9A73-7AB12770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CC82A-1AB0-465D-9A12-3676F128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F16FB-F0A1-4910-8BA3-9C87C50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B2ED3-4FFF-4052-AA96-1B86EF91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F47E0-BE7D-4B09-863A-66E93EAD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5BB3-4EA3-4F4C-A980-3E4A8F0ED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8968-E160-4938-8E67-25E226D558F8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C7D5-73F1-4A84-A1D7-D4401F14C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FD59E-77F8-4DE9-A047-84A93497B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DA37D-5208-4F9D-A088-A87A9A83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2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85D-7321-4079-9943-3854AFD7E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Domestic Tourism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96231-46B9-4B5D-91C7-99AC99AFA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Jeevan Koshy – 1740256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64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FF0B-FCBD-4069-9570-923B4DF3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318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ESTIMATION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828DE-6DEB-4C52-BC98-A26531A0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5" y="563905"/>
            <a:ext cx="7103165" cy="6309727"/>
          </a:xfrm>
        </p:spPr>
      </p:pic>
    </p:spTree>
    <p:extLst>
      <p:ext uri="{BB962C8B-B14F-4D97-AF65-F5344CB8AC3E}">
        <p14:creationId xmlns:p14="http://schemas.microsoft.com/office/powerpoint/2010/main" val="149815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6D62-481F-4601-9414-AF73F58B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30D9-5809-4A14-AF32-567DA257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Y = Population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Z = total size of rural stratum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z = size of sample village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 = total number of households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 = number of households surveyed in stratum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y = observed value of characteristics under estimation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 = total number of sub – block’s formed in the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 = subscript for sub - block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31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780E-5FB0-4E00-9B59-E5AB8E91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-25213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ERROR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B37763-F091-4E20-BD8C-00C6C3F42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456"/>
            <a:ext cx="11924697" cy="6722678"/>
          </a:xfrm>
        </p:spPr>
      </p:pic>
    </p:spTree>
    <p:extLst>
      <p:ext uri="{BB962C8B-B14F-4D97-AF65-F5344CB8AC3E}">
        <p14:creationId xmlns:p14="http://schemas.microsoft.com/office/powerpoint/2010/main" val="191538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D631-4991-469A-B76B-FFAD48C3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6162"/>
          </a:xfrm>
        </p:spPr>
        <p:txBody>
          <a:bodyPr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</a:t>
            </a:r>
            <a:r>
              <a:rPr lang="en-IN" dirty="0"/>
              <a:t>……………</a:t>
            </a:r>
            <a:r>
              <a:rPr lang="en-IN" dirty="0">
                <a:sym typeface="Wingdings" panose="05000000000000000000" pitchFamily="2" charset="2"/>
              </a:rPr>
              <a:t></a:t>
            </a:r>
            <a:br>
              <a:rPr lang="en-IN" dirty="0">
                <a:sym typeface="Wingdings" panose="05000000000000000000" pitchFamily="2" charset="2"/>
              </a:rPr>
            </a:b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80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7106-EE84-4853-B42E-93FEAE80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DADD-C81C-404A-8294-D7C84068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National Sample survey office </a:t>
            </a:r>
            <a:br>
              <a:rPr lang="en-IN" sz="3200" dirty="0"/>
            </a:br>
            <a:r>
              <a:rPr lang="en-IN" sz="2800" dirty="0"/>
              <a:t>National Statistics Organisation</a:t>
            </a:r>
            <a:br>
              <a:rPr lang="en-IN" dirty="0"/>
            </a:br>
            <a:r>
              <a:rPr lang="en-IN" sz="2400" dirty="0"/>
              <a:t>Ministry of Statistics &amp; Programme Implementation</a:t>
            </a:r>
            <a:br>
              <a:rPr lang="en-IN" sz="2400" dirty="0"/>
            </a:br>
            <a:endParaRPr lang="en-IN" sz="2400" dirty="0"/>
          </a:p>
          <a:p>
            <a:r>
              <a:rPr lang="en-IN" sz="2400" dirty="0"/>
              <a:t>NSS 65</a:t>
            </a:r>
            <a:r>
              <a:rPr lang="en-IN" sz="2400" baseline="30000" dirty="0"/>
              <a:t>th</a:t>
            </a:r>
            <a:r>
              <a:rPr lang="en-IN" sz="2400" dirty="0"/>
              <a:t> round</a:t>
            </a:r>
          </a:p>
          <a:p>
            <a:endParaRPr lang="en-IN" sz="2400" dirty="0"/>
          </a:p>
          <a:p>
            <a:pPr marL="914400" lvl="2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471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A817-0B54-4A8D-9D26-F74759C1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 (rural + urban)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5E21-B289-4FCE-A29D-F67D9ADDB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July 2008 – June 2009</a:t>
            </a:r>
          </a:p>
          <a:p>
            <a:r>
              <a:rPr lang="en-IN" dirty="0"/>
              <a:t>Number of trips made in year – Rural, Urban</a:t>
            </a:r>
          </a:p>
          <a:p>
            <a:r>
              <a:rPr lang="en-IN" dirty="0"/>
              <a:t>Characteristics of trips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Type of stay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Mode of travelling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Gender profile</a:t>
            </a:r>
          </a:p>
          <a:p>
            <a:r>
              <a:rPr lang="en-IN" dirty="0"/>
              <a:t>Purpose for travelling </a:t>
            </a:r>
          </a:p>
          <a:p>
            <a:r>
              <a:rPr lang="en-IN" dirty="0"/>
              <a:t>Expenditure for trips</a:t>
            </a:r>
          </a:p>
        </p:txBody>
      </p:sp>
    </p:spTree>
    <p:extLst>
      <p:ext uri="{BB962C8B-B14F-4D97-AF65-F5344CB8AC3E}">
        <p14:creationId xmlns:p14="http://schemas.microsoft.com/office/powerpoint/2010/main" val="90228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DC07-56E4-44EF-B8AF-398F4C83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3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SCOPE (rural + urban)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C393-0828-46D5-B273-656C7266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364974"/>
            <a:ext cx="11221278" cy="5127901"/>
          </a:xfrm>
        </p:spPr>
        <p:txBody>
          <a:bodyPr>
            <a:normAutofit/>
          </a:bodyPr>
          <a:lstStyle/>
          <a:p>
            <a:r>
              <a:rPr lang="en-IN" sz="3200" dirty="0"/>
              <a:t>Items of enquiry</a:t>
            </a:r>
          </a:p>
          <a:p>
            <a:r>
              <a:rPr lang="en-IN" sz="3200" dirty="0"/>
              <a:t>Geographical coverage</a:t>
            </a:r>
          </a:p>
          <a:p>
            <a:r>
              <a:rPr lang="en-IN" sz="3200" dirty="0"/>
              <a:t>Discusses different aspects of tourism</a:t>
            </a:r>
          </a:p>
          <a:p>
            <a:r>
              <a:rPr lang="en-IN" sz="3200" dirty="0"/>
              <a:t>Definitions</a:t>
            </a:r>
          </a:p>
          <a:p>
            <a:r>
              <a:rPr lang="en-IN" sz="3200" dirty="0"/>
              <a:t>Average number of trips – overnight, same day</a:t>
            </a:r>
          </a:p>
          <a:p>
            <a:r>
              <a:rPr lang="en-IN" sz="3200" dirty="0"/>
              <a:t>Time taken – travel, duration etc. </a:t>
            </a:r>
          </a:p>
          <a:p>
            <a:r>
              <a:rPr lang="en-IN" sz="3200" dirty="0"/>
              <a:t>Industry variation</a:t>
            </a:r>
          </a:p>
          <a:p>
            <a:r>
              <a:rPr lang="en-IN" sz="3200" dirty="0"/>
              <a:t>Type of stay – friends, relatives, hotel</a:t>
            </a:r>
          </a:p>
        </p:txBody>
      </p:sp>
    </p:spTree>
    <p:extLst>
      <p:ext uri="{BB962C8B-B14F-4D97-AF65-F5344CB8AC3E}">
        <p14:creationId xmlns:p14="http://schemas.microsoft.com/office/powerpoint/2010/main" val="426659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C05F-79C9-4061-9AD2-C1F9A97E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HOUSEHOLD (rural + urban)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38BE-C2A9-44B3-AF08-A24C62FD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Occurrence among households</a:t>
            </a:r>
          </a:p>
          <a:p>
            <a:r>
              <a:rPr lang="en-IN" sz="3200" dirty="0"/>
              <a:t>Household occupation/profession</a:t>
            </a:r>
          </a:p>
          <a:p>
            <a:r>
              <a:rPr lang="en-IN" sz="3200" dirty="0"/>
              <a:t>Caste, religion</a:t>
            </a:r>
          </a:p>
          <a:p>
            <a:r>
              <a:rPr lang="en-IN" sz="3200" dirty="0"/>
              <a:t>Economic level</a:t>
            </a:r>
          </a:p>
          <a:p>
            <a:r>
              <a:rPr lang="en-IN" sz="3200" dirty="0"/>
              <a:t>Impact of visit of NRI’s</a:t>
            </a:r>
          </a:p>
        </p:txBody>
      </p:sp>
    </p:spTree>
    <p:extLst>
      <p:ext uri="{BB962C8B-B14F-4D97-AF65-F5344CB8AC3E}">
        <p14:creationId xmlns:p14="http://schemas.microsoft.com/office/powerpoint/2010/main" val="20455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D35A-C960-4402-B754-76627052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EXPENDITURE (rural + urban)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1195-C1EE-481B-AA59-D6A9D38E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Per overnight trip, per day trip</a:t>
            </a:r>
          </a:p>
          <a:p>
            <a:r>
              <a:rPr lang="en-IN" sz="3200" dirty="0"/>
              <a:t>Leading purpose behind trip</a:t>
            </a:r>
          </a:p>
          <a:p>
            <a:r>
              <a:rPr lang="en-IN" sz="3200" dirty="0"/>
              <a:t>Break – up of expenditure in trip</a:t>
            </a:r>
          </a:p>
          <a:p>
            <a:r>
              <a:rPr lang="en-IN" sz="3200" dirty="0"/>
              <a:t>State wise division of expenditure between rural &amp; urban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14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3F07-5D29-4FBE-84DD-5412BC7F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DETAILED TABLES (rural + urban)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B0EE-B26C-44A5-B0A4-17991BE2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Number of households(Per 1000) –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/>
              <a:t>Surveyed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/>
              <a:t>Reporting overnight, day visitors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/>
              <a:t>Each religion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/>
              <a:t>Awareness of ‘Incredible India’ campaign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/>
              <a:t>Average expenditure per trip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/>
              <a:t>Average number of places visited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/>
              <a:t>Average duration of trip </a:t>
            </a:r>
          </a:p>
        </p:txBody>
      </p:sp>
    </p:spTree>
    <p:extLst>
      <p:ext uri="{BB962C8B-B14F-4D97-AF65-F5344CB8AC3E}">
        <p14:creationId xmlns:p14="http://schemas.microsoft.com/office/powerpoint/2010/main" val="261332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A3CB-B1E0-402D-AFA4-E28B5D25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B097-E6DF-42BC-93D3-40C5BCB61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3200" dirty="0"/>
              <a:t>Subjects covered</a:t>
            </a:r>
          </a:p>
          <a:p>
            <a:pPr lvl="1"/>
            <a:r>
              <a:rPr lang="en-IN" sz="3200" dirty="0"/>
              <a:t>Geographical coverage – UT, States (except a few)</a:t>
            </a:r>
          </a:p>
          <a:p>
            <a:pPr lvl="1"/>
            <a:r>
              <a:rPr lang="en-IN" sz="3200" dirty="0"/>
              <a:t>Participation of states</a:t>
            </a:r>
          </a:p>
          <a:p>
            <a:pPr lvl="1"/>
            <a:r>
              <a:rPr lang="en-IN" sz="3200" dirty="0"/>
              <a:t>4 sub – rounds of 3 month duration</a:t>
            </a:r>
          </a:p>
          <a:p>
            <a:pPr lvl="1"/>
            <a:r>
              <a:rPr lang="en-IN" sz="3200" dirty="0"/>
              <a:t>Enquiry on -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/>
              <a:t>List of households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/>
              <a:t>Domestic tourism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/>
              <a:t>Housing condition</a:t>
            </a:r>
          </a:p>
          <a:p>
            <a:pPr marL="914400" lvl="2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605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B2E2-455F-487D-B559-7A81EAC3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A5B6-1C4D-480F-BC7A-ED0B7192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Stratified multi – stage design</a:t>
            </a:r>
          </a:p>
          <a:p>
            <a:r>
              <a:rPr lang="en-IN" dirty="0"/>
              <a:t>List of 2001 census villages consisted of sampling frame.</a:t>
            </a:r>
          </a:p>
          <a:p>
            <a:r>
              <a:rPr lang="en-IN" dirty="0"/>
              <a:t>Stratum divided based on population of town (50,000)</a:t>
            </a:r>
          </a:p>
          <a:p>
            <a:r>
              <a:rPr lang="en-IN" dirty="0"/>
              <a:t>Total sample size – 13996 First stage units at state level</a:t>
            </a:r>
          </a:p>
          <a:p>
            <a:r>
              <a:rPr lang="en-IN" dirty="0"/>
              <a:t>Sample size allocated according to population </a:t>
            </a:r>
          </a:p>
          <a:p>
            <a:r>
              <a:rPr lang="en-IN" dirty="0"/>
              <a:t>FSU’s shouldn’t exceed the population</a:t>
            </a:r>
          </a:p>
          <a:p>
            <a:r>
              <a:rPr lang="en-IN" dirty="0"/>
              <a:t>Second stage stratification - SRSWOR</a:t>
            </a:r>
          </a:p>
        </p:txBody>
      </p:sp>
    </p:spTree>
    <p:extLst>
      <p:ext uri="{BB962C8B-B14F-4D97-AF65-F5344CB8AC3E}">
        <p14:creationId xmlns:p14="http://schemas.microsoft.com/office/powerpoint/2010/main" val="20383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348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Domestic Tourism In India</vt:lpstr>
      <vt:lpstr>AUTHORS</vt:lpstr>
      <vt:lpstr>INTRODUCTION (rural + urban)</vt:lpstr>
      <vt:lpstr>SCOPE (rural + urban)</vt:lpstr>
      <vt:lpstr>HOUSEHOLD (rural + urban)</vt:lpstr>
      <vt:lpstr>EXPENDITURE (rural + urban)</vt:lpstr>
      <vt:lpstr>DETAILED TABLES (rural + urban)</vt:lpstr>
      <vt:lpstr>OUTLINE</vt:lpstr>
      <vt:lpstr>SAMPLE DESIGN</vt:lpstr>
      <vt:lpstr>ESTIMATION </vt:lpstr>
      <vt:lpstr>NOTATIONS</vt:lpstr>
      <vt:lpstr>ERROR</vt:lpstr>
      <vt:lpstr>……………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Tourism In India</dc:title>
  <dc:creator>Jeevan Koshy</dc:creator>
  <cp:lastModifiedBy>Jeevan Koshy</cp:lastModifiedBy>
  <cp:revision>24</cp:revision>
  <dcterms:created xsi:type="dcterms:W3CDTF">2019-02-12T07:21:14Z</dcterms:created>
  <dcterms:modified xsi:type="dcterms:W3CDTF">2019-02-14T07:43:18Z</dcterms:modified>
</cp:coreProperties>
</file>