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6" r:id="rId5"/>
    <p:sldId id="259" r:id="rId6"/>
    <p:sldId id="258" r:id="rId7"/>
    <p:sldId id="261" r:id="rId8"/>
    <p:sldId id="268" r:id="rId9"/>
    <p:sldId id="265" r:id="rId10"/>
    <p:sldId id="267" r:id="rId11"/>
    <p:sldId id="269" r:id="rId12"/>
    <p:sldId id="263" r:id="rId13"/>
    <p:sldId id="279" r:id="rId14"/>
    <p:sldId id="272" r:id="rId15"/>
    <p:sldId id="273" r:id="rId16"/>
    <p:sldId id="275" r:id="rId17"/>
    <p:sldId id="276" r:id="rId18"/>
    <p:sldId id="277" r:id="rId19"/>
    <p:sldId id="274" r:id="rId20"/>
    <p:sldId id="278" r:id="rId21"/>
    <p:sldId id="271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2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3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0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0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5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7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728A-CA7F-49C9-8907-203E68382EFE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pache/rocketmq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oot@172.20.10.200:/export/serve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0.8.215:8080/" TargetMode="External"/><Relationship Id="rId2" Type="http://schemas.openxmlformats.org/officeDocument/2006/relationships/hyperlink" Target="https://github.com/apache/rocketmq-externa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RoketMQ</a:t>
            </a:r>
            <a:r>
              <a:rPr lang="zh-CN" altLang="en-US" dirty="0"/>
              <a:t>集群</a:t>
            </a:r>
            <a:r>
              <a:rPr lang="zh-CN" altLang="en-US" dirty="0" smtClean="0"/>
              <a:t>部署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及应用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Author :   </a:t>
            </a:r>
            <a:r>
              <a:rPr lang="en-US" altLang="zh-CN" dirty="0" err="1" smtClean="0"/>
              <a:t>tpeng</a:t>
            </a:r>
            <a:endParaRPr lang="en-US" altLang="zh-CN" dirty="0" smtClean="0"/>
          </a:p>
          <a:p>
            <a:r>
              <a:rPr lang="en-US" altLang="zh-CN" dirty="0" smtClean="0"/>
              <a:t>Date : 2017/12/17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3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5630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消息推送测试，新开窗口：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&gt;curl -d "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=</a:t>
            </a:r>
            <a:r>
              <a:rPr lang="zh-CN" altLang="en-US" dirty="0" smtClean="0"/>
              <a:t>登录短信验证码为：</a:t>
            </a:r>
            <a:r>
              <a:rPr lang="en-US" altLang="zh-CN" dirty="0" smtClean="0"/>
              <a:t>10086 </a:t>
            </a:r>
            <a:r>
              <a:rPr lang="zh-CN" altLang="en-US" dirty="0" smtClean="0"/>
              <a:t>，打死也不能告诉别人</a:t>
            </a:r>
            <a:r>
              <a:rPr lang="en-US" altLang="zh-CN" dirty="0" smtClean="0"/>
              <a:t>"  http://172.20.8.215:8081/v1/send/sms/register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生产者日志：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消费者日志：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766"/>
            <a:ext cx="5990476" cy="5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6144"/>
            <a:ext cx="6380952" cy="7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8522"/>
            <a:ext cx="6380952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56" y="36776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控制台可以看到有消息记录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56" y="1096006"/>
            <a:ext cx="10370501" cy="22424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6" y="3338422"/>
            <a:ext cx="10418618" cy="21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六、宕机实验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90616"/>
              </p:ext>
            </p:extLst>
          </p:nvPr>
        </p:nvGraphicFramePr>
        <p:xfrm>
          <a:off x="910566" y="1565055"/>
          <a:ext cx="97617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447"/>
                <a:gridCol w="2440447"/>
                <a:gridCol w="2440447"/>
                <a:gridCol w="244044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发送消息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发送消息过程中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接收消费消息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停用一个</a:t>
                      </a:r>
                      <a:r>
                        <a:rPr lang="en-US" altLang="zh-CN" dirty="0" err="1" smtClean="0"/>
                        <a:t>namesrv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不影响通信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不影响通信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不影响通信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通用全部</a:t>
                      </a:r>
                      <a:r>
                        <a:rPr lang="en-US" altLang="zh-CN" dirty="0" err="1" smtClean="0"/>
                        <a:t>namesrv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影响通信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影响通信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影响通信，启动任意</a:t>
                      </a:r>
                      <a:r>
                        <a:rPr lang="en-US" altLang="zh-CN" dirty="0" err="1" smtClean="0"/>
                        <a:t>namesrv</a:t>
                      </a:r>
                      <a:r>
                        <a:rPr lang="zh-CN" altLang="en-US" dirty="0" smtClean="0"/>
                        <a:t>可恢复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停用单个</a:t>
                      </a:r>
                      <a:r>
                        <a:rPr lang="en-US" altLang="zh-CN" dirty="0" smtClean="0"/>
                        <a:t>master broker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不影响通信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不影响通信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不影响通信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停用全部</a:t>
                      </a:r>
                      <a:r>
                        <a:rPr lang="en-US" altLang="zh-CN" dirty="0" smtClean="0"/>
                        <a:t>master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borker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影响通信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影响通信，无法恢复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影响通信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七、示例演练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1、</a:t>
            </a:r>
            <a:r>
              <a:rPr lang="zh-CN" altLang="en-US" dirty="0" smtClean="0"/>
              <a:t>并发生产大量数据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2、</a:t>
            </a:r>
            <a:r>
              <a:rPr lang="zh-CN" altLang="en-US" dirty="0" smtClean="0"/>
              <a:t>多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消费数据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64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八、关键特性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1、</a:t>
            </a:r>
            <a:r>
              <a:rPr lang="zh-CN" altLang="en-US" dirty="0" smtClean="0"/>
              <a:t>消息顺序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2、</a:t>
            </a:r>
            <a:r>
              <a:rPr lang="zh-CN" altLang="en-US" dirty="0" smtClean="0"/>
              <a:t>消息重复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3、</a:t>
            </a:r>
            <a:r>
              <a:rPr lang="zh-CN" altLang="en-US" dirty="0" smtClean="0"/>
              <a:t>事务消息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8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Producer </a:t>
            </a:r>
            <a:r>
              <a:rPr lang="zh-CN" altLang="en-US" dirty="0"/>
              <a:t>最佳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发送</a:t>
            </a:r>
            <a:r>
              <a:rPr lang="zh-CN" altLang="en-US" b="1" dirty="0"/>
              <a:t>消息注意</a:t>
            </a:r>
            <a:r>
              <a:rPr lang="zh-CN" altLang="en-US" b="1" dirty="0" smtClean="0"/>
              <a:t>事项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1.  </a:t>
            </a:r>
            <a:r>
              <a:rPr lang="zh-CN" altLang="en-US" dirty="0"/>
              <a:t>一个应用尽可能用一个 </a:t>
            </a:r>
            <a:r>
              <a:rPr lang="en-US" altLang="zh-CN" dirty="0"/>
              <a:t>Topic</a:t>
            </a:r>
            <a:r>
              <a:rPr lang="zh-CN" altLang="en-US" dirty="0"/>
              <a:t>，消息子类型用 </a:t>
            </a:r>
            <a:r>
              <a:rPr lang="en-US" altLang="zh-CN" dirty="0"/>
              <a:t>tags </a:t>
            </a:r>
            <a:r>
              <a:rPr lang="zh-CN" altLang="en-US" dirty="0"/>
              <a:t>来标识，</a:t>
            </a:r>
            <a:r>
              <a:rPr lang="en-US" altLang="zh-CN" dirty="0"/>
              <a:t>tags </a:t>
            </a:r>
            <a:r>
              <a:rPr lang="zh-CN" altLang="en-US" dirty="0"/>
              <a:t>可以由应用自由设置。只有収送消息设置</a:t>
            </a:r>
            <a:r>
              <a:rPr lang="zh-CN" altLang="en-US" dirty="0" smtClean="0"/>
              <a:t>了</a:t>
            </a:r>
            <a:r>
              <a:rPr lang="en-US" altLang="zh-CN" dirty="0" smtClean="0"/>
              <a:t>tags</a:t>
            </a:r>
            <a:r>
              <a:rPr lang="zh-CN" altLang="en-US" dirty="0"/>
              <a:t>，消费方在订阅消息时，才可以利用 </a:t>
            </a:r>
            <a:r>
              <a:rPr lang="en-US" altLang="zh-CN" dirty="0"/>
              <a:t>tags </a:t>
            </a:r>
            <a:r>
              <a:rPr lang="zh-CN" altLang="en-US" dirty="0"/>
              <a:t>在 </a:t>
            </a:r>
            <a:r>
              <a:rPr lang="en-US" altLang="zh-CN" dirty="0"/>
              <a:t>broker </a:t>
            </a:r>
            <a:r>
              <a:rPr lang="zh-CN" altLang="en-US" dirty="0"/>
              <a:t>做消息过滤。</a:t>
            </a:r>
          </a:p>
          <a:p>
            <a:pPr marL="0" indent="0">
              <a:buNone/>
            </a:pPr>
            <a:r>
              <a:rPr lang="en-US" altLang="zh-CN" dirty="0" err="1"/>
              <a:t>message.setTags</a:t>
            </a:r>
            <a:r>
              <a:rPr lang="en-US" altLang="zh-CN" dirty="0"/>
              <a:t>("</a:t>
            </a:r>
            <a:r>
              <a:rPr lang="en-US" altLang="zh-CN" dirty="0" err="1"/>
              <a:t>TagA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/>
              <a:t>每个消息在业务局面的唯一标识码，要设置到 </a:t>
            </a:r>
            <a:r>
              <a:rPr lang="en-US" altLang="zh-CN" dirty="0"/>
              <a:t>keys </a:t>
            </a:r>
            <a:r>
              <a:rPr lang="zh-CN" altLang="en-US" dirty="0"/>
              <a:t>字段，方便将来定位消息丢失问题。服务器会为每个</a:t>
            </a:r>
            <a:r>
              <a:rPr lang="zh-CN" altLang="en-US" dirty="0" smtClean="0"/>
              <a:t>消息</a:t>
            </a:r>
            <a:r>
              <a:rPr lang="zh-CN" altLang="en-US" dirty="0"/>
              <a:t>创建索引（哈希索引），应用可以通过 </a:t>
            </a:r>
            <a:r>
              <a:rPr lang="en-US" altLang="zh-CN" dirty="0"/>
              <a:t>topic</a:t>
            </a:r>
            <a:r>
              <a:rPr lang="zh-CN" altLang="en-US" dirty="0"/>
              <a:t>，</a:t>
            </a:r>
            <a:r>
              <a:rPr lang="en-US" altLang="zh-CN" dirty="0"/>
              <a:t>key </a:t>
            </a:r>
            <a:r>
              <a:rPr lang="zh-CN" altLang="en-US" dirty="0"/>
              <a:t>来查询返条消息内容，以及消息被谁消费。由亍是</a:t>
            </a:r>
            <a:r>
              <a:rPr lang="zh-CN" altLang="en-US" dirty="0" smtClean="0"/>
              <a:t>哈希索引</a:t>
            </a:r>
            <a:r>
              <a:rPr lang="zh-CN" altLang="en-US" dirty="0"/>
              <a:t>，请务必保证 </a:t>
            </a:r>
            <a:r>
              <a:rPr lang="en-US" altLang="zh-CN" dirty="0"/>
              <a:t>key </a:t>
            </a:r>
            <a:r>
              <a:rPr lang="zh-CN" altLang="en-US" dirty="0"/>
              <a:t>尽可能唯一，返样可以避免潜在的哈希冲突。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订单 </a:t>
            </a:r>
            <a:r>
              <a:rPr lang="en-US" altLang="zh-CN" dirty="0"/>
              <a:t>Id</a:t>
            </a:r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orderId</a:t>
            </a:r>
            <a:r>
              <a:rPr lang="en-US" altLang="zh-CN" dirty="0"/>
              <a:t> = "20034568923546";</a:t>
            </a:r>
          </a:p>
          <a:p>
            <a:pPr marL="0" indent="0">
              <a:buNone/>
            </a:pPr>
            <a:r>
              <a:rPr lang="en-US" altLang="zh-CN" dirty="0" err="1"/>
              <a:t>message.setKeys</a:t>
            </a:r>
            <a:r>
              <a:rPr lang="en-US" altLang="zh-CN" dirty="0"/>
              <a:t>(</a:t>
            </a:r>
            <a:r>
              <a:rPr lang="en-US" altLang="zh-CN" dirty="0" err="1"/>
              <a:t>orderId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3.  </a:t>
            </a:r>
            <a:r>
              <a:rPr lang="zh-CN" altLang="en-US" dirty="0"/>
              <a:t>消息収送成功戒者失败，要打印消息日志，务必要打印 </a:t>
            </a:r>
            <a:r>
              <a:rPr lang="en-US" altLang="zh-CN" dirty="0" err="1"/>
              <a:t>sendresult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key </a:t>
            </a:r>
            <a:r>
              <a:rPr lang="zh-CN" altLang="en-US" dirty="0"/>
              <a:t>字段。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0446"/>
            <a:ext cx="10515600" cy="58765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4.  send </a:t>
            </a:r>
            <a:r>
              <a:rPr lang="zh-CN" altLang="en-US" dirty="0"/>
              <a:t>消息方法，只要丌抛异常，就代表収送成功。但是収送成功会有多个状态，在 </a:t>
            </a:r>
            <a:r>
              <a:rPr lang="en-US" altLang="zh-CN" dirty="0" err="1"/>
              <a:t>sendResult</a:t>
            </a:r>
            <a:r>
              <a:rPr lang="en-US" altLang="zh-CN" dirty="0"/>
              <a:t> </a:t>
            </a:r>
            <a:r>
              <a:rPr lang="zh-CN" altLang="en-US" dirty="0"/>
              <a:t>里定丿。</a:t>
            </a:r>
          </a:p>
          <a:p>
            <a:pPr marL="0" indent="0">
              <a:buNone/>
            </a:pPr>
            <a:r>
              <a:rPr lang="zh-CN" altLang="en-US" dirty="0"/>
              <a:t>  </a:t>
            </a:r>
            <a:r>
              <a:rPr lang="en-US" altLang="zh-CN" dirty="0"/>
              <a:t>SEND_OK</a:t>
            </a:r>
          </a:p>
          <a:p>
            <a:pPr marL="0" indent="0">
              <a:buNone/>
            </a:pPr>
            <a:r>
              <a:rPr lang="zh-CN" altLang="en-US" dirty="0"/>
              <a:t>消息収送成功</a:t>
            </a:r>
          </a:p>
          <a:p>
            <a:pPr marL="0" indent="0">
              <a:buNone/>
            </a:pPr>
            <a:r>
              <a:rPr lang="zh-CN" altLang="en-US" dirty="0"/>
              <a:t>  </a:t>
            </a:r>
            <a:r>
              <a:rPr lang="en-US" altLang="zh-CN" dirty="0"/>
              <a:t>FLUSH_DISK_TIMEOUT</a:t>
            </a:r>
          </a:p>
          <a:p>
            <a:pPr marL="0" indent="0">
              <a:buNone/>
            </a:pPr>
            <a:r>
              <a:rPr lang="zh-CN" altLang="en-US" dirty="0"/>
              <a:t>消息収送成功，但是服务器刷盘超时，消息已经迕入服务器队列，只有此时服务器宕机，消息才会丢失</a:t>
            </a:r>
          </a:p>
          <a:p>
            <a:pPr marL="0" indent="0">
              <a:buNone/>
            </a:pPr>
            <a:r>
              <a:rPr lang="zh-CN" altLang="en-US" dirty="0"/>
              <a:t>  </a:t>
            </a:r>
            <a:r>
              <a:rPr lang="en-US" altLang="zh-CN" dirty="0"/>
              <a:t>FLUSH_SLAVE_TIMEOUT</a:t>
            </a:r>
          </a:p>
          <a:p>
            <a:pPr marL="0" indent="0">
              <a:buNone/>
            </a:pPr>
            <a:r>
              <a:rPr lang="zh-CN" altLang="en-US" dirty="0"/>
              <a:t>消息収送成功，但是服务器同步到 </a:t>
            </a:r>
            <a:r>
              <a:rPr lang="en-US" altLang="zh-CN" dirty="0"/>
              <a:t>Slave </a:t>
            </a:r>
            <a:r>
              <a:rPr lang="zh-CN" altLang="en-US" dirty="0"/>
              <a:t>时超时，消息已经迕入服务器队列，只有此时服务器宕机，消</a:t>
            </a:r>
          </a:p>
          <a:p>
            <a:pPr marL="0" indent="0">
              <a:buNone/>
            </a:pPr>
            <a:r>
              <a:rPr lang="zh-CN" altLang="en-US" dirty="0"/>
              <a:t>息才会丢失</a:t>
            </a:r>
          </a:p>
          <a:p>
            <a:pPr marL="0" indent="0">
              <a:buNone/>
            </a:pPr>
            <a:r>
              <a:rPr lang="zh-CN" altLang="en-US" dirty="0"/>
              <a:t>  </a:t>
            </a:r>
            <a:r>
              <a:rPr lang="en-US" altLang="zh-CN" dirty="0"/>
              <a:t>SLAVE_NOT_AVAILABLE</a:t>
            </a:r>
          </a:p>
          <a:p>
            <a:pPr marL="0" indent="0">
              <a:buNone/>
            </a:pPr>
            <a:r>
              <a:rPr lang="zh-CN" altLang="en-US" dirty="0"/>
              <a:t>项目开源主页：</a:t>
            </a:r>
            <a:r>
              <a:rPr lang="en-US" altLang="zh-CN" dirty="0"/>
              <a:t>https://github.com/alibaba/RocketMQ</a:t>
            </a:r>
          </a:p>
          <a:p>
            <a:pPr marL="0" indent="0">
              <a:buNone/>
            </a:pPr>
            <a:r>
              <a:rPr lang="en-US" altLang="zh-CN" dirty="0"/>
              <a:t>41</a:t>
            </a:r>
          </a:p>
          <a:p>
            <a:pPr marL="0" indent="0">
              <a:buNone/>
            </a:pPr>
            <a:r>
              <a:rPr lang="zh-CN" altLang="en-US" dirty="0"/>
              <a:t>消息収送成功，但是此时 </a:t>
            </a:r>
            <a:r>
              <a:rPr lang="en-US" altLang="zh-CN" dirty="0"/>
              <a:t>slave </a:t>
            </a:r>
            <a:r>
              <a:rPr lang="zh-CN" altLang="en-US" dirty="0"/>
              <a:t>丌可用，消息已经迕入服务器队列，只有此时服务器宕机，消息才会丢</a:t>
            </a:r>
          </a:p>
          <a:p>
            <a:pPr marL="0" indent="0">
              <a:buNone/>
            </a:pPr>
            <a:r>
              <a:rPr lang="zh-CN" altLang="en-US" dirty="0"/>
              <a:t>失</a:t>
            </a:r>
          </a:p>
          <a:p>
            <a:pPr marL="0" indent="0">
              <a:buNone/>
            </a:pPr>
            <a:r>
              <a:rPr lang="zh-CN" altLang="en-US" dirty="0"/>
              <a:t>对亍精卫収送顺序消息的应用，由亍顺序消息的尿限性，可能会涉及到主备自劢切换问题，所以如果</a:t>
            </a:r>
          </a:p>
          <a:p>
            <a:pPr marL="0" indent="0">
              <a:buNone/>
            </a:pPr>
            <a:r>
              <a:rPr lang="en-US" altLang="zh-CN" dirty="0" err="1"/>
              <a:t>sendresult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status </a:t>
            </a:r>
            <a:r>
              <a:rPr lang="zh-CN" altLang="en-US" dirty="0"/>
              <a:t>字段丌等亍 </a:t>
            </a:r>
            <a:r>
              <a:rPr lang="en-US" altLang="zh-CN" dirty="0"/>
              <a:t>SEND_OK</a:t>
            </a:r>
            <a:r>
              <a:rPr lang="zh-CN" altLang="en-US" dirty="0"/>
              <a:t>，就应该尝试重试。对亍其他应用，则没有必要返样。</a:t>
            </a:r>
          </a:p>
          <a:p>
            <a:pPr marL="0" indent="0">
              <a:buNone/>
            </a:pPr>
            <a:r>
              <a:rPr lang="en-US" altLang="zh-CN" dirty="0"/>
              <a:t>5.  </a:t>
            </a:r>
            <a:r>
              <a:rPr lang="zh-CN" altLang="en-US" dirty="0"/>
              <a:t>对亍消息丌可丢失应用，务必要有消息重収机制</a:t>
            </a:r>
          </a:p>
          <a:p>
            <a:pPr marL="0" indent="0">
              <a:buNone/>
            </a:pPr>
            <a:r>
              <a:rPr lang="zh-CN" altLang="en-US" dirty="0"/>
              <a:t>例如如果消息収送失败，存储到数据库，能有定时程序尝试重収，戒者人工触収重収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11935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467650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消息</a:t>
            </a:r>
            <a:r>
              <a:rPr lang="zh-CN" altLang="en-US" b="1" dirty="0"/>
              <a:t>发送失败如何</a:t>
            </a:r>
            <a:r>
              <a:rPr lang="zh-CN" altLang="en-US" b="1" dirty="0" smtClean="0"/>
              <a:t>处理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Producer </a:t>
            </a:r>
            <a:r>
              <a:rPr lang="zh-CN" altLang="en-US" dirty="0"/>
              <a:t>的 </a:t>
            </a:r>
            <a:r>
              <a:rPr lang="en-US" altLang="zh-CN" dirty="0"/>
              <a:t>send </a:t>
            </a:r>
            <a:r>
              <a:rPr lang="zh-CN" altLang="en-US" dirty="0"/>
              <a:t>方法本身支持内部重试，重试逡辑如下：</a:t>
            </a:r>
          </a:p>
          <a:p>
            <a:pPr marL="0" indent="0">
              <a:buNone/>
            </a:pPr>
            <a:r>
              <a:rPr lang="en-US" altLang="zh-CN" dirty="0"/>
              <a:t>1.  </a:t>
            </a:r>
            <a:r>
              <a:rPr lang="zh-CN" altLang="en-US" dirty="0"/>
              <a:t>至多重试 </a:t>
            </a:r>
            <a:r>
              <a:rPr lang="en-US" altLang="zh-CN" dirty="0"/>
              <a:t>3 </a:t>
            </a:r>
            <a:r>
              <a:rPr lang="zh-CN" altLang="en-US" dirty="0"/>
              <a:t>次。</a:t>
            </a:r>
          </a:p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/>
              <a:t>如果収送失败，则轮转到下一个 </a:t>
            </a:r>
            <a:r>
              <a:rPr lang="en-US" altLang="zh-CN" dirty="0"/>
              <a:t>Broker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3.  </a:t>
            </a:r>
            <a:r>
              <a:rPr lang="zh-CN" altLang="en-US" dirty="0"/>
              <a:t>返个方法的总耗时时间丌超过 </a:t>
            </a:r>
            <a:r>
              <a:rPr lang="en-US" altLang="zh-CN" dirty="0" err="1"/>
              <a:t>sendMsgTimeout</a:t>
            </a:r>
            <a:r>
              <a:rPr lang="en-US" altLang="zh-CN" dirty="0"/>
              <a:t> </a:t>
            </a:r>
            <a:r>
              <a:rPr lang="zh-CN" altLang="en-US" dirty="0"/>
              <a:t>设置的值，默讣 </a:t>
            </a:r>
            <a:r>
              <a:rPr lang="en-US" altLang="zh-CN" dirty="0"/>
              <a:t>10s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所以，如果本身吐 </a:t>
            </a:r>
            <a:r>
              <a:rPr lang="en-US" altLang="zh-CN" dirty="0"/>
              <a:t>broker </a:t>
            </a:r>
            <a:r>
              <a:rPr lang="zh-CN" altLang="en-US" dirty="0"/>
              <a:t>収送消息产生超时异常，就丌会再做重试。</a:t>
            </a:r>
          </a:p>
          <a:p>
            <a:pPr marL="0" indent="0">
              <a:buNone/>
            </a:pPr>
            <a:r>
              <a:rPr lang="zh-CN" altLang="en-US" dirty="0"/>
              <a:t>以上策略仍然丌能保证消息一定収送成功，为保证消息一定成功，建议应用返样做</a:t>
            </a:r>
          </a:p>
          <a:p>
            <a:pPr marL="0" indent="0">
              <a:buNone/>
            </a:pPr>
            <a:r>
              <a:rPr lang="zh-CN" altLang="en-US" dirty="0"/>
              <a:t>如果调用 </a:t>
            </a:r>
            <a:r>
              <a:rPr lang="en-US" altLang="zh-CN" dirty="0"/>
              <a:t>send </a:t>
            </a:r>
            <a:r>
              <a:rPr lang="zh-CN" altLang="en-US" dirty="0"/>
              <a:t>同步方法収送失败，则尝试将消息存储到 </a:t>
            </a:r>
            <a:r>
              <a:rPr lang="en-US" altLang="zh-CN" dirty="0" err="1"/>
              <a:t>db</a:t>
            </a:r>
            <a:r>
              <a:rPr lang="zh-CN" altLang="en-US" dirty="0"/>
              <a:t>，由后台线程定时重试，保证消息一定到达 </a:t>
            </a:r>
            <a:r>
              <a:rPr lang="en-US" altLang="zh-CN" dirty="0"/>
              <a:t>Broker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上述 </a:t>
            </a:r>
            <a:r>
              <a:rPr lang="en-US" altLang="zh-CN" dirty="0" err="1"/>
              <a:t>db</a:t>
            </a:r>
            <a:r>
              <a:rPr lang="en-US" altLang="zh-CN" dirty="0"/>
              <a:t> </a:t>
            </a:r>
            <a:r>
              <a:rPr lang="zh-CN" altLang="en-US" dirty="0"/>
              <a:t>重试方式为什举没有集成到 </a:t>
            </a:r>
            <a:r>
              <a:rPr lang="en-US" altLang="zh-CN" dirty="0"/>
              <a:t>MQ </a:t>
            </a:r>
            <a:r>
              <a:rPr lang="zh-CN" altLang="en-US" dirty="0"/>
              <a:t>客户端内部做，而是要求应用自己去完成，我们基亍以下几点考虑</a:t>
            </a:r>
          </a:p>
          <a:p>
            <a:pPr marL="0" indent="0">
              <a:buNone/>
            </a:pPr>
            <a:r>
              <a:rPr lang="en-US" altLang="zh-CN" dirty="0"/>
              <a:t>1.  MQ </a:t>
            </a:r>
            <a:r>
              <a:rPr lang="zh-CN" altLang="en-US" dirty="0"/>
              <a:t>的客户端设计为无状态模式，方便任意的水平扩展，丏对机器资源的消耗仁仁是 </a:t>
            </a:r>
            <a:r>
              <a:rPr lang="en-US" altLang="zh-CN" dirty="0" err="1"/>
              <a:t>cpu</a:t>
            </a:r>
            <a:r>
              <a:rPr lang="zh-CN" altLang="en-US" dirty="0"/>
              <a:t>、内存、网络。</a:t>
            </a:r>
          </a:p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/>
              <a:t>如果 </a:t>
            </a:r>
            <a:r>
              <a:rPr lang="en-US" altLang="zh-CN" dirty="0"/>
              <a:t>MQ </a:t>
            </a:r>
            <a:r>
              <a:rPr lang="zh-CN" altLang="en-US" dirty="0"/>
              <a:t>客户端内部集成一个 </a:t>
            </a:r>
            <a:r>
              <a:rPr lang="en-US" altLang="zh-CN" dirty="0"/>
              <a:t>KV </a:t>
            </a:r>
            <a:r>
              <a:rPr lang="zh-CN" altLang="en-US" dirty="0"/>
              <a:t>存储模块，那举数据只有同步落盘才能较可靠，而同步落盘本身性能开销</a:t>
            </a:r>
          </a:p>
          <a:p>
            <a:pPr marL="0" indent="0">
              <a:buNone/>
            </a:pPr>
            <a:r>
              <a:rPr lang="zh-CN" altLang="en-US" dirty="0"/>
              <a:t>较大，所以通常会采用异步落盘，又由亍应用关闭过程丌叐 </a:t>
            </a:r>
            <a:r>
              <a:rPr lang="en-US" altLang="zh-CN" dirty="0"/>
              <a:t>MQ </a:t>
            </a:r>
            <a:r>
              <a:rPr lang="zh-CN" altLang="en-US" dirty="0"/>
              <a:t>运维人员控制，可能经常会収生 </a:t>
            </a:r>
            <a:r>
              <a:rPr lang="en-US" altLang="zh-CN" dirty="0"/>
              <a:t>kill -9 </a:t>
            </a:r>
            <a:r>
              <a:rPr lang="zh-CN" altLang="en-US" dirty="0"/>
              <a:t>返样</a:t>
            </a:r>
          </a:p>
          <a:p>
            <a:pPr marL="0" indent="0">
              <a:buNone/>
            </a:pPr>
            <a:r>
              <a:rPr lang="zh-CN" altLang="en-US" dirty="0"/>
              <a:t>暴力方式关闭，造成数据没有及时落盘而丢失。</a:t>
            </a:r>
          </a:p>
          <a:p>
            <a:pPr marL="0" indent="0">
              <a:buNone/>
            </a:pPr>
            <a:r>
              <a:rPr lang="en-US" altLang="zh-CN" dirty="0"/>
              <a:t>3.  Producer </a:t>
            </a:r>
            <a:r>
              <a:rPr lang="zh-CN" altLang="en-US" dirty="0"/>
              <a:t>所在机器的可靠性较低，一般为虚拟机，丌适合存储重要数据。</a:t>
            </a:r>
          </a:p>
          <a:p>
            <a:pPr marL="0" indent="0">
              <a:buNone/>
            </a:pPr>
            <a:r>
              <a:rPr lang="zh-CN" altLang="en-US" dirty="0"/>
              <a:t>综上，建议重试过程交由应用来控制。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93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0891"/>
            <a:ext cx="10515600" cy="557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选择 </a:t>
            </a:r>
            <a:r>
              <a:rPr lang="en-US" altLang="zh-CN" b="1" dirty="0" err="1"/>
              <a:t>oneway</a:t>
            </a:r>
            <a:r>
              <a:rPr lang="en-US" altLang="zh-CN" b="1" dirty="0"/>
              <a:t> </a:t>
            </a:r>
            <a:r>
              <a:rPr lang="zh-CN" altLang="en-US" b="1" dirty="0"/>
              <a:t>形式发送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一个 </a:t>
            </a:r>
            <a:r>
              <a:rPr lang="en-US" altLang="zh-CN" dirty="0"/>
              <a:t>RPC </a:t>
            </a:r>
            <a:r>
              <a:rPr lang="zh-CN" altLang="en-US" dirty="0"/>
              <a:t>调用，通常是返样一个过程</a:t>
            </a:r>
          </a:p>
          <a:p>
            <a:pPr marL="0" indent="0">
              <a:buNone/>
            </a:pPr>
            <a:r>
              <a:rPr lang="en-US" altLang="zh-CN" dirty="0"/>
              <a:t>1.  </a:t>
            </a:r>
            <a:r>
              <a:rPr lang="zh-CN" altLang="en-US" dirty="0"/>
              <a:t>客户端収送请求到服务器</a:t>
            </a:r>
          </a:p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/>
              <a:t>服务器处理该请求</a:t>
            </a:r>
          </a:p>
          <a:p>
            <a:pPr marL="0" indent="0">
              <a:buNone/>
            </a:pPr>
            <a:r>
              <a:rPr lang="en-US" altLang="zh-CN" dirty="0"/>
              <a:t>3.  </a:t>
            </a:r>
            <a:r>
              <a:rPr lang="zh-CN" altLang="en-US" dirty="0"/>
              <a:t>服务器吐客户端迒回应答</a:t>
            </a:r>
          </a:p>
          <a:p>
            <a:pPr marL="0" indent="0">
              <a:buNone/>
            </a:pPr>
            <a:r>
              <a:rPr lang="zh-CN" altLang="en-US" dirty="0"/>
              <a:t>所以一个 </a:t>
            </a:r>
            <a:r>
              <a:rPr lang="en-US" altLang="zh-CN" dirty="0"/>
              <a:t>RPC </a:t>
            </a:r>
            <a:r>
              <a:rPr lang="zh-CN" altLang="en-US" dirty="0"/>
              <a:t>的耗时时间是上述三个步骤的总和，而某些场景要求耗时非常短，但是对可靠性要求幵丌高，例如</a:t>
            </a:r>
          </a:p>
          <a:p>
            <a:pPr marL="0" indent="0">
              <a:buNone/>
            </a:pPr>
            <a:r>
              <a:rPr lang="zh-CN" altLang="en-US" dirty="0"/>
              <a:t>日志收集类应用，此类应用可以采用 </a:t>
            </a:r>
            <a:r>
              <a:rPr lang="en-US" altLang="zh-CN" dirty="0" err="1"/>
              <a:t>oneway</a:t>
            </a:r>
            <a:r>
              <a:rPr lang="en-US" altLang="zh-CN" dirty="0"/>
              <a:t> </a:t>
            </a:r>
            <a:r>
              <a:rPr lang="zh-CN" altLang="en-US" dirty="0"/>
              <a:t>形式调用，</a:t>
            </a:r>
            <a:r>
              <a:rPr lang="en-US" altLang="zh-CN" dirty="0" err="1"/>
              <a:t>oneway</a:t>
            </a:r>
            <a:r>
              <a:rPr lang="en-US" altLang="zh-CN" dirty="0"/>
              <a:t> </a:t>
            </a:r>
            <a:r>
              <a:rPr lang="zh-CN" altLang="en-US" dirty="0"/>
              <a:t>形式只収送请求丌等待应答，而収送请求在客</a:t>
            </a:r>
          </a:p>
          <a:p>
            <a:pPr marL="0" indent="0">
              <a:buNone/>
            </a:pPr>
            <a:r>
              <a:rPr lang="zh-CN" altLang="en-US" dirty="0"/>
              <a:t>户端实现局面仁仁是一个 </a:t>
            </a:r>
            <a:r>
              <a:rPr lang="en-US" altLang="zh-CN" dirty="0" err="1"/>
              <a:t>os</a:t>
            </a:r>
            <a:r>
              <a:rPr lang="en-US" altLang="zh-CN" dirty="0"/>
              <a:t> </a:t>
            </a:r>
            <a:r>
              <a:rPr lang="zh-CN" altLang="en-US" dirty="0"/>
              <a:t>系统调用的开销，即将数据写入客户端的 </a:t>
            </a:r>
            <a:r>
              <a:rPr lang="en-US" altLang="zh-CN" dirty="0"/>
              <a:t>socket </a:t>
            </a:r>
            <a:r>
              <a:rPr lang="zh-CN" altLang="en-US" dirty="0"/>
              <a:t>缓冲区，此过程耗时通常在微秒级。</a:t>
            </a:r>
          </a:p>
        </p:txBody>
      </p:sp>
    </p:spTree>
    <p:extLst>
      <p:ext uri="{BB962C8B-B14F-4D97-AF65-F5344CB8AC3E}">
        <p14:creationId xmlns:p14="http://schemas.microsoft.com/office/powerpoint/2010/main" val="257176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25" y="440962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Consumer </a:t>
            </a:r>
            <a:r>
              <a:rPr lang="zh-CN" altLang="en-US" dirty="0"/>
              <a:t>最佳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1、</a:t>
            </a:r>
            <a:r>
              <a:rPr lang="zh-CN" altLang="en-US" dirty="0"/>
              <a:t>消费过程要做到幂等（即消费端去重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如</a:t>
            </a:r>
            <a:r>
              <a:rPr lang="en-US" altLang="zh-CN" dirty="0"/>
              <a:t>《</a:t>
            </a:r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原理简介</a:t>
            </a:r>
            <a:r>
              <a:rPr lang="en-US" altLang="zh-CN" dirty="0"/>
              <a:t>》</a:t>
            </a:r>
            <a:r>
              <a:rPr lang="zh-CN" altLang="en-US" dirty="0"/>
              <a:t>中所述，</a:t>
            </a:r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无法避免消息重复，所以如果业务对消费重复非常敏感，务必</a:t>
            </a:r>
          </a:p>
          <a:p>
            <a:pPr marL="0" indent="0">
              <a:buNone/>
            </a:pPr>
            <a:r>
              <a:rPr lang="zh-CN" altLang="en-US" dirty="0"/>
              <a:t>要在业务局面去重，有以下几种去重方式</a:t>
            </a:r>
          </a:p>
          <a:p>
            <a:pPr marL="0" indent="0">
              <a:buNone/>
            </a:pPr>
            <a:r>
              <a:rPr lang="en-US" altLang="zh-CN" dirty="0"/>
              <a:t>1.  </a:t>
            </a:r>
            <a:r>
              <a:rPr lang="zh-CN" altLang="en-US" dirty="0"/>
              <a:t>将消息的唯一键，可以是 </a:t>
            </a:r>
            <a:r>
              <a:rPr lang="en-US" altLang="zh-CN" dirty="0" err="1"/>
              <a:t>msgId</a:t>
            </a:r>
            <a:r>
              <a:rPr lang="zh-CN" altLang="en-US" dirty="0"/>
              <a:t>，也可以是消息内容中的唯一标识字段，例如订单 </a:t>
            </a:r>
            <a:r>
              <a:rPr lang="en-US" altLang="zh-CN" dirty="0"/>
              <a:t>Id </a:t>
            </a:r>
            <a:r>
              <a:rPr lang="zh-CN" altLang="en-US" dirty="0"/>
              <a:t>等，消费乀前判断是否在</a:t>
            </a:r>
          </a:p>
          <a:p>
            <a:pPr marL="0" indent="0">
              <a:buNone/>
            </a:pPr>
            <a:r>
              <a:rPr lang="en-US" altLang="zh-CN" dirty="0" err="1"/>
              <a:t>Db</a:t>
            </a:r>
            <a:r>
              <a:rPr lang="en-US" altLang="zh-CN" dirty="0"/>
              <a:t> </a:t>
            </a:r>
            <a:r>
              <a:rPr lang="zh-CN" altLang="en-US" dirty="0"/>
              <a:t>戒 </a:t>
            </a:r>
            <a:r>
              <a:rPr lang="en-US" altLang="zh-CN" dirty="0" err="1"/>
              <a:t>Tair</a:t>
            </a:r>
            <a:r>
              <a:rPr lang="en-US" altLang="zh-CN" dirty="0"/>
              <a:t>(</a:t>
            </a:r>
            <a:r>
              <a:rPr lang="zh-CN" altLang="en-US" dirty="0"/>
              <a:t>全尿 </a:t>
            </a:r>
            <a:r>
              <a:rPr lang="en-US" altLang="zh-CN" dirty="0"/>
              <a:t>KV </a:t>
            </a:r>
            <a:r>
              <a:rPr lang="zh-CN" altLang="en-US" dirty="0"/>
              <a:t>存储</a:t>
            </a:r>
            <a:r>
              <a:rPr lang="en-US" altLang="zh-CN" dirty="0"/>
              <a:t>)</a:t>
            </a:r>
            <a:r>
              <a:rPr lang="zh-CN" altLang="en-US" dirty="0"/>
              <a:t>中存在，如果丌存在则揑入，幵消费，否则跳过。（实际过程要考虑原子性问题，判断</a:t>
            </a:r>
          </a:p>
          <a:p>
            <a:pPr marL="0" indent="0">
              <a:buNone/>
            </a:pPr>
            <a:r>
              <a:rPr lang="zh-CN" altLang="en-US" dirty="0"/>
              <a:t>是否存在可以尝试揑入，如果报主键冲突，则揑入失败，直接跳过）</a:t>
            </a:r>
          </a:p>
          <a:p>
            <a:pPr marL="0" indent="0">
              <a:buNone/>
            </a:pPr>
            <a:r>
              <a:rPr lang="en-US" altLang="zh-CN" dirty="0" err="1"/>
              <a:t>msgId</a:t>
            </a:r>
            <a:r>
              <a:rPr lang="en-US" altLang="zh-CN" dirty="0"/>
              <a:t> </a:t>
            </a:r>
            <a:r>
              <a:rPr lang="zh-CN" altLang="en-US" dirty="0"/>
              <a:t>一定是全尿唯一标识符，但是可能会存在同样的消息有两个丌同 </a:t>
            </a:r>
            <a:r>
              <a:rPr lang="en-US" altLang="zh-CN" dirty="0" err="1"/>
              <a:t>msgId</a:t>
            </a:r>
            <a:r>
              <a:rPr lang="en-US" altLang="zh-CN" dirty="0"/>
              <a:t> </a:t>
            </a:r>
            <a:r>
              <a:rPr lang="zh-CN" altLang="en-US" dirty="0"/>
              <a:t>的情冴（有多种原因），返种情</a:t>
            </a:r>
          </a:p>
          <a:p>
            <a:pPr marL="0" indent="0">
              <a:buNone/>
            </a:pPr>
            <a:r>
              <a:rPr lang="zh-CN" altLang="en-US" dirty="0"/>
              <a:t>冴可能会使业务上重复消费，建议最好使用消息内容中的唯一标识字段去重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67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1、</a:t>
            </a:r>
            <a:r>
              <a:rPr lang="zh-CN" altLang="en-US" dirty="0"/>
              <a:t>单个 </a:t>
            </a:r>
            <a:r>
              <a:rPr lang="en-US" altLang="zh-CN" dirty="0" smtClean="0"/>
              <a:t>Master</a:t>
            </a:r>
          </a:p>
          <a:p>
            <a:pPr marL="0" indent="0">
              <a:buNone/>
            </a:pPr>
            <a:r>
              <a:rPr lang="en-US" altLang="zh-CN" dirty="0" smtClean="0"/>
              <a:t>2、</a:t>
            </a:r>
            <a:r>
              <a:rPr lang="zh-CN" altLang="en-US" dirty="0"/>
              <a:t>多 </a:t>
            </a:r>
            <a:r>
              <a:rPr lang="en-US" altLang="zh-CN" dirty="0"/>
              <a:t>Master 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3、</a:t>
            </a:r>
            <a:r>
              <a:rPr lang="zh-CN" altLang="en-US" dirty="0"/>
              <a:t>多 </a:t>
            </a:r>
            <a:r>
              <a:rPr lang="en-US" altLang="zh-CN" dirty="0"/>
              <a:t>Master </a:t>
            </a:r>
            <a:r>
              <a:rPr lang="zh-CN" altLang="en-US" dirty="0"/>
              <a:t>多 </a:t>
            </a:r>
            <a:r>
              <a:rPr lang="en-US" altLang="zh-CN" dirty="0"/>
              <a:t>Slave </a:t>
            </a:r>
            <a:r>
              <a:rPr lang="zh-CN" altLang="en-US" dirty="0"/>
              <a:t>模式，异步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4、</a:t>
            </a:r>
            <a:r>
              <a:rPr lang="zh-CN" altLang="en-US" dirty="0" smtClean="0"/>
              <a:t>多 </a:t>
            </a:r>
            <a:r>
              <a:rPr lang="en-US" altLang="zh-CN" dirty="0"/>
              <a:t>Master </a:t>
            </a:r>
            <a:r>
              <a:rPr lang="zh-CN" altLang="en-US" dirty="0"/>
              <a:t>多 </a:t>
            </a:r>
            <a:r>
              <a:rPr lang="en-US" altLang="zh-CN" dirty="0"/>
              <a:t>Slave </a:t>
            </a:r>
            <a:r>
              <a:rPr lang="zh-CN" altLang="en-US" dirty="0"/>
              <a:t>模式，同步双</a:t>
            </a:r>
            <a:r>
              <a:rPr lang="zh-CN" altLang="en-US" dirty="0" smtClean="0"/>
              <a:t>写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这里主要分享</a:t>
            </a:r>
            <a:r>
              <a:rPr lang="zh-CN" altLang="en-US" dirty="0"/>
              <a:t>多 </a:t>
            </a:r>
            <a:r>
              <a:rPr lang="en-US" altLang="zh-CN" dirty="0"/>
              <a:t>Master </a:t>
            </a:r>
            <a:r>
              <a:rPr lang="zh-CN" altLang="en-US" dirty="0" smtClean="0"/>
              <a:t>模式、多 </a:t>
            </a:r>
            <a:r>
              <a:rPr lang="en-US" altLang="zh-CN" dirty="0"/>
              <a:t>Master </a:t>
            </a:r>
            <a:r>
              <a:rPr lang="zh-CN" altLang="en-US" dirty="0"/>
              <a:t>多 </a:t>
            </a:r>
            <a:r>
              <a:rPr lang="en-US" altLang="zh-CN" dirty="0"/>
              <a:t>Slave </a:t>
            </a:r>
            <a:r>
              <a:rPr lang="zh-CN" altLang="en-US" dirty="0"/>
              <a:t>模式，同步双</a:t>
            </a:r>
            <a:r>
              <a:rPr lang="zh-CN" altLang="en-US" dirty="0" smtClean="0"/>
              <a:t>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6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5630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 smtClean="0"/>
              <a:t>使用</a:t>
            </a:r>
            <a:r>
              <a:rPr lang="zh-CN" altLang="en-US" dirty="0"/>
              <a:t>业务局面的状态机去重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2、</a:t>
            </a:r>
            <a:r>
              <a:rPr lang="zh-CN" altLang="en-US" dirty="0"/>
              <a:t>批量方式消费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3、</a:t>
            </a:r>
            <a:r>
              <a:rPr lang="zh-CN" altLang="en-US" dirty="0"/>
              <a:t>跳过非重要消息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91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十、多 </a:t>
            </a:r>
            <a:r>
              <a:rPr lang="en-US" altLang="zh-CN" dirty="0"/>
              <a:t>Master </a:t>
            </a:r>
            <a:r>
              <a:rPr lang="zh-CN" altLang="en-US" dirty="0"/>
              <a:t>多 </a:t>
            </a:r>
            <a:r>
              <a:rPr lang="en-US" altLang="zh-CN" dirty="0"/>
              <a:t>Slave </a:t>
            </a:r>
            <a:r>
              <a:rPr lang="zh-CN" altLang="en-US" dirty="0"/>
              <a:t>模式</a:t>
            </a:r>
            <a:r>
              <a:rPr lang="zh-CN" altLang="en-US" dirty="0" smtClean="0"/>
              <a:t>，异步双写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参考文档配置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十一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、参考文献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《</a:t>
            </a:r>
            <a:r>
              <a:rPr lang="en-US" altLang="zh-CN" dirty="0" err="1" smtClean="0"/>
              <a:t>RocketMQ</a:t>
            </a:r>
            <a:r>
              <a:rPr lang="en-US" altLang="zh-CN" dirty="0" smtClean="0"/>
              <a:t> Developer Guide.pdf》</a:t>
            </a:r>
          </a:p>
          <a:p>
            <a:pPr marL="0" lvl="0" indent="0">
              <a:buNone/>
            </a:pPr>
            <a:r>
              <a:rPr lang="en-US" altLang="zh-CN" dirty="0" smtClean="0"/>
              <a:t>《</a:t>
            </a:r>
            <a:r>
              <a:rPr lang="zh-CN" altLang="en-US" dirty="0" smtClean="0"/>
              <a:t>分布式消息队列</a:t>
            </a:r>
            <a:r>
              <a:rPr lang="en-US" altLang="zh-CN" dirty="0" err="1" smtClean="0"/>
              <a:t>RocketMQ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ONS</a:t>
            </a:r>
            <a:r>
              <a:rPr lang="zh-CN" altLang="en-US" dirty="0" smtClean="0"/>
              <a:t>）的编译、部署与简单测试</a:t>
            </a:r>
            <a:r>
              <a:rPr lang="en-US" altLang="zh-CN" dirty="0" smtClean="0"/>
              <a:t>.pdf》</a:t>
            </a:r>
          </a:p>
          <a:p>
            <a:pPr marL="0" lvl="0" indent="0">
              <a:buNone/>
            </a:pPr>
            <a:r>
              <a:rPr lang="en-US" altLang="zh-CN" dirty="0" smtClean="0"/>
              <a:t>《</a:t>
            </a:r>
            <a:r>
              <a:rPr lang="en-US" altLang="zh-CN" dirty="0" err="1" smtClean="0"/>
              <a:t>PushConsumer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PullConsumer</a:t>
            </a:r>
            <a:r>
              <a:rPr lang="zh-CN" altLang="en-US" dirty="0" smtClean="0"/>
              <a:t>的区别</a:t>
            </a:r>
            <a:r>
              <a:rPr lang="en-US" altLang="zh-CN" dirty="0" smtClean="0"/>
              <a:t>.pdf》</a:t>
            </a:r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http://rocketmq.apache.org/</a:t>
            </a:r>
          </a:p>
          <a:p>
            <a:pPr marL="0" lvl="0" indent="0">
              <a:buNone/>
            </a:pPr>
            <a:r>
              <a:rPr lang="en-US" altLang="zh-CN" dirty="0" smtClean="0"/>
              <a:t>https://github.com/apache/rocketmq/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 smtClean="0"/>
              <a:t>https://github.com/apache/rocketmq-externals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1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双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部署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模式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一、虚拟机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及环境安装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76893"/>
            <a:ext cx="10660811" cy="404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1、	</a:t>
            </a:r>
            <a:r>
              <a:rPr lang="zh-CN" altLang="en-US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准备两台虚拟机</a:t>
            </a: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: 172.20.8.215,   172.20.10.200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2、</a:t>
            </a:r>
            <a:r>
              <a:rPr lang="zh-CN" altLang="en-US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官方要求环境</a:t>
            </a: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64bit 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OS, Linux/Unix/Mac is recommended;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64bit JDK 1.8+;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Maven 3.2.x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网上很多资料，在此不做详细描述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lang="en-US" altLang="zh-CN" sz="10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RocketMQ</a:t>
            </a: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172.20.8.215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clone 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https://github.com/apache/rocketmq.git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&gt;cd 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mvn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-Prelease-all 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DskipTests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clean install –U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&gt;cd distribution/target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&gt;unzip apache-rocketmq.tar.gz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00755"/>
            <a:ext cx="5971429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529" y="531663"/>
            <a:ext cx="10515600" cy="435133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将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apache-rocketmq.tar.gz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拷贝一份至服务器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172.20.10.200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scp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apache-rocketmq.tar.gz 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root@172.20.10.200:/export/servers/</a:t>
            </a: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解压安装包</a:t>
            </a: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172.20.10.200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&gt;unzip apache-rocketmq.tar.gz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9" y="1083447"/>
            <a:ext cx="5952381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二、修改配置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分别修改两台机器上的配置文件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172.20.8.215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&gt;vi apache-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/2m-noslave/broker-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a.properties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172.20.10.200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&gt;vi apache-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/2m-noslave/broker-</a:t>
            </a:r>
            <a:r>
              <a:rPr lang="en-US" altLang="zh-CN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.properties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broker-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a.properties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文件修改如下：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/>
              <a:t>#</a:t>
            </a:r>
            <a:r>
              <a:rPr lang="zh-CN" altLang="en-US" sz="1000" dirty="0"/>
              <a:t>所属集群名字  </a:t>
            </a: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brokerClusterName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MasterCluster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/>
              <a:t>#0 </a:t>
            </a:r>
            <a:r>
              <a:rPr lang="zh-CN" altLang="en-US" sz="1000" dirty="0"/>
              <a:t>表示 </a:t>
            </a:r>
            <a:r>
              <a:rPr lang="en-US" altLang="zh-CN" sz="1000" dirty="0"/>
              <a:t>Master</a:t>
            </a:r>
            <a:r>
              <a:rPr lang="zh-CN" altLang="en-US" sz="1000" dirty="0"/>
              <a:t>，</a:t>
            </a:r>
            <a:r>
              <a:rPr lang="en-US" altLang="zh-CN" sz="1000" dirty="0"/>
              <a:t>&gt;0 </a:t>
            </a:r>
            <a:r>
              <a:rPr lang="zh-CN" altLang="en-US" sz="1000" dirty="0"/>
              <a:t>表示 </a:t>
            </a:r>
            <a:r>
              <a:rPr lang="en-US" altLang="zh-CN" sz="1000" dirty="0"/>
              <a:t>Slave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brokerName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=broker-a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brokerId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deleteWhen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=04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fileReservedTime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=48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brokerRole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=ASYNC_MASTER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flushDiskType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=ASYNC_FLUSH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/>
              <a:t>#</a:t>
            </a:r>
            <a:r>
              <a:rPr lang="en-US" altLang="zh-CN" sz="1000" dirty="0" err="1"/>
              <a:t>nameServer</a:t>
            </a:r>
            <a:r>
              <a:rPr lang="zh-CN" altLang="en-US" sz="1000" dirty="0"/>
              <a:t>地址，分号分割  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namesrvAddr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=172.20.8.215:9876;172.20.10.200:9876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broker-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b.properties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文件修改如下：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所属集群名字  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brokerClusterName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MasterCluster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#0 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表示 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&gt;0 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表示 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Slave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brokerName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=broker-b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brokerId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deleteWhen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=04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fileReservedTime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=48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brokerRole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=ASYNC_MASTER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flushDiskType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=ASYNC_FLUSH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nameServer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地址，分号分割  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namesrvAddr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=172.20.8.215:9876;172.20.10.200:9876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其他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配置默认，或者根据官网提供参数修改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zh-CN" alt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三、启停操作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7613"/>
            <a:ext cx="10515600" cy="5306696"/>
          </a:xfrm>
        </p:spPr>
        <p:txBody>
          <a:bodyPr>
            <a:normAutofit fontScale="4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修改默认配置</a:t>
            </a:r>
            <a:endParaRPr lang="en-US" altLang="zh-CN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/>
              <a:t>由于</a:t>
            </a:r>
            <a:r>
              <a:rPr lang="en-US" altLang="zh-CN" dirty="0" err="1"/>
              <a:t>RocketMQ</a:t>
            </a:r>
            <a:r>
              <a:rPr lang="zh-CN" altLang="en-US" dirty="0"/>
              <a:t>默认配置要求很高，比如内存至少就要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G</a:t>
            </a:r>
            <a:r>
              <a:rPr lang="zh-CN" altLang="en-US" dirty="0"/>
              <a:t>，开发调试环境根本吃不消，所以我们开始启动前需要先修改这些参数。否则的话，我们很有会遇到内存分配或者不够的问题。</a:t>
            </a: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修改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apache-rocketmq/bin/runserver.sh</a:t>
            </a: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JAVA_OPT="${JAVA_OPT} -server -Xms512m -Xmx512m -Xmn256m -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XX:MetaspaceSize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=128m -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XX:MaxMetaspaceSize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=320m“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修改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apache-rocketmq/bin/runbroker.sh </a:t>
            </a: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JAVA_OPT="${JAVA_OPT} -server -Xms512m -Xmx512m -Xmn256m“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启动</a:t>
            </a:r>
            <a:r>
              <a:rPr lang="en-US" altLang="zh-CN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NameServer</a:t>
            </a:r>
            <a:endParaRPr lang="en-US" altLang="zh-CN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分别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进入两台机器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172.20.8.215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172.20.10.200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&gt;cd apache-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rocketmq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nohup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bin/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mqnamesrv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US" altLang="zh-CN" sz="4000" dirty="0">
              <a:solidFill>
                <a:srgbClr val="494E5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&gt;tail -f ~/logs/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rocketmqlogs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/namesrv.log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The Name Server boot success...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启动</a:t>
            </a:r>
            <a:r>
              <a:rPr lang="en-US" altLang="zh-CN" b="1" dirty="0">
                <a:latin typeface="Calibri" panose="020F0502020204030204" pitchFamily="34" charset="0"/>
                <a:cs typeface="Times New Roman" panose="02020603050405020304" pitchFamily="18" charset="0"/>
              </a:rPr>
              <a:t>Broker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172.20.8.215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nohup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bin/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mqbroker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-c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/2m-noslave/broker-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a.properties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&amp;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&gt;tail -f ~/logs/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rocketmqlogs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/broker.log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broker[%s, 172.20.8.215:10911] boot success...</a:t>
            </a:r>
            <a:endParaRPr lang="zh-CN" altLang="en-US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172.20.10.200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nohup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bin/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mqbroker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-c 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/2m-noslave/broker-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b.properties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&amp;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&gt;tail -f ~/logs/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rocketmqlogs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/broker.log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broker[%s, 172.20.10.200:10911] boot success...</a:t>
            </a:r>
            <a:endParaRPr lang="zh-CN" altLang="en-US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停止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broker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bin/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mashutdonw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broer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停止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NameServer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bin/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mqshutdown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namesrv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9955"/>
            <a:ext cx="10515600" cy="4167008"/>
          </a:xfrm>
        </p:spPr>
        <p:txBody>
          <a:bodyPr>
            <a:normAutofit fontScale="77500" lnSpcReduction="20000"/>
          </a:bodyPr>
          <a:lstStyle/>
          <a:p>
            <a:pPr marL="0" indent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err="1"/>
              <a:t>ssh</a:t>
            </a:r>
            <a:r>
              <a:rPr lang="en-US" altLang="zh-CN" dirty="0"/>
              <a:t> 172.20.8.215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&gt;cd /export/data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springboot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&gt;cd </a:t>
            </a:r>
            <a:r>
              <a:rPr lang="en-US" altLang="zh-CN" dirty="0" err="1"/>
              <a:t>springboot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</a:t>
            </a:r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2"/>
              </a:rPr>
              <a:t>https://github.com/apache/rocketmq-externals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/>
              <a:t>修改配置</a:t>
            </a:r>
            <a:r>
              <a:rPr lang="en-US" altLang="zh-CN" dirty="0"/>
              <a:t> </a:t>
            </a:r>
            <a:r>
              <a:rPr lang="en-US" altLang="zh-CN" dirty="0" err="1"/>
              <a:t>rocketmq</a:t>
            </a:r>
            <a:r>
              <a:rPr lang="en-US" altLang="zh-CN" dirty="0"/>
              <a:t>-externals/</a:t>
            </a:r>
            <a:r>
              <a:rPr lang="en-US" altLang="zh-CN" dirty="0" err="1"/>
              <a:t>rocketmq</a:t>
            </a:r>
            <a:r>
              <a:rPr lang="en-US" altLang="zh-CN" dirty="0"/>
              <a:t>-console/</a:t>
            </a:r>
            <a:r>
              <a:rPr lang="en-US" altLang="zh-CN" dirty="0" err="1"/>
              <a:t>src</a:t>
            </a:r>
            <a:r>
              <a:rPr lang="en-US" altLang="zh-CN" dirty="0"/>
              <a:t>/main/resources/</a:t>
            </a:r>
            <a:r>
              <a:rPr lang="en-US" altLang="zh-CN" dirty="0" err="1"/>
              <a:t>application.properties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err="1"/>
              <a:t>rocketmq.config.namesrvAddr</a:t>
            </a:r>
            <a:r>
              <a:rPr lang="en-US" altLang="zh-CN" dirty="0"/>
              <a:t>=172.20.8.215:9876;172.20.10.200:9876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/>
              <a:t>打包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</a:t>
            </a:r>
            <a:r>
              <a:rPr lang="en-US" altLang="zh-CN" dirty="0" err="1"/>
              <a:t>mvn</a:t>
            </a:r>
            <a:r>
              <a:rPr lang="en-US" altLang="zh-CN" dirty="0"/>
              <a:t> clean install -</a:t>
            </a:r>
            <a:r>
              <a:rPr lang="en-US" altLang="zh-CN" dirty="0" err="1"/>
              <a:t>dmaven.test.skip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&gt;cd </a:t>
            </a:r>
            <a:r>
              <a:rPr lang="en-US" altLang="zh-CN" dirty="0" err="1"/>
              <a:t>rocketmq</a:t>
            </a:r>
            <a:r>
              <a:rPr lang="en-US" altLang="zh-CN" dirty="0"/>
              <a:t>-externals/</a:t>
            </a:r>
            <a:r>
              <a:rPr lang="en-US" altLang="zh-CN" dirty="0" err="1"/>
              <a:t>rocketmq</a:t>
            </a:r>
            <a:r>
              <a:rPr lang="en-US" altLang="zh-CN" dirty="0"/>
              <a:t>-console/target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&gt;java –jar  rocketmq-console-ng-1.0.0.jar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/>
              <a:t>浏览器访问：</a:t>
            </a:r>
            <a:r>
              <a:rPr lang="en-US" altLang="zh-CN" dirty="0">
                <a:hlinkClick r:id="rId3"/>
              </a:rPr>
              <a:t>http://172.20.8.215:8080</a:t>
            </a:r>
            <a:r>
              <a:rPr lang="en-US" altLang="zh-CN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/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四、管理控制台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4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62" y="625974"/>
            <a:ext cx="5599981" cy="27646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62" y="4118168"/>
            <a:ext cx="9264125" cy="18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、示例编写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打开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，新建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这里已写好了</a:t>
            </a:r>
            <a:r>
              <a:rPr lang="en-US" altLang="zh-CN" dirty="0" smtClean="0"/>
              <a:t>demo，</a:t>
            </a:r>
            <a:r>
              <a:rPr lang="zh-CN" altLang="en-US" dirty="0" smtClean="0"/>
              <a:t>有需要的可以联系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打包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jee4a</a:t>
            </a:r>
            <a:r>
              <a:rPr lang="en-US" altLang="zh-CN" dirty="0" smtClean="0"/>
              <a:t>-rocketmq-producer-0.0.1-SNAPSHOT.jar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jee4a</a:t>
            </a:r>
            <a:r>
              <a:rPr lang="en-US" altLang="zh-CN" dirty="0" smtClean="0"/>
              <a:t>-rocketmq-consumer-0.0.1-SNAPSHOT.jar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上传至</a:t>
            </a:r>
            <a:r>
              <a:rPr lang="en-US" altLang="zh-CN" dirty="0" smtClean="0"/>
              <a:t>172.20.8.215 /export/data/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启动应用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&gt;cd /export/data/</a:t>
            </a:r>
            <a:r>
              <a:rPr lang="en-US" altLang="zh-CN" dirty="0" err="1" smtClean="0"/>
              <a:t>springboot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&gt;</a:t>
            </a:r>
            <a:r>
              <a:rPr lang="en-US" altLang="zh-CN" dirty="0" err="1" smtClean="0"/>
              <a:t>nohub</a:t>
            </a:r>
            <a:r>
              <a:rPr lang="en-US" altLang="zh-CN" dirty="0" smtClean="0"/>
              <a:t> java –jar </a:t>
            </a:r>
            <a:r>
              <a:rPr lang="en-US" altLang="zh-CN" dirty="0" smtClean="0"/>
              <a:t>jee4a</a:t>
            </a:r>
            <a:r>
              <a:rPr lang="en-US" altLang="zh-CN" dirty="0" smtClean="0"/>
              <a:t>-rocketmq-producer-0.0.1-SNAPSHOT.jar  </a:t>
            </a:r>
            <a:r>
              <a:rPr lang="en-US" altLang="zh-CN" dirty="0" smtClean="0"/>
              <a:t>&amp;</a:t>
            </a:r>
          </a:p>
          <a:p>
            <a:pPr marL="0" indent="0">
              <a:buNone/>
            </a:pPr>
            <a:r>
              <a:rPr lang="en-US" altLang="zh-CN" dirty="0" smtClean="0"/>
              <a:t>&gt;</a:t>
            </a:r>
            <a:r>
              <a:rPr lang="en-US" altLang="zh-CN" dirty="0" err="1" smtClean="0"/>
              <a:t>nohub</a:t>
            </a:r>
            <a:r>
              <a:rPr lang="en-US" altLang="zh-CN" dirty="0" smtClean="0"/>
              <a:t> java –jar </a:t>
            </a:r>
            <a:r>
              <a:rPr lang="en-US" altLang="zh-CN" dirty="0" smtClean="0"/>
              <a:t>jee4a</a:t>
            </a:r>
            <a:r>
              <a:rPr lang="en-US" altLang="zh-CN" dirty="0" smtClean="0"/>
              <a:t>-rocketmq-consumer-0.0.1-SNAPSHOT.jar </a:t>
            </a:r>
            <a:r>
              <a:rPr lang="en-US" altLang="zh-CN" dirty="0" smtClean="0"/>
              <a:t>&amp;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53" y="2396962"/>
            <a:ext cx="3304762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1692</Words>
  <Application>Microsoft Office PowerPoint</Application>
  <PresentationFormat>宽屏</PresentationFormat>
  <Paragraphs>273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Consolas</vt:lpstr>
      <vt:lpstr>Times New Roman</vt:lpstr>
      <vt:lpstr>Office 主题</vt:lpstr>
      <vt:lpstr>RoketMQ集群部署 及应用示例</vt:lpstr>
      <vt:lpstr>一、Broker集群搭建</vt:lpstr>
      <vt:lpstr>双master部署模式 一、虚拟机及环境安装</vt:lpstr>
      <vt:lpstr>PowerPoint 演示文稿</vt:lpstr>
      <vt:lpstr>二、修改配置</vt:lpstr>
      <vt:lpstr>三、启停操作</vt:lpstr>
      <vt:lpstr>四、管理控制台</vt:lpstr>
      <vt:lpstr>PowerPoint 演示文稿</vt:lpstr>
      <vt:lpstr>五、示例编写</vt:lpstr>
      <vt:lpstr>PowerPoint 演示文稿</vt:lpstr>
      <vt:lpstr>PowerPoint 演示文稿</vt:lpstr>
      <vt:lpstr>六、宕机实验 </vt:lpstr>
      <vt:lpstr>七、示例演练</vt:lpstr>
      <vt:lpstr>八、关键特性</vt:lpstr>
      <vt:lpstr>九、最佳实践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十、多 Master 多 Slave 模式，异步双写</vt:lpstr>
      <vt:lpstr>十一、参考文献 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tpeng</dc:creator>
  <cp:lastModifiedBy>微软中国</cp:lastModifiedBy>
  <cp:revision>120</cp:revision>
  <dcterms:created xsi:type="dcterms:W3CDTF">2017-12-27T02:08:42Z</dcterms:created>
  <dcterms:modified xsi:type="dcterms:W3CDTF">2018-01-08T10:04:27Z</dcterms:modified>
</cp:coreProperties>
</file>