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78" r:id="rId5"/>
    <p:sldId id="286" r:id="rId6"/>
    <p:sldId id="287" r:id="rId7"/>
    <p:sldId id="283" r:id="rId8"/>
    <p:sldId id="279" r:id="rId9"/>
    <p:sldId id="280" r:id="rId10"/>
    <p:sldId id="281" r:id="rId11"/>
    <p:sldId id="282" r:id="rId12"/>
    <p:sldId id="284" r:id="rId13"/>
    <p:sldId id="285" r:id="rId14"/>
    <p:sldId id="288" r:id="rId15"/>
    <p:sldId id="292" r:id="rId16"/>
    <p:sldId id="289" r:id="rId17"/>
    <p:sldId id="291" r:id="rId18"/>
    <p:sldId id="290" r:id="rId19"/>
    <p:sldId id="293" r:id="rId20"/>
    <p:sldId id="259" r:id="rId21"/>
    <p:sldId id="262" r:id="rId22"/>
    <p:sldId id="268" r:id="rId23"/>
    <p:sldId id="270" r:id="rId24"/>
    <p:sldId id="271" r:id="rId25"/>
    <p:sldId id="272" r:id="rId26"/>
    <p:sldId id="274" r:id="rId27"/>
    <p:sldId id="273" r:id="rId28"/>
    <p:sldId id="275" r:id="rId29"/>
    <p:sldId id="276" r:id="rId30"/>
    <p:sldId id="277" r:id="rId31"/>
    <p:sldId id="260" r:id="rId32"/>
    <p:sldId id="261" r:id="rId33"/>
    <p:sldId id="269" r:id="rId34"/>
    <p:sldId id="263" r:id="rId35"/>
    <p:sldId id="258" r:id="rId36"/>
    <p:sldId id="264" r:id="rId37"/>
    <p:sldId id="265" r:id="rId38"/>
    <p:sldId id="26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598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219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267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4162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880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80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168149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28112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356686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8296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72715-DDA9-4BF0-AE60-69BDCC020994}" type="datetimeFigureOut">
              <a:rPr lang="zh-CN" altLang="en-US" smtClean="0"/>
              <a:t>2018/1/8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9026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72715-DDA9-4BF0-AE60-69BDCC020994}" type="datetimeFigureOut">
              <a:rPr lang="zh-CN" altLang="en-US" smtClean="0"/>
              <a:t>2018/1/8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91C56-1BDF-48AF-98D6-A4A30F8B4AB5}" type="slidenum">
              <a:rPr lang="zh-CN" altLang="en-US" smtClean="0"/>
              <a:t>‹#›</a:t>
            </a:fld>
            <a:endParaRPr lang="zh-CN" altLang="en-US"/>
          </a:p>
        </p:txBody>
      </p:sp>
    </p:spTree>
    <p:extLst>
      <p:ext uri="{BB962C8B-B14F-4D97-AF65-F5344CB8AC3E}">
        <p14:creationId xmlns:p14="http://schemas.microsoft.com/office/powerpoint/2010/main" val="4165292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wnload.redis.io/releases/redis-4.0.1.tar.g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677400" cy="2387600"/>
          </a:xfrm>
        </p:spPr>
        <p:txBody>
          <a:bodyPr/>
          <a:lstStyle/>
          <a:p>
            <a:r>
              <a:rPr lang="en-US" altLang="zh-CN" dirty="0" err="1"/>
              <a:t>Redis</a:t>
            </a:r>
            <a:r>
              <a:rPr lang="zh-CN" altLang="en-US" dirty="0"/>
              <a:t>集群部署及应用示例</a:t>
            </a:r>
            <a:endParaRPr lang="zh-CN" altLang="en-US" dirty="0"/>
          </a:p>
        </p:txBody>
      </p:sp>
      <p:sp>
        <p:nvSpPr>
          <p:cNvPr id="3" name="副标题 2"/>
          <p:cNvSpPr>
            <a:spLocks noGrp="1"/>
          </p:cNvSpPr>
          <p:nvPr>
            <p:ph type="subTitle" idx="1"/>
          </p:nvPr>
        </p:nvSpPr>
        <p:spPr/>
        <p:txBody>
          <a:bodyPr/>
          <a:lstStyle/>
          <a:p>
            <a:r>
              <a:rPr lang="en-US" altLang="zh-CN" dirty="0" err="1" smtClean="0"/>
              <a:t>Author:tpeng</a:t>
            </a:r>
            <a:endParaRPr lang="en-US" altLang="zh-CN" dirty="0" smtClean="0"/>
          </a:p>
          <a:p>
            <a:r>
              <a:rPr lang="en-US" altLang="zh-CN" dirty="0" smtClean="0"/>
              <a:t>Date:2017.12.29</a:t>
            </a:r>
          </a:p>
          <a:p>
            <a:r>
              <a:rPr lang="en-US" altLang="zh-CN" dirty="0" smtClean="0"/>
              <a:t>Mail: 398222836@qq.com</a:t>
            </a:r>
            <a:endParaRPr lang="zh-CN" altLang="en-US" dirty="0"/>
          </a:p>
        </p:txBody>
      </p:sp>
    </p:spTree>
    <p:extLst>
      <p:ext uri="{BB962C8B-B14F-4D97-AF65-F5344CB8AC3E}">
        <p14:creationId xmlns:p14="http://schemas.microsoft.com/office/powerpoint/2010/main" val="18212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三、主从</a:t>
            </a:r>
            <a:r>
              <a:rPr lang="zh-CN" altLang="en-US" dirty="0" smtClean="0"/>
              <a:t>配置</a:t>
            </a:r>
            <a:endParaRPr lang="en-US" altLang="zh-CN" dirty="0" smtClean="0"/>
          </a:p>
          <a:p>
            <a:pPr marL="0" indent="0">
              <a:buNone/>
            </a:pPr>
            <a:r>
              <a:rPr lang="zh-CN" altLang="en-US" dirty="0"/>
              <a:t>修改主库</a:t>
            </a:r>
            <a:endParaRPr lang="en-US" altLang="zh-CN" dirty="0"/>
          </a:p>
          <a:p>
            <a:pPr marL="0" indent="0">
              <a:buNone/>
            </a:pPr>
            <a:r>
              <a:rPr lang="zh-CN" altLang="en-US" dirty="0" smtClean="0"/>
              <a:t>修改</a:t>
            </a:r>
            <a:r>
              <a:rPr lang="en-US" altLang="zh-CN" dirty="0" smtClean="0"/>
              <a:t>6379，</a:t>
            </a:r>
            <a:r>
              <a:rPr lang="zh-CN" altLang="en-US" dirty="0"/>
              <a:t>取消</a:t>
            </a:r>
            <a:r>
              <a:rPr lang="en-US" altLang="zh-CN" dirty="0" err="1"/>
              <a:t>ip</a:t>
            </a:r>
            <a:r>
              <a:rPr lang="zh-CN" altLang="en-US" dirty="0"/>
              <a:t>绑定；也可以指定应用程序客户端</a:t>
            </a:r>
            <a:r>
              <a:rPr lang="en-US" altLang="zh-CN" dirty="0" err="1"/>
              <a:t>ip</a:t>
            </a:r>
            <a:r>
              <a:rPr lang="zh-CN" altLang="en-US" dirty="0"/>
              <a:t>地址</a:t>
            </a:r>
            <a:endParaRPr lang="en-US" altLang="zh-CN" dirty="0"/>
          </a:p>
          <a:p>
            <a:pPr marL="0" indent="0">
              <a:buNone/>
            </a:pPr>
            <a:r>
              <a:rPr lang="en-US" altLang="zh-CN" dirty="0"/>
              <a:t>#bind </a:t>
            </a:r>
            <a:r>
              <a:rPr lang="en-US" altLang="zh-CN" dirty="0" smtClean="0"/>
              <a:t>127.0.0.1</a:t>
            </a:r>
          </a:p>
          <a:p>
            <a:pPr marL="0" indent="0">
              <a:buNone/>
            </a:pPr>
            <a:r>
              <a:rPr lang="en-US" altLang="zh-CN" dirty="0"/>
              <a:t>protected-mode no</a:t>
            </a:r>
            <a:endParaRPr lang="en-US" altLang="zh-CN" dirty="0" smtClean="0"/>
          </a:p>
          <a:p>
            <a:pPr marL="0" indent="0">
              <a:buNone/>
            </a:pPr>
            <a:endParaRPr lang="en-US" altLang="zh-CN" dirty="0"/>
          </a:p>
          <a:p>
            <a:pPr marL="0" indent="0">
              <a:buNone/>
            </a:pPr>
            <a:r>
              <a:rPr lang="zh-CN" altLang="en-US" dirty="0"/>
              <a:t>修改从</a:t>
            </a:r>
            <a:r>
              <a:rPr lang="zh-CN" altLang="en-US" dirty="0" smtClean="0"/>
              <a:t>库</a:t>
            </a:r>
            <a:r>
              <a:rPr lang="en-US" altLang="zh-CN" dirty="0" smtClean="0"/>
              <a:t>6380</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a:t>
            </a:r>
            <a:r>
              <a:rPr lang="en-US" altLang="zh-CN" dirty="0" smtClean="0"/>
              <a:t>172.20.8.215 6379</a:t>
            </a:r>
            <a:endParaRPr lang="en-US" altLang="zh-CN" dirty="0"/>
          </a:p>
          <a:p>
            <a:pPr marL="0" indent="0">
              <a:buNone/>
            </a:pPr>
            <a:r>
              <a:rPr lang="zh-CN" altLang="en-US" dirty="0"/>
              <a:t>修改从</a:t>
            </a:r>
            <a:r>
              <a:rPr lang="zh-CN" altLang="en-US" dirty="0" smtClean="0"/>
              <a:t>库</a:t>
            </a:r>
            <a:r>
              <a:rPr lang="en-US" altLang="zh-CN" dirty="0" smtClean="0"/>
              <a:t>6381</a:t>
            </a:r>
          </a:p>
          <a:p>
            <a:pPr marL="0" indent="0">
              <a:buNone/>
            </a:pPr>
            <a:r>
              <a:rPr lang="en-US" altLang="zh-CN" dirty="0" smtClean="0"/>
              <a:t>&gt;  vi /export/data/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slaveof</a:t>
            </a:r>
            <a:r>
              <a:rPr lang="en-US" altLang="zh-CN" dirty="0" smtClean="0"/>
              <a:t> </a:t>
            </a:r>
            <a:r>
              <a:rPr lang="en-US" altLang="zh-CN" dirty="0"/>
              <a:t>172.20.8.215 </a:t>
            </a:r>
            <a:r>
              <a:rPr lang="en-US" altLang="zh-CN" dirty="0" smtClean="0"/>
              <a:t>6379</a:t>
            </a:r>
            <a:endParaRPr lang="en-US" altLang="zh-CN" dirty="0"/>
          </a:p>
        </p:txBody>
      </p:sp>
    </p:spTree>
    <p:extLst>
      <p:ext uri="{BB962C8B-B14F-4D97-AF65-F5344CB8AC3E}">
        <p14:creationId xmlns:p14="http://schemas.microsoft.com/office/powerpoint/2010/main" val="4088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smtClean="0"/>
              <a:t>四</a:t>
            </a:r>
            <a:r>
              <a:rPr lang="zh-CN" altLang="en-US" dirty="0"/>
              <a:t>、</a:t>
            </a:r>
            <a:r>
              <a:rPr lang="zh-CN" altLang="en-US" dirty="0" smtClean="0"/>
              <a:t> </a:t>
            </a:r>
            <a:r>
              <a:rPr lang="en-US" altLang="zh-CN" dirty="0" smtClean="0"/>
              <a:t>sentinel </a:t>
            </a:r>
            <a:r>
              <a:rPr lang="zh-CN" altLang="en-US" dirty="0" smtClean="0"/>
              <a:t>部署</a:t>
            </a:r>
            <a:endParaRPr lang="en-US" altLang="zh-CN" dirty="0" smtClean="0"/>
          </a:p>
          <a:p>
            <a:pPr marL="0" indent="0">
              <a:buNone/>
            </a:pPr>
            <a:r>
              <a:rPr lang="en-US" altLang="zh-CN" dirty="0" smtClean="0"/>
              <a:t>172.20.8.215</a:t>
            </a: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export/data/sentinel/26379/{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/export/data/sentinel/26379/</a:t>
            </a:r>
            <a:r>
              <a:rPr lang="en-US" altLang="zh-CN" dirty="0" err="1"/>
              <a:t>conf</a:t>
            </a:r>
            <a:endParaRPr lang="en-US" altLang="zh-CN" dirty="0"/>
          </a:p>
          <a:p>
            <a:pPr marL="0" indent="0">
              <a:buNone/>
            </a:pPr>
            <a:endParaRPr lang="en-US" altLang="zh-CN" dirty="0" smtClean="0"/>
          </a:p>
          <a:p>
            <a:pPr marL="0" indent="0">
              <a:buNone/>
            </a:pPr>
            <a:r>
              <a:rPr lang="en-US" altLang="zh-CN" dirty="0" smtClean="0"/>
              <a:t>172.20.10.200</a:t>
            </a:r>
          </a:p>
          <a:p>
            <a:pPr marL="0" indent="0">
              <a:buNone/>
            </a:pPr>
            <a:r>
              <a:rPr lang="en-US" altLang="zh-CN" dirty="0"/>
              <a:t>&gt; </a:t>
            </a:r>
            <a:r>
              <a:rPr lang="en-US" altLang="zh-CN" dirty="0" err="1"/>
              <a:t>mkdir</a:t>
            </a:r>
            <a:r>
              <a:rPr lang="en-US" altLang="zh-CN" dirty="0"/>
              <a:t> -p  /</a:t>
            </a:r>
            <a:r>
              <a:rPr lang="en-US" altLang="zh-CN" dirty="0" smtClean="0"/>
              <a:t>export/data/sentinel/{36379,46379}/{</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a:t>
            </a:r>
            <a:r>
              <a:rPr lang="en-US" altLang="zh-CN" dirty="0"/>
              <a:t>/</a:t>
            </a:r>
            <a:r>
              <a:rPr lang="en-US" altLang="zh-CN" dirty="0" smtClean="0"/>
              <a:t>export/servers/redis-4.0.1/</a:t>
            </a:r>
            <a:r>
              <a:rPr lang="en-US" altLang="zh-CN" dirty="0" err="1"/>
              <a:t>sentinel</a:t>
            </a:r>
            <a:r>
              <a:rPr lang="en-US" altLang="zh-CN" dirty="0" err="1" smtClean="0"/>
              <a:t>.conf</a:t>
            </a:r>
            <a:r>
              <a:rPr lang="en-US" altLang="zh-CN" dirty="0" smtClean="0"/>
              <a:t> </a:t>
            </a:r>
            <a:r>
              <a:rPr lang="en-US" altLang="zh-CN" dirty="0"/>
              <a:t>/</a:t>
            </a:r>
            <a:r>
              <a:rPr lang="en-US" altLang="zh-CN" dirty="0" smtClean="0"/>
              <a:t>export/data/sentinel/36379/</a:t>
            </a:r>
            <a:r>
              <a:rPr lang="en-US" altLang="zh-CN" dirty="0" err="1" smtClean="0"/>
              <a:t>conf</a:t>
            </a:r>
            <a:endParaRPr lang="en-US" altLang="zh-CN" dirty="0" smtClean="0"/>
          </a:p>
          <a:p>
            <a:pPr marL="0" indent="0">
              <a:buNone/>
            </a:pPr>
            <a:r>
              <a:rPr lang="en-US" altLang="zh-CN" dirty="0"/>
              <a:t>&gt; </a:t>
            </a:r>
            <a:r>
              <a:rPr lang="en-US" altLang="zh-CN" dirty="0" err="1"/>
              <a:t>cp</a:t>
            </a:r>
            <a:r>
              <a:rPr lang="en-US" altLang="zh-CN" dirty="0"/>
              <a:t> /export/servers/redis-4.0.1/</a:t>
            </a:r>
            <a:r>
              <a:rPr lang="en-US" altLang="zh-CN" dirty="0" err="1"/>
              <a:t>sentinel.conf</a:t>
            </a:r>
            <a:r>
              <a:rPr lang="en-US" altLang="zh-CN" dirty="0"/>
              <a:t> /</a:t>
            </a:r>
            <a:r>
              <a:rPr lang="en-US" altLang="zh-CN" dirty="0" smtClean="0"/>
              <a:t>export/data/sentinel/46379/</a:t>
            </a:r>
            <a:r>
              <a:rPr lang="en-US" altLang="zh-CN" dirty="0" err="1" smtClean="0"/>
              <a:t>conf</a:t>
            </a: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83681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smtClean="0"/>
              <a:t>分别修改</a:t>
            </a:r>
            <a:r>
              <a:rPr lang="en-US" altLang="zh-CN" dirty="0" smtClean="0"/>
              <a:t>26379 ，36379，46379</a:t>
            </a:r>
            <a:r>
              <a:rPr lang="zh-CN" altLang="en-US" dirty="0" smtClean="0"/>
              <a:t>配置</a:t>
            </a:r>
            <a:endParaRPr lang="en-US" altLang="zh-CN" dirty="0" smtClean="0"/>
          </a:p>
          <a:p>
            <a:pPr marL="0" indent="0">
              <a:buNone/>
            </a:pPr>
            <a:r>
              <a:rPr lang="en-US" altLang="zh-CN" dirty="0" smtClean="0"/>
              <a:t>#</a:t>
            </a:r>
            <a:r>
              <a:rPr lang="en-US" altLang="zh-CN" dirty="0"/>
              <a:t> failover-abort-not-elected</a:t>
            </a:r>
            <a:endParaRPr lang="en-US" altLang="zh-CN" dirty="0" smtClean="0"/>
          </a:p>
          <a:p>
            <a:pPr marL="0" indent="0">
              <a:buNone/>
            </a:pPr>
            <a:r>
              <a:rPr lang="en-US" altLang="zh-CN" dirty="0" smtClean="0"/>
              <a:t>#</a:t>
            </a:r>
            <a:r>
              <a:rPr lang="zh-CN" altLang="en-US" dirty="0" smtClean="0"/>
              <a:t>必须配置这个，不然会出现发现不了其他</a:t>
            </a:r>
            <a:r>
              <a:rPr lang="en-US" altLang="zh-CN" dirty="0" smtClean="0"/>
              <a:t>sentinel，</a:t>
            </a:r>
            <a:r>
              <a:rPr lang="zh-CN" altLang="en-US" dirty="0"/>
              <a:t>在</a:t>
            </a:r>
            <a:r>
              <a:rPr lang="zh-CN" altLang="en-US" dirty="0" smtClean="0"/>
              <a:t>次折腾了很久才搞定</a:t>
            </a:r>
            <a:endParaRPr lang="en-US" altLang="zh-CN" dirty="0" smtClean="0"/>
          </a:p>
          <a:p>
            <a:pPr marL="0" indent="0">
              <a:buNone/>
            </a:pPr>
            <a:r>
              <a:rPr lang="en-US" altLang="zh-CN" dirty="0" smtClean="0"/>
              <a:t>#</a:t>
            </a:r>
            <a:r>
              <a:rPr lang="zh-CN" altLang="en-US" dirty="0" smtClean="0"/>
              <a:t>或者</a:t>
            </a:r>
            <a:r>
              <a:rPr lang="en-US" altLang="zh-CN" dirty="0" err="1" smtClean="0"/>
              <a:t>redisp</a:t>
            </a:r>
            <a:r>
              <a:rPr lang="zh-CN" altLang="en-US" dirty="0" smtClean="0"/>
              <a:t>实例 </a:t>
            </a:r>
            <a:r>
              <a:rPr lang="en-US" altLang="zh-CN" dirty="0" err="1" smtClean="0"/>
              <a:t>rotected</a:t>
            </a:r>
            <a:r>
              <a:rPr lang="en-US" altLang="zh-CN" dirty="0" smtClean="0"/>
              <a:t>-mode yes </a:t>
            </a:r>
            <a:r>
              <a:rPr lang="zh-CN" altLang="en-US" dirty="0" smtClean="0"/>
              <a:t>并绑定了</a:t>
            </a:r>
            <a:r>
              <a:rPr lang="en-US" altLang="zh-CN" dirty="0" err="1" smtClean="0"/>
              <a:t>ip</a:t>
            </a:r>
            <a:r>
              <a:rPr lang="zh-CN" altLang="en-US" dirty="0" smtClean="0"/>
              <a:t>，则</a:t>
            </a:r>
            <a:r>
              <a:rPr lang="en-US" altLang="zh-CN" dirty="0" smtClean="0"/>
              <a:t>sentinel </a:t>
            </a:r>
            <a:r>
              <a:rPr lang="zh-CN" altLang="en-US" dirty="0" smtClean="0"/>
              <a:t>同样需要配置</a:t>
            </a:r>
            <a:endParaRPr lang="en-US" altLang="zh-CN" dirty="0" smtClean="0"/>
          </a:p>
          <a:p>
            <a:pPr marL="0" indent="0">
              <a:buNone/>
            </a:pPr>
            <a:r>
              <a:rPr lang="en-US" altLang="zh-CN" dirty="0"/>
              <a:t>protected-mode </a:t>
            </a:r>
            <a:r>
              <a:rPr lang="en-US" altLang="zh-CN" dirty="0" smtClean="0"/>
              <a:t>no</a:t>
            </a:r>
          </a:p>
          <a:p>
            <a:pPr marL="0" indent="0">
              <a:buNone/>
            </a:pPr>
            <a:r>
              <a:rPr lang="en-US" altLang="zh-CN" dirty="0" err="1"/>
              <a:t>daemonize</a:t>
            </a:r>
            <a:r>
              <a:rPr lang="en-US" altLang="zh-CN" dirty="0"/>
              <a:t> </a:t>
            </a:r>
            <a:r>
              <a:rPr lang="en-US" altLang="zh-CN" dirty="0" smtClean="0"/>
              <a:t>yes</a:t>
            </a:r>
          </a:p>
          <a:p>
            <a:pPr marL="0" indent="0">
              <a:buNone/>
            </a:pPr>
            <a:r>
              <a:rPr lang="en-US" altLang="zh-CN" dirty="0" err="1"/>
              <a:t>logfile</a:t>
            </a:r>
            <a:r>
              <a:rPr lang="en-US" altLang="zh-CN" dirty="0"/>
              <a:t> "/</a:t>
            </a:r>
            <a:r>
              <a:rPr lang="en-US" altLang="zh-CN" dirty="0" smtClean="0"/>
              <a:t>export/data/sentinel/26379/log/sentinel.log</a:t>
            </a:r>
            <a:r>
              <a:rPr lang="en-US" altLang="zh-CN" dirty="0"/>
              <a:t>"</a:t>
            </a:r>
            <a:endParaRPr lang="en-US" altLang="zh-CN" dirty="0" smtClean="0"/>
          </a:p>
          <a:p>
            <a:pPr marL="0" indent="0">
              <a:buNone/>
            </a:pPr>
            <a:r>
              <a:rPr lang="en-US" altLang="zh-CN" dirty="0"/>
              <a:t>port </a:t>
            </a:r>
            <a:r>
              <a:rPr lang="en-US" altLang="zh-CN" dirty="0" smtClean="0"/>
              <a:t>26379</a:t>
            </a:r>
          </a:p>
          <a:p>
            <a:pPr marL="0" indent="0">
              <a:buNone/>
            </a:pPr>
            <a:r>
              <a:rPr lang="en-US" altLang="zh-CN" dirty="0" err="1"/>
              <a:t>dir</a:t>
            </a:r>
            <a:r>
              <a:rPr lang="en-US" altLang="zh-CN" dirty="0"/>
              <a:t> </a:t>
            </a:r>
            <a:r>
              <a:rPr lang="en-US" altLang="zh-CN" dirty="0" smtClean="0"/>
              <a:t>"/export/data/sentinel/26379/</a:t>
            </a:r>
            <a:r>
              <a:rPr lang="en-US" altLang="zh-CN" dirty="0" err="1" smtClean="0"/>
              <a:t>db</a:t>
            </a:r>
            <a:r>
              <a:rPr lang="en-US" altLang="zh-CN" dirty="0" smtClean="0"/>
              <a:t>"</a:t>
            </a:r>
          </a:p>
          <a:p>
            <a:pPr marL="0" indent="0">
              <a:buNone/>
            </a:pPr>
            <a:r>
              <a:rPr lang="en-US" altLang="zh-CN" dirty="0"/>
              <a:t>sentinel monitor </a:t>
            </a:r>
            <a:r>
              <a:rPr lang="en-US" altLang="zh-CN" dirty="0" err="1"/>
              <a:t>mymaster</a:t>
            </a:r>
            <a:r>
              <a:rPr lang="en-US" altLang="zh-CN" dirty="0"/>
              <a:t> </a:t>
            </a:r>
            <a:r>
              <a:rPr lang="en-US" altLang="zh-CN" dirty="0" smtClean="0"/>
              <a:t>172.20.8.215 </a:t>
            </a:r>
            <a:r>
              <a:rPr lang="en-US" altLang="zh-CN" dirty="0"/>
              <a:t>6379 </a:t>
            </a:r>
            <a:r>
              <a:rPr lang="en-US" altLang="zh-CN" dirty="0" smtClean="0"/>
              <a:t>2</a:t>
            </a:r>
          </a:p>
          <a:p>
            <a:pPr marL="0" indent="0">
              <a:buNone/>
            </a:pPr>
            <a:r>
              <a:rPr lang="en-US" altLang="zh-CN" dirty="0"/>
              <a:t>sentinel down-after-milliseconds </a:t>
            </a:r>
            <a:r>
              <a:rPr lang="en-US" altLang="zh-CN" dirty="0" err="1"/>
              <a:t>mymaster</a:t>
            </a:r>
            <a:r>
              <a:rPr lang="en-US" altLang="zh-CN" dirty="0"/>
              <a:t> </a:t>
            </a:r>
            <a:r>
              <a:rPr lang="en-US" altLang="zh-CN" dirty="0" smtClean="0"/>
              <a:t>30000</a:t>
            </a:r>
          </a:p>
          <a:p>
            <a:pPr marL="0" indent="0">
              <a:buNone/>
            </a:pPr>
            <a:r>
              <a:rPr lang="en-US" altLang="zh-CN" dirty="0"/>
              <a:t>sentinel parallel-syncs </a:t>
            </a:r>
            <a:r>
              <a:rPr lang="en-US" altLang="zh-CN" dirty="0" err="1"/>
              <a:t>mymaster</a:t>
            </a:r>
            <a:r>
              <a:rPr lang="en-US" altLang="zh-CN" dirty="0"/>
              <a:t> </a:t>
            </a:r>
            <a:r>
              <a:rPr lang="en-US" altLang="zh-CN" dirty="0" smtClean="0"/>
              <a:t>1</a:t>
            </a:r>
          </a:p>
          <a:p>
            <a:pPr marL="0" indent="0">
              <a:buNone/>
            </a:pPr>
            <a:r>
              <a:rPr lang="en-US" altLang="zh-CN" dirty="0"/>
              <a:t>sentinel failover-timeout </a:t>
            </a:r>
            <a:r>
              <a:rPr lang="en-US" altLang="zh-CN" dirty="0" err="1"/>
              <a:t>mymaster</a:t>
            </a:r>
            <a:r>
              <a:rPr lang="en-US" altLang="zh-CN" dirty="0"/>
              <a:t> 180000</a:t>
            </a:r>
            <a:endParaRPr lang="zh-CN" altLang="en-US" dirty="0"/>
          </a:p>
        </p:txBody>
      </p:sp>
    </p:spTree>
    <p:extLst>
      <p:ext uri="{BB962C8B-B14F-4D97-AF65-F5344CB8AC3E}">
        <p14:creationId xmlns:p14="http://schemas.microsoft.com/office/powerpoint/2010/main" val="52102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启动</a:t>
            </a:r>
            <a:r>
              <a:rPr lang="zh-CN" altLang="en-US" dirty="0" smtClean="0"/>
              <a:t>实例</a:t>
            </a:r>
            <a:endParaRPr lang="en-US" altLang="zh-CN" dirty="0" smtClean="0"/>
          </a:p>
          <a:p>
            <a:pPr marL="0" indent="0">
              <a:buNone/>
            </a:pPr>
            <a:r>
              <a:rPr lang="en-US" altLang="zh-CN" dirty="0" smtClean="0"/>
              <a:t>172.20.8.215</a:t>
            </a:r>
            <a:endParaRPr lang="en-US" altLang="zh-CN" dirty="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/6379/</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172.20.10.200</a:t>
            </a:r>
          </a:p>
          <a:p>
            <a:pPr marL="0" indent="0">
              <a:buNone/>
            </a:pPr>
            <a:r>
              <a:rPr lang="en-US" altLang="zh-CN" dirty="0" smtClean="0"/>
              <a:t>./</a:t>
            </a:r>
            <a:r>
              <a:rPr lang="en-US" altLang="zh-CN" dirty="0" err="1" smtClean="0"/>
              <a:t>redis</a:t>
            </a:r>
            <a:r>
              <a:rPr lang="en-US" altLang="zh-CN" dirty="0" smtClean="0"/>
              <a:t>-server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/6381/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172.20.8.215</a:t>
            </a:r>
            <a:endParaRPr lang="en-US" altLang="zh-CN" dirty="0"/>
          </a:p>
          <a:p>
            <a:pPr marL="0" indent="0">
              <a:buNone/>
            </a:pPr>
            <a:r>
              <a:rPr lang="en-US" altLang="zh-CN" dirty="0" smtClean="0"/>
              <a:t>./</a:t>
            </a:r>
            <a:r>
              <a:rPr lang="en-US" altLang="zh-CN" dirty="0" err="1" smtClean="0"/>
              <a:t>redis</a:t>
            </a:r>
            <a:r>
              <a:rPr lang="en-US" altLang="zh-CN" dirty="0" smtClean="0"/>
              <a:t>-sentinel </a:t>
            </a:r>
            <a:r>
              <a:rPr lang="en-US" altLang="zh-CN" dirty="0"/>
              <a:t>/</a:t>
            </a:r>
            <a:r>
              <a:rPr lang="en-US" altLang="zh-CN" dirty="0" smtClean="0"/>
              <a:t>export/data/</a:t>
            </a:r>
            <a:r>
              <a:rPr lang="en-US" altLang="zh-CN" dirty="0"/>
              <a:t>sentinel</a:t>
            </a:r>
            <a:r>
              <a:rPr lang="en-US" altLang="zh-CN" dirty="0" smtClean="0"/>
              <a:t>/26379/</a:t>
            </a:r>
            <a:r>
              <a:rPr lang="en-US" altLang="zh-CN" dirty="0" err="1" smtClean="0"/>
              <a:t>conf</a:t>
            </a:r>
            <a:r>
              <a:rPr lang="en-US" altLang="zh-CN" dirty="0" smtClean="0"/>
              <a:t>/</a:t>
            </a:r>
            <a:r>
              <a:rPr lang="en-US" altLang="zh-CN" dirty="0" err="1" smtClean="0"/>
              <a:t>sentinel.conf</a:t>
            </a:r>
            <a:endParaRPr lang="en-US" altLang="zh-CN" dirty="0" smtClean="0"/>
          </a:p>
          <a:p>
            <a:pPr marL="0" indent="0">
              <a:buNone/>
            </a:pPr>
            <a:r>
              <a:rPr lang="en-US" altLang="zh-CN" dirty="0" smtClean="0"/>
              <a:t>172.20.10.200</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/36379/</a:t>
            </a:r>
            <a:r>
              <a:rPr lang="en-US" altLang="zh-CN" dirty="0" err="1" smtClean="0"/>
              <a:t>conf</a:t>
            </a:r>
            <a:r>
              <a:rPr lang="en-US" altLang="zh-CN" dirty="0" smtClean="0"/>
              <a:t>/</a:t>
            </a:r>
            <a:r>
              <a:rPr lang="en-US" altLang="zh-CN" dirty="0" err="1" smtClean="0"/>
              <a:t>sentinel.conf</a:t>
            </a:r>
            <a:endParaRPr lang="en-US" altLang="zh-CN" dirty="0"/>
          </a:p>
          <a:p>
            <a:pPr marL="0" indent="0">
              <a:buNone/>
            </a:pPr>
            <a:r>
              <a:rPr lang="en-US" altLang="zh-CN" dirty="0"/>
              <a:t>./</a:t>
            </a:r>
            <a:r>
              <a:rPr lang="en-US" altLang="zh-CN" dirty="0" err="1"/>
              <a:t>redis</a:t>
            </a:r>
            <a:r>
              <a:rPr lang="en-US" altLang="zh-CN" dirty="0"/>
              <a:t>-sentinel /</a:t>
            </a:r>
            <a:r>
              <a:rPr lang="en-US" altLang="zh-CN" dirty="0" smtClean="0"/>
              <a:t>export/data/</a:t>
            </a:r>
            <a:r>
              <a:rPr lang="en-US" altLang="zh-CN" dirty="0"/>
              <a:t>sentinel</a:t>
            </a:r>
            <a:r>
              <a:rPr lang="en-US" altLang="zh-CN" dirty="0" smtClean="0"/>
              <a:t>/46379/</a:t>
            </a:r>
            <a:r>
              <a:rPr lang="en-US" altLang="zh-CN" dirty="0" err="1" smtClean="0"/>
              <a:t>conf</a:t>
            </a:r>
            <a:r>
              <a:rPr lang="en-US" altLang="zh-CN" dirty="0" smtClean="0"/>
              <a:t>/</a:t>
            </a:r>
            <a:r>
              <a:rPr lang="en-US" altLang="zh-CN" dirty="0" err="1" smtClean="0"/>
              <a:t>sentinel.conf</a:t>
            </a:r>
            <a:endParaRPr lang="en-US" altLang="zh-CN" dirty="0"/>
          </a:p>
          <a:p>
            <a:pPr marL="0" indent="0">
              <a:buNone/>
            </a:pP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4615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r>
              <a:rPr lang="zh-CN" altLang="en-US" dirty="0"/>
              <a:t>查看进程是否已启动</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616238"/>
            <a:ext cx="6038095" cy="609524"/>
          </a:xfrm>
          <a:prstGeom prst="rect">
            <a:avLst/>
          </a:prstGeom>
        </p:spPr>
      </p:pic>
      <p:pic>
        <p:nvPicPr>
          <p:cNvPr id="6" name="图片 5"/>
          <p:cNvPicPr>
            <a:picLocks noChangeAspect="1"/>
          </p:cNvPicPr>
          <p:nvPr/>
        </p:nvPicPr>
        <p:blipFill>
          <a:blip r:embed="rId3"/>
          <a:stretch>
            <a:fillRect/>
          </a:stretch>
        </p:blipFill>
        <p:spPr>
          <a:xfrm>
            <a:off x="838200" y="3360699"/>
            <a:ext cx="6238095" cy="1066667"/>
          </a:xfrm>
          <a:prstGeom prst="rect">
            <a:avLst/>
          </a:prstGeom>
        </p:spPr>
      </p:pic>
    </p:spTree>
    <p:extLst>
      <p:ext uri="{BB962C8B-B14F-4D97-AF65-F5344CB8AC3E}">
        <p14:creationId xmlns:p14="http://schemas.microsoft.com/office/powerpoint/2010/main" val="372854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en-US" altLang="zh-CN" dirty="0"/>
              <a:t>./</a:t>
            </a:r>
            <a:r>
              <a:rPr lang="en-US" altLang="zh-CN" dirty="0" err="1" smtClean="0"/>
              <a:t>redis</a:t>
            </a:r>
            <a:r>
              <a:rPr lang="en-US" altLang="zh-CN" dirty="0" smtClean="0"/>
              <a:t>-cli </a:t>
            </a:r>
            <a:r>
              <a:rPr lang="en-US" altLang="zh-CN" dirty="0"/>
              <a:t>-p 6379 </a:t>
            </a:r>
            <a:r>
              <a:rPr lang="en-US" altLang="zh-CN" dirty="0" smtClean="0"/>
              <a:t>info</a:t>
            </a:r>
          </a:p>
          <a:p>
            <a:pPr marL="0" indent="0">
              <a:buNone/>
            </a:pPr>
            <a:endParaRPr lang="en-US" altLang="zh-CN" dirty="0"/>
          </a:p>
          <a:p>
            <a:pPr marL="0" indent="0">
              <a:buNone/>
            </a:pP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 </a:t>
            </a:r>
            <a:r>
              <a:rPr lang="en-US" altLang="zh-CN" dirty="0"/>
              <a:t>info</a:t>
            </a:r>
            <a:endParaRPr lang="zh-CN" altLang="en-US" dirty="0"/>
          </a:p>
          <a:p>
            <a:pPr marL="0" indent="0">
              <a:buNone/>
            </a:pPr>
            <a:endParaRPr lang="en-US" altLang="zh-CN" dirty="0" smtClean="0"/>
          </a:p>
          <a:p>
            <a:pPr marL="0" indent="0">
              <a:buNone/>
            </a:pPr>
            <a:endParaRPr lang="en-US" altLang="zh-CN" dirty="0"/>
          </a:p>
          <a:p>
            <a:pPr marL="0" indent="0">
              <a:buNone/>
            </a:pPr>
            <a:r>
              <a:rPr lang="en-US" altLang="zh-CN" dirty="0" smtClean="0"/>
              <a:t>./</a:t>
            </a:r>
            <a:r>
              <a:rPr lang="en-US" altLang="zh-CN" dirty="0" err="1"/>
              <a:t>redis</a:t>
            </a:r>
            <a:r>
              <a:rPr lang="en-US" altLang="zh-CN" dirty="0"/>
              <a:t>-cli -p </a:t>
            </a:r>
            <a:r>
              <a:rPr lang="en-US" altLang="zh-CN" dirty="0" smtClean="0"/>
              <a:t>6381 </a:t>
            </a:r>
            <a:r>
              <a:rPr lang="en-US" altLang="zh-CN" dirty="0"/>
              <a:t>info</a:t>
            </a:r>
            <a:endParaRPr lang="zh-CN" altLang="en-US"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433690"/>
            <a:ext cx="5171429" cy="847619"/>
          </a:xfrm>
          <a:prstGeom prst="rect">
            <a:avLst/>
          </a:prstGeom>
        </p:spPr>
      </p:pic>
      <p:pic>
        <p:nvPicPr>
          <p:cNvPr id="5" name="图片 4"/>
          <p:cNvPicPr>
            <a:picLocks noChangeAspect="1"/>
          </p:cNvPicPr>
          <p:nvPr/>
        </p:nvPicPr>
        <p:blipFill>
          <a:blip r:embed="rId3"/>
          <a:stretch>
            <a:fillRect/>
          </a:stretch>
        </p:blipFill>
        <p:spPr>
          <a:xfrm>
            <a:off x="838200" y="3889374"/>
            <a:ext cx="3600000" cy="761905"/>
          </a:xfrm>
          <a:prstGeom prst="rect">
            <a:avLst/>
          </a:prstGeom>
        </p:spPr>
      </p:pic>
      <p:pic>
        <p:nvPicPr>
          <p:cNvPr id="6" name="图片 5"/>
          <p:cNvPicPr>
            <a:picLocks noChangeAspect="1"/>
          </p:cNvPicPr>
          <p:nvPr/>
        </p:nvPicPr>
        <p:blipFill>
          <a:blip r:embed="rId4"/>
          <a:stretch>
            <a:fillRect/>
          </a:stretch>
        </p:blipFill>
        <p:spPr>
          <a:xfrm>
            <a:off x="838200" y="5352424"/>
            <a:ext cx="3076190" cy="752381"/>
          </a:xfrm>
          <a:prstGeom prst="rect">
            <a:avLst/>
          </a:prstGeom>
        </p:spPr>
      </p:pic>
    </p:spTree>
    <p:extLst>
      <p:ext uri="{BB962C8B-B14F-4D97-AF65-F5344CB8AC3E}">
        <p14:creationId xmlns:p14="http://schemas.microsoft.com/office/powerpoint/2010/main" val="219098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验证</a:t>
            </a:r>
            <a:endParaRPr lang="en-US" altLang="zh-CN" dirty="0"/>
          </a:p>
          <a:p>
            <a:pPr marL="0" indent="0">
              <a:buNone/>
            </a:pPr>
            <a:r>
              <a:rPr lang="en-US" altLang="zh-CN" dirty="0"/>
              <a:t>./</a:t>
            </a:r>
            <a:r>
              <a:rPr lang="en-US" altLang="zh-CN" dirty="0" err="1"/>
              <a:t>redis</a:t>
            </a:r>
            <a:r>
              <a:rPr lang="en-US" altLang="zh-CN" dirty="0"/>
              <a:t>-cli -p 6379</a:t>
            </a:r>
          </a:p>
          <a:p>
            <a:endParaRPr lang="en-US" altLang="zh-CN" dirty="0" smtClean="0"/>
          </a:p>
          <a:p>
            <a:endParaRPr lang="en-US" altLang="zh-CN" dirty="0"/>
          </a:p>
          <a:p>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6380</a:t>
            </a:r>
            <a:endParaRPr lang="en-US" altLang="zh-CN" dirty="0"/>
          </a:p>
          <a:p>
            <a:pPr marL="0" indent="0">
              <a:buNone/>
            </a:pPr>
            <a:r>
              <a:rPr lang="en-US" altLang="zh-CN" dirty="0"/>
              <a:t>./</a:t>
            </a:r>
            <a:r>
              <a:rPr lang="en-US" altLang="zh-CN" dirty="0" err="1"/>
              <a:t>redis</a:t>
            </a:r>
            <a:r>
              <a:rPr lang="en-US" altLang="zh-CN" dirty="0"/>
              <a:t>-cli -p </a:t>
            </a:r>
            <a:r>
              <a:rPr lang="en-US" altLang="zh-CN" dirty="0" smtClean="0"/>
              <a:t>6381</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38200" y="2790909"/>
            <a:ext cx="2752381" cy="1352381"/>
          </a:xfrm>
          <a:prstGeom prst="rect">
            <a:avLst/>
          </a:prstGeom>
        </p:spPr>
      </p:pic>
      <p:pic>
        <p:nvPicPr>
          <p:cNvPr id="6" name="图片 5"/>
          <p:cNvPicPr>
            <a:picLocks noChangeAspect="1"/>
          </p:cNvPicPr>
          <p:nvPr/>
        </p:nvPicPr>
        <p:blipFill>
          <a:blip r:embed="rId3"/>
          <a:stretch>
            <a:fillRect/>
          </a:stretch>
        </p:blipFill>
        <p:spPr>
          <a:xfrm>
            <a:off x="966771" y="5359481"/>
            <a:ext cx="2495238" cy="1295238"/>
          </a:xfrm>
          <a:prstGeom prst="rect">
            <a:avLst/>
          </a:prstGeom>
        </p:spPr>
      </p:pic>
    </p:spTree>
    <p:extLst>
      <p:ext uri="{BB962C8B-B14F-4D97-AF65-F5344CB8AC3E}">
        <p14:creationId xmlns:p14="http://schemas.microsoft.com/office/powerpoint/2010/main" val="23965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2131294"/>
            <a:ext cx="5885714" cy="1200000"/>
          </a:xfrm>
          <a:prstGeom prst="rect">
            <a:avLst/>
          </a:prstGeom>
        </p:spPr>
      </p:pic>
      <p:pic>
        <p:nvPicPr>
          <p:cNvPr id="5" name="图片 4"/>
          <p:cNvPicPr>
            <a:picLocks noChangeAspect="1"/>
          </p:cNvPicPr>
          <p:nvPr/>
        </p:nvPicPr>
        <p:blipFill>
          <a:blip r:embed="rId3"/>
          <a:stretch>
            <a:fillRect/>
          </a:stretch>
        </p:blipFill>
        <p:spPr>
          <a:xfrm>
            <a:off x="838200" y="3503690"/>
            <a:ext cx="5685714" cy="1247619"/>
          </a:xfrm>
          <a:prstGeom prst="rect">
            <a:avLst/>
          </a:prstGeom>
        </p:spPr>
      </p:pic>
      <p:pic>
        <p:nvPicPr>
          <p:cNvPr id="6" name="图片 5"/>
          <p:cNvPicPr>
            <a:picLocks noChangeAspect="1"/>
          </p:cNvPicPr>
          <p:nvPr/>
        </p:nvPicPr>
        <p:blipFill>
          <a:blip r:embed="rId4"/>
          <a:stretch>
            <a:fillRect/>
          </a:stretch>
        </p:blipFill>
        <p:spPr>
          <a:xfrm>
            <a:off x="838200" y="4923705"/>
            <a:ext cx="5523809" cy="1219048"/>
          </a:xfrm>
          <a:prstGeom prst="rect">
            <a:avLst/>
          </a:prstGeom>
        </p:spPr>
      </p:pic>
    </p:spTree>
    <p:extLst>
      <p:ext uri="{BB962C8B-B14F-4D97-AF65-F5344CB8AC3E}">
        <p14:creationId xmlns:p14="http://schemas.microsoft.com/office/powerpoint/2010/main" val="36816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89125"/>
            <a:ext cx="10515600" cy="4351338"/>
          </a:xfrm>
        </p:spPr>
        <p:txBody>
          <a:bodyPr/>
          <a:lstStyle/>
          <a:p>
            <a:r>
              <a:rPr lang="zh-CN" altLang="en-US" dirty="0" smtClean="0"/>
              <a:t>验证主从切换</a:t>
            </a:r>
            <a:endParaRPr lang="en-US" altLang="zh-CN" dirty="0" smtClean="0"/>
          </a:p>
          <a:p>
            <a:pPr marL="0" indent="0">
              <a:buNone/>
            </a:pPr>
            <a:r>
              <a:rPr lang="zh-CN" altLang="en-US" dirty="0" smtClean="0"/>
              <a:t>停</a:t>
            </a:r>
            <a:r>
              <a:rPr lang="zh-CN" altLang="en-US" dirty="0"/>
              <a:t>掉</a:t>
            </a:r>
            <a:r>
              <a:rPr lang="zh-CN" altLang="en-US" dirty="0" smtClean="0"/>
              <a:t>主服务（</a:t>
            </a:r>
            <a:r>
              <a:rPr lang="en-US" altLang="zh-CN" dirty="0" smtClean="0"/>
              <a:t>6379</a:t>
            </a:r>
            <a:r>
              <a:rPr lang="zh-CN" altLang="en-US" dirty="0" smtClean="0"/>
              <a:t>）</a:t>
            </a:r>
            <a:endParaRPr lang="en-US" altLang="zh-CN" dirty="0" smtClean="0"/>
          </a:p>
          <a:p>
            <a:pPr marL="0" indent="0">
              <a:buNone/>
            </a:pPr>
            <a:r>
              <a:rPr lang="en-US" altLang="zh-CN" dirty="0"/>
              <a:t>./</a:t>
            </a:r>
            <a:r>
              <a:rPr lang="en-US" altLang="zh-CN" dirty="0" err="1"/>
              <a:t>redis</a:t>
            </a:r>
            <a:r>
              <a:rPr lang="en-US" altLang="zh-CN" dirty="0"/>
              <a:t>-cli -p 6379 </a:t>
            </a:r>
            <a:r>
              <a:rPr lang="en-US" altLang="zh-CN" dirty="0" smtClean="0"/>
              <a:t>shutdown</a:t>
            </a:r>
          </a:p>
          <a:p>
            <a:pPr marL="0" indent="0">
              <a:buNone/>
            </a:pPr>
            <a:r>
              <a:rPr lang="en-US" altLang="zh-CN" dirty="0"/>
              <a:t>./</a:t>
            </a:r>
            <a:r>
              <a:rPr lang="en-US" altLang="zh-CN" dirty="0" err="1"/>
              <a:t>redis</a:t>
            </a:r>
            <a:r>
              <a:rPr lang="en-US" altLang="zh-CN" dirty="0"/>
              <a:t>-cli -p 3</a:t>
            </a:r>
            <a:r>
              <a:rPr lang="en-US" altLang="zh-CN" dirty="0" smtClean="0"/>
              <a:t>6379 info sentinel</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已经从</a:t>
            </a:r>
            <a:r>
              <a:rPr lang="en-US" altLang="zh-CN" dirty="0" smtClean="0"/>
              <a:t>6379</a:t>
            </a:r>
            <a:r>
              <a:rPr lang="zh-CN" altLang="en-US" dirty="0" smtClean="0"/>
              <a:t>变成了</a:t>
            </a:r>
            <a:r>
              <a:rPr lang="en-US" altLang="zh-CN" dirty="0" smtClean="0"/>
              <a:t>6380</a:t>
            </a:r>
            <a:endParaRPr lang="zh-CN" altLang="en-US" dirty="0"/>
          </a:p>
        </p:txBody>
      </p:sp>
      <p:pic>
        <p:nvPicPr>
          <p:cNvPr id="5" name="图片 4"/>
          <p:cNvPicPr>
            <a:picLocks noChangeAspect="1"/>
          </p:cNvPicPr>
          <p:nvPr/>
        </p:nvPicPr>
        <p:blipFill>
          <a:blip r:embed="rId2"/>
          <a:stretch>
            <a:fillRect/>
          </a:stretch>
        </p:blipFill>
        <p:spPr>
          <a:xfrm>
            <a:off x="838200" y="4064794"/>
            <a:ext cx="5885714" cy="1228571"/>
          </a:xfrm>
          <a:prstGeom prst="rect">
            <a:avLst/>
          </a:prstGeom>
        </p:spPr>
      </p:pic>
    </p:spTree>
    <p:extLst>
      <p:ext uri="{BB962C8B-B14F-4D97-AF65-F5344CB8AC3E}">
        <p14:creationId xmlns:p14="http://schemas.microsoft.com/office/powerpoint/2010/main" val="328960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19152" y="2338157"/>
            <a:ext cx="9800000" cy="1885714"/>
          </a:xfrm>
          <a:prstGeom prst="rect">
            <a:avLst/>
          </a:prstGeom>
        </p:spPr>
      </p:pic>
      <p:pic>
        <p:nvPicPr>
          <p:cNvPr id="6" name="图片 5"/>
          <p:cNvPicPr>
            <a:picLocks noChangeAspect="1"/>
          </p:cNvPicPr>
          <p:nvPr/>
        </p:nvPicPr>
        <p:blipFill>
          <a:blip r:embed="rId3"/>
          <a:stretch>
            <a:fillRect/>
          </a:stretch>
        </p:blipFill>
        <p:spPr>
          <a:xfrm>
            <a:off x="719152" y="365125"/>
            <a:ext cx="10038095" cy="1838095"/>
          </a:xfrm>
          <a:prstGeom prst="rect">
            <a:avLst/>
          </a:prstGeom>
        </p:spPr>
      </p:pic>
      <p:pic>
        <p:nvPicPr>
          <p:cNvPr id="7" name="图片 6"/>
          <p:cNvPicPr>
            <a:picLocks noChangeAspect="1"/>
          </p:cNvPicPr>
          <p:nvPr/>
        </p:nvPicPr>
        <p:blipFill>
          <a:blip r:embed="rId4"/>
          <a:stretch>
            <a:fillRect/>
          </a:stretch>
        </p:blipFill>
        <p:spPr>
          <a:xfrm>
            <a:off x="719152" y="4358808"/>
            <a:ext cx="9561905" cy="3371429"/>
          </a:xfrm>
          <a:prstGeom prst="rect">
            <a:avLst/>
          </a:prstGeom>
        </p:spPr>
      </p:pic>
    </p:spTree>
    <p:extLst>
      <p:ext uri="{BB962C8B-B14F-4D97-AF65-F5344CB8AC3E}">
        <p14:creationId xmlns:p14="http://schemas.microsoft.com/office/powerpoint/2010/main" val="87035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为什么要做集群</a:t>
            </a:r>
            <a:endParaRPr lang="zh-CN" altLang="en-US" dirty="0"/>
          </a:p>
        </p:txBody>
      </p:sp>
      <p:sp>
        <p:nvSpPr>
          <p:cNvPr id="3" name="内容占位符 2"/>
          <p:cNvSpPr>
            <a:spLocks noGrp="1"/>
          </p:cNvSpPr>
          <p:nvPr>
            <p:ph idx="1"/>
          </p:nvPr>
        </p:nvSpPr>
        <p:spPr/>
        <p:txBody>
          <a:bodyPr/>
          <a:lstStyle/>
          <a:p>
            <a:r>
              <a:rPr lang="zh-CN" altLang="en-US" dirty="0" smtClean="0"/>
              <a:t>提高网站响应速度</a:t>
            </a:r>
            <a:endParaRPr lang="en-US" altLang="zh-CN" dirty="0"/>
          </a:p>
          <a:p>
            <a:pPr marL="0" indent="0">
              <a:buNone/>
            </a:pPr>
            <a:r>
              <a:rPr lang="zh-CN" altLang="en-US" dirty="0" smtClean="0"/>
              <a:t>热点数据保存在内存而不是直接从后端数据库中读取。</a:t>
            </a:r>
            <a:endParaRPr lang="en-US" altLang="zh-CN" dirty="0" smtClean="0"/>
          </a:p>
          <a:p>
            <a:r>
              <a:rPr lang="zh-CN" altLang="en-US" dirty="0" smtClean="0"/>
              <a:t>如何合理搭建集群</a:t>
            </a:r>
            <a:endParaRPr lang="en-US" altLang="zh-CN" dirty="0" smtClean="0"/>
          </a:p>
          <a:p>
            <a:pPr marL="0" indent="0">
              <a:buNone/>
            </a:pPr>
            <a:r>
              <a:rPr lang="zh-CN" altLang="en-US" dirty="0" smtClean="0"/>
              <a:t>一台机器内存有限，通常部署多台机器，即分布式多个</a:t>
            </a:r>
            <a:r>
              <a:rPr lang="en-US" altLang="zh-CN" dirty="0" err="1" smtClean="0"/>
              <a:t>redis</a:t>
            </a:r>
            <a:r>
              <a:rPr lang="zh-CN" altLang="en-US" dirty="0"/>
              <a:t>实例</a:t>
            </a:r>
            <a:r>
              <a:rPr lang="zh-CN" altLang="en-US" dirty="0" smtClean="0"/>
              <a:t>协同运行。</a:t>
            </a:r>
            <a:endParaRPr lang="en-US" altLang="zh-CN" dirty="0" smtClean="0"/>
          </a:p>
          <a:p>
            <a:r>
              <a:rPr lang="zh-CN" altLang="en-US" dirty="0" smtClean="0"/>
              <a:t>硬件资源成本降低，多核</a:t>
            </a:r>
            <a:r>
              <a:rPr lang="en-US" altLang="zh-CN" dirty="0" smtClean="0"/>
              <a:t>CPU，</a:t>
            </a:r>
            <a:r>
              <a:rPr lang="zh-CN" altLang="en-US" dirty="0" smtClean="0"/>
              <a:t>几十</a:t>
            </a:r>
            <a:r>
              <a:rPr lang="en-US" altLang="zh-CN" dirty="0" smtClean="0"/>
              <a:t>G</a:t>
            </a:r>
            <a:r>
              <a:rPr lang="zh-CN" altLang="en-US" dirty="0" smtClean="0"/>
              <a:t>内存主机很普遍，对于单进程单线程工作的</a:t>
            </a:r>
            <a:r>
              <a:rPr lang="en-US" altLang="zh-CN" dirty="0" err="1" smtClean="0"/>
              <a:t>redis</a:t>
            </a:r>
            <a:r>
              <a:rPr lang="en-US" altLang="zh-CN" dirty="0" smtClean="0"/>
              <a:t>，</a:t>
            </a:r>
            <a:r>
              <a:rPr lang="zh-CN" altLang="en-US" dirty="0" smtClean="0"/>
              <a:t>只运行一个实例显得浪费，同时，管理一个巨大的内存不如管理相对较小的内存高效，通常一台机器上同时跑多个</a:t>
            </a:r>
            <a:r>
              <a:rPr lang="en-US" altLang="zh-CN" dirty="0" err="1" smtClean="0"/>
              <a:t>redis</a:t>
            </a:r>
            <a:r>
              <a:rPr lang="en-US" altLang="zh-CN" dirty="0" smtClean="0"/>
              <a:t> </a:t>
            </a:r>
            <a:r>
              <a:rPr lang="zh-CN" altLang="en-US" dirty="0" smtClean="0"/>
              <a:t>实例。</a:t>
            </a:r>
            <a:endParaRPr lang="en-US" altLang="zh-CN" dirty="0" smtClean="0"/>
          </a:p>
          <a:p>
            <a:endParaRPr lang="en-US" altLang="zh-CN" dirty="0" smtClean="0"/>
          </a:p>
        </p:txBody>
      </p:sp>
    </p:spTree>
    <p:extLst>
      <p:ext uri="{BB962C8B-B14F-4D97-AF65-F5344CB8AC3E}">
        <p14:creationId xmlns:p14="http://schemas.microsoft.com/office/powerpoint/2010/main" val="208919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 </a:t>
            </a:r>
            <a:r>
              <a:rPr lang="en-US" altLang="zh-CN" dirty="0" err="1" smtClean="0"/>
              <a:t>Sharding</a:t>
            </a:r>
            <a:r>
              <a:rPr lang="en-US" altLang="zh-CN" dirty="0" smtClean="0"/>
              <a:t> </a:t>
            </a:r>
            <a:r>
              <a:rPr lang="zh-CN" altLang="en-US" dirty="0" smtClean="0"/>
              <a:t>集群</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redis</a:t>
            </a:r>
            <a:r>
              <a:rPr lang="en-US" altLang="zh-CN" dirty="0" smtClean="0"/>
              <a:t> cluster </a:t>
            </a:r>
            <a:r>
              <a:rPr lang="zh-CN" altLang="en-US" dirty="0" smtClean="0"/>
              <a:t>出来之前，业界普遍使用的</a:t>
            </a:r>
            <a:r>
              <a:rPr lang="en-US" altLang="zh-CN" dirty="0" err="1" smtClean="0"/>
              <a:t>redis</a:t>
            </a:r>
            <a:r>
              <a:rPr lang="en-US" altLang="zh-CN" dirty="0" smtClean="0"/>
              <a:t> </a:t>
            </a:r>
            <a:r>
              <a:rPr lang="zh-CN" altLang="en-US" dirty="0" smtClean="0"/>
              <a:t>实例集群方法。</a:t>
            </a:r>
            <a:endParaRPr lang="en-US" altLang="zh-CN" dirty="0" smtClean="0"/>
          </a:p>
          <a:p>
            <a:r>
              <a:rPr lang="zh-CN" altLang="en-US" dirty="0" smtClean="0"/>
              <a:t>主要思想是采用哈希算法将</a:t>
            </a:r>
            <a:r>
              <a:rPr lang="en-US" altLang="zh-CN" dirty="0" err="1" smtClean="0"/>
              <a:t>redis</a:t>
            </a:r>
            <a:r>
              <a:rPr lang="zh-CN" altLang="en-US" dirty="0" smtClean="0"/>
              <a:t>数据的</a:t>
            </a:r>
            <a:r>
              <a:rPr lang="en-US" altLang="zh-CN" dirty="0" smtClean="0"/>
              <a:t>key</a:t>
            </a:r>
            <a:r>
              <a:rPr lang="zh-CN" altLang="en-US" dirty="0" smtClean="0"/>
              <a:t>进行散列，通过哈希函数，特定的</a:t>
            </a:r>
            <a:r>
              <a:rPr lang="en-US" altLang="zh-CN" dirty="0" smtClean="0"/>
              <a:t>key</a:t>
            </a:r>
            <a:r>
              <a:rPr lang="zh-CN" altLang="en-US" dirty="0" smtClean="0"/>
              <a:t>会映射到特定的</a:t>
            </a:r>
            <a:r>
              <a:rPr lang="en-US" altLang="zh-CN" dirty="0" err="1" smtClean="0"/>
              <a:t>redis</a:t>
            </a:r>
            <a:r>
              <a:rPr lang="zh-CN" altLang="en-US" dirty="0" smtClean="0"/>
              <a:t>节点上。</a:t>
            </a:r>
            <a:endParaRPr lang="en-US" altLang="zh-CN" dirty="0" smtClean="0"/>
          </a:p>
          <a:p>
            <a:r>
              <a:rPr lang="en-US" altLang="zh-CN" dirty="0" err="1" smtClean="0"/>
              <a:t>jedis</a:t>
            </a:r>
            <a:r>
              <a:rPr lang="zh-CN" altLang="en-US" dirty="0" smtClean="0"/>
              <a:t>客户端驱动已支持</a:t>
            </a:r>
            <a:r>
              <a:rPr lang="en-US" altLang="zh-CN" dirty="0" err="1" smtClean="0"/>
              <a:t>redis</a:t>
            </a:r>
            <a:r>
              <a:rPr lang="zh-CN" altLang="en-US" dirty="0" smtClean="0"/>
              <a:t> </a:t>
            </a:r>
            <a:r>
              <a:rPr lang="en-US" altLang="zh-CN" dirty="0" err="1" smtClean="0"/>
              <a:t>sharding</a:t>
            </a:r>
            <a:r>
              <a:rPr lang="zh-CN" altLang="en-US" dirty="0" smtClean="0"/>
              <a:t>功能，即</a:t>
            </a:r>
            <a:r>
              <a:rPr lang="en-US" altLang="zh-CN" dirty="0" err="1" smtClean="0"/>
              <a:t>shardedjedis</a:t>
            </a:r>
            <a:r>
              <a:rPr lang="zh-CN" altLang="en-US" dirty="0" smtClean="0"/>
              <a:t>以及结合缓存池</a:t>
            </a:r>
            <a:r>
              <a:rPr lang="en-US" altLang="zh-CN" dirty="0" err="1" smtClean="0"/>
              <a:t>shardedjedispool</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Jedis</a:t>
            </a:r>
            <a:r>
              <a:rPr lang="en-US" altLang="zh-CN" dirty="0" smtClean="0"/>
              <a:t> </a:t>
            </a:r>
            <a:r>
              <a:rPr lang="zh-CN" altLang="en-US" dirty="0" smtClean="0"/>
              <a:t>的</a:t>
            </a:r>
            <a:r>
              <a:rPr lang="en-US" altLang="zh-CN" dirty="0" err="1" smtClean="0"/>
              <a:t>redis</a:t>
            </a:r>
            <a:r>
              <a:rPr lang="en-US" altLang="zh-CN" dirty="0" smtClean="0"/>
              <a:t> </a:t>
            </a:r>
            <a:r>
              <a:rPr lang="en-US" altLang="zh-CN" dirty="0" err="1" smtClean="0"/>
              <a:t>sharding</a:t>
            </a:r>
            <a:r>
              <a:rPr lang="en-US" altLang="zh-CN" dirty="0" smtClean="0"/>
              <a:t> </a:t>
            </a:r>
            <a:r>
              <a:rPr lang="zh-CN" altLang="en-US" dirty="0" smtClean="0"/>
              <a:t>实现有如下特定：</a:t>
            </a:r>
            <a:endParaRPr lang="en-US" altLang="zh-CN" dirty="0" smtClean="0"/>
          </a:p>
          <a:p>
            <a:pPr marL="0" indent="0">
              <a:buNone/>
            </a:pPr>
            <a:r>
              <a:rPr lang="en-US" altLang="zh-CN" dirty="0" smtClean="0"/>
              <a:t>   1、</a:t>
            </a:r>
            <a:r>
              <a:rPr lang="zh-CN" altLang="en-US" dirty="0" smtClean="0"/>
              <a:t>采用一致性哈希算法（</a:t>
            </a:r>
            <a:r>
              <a:rPr lang="en-US" altLang="zh-CN" dirty="0" smtClean="0"/>
              <a:t>consistent hashing</a:t>
            </a:r>
            <a:r>
              <a:rPr lang="zh-CN" altLang="en-US" dirty="0" smtClean="0"/>
              <a:t>）</a:t>
            </a:r>
            <a:r>
              <a:rPr lang="en-US" altLang="zh-CN" dirty="0" smtClean="0"/>
              <a:t>,</a:t>
            </a:r>
            <a:r>
              <a:rPr lang="zh-CN" altLang="en-US" dirty="0" smtClean="0"/>
              <a:t>将</a:t>
            </a:r>
            <a:r>
              <a:rPr lang="en-US" altLang="zh-CN" dirty="0" smtClean="0"/>
              <a:t>key</a:t>
            </a:r>
            <a:r>
              <a:rPr lang="zh-CN" altLang="en-US" dirty="0" smtClean="0"/>
              <a:t>和节点</a:t>
            </a:r>
            <a:r>
              <a:rPr lang="en-US" altLang="zh-CN" dirty="0" smtClean="0"/>
              <a:t>name</a:t>
            </a:r>
            <a:r>
              <a:rPr lang="zh-CN" altLang="en-US" dirty="0" smtClean="0"/>
              <a:t>同时</a:t>
            </a:r>
            <a:r>
              <a:rPr lang="en-US" altLang="zh-CN" dirty="0" smtClean="0"/>
              <a:t>hashing，</a:t>
            </a:r>
            <a:r>
              <a:rPr lang="zh-CN" altLang="en-US" dirty="0" smtClean="0"/>
              <a:t>然后进行映射匹配，采用的算法是</a:t>
            </a:r>
            <a:r>
              <a:rPr lang="en-US" altLang="zh-CN" dirty="0" smtClean="0"/>
              <a:t>MURMUR_HASH。</a:t>
            </a:r>
            <a:r>
              <a:rPr lang="zh-CN" altLang="en-US" dirty="0" smtClean="0"/>
              <a:t>采用一致性哈希而不是采用简单类似哈希求模映射的主要原因是当增加或减少节点时，不会产生由于重新匹配造成的</a:t>
            </a:r>
            <a:r>
              <a:rPr lang="en-US" altLang="zh-CN" dirty="0" smtClean="0"/>
              <a:t>rehashing 。</a:t>
            </a:r>
            <a:r>
              <a:rPr lang="zh-CN" altLang="en-US" dirty="0" smtClean="0"/>
              <a:t>一致性哈希只影响响铃节点</a:t>
            </a:r>
            <a:r>
              <a:rPr lang="en-US" altLang="zh-CN" dirty="0" smtClean="0"/>
              <a:t>key</a:t>
            </a:r>
            <a:r>
              <a:rPr lang="zh-CN" altLang="en-US" dirty="0" smtClean="0"/>
              <a:t>分配，影响量小。</a:t>
            </a:r>
            <a:endParaRPr lang="en-US" altLang="zh-CN" dirty="0" smtClean="0"/>
          </a:p>
          <a:p>
            <a:pPr marL="0" indent="0">
              <a:buNone/>
            </a:pPr>
            <a:r>
              <a:rPr lang="en-US" altLang="zh-CN" dirty="0" smtClean="0"/>
              <a:t>   2、</a:t>
            </a:r>
            <a:r>
              <a:rPr lang="zh-CN" altLang="en-US" dirty="0" smtClean="0"/>
              <a:t>为了避免一致性哈希只影响相邻节点造成节点分配压力，</a:t>
            </a:r>
            <a:r>
              <a:rPr lang="en-US" altLang="zh-CN" dirty="0" err="1" smtClean="0"/>
              <a:t>ShardingJedis</a:t>
            </a:r>
            <a:r>
              <a:rPr lang="zh-CN" altLang="en-US" dirty="0" smtClean="0"/>
              <a:t>会对每个</a:t>
            </a:r>
            <a:r>
              <a:rPr lang="en-US" altLang="zh-CN" dirty="0" err="1" smtClean="0"/>
              <a:t>Redis</a:t>
            </a:r>
            <a:r>
              <a:rPr lang="zh-CN" altLang="en-US" dirty="0" smtClean="0"/>
              <a:t>节点根据名字（没有</a:t>
            </a:r>
            <a:r>
              <a:rPr lang="en-US" altLang="zh-CN" dirty="0" err="1" smtClean="0"/>
              <a:t>jedis</a:t>
            </a:r>
            <a:r>
              <a:rPr lang="zh-CN" altLang="en-US" dirty="0" smtClean="0"/>
              <a:t>会赋予缺省名字）会虚拟化出</a:t>
            </a:r>
            <a:r>
              <a:rPr lang="en-US" altLang="zh-CN" dirty="0" smtClean="0"/>
              <a:t>160</a:t>
            </a:r>
            <a:r>
              <a:rPr lang="zh-CN" altLang="en-US" dirty="0" smtClean="0"/>
              <a:t>个虚拟节点进行散列。根据权重</a:t>
            </a:r>
            <a:r>
              <a:rPr lang="en-US" altLang="zh-CN" dirty="0" smtClean="0"/>
              <a:t>weight，</a:t>
            </a:r>
            <a:r>
              <a:rPr lang="zh-CN" altLang="en-US" dirty="0" smtClean="0"/>
              <a:t>也可虚拟化出</a:t>
            </a:r>
            <a:r>
              <a:rPr lang="en-US" altLang="zh-CN" dirty="0" smtClean="0"/>
              <a:t>160</a:t>
            </a:r>
            <a:r>
              <a:rPr lang="zh-CN" altLang="en-US" dirty="0" smtClean="0"/>
              <a:t>倍数的虚拟节点。用虚拟节点做映射匹配，可以在增加或减少</a:t>
            </a:r>
            <a:r>
              <a:rPr lang="en-US" altLang="zh-CN" dirty="0" err="1" smtClean="0"/>
              <a:t>Redis</a:t>
            </a:r>
            <a:r>
              <a:rPr lang="zh-CN" altLang="en-US" dirty="0" smtClean="0"/>
              <a:t>节点时，</a:t>
            </a:r>
            <a:r>
              <a:rPr lang="en-US" altLang="zh-CN" dirty="0" smtClean="0"/>
              <a:t>key</a:t>
            </a:r>
            <a:r>
              <a:rPr lang="zh-CN" altLang="en-US" dirty="0" smtClean="0"/>
              <a:t>在各</a:t>
            </a:r>
            <a:r>
              <a:rPr lang="en-US" altLang="zh-CN" dirty="0" err="1" smtClean="0"/>
              <a:t>redis</a:t>
            </a:r>
            <a:r>
              <a:rPr lang="zh-CN" altLang="en-US" dirty="0" smtClean="0"/>
              <a:t>节点移动再分配更均匀，而不是只有相邻节点受影响。</a:t>
            </a:r>
            <a:endParaRPr lang="en-US" altLang="zh-CN" dirty="0" smtClean="0"/>
          </a:p>
          <a:p>
            <a:pPr marL="0" indent="0">
              <a:buNone/>
            </a:pPr>
            <a:r>
              <a:rPr lang="en-US" altLang="zh-CN" dirty="0" smtClean="0"/>
              <a:t>3、ShardingJedis </a:t>
            </a:r>
            <a:r>
              <a:rPr lang="zh-CN" altLang="en-US" dirty="0" smtClean="0"/>
              <a:t>支持</a:t>
            </a:r>
            <a:r>
              <a:rPr lang="en-US" altLang="zh-CN" dirty="0" err="1" smtClean="0"/>
              <a:t>keyTagsPattern</a:t>
            </a:r>
            <a:r>
              <a:rPr lang="zh-CN" altLang="en-US" dirty="0" smtClean="0"/>
              <a:t>模式，即抽取</a:t>
            </a:r>
            <a:r>
              <a:rPr lang="en-US" altLang="zh-CN" dirty="0" smtClean="0"/>
              <a:t>key</a:t>
            </a:r>
            <a:r>
              <a:rPr lang="zh-CN" altLang="en-US" dirty="0" smtClean="0"/>
              <a:t>的一部分</a:t>
            </a:r>
            <a:r>
              <a:rPr lang="en-US" altLang="zh-CN" dirty="0" err="1" smtClean="0"/>
              <a:t>keyTag</a:t>
            </a:r>
            <a:r>
              <a:rPr lang="zh-CN" altLang="en-US" dirty="0" smtClean="0"/>
              <a:t>和</a:t>
            </a:r>
            <a:r>
              <a:rPr lang="en-US" altLang="zh-CN" dirty="0" err="1" smtClean="0"/>
              <a:t>sharding</a:t>
            </a:r>
            <a:r>
              <a:rPr lang="en-US" altLang="zh-CN" dirty="0" smtClean="0"/>
              <a:t>，</a:t>
            </a:r>
            <a:r>
              <a:rPr lang="zh-CN" altLang="en-US" dirty="0" smtClean="0"/>
              <a:t>通过这样合理命名</a:t>
            </a:r>
            <a:r>
              <a:rPr lang="en-US" altLang="zh-CN" dirty="0" smtClean="0"/>
              <a:t>key，</a:t>
            </a:r>
            <a:r>
              <a:rPr lang="zh-CN" altLang="en-US" dirty="0" smtClean="0"/>
              <a:t>可以将一组相关联的</a:t>
            </a:r>
            <a:r>
              <a:rPr lang="en-US" altLang="zh-CN" dirty="0" smtClean="0"/>
              <a:t>key，</a:t>
            </a:r>
            <a:r>
              <a:rPr lang="zh-CN" altLang="en-US" dirty="0" smtClean="0"/>
              <a:t>放入同一个</a:t>
            </a:r>
            <a:r>
              <a:rPr lang="en-US" altLang="zh-CN" dirty="0" err="1" smtClean="0"/>
              <a:t>redis</a:t>
            </a:r>
            <a:r>
              <a:rPr lang="zh-CN" altLang="en-US" dirty="0" smtClean="0"/>
              <a:t>节点，这在避免跨节点访问相关数据时很重要</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36019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zh-CN" altLang="en-US" dirty="0"/>
              <a:t>扩容</a:t>
            </a:r>
            <a:r>
              <a:rPr lang="zh-CN" altLang="en-US" dirty="0" smtClean="0"/>
              <a:t>问题</a:t>
            </a:r>
            <a:endParaRPr lang="en-US" altLang="zh-CN" dirty="0" smtClean="0"/>
          </a:p>
          <a:p>
            <a:pPr marL="0" indent="0">
              <a:buNone/>
            </a:pPr>
            <a:r>
              <a:rPr lang="zh-CN" altLang="en-US" dirty="0" smtClean="0"/>
              <a:t>优势：</a:t>
            </a:r>
            <a:r>
              <a:rPr lang="en-US" altLang="zh-CN" dirty="0" smtClean="0"/>
              <a:t> </a:t>
            </a:r>
          </a:p>
          <a:p>
            <a:pPr marL="0" indent="0">
              <a:buNone/>
            </a:pPr>
            <a:r>
              <a:rPr lang="zh-CN" altLang="en-US" dirty="0" smtClean="0"/>
              <a:t>客户端</a:t>
            </a:r>
            <a:r>
              <a:rPr lang="en-US" altLang="zh-CN" dirty="0" err="1"/>
              <a:t>sharding</a:t>
            </a:r>
            <a:r>
              <a:rPr lang="zh-CN" altLang="en-US" dirty="0"/>
              <a:t>方式，服务端</a:t>
            </a:r>
            <a:r>
              <a:rPr lang="en-US" altLang="zh-CN" dirty="0" err="1"/>
              <a:t>redis</a:t>
            </a:r>
            <a:r>
              <a:rPr lang="en-US" altLang="zh-CN" dirty="0"/>
              <a:t> </a:t>
            </a:r>
            <a:r>
              <a:rPr lang="zh-CN" altLang="en-US" dirty="0"/>
              <a:t>还是一个个相对独立的</a:t>
            </a:r>
            <a:r>
              <a:rPr lang="en-US" altLang="zh-CN" dirty="0" err="1"/>
              <a:t>redis</a:t>
            </a:r>
            <a:r>
              <a:rPr lang="en-US" altLang="zh-CN" dirty="0"/>
              <a:t> </a:t>
            </a:r>
            <a:r>
              <a:rPr lang="zh-CN" altLang="en-US" dirty="0"/>
              <a:t>示例</a:t>
            </a:r>
            <a:r>
              <a:rPr lang="zh-CN" altLang="en-US" dirty="0" smtClean="0"/>
              <a:t>节点。</a:t>
            </a:r>
            <a:endParaRPr lang="en-US" altLang="zh-CN" dirty="0" smtClean="0"/>
          </a:p>
          <a:p>
            <a:pPr marL="0" indent="0">
              <a:buNone/>
            </a:pPr>
            <a:r>
              <a:rPr lang="zh-CN" altLang="en-US" dirty="0" smtClean="0"/>
              <a:t>不</a:t>
            </a:r>
            <a:r>
              <a:rPr lang="zh-CN" altLang="en-US" dirty="0"/>
              <a:t>需要增加额外的中间处理</a:t>
            </a:r>
            <a:r>
              <a:rPr lang="zh-CN" altLang="en-US" dirty="0" smtClean="0"/>
              <a:t>组件。</a:t>
            </a:r>
            <a:endParaRPr lang="en-US" altLang="zh-CN" dirty="0" smtClean="0"/>
          </a:p>
          <a:p>
            <a:pPr marL="0" indent="0">
              <a:buNone/>
            </a:pPr>
            <a:r>
              <a:rPr lang="zh-CN" altLang="en-US" dirty="0" smtClean="0"/>
              <a:t>非常</a:t>
            </a:r>
            <a:r>
              <a:rPr lang="zh-CN" altLang="en-US" dirty="0"/>
              <a:t>轻量、灵活的</a:t>
            </a:r>
            <a:r>
              <a:rPr lang="en-US" altLang="zh-CN" dirty="0" err="1"/>
              <a:t>Redis</a:t>
            </a:r>
            <a:r>
              <a:rPr lang="en-US" altLang="zh-CN" dirty="0"/>
              <a:t> </a:t>
            </a:r>
            <a:r>
              <a:rPr lang="zh-CN" altLang="en-US" dirty="0"/>
              <a:t>多实例集群方式</a:t>
            </a:r>
            <a:r>
              <a:rPr lang="zh-CN" altLang="en-US" dirty="0" smtClean="0"/>
              <a:t>。</a:t>
            </a:r>
            <a:endParaRPr lang="en-US" altLang="zh-CN" dirty="0" smtClean="0"/>
          </a:p>
          <a:p>
            <a:pPr marL="0" indent="0">
              <a:buNone/>
            </a:pPr>
            <a:endParaRPr lang="en-US" altLang="zh-CN" dirty="0"/>
          </a:p>
          <a:p>
            <a:pPr marL="0" indent="0">
              <a:buNone/>
            </a:pPr>
            <a:r>
              <a:rPr lang="zh-CN" altLang="en-US" dirty="0" smtClean="0"/>
              <a:t>带来问题：</a:t>
            </a:r>
            <a:endParaRPr lang="en-US" altLang="zh-CN" dirty="0"/>
          </a:p>
          <a:p>
            <a:pPr marL="0" indent="0">
              <a:buNone/>
            </a:pPr>
            <a:r>
              <a:rPr lang="zh-CN" altLang="en-US" dirty="0" smtClean="0"/>
              <a:t>集群其他能力方面做出妥协，比如</a:t>
            </a:r>
            <a:r>
              <a:rPr lang="zh-CN" altLang="en-US" dirty="0"/>
              <a:t>扩容，当想要增加</a:t>
            </a:r>
            <a:r>
              <a:rPr lang="en-US" altLang="zh-CN" dirty="0" err="1"/>
              <a:t>redis</a:t>
            </a:r>
            <a:r>
              <a:rPr lang="zh-CN" altLang="en-US" dirty="0"/>
              <a:t>节点时，尽管采用一致性哈希，毕竟还是会有</a:t>
            </a:r>
            <a:r>
              <a:rPr lang="en-US" altLang="zh-CN" dirty="0"/>
              <a:t>key </a:t>
            </a:r>
            <a:r>
              <a:rPr lang="zh-CN" altLang="en-US" dirty="0"/>
              <a:t>匹配不到而丢失，这时需要键值迁移</a:t>
            </a:r>
            <a:r>
              <a:rPr lang="zh-CN" altLang="en-US" dirty="0" smtClean="0"/>
              <a:t>。</a:t>
            </a:r>
            <a:endParaRPr lang="en-US" altLang="zh-CN" dirty="0" smtClean="0"/>
          </a:p>
          <a:p>
            <a:pPr marL="0" indent="0">
              <a:buNone/>
            </a:pPr>
            <a:r>
              <a:rPr lang="zh-CN" altLang="en-US" dirty="0" smtClean="0"/>
              <a:t>作为轻量级客户端</a:t>
            </a:r>
            <a:r>
              <a:rPr lang="en-US" altLang="zh-CN" dirty="0" err="1" smtClean="0"/>
              <a:t>sharding</a:t>
            </a:r>
            <a:r>
              <a:rPr lang="zh-CN" altLang="en-US" dirty="0" smtClean="0"/>
              <a:t>，处理</a:t>
            </a:r>
            <a:r>
              <a:rPr lang="en-US" altLang="zh-CN" dirty="0" err="1" smtClean="0"/>
              <a:t>redis</a:t>
            </a:r>
            <a:r>
              <a:rPr lang="zh-CN" altLang="en-US" dirty="0" smtClean="0"/>
              <a:t>键值迁移是不实现的，应用层允许</a:t>
            </a:r>
            <a:r>
              <a:rPr lang="en-US" altLang="zh-CN" dirty="0" err="1" smtClean="0"/>
              <a:t>redis</a:t>
            </a:r>
            <a:r>
              <a:rPr lang="en-US" altLang="zh-CN" dirty="0" smtClean="0"/>
              <a:t> </a:t>
            </a:r>
            <a:r>
              <a:rPr lang="zh-CN" altLang="en-US" dirty="0" smtClean="0"/>
              <a:t>中的数据丢失或从后端数据库重新加载数据。但有些时候，击穿缓冲层，直接方式数据库层，会对系统访问造成很大压力。</a:t>
            </a:r>
            <a:endParaRPr lang="en-US" altLang="zh-CN" dirty="0" smtClean="0"/>
          </a:p>
          <a:p>
            <a:pPr marL="0" indent="0">
              <a:buNone/>
            </a:pPr>
            <a:endParaRPr lang="en-US" altLang="zh-CN" dirty="0"/>
          </a:p>
          <a:p>
            <a:pPr marL="0" indent="0">
              <a:buNone/>
            </a:pPr>
            <a:r>
              <a:rPr lang="zh-CN" altLang="en-US" dirty="0"/>
              <a:t>如何解决：</a:t>
            </a:r>
            <a:endParaRPr lang="en-US" altLang="zh-CN" dirty="0"/>
          </a:p>
          <a:p>
            <a:pPr marL="0" indent="0">
              <a:buNone/>
            </a:pPr>
            <a:r>
              <a:rPr lang="en-US" altLang="zh-CN" dirty="0" err="1" smtClean="0"/>
              <a:t>Redis</a:t>
            </a:r>
            <a:r>
              <a:rPr lang="en-US" altLang="zh-CN" dirty="0" smtClean="0"/>
              <a:t> </a:t>
            </a:r>
            <a:r>
              <a:rPr lang="zh-CN" altLang="en-US" dirty="0" smtClean="0"/>
              <a:t>作者给出了一个比较讨巧的办法，</a:t>
            </a:r>
            <a:r>
              <a:rPr lang="en-US" altLang="zh-CN" dirty="0" err="1" smtClean="0"/>
              <a:t>presharding</a:t>
            </a:r>
            <a:r>
              <a:rPr lang="en-US" altLang="zh-CN" dirty="0" smtClean="0"/>
              <a:t>。</a:t>
            </a:r>
          </a:p>
          <a:p>
            <a:pPr marL="0" indent="0">
              <a:buNone/>
            </a:pPr>
            <a:r>
              <a:rPr lang="en-US" altLang="zh-CN" dirty="0" smtClean="0"/>
              <a:t>1、</a:t>
            </a:r>
            <a:r>
              <a:rPr lang="zh-CN" altLang="en-US" dirty="0" smtClean="0"/>
              <a:t>预先规划</a:t>
            </a:r>
            <a:r>
              <a:rPr lang="en-US" altLang="zh-CN" dirty="0" err="1" smtClean="0"/>
              <a:t>redis</a:t>
            </a:r>
            <a:r>
              <a:rPr lang="zh-CN" altLang="en-US" dirty="0" smtClean="0"/>
              <a:t>示例数量。一台物理机部署多个</a:t>
            </a:r>
            <a:r>
              <a:rPr lang="en-US" altLang="zh-CN" dirty="0" err="1" smtClean="0"/>
              <a:t>redis</a:t>
            </a:r>
            <a:r>
              <a:rPr lang="zh-CN" altLang="en-US" dirty="0" smtClean="0"/>
              <a:t>实例。</a:t>
            </a:r>
            <a:endParaRPr lang="en-US" altLang="zh-CN" dirty="0" smtClean="0"/>
          </a:p>
          <a:p>
            <a:pPr marL="0" indent="0">
              <a:buNone/>
            </a:pPr>
            <a:r>
              <a:rPr lang="en-US" altLang="zh-CN" dirty="0" smtClean="0"/>
              <a:t>2、</a:t>
            </a:r>
            <a:r>
              <a:rPr lang="zh-CN" altLang="en-US" dirty="0" smtClean="0"/>
              <a:t>选定一个主节点，将数据复制到新节点，修改</a:t>
            </a:r>
            <a:r>
              <a:rPr lang="en-US" altLang="zh-CN" dirty="0" err="1" smtClean="0"/>
              <a:t>sharding</a:t>
            </a:r>
            <a:r>
              <a:rPr lang="zh-CN" altLang="en-US" dirty="0" smtClean="0"/>
              <a:t>配置，指向新节点，同时调整新节点为主节点，原实例不可用。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44825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sz="1900" dirty="0"/>
              <a:t>高可用：</a:t>
            </a:r>
            <a:endParaRPr lang="en-US" altLang="zh-CN" sz="1900" dirty="0"/>
          </a:p>
          <a:p>
            <a:pPr marL="0" indent="0">
              <a:buNone/>
            </a:pPr>
            <a:r>
              <a:rPr lang="en-US" altLang="zh-CN" sz="1900" dirty="0"/>
              <a:t>1、</a:t>
            </a:r>
            <a:r>
              <a:rPr lang="zh-CN" altLang="en-US" sz="1900" dirty="0"/>
              <a:t>尽量不开启</a:t>
            </a:r>
            <a:r>
              <a:rPr lang="en-US" altLang="zh-CN" sz="1900" dirty="0" err="1"/>
              <a:t>aof</a:t>
            </a:r>
            <a:r>
              <a:rPr lang="zh-CN" altLang="en-US" sz="1900" dirty="0"/>
              <a:t>和</a:t>
            </a:r>
            <a:r>
              <a:rPr lang="en-US" altLang="zh-CN" sz="1900" dirty="0" err="1"/>
              <a:t>rdb</a:t>
            </a:r>
            <a:r>
              <a:rPr lang="zh-CN" altLang="en-US" sz="1900" dirty="0"/>
              <a:t>文件保存功能，而是一个节点切片架构主备模式，主</a:t>
            </a:r>
            <a:r>
              <a:rPr lang="en-US" altLang="zh-CN" sz="1900" dirty="0"/>
              <a:t>reds</a:t>
            </a:r>
            <a:r>
              <a:rPr lang="zh-CN" altLang="en-US" sz="1900" dirty="0"/>
              <a:t>宕机，数据不会丢失，备</a:t>
            </a:r>
            <a:r>
              <a:rPr lang="en-US" altLang="zh-CN" sz="1900" dirty="0" err="1"/>
              <a:t>redis</a:t>
            </a:r>
            <a:r>
              <a:rPr lang="zh-CN" altLang="en-US" sz="1900" dirty="0"/>
              <a:t>留有备份。</a:t>
            </a:r>
            <a:endParaRPr lang="en-US" altLang="zh-CN" sz="1900" dirty="0"/>
          </a:p>
          <a:p>
            <a:pPr marL="0" indent="0">
              <a:buNone/>
            </a:pPr>
            <a:r>
              <a:rPr lang="en-US" altLang="zh-CN" sz="1900" dirty="0"/>
              <a:t>2、</a:t>
            </a:r>
            <a:r>
              <a:rPr lang="zh-CN" altLang="en-US" sz="1900" dirty="0"/>
              <a:t>通过自动故障转移，保证节点高可用性。</a:t>
            </a:r>
            <a:r>
              <a:rPr lang="en-US" altLang="zh-CN" sz="1900" dirty="0" err="1"/>
              <a:t>redis</a:t>
            </a:r>
            <a:r>
              <a:rPr lang="en-US" altLang="zh-CN" sz="1900" dirty="0"/>
              <a:t> sentinel </a:t>
            </a:r>
            <a:r>
              <a:rPr lang="zh-CN" altLang="en-US" sz="1900" dirty="0"/>
              <a:t>提供了主备模式下</a:t>
            </a:r>
            <a:r>
              <a:rPr lang="en-US" altLang="zh-CN" sz="1900" dirty="0" err="1"/>
              <a:t>redis</a:t>
            </a:r>
            <a:r>
              <a:rPr lang="zh-CN" altLang="en-US" sz="1900" dirty="0"/>
              <a:t>监控，故障转移功能达到系统的高可用性。</a:t>
            </a:r>
            <a:endParaRPr lang="en-US" altLang="zh-CN" sz="1900" dirty="0"/>
          </a:p>
          <a:p>
            <a:pPr marL="0" indent="0">
              <a:buNone/>
            </a:pPr>
            <a:r>
              <a:rPr lang="en-US" altLang="zh-CN" sz="1900" dirty="0"/>
              <a:t>3、</a:t>
            </a:r>
            <a:r>
              <a:rPr lang="zh-CN" altLang="en-US" sz="1900" dirty="0"/>
              <a:t>通过主备模式，实现读写分离，一主挂多从，在</a:t>
            </a:r>
            <a:r>
              <a:rPr lang="en-US" altLang="zh-CN" sz="1900" dirty="0"/>
              <a:t>sentinel</a:t>
            </a:r>
            <a:r>
              <a:rPr lang="zh-CN" altLang="en-US" sz="1900" dirty="0"/>
              <a:t>监控下，保证节点故障的自动监测。</a:t>
            </a:r>
            <a:endParaRPr lang="en-US" altLang="zh-CN" sz="1900" dirty="0"/>
          </a:p>
          <a:p>
            <a:pPr marL="0" indent="0">
              <a:buNone/>
            </a:pPr>
            <a:endParaRPr lang="en-US" altLang="zh-CN" sz="1900" dirty="0"/>
          </a:p>
          <a:p>
            <a:pPr marL="0" indent="0">
              <a:buNone/>
            </a:pPr>
            <a:r>
              <a:rPr lang="zh-CN" altLang="en-US" sz="1900" dirty="0"/>
              <a:t>不足之</a:t>
            </a:r>
            <a:r>
              <a:rPr lang="zh-CN" altLang="en-US" sz="1900" dirty="0" smtClean="0"/>
              <a:t>处：</a:t>
            </a:r>
            <a:endParaRPr lang="en-US" altLang="zh-CN" sz="1900" dirty="0"/>
          </a:p>
          <a:p>
            <a:pPr marL="0" indent="0">
              <a:buNone/>
            </a:pPr>
            <a:r>
              <a:rPr lang="zh-CN" altLang="en-US" sz="1900" dirty="0"/>
              <a:t>由于</a:t>
            </a:r>
            <a:r>
              <a:rPr lang="en-US" altLang="zh-CN" sz="1900" dirty="0" err="1"/>
              <a:t>sharding</a:t>
            </a:r>
            <a:r>
              <a:rPr lang="zh-CN" altLang="en-US" sz="1900" dirty="0"/>
              <a:t>处理放到客户端，规模进步扩大时给运维带来挑战。</a:t>
            </a:r>
          </a:p>
          <a:p>
            <a:pPr marL="0" indent="0">
              <a:buNone/>
            </a:pPr>
            <a:r>
              <a:rPr lang="zh-CN" altLang="en-US" sz="1900" dirty="0"/>
              <a:t>服务端</a:t>
            </a:r>
            <a:r>
              <a:rPr lang="en-US" altLang="zh-CN" sz="1900" dirty="0" err="1"/>
              <a:t>Redis</a:t>
            </a:r>
            <a:r>
              <a:rPr lang="zh-CN" altLang="en-US" sz="1900" dirty="0"/>
              <a:t>实例群拓扑结构有变化时，每个客户端都需要更新调整</a:t>
            </a:r>
            <a:r>
              <a:rPr lang="zh-CN" altLang="en-US" sz="1900" dirty="0" smtClean="0"/>
              <a:t>。</a:t>
            </a:r>
            <a:r>
              <a:rPr lang="zh-CN" altLang="en-US" sz="1900" dirty="0" smtClean="0">
                <a:solidFill>
                  <a:srgbClr val="FF0000"/>
                </a:solidFill>
              </a:rPr>
              <a:t>实现</a:t>
            </a:r>
            <a:r>
              <a:rPr lang="zh-CN" altLang="en-US" sz="1900" dirty="0">
                <a:solidFill>
                  <a:srgbClr val="FF0000"/>
                </a:solidFill>
              </a:rPr>
              <a:t>了分布式，但未实现真正意义上的高</a:t>
            </a:r>
            <a:r>
              <a:rPr lang="zh-CN" altLang="en-US" sz="1900" dirty="0" smtClean="0">
                <a:solidFill>
                  <a:srgbClr val="FF0000"/>
                </a:solidFill>
              </a:rPr>
              <a:t>可用，客户端需要主动切换</a:t>
            </a:r>
            <a:r>
              <a:rPr lang="zh-CN" altLang="en-US" sz="1900" dirty="0" smtClean="0"/>
              <a:t>。</a:t>
            </a:r>
            <a:endParaRPr lang="zh-CN" altLang="en-US" sz="1900" dirty="0"/>
          </a:p>
          <a:p>
            <a:pPr marL="0" indent="0">
              <a:buNone/>
            </a:pPr>
            <a:r>
              <a:rPr lang="zh-CN" altLang="en-US" sz="1900" dirty="0"/>
              <a:t>连接不能共享，当应用规模增大时，资源浪费制约优化。</a:t>
            </a:r>
            <a:endParaRPr lang="en-US" altLang="zh-CN" sz="1900" dirty="0"/>
          </a:p>
          <a:p>
            <a:pPr marL="0" indent="0">
              <a:buNone/>
            </a:pPr>
            <a:endParaRPr lang="en-US" altLang="zh-CN" sz="1900" dirty="0"/>
          </a:p>
          <a:p>
            <a:pPr marL="0" indent="0">
              <a:buNone/>
            </a:pPr>
            <a:endParaRPr lang="zh-CN" altLang="en-US" dirty="0"/>
          </a:p>
        </p:txBody>
      </p:sp>
    </p:spTree>
    <p:extLst>
      <p:ext uri="{BB962C8B-B14F-4D97-AF65-F5344CB8AC3E}">
        <p14:creationId xmlns:p14="http://schemas.microsoft.com/office/powerpoint/2010/main" val="278706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smtClean="0"/>
              <a:t>集群</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单实例</a:t>
            </a:r>
            <a:endParaRPr lang="en-US" altLang="zh-CN" dirty="0" smtClean="0"/>
          </a:p>
          <a:p>
            <a:pPr marL="0" indent="0">
              <a:buNone/>
            </a:pPr>
            <a:r>
              <a:rPr lang="en-US" altLang="zh-CN" dirty="0" smtClean="0"/>
              <a:t>&gt;</a:t>
            </a:r>
            <a:r>
              <a:rPr lang="en-US" altLang="zh-CN" dirty="0" err="1" smtClean="0"/>
              <a:t>wget</a:t>
            </a:r>
            <a:r>
              <a:rPr lang="en-US" altLang="zh-CN" dirty="0" smtClean="0"/>
              <a:t> </a:t>
            </a:r>
            <a:r>
              <a:rPr lang="en-US" altLang="zh-CN" dirty="0">
                <a:hlinkClick r:id="rId2"/>
              </a:rPr>
              <a:t>http://</a:t>
            </a:r>
            <a:r>
              <a:rPr lang="en-US" altLang="zh-CN" dirty="0" smtClean="0">
                <a:hlinkClick r:id="rId2"/>
              </a:rPr>
              <a:t>download.redis.io/releases/redis-4.0.1.tar.gz</a:t>
            </a:r>
            <a:endParaRPr lang="en-US" altLang="zh-CN" dirty="0" smtClean="0"/>
          </a:p>
          <a:p>
            <a:pPr marL="0" indent="0">
              <a:buNone/>
            </a:pPr>
            <a:r>
              <a:rPr lang="en-US" altLang="zh-CN" dirty="0"/>
              <a:t>&gt;tar -</a:t>
            </a:r>
            <a:r>
              <a:rPr lang="en-US" altLang="zh-CN" dirty="0" err="1"/>
              <a:t>zxvf</a:t>
            </a:r>
            <a:r>
              <a:rPr lang="en-US" altLang="zh-CN" dirty="0"/>
              <a:t> </a:t>
            </a:r>
            <a:r>
              <a:rPr lang="en-US" altLang="zh-CN" dirty="0" smtClean="0"/>
              <a:t>redis-4.0.1.tar.gz</a:t>
            </a:r>
          </a:p>
          <a:p>
            <a:pPr marL="0" indent="0">
              <a:buNone/>
            </a:pPr>
            <a:r>
              <a:rPr lang="en-US" altLang="zh-CN" dirty="0"/>
              <a:t>&gt;cd redis-4.0.1</a:t>
            </a:r>
            <a:r>
              <a:rPr lang="en-US" altLang="zh-CN" dirty="0" smtClean="0"/>
              <a:t>/</a:t>
            </a:r>
          </a:p>
          <a:p>
            <a:pPr marL="0" indent="0">
              <a:buNone/>
            </a:pPr>
            <a:r>
              <a:rPr lang="en-US" altLang="zh-CN" dirty="0" smtClean="0"/>
              <a:t>&gt;make </a:t>
            </a:r>
          </a:p>
          <a:p>
            <a:pPr marL="0" indent="0">
              <a:buNone/>
            </a:pPr>
            <a:r>
              <a:rPr lang="en-US" altLang="zh-CN" dirty="0" smtClean="0"/>
              <a:t>&gt;cd </a:t>
            </a:r>
            <a:r>
              <a:rPr lang="en-US" altLang="zh-CN" dirty="0" err="1" smtClean="0"/>
              <a:t>src</a:t>
            </a:r>
            <a:endParaRPr lang="en-US" altLang="zh-CN" dirty="0" smtClean="0"/>
          </a:p>
          <a:p>
            <a:pPr marL="0" indent="0">
              <a:buNone/>
            </a:pPr>
            <a:r>
              <a:rPr lang="en-US" altLang="zh-CN" dirty="0" smtClean="0"/>
              <a:t>&gt;./</a:t>
            </a:r>
            <a:r>
              <a:rPr lang="en-US" altLang="zh-CN" dirty="0" err="1" smtClean="0"/>
              <a:t>redis</a:t>
            </a:r>
            <a:r>
              <a:rPr lang="en-US" altLang="zh-CN" dirty="0" smtClean="0"/>
              <a:t>-server</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84111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5" name="内容占位符 4"/>
          <p:cNvSpPr>
            <a:spLocks noGrp="1"/>
          </p:cNvSpPr>
          <p:nvPr>
            <p:ph idx="1"/>
          </p:nvPr>
        </p:nvSpPr>
        <p:spPr>
          <a:xfrm>
            <a:off x="838200" y="1825624"/>
            <a:ext cx="10515600" cy="4833967"/>
          </a:xfrm>
        </p:spPr>
        <p:txBody>
          <a:bodyPr>
            <a:normAutofit fontScale="32500" lnSpcReduction="20000"/>
          </a:bodyPr>
          <a:lstStyle/>
          <a:p>
            <a:pPr marL="0" indent="0">
              <a:buNone/>
            </a:pPr>
            <a:r>
              <a:rPr lang="zh-CN" altLang="en-US" dirty="0" smtClean="0"/>
              <a:t>测试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单机多实例</a:t>
            </a:r>
            <a:endParaRPr lang="en-US" altLang="zh-CN" dirty="0" smtClean="0"/>
          </a:p>
          <a:p>
            <a:pPr marL="0" indent="0">
              <a:buNone/>
            </a:pPr>
            <a:r>
              <a:rPr lang="zh-CN" altLang="en-US" dirty="0" smtClean="0"/>
              <a:t>新建配置</a:t>
            </a:r>
            <a:endParaRPr lang="en-US" altLang="zh-CN" dirty="0" smtClean="0"/>
          </a:p>
          <a:p>
            <a:pPr marL="0" indent="0">
              <a:buNone/>
            </a:pPr>
            <a:r>
              <a:rPr lang="en-US" altLang="zh-CN" dirty="0"/>
              <a:t>-bash-4.2</a:t>
            </a:r>
            <a:r>
              <a:rPr lang="en-US" altLang="zh-CN" dirty="0" smtClean="0"/>
              <a:t>$ </a:t>
            </a:r>
            <a:r>
              <a:rPr lang="en-US" altLang="zh-CN" dirty="0" err="1" smtClean="0"/>
              <a:t>mkdir</a:t>
            </a:r>
            <a:r>
              <a:rPr lang="en-US" altLang="zh-CN" dirty="0" smtClean="0"/>
              <a:t> </a:t>
            </a:r>
            <a:r>
              <a:rPr lang="en-US" altLang="zh-CN" dirty="0"/>
              <a:t>-p  /export/data/</a:t>
            </a:r>
            <a:r>
              <a:rPr lang="en-US" altLang="zh-CN" dirty="0" err="1"/>
              <a:t>redis</a:t>
            </a:r>
            <a:r>
              <a:rPr lang="en-US" altLang="zh-CN" dirty="0"/>
              <a:t>/{7000,7001,7002,7003,7004,7005}/{</a:t>
            </a:r>
            <a:r>
              <a:rPr lang="en-US" altLang="zh-CN" dirty="0" err="1"/>
              <a:t>conf,db,log</a:t>
            </a:r>
            <a:r>
              <a:rPr lang="en-US" altLang="zh-CN" dirty="0"/>
              <a:t>}</a:t>
            </a:r>
            <a:endParaRPr lang="en-US" altLang="zh-CN" dirty="0" smtClean="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/7000/</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/7001/</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/7002/</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/7003/</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/7004/</a:t>
            </a:r>
            <a:r>
              <a:rPr lang="en-US" altLang="zh-CN" dirty="0" err="1"/>
              <a:t>conf</a:t>
            </a:r>
            <a:endParaRPr lang="en-US" altLang="zh-CN" dirty="0"/>
          </a:p>
          <a:p>
            <a:pPr marL="0" indent="0">
              <a:buNone/>
            </a:pPr>
            <a:r>
              <a:rPr lang="en-US" altLang="zh-CN" dirty="0"/>
              <a:t>-bash-4.2$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/7005/</a:t>
            </a:r>
            <a:r>
              <a:rPr lang="en-US" altLang="zh-CN" dirty="0" err="1"/>
              <a:t>conf</a:t>
            </a:r>
            <a:endParaRPr lang="zh-CN" altLang="en-US" dirty="0"/>
          </a:p>
        </p:txBody>
      </p:sp>
      <p:pic>
        <p:nvPicPr>
          <p:cNvPr id="6" name="内容占位符 3"/>
          <p:cNvPicPr>
            <a:picLocks noChangeAspect="1"/>
          </p:cNvPicPr>
          <p:nvPr/>
        </p:nvPicPr>
        <p:blipFill>
          <a:blip r:embed="rId2"/>
          <a:stretch>
            <a:fillRect/>
          </a:stretch>
        </p:blipFill>
        <p:spPr>
          <a:xfrm>
            <a:off x="898585" y="2084417"/>
            <a:ext cx="3676190" cy="1847619"/>
          </a:xfrm>
          <a:prstGeom prst="rect">
            <a:avLst/>
          </a:prstGeom>
        </p:spPr>
      </p:pic>
    </p:spTree>
    <p:extLst>
      <p:ext uri="{BB962C8B-B14F-4D97-AF65-F5344CB8AC3E}">
        <p14:creationId xmlns:p14="http://schemas.microsoft.com/office/powerpoint/2010/main" val="412994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分别修改</a:t>
            </a:r>
            <a:r>
              <a:rPr lang="en-US" altLang="zh-CN" dirty="0" smtClean="0"/>
              <a:t>7000,7001,7002,7003,7004,7005 </a:t>
            </a:r>
            <a:r>
              <a:rPr lang="zh-CN" altLang="en-US" dirty="0" smtClean="0"/>
              <a:t>配置</a:t>
            </a:r>
            <a:endParaRPr lang="en-US" altLang="zh-CN" dirty="0" smtClean="0"/>
          </a:p>
          <a:p>
            <a:pPr marL="0" indent="0">
              <a:buNone/>
            </a:pPr>
            <a:r>
              <a:rPr lang="en-US" altLang="zh-CN" dirty="0" smtClean="0"/>
              <a:t>&gt; vi /export/data/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smtClean="0"/>
              <a:t>daemonize</a:t>
            </a:r>
            <a:r>
              <a:rPr lang="en-US" altLang="zh-CN" dirty="0" smtClean="0"/>
              <a:t> </a:t>
            </a:r>
            <a:r>
              <a:rPr lang="en-US" altLang="zh-CN" dirty="0"/>
              <a:t>yes</a:t>
            </a:r>
            <a:r>
              <a:rPr lang="zh-CN" altLang="en-US" dirty="0"/>
              <a:t>　　　　　　　　　　　　　　　　　　　　 </a:t>
            </a:r>
            <a:endParaRPr lang="en-US" altLang="zh-CN" dirty="0" smtClean="0"/>
          </a:p>
          <a:p>
            <a:pPr marL="0" indent="0">
              <a:buNone/>
            </a:pPr>
            <a:r>
              <a:rPr lang="en-US" altLang="zh-CN" dirty="0" smtClean="0"/>
              <a:t>#daemon</a:t>
            </a:r>
            <a:r>
              <a:rPr lang="zh-CN" altLang="en-US" dirty="0"/>
              <a:t>进程运行</a:t>
            </a:r>
          </a:p>
          <a:p>
            <a:pPr marL="0" indent="0">
              <a:buNone/>
            </a:pPr>
            <a:r>
              <a:rPr lang="en-US" altLang="zh-CN" dirty="0" err="1"/>
              <a:t>pidfile</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redis.pid</a:t>
            </a:r>
            <a:r>
              <a:rPr lang="en-US" altLang="zh-CN" dirty="0" smtClean="0"/>
              <a:t>       </a:t>
            </a:r>
            <a:r>
              <a:rPr lang="zh-CN" altLang="en-US" dirty="0"/>
              <a:t>　　　　</a:t>
            </a:r>
            <a:endParaRPr lang="en-US" altLang="zh-CN" dirty="0" smtClean="0"/>
          </a:p>
          <a:p>
            <a:pPr marL="0" indent="0">
              <a:buNone/>
            </a:pPr>
            <a:r>
              <a:rPr lang="en-US" altLang="zh-CN" dirty="0" smtClean="0"/>
              <a:t>#</a:t>
            </a:r>
            <a:r>
              <a:rPr lang="zh-CN" altLang="en-US" dirty="0" smtClean="0"/>
              <a:t>进程</a:t>
            </a:r>
            <a:r>
              <a:rPr lang="en-US" altLang="zh-CN" dirty="0"/>
              <a:t>id</a:t>
            </a:r>
            <a:r>
              <a:rPr lang="zh-CN" altLang="en-US" dirty="0"/>
              <a:t>存放文件</a:t>
            </a:r>
          </a:p>
          <a:p>
            <a:pPr marL="0" indent="0">
              <a:buNone/>
            </a:pPr>
            <a:r>
              <a:rPr lang="en-US" altLang="zh-CN" dirty="0"/>
              <a:t>port </a:t>
            </a:r>
            <a:r>
              <a:rPr lang="en-US" altLang="zh-CN" dirty="0" smtClean="0"/>
              <a:t>7000                                </a:t>
            </a:r>
            <a:r>
              <a:rPr lang="zh-CN" altLang="en-US" dirty="0"/>
              <a:t>　　　　</a:t>
            </a:r>
            <a:endParaRPr lang="en-US" altLang="zh-CN" dirty="0" smtClean="0"/>
          </a:p>
          <a:p>
            <a:pPr marL="0" indent="0">
              <a:buNone/>
            </a:pPr>
            <a:r>
              <a:rPr lang="en-US" altLang="zh-CN" dirty="0" smtClean="0"/>
              <a:t>#</a:t>
            </a:r>
            <a:r>
              <a:rPr lang="zh-CN" altLang="en-US" dirty="0" smtClean="0"/>
              <a:t>端口</a:t>
            </a:r>
            <a:endParaRPr lang="zh-CN" altLang="en-US" dirty="0"/>
          </a:p>
          <a:p>
            <a:pPr marL="0" indent="0">
              <a:buNone/>
            </a:pPr>
            <a:r>
              <a:rPr lang="en-US" altLang="zh-CN" dirty="0" err="1"/>
              <a:t>logfile</a:t>
            </a:r>
            <a:r>
              <a:rPr lang="en-US" altLang="zh-CN" dirty="0"/>
              <a:t> /</a:t>
            </a:r>
            <a:r>
              <a:rPr lang="en-US" altLang="zh-CN" dirty="0" smtClean="0"/>
              <a:t>export/data/</a:t>
            </a:r>
            <a:r>
              <a:rPr lang="en-US" altLang="zh-CN" dirty="0" err="1" smtClean="0"/>
              <a:t>redis</a:t>
            </a:r>
            <a:r>
              <a:rPr lang="en-US" altLang="zh-CN" dirty="0" smtClean="0"/>
              <a:t>/6380/log/redis.log   </a:t>
            </a:r>
            <a:r>
              <a:rPr lang="zh-CN" altLang="en-US" dirty="0"/>
              <a:t>　　　　</a:t>
            </a:r>
            <a:endParaRPr lang="en-US" altLang="zh-CN" dirty="0" smtClean="0"/>
          </a:p>
          <a:p>
            <a:pPr marL="0" indent="0">
              <a:buNone/>
            </a:pPr>
            <a:r>
              <a:rPr lang="en-US" altLang="zh-CN" dirty="0" smtClean="0"/>
              <a:t>#</a:t>
            </a:r>
            <a:r>
              <a:rPr lang="zh-CN" altLang="en-US" dirty="0" smtClean="0"/>
              <a:t>日志</a:t>
            </a:r>
            <a:r>
              <a:rPr lang="zh-CN" altLang="en-US" dirty="0"/>
              <a:t>目录</a:t>
            </a:r>
          </a:p>
          <a:p>
            <a:pPr marL="0" indent="0">
              <a:buNone/>
            </a:pPr>
            <a:r>
              <a:rPr lang="en-US" altLang="zh-CN" dirty="0" err="1"/>
              <a:t>dir</a:t>
            </a:r>
            <a:r>
              <a:rPr lang="en-US" altLang="zh-CN" dirty="0"/>
              <a:t> /</a:t>
            </a:r>
            <a:r>
              <a:rPr lang="en-US" altLang="zh-CN" dirty="0" smtClean="0"/>
              <a:t>export/data/</a:t>
            </a:r>
            <a:r>
              <a:rPr lang="en-US" altLang="zh-CN" dirty="0" err="1" smtClean="0"/>
              <a:t>redis</a:t>
            </a:r>
            <a:r>
              <a:rPr lang="en-US" altLang="zh-CN" dirty="0" smtClean="0"/>
              <a:t>/6380/</a:t>
            </a:r>
            <a:r>
              <a:rPr lang="en-US" altLang="zh-CN" dirty="0" err="1" smtClean="0"/>
              <a:t>db</a:t>
            </a:r>
            <a:r>
              <a:rPr lang="en-US" altLang="zh-CN" dirty="0"/>
              <a:t>/                 </a:t>
            </a:r>
            <a:r>
              <a:rPr lang="zh-CN" altLang="en-US" dirty="0"/>
              <a:t>　　　　</a:t>
            </a:r>
            <a:endParaRPr lang="en-US" altLang="zh-CN" dirty="0" smtClean="0"/>
          </a:p>
          <a:p>
            <a:pPr marL="0" indent="0">
              <a:buNone/>
            </a:pPr>
            <a:r>
              <a:rPr lang="en-US" altLang="zh-CN" dirty="0" smtClean="0"/>
              <a:t>#</a:t>
            </a:r>
            <a:r>
              <a:rPr lang="en-US" altLang="zh-CN" dirty="0" err="1" smtClean="0"/>
              <a:t>db</a:t>
            </a:r>
            <a:r>
              <a:rPr lang="zh-CN" altLang="en-US" dirty="0"/>
              <a:t>目录</a:t>
            </a:r>
          </a:p>
        </p:txBody>
      </p:sp>
    </p:spTree>
    <p:extLst>
      <p:ext uri="{BB962C8B-B14F-4D97-AF65-F5344CB8AC3E}">
        <p14:creationId xmlns:p14="http://schemas.microsoft.com/office/powerpoint/2010/main" val="29334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914400" y="1851025"/>
            <a:ext cx="10515600" cy="4351338"/>
          </a:xfrm>
        </p:spPr>
        <p:txBody>
          <a:bodyPr>
            <a:normAutofit fontScale="55000" lnSpcReduction="20000"/>
          </a:bodyPr>
          <a:lstStyle/>
          <a:p>
            <a:pPr marL="0" indent="0">
              <a:buNone/>
            </a:pPr>
            <a:r>
              <a:rPr lang="zh-CN" altLang="en-US" dirty="0" smtClean="0"/>
              <a:t>三、主从配置</a:t>
            </a:r>
            <a:endParaRPr lang="en-US" altLang="zh-CN" dirty="0" smtClean="0"/>
          </a:p>
          <a:p>
            <a:pPr marL="0" indent="0">
              <a:buNone/>
            </a:pPr>
            <a:r>
              <a:rPr lang="zh-CN" altLang="en-US" dirty="0" smtClean="0"/>
              <a:t>修改主库</a:t>
            </a:r>
            <a:endParaRPr lang="en-US" altLang="zh-CN" dirty="0" smtClean="0"/>
          </a:p>
          <a:p>
            <a:pPr marL="0" indent="0">
              <a:buNone/>
            </a:pPr>
            <a:r>
              <a:rPr lang="zh-CN" altLang="en-US" dirty="0" smtClean="0"/>
              <a:t>分别修改</a:t>
            </a:r>
            <a:r>
              <a:rPr lang="en-US" altLang="zh-CN" dirty="0" smtClean="0"/>
              <a:t>7000，7001,7004 ，</a:t>
            </a:r>
            <a:r>
              <a:rPr lang="zh-CN" altLang="en-US" dirty="0" smtClean="0"/>
              <a:t>取消</a:t>
            </a:r>
            <a:r>
              <a:rPr lang="en-US" altLang="zh-CN" dirty="0" err="1" smtClean="0"/>
              <a:t>ip</a:t>
            </a:r>
            <a:r>
              <a:rPr lang="zh-CN" altLang="en-US" dirty="0" smtClean="0"/>
              <a:t>绑定；也可以指定应用程序客户端</a:t>
            </a:r>
            <a:r>
              <a:rPr lang="en-US" altLang="zh-CN" dirty="0" err="1" smtClean="0"/>
              <a:t>ip</a:t>
            </a:r>
            <a:r>
              <a:rPr lang="zh-CN" altLang="en-US" dirty="0" smtClean="0"/>
              <a:t>地址</a:t>
            </a:r>
            <a:endParaRPr lang="en-US" altLang="zh-CN" dirty="0" smtClean="0"/>
          </a:p>
          <a:p>
            <a:pPr marL="0" indent="0">
              <a:buNone/>
            </a:pPr>
            <a:r>
              <a:rPr lang="en-US" altLang="zh-CN" dirty="0"/>
              <a:t>#bind </a:t>
            </a:r>
            <a:r>
              <a:rPr lang="en-US" altLang="zh-CN" dirty="0" smtClean="0"/>
              <a:t>127.0.0.1</a:t>
            </a:r>
          </a:p>
          <a:p>
            <a:pPr marL="0" indent="0">
              <a:buNone/>
            </a:pPr>
            <a:r>
              <a:rPr lang="en-US" altLang="zh-CN" dirty="0"/>
              <a:t>protected-mode no</a:t>
            </a:r>
          </a:p>
          <a:p>
            <a:pPr marL="0" indent="0">
              <a:buNone/>
            </a:pPr>
            <a:endParaRPr lang="en-US" altLang="zh-CN" dirty="0" smtClean="0"/>
          </a:p>
          <a:p>
            <a:pPr marL="0" indent="0">
              <a:buNone/>
            </a:pPr>
            <a:r>
              <a:rPr lang="zh-CN" altLang="en-US" dirty="0" smtClean="0"/>
              <a:t>修改从库</a:t>
            </a:r>
            <a:r>
              <a:rPr lang="en-US" altLang="zh-CN" dirty="0" smtClean="0"/>
              <a:t>7002</a:t>
            </a:r>
          </a:p>
          <a:p>
            <a:pPr marL="0" indent="0">
              <a:buNone/>
            </a:pPr>
            <a:r>
              <a:rPr lang="en-US" altLang="zh-CN" dirty="0" smtClean="0"/>
              <a:t>&gt;  vi </a:t>
            </a:r>
            <a:r>
              <a:rPr lang="en-US" altLang="zh-CN" dirty="0"/>
              <a:t>/</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err="1"/>
              <a:t>slaveof</a:t>
            </a:r>
            <a:r>
              <a:rPr lang="en-US" altLang="zh-CN" dirty="0"/>
              <a:t> 127.0.0.1 </a:t>
            </a:r>
            <a:r>
              <a:rPr lang="en-US" altLang="zh-CN" dirty="0" smtClean="0"/>
              <a:t>7000</a:t>
            </a:r>
          </a:p>
          <a:p>
            <a:pPr marL="0" indent="0">
              <a:buNone/>
            </a:pPr>
            <a:r>
              <a:rPr lang="zh-CN" altLang="en-US" dirty="0"/>
              <a:t>修改从库</a:t>
            </a:r>
            <a:r>
              <a:rPr lang="en-US" altLang="zh-CN" dirty="0" smtClean="0"/>
              <a:t>7003</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7001</a:t>
            </a:r>
          </a:p>
          <a:p>
            <a:pPr marL="0" indent="0">
              <a:buNone/>
            </a:pPr>
            <a:r>
              <a:rPr lang="zh-CN" altLang="en-US" dirty="0"/>
              <a:t>修改从库</a:t>
            </a:r>
            <a:r>
              <a:rPr lang="en-US" altLang="zh-CN" dirty="0" smtClean="0"/>
              <a:t>7005</a:t>
            </a:r>
            <a:endParaRPr lang="en-US" altLang="zh-CN" dirty="0"/>
          </a:p>
          <a:p>
            <a:pPr marL="0" indent="0">
              <a:buNone/>
            </a:pPr>
            <a:r>
              <a:rPr lang="en-US" altLang="zh-CN" dirty="0"/>
              <a:t>&gt;  vi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slaveof</a:t>
            </a:r>
            <a:r>
              <a:rPr lang="en-US" altLang="zh-CN" dirty="0"/>
              <a:t> 127.0.0.1 </a:t>
            </a:r>
            <a:r>
              <a:rPr lang="en-US" altLang="zh-CN" dirty="0" smtClean="0"/>
              <a:t>7004</a:t>
            </a: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49493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启动实例</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/7000/</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/7001/</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/7002/</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/7003/</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a:t>./</a:t>
            </a:r>
            <a:r>
              <a:rPr lang="en-US" altLang="zh-CN" dirty="0" err="1" smtClean="0"/>
              <a:t>redis</a:t>
            </a:r>
            <a:r>
              <a:rPr lang="en-US" altLang="zh-CN" dirty="0" smtClean="0"/>
              <a:t>-server </a:t>
            </a:r>
            <a:r>
              <a:rPr lang="en-US" altLang="zh-CN" dirty="0"/>
              <a:t>/</a:t>
            </a:r>
            <a:r>
              <a:rPr lang="en-US" altLang="zh-CN" dirty="0" smtClean="0"/>
              <a:t>export/data/</a:t>
            </a:r>
            <a:r>
              <a:rPr lang="en-US" altLang="zh-CN" dirty="0" err="1" smtClean="0"/>
              <a:t>redis</a:t>
            </a:r>
            <a:r>
              <a:rPr lang="en-US" altLang="zh-CN" dirty="0" smtClean="0"/>
              <a:t>/7004/</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en-US" altLang="zh-CN" dirty="0" smtClean="0"/>
              <a:t>./</a:t>
            </a:r>
            <a:r>
              <a:rPr lang="en-US" altLang="zh-CN" dirty="0" err="1"/>
              <a:t>redis</a:t>
            </a:r>
            <a:r>
              <a:rPr lang="en-US" altLang="zh-CN" dirty="0"/>
              <a:t>-server /</a:t>
            </a:r>
            <a:r>
              <a:rPr lang="en-US" altLang="zh-CN" dirty="0" smtClean="0"/>
              <a:t>export/data/</a:t>
            </a:r>
            <a:r>
              <a:rPr lang="en-US" altLang="zh-CN" dirty="0" err="1" smtClean="0"/>
              <a:t>redis</a:t>
            </a:r>
            <a:r>
              <a:rPr lang="en-US" altLang="zh-CN" dirty="0" smtClean="0"/>
              <a:t>/7005/</a:t>
            </a:r>
            <a:r>
              <a:rPr lang="en-US" altLang="zh-CN" dirty="0" err="1" smtClean="0"/>
              <a:t>conf</a:t>
            </a:r>
            <a:r>
              <a:rPr lang="en-US" altLang="zh-CN" dirty="0" smtClean="0"/>
              <a:t>/</a:t>
            </a:r>
            <a:r>
              <a:rPr lang="en-US" altLang="zh-CN" dirty="0" err="1" smtClean="0"/>
              <a:t>redis.conf</a:t>
            </a:r>
            <a:endParaRPr lang="en-US" altLang="zh-CN" dirty="0" smtClean="0"/>
          </a:p>
          <a:p>
            <a:pPr marL="0" indent="0">
              <a:buNone/>
            </a:pPr>
            <a:r>
              <a:rPr lang="zh-CN" altLang="en-US" dirty="0" smtClean="0"/>
              <a:t>单实例验证</a:t>
            </a:r>
            <a:endParaRPr lang="en-US" altLang="zh-CN" dirty="0" smtClean="0"/>
          </a:p>
          <a:p>
            <a:pPr marL="0" indent="0">
              <a:buNone/>
            </a:pPr>
            <a:r>
              <a:rPr lang="en-US" altLang="zh-CN" dirty="0"/>
              <a:t>./</a:t>
            </a:r>
            <a:r>
              <a:rPr lang="en-US" altLang="zh-CN" dirty="0" err="1"/>
              <a:t>redis</a:t>
            </a:r>
            <a:r>
              <a:rPr lang="en-US" altLang="zh-CN" dirty="0"/>
              <a:t>-cli -p </a:t>
            </a:r>
            <a:r>
              <a:rPr lang="en-US" altLang="zh-CN" dirty="0" smtClean="0"/>
              <a:t>7000</a:t>
            </a:r>
            <a:endParaRPr lang="en-US" altLang="zh-CN" dirty="0"/>
          </a:p>
          <a:p>
            <a:pPr marL="0" indent="0">
              <a:buNone/>
            </a:pPr>
            <a:r>
              <a:rPr lang="zh-CN" altLang="en-US" dirty="0" smtClean="0"/>
              <a:t>参考单实例验证</a:t>
            </a:r>
            <a:endParaRPr lang="en-US" altLang="zh-CN" dirty="0" smtClean="0"/>
          </a:p>
        </p:txBody>
      </p:sp>
    </p:spTree>
    <p:extLst>
      <p:ext uri="{BB962C8B-B14F-4D97-AF65-F5344CB8AC3E}">
        <p14:creationId xmlns:p14="http://schemas.microsoft.com/office/powerpoint/2010/main" val="238811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a:bodyPr>
          <a:lstStyle/>
          <a:p>
            <a:pPr marL="0" indent="0">
              <a:buNone/>
            </a:pPr>
            <a:r>
              <a:rPr lang="zh-CN" altLang="en-US" dirty="0" smtClean="0"/>
              <a:t>主从验证</a:t>
            </a:r>
            <a:endParaRPr lang="en-US" altLang="zh-CN" dirty="0" smtClean="0"/>
          </a:p>
          <a:p>
            <a:pPr marL="0" indent="0">
              <a:buNone/>
            </a:pPr>
            <a:r>
              <a:rPr lang="en-US" altLang="zh-CN" dirty="0" smtClean="0"/>
              <a:t>&gt;./</a:t>
            </a:r>
            <a:r>
              <a:rPr lang="en-US" altLang="zh-CN" dirty="0" err="1"/>
              <a:t>redis</a:t>
            </a:r>
            <a:r>
              <a:rPr lang="en-US" altLang="zh-CN" dirty="0"/>
              <a:t>-cli -p 7000 "</a:t>
            </a:r>
            <a:r>
              <a:rPr lang="en-US" altLang="zh-CN" dirty="0" smtClean="0"/>
              <a:t>info“</a:t>
            </a:r>
          </a:p>
          <a:p>
            <a:pPr marL="0" indent="0">
              <a:buNone/>
            </a:pPr>
            <a:r>
              <a:rPr lang="en-US" altLang="zh-CN" dirty="0"/>
              <a:t># Replication</a:t>
            </a:r>
          </a:p>
          <a:p>
            <a:pPr marL="0" indent="0">
              <a:buNone/>
            </a:pPr>
            <a:r>
              <a:rPr lang="en-US" altLang="zh-CN" dirty="0" err="1"/>
              <a:t>role:master</a:t>
            </a:r>
            <a:endParaRPr lang="en-US" altLang="zh-CN" dirty="0"/>
          </a:p>
          <a:p>
            <a:pPr marL="0" indent="0">
              <a:buNone/>
            </a:pPr>
            <a:r>
              <a:rPr lang="en-US" altLang="zh-CN" dirty="0"/>
              <a:t>connected_slaves:1</a:t>
            </a:r>
          </a:p>
          <a:p>
            <a:pPr marL="0" indent="0">
              <a:buNone/>
            </a:pPr>
            <a:r>
              <a:rPr lang="en-US" altLang="zh-CN" dirty="0"/>
              <a:t>slave0:ip=127.0.0.1,port=7002,state=</a:t>
            </a:r>
            <a:r>
              <a:rPr lang="en-US" altLang="zh-CN" dirty="0" err="1"/>
              <a:t>online,offset</a:t>
            </a:r>
            <a:r>
              <a:rPr lang="en-US" altLang="zh-CN" dirty="0"/>
              <a:t>=392,lag=0</a:t>
            </a:r>
          </a:p>
          <a:p>
            <a:pPr marL="0" indent="0">
              <a:buNone/>
            </a:pPr>
            <a:endParaRPr lang="en-US" altLang="zh-CN" dirty="0" smtClean="0"/>
          </a:p>
        </p:txBody>
      </p:sp>
    </p:spTree>
    <p:extLst>
      <p:ext uri="{BB962C8B-B14F-4D97-AF65-F5344CB8AC3E}">
        <p14:creationId xmlns:p14="http://schemas.microsoft.com/office/powerpoint/2010/main" val="3401188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a:t>
            </a:r>
            <a:r>
              <a:rPr lang="en-US" altLang="zh-CN" dirty="0" err="1"/>
              <a:t>redis</a:t>
            </a:r>
            <a:r>
              <a:rPr lang="en-US" altLang="zh-CN" dirty="0"/>
              <a:t>-cli -p 7002 "</a:t>
            </a:r>
            <a:r>
              <a:rPr lang="en-US" altLang="zh-CN" dirty="0" smtClean="0"/>
              <a:t>info"</a:t>
            </a:r>
            <a:endParaRPr lang="en-US" altLang="zh-CN" dirty="0"/>
          </a:p>
          <a:p>
            <a:pPr marL="0" indent="0">
              <a:buNone/>
            </a:pPr>
            <a:r>
              <a:rPr lang="en-US" altLang="zh-CN" dirty="0"/>
              <a:t># Replication</a:t>
            </a:r>
          </a:p>
          <a:p>
            <a:pPr marL="0" indent="0">
              <a:buNone/>
            </a:pPr>
            <a:r>
              <a:rPr lang="en-US" altLang="zh-CN" dirty="0" err="1"/>
              <a:t>role:slave</a:t>
            </a:r>
            <a:endParaRPr lang="en-US" altLang="zh-CN" dirty="0"/>
          </a:p>
          <a:p>
            <a:pPr marL="0" indent="0">
              <a:buNone/>
            </a:pPr>
            <a:r>
              <a:rPr lang="en-US" altLang="zh-CN" dirty="0"/>
              <a:t>master_host:127.0.0.1</a:t>
            </a:r>
          </a:p>
          <a:p>
            <a:pPr marL="0" indent="0">
              <a:buNone/>
            </a:pPr>
            <a:r>
              <a:rPr lang="en-US" altLang="zh-CN" dirty="0"/>
              <a:t>master_port:7000</a:t>
            </a:r>
          </a:p>
          <a:p>
            <a:pPr marL="0" indent="0">
              <a:buNone/>
            </a:pPr>
            <a:r>
              <a:rPr lang="en-US" altLang="zh-CN" dirty="0" err="1"/>
              <a:t>master_link_status:up</a:t>
            </a:r>
            <a:endParaRPr lang="en-US" altLang="zh-CN" dirty="0"/>
          </a:p>
          <a:p>
            <a:pPr marL="0" indent="0">
              <a:buNone/>
            </a:pPr>
            <a:r>
              <a:rPr lang="en-US" altLang="zh-CN" dirty="0"/>
              <a:t>master_last_io_seconds_ago:3</a:t>
            </a:r>
          </a:p>
          <a:p>
            <a:pPr marL="0" indent="0">
              <a:buNone/>
            </a:pPr>
            <a:r>
              <a:rPr lang="en-US" altLang="zh-CN" dirty="0"/>
              <a:t>master_sync_in_progress:0</a:t>
            </a:r>
          </a:p>
          <a:p>
            <a:pPr marL="0" indent="0">
              <a:buNone/>
            </a:pPr>
            <a:r>
              <a:rPr lang="en-US" altLang="zh-CN" dirty="0"/>
              <a:t>slave_repl_offset:490</a:t>
            </a:r>
          </a:p>
          <a:p>
            <a:pPr marL="0" indent="0">
              <a:buNone/>
            </a:pPr>
            <a:r>
              <a:rPr lang="en-US" altLang="zh-CN" dirty="0"/>
              <a:t>slave_priority:100</a:t>
            </a:r>
          </a:p>
          <a:p>
            <a:pPr marL="0" indent="0">
              <a:buNone/>
            </a:pPr>
            <a:r>
              <a:rPr lang="en-US" altLang="zh-CN" dirty="0"/>
              <a:t>slave_read_only:1</a:t>
            </a:r>
          </a:p>
          <a:p>
            <a:pPr marL="0" indent="0">
              <a:buNone/>
            </a:pPr>
            <a:r>
              <a:rPr lang="en-US" altLang="zh-CN" dirty="0"/>
              <a:t>connected_slaves:0</a:t>
            </a:r>
          </a:p>
          <a:p>
            <a:pPr marL="0" indent="0">
              <a:buNone/>
            </a:pPr>
            <a:r>
              <a:rPr lang="en-US" altLang="zh-CN" dirty="0"/>
              <a:t>master_replid:27edeb8f73c8bd6d3d0886f319262aee5dda450c</a:t>
            </a:r>
          </a:p>
          <a:p>
            <a:pPr marL="0" indent="0">
              <a:buNone/>
            </a:pPr>
            <a:r>
              <a:rPr lang="en-US" altLang="zh-CN" dirty="0"/>
              <a:t>master_replid2:0000000000000000000000000000000000000000</a:t>
            </a:r>
          </a:p>
          <a:p>
            <a:pPr marL="0" indent="0">
              <a:buNone/>
            </a:pPr>
            <a:r>
              <a:rPr lang="en-US" altLang="zh-CN" dirty="0"/>
              <a:t>master_repl_offset:490</a:t>
            </a:r>
            <a:endParaRPr lang="zh-CN" altLang="en-US" dirty="0"/>
          </a:p>
          <a:p>
            <a:endParaRPr lang="zh-CN" altLang="en-US" dirty="0"/>
          </a:p>
        </p:txBody>
      </p:sp>
    </p:spTree>
    <p:extLst>
      <p:ext uri="{BB962C8B-B14F-4D97-AF65-F5344CB8AC3E}">
        <p14:creationId xmlns:p14="http://schemas.microsoft.com/office/powerpoint/2010/main" val="100016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一、部署</a:t>
            </a:r>
            <a:r>
              <a:rPr lang="zh-CN" altLang="en-US" dirty="0"/>
              <a:t>方案</a:t>
            </a:r>
          </a:p>
        </p:txBody>
      </p:sp>
      <p:sp>
        <p:nvSpPr>
          <p:cNvPr id="3" name="内容占位符 2"/>
          <p:cNvSpPr>
            <a:spLocks noGrp="1"/>
          </p:cNvSpPr>
          <p:nvPr>
            <p:ph idx="1"/>
          </p:nvPr>
        </p:nvSpPr>
        <p:spPr/>
        <p:txBody>
          <a:bodyPr/>
          <a:lstStyle/>
          <a:p>
            <a:r>
              <a:rPr lang="en-US" altLang="zh-CN" dirty="0" err="1" smtClean="0"/>
              <a:t>Redis</a:t>
            </a:r>
            <a:r>
              <a:rPr lang="en-US" altLang="zh-CN" dirty="0" smtClean="0"/>
              <a:t> </a:t>
            </a:r>
            <a:r>
              <a:rPr lang="zh-CN" altLang="en-US" dirty="0" smtClean="0"/>
              <a:t>主从</a:t>
            </a:r>
            <a:r>
              <a:rPr lang="en-US" altLang="zh-CN" dirty="0" smtClean="0"/>
              <a:t>+sentinel  </a:t>
            </a:r>
            <a:r>
              <a:rPr lang="zh-CN" altLang="en-US" dirty="0" smtClean="0"/>
              <a:t> </a:t>
            </a:r>
            <a:endParaRPr lang="en-US" altLang="zh-CN" dirty="0" smtClean="0"/>
          </a:p>
          <a:p>
            <a:r>
              <a:rPr lang="en-US" altLang="zh-CN" dirty="0" err="1" smtClean="0"/>
              <a:t>Redis</a:t>
            </a:r>
            <a:r>
              <a:rPr lang="en-US" altLang="zh-CN" dirty="0" smtClean="0"/>
              <a:t> </a:t>
            </a:r>
            <a:r>
              <a:rPr lang="en-US" altLang="zh-CN" dirty="0" err="1" smtClean="0"/>
              <a:t>Sharding</a:t>
            </a:r>
            <a:r>
              <a:rPr lang="zh-CN" altLang="en-US" dirty="0" smtClean="0"/>
              <a:t> 集群 </a:t>
            </a:r>
            <a:r>
              <a:rPr lang="en-US" altLang="zh-CN" dirty="0" smtClean="0"/>
              <a:t>+</a:t>
            </a:r>
            <a:r>
              <a:rPr lang="zh-CN" altLang="en-US" dirty="0" smtClean="0"/>
              <a:t>主从</a:t>
            </a:r>
            <a:r>
              <a:rPr lang="en-US" altLang="zh-CN" dirty="0" smtClean="0"/>
              <a:t>+ sentinel</a:t>
            </a:r>
            <a:endParaRPr lang="en-US" altLang="zh-CN" dirty="0"/>
          </a:p>
          <a:p>
            <a:r>
              <a:rPr lang="zh-CN" altLang="en-US" dirty="0"/>
              <a:t>代理中间件实现大规模</a:t>
            </a:r>
            <a:r>
              <a:rPr lang="zh-CN" altLang="en-US" dirty="0" smtClean="0"/>
              <a:t>集群</a:t>
            </a:r>
            <a:endParaRPr lang="en-US" altLang="zh-CN" dirty="0" smtClean="0"/>
          </a:p>
          <a:p>
            <a:r>
              <a:rPr lang="en-US" altLang="zh-CN" dirty="0" err="1" smtClean="0"/>
              <a:t>Redis</a:t>
            </a:r>
            <a:r>
              <a:rPr lang="en-US" altLang="zh-CN" dirty="0" smtClean="0"/>
              <a:t> </a:t>
            </a:r>
            <a:r>
              <a:rPr lang="zh-CN" altLang="en-US" dirty="0"/>
              <a:t>官方集群方案：</a:t>
            </a:r>
            <a:r>
              <a:rPr lang="en-US" altLang="zh-CN" dirty="0" err="1"/>
              <a:t>Redis</a:t>
            </a:r>
            <a:r>
              <a:rPr lang="en-US" altLang="zh-CN" dirty="0"/>
              <a:t> </a:t>
            </a:r>
            <a:r>
              <a:rPr lang="en-US" altLang="zh-CN" dirty="0" smtClean="0"/>
              <a:t>Cluster</a:t>
            </a:r>
          </a:p>
          <a:p>
            <a:endParaRPr lang="en-US" altLang="zh-CN" dirty="0" smtClean="0"/>
          </a:p>
          <a:p>
            <a:endParaRPr lang="zh-CN" altLang="en-US" dirty="0"/>
          </a:p>
        </p:txBody>
      </p:sp>
    </p:spTree>
    <p:extLst>
      <p:ext uri="{BB962C8B-B14F-4D97-AF65-F5344CB8AC3E}">
        <p14:creationId xmlns:p14="http://schemas.microsoft.com/office/powerpoint/2010/main" val="209337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客户端</a:t>
            </a:r>
            <a:r>
              <a:rPr lang="en-US" altLang="zh-CN" dirty="0" err="1"/>
              <a:t>Sharding</a:t>
            </a:r>
            <a:r>
              <a:rPr lang="en-US" altLang="zh-CN" dirty="0"/>
              <a:t> </a:t>
            </a:r>
            <a:r>
              <a:rPr lang="zh-CN" altLang="en-US" dirty="0"/>
              <a:t>集群</a:t>
            </a:r>
          </a:p>
        </p:txBody>
      </p:sp>
      <p:sp>
        <p:nvSpPr>
          <p:cNvPr id="3" name="内容占位符 2"/>
          <p:cNvSpPr>
            <a:spLocks noGrp="1"/>
          </p:cNvSpPr>
          <p:nvPr>
            <p:ph idx="1"/>
          </p:nvPr>
        </p:nvSpPr>
        <p:spPr>
          <a:xfrm>
            <a:off x="838200" y="2054225"/>
            <a:ext cx="10515600" cy="4351338"/>
          </a:xfrm>
        </p:spPr>
        <p:txBody>
          <a:bodyPr/>
          <a:lstStyle/>
          <a:p>
            <a:pPr marL="0" indent="0">
              <a:buNone/>
            </a:pPr>
            <a:r>
              <a:rPr lang="zh-CN" altLang="en-US" dirty="0" smtClean="0"/>
              <a:t>向</a:t>
            </a:r>
            <a:r>
              <a:rPr lang="en-US" altLang="zh-CN" dirty="0" smtClean="0"/>
              <a:t>7000</a:t>
            </a:r>
            <a:r>
              <a:rPr lang="zh-CN" altLang="en-US" dirty="0" smtClean="0"/>
              <a:t>主库写入数据</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从库查看是否已同步</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主库</a:t>
            </a:r>
            <a:r>
              <a:rPr lang="en-US" altLang="zh-CN" dirty="0" smtClean="0"/>
              <a:t>7001，</a:t>
            </a:r>
            <a:r>
              <a:rPr lang="zh-CN" altLang="en-US" dirty="0" smtClean="0"/>
              <a:t>与</a:t>
            </a:r>
            <a:r>
              <a:rPr lang="en-US" altLang="zh-CN" dirty="0" smtClean="0"/>
              <a:t>7003</a:t>
            </a:r>
            <a:r>
              <a:rPr lang="zh-CN" altLang="en-US" dirty="0" smtClean="0"/>
              <a:t>从库验证同上</a:t>
            </a:r>
            <a:endParaRPr lang="zh-CN" altLang="en-US" dirty="0"/>
          </a:p>
        </p:txBody>
      </p:sp>
      <p:pic>
        <p:nvPicPr>
          <p:cNvPr id="6" name="图片 5"/>
          <p:cNvPicPr>
            <a:picLocks noChangeAspect="1"/>
          </p:cNvPicPr>
          <p:nvPr/>
        </p:nvPicPr>
        <p:blipFill>
          <a:blip r:embed="rId2"/>
          <a:stretch>
            <a:fillRect/>
          </a:stretch>
        </p:blipFill>
        <p:spPr>
          <a:xfrm>
            <a:off x="838200" y="2482952"/>
            <a:ext cx="2695238" cy="1638095"/>
          </a:xfrm>
          <a:prstGeom prst="rect">
            <a:avLst/>
          </a:prstGeom>
        </p:spPr>
      </p:pic>
      <p:pic>
        <p:nvPicPr>
          <p:cNvPr id="7" name="图片 6"/>
          <p:cNvPicPr>
            <a:picLocks noChangeAspect="1"/>
          </p:cNvPicPr>
          <p:nvPr/>
        </p:nvPicPr>
        <p:blipFill>
          <a:blip r:embed="rId3"/>
          <a:stretch>
            <a:fillRect/>
          </a:stretch>
        </p:blipFill>
        <p:spPr>
          <a:xfrm>
            <a:off x="838200" y="4549774"/>
            <a:ext cx="2533333" cy="1066667"/>
          </a:xfrm>
          <a:prstGeom prst="rect">
            <a:avLst/>
          </a:prstGeom>
        </p:spPr>
      </p:pic>
    </p:spTree>
    <p:extLst>
      <p:ext uri="{BB962C8B-B14F-4D97-AF65-F5344CB8AC3E}">
        <p14:creationId xmlns:p14="http://schemas.microsoft.com/office/powerpoint/2010/main" val="268245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代理中间件实现大规模集群</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Codis</a:t>
            </a:r>
            <a:r>
              <a:rPr lang="en-US" altLang="zh-CN" dirty="0" smtClean="0"/>
              <a:t> </a:t>
            </a:r>
            <a:r>
              <a:rPr lang="zh-CN" altLang="en-US" dirty="0" smtClean="0"/>
              <a:t>是一个分布式的</a:t>
            </a:r>
            <a:r>
              <a:rPr lang="en-US" altLang="zh-CN" dirty="0" err="1" smtClean="0"/>
              <a:t>Redis</a:t>
            </a:r>
            <a:r>
              <a:rPr lang="zh-CN" altLang="en-US" dirty="0" smtClean="0"/>
              <a:t>解决方案，对于上层应用来说，</a:t>
            </a:r>
            <a:r>
              <a:rPr lang="zh-CN" altLang="en-US" dirty="0"/>
              <a:t>可以像</a:t>
            </a:r>
            <a:r>
              <a:rPr lang="zh-CN" altLang="en-US" dirty="0" smtClean="0"/>
              <a:t>使用单机</a:t>
            </a:r>
            <a:r>
              <a:rPr lang="en-US" altLang="zh-CN" dirty="0" err="1" smtClean="0"/>
              <a:t>redis</a:t>
            </a:r>
            <a:r>
              <a:rPr lang="zh-CN" altLang="en-US" dirty="0" smtClean="0"/>
              <a:t>一样使用，</a:t>
            </a:r>
            <a:r>
              <a:rPr lang="en-US" altLang="zh-CN" dirty="0" err="1" smtClean="0"/>
              <a:t>Codis</a:t>
            </a:r>
            <a:r>
              <a:rPr lang="zh-CN" altLang="en-US" dirty="0" smtClean="0"/>
              <a:t>底层会处理请求转发，不停机的数据迁移等工作，所有后边的一切事情，对于前面的客户端来说是透明的，可以简单的认为后边连接的是一个内存无限大的</a:t>
            </a:r>
            <a:r>
              <a:rPr lang="en-US" altLang="zh-CN" dirty="0" err="1" smtClean="0"/>
              <a:t>redis</a:t>
            </a:r>
            <a:r>
              <a:rPr lang="zh-CN" altLang="en-US" dirty="0" smtClean="0"/>
              <a:t>服务。</a:t>
            </a:r>
            <a:endParaRPr lang="en-US" altLang="zh-CN" dirty="0" smtClean="0"/>
          </a:p>
        </p:txBody>
      </p:sp>
    </p:spTree>
    <p:extLst>
      <p:ext uri="{BB962C8B-B14F-4D97-AF65-F5344CB8AC3E}">
        <p14:creationId xmlns:p14="http://schemas.microsoft.com/office/powerpoint/2010/main" val="68569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Codis</a:t>
            </a:r>
            <a:r>
              <a:rPr lang="zh-CN" altLang="en-US" dirty="0" smtClean="0"/>
              <a:t>集群方案</a:t>
            </a:r>
            <a:endParaRPr lang="zh-CN" altLang="en-US" dirty="0"/>
          </a:p>
        </p:txBody>
      </p:sp>
      <p:pic>
        <p:nvPicPr>
          <p:cNvPr id="1026" name="Picture 2" descr="Snapshot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082278"/>
            <a:ext cx="7997296" cy="599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28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Codis</a:t>
            </a:r>
            <a:r>
              <a:rPr lang="zh-CN" altLang="en-US" dirty="0"/>
              <a:t>集群方案</a:t>
            </a:r>
          </a:p>
        </p:txBody>
      </p:sp>
      <p:sp>
        <p:nvSpPr>
          <p:cNvPr id="3" name="内容占位符 2"/>
          <p:cNvSpPr>
            <a:spLocks noGrp="1"/>
          </p:cNvSpPr>
          <p:nvPr>
            <p:ph idx="1"/>
          </p:nvPr>
        </p:nvSpPr>
        <p:spPr/>
        <p:txBody>
          <a:bodyPr>
            <a:normAutofit lnSpcReduction="10000"/>
          </a:bodyPr>
          <a:lstStyle/>
          <a:p>
            <a:r>
              <a:rPr lang="zh-CN" altLang="en-US" dirty="0"/>
              <a:t>特性：</a:t>
            </a:r>
          </a:p>
          <a:p>
            <a:r>
              <a:rPr lang="zh-CN" altLang="en-US" dirty="0"/>
              <a:t>自动平衡</a:t>
            </a:r>
          </a:p>
          <a:p>
            <a:r>
              <a:rPr lang="zh-CN" altLang="en-US" dirty="0"/>
              <a:t>使用非常简单</a:t>
            </a:r>
          </a:p>
          <a:p>
            <a:r>
              <a:rPr lang="zh-CN" altLang="en-US" dirty="0"/>
              <a:t>图形化的面板和管理工具</a:t>
            </a:r>
          </a:p>
          <a:p>
            <a:r>
              <a:rPr lang="zh-CN" altLang="en-US" dirty="0"/>
              <a:t>支持绝大多数 </a:t>
            </a:r>
            <a:r>
              <a:rPr lang="en-US" altLang="zh-CN" dirty="0" err="1"/>
              <a:t>Redis</a:t>
            </a:r>
            <a:r>
              <a:rPr lang="en-US" altLang="zh-CN" dirty="0"/>
              <a:t> </a:t>
            </a:r>
            <a:r>
              <a:rPr lang="zh-CN" altLang="en-US" dirty="0" smtClean="0"/>
              <a:t>命令</a:t>
            </a:r>
            <a:endParaRPr lang="en-US" altLang="zh-CN" dirty="0"/>
          </a:p>
          <a:p>
            <a:r>
              <a:rPr lang="zh-CN" altLang="en-US" dirty="0" smtClean="0"/>
              <a:t>支持 </a:t>
            </a:r>
            <a:r>
              <a:rPr lang="en-US" altLang="zh-CN" dirty="0" err="1"/>
              <a:t>Redis</a:t>
            </a:r>
            <a:r>
              <a:rPr lang="en-US" altLang="zh-CN" dirty="0"/>
              <a:t> </a:t>
            </a:r>
            <a:r>
              <a:rPr lang="zh-CN" altLang="en-US" dirty="0"/>
              <a:t>原生客户端</a:t>
            </a:r>
          </a:p>
          <a:p>
            <a:r>
              <a:rPr lang="zh-CN" altLang="en-US" dirty="0"/>
              <a:t>安全而且透明的数据移植，可根据需要轻松添加和删除节点</a:t>
            </a:r>
          </a:p>
          <a:p>
            <a:r>
              <a:rPr lang="zh-CN" altLang="en-US" dirty="0"/>
              <a:t>提供命令行接口</a:t>
            </a:r>
          </a:p>
          <a:p>
            <a:r>
              <a:rPr lang="en-US" altLang="zh-CN" dirty="0" err="1"/>
              <a:t>RESTful</a:t>
            </a:r>
            <a:r>
              <a:rPr lang="en-US" altLang="zh-CN" dirty="0"/>
              <a:t> APIs</a:t>
            </a:r>
          </a:p>
          <a:p>
            <a:endParaRPr lang="zh-CN" altLang="en-US" dirty="0"/>
          </a:p>
        </p:txBody>
      </p:sp>
    </p:spTree>
    <p:extLst>
      <p:ext uri="{BB962C8B-B14F-4D97-AF65-F5344CB8AC3E}">
        <p14:creationId xmlns:p14="http://schemas.microsoft.com/office/powerpoint/2010/main" val="390809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官方集群方案：</a:t>
            </a:r>
            <a:r>
              <a:rPr lang="en-US" altLang="zh-CN" dirty="0" err="1"/>
              <a:t>Redis</a:t>
            </a:r>
            <a:r>
              <a:rPr lang="en-US" altLang="zh-CN" dirty="0"/>
              <a:t> Cluster</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集群介绍</a:t>
            </a:r>
            <a:endParaRPr lang="en-US" altLang="zh-CN" dirty="0"/>
          </a:p>
          <a:p>
            <a:r>
              <a:rPr lang="en-US" altLang="zh-CN" dirty="0" err="1" smtClean="0"/>
              <a:t>Redis</a:t>
            </a:r>
            <a:r>
              <a:rPr lang="en-US" altLang="zh-CN" dirty="0" smtClean="0"/>
              <a:t> </a:t>
            </a:r>
            <a:r>
              <a:rPr lang="zh-CN" altLang="en-US" dirty="0"/>
              <a:t>集群的数据分片</a:t>
            </a:r>
          </a:p>
          <a:p>
            <a:r>
              <a:rPr lang="en-US" altLang="zh-CN" dirty="0" err="1"/>
              <a:t>Redis</a:t>
            </a:r>
            <a:r>
              <a:rPr lang="en-US" altLang="zh-CN" dirty="0"/>
              <a:t> </a:t>
            </a:r>
            <a:r>
              <a:rPr lang="zh-CN" altLang="en-US" dirty="0"/>
              <a:t>集群的主从复制模型</a:t>
            </a:r>
          </a:p>
          <a:p>
            <a:r>
              <a:rPr lang="en-US" altLang="zh-CN" dirty="0" err="1"/>
              <a:t>Redis</a:t>
            </a:r>
            <a:r>
              <a:rPr lang="en-US" altLang="zh-CN" dirty="0"/>
              <a:t> </a:t>
            </a:r>
            <a:r>
              <a:rPr lang="zh-CN" altLang="en-US" dirty="0"/>
              <a:t>一致性保证</a:t>
            </a:r>
          </a:p>
          <a:p>
            <a:endParaRPr lang="zh-CN" altLang="en-US" dirty="0"/>
          </a:p>
        </p:txBody>
      </p:sp>
    </p:spTree>
    <p:extLst>
      <p:ext uri="{BB962C8B-B14F-4D97-AF65-F5344CB8AC3E}">
        <p14:creationId xmlns:p14="http://schemas.microsoft.com/office/powerpoint/2010/main" val="990044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zh-CN" altLang="en-US" dirty="0"/>
              <a:t>集群</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smtClean="0"/>
              <a:t>Redis</a:t>
            </a:r>
            <a:r>
              <a:rPr lang="en-US" altLang="zh-CN" dirty="0" smtClean="0"/>
              <a:t> </a:t>
            </a:r>
            <a:r>
              <a:rPr lang="en-US" altLang="zh-CN" dirty="0"/>
              <a:t>Cluster </a:t>
            </a:r>
            <a:r>
              <a:rPr lang="zh-CN" altLang="en-US" dirty="0"/>
              <a:t>是一种服务器</a:t>
            </a:r>
            <a:r>
              <a:rPr lang="en-US" altLang="zh-CN" dirty="0" err="1"/>
              <a:t>Sharding</a:t>
            </a:r>
            <a:r>
              <a:rPr lang="zh-CN" altLang="en-US" dirty="0"/>
              <a:t>技术，</a:t>
            </a:r>
            <a:r>
              <a:rPr lang="en-US" altLang="zh-CN" dirty="0"/>
              <a:t>3.0</a:t>
            </a:r>
            <a:r>
              <a:rPr lang="zh-CN" altLang="en-US" dirty="0"/>
              <a:t>版本开始正式提供</a:t>
            </a:r>
            <a:r>
              <a:rPr lang="zh-CN" altLang="en-US" dirty="0" smtClean="0"/>
              <a:t>。</a:t>
            </a:r>
            <a:endParaRPr lang="zh-CN" altLang="en-US" dirty="0"/>
          </a:p>
          <a:p>
            <a:pPr marL="0" indent="0">
              <a:buNone/>
            </a:pPr>
            <a:r>
              <a:rPr lang="en-US" altLang="zh-CN" dirty="0" err="1" smtClean="0"/>
              <a:t>Redis</a:t>
            </a:r>
            <a:r>
              <a:rPr lang="en-US" altLang="zh-CN" dirty="0" smtClean="0"/>
              <a:t> </a:t>
            </a:r>
            <a:r>
              <a:rPr lang="zh-CN" altLang="en-US" dirty="0"/>
              <a:t>集群是一个提供在</a:t>
            </a:r>
            <a:r>
              <a:rPr lang="zh-CN" altLang="en-US" b="1" dirty="0"/>
              <a:t>多个</a:t>
            </a:r>
            <a:r>
              <a:rPr lang="en-US" altLang="zh-CN" b="1" dirty="0" err="1"/>
              <a:t>Redis</a:t>
            </a:r>
            <a:r>
              <a:rPr lang="zh-CN" altLang="en-US" b="1" dirty="0"/>
              <a:t>间节点间共享数据</a:t>
            </a:r>
            <a:r>
              <a:rPr lang="zh-CN" altLang="en-US" dirty="0"/>
              <a:t>的程序集。</a:t>
            </a:r>
          </a:p>
          <a:p>
            <a:pPr marL="0" indent="0">
              <a:buNone/>
            </a:pPr>
            <a:r>
              <a:rPr lang="en-US" altLang="zh-CN" dirty="0" err="1" smtClean="0"/>
              <a:t>Redis</a:t>
            </a:r>
            <a:r>
              <a:rPr lang="zh-CN" altLang="en-US" dirty="0"/>
              <a:t>集群并不支持处理多个</a:t>
            </a:r>
            <a:r>
              <a:rPr lang="en-US" altLang="zh-CN" dirty="0"/>
              <a:t>keys</a:t>
            </a:r>
            <a:r>
              <a:rPr lang="zh-CN" altLang="en-US" dirty="0"/>
              <a:t>的命令</a:t>
            </a:r>
            <a:r>
              <a:rPr lang="en-US" altLang="zh-CN" dirty="0"/>
              <a:t>,</a:t>
            </a:r>
            <a:r>
              <a:rPr lang="zh-CN" altLang="en-US" dirty="0"/>
              <a:t>因为这需要在不同的节点间移动数据</a:t>
            </a:r>
            <a:r>
              <a:rPr lang="en-US" altLang="zh-CN" dirty="0"/>
              <a:t>,</a:t>
            </a:r>
            <a:r>
              <a:rPr lang="zh-CN" altLang="en-US" dirty="0"/>
              <a:t>从而达不到像</a:t>
            </a:r>
            <a:r>
              <a:rPr lang="en-US" altLang="zh-CN" dirty="0" err="1"/>
              <a:t>Redis</a:t>
            </a:r>
            <a:r>
              <a:rPr lang="zh-CN" altLang="en-US" dirty="0"/>
              <a:t>那样的性能</a:t>
            </a:r>
            <a:r>
              <a:rPr lang="en-US" altLang="zh-CN" dirty="0"/>
              <a:t>,</a:t>
            </a:r>
            <a:r>
              <a:rPr lang="zh-CN" altLang="en-US" dirty="0"/>
              <a:t>在高负载的情况下可能会导致不可预料的错误</a:t>
            </a:r>
            <a:r>
              <a:rPr lang="en-US" altLang="zh-CN" dirty="0"/>
              <a:t>.</a:t>
            </a:r>
          </a:p>
          <a:p>
            <a:pPr marL="0" indent="0">
              <a:buNone/>
            </a:pPr>
            <a:r>
              <a:rPr lang="en-US" altLang="zh-CN" dirty="0" err="1"/>
              <a:t>Redis</a:t>
            </a:r>
            <a:r>
              <a:rPr lang="en-US" altLang="zh-CN" dirty="0"/>
              <a:t> </a:t>
            </a:r>
            <a:r>
              <a:rPr lang="zh-CN" altLang="en-US" dirty="0"/>
              <a:t>集群通过分区来提供</a:t>
            </a:r>
            <a:r>
              <a:rPr lang="zh-CN" altLang="en-US" b="1" dirty="0"/>
              <a:t>一定程度的可用性</a:t>
            </a:r>
            <a:r>
              <a:rPr lang="en-US" altLang="zh-CN" dirty="0"/>
              <a:t>,</a:t>
            </a:r>
            <a:r>
              <a:rPr lang="zh-CN" altLang="en-US" dirty="0"/>
              <a:t>在实际环境中当某个节点宕机或者不可达的情况下继续处理命令</a:t>
            </a:r>
            <a:r>
              <a:rPr lang="en-US" altLang="zh-CN" dirty="0"/>
              <a:t>. </a:t>
            </a:r>
            <a:r>
              <a:rPr lang="en-US" altLang="zh-CN" dirty="0" err="1"/>
              <a:t>Redis</a:t>
            </a:r>
            <a:r>
              <a:rPr lang="en-US" altLang="zh-CN" dirty="0"/>
              <a:t> </a:t>
            </a:r>
            <a:r>
              <a:rPr lang="zh-CN" altLang="en-US" dirty="0"/>
              <a:t>集群的优势</a:t>
            </a:r>
            <a:r>
              <a:rPr lang="en-US" altLang="zh-CN" dirty="0"/>
              <a:t>:</a:t>
            </a:r>
          </a:p>
          <a:p>
            <a:pPr lvl="1"/>
            <a:r>
              <a:rPr lang="zh-CN" altLang="en-US" dirty="0"/>
              <a:t>自动分割数据到不同的节点上。</a:t>
            </a:r>
          </a:p>
          <a:p>
            <a:pPr lvl="1"/>
            <a:r>
              <a:rPr lang="zh-CN" altLang="en-US" dirty="0"/>
              <a:t>整个集群的部分节点失败或者不可达的情况下能够继续处理命令。</a:t>
            </a:r>
          </a:p>
          <a:p>
            <a:endParaRPr lang="zh-CN" altLang="en-US" dirty="0"/>
          </a:p>
        </p:txBody>
      </p:sp>
    </p:spTree>
    <p:extLst>
      <p:ext uri="{BB962C8B-B14F-4D97-AF65-F5344CB8AC3E}">
        <p14:creationId xmlns:p14="http://schemas.microsoft.com/office/powerpoint/2010/main" val="3740259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集群的数据</a:t>
            </a:r>
            <a:r>
              <a:rPr lang="zh-CN" altLang="en-US" dirty="0" smtClean="0"/>
              <a:t>分片</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err="1"/>
              <a:t>Redis</a:t>
            </a:r>
            <a:r>
              <a:rPr lang="en-US" altLang="zh-CN" dirty="0"/>
              <a:t> </a:t>
            </a:r>
            <a:r>
              <a:rPr lang="zh-CN" altLang="en-US" dirty="0"/>
              <a:t>集群没有使用一致性</a:t>
            </a:r>
            <a:r>
              <a:rPr lang="en-US" altLang="zh-CN" dirty="0"/>
              <a:t>hash, </a:t>
            </a:r>
            <a:r>
              <a:rPr lang="zh-CN" altLang="en-US" dirty="0"/>
              <a:t>而是引入了 </a:t>
            </a:r>
            <a:r>
              <a:rPr lang="zh-CN" altLang="en-US" b="1" dirty="0"/>
              <a:t>哈希槽</a:t>
            </a:r>
            <a:r>
              <a:rPr lang="zh-CN" altLang="en-US" dirty="0"/>
              <a:t>的概念</a:t>
            </a:r>
            <a:r>
              <a:rPr lang="en-US" altLang="zh-CN" dirty="0"/>
              <a:t>.</a:t>
            </a:r>
          </a:p>
          <a:p>
            <a:pPr marL="0" indent="0">
              <a:buNone/>
            </a:pPr>
            <a:r>
              <a:rPr lang="en-US" altLang="zh-CN" dirty="0" err="1"/>
              <a:t>Redis</a:t>
            </a:r>
            <a:r>
              <a:rPr lang="en-US" altLang="zh-CN" dirty="0"/>
              <a:t> </a:t>
            </a:r>
            <a:r>
              <a:rPr lang="zh-CN" altLang="en-US" dirty="0"/>
              <a:t>集群有</a:t>
            </a:r>
            <a:r>
              <a:rPr lang="en-US" altLang="zh-CN" dirty="0"/>
              <a:t>16384</a:t>
            </a:r>
            <a:r>
              <a:rPr lang="zh-CN" altLang="en-US" dirty="0"/>
              <a:t>个哈希槽</a:t>
            </a:r>
            <a:r>
              <a:rPr lang="en-US" altLang="zh-CN" dirty="0"/>
              <a:t>,</a:t>
            </a:r>
            <a:r>
              <a:rPr lang="zh-CN" altLang="en-US" dirty="0"/>
              <a:t>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r>
              <a:rPr lang="en-US" altLang="zh-CN" dirty="0"/>
              <a:t>.</a:t>
            </a:r>
            <a:r>
              <a:rPr lang="zh-CN" altLang="en-US" dirty="0"/>
              <a:t>集群的每个节点负责一部分</a:t>
            </a:r>
            <a:r>
              <a:rPr lang="en-US" altLang="zh-CN" dirty="0"/>
              <a:t>hash</a:t>
            </a:r>
            <a:r>
              <a:rPr lang="zh-CN" altLang="en-US" dirty="0"/>
              <a:t>槽</a:t>
            </a:r>
            <a:r>
              <a:rPr lang="en-US" altLang="zh-CN" dirty="0"/>
              <a:t>,</a:t>
            </a:r>
            <a:r>
              <a:rPr lang="zh-CN" altLang="en-US" dirty="0"/>
              <a:t>举个例子</a:t>
            </a:r>
            <a:r>
              <a:rPr lang="en-US" altLang="zh-CN" dirty="0"/>
              <a:t>,</a:t>
            </a:r>
            <a:r>
              <a:rPr lang="zh-CN" altLang="en-US" dirty="0"/>
              <a:t>比如当前集群有</a:t>
            </a:r>
            <a:r>
              <a:rPr lang="en-US" altLang="zh-CN" dirty="0"/>
              <a:t>3</a:t>
            </a:r>
            <a:r>
              <a:rPr lang="zh-CN" altLang="en-US" dirty="0"/>
              <a:t>个节点</a:t>
            </a:r>
            <a:r>
              <a:rPr lang="en-US" altLang="zh-CN" dirty="0"/>
              <a:t>,</a:t>
            </a:r>
            <a:r>
              <a:rPr lang="zh-CN" altLang="en-US" dirty="0"/>
              <a:t>那么</a:t>
            </a:r>
            <a:r>
              <a:rPr lang="en-US" altLang="zh-CN" dirty="0"/>
              <a:t>:</a:t>
            </a:r>
          </a:p>
          <a:p>
            <a:r>
              <a:rPr lang="zh-CN" altLang="en-US" dirty="0"/>
              <a:t>节点 </a:t>
            </a:r>
            <a:r>
              <a:rPr lang="en-US" altLang="zh-CN" dirty="0"/>
              <a:t>A </a:t>
            </a:r>
            <a:r>
              <a:rPr lang="zh-CN" altLang="en-US" dirty="0"/>
              <a:t>包含 </a:t>
            </a:r>
            <a:r>
              <a:rPr lang="en-US" altLang="zh-CN" dirty="0"/>
              <a:t>0 </a:t>
            </a:r>
            <a:r>
              <a:rPr lang="zh-CN" altLang="en-US" dirty="0"/>
              <a:t>到 </a:t>
            </a:r>
            <a:r>
              <a:rPr lang="en-US" altLang="zh-CN" dirty="0"/>
              <a:t>5500</a:t>
            </a:r>
            <a:r>
              <a:rPr lang="zh-CN" altLang="en-US" dirty="0"/>
              <a:t>号哈希槽</a:t>
            </a:r>
            <a:r>
              <a:rPr lang="en-US" altLang="zh-CN" dirty="0"/>
              <a:t>.</a:t>
            </a:r>
          </a:p>
          <a:p>
            <a:r>
              <a:rPr lang="zh-CN" altLang="en-US" dirty="0"/>
              <a:t>节点 </a:t>
            </a:r>
            <a:r>
              <a:rPr lang="en-US" altLang="zh-CN" dirty="0"/>
              <a:t>B </a:t>
            </a:r>
            <a:r>
              <a:rPr lang="zh-CN" altLang="en-US" dirty="0"/>
              <a:t>包含</a:t>
            </a:r>
            <a:r>
              <a:rPr lang="en-US" altLang="zh-CN" dirty="0"/>
              <a:t>5501 </a:t>
            </a:r>
            <a:r>
              <a:rPr lang="zh-CN" altLang="en-US" dirty="0"/>
              <a:t>到 </a:t>
            </a:r>
            <a:r>
              <a:rPr lang="en-US" altLang="zh-CN" dirty="0"/>
              <a:t>11000 </a:t>
            </a:r>
            <a:r>
              <a:rPr lang="zh-CN" altLang="en-US" dirty="0"/>
              <a:t>号哈希槽</a:t>
            </a:r>
            <a:r>
              <a:rPr lang="en-US" altLang="zh-CN" dirty="0"/>
              <a:t>.</a:t>
            </a:r>
          </a:p>
          <a:p>
            <a:r>
              <a:rPr lang="zh-CN" altLang="en-US" dirty="0"/>
              <a:t>节点 </a:t>
            </a:r>
            <a:r>
              <a:rPr lang="en-US" altLang="zh-CN" dirty="0"/>
              <a:t>C </a:t>
            </a:r>
            <a:r>
              <a:rPr lang="zh-CN" altLang="en-US" dirty="0"/>
              <a:t>包含</a:t>
            </a:r>
            <a:r>
              <a:rPr lang="en-US" altLang="zh-CN" dirty="0"/>
              <a:t>11001 </a:t>
            </a:r>
            <a:r>
              <a:rPr lang="zh-CN" altLang="en-US" dirty="0"/>
              <a:t>到 </a:t>
            </a:r>
            <a:r>
              <a:rPr lang="en-US" altLang="zh-CN" dirty="0"/>
              <a:t>16384</a:t>
            </a:r>
            <a:r>
              <a:rPr lang="zh-CN" altLang="en-US" dirty="0"/>
              <a:t>号哈希槽</a:t>
            </a:r>
            <a:r>
              <a:rPr lang="en-US" altLang="zh-CN" dirty="0"/>
              <a:t>.</a:t>
            </a:r>
          </a:p>
          <a:p>
            <a:pPr marL="0" indent="0">
              <a:buNone/>
            </a:pPr>
            <a:r>
              <a:rPr lang="zh-CN" altLang="en-US" dirty="0"/>
              <a:t>这种结构很容易添加或者删除节点</a:t>
            </a:r>
            <a:r>
              <a:rPr lang="en-US" altLang="zh-CN" dirty="0"/>
              <a:t>. </a:t>
            </a:r>
            <a:r>
              <a:rPr lang="zh-CN" altLang="en-US" dirty="0"/>
              <a:t>比如如果我想新添加个节点</a:t>
            </a:r>
            <a:r>
              <a:rPr lang="en-US" altLang="zh-CN" dirty="0"/>
              <a:t>D, </a:t>
            </a:r>
            <a:r>
              <a:rPr lang="zh-CN" altLang="en-US" dirty="0"/>
              <a:t>我需要从节点 </a:t>
            </a:r>
            <a:r>
              <a:rPr lang="en-US" altLang="zh-CN" dirty="0"/>
              <a:t>A, B, C</a:t>
            </a:r>
            <a:r>
              <a:rPr lang="zh-CN" altLang="en-US" dirty="0"/>
              <a:t>中得部分槽到</a:t>
            </a:r>
            <a:r>
              <a:rPr lang="en-US" altLang="zh-CN" dirty="0"/>
              <a:t>D</a:t>
            </a:r>
            <a:r>
              <a:rPr lang="zh-CN" altLang="en-US" dirty="0"/>
              <a:t>上</a:t>
            </a:r>
            <a:r>
              <a:rPr lang="en-US" altLang="zh-CN" dirty="0"/>
              <a:t>. </a:t>
            </a:r>
            <a:r>
              <a:rPr lang="zh-CN" altLang="en-US" dirty="0"/>
              <a:t>如果我像移除节点</a:t>
            </a:r>
            <a:r>
              <a:rPr lang="en-US" altLang="zh-CN" dirty="0"/>
              <a:t>A,</a:t>
            </a:r>
            <a:r>
              <a:rPr lang="zh-CN" altLang="en-US" dirty="0"/>
              <a:t>需要将</a:t>
            </a:r>
            <a:r>
              <a:rPr lang="en-US" altLang="zh-CN" dirty="0"/>
              <a:t>A</a:t>
            </a:r>
            <a:r>
              <a:rPr lang="zh-CN" altLang="en-US" dirty="0"/>
              <a:t>中得槽移到</a:t>
            </a:r>
            <a:r>
              <a:rPr lang="en-US" altLang="zh-CN" dirty="0"/>
              <a:t>B</a:t>
            </a:r>
            <a:r>
              <a:rPr lang="zh-CN" altLang="en-US" dirty="0"/>
              <a:t>和</a:t>
            </a:r>
            <a:r>
              <a:rPr lang="en-US" altLang="zh-CN" dirty="0"/>
              <a:t>C</a:t>
            </a:r>
            <a:r>
              <a:rPr lang="zh-CN" altLang="en-US" dirty="0"/>
              <a:t>节点上</a:t>
            </a:r>
            <a:r>
              <a:rPr lang="en-US" altLang="zh-CN" dirty="0"/>
              <a:t>,</a:t>
            </a:r>
            <a:r>
              <a:rPr lang="zh-CN" altLang="en-US" dirty="0"/>
              <a:t>然后将没有任何槽的</a:t>
            </a:r>
            <a:r>
              <a:rPr lang="en-US" altLang="zh-CN" dirty="0"/>
              <a:t>A</a:t>
            </a:r>
            <a:r>
              <a:rPr lang="zh-CN" altLang="en-US" dirty="0"/>
              <a:t>节点从集群中移除即可</a:t>
            </a:r>
            <a:r>
              <a:rPr lang="en-US" altLang="zh-CN" dirty="0"/>
              <a:t>. </a:t>
            </a:r>
            <a:r>
              <a:rPr lang="zh-CN" altLang="en-US" dirty="0"/>
              <a:t>由于从一个节点将哈希槽移动到另一个节点并不会停止服务</a:t>
            </a:r>
            <a:r>
              <a:rPr lang="en-US" altLang="zh-CN" dirty="0"/>
              <a:t>,</a:t>
            </a:r>
            <a:r>
              <a:rPr lang="zh-CN" altLang="en-US" dirty="0"/>
              <a:t>所以无论添加删除或者改变某个节点的哈希槽的数量都不会造成集群不可用的状态</a:t>
            </a:r>
            <a:r>
              <a:rPr lang="en-US" altLang="zh-CN" dirty="0"/>
              <a:t>.</a:t>
            </a:r>
          </a:p>
          <a:p>
            <a:pPr marL="0" indent="0">
              <a:buNone/>
            </a:pPr>
            <a:endParaRPr lang="zh-CN" altLang="en-US" dirty="0"/>
          </a:p>
        </p:txBody>
      </p:sp>
    </p:spTree>
    <p:extLst>
      <p:ext uri="{BB962C8B-B14F-4D97-AF65-F5344CB8AC3E}">
        <p14:creationId xmlns:p14="http://schemas.microsoft.com/office/powerpoint/2010/main" val="1413324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集群的主从复制</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t>为了使在部分节点失败或者大部分节点无法通信的情况下集群仍然可用，所以集群使用了主从复制模型</a:t>
            </a:r>
            <a:r>
              <a:rPr lang="en-US" altLang="zh-CN" sz="1800" dirty="0"/>
              <a:t>,</a:t>
            </a:r>
            <a:r>
              <a:rPr lang="zh-CN" altLang="en-US" sz="1800" dirty="0"/>
              <a:t>每个节点都会有</a:t>
            </a:r>
            <a:r>
              <a:rPr lang="en-US" altLang="zh-CN" sz="1800" dirty="0"/>
              <a:t>N-1</a:t>
            </a:r>
            <a:r>
              <a:rPr lang="zh-CN" altLang="en-US" sz="1800" dirty="0"/>
              <a:t>个复制品</a:t>
            </a:r>
            <a:r>
              <a:rPr lang="en-US" altLang="zh-CN" sz="1800" dirty="0"/>
              <a:t>.</a:t>
            </a:r>
          </a:p>
          <a:p>
            <a:pPr marL="0" indent="0">
              <a:buNone/>
            </a:pPr>
            <a:endParaRPr lang="en-US" altLang="zh-CN" sz="1800" dirty="0"/>
          </a:p>
          <a:p>
            <a:pPr marL="0" indent="0">
              <a:buNone/>
            </a:pPr>
            <a:r>
              <a:rPr lang="zh-CN" altLang="en-US" sz="1800" dirty="0"/>
              <a:t>在我们例子中具有</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三个节点的集群</a:t>
            </a:r>
            <a:r>
              <a:rPr lang="en-US" altLang="zh-CN" sz="1800" dirty="0"/>
              <a:t>,</a:t>
            </a:r>
            <a:r>
              <a:rPr lang="zh-CN" altLang="en-US" sz="1800" dirty="0"/>
              <a:t>在没有复制模型的情况下</a:t>
            </a:r>
            <a:r>
              <a:rPr lang="en-US" altLang="zh-CN" sz="1800" dirty="0"/>
              <a:t>,</a:t>
            </a:r>
            <a:r>
              <a:rPr lang="zh-CN" altLang="en-US" sz="1800" dirty="0"/>
              <a:t>如果节点</a:t>
            </a:r>
            <a:r>
              <a:rPr lang="en-US" altLang="zh-CN" sz="1800" dirty="0"/>
              <a:t>B</a:t>
            </a:r>
            <a:r>
              <a:rPr lang="zh-CN" altLang="en-US" sz="1800" dirty="0"/>
              <a:t>失败了，那么整个集群就会以为缺少</a:t>
            </a:r>
            <a:r>
              <a:rPr lang="en-US" altLang="zh-CN" sz="1800" dirty="0"/>
              <a:t>5501-11000</a:t>
            </a:r>
            <a:r>
              <a:rPr lang="zh-CN" altLang="en-US" sz="1800" dirty="0"/>
              <a:t>这个范围的槽而不可用</a:t>
            </a:r>
            <a:r>
              <a:rPr lang="en-US" altLang="zh-CN" sz="1800" dirty="0"/>
              <a:t>.</a:t>
            </a:r>
          </a:p>
          <a:p>
            <a:pPr marL="0" indent="0">
              <a:buNone/>
            </a:pPr>
            <a:endParaRPr lang="en-US" altLang="zh-CN" sz="1800" dirty="0"/>
          </a:p>
          <a:p>
            <a:pPr marL="0" indent="0">
              <a:buNone/>
            </a:pPr>
            <a:r>
              <a:rPr lang="zh-CN" altLang="en-US" sz="1800" dirty="0"/>
              <a:t>然而如果在集群创建的时候（或者过一段时间）我们为每个节点添加一个从节点</a:t>
            </a:r>
            <a:r>
              <a:rPr lang="en-US" altLang="zh-CN" sz="1800" dirty="0"/>
              <a:t>A1</a:t>
            </a:r>
            <a:r>
              <a:rPr lang="zh-CN" altLang="en-US" sz="1800" dirty="0"/>
              <a:t>，</a:t>
            </a:r>
            <a:r>
              <a:rPr lang="en-US" altLang="zh-CN" sz="1800" dirty="0"/>
              <a:t>B1</a:t>
            </a:r>
            <a:r>
              <a:rPr lang="zh-CN" altLang="en-US" sz="1800" dirty="0"/>
              <a:t>，</a:t>
            </a:r>
            <a:r>
              <a:rPr lang="en-US" altLang="zh-CN" sz="1800" dirty="0"/>
              <a:t>C1,</a:t>
            </a:r>
            <a:r>
              <a:rPr lang="zh-CN" altLang="en-US" sz="1800" dirty="0"/>
              <a:t>那么整个集群便有三个</a:t>
            </a:r>
            <a:r>
              <a:rPr lang="en-US" altLang="zh-CN" sz="1800" dirty="0"/>
              <a:t>master</a:t>
            </a:r>
            <a:r>
              <a:rPr lang="zh-CN" altLang="en-US" sz="1800" dirty="0"/>
              <a:t>节点和三个</a:t>
            </a:r>
            <a:r>
              <a:rPr lang="en-US" altLang="zh-CN" sz="1800" dirty="0"/>
              <a:t>slave</a:t>
            </a:r>
            <a:r>
              <a:rPr lang="zh-CN" altLang="en-US" sz="1800" dirty="0"/>
              <a:t>节点组成，这样在节点</a:t>
            </a:r>
            <a:r>
              <a:rPr lang="en-US" altLang="zh-CN" sz="1800" dirty="0"/>
              <a:t>B</a:t>
            </a:r>
            <a:r>
              <a:rPr lang="zh-CN" altLang="en-US" sz="1800" dirty="0"/>
              <a:t>失败后，集群便会选举</a:t>
            </a:r>
            <a:r>
              <a:rPr lang="en-US" altLang="zh-CN" sz="1800" dirty="0"/>
              <a:t>B1</a:t>
            </a:r>
            <a:r>
              <a:rPr lang="zh-CN" altLang="en-US" sz="1800" dirty="0"/>
              <a:t>为新的主节点继续服务，整个集群便不会因为槽找不到而不可用了</a:t>
            </a:r>
          </a:p>
          <a:p>
            <a:pPr marL="0" indent="0">
              <a:buNone/>
            </a:pPr>
            <a:endParaRPr lang="en-US" altLang="zh-CN" sz="1800" dirty="0"/>
          </a:p>
          <a:p>
            <a:pPr marL="0" indent="0">
              <a:buNone/>
            </a:pPr>
            <a:r>
              <a:rPr lang="zh-CN" altLang="en-US" sz="1800" dirty="0"/>
              <a:t>不过当</a:t>
            </a:r>
            <a:r>
              <a:rPr lang="en-US" altLang="zh-CN" sz="1800" dirty="0"/>
              <a:t>B</a:t>
            </a:r>
            <a:r>
              <a:rPr lang="zh-CN" altLang="en-US" sz="1800" dirty="0"/>
              <a:t>和</a:t>
            </a:r>
            <a:r>
              <a:rPr lang="en-US" altLang="zh-CN" sz="1800" dirty="0"/>
              <a:t>B1 </a:t>
            </a:r>
            <a:r>
              <a:rPr lang="zh-CN" altLang="en-US" sz="1800" dirty="0"/>
              <a:t>都失败后，集群是不可用的</a:t>
            </a:r>
            <a:r>
              <a:rPr lang="en-US" altLang="zh-CN" sz="1800" dirty="0"/>
              <a:t>.</a:t>
            </a:r>
          </a:p>
          <a:p>
            <a:pPr marL="0" indent="0">
              <a:buNone/>
            </a:pPr>
            <a:endParaRPr lang="en-US" altLang="zh-CN" dirty="0" smtClean="0"/>
          </a:p>
        </p:txBody>
      </p:sp>
    </p:spTree>
    <p:extLst>
      <p:ext uri="{BB962C8B-B14F-4D97-AF65-F5344CB8AC3E}">
        <p14:creationId xmlns:p14="http://schemas.microsoft.com/office/powerpoint/2010/main" val="152490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一致性</a:t>
            </a:r>
            <a:r>
              <a:rPr lang="zh-CN" altLang="en-US" dirty="0" smtClean="0"/>
              <a:t>保证</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err="1"/>
              <a:t>Redis</a:t>
            </a:r>
            <a:r>
              <a:rPr lang="en-US" altLang="zh-CN" dirty="0"/>
              <a:t> </a:t>
            </a:r>
            <a:r>
              <a:rPr lang="zh-CN" altLang="en-US" dirty="0"/>
              <a:t>并不能保证数据的</a:t>
            </a:r>
            <a:r>
              <a:rPr lang="zh-CN" altLang="en-US" b="1" dirty="0"/>
              <a:t>强一致性</a:t>
            </a:r>
            <a:r>
              <a:rPr lang="en-US" altLang="zh-CN" dirty="0"/>
              <a:t>. </a:t>
            </a:r>
            <a:r>
              <a:rPr lang="zh-CN" altLang="en-US" dirty="0"/>
              <a:t>这意味这在实际中集群在特定的条件下可能会丢失写操作</a:t>
            </a:r>
            <a:r>
              <a:rPr lang="en-US" altLang="zh-CN" dirty="0"/>
              <a:t>.</a:t>
            </a:r>
          </a:p>
          <a:p>
            <a:pPr marL="0" indent="0">
              <a:buNone/>
            </a:pPr>
            <a:r>
              <a:rPr lang="zh-CN" altLang="en-US" dirty="0"/>
              <a:t>第一个原因是因为集群是用了异步复制</a:t>
            </a:r>
            <a:r>
              <a:rPr lang="en-US" altLang="zh-CN" dirty="0"/>
              <a:t>. </a:t>
            </a:r>
            <a:r>
              <a:rPr lang="zh-CN" altLang="en-US" dirty="0"/>
              <a:t>写操作过程</a:t>
            </a:r>
            <a:r>
              <a:rPr lang="en-US" altLang="zh-CN" dirty="0" smtClean="0"/>
              <a:t>:</a:t>
            </a:r>
          </a:p>
          <a:p>
            <a:r>
              <a:rPr lang="zh-CN" altLang="en-US" dirty="0"/>
              <a:t>客户端向主节点</a:t>
            </a:r>
            <a:r>
              <a:rPr lang="en-US" altLang="zh-CN" dirty="0"/>
              <a:t>B</a:t>
            </a:r>
            <a:r>
              <a:rPr lang="zh-CN" altLang="en-US" dirty="0"/>
              <a:t>写入一条命令</a:t>
            </a:r>
            <a:r>
              <a:rPr lang="en-US" altLang="zh-CN" dirty="0"/>
              <a:t>.</a:t>
            </a:r>
          </a:p>
          <a:p>
            <a:r>
              <a:rPr lang="zh-CN" altLang="en-US" dirty="0" smtClean="0"/>
              <a:t>主</a:t>
            </a:r>
            <a:r>
              <a:rPr lang="zh-CN" altLang="en-US" dirty="0"/>
              <a:t>节点</a:t>
            </a:r>
            <a:r>
              <a:rPr lang="en-US" altLang="zh-CN" dirty="0"/>
              <a:t>B</a:t>
            </a:r>
            <a:r>
              <a:rPr lang="zh-CN" altLang="en-US" dirty="0"/>
              <a:t>向客户端回复命令状态</a:t>
            </a:r>
            <a:r>
              <a:rPr lang="en-US" altLang="zh-CN" dirty="0"/>
              <a:t>.</a:t>
            </a:r>
          </a:p>
          <a:p>
            <a:r>
              <a:rPr lang="zh-CN" altLang="en-US" dirty="0"/>
              <a:t>主节点将写操作复制给他得从节点 </a:t>
            </a:r>
            <a:r>
              <a:rPr lang="en-US" altLang="zh-CN" dirty="0"/>
              <a:t>B1, B2 </a:t>
            </a:r>
            <a:r>
              <a:rPr lang="zh-CN" altLang="en-US" dirty="0"/>
              <a:t>和 </a:t>
            </a:r>
            <a:r>
              <a:rPr lang="en-US" altLang="zh-CN" dirty="0"/>
              <a:t>B3.</a:t>
            </a:r>
          </a:p>
          <a:p>
            <a:pPr marL="0" indent="0">
              <a:buNone/>
            </a:pPr>
            <a:r>
              <a:rPr lang="zh-CN" altLang="en-US" dirty="0"/>
              <a:t>主节点对命令的复制工作发生在返回命令回复之后， 因为如果每次处理命令请求都需要等待复制操作完成的话， 那么主节点处理命令请求的速度将极大地降低 </a:t>
            </a:r>
            <a:r>
              <a:rPr lang="en-US" altLang="zh-CN" dirty="0"/>
              <a:t>—— </a:t>
            </a:r>
            <a:r>
              <a:rPr lang="zh-CN" altLang="en-US" dirty="0"/>
              <a:t>我们必须在性能和一致性之间做出权衡。 注意：</a:t>
            </a:r>
            <a:r>
              <a:rPr lang="en-US" altLang="zh-CN" dirty="0" err="1"/>
              <a:t>Redis</a:t>
            </a:r>
            <a:r>
              <a:rPr lang="en-US" altLang="zh-CN" dirty="0"/>
              <a:t> </a:t>
            </a:r>
            <a:r>
              <a:rPr lang="zh-CN" altLang="en-US" dirty="0"/>
              <a:t>集群可能会在将来提供同步写的方法。 </a:t>
            </a:r>
            <a:r>
              <a:rPr lang="en-US" altLang="zh-CN" dirty="0" err="1"/>
              <a:t>Redis</a:t>
            </a:r>
            <a:r>
              <a:rPr lang="en-US" altLang="zh-CN" dirty="0"/>
              <a:t> </a:t>
            </a:r>
            <a:r>
              <a:rPr lang="zh-CN" altLang="en-US" dirty="0"/>
              <a:t>集群另外一种可能会丢失命令的情况是集群出现了网络分区， 并且一个客户端与至少包括一个主节点在内的少数实例被孤立。</a:t>
            </a:r>
          </a:p>
          <a:p>
            <a:pPr marL="0" indent="0">
              <a:buNone/>
            </a:pPr>
            <a:r>
              <a:rPr lang="zh-CN" altLang="en-US" dirty="0"/>
              <a:t>举个例子 假设集群包含 </a:t>
            </a:r>
            <a:r>
              <a:rPr lang="en-US" altLang="zh-CN" dirty="0"/>
              <a:t>A </a:t>
            </a:r>
            <a:r>
              <a:rPr lang="zh-CN" altLang="en-US" dirty="0"/>
              <a:t>、 </a:t>
            </a:r>
            <a:r>
              <a:rPr lang="en-US" altLang="zh-CN" dirty="0"/>
              <a:t>B </a:t>
            </a:r>
            <a:r>
              <a:rPr lang="zh-CN" altLang="en-US" dirty="0"/>
              <a:t>、 </a:t>
            </a:r>
            <a:r>
              <a:rPr lang="en-US" altLang="zh-CN" dirty="0"/>
              <a:t>C </a:t>
            </a:r>
            <a:r>
              <a:rPr lang="zh-CN" altLang="en-US" dirty="0"/>
              <a:t>、 </a:t>
            </a:r>
            <a:r>
              <a:rPr lang="en-US" altLang="zh-CN" dirty="0"/>
              <a:t>A1 </a:t>
            </a:r>
            <a:r>
              <a:rPr lang="zh-CN" altLang="en-US" dirty="0"/>
              <a:t>、 </a:t>
            </a:r>
            <a:r>
              <a:rPr lang="en-US" altLang="zh-CN" dirty="0"/>
              <a:t>B1 </a:t>
            </a:r>
            <a:r>
              <a:rPr lang="zh-CN" altLang="en-US" dirty="0"/>
              <a:t>、 </a:t>
            </a:r>
            <a:r>
              <a:rPr lang="en-US" altLang="zh-CN" dirty="0"/>
              <a:t>C1 </a:t>
            </a:r>
            <a:r>
              <a:rPr lang="zh-CN" altLang="en-US" dirty="0"/>
              <a:t>六个节点， 其中 </a:t>
            </a:r>
            <a:r>
              <a:rPr lang="en-US" altLang="zh-CN" dirty="0"/>
              <a:t>A </a:t>
            </a:r>
            <a:r>
              <a:rPr lang="zh-CN" altLang="en-US" dirty="0"/>
              <a:t>、</a:t>
            </a:r>
            <a:r>
              <a:rPr lang="en-US" altLang="zh-CN" dirty="0"/>
              <a:t>B </a:t>
            </a:r>
            <a:r>
              <a:rPr lang="zh-CN" altLang="en-US" dirty="0"/>
              <a:t>、</a:t>
            </a:r>
            <a:r>
              <a:rPr lang="en-US" altLang="zh-CN" dirty="0"/>
              <a:t>C </a:t>
            </a:r>
            <a:r>
              <a:rPr lang="zh-CN" altLang="en-US" dirty="0"/>
              <a:t>为主节点， </a:t>
            </a:r>
            <a:r>
              <a:rPr lang="en-US" altLang="zh-CN" dirty="0"/>
              <a:t>A1 </a:t>
            </a:r>
            <a:r>
              <a:rPr lang="zh-CN" altLang="en-US" dirty="0"/>
              <a:t>、</a:t>
            </a:r>
            <a:r>
              <a:rPr lang="en-US" altLang="zh-CN" dirty="0"/>
              <a:t>B1 </a:t>
            </a:r>
            <a:r>
              <a:rPr lang="zh-CN" altLang="en-US" dirty="0"/>
              <a:t>、</a:t>
            </a:r>
            <a:r>
              <a:rPr lang="en-US" altLang="zh-CN" dirty="0"/>
              <a:t>C1 </a:t>
            </a:r>
            <a:r>
              <a:rPr lang="zh-CN" altLang="en-US" dirty="0"/>
              <a:t>为</a:t>
            </a:r>
            <a:r>
              <a:rPr lang="en-US" altLang="zh-CN" dirty="0"/>
              <a:t>A</a:t>
            </a:r>
            <a:r>
              <a:rPr lang="zh-CN" altLang="en-US" dirty="0"/>
              <a:t>，</a:t>
            </a:r>
            <a:r>
              <a:rPr lang="en-US" altLang="zh-CN" dirty="0"/>
              <a:t>B</a:t>
            </a:r>
            <a:r>
              <a:rPr lang="zh-CN" altLang="en-US" dirty="0"/>
              <a:t>，</a:t>
            </a:r>
            <a:r>
              <a:rPr lang="en-US" altLang="zh-CN" dirty="0"/>
              <a:t>C</a:t>
            </a:r>
            <a:r>
              <a:rPr lang="zh-CN" altLang="en-US" dirty="0"/>
              <a:t>的从节点， 还有一个客户端 </a:t>
            </a:r>
            <a:r>
              <a:rPr lang="en-US" altLang="zh-CN" dirty="0"/>
              <a:t>Z1 </a:t>
            </a:r>
            <a:r>
              <a:rPr lang="zh-CN" altLang="en-US" dirty="0"/>
              <a:t>假设集群中发生网络分区，那么集群可能会分为两方，大部分的一方包含节点 </a:t>
            </a:r>
            <a:r>
              <a:rPr lang="en-US" altLang="zh-CN" dirty="0"/>
              <a:t>A </a:t>
            </a:r>
            <a:r>
              <a:rPr lang="zh-CN" altLang="en-US" dirty="0"/>
              <a:t>、</a:t>
            </a:r>
            <a:r>
              <a:rPr lang="en-US" altLang="zh-CN" dirty="0"/>
              <a:t>C </a:t>
            </a:r>
            <a:r>
              <a:rPr lang="zh-CN" altLang="en-US" dirty="0"/>
              <a:t>、</a:t>
            </a:r>
            <a:r>
              <a:rPr lang="en-US" altLang="zh-CN" dirty="0"/>
              <a:t>A1 </a:t>
            </a:r>
            <a:r>
              <a:rPr lang="zh-CN" altLang="en-US" dirty="0"/>
              <a:t>、</a:t>
            </a:r>
            <a:r>
              <a:rPr lang="en-US" altLang="zh-CN" dirty="0"/>
              <a:t>B1 </a:t>
            </a:r>
            <a:r>
              <a:rPr lang="zh-CN" altLang="en-US" dirty="0"/>
              <a:t>和 </a:t>
            </a:r>
            <a:r>
              <a:rPr lang="en-US" altLang="zh-CN" dirty="0"/>
              <a:t>C1 </a:t>
            </a:r>
            <a:r>
              <a:rPr lang="zh-CN" altLang="en-US" dirty="0"/>
              <a:t>，小部分的一方则包含节点 </a:t>
            </a:r>
            <a:r>
              <a:rPr lang="en-US" altLang="zh-CN" dirty="0"/>
              <a:t>B </a:t>
            </a:r>
            <a:r>
              <a:rPr lang="zh-CN" altLang="en-US" dirty="0"/>
              <a:t>和客户端 </a:t>
            </a:r>
            <a:r>
              <a:rPr lang="en-US" altLang="zh-CN" dirty="0"/>
              <a:t>Z1 .</a:t>
            </a:r>
          </a:p>
          <a:p>
            <a:pPr marL="0" indent="0">
              <a:buNone/>
            </a:pPr>
            <a:r>
              <a:rPr lang="en-US" altLang="zh-CN" dirty="0"/>
              <a:t>Z1</a:t>
            </a:r>
            <a:r>
              <a:rPr lang="zh-CN" altLang="en-US" dirty="0"/>
              <a:t>仍然能够向主节点</a:t>
            </a:r>
            <a:r>
              <a:rPr lang="en-US" altLang="zh-CN" dirty="0"/>
              <a:t>B</a:t>
            </a:r>
            <a:r>
              <a:rPr lang="zh-CN" altLang="en-US" dirty="0"/>
              <a:t>中写入</a:t>
            </a:r>
            <a:r>
              <a:rPr lang="en-US" altLang="zh-CN" dirty="0"/>
              <a:t>, </a:t>
            </a:r>
            <a:r>
              <a:rPr lang="zh-CN" altLang="en-US" dirty="0"/>
              <a:t>如果网络分区发生时间较短</a:t>
            </a:r>
            <a:r>
              <a:rPr lang="en-US" altLang="zh-CN" dirty="0"/>
              <a:t>,</a:t>
            </a:r>
            <a:r>
              <a:rPr lang="zh-CN" altLang="en-US" dirty="0"/>
              <a:t>那么集群将会继续正常运作</a:t>
            </a:r>
            <a:r>
              <a:rPr lang="en-US" altLang="zh-CN" dirty="0"/>
              <a:t>,</a:t>
            </a:r>
            <a:r>
              <a:rPr lang="zh-CN" altLang="en-US" dirty="0"/>
              <a:t>如果分区的时间足够让大部分的一方将</a:t>
            </a:r>
            <a:r>
              <a:rPr lang="en-US" altLang="zh-CN" dirty="0"/>
              <a:t>B1</a:t>
            </a:r>
            <a:r>
              <a:rPr lang="zh-CN" altLang="en-US" dirty="0"/>
              <a:t>选举为新的</a:t>
            </a:r>
            <a:r>
              <a:rPr lang="en-US" altLang="zh-CN" dirty="0"/>
              <a:t>master</a:t>
            </a:r>
            <a:r>
              <a:rPr lang="zh-CN" altLang="en-US" dirty="0"/>
              <a:t>，那么</a:t>
            </a:r>
            <a:r>
              <a:rPr lang="en-US" altLang="zh-CN" dirty="0"/>
              <a:t>Z1</a:t>
            </a:r>
            <a:r>
              <a:rPr lang="zh-CN" altLang="en-US" dirty="0"/>
              <a:t>写入</a:t>
            </a:r>
            <a:r>
              <a:rPr lang="en-US" altLang="zh-CN" dirty="0"/>
              <a:t>B</a:t>
            </a:r>
            <a:r>
              <a:rPr lang="zh-CN" altLang="en-US" dirty="0"/>
              <a:t>中得数据便丢失了</a:t>
            </a:r>
            <a:r>
              <a:rPr lang="en-US" altLang="zh-CN" dirty="0"/>
              <a:t>.</a:t>
            </a:r>
          </a:p>
          <a:p>
            <a:pPr marL="0" indent="0">
              <a:buNone/>
            </a:pPr>
            <a:r>
              <a:rPr lang="zh-CN" altLang="en-US" dirty="0"/>
              <a:t>注意， 在网络分裂出现期间， 客户端 </a:t>
            </a:r>
            <a:r>
              <a:rPr lang="en-US" altLang="zh-CN" dirty="0"/>
              <a:t>Z1 </a:t>
            </a:r>
            <a:r>
              <a:rPr lang="zh-CN" altLang="en-US" dirty="0"/>
              <a:t>可以向主节点 </a:t>
            </a:r>
            <a:r>
              <a:rPr lang="en-US" altLang="zh-CN" dirty="0"/>
              <a:t>B </a:t>
            </a:r>
            <a:r>
              <a:rPr lang="zh-CN" altLang="en-US" dirty="0"/>
              <a:t>发送写命令的最大时间是有限制的， 这一时间限制称为节点超时时间（</a:t>
            </a:r>
            <a:r>
              <a:rPr lang="en-US" altLang="zh-CN" dirty="0"/>
              <a:t>node timeout</a:t>
            </a:r>
            <a:r>
              <a:rPr lang="zh-CN" altLang="en-US" dirty="0"/>
              <a:t>）， 是 </a:t>
            </a:r>
            <a:r>
              <a:rPr lang="en-US" altLang="zh-CN" dirty="0" err="1"/>
              <a:t>Redis</a:t>
            </a:r>
            <a:r>
              <a:rPr lang="en-US" altLang="zh-CN" dirty="0"/>
              <a:t> </a:t>
            </a:r>
            <a:r>
              <a:rPr lang="zh-CN" altLang="en-US" dirty="0"/>
              <a:t>集群的一个重要的配置选项：</a:t>
            </a:r>
          </a:p>
          <a:p>
            <a:pPr marL="0" indent="0">
              <a:buNone/>
            </a:pPr>
            <a:endParaRPr lang="zh-CN" altLang="en-US" dirty="0"/>
          </a:p>
        </p:txBody>
      </p:sp>
    </p:spTree>
    <p:extLst>
      <p:ext uri="{BB962C8B-B14F-4D97-AF65-F5344CB8AC3E}">
        <p14:creationId xmlns:p14="http://schemas.microsoft.com/office/powerpoint/2010/main" val="16319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部署一主多从，通过</a:t>
            </a:r>
            <a:r>
              <a:rPr lang="en-US" altLang="zh-CN" dirty="0" smtClean="0"/>
              <a:t>sentinel</a:t>
            </a:r>
            <a:r>
              <a:rPr lang="zh-CN" altLang="en-US" dirty="0" smtClean="0"/>
              <a:t>实现</a:t>
            </a:r>
            <a:r>
              <a:rPr lang="en-US" altLang="zh-CN" dirty="0" err="1" smtClean="0"/>
              <a:t>redis</a:t>
            </a:r>
            <a:r>
              <a:rPr lang="zh-CN" altLang="en-US" dirty="0" smtClean="0"/>
              <a:t>主从集群的故障自主切换，达到高可用。</a:t>
            </a:r>
            <a:endParaRPr lang="en-US" altLang="zh-CN" dirty="0" smtClean="0"/>
          </a:p>
          <a:p>
            <a:pPr marL="0" indent="0">
              <a:buNone/>
            </a:pPr>
            <a:r>
              <a:rPr lang="zh-CN" altLang="en-US" dirty="0" smtClean="0"/>
              <a:t>优点：</a:t>
            </a:r>
            <a:endParaRPr lang="en-US" altLang="zh-CN" dirty="0" smtClean="0"/>
          </a:p>
          <a:p>
            <a:pPr marL="0" indent="0">
              <a:buNone/>
            </a:pPr>
            <a:r>
              <a:rPr lang="zh-CN" altLang="en-US" dirty="0" smtClean="0"/>
              <a:t>部署简单，主从切换后，客户端可自动重新连接。</a:t>
            </a:r>
            <a:endParaRPr lang="en-US" altLang="zh-CN" dirty="0" smtClean="0"/>
          </a:p>
          <a:p>
            <a:pPr marL="0" indent="0">
              <a:buNone/>
            </a:pPr>
            <a:r>
              <a:rPr lang="zh-CN" altLang="en-US" dirty="0" smtClean="0"/>
              <a:t>缺点：</a:t>
            </a:r>
            <a:endParaRPr lang="en-US" altLang="zh-CN" dirty="0" smtClean="0"/>
          </a:p>
          <a:p>
            <a:pPr marL="0" indent="0">
              <a:buNone/>
            </a:pPr>
            <a:r>
              <a:rPr lang="zh-CN" altLang="en-US" dirty="0" smtClean="0"/>
              <a:t>一台主服务承担了很大的访问压力，高访问量下容易出现访问故障。</a:t>
            </a:r>
            <a:endParaRPr lang="en-US" altLang="zh-CN" dirty="0" smtClean="0"/>
          </a:p>
          <a:p>
            <a:pPr marL="0" indent="0">
              <a:buNone/>
            </a:pPr>
            <a:r>
              <a:rPr lang="zh-CN" altLang="en-US" dirty="0" smtClean="0"/>
              <a:t>选型：</a:t>
            </a:r>
            <a:endParaRPr lang="en-US" altLang="zh-CN" dirty="0" smtClean="0"/>
          </a:p>
          <a:p>
            <a:pPr marL="0" indent="0">
              <a:buNone/>
            </a:pPr>
            <a:r>
              <a:rPr lang="zh-CN" altLang="en-US" dirty="0" smtClean="0"/>
              <a:t>适合于并发访问量不大的应用。</a:t>
            </a:r>
            <a:endParaRPr lang="en-US" altLang="zh-CN" dirty="0"/>
          </a:p>
        </p:txBody>
      </p:sp>
    </p:spTree>
    <p:extLst>
      <p:ext uri="{BB962C8B-B14F-4D97-AF65-F5344CB8AC3E}">
        <p14:creationId xmlns:p14="http://schemas.microsoft.com/office/powerpoint/2010/main" val="351446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a:xfrm>
            <a:off x="838200" y="1825624"/>
            <a:ext cx="10515600" cy="4918075"/>
          </a:xfrm>
        </p:spPr>
        <p:txBody>
          <a:bodyPr>
            <a:normAutofit fontScale="25000" lnSpcReduction="20000"/>
          </a:bodyPr>
          <a:lstStyle/>
          <a:p>
            <a:pPr marL="0" indent="0">
              <a:buNone/>
            </a:pPr>
            <a:r>
              <a:rPr lang="en-US" altLang="zh-CN" dirty="0"/>
              <a:t>172.20.8.215</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26379 -j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7001 -j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7004 -j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355029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172.20.10.200</a:t>
            </a:r>
          </a:p>
          <a:p>
            <a:pPr marL="0" indent="0">
              <a:buNone/>
            </a:pPr>
            <a:endParaRPr lang="en-US" altLang="zh-CN" dirty="0"/>
          </a:p>
          <a:p>
            <a:pPr marL="0" indent="0">
              <a:buNone/>
            </a:pPr>
            <a:r>
              <a:rPr lang="en-US" altLang="zh-CN" dirty="0" err="1"/>
              <a:t>iptables</a:t>
            </a:r>
            <a:r>
              <a:rPr lang="en-US" altLang="zh-CN" dirty="0"/>
              <a:t> -P INPUT ACCEPT  </a:t>
            </a:r>
          </a:p>
          <a:p>
            <a:pPr marL="0" indent="0">
              <a:buNone/>
            </a:pPr>
            <a:r>
              <a:rPr lang="en-US" altLang="zh-CN" dirty="0" err="1"/>
              <a:t>iptables</a:t>
            </a:r>
            <a:r>
              <a:rPr lang="en-US" altLang="zh-CN" dirty="0"/>
              <a:t> -F  </a:t>
            </a:r>
          </a:p>
          <a:p>
            <a:pPr marL="0" indent="0">
              <a:buNone/>
            </a:pPr>
            <a:r>
              <a:rPr lang="en-US" altLang="zh-CN" dirty="0" err="1"/>
              <a:t>iptables</a:t>
            </a:r>
            <a:r>
              <a:rPr lang="en-US" altLang="zh-CN" dirty="0"/>
              <a:t> -X  </a:t>
            </a:r>
          </a:p>
          <a:p>
            <a:pPr marL="0" indent="0">
              <a:buNone/>
            </a:pPr>
            <a:r>
              <a:rPr lang="en-US" altLang="zh-CN" dirty="0" err="1"/>
              <a:t>iptables</a:t>
            </a:r>
            <a:r>
              <a:rPr lang="en-US" altLang="zh-CN" dirty="0"/>
              <a:t> -Z  </a:t>
            </a:r>
          </a:p>
          <a:p>
            <a:pPr marL="0" indent="0">
              <a:buNone/>
            </a:pPr>
            <a:r>
              <a:rPr lang="en-US" altLang="zh-CN" dirty="0" err="1"/>
              <a:t>iptables</a:t>
            </a:r>
            <a:r>
              <a:rPr lang="en-US" altLang="zh-CN" dirty="0"/>
              <a:t> -A INPUT -</a:t>
            </a:r>
            <a:r>
              <a:rPr lang="en-US" altLang="zh-CN" dirty="0" err="1"/>
              <a:t>i</a:t>
            </a:r>
            <a:r>
              <a:rPr lang="en-US" altLang="zh-CN" dirty="0"/>
              <a:t> lo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22 -j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21 -j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80 -j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443 -j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6380 -j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6381 -j ACCEPT  </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36379 -j ACCEPT</a:t>
            </a:r>
          </a:p>
          <a:p>
            <a:pPr marL="0" indent="0">
              <a:buNone/>
            </a:pPr>
            <a:r>
              <a:rPr lang="en-US" altLang="zh-CN" dirty="0" err="1"/>
              <a:t>iptables</a:t>
            </a:r>
            <a:r>
              <a:rPr lang="en-US" altLang="zh-CN" dirty="0"/>
              <a:t> -A INPUT -p </a:t>
            </a:r>
            <a:r>
              <a:rPr lang="en-US" altLang="zh-CN" dirty="0" err="1"/>
              <a:t>tcp</a:t>
            </a:r>
            <a:r>
              <a:rPr lang="en-US" altLang="zh-CN" dirty="0"/>
              <a:t> --</a:t>
            </a:r>
            <a:r>
              <a:rPr lang="en-US" altLang="zh-CN" dirty="0" err="1"/>
              <a:t>dport</a:t>
            </a:r>
            <a:r>
              <a:rPr lang="en-US" altLang="zh-CN" dirty="0"/>
              <a:t> 46379 -j ACCEPT </a:t>
            </a:r>
          </a:p>
          <a:p>
            <a:pPr marL="0" indent="0">
              <a:buNone/>
            </a:pPr>
            <a:r>
              <a:rPr lang="en-US" altLang="zh-CN" dirty="0" err="1"/>
              <a:t>iptables</a:t>
            </a:r>
            <a:r>
              <a:rPr lang="en-US" altLang="zh-CN" dirty="0"/>
              <a:t> -A INPUT -p </a:t>
            </a:r>
            <a:r>
              <a:rPr lang="en-US" altLang="zh-CN" dirty="0" err="1"/>
              <a:t>icmp</a:t>
            </a:r>
            <a:r>
              <a:rPr lang="en-US" altLang="zh-CN" dirty="0"/>
              <a:t> --</a:t>
            </a:r>
            <a:r>
              <a:rPr lang="en-US" altLang="zh-CN" dirty="0" err="1"/>
              <a:t>icmp</a:t>
            </a:r>
            <a:r>
              <a:rPr lang="en-US" altLang="zh-CN" dirty="0"/>
              <a:t>-type 8 -j ACCEPT  </a:t>
            </a:r>
          </a:p>
          <a:p>
            <a:pPr marL="0" indent="0">
              <a:buNone/>
            </a:pPr>
            <a:r>
              <a:rPr lang="en-US" altLang="zh-CN" dirty="0" err="1"/>
              <a:t>iptables</a:t>
            </a:r>
            <a:r>
              <a:rPr lang="en-US" altLang="zh-CN" dirty="0"/>
              <a:t> -A INPUT -m state --state RELATED,ESTABLISHED -j ACCEPT  </a:t>
            </a:r>
          </a:p>
          <a:p>
            <a:pPr marL="0" indent="0">
              <a:buNone/>
            </a:pPr>
            <a:r>
              <a:rPr lang="en-US" altLang="zh-CN" dirty="0" err="1"/>
              <a:t>iptables</a:t>
            </a:r>
            <a:r>
              <a:rPr lang="en-US" altLang="zh-CN" dirty="0"/>
              <a:t> -P INPUT DROP  </a:t>
            </a:r>
          </a:p>
          <a:p>
            <a:pPr marL="0" indent="0">
              <a:buNone/>
            </a:pPr>
            <a:r>
              <a:rPr lang="en-US" altLang="zh-CN" dirty="0" err="1"/>
              <a:t>iptables</a:t>
            </a:r>
            <a:r>
              <a:rPr lang="en-US" altLang="zh-CN" dirty="0"/>
              <a:t> -P OUTPUT ACCEPT  </a:t>
            </a:r>
          </a:p>
          <a:p>
            <a:pPr marL="0" indent="0">
              <a:buNone/>
            </a:pPr>
            <a:r>
              <a:rPr lang="en-US" altLang="zh-CN" dirty="0" err="1"/>
              <a:t>iptables</a:t>
            </a:r>
            <a:r>
              <a:rPr lang="en-US" altLang="zh-CN" dirty="0"/>
              <a:t> -P FORWARD DROP  </a:t>
            </a:r>
          </a:p>
          <a:p>
            <a:pPr marL="0" indent="0">
              <a:buNone/>
            </a:pPr>
            <a:r>
              <a:rPr lang="en-US" altLang="zh-CN" dirty="0"/>
              <a:t>service </a:t>
            </a:r>
            <a:r>
              <a:rPr lang="en-US" altLang="zh-CN" dirty="0" err="1"/>
              <a:t>iptables</a:t>
            </a:r>
            <a:r>
              <a:rPr lang="en-US" altLang="zh-CN" dirty="0"/>
              <a:t> save  </a:t>
            </a:r>
          </a:p>
          <a:p>
            <a:pPr marL="0" indent="0">
              <a:buNone/>
            </a:pPr>
            <a:r>
              <a:rPr lang="en-US" altLang="zh-CN" dirty="0" err="1"/>
              <a:t>systemctl</a:t>
            </a:r>
            <a:r>
              <a:rPr lang="en-US" altLang="zh-CN" dirty="0"/>
              <a:t> restart </a:t>
            </a:r>
            <a:r>
              <a:rPr lang="en-US" altLang="zh-CN" dirty="0" err="1"/>
              <a:t>iptables.service</a:t>
            </a:r>
            <a:r>
              <a:rPr lang="en-US" altLang="zh-CN" dirty="0"/>
              <a:t> </a:t>
            </a:r>
            <a:endParaRPr lang="zh-CN" altLang="en-US" dirty="0"/>
          </a:p>
        </p:txBody>
      </p:sp>
    </p:spTree>
    <p:extLst>
      <p:ext uri="{BB962C8B-B14F-4D97-AF65-F5344CB8AC3E}">
        <p14:creationId xmlns:p14="http://schemas.microsoft.com/office/powerpoint/2010/main" val="185482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zh-CN" altLang="en-US" dirty="0" smtClean="0"/>
              <a:t>主库配置</a:t>
            </a:r>
            <a:endParaRPr lang="en-US" altLang="zh-CN" dirty="0" smtClean="0"/>
          </a:p>
          <a:p>
            <a:pPr marL="0" indent="0">
              <a:buNone/>
            </a:pPr>
            <a:r>
              <a:rPr lang="en-US" altLang="zh-CN" dirty="0" smtClean="0"/>
              <a:t>172.20.8.215</a:t>
            </a:r>
            <a:endParaRPr lang="en-US" altLang="zh-CN" dirty="0"/>
          </a:p>
          <a:p>
            <a:pPr marL="0" indent="0">
              <a:buNone/>
            </a:pPr>
            <a:r>
              <a:rPr lang="en-US" altLang="zh-CN" dirty="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&gt;make</a:t>
            </a:r>
          </a:p>
          <a:p>
            <a:pPr marL="0" indent="0">
              <a:buNone/>
            </a:pPr>
            <a:endParaRPr lang="en-US" altLang="zh-CN" dirty="0"/>
          </a:p>
          <a:p>
            <a:pPr marL="0" indent="0">
              <a:buNone/>
            </a:pPr>
            <a:r>
              <a:rPr lang="en-US" altLang="zh-CN" dirty="0"/>
              <a:t>&gt; </a:t>
            </a:r>
            <a:r>
              <a:rPr lang="en-US" altLang="zh-CN" dirty="0" err="1"/>
              <a:t>mkdir</a:t>
            </a:r>
            <a:r>
              <a:rPr lang="en-US" altLang="zh-CN" dirty="0"/>
              <a:t> -p  /</a:t>
            </a:r>
            <a:r>
              <a:rPr lang="en-US" altLang="zh-CN" dirty="0" smtClean="0"/>
              <a:t>export/data/</a:t>
            </a:r>
            <a:r>
              <a:rPr lang="en-US" altLang="zh-CN" dirty="0" err="1" smtClean="0"/>
              <a:t>redis</a:t>
            </a:r>
            <a:r>
              <a:rPr lang="en-US" altLang="zh-CN" dirty="0" smtClean="0"/>
              <a:t>/6379/{</a:t>
            </a:r>
            <a:r>
              <a:rPr lang="en-US" altLang="zh-CN" dirty="0" err="1"/>
              <a:t>conf,db,log</a:t>
            </a:r>
            <a:r>
              <a:rPr lang="en-US" altLang="zh-CN" dirty="0"/>
              <a:t>}</a:t>
            </a:r>
          </a:p>
          <a:p>
            <a:pPr marL="0" indent="0">
              <a:buNone/>
            </a:pPr>
            <a:r>
              <a:rPr lang="en-US" altLang="zh-CN" dirty="0"/>
              <a:t>&gt; </a:t>
            </a:r>
            <a:r>
              <a:rPr lang="en-US" altLang="zh-CN" dirty="0" err="1"/>
              <a:t>cp</a:t>
            </a:r>
            <a:r>
              <a:rPr lang="en-US" altLang="zh-CN" dirty="0"/>
              <a:t> /export/servers/redis-4.0.1/</a:t>
            </a:r>
            <a:r>
              <a:rPr lang="en-US" altLang="zh-CN" dirty="0" err="1"/>
              <a:t>redis.conf</a:t>
            </a:r>
            <a:r>
              <a:rPr lang="en-US" altLang="zh-CN" dirty="0"/>
              <a:t> /export/data/</a:t>
            </a:r>
            <a:r>
              <a:rPr lang="en-US" altLang="zh-CN" dirty="0" err="1"/>
              <a:t>redis</a:t>
            </a:r>
            <a:r>
              <a:rPr lang="en-US" altLang="zh-CN" dirty="0"/>
              <a:t>/6379/</a:t>
            </a:r>
            <a:r>
              <a:rPr lang="en-US" altLang="zh-CN" dirty="0" err="1"/>
              <a:t>conf</a:t>
            </a:r>
            <a:endParaRPr lang="en-US" altLang="zh-CN" dirty="0"/>
          </a:p>
          <a:p>
            <a:pPr marL="0" indent="0">
              <a:buNone/>
            </a:pPr>
            <a:endParaRPr lang="zh-CN" altLang="en-US" dirty="0"/>
          </a:p>
        </p:txBody>
      </p:sp>
    </p:spTree>
    <p:extLst>
      <p:ext uri="{BB962C8B-B14F-4D97-AF65-F5344CB8AC3E}">
        <p14:creationId xmlns:p14="http://schemas.microsoft.com/office/powerpoint/2010/main" val="23999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从库配置</a:t>
            </a:r>
            <a:endParaRPr lang="en-US" altLang="zh-CN" dirty="0" smtClean="0"/>
          </a:p>
          <a:p>
            <a:pPr marL="0" indent="0">
              <a:buNone/>
            </a:pPr>
            <a:r>
              <a:rPr lang="en-US" altLang="zh-CN" dirty="0" smtClean="0"/>
              <a:t>172.20.10.200</a:t>
            </a:r>
          </a:p>
          <a:p>
            <a:pPr marL="0" indent="0">
              <a:buNone/>
            </a:pPr>
            <a:r>
              <a:rPr lang="en-US" altLang="zh-CN" dirty="0" smtClean="0"/>
              <a:t>&gt;</a:t>
            </a:r>
            <a:r>
              <a:rPr lang="en-US" altLang="zh-CN" dirty="0" err="1"/>
              <a:t>wget</a:t>
            </a:r>
            <a:r>
              <a:rPr lang="en-US" altLang="zh-CN" dirty="0"/>
              <a:t> </a:t>
            </a:r>
            <a:r>
              <a:rPr lang="en-US" altLang="zh-CN" dirty="0">
                <a:hlinkClick r:id="rId2"/>
              </a:rPr>
              <a:t>http://download.redis.io/releases/redis-4.0.1.tar.gz</a:t>
            </a:r>
            <a:endParaRPr lang="en-US" altLang="zh-CN" dirty="0"/>
          </a:p>
          <a:p>
            <a:pPr marL="0" indent="0">
              <a:buNone/>
            </a:pPr>
            <a:r>
              <a:rPr lang="en-US" altLang="zh-CN" dirty="0"/>
              <a:t>&gt;tar -</a:t>
            </a:r>
            <a:r>
              <a:rPr lang="en-US" altLang="zh-CN" dirty="0" err="1"/>
              <a:t>zxvf</a:t>
            </a:r>
            <a:r>
              <a:rPr lang="en-US" altLang="zh-CN" dirty="0"/>
              <a:t> redis-4.0.1.tar.gz</a:t>
            </a:r>
          </a:p>
          <a:p>
            <a:pPr marL="0" indent="0">
              <a:buNone/>
            </a:pPr>
            <a:r>
              <a:rPr lang="en-US" altLang="zh-CN" dirty="0"/>
              <a:t>&gt;cd redis-4.0.1/</a:t>
            </a:r>
          </a:p>
          <a:p>
            <a:pPr marL="0" indent="0">
              <a:buNone/>
            </a:pPr>
            <a:r>
              <a:rPr lang="en-US" altLang="zh-CN" dirty="0"/>
              <a:t>&gt;</a:t>
            </a:r>
            <a:r>
              <a:rPr lang="en-US" altLang="zh-CN" dirty="0" smtClean="0"/>
              <a:t>make</a:t>
            </a:r>
          </a:p>
          <a:p>
            <a:pPr marL="0" indent="0">
              <a:buNone/>
            </a:pPr>
            <a:endParaRPr lang="en-US" altLang="zh-CN" dirty="0"/>
          </a:p>
          <a:p>
            <a:pPr marL="0" indent="0">
              <a:buNone/>
            </a:pPr>
            <a:r>
              <a:rPr lang="en-US" altLang="zh-CN" dirty="0" smtClean="0"/>
              <a:t>&gt; </a:t>
            </a:r>
            <a:r>
              <a:rPr lang="en-US" altLang="zh-CN" dirty="0" err="1" smtClean="0"/>
              <a:t>mkdir</a:t>
            </a:r>
            <a:r>
              <a:rPr lang="en-US" altLang="zh-CN" dirty="0" smtClean="0"/>
              <a:t> </a:t>
            </a:r>
            <a:r>
              <a:rPr lang="en-US" altLang="zh-CN" dirty="0"/>
              <a:t>-</a:t>
            </a:r>
            <a:r>
              <a:rPr lang="en-US" altLang="zh-CN" dirty="0" smtClean="0"/>
              <a:t>p  /export/data/</a:t>
            </a:r>
            <a:r>
              <a:rPr lang="en-US" altLang="zh-CN" dirty="0" err="1" smtClean="0"/>
              <a:t>redis</a:t>
            </a:r>
            <a:r>
              <a:rPr lang="en-US" altLang="zh-CN" dirty="0" smtClean="0"/>
              <a:t>/{6380,6381</a:t>
            </a:r>
            <a:r>
              <a:rPr lang="en-US" altLang="zh-CN" dirty="0"/>
              <a:t>}/{</a:t>
            </a:r>
            <a:r>
              <a:rPr lang="en-US" altLang="zh-CN" dirty="0" err="1"/>
              <a:t>conf,db,log</a:t>
            </a:r>
            <a:r>
              <a:rPr lang="en-US" altLang="zh-CN" dirty="0"/>
              <a:t>}</a:t>
            </a:r>
          </a:p>
          <a:p>
            <a:pPr marL="0" indent="0">
              <a:buNone/>
            </a:pPr>
            <a:r>
              <a:rPr lang="en-US" altLang="zh-CN" dirty="0" smtClean="0"/>
              <a:t>&gt; </a:t>
            </a:r>
            <a:r>
              <a:rPr lang="en-US" altLang="zh-CN" dirty="0" err="1" smtClean="0"/>
              <a:t>cp</a:t>
            </a:r>
            <a:r>
              <a:rPr lang="en-US" altLang="zh-CN" dirty="0" smtClean="0"/>
              <a:t> /export/servers/redis-4.0.1/</a:t>
            </a:r>
            <a:r>
              <a:rPr lang="en-US" altLang="zh-CN" dirty="0" err="1" smtClean="0"/>
              <a:t>redis.conf</a:t>
            </a:r>
            <a:r>
              <a:rPr lang="en-US" altLang="zh-CN" dirty="0" smtClean="0"/>
              <a:t> /export/data/</a:t>
            </a:r>
            <a:r>
              <a:rPr lang="en-US" altLang="zh-CN" dirty="0" err="1" smtClean="0"/>
              <a:t>redis</a:t>
            </a:r>
            <a:r>
              <a:rPr lang="en-US" altLang="zh-CN" dirty="0" smtClean="0"/>
              <a:t>/6380/</a:t>
            </a:r>
            <a:r>
              <a:rPr lang="en-US" altLang="zh-CN" dirty="0" err="1" smtClean="0"/>
              <a:t>conf</a:t>
            </a:r>
            <a:endParaRPr lang="en-US" altLang="zh-CN" dirty="0" smtClean="0"/>
          </a:p>
          <a:p>
            <a:pPr marL="0" indent="0">
              <a:buNone/>
            </a:pPr>
            <a:r>
              <a:rPr lang="en-US" altLang="zh-CN" dirty="0" smtClean="0"/>
              <a:t>&gt; </a:t>
            </a:r>
            <a:r>
              <a:rPr lang="en-US" altLang="zh-CN" dirty="0" err="1" smtClean="0"/>
              <a:t>cp</a:t>
            </a:r>
            <a:r>
              <a:rPr lang="en-US" altLang="zh-CN" dirty="0" smtClean="0"/>
              <a:t> </a:t>
            </a:r>
            <a:r>
              <a:rPr lang="en-US" altLang="zh-CN" dirty="0"/>
              <a:t>/export/servers/redis-4.0.1/</a:t>
            </a:r>
            <a:r>
              <a:rPr lang="en-US" altLang="zh-CN" dirty="0" err="1"/>
              <a:t>redis.conf</a:t>
            </a:r>
            <a:r>
              <a:rPr lang="en-US" altLang="zh-CN" dirty="0"/>
              <a:t> /</a:t>
            </a:r>
            <a:r>
              <a:rPr lang="en-US" altLang="zh-CN" dirty="0" smtClean="0"/>
              <a:t>export/data/</a:t>
            </a:r>
            <a:r>
              <a:rPr lang="en-US" altLang="zh-CN" dirty="0" err="1" smtClean="0"/>
              <a:t>redis</a:t>
            </a:r>
            <a:r>
              <a:rPr lang="en-US" altLang="zh-CN" dirty="0" smtClean="0"/>
              <a:t>/6381/</a:t>
            </a:r>
            <a:r>
              <a:rPr lang="en-US" altLang="zh-CN" dirty="0" err="1" smtClean="0"/>
              <a:t>conf</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6027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a:t>
            </a:r>
            <a:r>
              <a:rPr lang="zh-CN" altLang="en-US" dirty="0" smtClean="0"/>
              <a:t>集群主从</a:t>
            </a:r>
            <a:r>
              <a:rPr lang="en-US" altLang="zh-CN" dirty="0"/>
              <a:t>+sentinel </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分别</a:t>
            </a:r>
            <a:r>
              <a:rPr lang="zh-CN" altLang="en-US" dirty="0" smtClean="0"/>
              <a:t>修改</a:t>
            </a:r>
            <a:r>
              <a:rPr lang="en-US" altLang="zh-CN" dirty="0" smtClean="0"/>
              <a:t>6379 6380 6381 </a:t>
            </a:r>
            <a:r>
              <a:rPr lang="zh-CN" altLang="en-US" dirty="0"/>
              <a:t>配置</a:t>
            </a:r>
            <a:endParaRPr lang="en-US" altLang="zh-CN" dirty="0"/>
          </a:p>
          <a:p>
            <a:pPr marL="0" indent="0">
              <a:buNone/>
            </a:pPr>
            <a:r>
              <a:rPr lang="en-US" altLang="zh-CN" dirty="0" smtClean="0"/>
              <a:t>&gt; vi /export/data/</a:t>
            </a:r>
            <a:r>
              <a:rPr lang="en-US" altLang="zh-CN" dirty="0" err="1" smtClean="0"/>
              <a:t>redis</a:t>
            </a:r>
            <a:r>
              <a:rPr lang="en-US" altLang="zh-CN" dirty="0" smtClean="0"/>
              <a:t>/6380/</a:t>
            </a:r>
            <a:r>
              <a:rPr lang="en-US" altLang="zh-CN" dirty="0" err="1" smtClean="0"/>
              <a:t>conf</a:t>
            </a:r>
            <a:r>
              <a:rPr lang="en-US" altLang="zh-CN" dirty="0" smtClean="0"/>
              <a:t>/</a:t>
            </a:r>
            <a:r>
              <a:rPr lang="en-US" altLang="zh-CN" dirty="0" err="1" smtClean="0"/>
              <a:t>redis.conf</a:t>
            </a:r>
            <a:endParaRPr lang="en-US" altLang="zh-CN" dirty="0"/>
          </a:p>
          <a:p>
            <a:pPr marL="0" indent="0">
              <a:buNone/>
            </a:pPr>
            <a:r>
              <a:rPr lang="en-US" altLang="zh-CN" dirty="0" err="1"/>
              <a:t>daemonize</a:t>
            </a:r>
            <a:r>
              <a:rPr lang="en-US" altLang="zh-CN" dirty="0"/>
              <a:t> yes</a:t>
            </a:r>
            <a:r>
              <a:rPr lang="zh-CN" altLang="en-US" dirty="0"/>
              <a:t>　　　　　　　　　　　　　　　　　　　　 </a:t>
            </a:r>
            <a:endParaRPr lang="en-US" altLang="zh-CN" dirty="0"/>
          </a:p>
          <a:p>
            <a:pPr marL="0" indent="0">
              <a:buNone/>
            </a:pPr>
            <a:r>
              <a:rPr lang="en-US" altLang="zh-CN" dirty="0"/>
              <a:t>#daemon</a:t>
            </a:r>
            <a:r>
              <a:rPr lang="zh-CN" altLang="en-US" dirty="0"/>
              <a:t>进程运行</a:t>
            </a:r>
          </a:p>
          <a:p>
            <a:pPr marL="0" indent="0">
              <a:buNone/>
            </a:pPr>
            <a:r>
              <a:rPr lang="en-US" altLang="zh-CN" dirty="0" err="1"/>
              <a:t>pidfile</a:t>
            </a:r>
            <a:r>
              <a:rPr lang="en-US" altLang="zh-CN" dirty="0"/>
              <a:t> /export/data/</a:t>
            </a:r>
            <a:r>
              <a:rPr lang="en-US" altLang="zh-CN" dirty="0" err="1"/>
              <a:t>redis</a:t>
            </a:r>
            <a:r>
              <a:rPr lang="en-US" altLang="zh-CN" dirty="0"/>
              <a:t>/6380/</a:t>
            </a:r>
            <a:r>
              <a:rPr lang="en-US" altLang="zh-CN" dirty="0" err="1"/>
              <a:t>redis.pid</a:t>
            </a:r>
            <a:r>
              <a:rPr lang="en-US" altLang="zh-CN" dirty="0"/>
              <a:t>       </a:t>
            </a:r>
            <a:r>
              <a:rPr lang="zh-CN" altLang="en-US" dirty="0"/>
              <a:t>　　　　</a:t>
            </a:r>
            <a:endParaRPr lang="en-US" altLang="zh-CN" dirty="0"/>
          </a:p>
          <a:p>
            <a:pPr marL="0" indent="0">
              <a:buNone/>
            </a:pPr>
            <a:r>
              <a:rPr lang="en-US" altLang="zh-CN" dirty="0"/>
              <a:t>#</a:t>
            </a:r>
            <a:r>
              <a:rPr lang="zh-CN" altLang="en-US" dirty="0"/>
              <a:t>进程</a:t>
            </a:r>
            <a:r>
              <a:rPr lang="en-US" altLang="zh-CN" dirty="0"/>
              <a:t>id</a:t>
            </a:r>
            <a:r>
              <a:rPr lang="zh-CN" altLang="en-US" dirty="0"/>
              <a:t>存放文件</a:t>
            </a:r>
          </a:p>
          <a:p>
            <a:pPr marL="0" indent="0">
              <a:buNone/>
            </a:pPr>
            <a:r>
              <a:rPr lang="en-US" altLang="zh-CN" dirty="0"/>
              <a:t>port </a:t>
            </a:r>
            <a:r>
              <a:rPr lang="en-US" altLang="zh-CN" dirty="0" smtClean="0"/>
              <a:t>6380                                </a:t>
            </a:r>
            <a:r>
              <a:rPr lang="zh-CN" altLang="en-US" dirty="0"/>
              <a:t>　　　　</a:t>
            </a:r>
            <a:endParaRPr lang="en-US" altLang="zh-CN" dirty="0"/>
          </a:p>
          <a:p>
            <a:pPr marL="0" indent="0">
              <a:buNone/>
            </a:pPr>
            <a:r>
              <a:rPr lang="en-US" altLang="zh-CN" dirty="0"/>
              <a:t>#</a:t>
            </a:r>
            <a:r>
              <a:rPr lang="zh-CN" altLang="en-US" dirty="0"/>
              <a:t>端口</a:t>
            </a:r>
          </a:p>
          <a:p>
            <a:pPr marL="0" indent="0">
              <a:buNone/>
            </a:pPr>
            <a:r>
              <a:rPr lang="en-US" altLang="zh-CN" dirty="0" err="1"/>
              <a:t>logfile</a:t>
            </a:r>
            <a:r>
              <a:rPr lang="en-US" altLang="zh-CN" dirty="0"/>
              <a:t> /export/data/</a:t>
            </a:r>
            <a:r>
              <a:rPr lang="en-US" altLang="zh-CN" dirty="0" err="1"/>
              <a:t>redis</a:t>
            </a:r>
            <a:r>
              <a:rPr lang="en-US" altLang="zh-CN" dirty="0"/>
              <a:t>/6380/log/redis.log   </a:t>
            </a:r>
            <a:r>
              <a:rPr lang="zh-CN" altLang="en-US" dirty="0"/>
              <a:t>　　　　</a:t>
            </a:r>
            <a:endParaRPr lang="en-US" altLang="zh-CN" dirty="0"/>
          </a:p>
          <a:p>
            <a:pPr marL="0" indent="0">
              <a:buNone/>
            </a:pPr>
            <a:r>
              <a:rPr lang="en-US" altLang="zh-CN" dirty="0"/>
              <a:t>#</a:t>
            </a:r>
            <a:r>
              <a:rPr lang="zh-CN" altLang="en-US" dirty="0"/>
              <a:t>日志目录</a:t>
            </a:r>
          </a:p>
          <a:p>
            <a:pPr marL="0" indent="0">
              <a:buNone/>
            </a:pPr>
            <a:r>
              <a:rPr lang="en-US" altLang="zh-CN" dirty="0" err="1"/>
              <a:t>dir</a:t>
            </a:r>
            <a:r>
              <a:rPr lang="en-US" altLang="zh-CN" dirty="0"/>
              <a:t> /export/data/</a:t>
            </a:r>
            <a:r>
              <a:rPr lang="en-US" altLang="zh-CN" dirty="0" err="1"/>
              <a:t>redis</a:t>
            </a:r>
            <a:r>
              <a:rPr lang="en-US" altLang="zh-CN" dirty="0"/>
              <a:t>/6380/</a:t>
            </a:r>
            <a:r>
              <a:rPr lang="en-US" altLang="zh-CN" dirty="0" err="1"/>
              <a:t>db</a:t>
            </a:r>
            <a:r>
              <a:rPr lang="en-US" altLang="zh-CN" dirty="0"/>
              <a:t>/                 </a:t>
            </a:r>
            <a:r>
              <a:rPr lang="zh-CN" altLang="en-US" dirty="0"/>
              <a:t>　　　　</a:t>
            </a:r>
            <a:endParaRPr lang="en-US" altLang="zh-CN" dirty="0"/>
          </a:p>
          <a:p>
            <a:pPr marL="0" indent="0">
              <a:buNone/>
            </a:pPr>
            <a:r>
              <a:rPr lang="en-US" altLang="zh-CN" dirty="0"/>
              <a:t>#</a:t>
            </a:r>
            <a:r>
              <a:rPr lang="en-US" altLang="zh-CN" dirty="0" err="1"/>
              <a:t>db</a:t>
            </a:r>
            <a:r>
              <a:rPr lang="zh-CN" altLang="en-US" dirty="0"/>
              <a:t>目录</a:t>
            </a:r>
          </a:p>
          <a:p>
            <a:pPr marL="0" indent="0">
              <a:buNone/>
            </a:pPr>
            <a:endParaRPr lang="zh-CN" altLang="en-US" dirty="0"/>
          </a:p>
        </p:txBody>
      </p:sp>
    </p:spTree>
    <p:extLst>
      <p:ext uri="{BB962C8B-B14F-4D97-AF65-F5344CB8AC3E}">
        <p14:creationId xmlns:p14="http://schemas.microsoft.com/office/powerpoint/2010/main" val="28579342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2838</Words>
  <Application>Microsoft Office PowerPoint</Application>
  <PresentationFormat>宽屏</PresentationFormat>
  <Paragraphs>372</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Arial</vt:lpstr>
      <vt:lpstr>Calibri</vt:lpstr>
      <vt:lpstr>Calibri Light</vt:lpstr>
      <vt:lpstr>Office 主题</vt:lpstr>
      <vt:lpstr>Redis集群部署及应用示例</vt:lpstr>
      <vt:lpstr>为什么要做集群</vt:lpstr>
      <vt:lpstr>一、部署方案</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集群主从+sentinel </vt:lpstr>
      <vt:lpstr>Redis 集群主从+sentinel </vt:lpstr>
      <vt:lpstr>Redis 集群主从+sentinel </vt:lpstr>
      <vt:lpstr>Redis 集群主从+sentinel </vt:lpstr>
      <vt:lpstr>Redis 集群主从+sentinel </vt:lpstr>
      <vt:lpstr>Redis 集群主从+sentinel </vt:lpstr>
      <vt:lpstr>PowerPoint 演示文稿</vt:lpstr>
      <vt:lpstr>Redis 集群主从+sentinel </vt:lpstr>
      <vt:lpstr>PowerPoint 演示文稿</vt:lpstr>
      <vt:lpstr>Redis - 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Redis 客户端Sharding 集群</vt:lpstr>
      <vt:lpstr>代理中间件实现大规模集群</vt:lpstr>
      <vt:lpstr>Codis集群方案</vt:lpstr>
      <vt:lpstr>Codis集群方案</vt:lpstr>
      <vt:lpstr>Redis 官方集群方案：Redis Cluster</vt:lpstr>
      <vt:lpstr>Redis集群介绍</vt:lpstr>
      <vt:lpstr>Redis 集群的数据分片</vt:lpstr>
      <vt:lpstr>Redis 集群的主从复制模型</vt:lpstr>
      <vt:lpstr>Redis 一致性保证</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高可用部署及应用演练</dc:title>
  <dc:creator>微软中国</dc:creator>
  <cp:lastModifiedBy>微软中国</cp:lastModifiedBy>
  <cp:revision>191</cp:revision>
  <dcterms:created xsi:type="dcterms:W3CDTF">2017-12-29T02:19:44Z</dcterms:created>
  <dcterms:modified xsi:type="dcterms:W3CDTF">2018-01-08T10:08:53Z</dcterms:modified>
</cp:coreProperties>
</file>