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3" r:id="rId7"/>
    <p:sldId id="287" r:id="rId8"/>
    <p:sldId id="262" r:id="rId9"/>
    <p:sldId id="284" r:id="rId10"/>
    <p:sldId id="285" r:id="rId11"/>
    <p:sldId id="265" r:id="rId12"/>
    <p:sldId id="264" r:id="rId13"/>
    <p:sldId id="266" r:id="rId14"/>
    <p:sldId id="267" r:id="rId15"/>
    <p:sldId id="268" r:id="rId16"/>
    <p:sldId id="270" r:id="rId17"/>
    <p:sldId id="271" r:id="rId18"/>
    <p:sldId id="273" r:id="rId19"/>
    <p:sldId id="274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8" r:id="rId32"/>
    <p:sldId id="289" r:id="rId33"/>
    <p:sldId id="25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B481-675F-4809-9DDA-B2E1F969EA02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6F705-B11C-403D-9640-652AD6FFE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6F705-B11C-403D-9640-652AD6FFE8F4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6F705-B11C-403D-9640-652AD6FFE8F4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79717-8AF5-49AD-9772-8063634AD137}" type="datetimeFigureOut">
              <a:rPr lang="en-US" smtClean="0"/>
              <a:pPr/>
              <a:t>5/8/2013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1F8EB-39FA-48F3-AB35-E78A04DC9E4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4ri.sagemath.org/" TargetMode="External"/><Relationship Id="rId2" Type="http://schemas.openxmlformats.org/officeDocument/2006/relationships/hyperlink" Target="http://www.ida.liu.se/~petel/SysSyn/lect3.frm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iral.net/codegenerator.html" TargetMode="External"/><Relationship Id="rId2" Type="http://schemas.openxmlformats.org/officeDocument/2006/relationships/hyperlink" Target="http://picocomputing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and Analysis of Hybrid CPU-FPGA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 </a:t>
            </a:r>
            <a:r>
              <a:rPr lang="en-US" dirty="0" smtClean="0"/>
              <a:t>669</a:t>
            </a:r>
            <a:r>
              <a:rPr lang="en-US" dirty="0" smtClean="0"/>
              <a:t>: R n D presentation</a:t>
            </a:r>
            <a:endParaRPr lang="en-US" dirty="0" smtClean="0"/>
          </a:p>
          <a:p>
            <a:r>
              <a:rPr lang="en-US" dirty="0" smtClean="0"/>
              <a:t>Name: </a:t>
            </a:r>
            <a:r>
              <a:rPr lang="en-US" dirty="0" smtClean="0"/>
              <a:t>Yatish </a:t>
            </a:r>
            <a:r>
              <a:rPr lang="en-US" dirty="0" err="1" smtClean="0"/>
              <a:t>Turakhia</a:t>
            </a:r>
            <a:endParaRPr lang="en-US" dirty="0" smtClean="0"/>
          </a:p>
          <a:p>
            <a:r>
              <a:rPr lang="en-US" dirty="0" smtClean="0"/>
              <a:t>Roll No: </a:t>
            </a:r>
            <a:r>
              <a:rPr lang="en-US" dirty="0" smtClean="0"/>
              <a:t>09D07015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Synthesis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HLS tools uses dataflow analysis to extract parallelism, perform loop unrolling, implement clocking strategy and data path and control path allocation.</a:t>
            </a:r>
          </a:p>
          <a:p>
            <a:r>
              <a:rPr lang="en-US" dirty="0" smtClean="0"/>
              <a:t> We used C-to-</a:t>
            </a:r>
            <a:r>
              <a:rPr lang="en-US" dirty="0" err="1" smtClean="0"/>
              <a:t>Verilog</a:t>
            </a:r>
            <a:r>
              <a:rPr lang="en-US" dirty="0" smtClean="0"/>
              <a:t> to implement following two algorithms on Xilinx </a:t>
            </a:r>
            <a:r>
              <a:rPr lang="en-US" dirty="0" err="1" smtClean="0"/>
              <a:t>Virtex</a:t>
            </a:r>
            <a:r>
              <a:rPr lang="en-US" dirty="0" smtClean="0"/>
              <a:t> XUPV5 board:</a:t>
            </a:r>
          </a:p>
          <a:p>
            <a:pPr lvl="1"/>
            <a:r>
              <a:rPr lang="en-US" dirty="0" smtClean="0"/>
              <a:t>Addition of 2 input arrays.</a:t>
            </a:r>
          </a:p>
          <a:p>
            <a:pPr lvl="1"/>
            <a:r>
              <a:rPr lang="en-US" dirty="0" smtClean="0"/>
              <a:t>Discrete Wavelet Transform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Interface for Reconfigurable Computing (SIRC)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Simple, open-</a:t>
            </a:r>
            <a:r>
              <a:rPr lang="en-US" dirty="0"/>
              <a:t>s</a:t>
            </a:r>
            <a:r>
              <a:rPr lang="en-US" dirty="0" smtClean="0"/>
              <a:t>ource communication API between CPU and FPGA [12][13].</a:t>
            </a:r>
          </a:p>
          <a:p>
            <a:r>
              <a:rPr lang="en-US" dirty="0" smtClean="0"/>
              <a:t>A simple and easy to use high-level communication and synchronization protocol.</a:t>
            </a:r>
          </a:p>
          <a:p>
            <a:r>
              <a:rPr lang="en-US" dirty="0" smtClean="0"/>
              <a:t>Abstracts way implementation details. No need to worry about drivers, OS or communication protocol.</a:t>
            </a:r>
          </a:p>
          <a:p>
            <a:r>
              <a:rPr lang="en-US" dirty="0" smtClean="0"/>
              <a:t>Need only basic knowledge of C++ and </a:t>
            </a:r>
            <a:r>
              <a:rPr lang="en-US" dirty="0" err="1" smtClean="0"/>
              <a:t>Verilog</a:t>
            </a:r>
            <a:r>
              <a:rPr lang="en-US" dirty="0" smtClean="0"/>
              <a:t> for usage.</a:t>
            </a:r>
          </a:p>
          <a:p>
            <a:r>
              <a:rPr lang="en-US" dirty="0" smtClean="0"/>
              <a:t>Communication over Gigabit Ethernet. Ethernet is unreliable, but SIRC uses TCP-like ACK/retry mechanism to provide reliable communication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SIRC: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Uses two APIs: one on software side and one on hardware side. Master Slave arrangement. Host PC is master and FPGA slave.</a:t>
            </a:r>
          </a:p>
          <a:p>
            <a:r>
              <a:rPr lang="en-US" dirty="0" smtClean="0"/>
              <a:t>Software code:</a:t>
            </a:r>
          </a:p>
          <a:p>
            <a:pPr lvl="1"/>
            <a:r>
              <a:rPr lang="en-US" dirty="0" smtClean="0"/>
              <a:t>Sends data from host to FPGA using an input buffer which is connected to FPGA</a:t>
            </a:r>
            <a:endParaRPr lang="en-IN" dirty="0" smtClean="0"/>
          </a:p>
          <a:p>
            <a:pPr lvl="1"/>
            <a:r>
              <a:rPr lang="en-IN" dirty="0"/>
              <a:t>S</a:t>
            </a:r>
            <a:r>
              <a:rPr lang="en-IN" dirty="0" smtClean="0"/>
              <a:t>ignals the FPGA to begin its execution on the input data </a:t>
            </a:r>
          </a:p>
          <a:p>
            <a:pPr lvl="1"/>
            <a:r>
              <a:rPr lang="en-US" dirty="0" smtClean="0"/>
              <a:t>Waits till the FPGA completes its computation on the input data</a:t>
            </a:r>
          </a:p>
          <a:p>
            <a:pPr lvl="1"/>
            <a:r>
              <a:rPr lang="en-US" dirty="0" smtClean="0"/>
              <a:t>Receives the output data from the FPGA using an output buffer which is also connected to the FPGA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SIRC: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Execution:</a:t>
            </a:r>
          </a:p>
          <a:p>
            <a:pPr lvl="1"/>
            <a:r>
              <a:rPr lang="en-US" dirty="0" smtClean="0"/>
              <a:t>Waits till it receives a signal from the host to begin execution.</a:t>
            </a:r>
          </a:p>
          <a:p>
            <a:pPr lvl="1"/>
            <a:r>
              <a:rPr lang="en-US" dirty="0" smtClean="0"/>
              <a:t>Receives the input data from the input buffer connected to host and starts processing. On completion, it puts the result data on the output buffer.</a:t>
            </a:r>
          </a:p>
          <a:p>
            <a:pPr lvl="1"/>
            <a:r>
              <a:rPr lang="en-US" dirty="0" smtClean="0"/>
              <a:t>Signals to host that it has completed its execution and goes back to idle state.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SIRC: Overview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0071" y="1571612"/>
            <a:ext cx="5808011" cy="329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4857760"/>
            <a:ext cx="4776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4. SIRC software and hardware API. Source </a:t>
            </a:r>
            <a:r>
              <a:rPr lang="en-US" sz="1600" b="1" dirty="0" smtClean="0">
                <a:solidFill>
                  <a:srgbClr val="FF0000"/>
                </a:solidFill>
              </a:rPr>
              <a:t>[12]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741" y="5417122"/>
            <a:ext cx="845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SIRC also allows creation of multiple API interfaces to overlapped I/O and hide latencies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Provides bandwidth ~450 Mbps for small transfers and </a:t>
            </a:r>
            <a:r>
              <a:rPr lang="en-US" dirty="0" err="1" smtClean="0"/>
              <a:t>upto</a:t>
            </a:r>
            <a:r>
              <a:rPr lang="en-US" dirty="0" smtClean="0"/>
              <a:t> 950 Mbps (98% theoretical</a:t>
            </a:r>
          </a:p>
          <a:p>
            <a:r>
              <a:rPr lang="en-US" dirty="0" smtClean="0"/>
              <a:t> maximum) for transfers above 512KB.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GF(2)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GF(2): Finite field containing 2 elements. Smallest possible finite field.</a:t>
            </a:r>
          </a:p>
          <a:p>
            <a:r>
              <a:rPr lang="en-US" dirty="0" smtClean="0"/>
              <a:t>Applications in coding theory, cryptographic algorithms, matrix inversion [4] etc.</a:t>
            </a:r>
          </a:p>
          <a:p>
            <a:r>
              <a:rPr lang="en-US" dirty="0" smtClean="0"/>
              <a:t>GF algorithms better suited on FPGA. No instructions on GF operations in CPU.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Multiplication GF(2): Implementation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</a:t>
            </a:r>
            <a:r>
              <a:rPr lang="en-US" dirty="0" err="1" smtClean="0"/>
              <a:t>Verilog</a:t>
            </a:r>
            <a:r>
              <a:rPr lang="en-US" dirty="0" smtClean="0"/>
              <a:t> based synthesizable code for performing multiplication of two 32 bit x 32 bit matrix blocks. Multiplier has 2 components: transpose and rank 1 update.</a:t>
            </a:r>
          </a:p>
          <a:p>
            <a:r>
              <a:rPr lang="en-US" dirty="0" smtClean="0"/>
              <a:t>Multiplication of larger matrices by block multiplication algorithm [5].</a:t>
            </a:r>
          </a:p>
          <a:p>
            <a:r>
              <a:rPr lang="en-US" dirty="0" smtClean="0"/>
              <a:t>Block reuse to minimize communication. Send one block of matrix A and </a:t>
            </a:r>
            <a:r>
              <a:rPr lang="en-US" dirty="0" smtClean="0"/>
              <a:t>row </a:t>
            </a:r>
            <a:r>
              <a:rPr lang="en-US" dirty="0" smtClean="0"/>
              <a:t>of blocks for matrix B. </a:t>
            </a:r>
          </a:p>
          <a:p>
            <a:r>
              <a:rPr lang="en-US" dirty="0" smtClean="0"/>
              <a:t>Output blocks sent to PC via output buffers where accumulate operation takes place.</a:t>
            </a:r>
          </a:p>
          <a:p>
            <a:r>
              <a:rPr lang="en-US" dirty="0" smtClean="0"/>
              <a:t> Used input and output FIFOs to interact with hardware API of SIRC. Simplifies hardware programming significantly.</a:t>
            </a:r>
          </a:p>
          <a:p>
            <a:r>
              <a:rPr lang="en-US" dirty="0" smtClean="0"/>
              <a:t>Software C++ code running on 64-bit 2.66 GHz Intel i7 processor. Hardware on Xilinx </a:t>
            </a:r>
            <a:r>
              <a:rPr lang="en-US" dirty="0" err="1" smtClean="0"/>
              <a:t>Virtex</a:t>
            </a:r>
            <a:r>
              <a:rPr lang="en-US" dirty="0" smtClean="0"/>
              <a:t> XUPV5 FPGA.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Multiplication GF(2): Implementation Details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67262" y="2000240"/>
            <a:ext cx="3505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5143512"/>
            <a:ext cx="848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5. </a:t>
            </a:r>
            <a:r>
              <a:rPr lang="en-US" sz="1600" b="1" dirty="0" smtClean="0"/>
              <a:t>(a) Multiplication of 2 matrix blocks (b) GF(2</a:t>
            </a:r>
            <a:r>
              <a:rPr lang="en-US" sz="1600" b="1" dirty="0" smtClean="0"/>
              <a:t>) multiplication using SIRC H/W API on FPGA</a:t>
            </a:r>
            <a:endParaRPr lang="en-IN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814391"/>
            <a:ext cx="3100395" cy="166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5984" y="428625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215074" y="478632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Multiplication GF(2): Implementation Details</a:t>
            </a:r>
            <a:endParaRPr lang="en-IN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7825" y="2193131"/>
            <a:ext cx="85725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Multiplication GF(2): Implementation Details</a:t>
            </a:r>
            <a:endParaRPr lang="en-IN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0233" y="1571612"/>
            <a:ext cx="7880857" cy="371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246692"/>
            <a:ext cx="7858180" cy="1325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1499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Backbone of modern general purpose computing.</a:t>
            </a:r>
          </a:p>
          <a:p>
            <a:r>
              <a:rPr lang="en-US" dirty="0" smtClean="0"/>
              <a:t>Consists of the following:</a:t>
            </a:r>
          </a:p>
          <a:p>
            <a:pPr lvl="1"/>
            <a:r>
              <a:rPr lang="en-US" dirty="0" smtClean="0"/>
              <a:t>Separate memory for storing data and instructions</a:t>
            </a:r>
          </a:p>
          <a:p>
            <a:pPr lvl="1"/>
            <a:r>
              <a:rPr lang="en-US" dirty="0" smtClean="0"/>
              <a:t>A control unit (PC, Decoder etc)</a:t>
            </a:r>
          </a:p>
          <a:p>
            <a:pPr lvl="1"/>
            <a:r>
              <a:rPr lang="en-US" dirty="0" smtClean="0"/>
              <a:t>An arithmetic and logic unit (</a:t>
            </a:r>
            <a:r>
              <a:rPr lang="en-US" dirty="0" err="1" smtClean="0"/>
              <a:t>datapath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I/O to communicate with outside world</a:t>
            </a:r>
          </a:p>
          <a:p>
            <a:r>
              <a:rPr lang="en-US" dirty="0" smtClean="0"/>
              <a:t>Major advantage: flexibility. Can program almost any existing algorithms!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6969" y="2400300"/>
            <a:ext cx="3095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7884" y="4286256"/>
            <a:ext cx="3281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1. Von Neumann Architecture</a:t>
            </a: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Multiplication GF(2):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multiplication of two 1024 bit x 1024 bit matrices, total execution time= 0.33 sec when we blocks are re-used and about 3.30 sec when no reuse.</a:t>
            </a:r>
          </a:p>
          <a:p>
            <a:r>
              <a:rPr lang="en-US" dirty="0" smtClean="0"/>
              <a:t>203 clock cycles at 167MHz .</a:t>
            </a:r>
          </a:p>
          <a:p>
            <a:r>
              <a:rPr lang="en-US" dirty="0" smtClean="0"/>
              <a:t>Block multiplication implemented in naïve way. Can be optimized further but Ethernet communication is major bottleneck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Multiplication GF(2): 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M4RI [17] probably the fastest library for arithmetic over GF(2).</a:t>
            </a:r>
          </a:p>
          <a:p>
            <a:r>
              <a:rPr lang="en-US" dirty="0" smtClean="0"/>
              <a:t>Uses “Method of four </a:t>
            </a:r>
            <a:r>
              <a:rPr lang="en-US" dirty="0"/>
              <a:t>R</a:t>
            </a:r>
            <a:r>
              <a:rPr lang="en-US" dirty="0" smtClean="0"/>
              <a:t>ussians” and look-up-table based tricks to efficiently compute GF2 matrix product.</a:t>
            </a:r>
          </a:p>
          <a:p>
            <a:r>
              <a:rPr lang="en-US" dirty="0" smtClean="0"/>
              <a:t>Compute time for 10,000x10,000 matrix product on i7 processor = 1.504 seconds. O(n</a:t>
            </a:r>
            <a:r>
              <a:rPr lang="en-US" baseline="30000" dirty="0" smtClean="0"/>
              <a:t>log_2(7)</a:t>
            </a:r>
            <a:r>
              <a:rPr lang="en-US" dirty="0" smtClean="0"/>
              <a:t> ) algorithm.</a:t>
            </a:r>
          </a:p>
          <a:p>
            <a:r>
              <a:rPr lang="en-US" dirty="0" smtClean="0"/>
              <a:t>However, its much slower for GF(2^e) e&gt;1 computations. CPU-FPGA likely to be faster in this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 using SIRC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SPIRAL [21] core generator for 32-bit fixed-point 8-point DFT.</a:t>
            </a:r>
          </a:p>
          <a:p>
            <a:r>
              <a:rPr lang="en-US" dirty="0" smtClean="0"/>
              <a:t>8-point input available in BRAM of FPGA. FPGA computes the DFT and sends the result to CPU when asked.</a:t>
            </a:r>
          </a:p>
          <a:p>
            <a:r>
              <a:rPr lang="en-US" dirty="0" smtClean="0"/>
              <a:t>Takes ~0.56 sec for execution. Again communication is the major bottleneck.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Communication is the major bottleneck.</a:t>
            </a:r>
          </a:p>
          <a:p>
            <a:r>
              <a:rPr lang="en-US" dirty="0" smtClean="0"/>
              <a:t>At 450 Mbps, ~75 </a:t>
            </a:r>
            <a:r>
              <a:rPr lang="en-US" dirty="0" err="1" smtClean="0"/>
              <a:t>usec</a:t>
            </a:r>
            <a:r>
              <a:rPr lang="en-US" dirty="0" smtClean="0"/>
              <a:t> required for transfer of 33 blocks of 32 bit x 32 bit size. =&gt; for 2*32*32 such transfers, we would require ~153 msec.</a:t>
            </a:r>
          </a:p>
          <a:p>
            <a:r>
              <a:rPr lang="en-US" dirty="0" smtClean="0"/>
              <a:t>In addition to </a:t>
            </a:r>
            <a:r>
              <a:rPr lang="en-US" dirty="0" err="1" smtClean="0"/>
              <a:t>ethernet</a:t>
            </a:r>
            <a:r>
              <a:rPr lang="en-US" dirty="0" smtClean="0"/>
              <a:t> </a:t>
            </a:r>
            <a:r>
              <a:rPr lang="en-US" dirty="0" smtClean="0"/>
              <a:t>transmission </a:t>
            </a:r>
            <a:r>
              <a:rPr lang="en-US" dirty="0" smtClean="0"/>
              <a:t>delay, ~65usec additional overhead incurred by SIRC protocol for each transfer. ~133 </a:t>
            </a:r>
            <a:r>
              <a:rPr lang="en-US" dirty="0" err="1" smtClean="0"/>
              <a:t>msec</a:t>
            </a:r>
            <a:r>
              <a:rPr lang="en-US" dirty="0" smtClean="0"/>
              <a:t> for 2*32*32 transfers.</a:t>
            </a:r>
          </a:p>
          <a:p>
            <a:r>
              <a:rPr lang="en-US" dirty="0" smtClean="0"/>
              <a:t>~286msec out of ~330 </a:t>
            </a:r>
            <a:r>
              <a:rPr lang="en-US" dirty="0" err="1" smtClean="0"/>
              <a:t>msec</a:t>
            </a:r>
            <a:r>
              <a:rPr lang="en-US" dirty="0" smtClean="0"/>
              <a:t> spent in communication. Major bottleneck!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055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 SIRC to generate multiple API interfaces to exploit parallelism and streaming-style execution with overlapped I/O.</a:t>
            </a:r>
          </a:p>
          <a:p>
            <a:r>
              <a:rPr lang="en-US" dirty="0" smtClean="0"/>
              <a:t>Study and exploration of open-source profiling and partitioning tools.</a:t>
            </a:r>
          </a:p>
          <a:p>
            <a:r>
              <a:rPr lang="en-US" dirty="0" smtClean="0"/>
              <a:t>Work towards a completely automated C++-to-CPU-FPGA tool flow by integrating SIRC with open-source profiling and HLS tools.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500694" y="1285860"/>
            <a:ext cx="3500461" cy="4857784"/>
            <a:chOff x="5207501" y="642918"/>
            <a:chExt cx="3865092" cy="5929354"/>
          </a:xfrm>
        </p:grpSpPr>
        <p:sp>
          <p:nvSpPr>
            <p:cNvPr id="4" name="Rectangle 3"/>
            <p:cNvSpPr/>
            <p:nvPr/>
          </p:nvSpPr>
          <p:spPr>
            <a:xfrm>
              <a:off x="5207501" y="4130773"/>
              <a:ext cx="1864829" cy="959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RTL for FPGA and synthesis to bitmap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179486" y="4130773"/>
              <a:ext cx="1893107" cy="959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Compiled C++ code with hardware API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86380" y="1500174"/>
              <a:ext cx="3429024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Profile and Partition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86380" y="2357430"/>
              <a:ext cx="3429024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Debug and Verify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86380" y="3143248"/>
              <a:ext cx="3429024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Compile and Optimize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86380" y="5357826"/>
              <a:ext cx="3714776" cy="12144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0694" y="5643578"/>
              <a:ext cx="1428760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29520" y="5643578"/>
              <a:ext cx="1428760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 PC</a:t>
              </a:r>
              <a:endParaRPr lang="en-IN" dirty="0"/>
            </a:p>
          </p:txBody>
        </p: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6786578" y="2143116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787372" y="2928140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72198" y="3869184"/>
              <a:ext cx="207170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5928528" y="4011266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8000229" y="4011266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2"/>
            </p:cNvCxnSpPr>
            <p:nvPr/>
          </p:nvCxnSpPr>
          <p:spPr>
            <a:xfrm rot="16200000" flipH="1">
              <a:off x="5864160" y="5365688"/>
              <a:ext cx="554439" cy="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-Right Arrow 30"/>
            <p:cNvSpPr/>
            <p:nvPr/>
          </p:nvSpPr>
          <p:spPr>
            <a:xfrm>
              <a:off x="6929454" y="5929330"/>
              <a:ext cx="500066" cy="28575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86380" y="642918"/>
              <a:ext cx="3429024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C++ application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rot="5400000">
            <a:off x="6897467" y="1817914"/>
            <a:ext cx="351165" cy="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72066" y="6143644"/>
            <a:ext cx="4071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Figure 5. Automated CPU-FPGA tool flow</a:t>
            </a:r>
            <a:endParaRPr lang="en-IN" b="1" dirty="0"/>
          </a:p>
        </p:txBody>
      </p:sp>
      <p:cxnSp>
        <p:nvCxnSpPr>
          <p:cNvPr id="44" name="Straight Connector 43"/>
          <p:cNvCxnSpPr>
            <a:stCxn id="9" idx="2"/>
          </p:cNvCxnSpPr>
          <p:nvPr/>
        </p:nvCxnSpPr>
        <p:spPr>
          <a:xfrm rot="16200000" flipH="1">
            <a:off x="7012544" y="3797842"/>
            <a:ext cx="243578" cy="1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7918106" y="5154993"/>
            <a:ext cx="454239" cy="2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Explore of benefits of hardware acceleration for other applications and domains:</a:t>
            </a:r>
          </a:p>
          <a:p>
            <a:pPr lvl="1"/>
            <a:r>
              <a:rPr lang="en-US" dirty="0" smtClean="0"/>
              <a:t>Sparse Matrix-Vector Product. Gaussian elimination </a:t>
            </a:r>
          </a:p>
          <a:p>
            <a:pPr lvl="1"/>
            <a:r>
              <a:rPr lang="en-US" dirty="0" smtClean="0"/>
              <a:t>LU decomposition/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</a:p>
          <a:p>
            <a:pPr lvl="1"/>
            <a:r>
              <a:rPr lang="en-US" dirty="0" smtClean="0"/>
              <a:t>Coding theory: RS/ LDPC/ Expander decoding</a:t>
            </a:r>
          </a:p>
          <a:p>
            <a:pPr lvl="1"/>
            <a:r>
              <a:rPr lang="en-US" dirty="0" smtClean="0"/>
              <a:t>Cryptography: DES,</a:t>
            </a:r>
            <a:r>
              <a:rPr lang="en-IN" dirty="0"/>
              <a:t>  </a:t>
            </a:r>
            <a:r>
              <a:rPr lang="en-IN" dirty="0" err="1" smtClean="0"/>
              <a:t>Rijndael</a:t>
            </a:r>
            <a:r>
              <a:rPr lang="en-IN" dirty="0" smtClean="0"/>
              <a:t> etc</a:t>
            </a:r>
            <a:endParaRPr lang="en-US" dirty="0" smtClean="0"/>
          </a:p>
          <a:p>
            <a:pPr lvl="1"/>
            <a:r>
              <a:rPr lang="en-US" dirty="0" smtClean="0"/>
              <a:t>Signal and Image Processing: Wavelet transform, filtering etc</a:t>
            </a:r>
          </a:p>
          <a:p>
            <a:pPr lvl="1"/>
            <a:r>
              <a:rPr lang="en-US" dirty="0" smtClean="0"/>
              <a:t>Algorithms: Monte Carlo, </a:t>
            </a:r>
            <a:r>
              <a:rPr lang="en-US" dirty="0" err="1" smtClean="0"/>
              <a:t>BlackScholes</a:t>
            </a:r>
            <a:r>
              <a:rPr lang="en-US" dirty="0" smtClean="0"/>
              <a:t>, </a:t>
            </a:r>
            <a:r>
              <a:rPr lang="en-US" dirty="0" err="1" smtClean="0"/>
              <a:t>PageRank</a:t>
            </a:r>
            <a:r>
              <a:rPr lang="en-US" dirty="0" smtClean="0"/>
              <a:t> etc</a:t>
            </a:r>
          </a:p>
          <a:p>
            <a:r>
              <a:rPr lang="en-US" dirty="0" smtClean="0"/>
              <a:t>More detailed study and comparison of performance with benchmarks.</a:t>
            </a:r>
          </a:p>
          <a:p>
            <a:r>
              <a:rPr lang="en-US" dirty="0" smtClean="0"/>
              <a:t>Build on a strong library foundation for FPGA-based accelerated computing of applications for programmability and reusability.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Communication over Gigabit Ethernet: too slow for data-intensive applications. Communication latency is the major bottleneck.</a:t>
            </a:r>
          </a:p>
          <a:p>
            <a:r>
              <a:rPr lang="en-US" dirty="0" smtClean="0"/>
              <a:t>SIRC c</a:t>
            </a:r>
            <a:r>
              <a:rPr lang="en-US" dirty="0" smtClean="0"/>
              <a:t>annot </a:t>
            </a:r>
            <a:r>
              <a:rPr lang="en-US" dirty="0" smtClean="0"/>
              <a:t>simultaneously read and write to </a:t>
            </a:r>
            <a:r>
              <a:rPr lang="en-US" dirty="0" smtClean="0"/>
              <a:t>FPGA with single interface.</a:t>
            </a:r>
            <a:endParaRPr lang="en-US" dirty="0" smtClean="0"/>
          </a:p>
          <a:p>
            <a:r>
              <a:rPr lang="en-US" dirty="0" smtClean="0"/>
              <a:t>High programming costs for low level HDLs. Open source high level synthesis tools [3] [18] not most optimum. </a:t>
            </a:r>
          </a:p>
          <a:p>
            <a:r>
              <a:rPr lang="en-US" dirty="0" smtClean="0"/>
              <a:t>Separate tool flows and programming for hardware and software. Need for a single programming model.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Cost of reconfiguration too high! Need to minimize reconfiguration time to as small as possible to enable reconfiguration at run-time as well.</a:t>
            </a:r>
          </a:p>
          <a:p>
            <a:r>
              <a:rPr lang="en-US" dirty="0" smtClean="0"/>
              <a:t>SIRC does not support multi-context reconfiguration.</a:t>
            </a:r>
          </a:p>
          <a:p>
            <a:r>
              <a:rPr lang="en-US" dirty="0" smtClean="0"/>
              <a:t>Need better tools for programming and analysis of hybrid computing. Need to know where cycles are being spent!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Literature survey on recent trends in HPC and hybrid CPU-FPGA computing.</a:t>
            </a:r>
          </a:p>
          <a:p>
            <a:r>
              <a:rPr lang="en-US" dirty="0" smtClean="0"/>
              <a:t>Study and implementation of algorithms on FPGA using high-level synthesis tools such as C-to-</a:t>
            </a:r>
            <a:r>
              <a:rPr lang="en-US" dirty="0" err="1" smtClean="0"/>
              <a:t>Verilog</a:t>
            </a:r>
            <a:r>
              <a:rPr lang="en-US" dirty="0" smtClean="0"/>
              <a:t> [3] and SPIRAL [21].</a:t>
            </a:r>
          </a:p>
          <a:p>
            <a:r>
              <a:rPr lang="en-US" dirty="0" smtClean="0"/>
              <a:t>Study and implementation of GF2 32x32 bit matrix multiplication using SIRC for hybrid CPU-FPGA application. The codes can serve as templates for a variety of application we plan to implement in future.</a:t>
            </a:r>
          </a:p>
          <a:p>
            <a:r>
              <a:rPr lang="en-US" dirty="0" smtClean="0"/>
              <a:t>FPGA has limited resources and memory. Unable to implement highly complicated hardware blocks.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GF2 multiplication for larger matrices using block multiplication.</a:t>
            </a:r>
          </a:p>
          <a:p>
            <a:r>
              <a:rPr lang="en-US" dirty="0" smtClean="0"/>
              <a:t>Preparing a roadmap and laying a strong foundation for further research and exploration in this direction.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Von Neumann Paradigm: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moves between memory requires instruction streams.</a:t>
            </a:r>
          </a:p>
          <a:p>
            <a:r>
              <a:rPr lang="en-US" dirty="0" smtClean="0"/>
              <a:t>Execution of operations requires fetching and decoding of instructions</a:t>
            </a:r>
            <a:r>
              <a:rPr lang="en-IN" dirty="0" smtClean="0"/>
              <a:t>.</a:t>
            </a:r>
          </a:p>
          <a:p>
            <a:r>
              <a:rPr lang="en-US" dirty="0" smtClean="0"/>
              <a:t>Instruction streams memory-cycle-hungry.</a:t>
            </a:r>
            <a:endParaRPr lang="en-IN" dirty="0" smtClean="0"/>
          </a:p>
          <a:p>
            <a:r>
              <a:rPr lang="en-US" dirty="0" smtClean="0"/>
              <a:t>Sequential execution: not most efficient!!</a:t>
            </a:r>
          </a:p>
          <a:p>
            <a:r>
              <a:rPr lang="en-US" dirty="0" smtClean="0"/>
              <a:t>Excessive power consumption!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[1]	“Variable SMP – A Multi-Core CPU Architecture for Low Power and High Performance,” pp. 1–16.</a:t>
            </a:r>
          </a:p>
          <a:p>
            <a:r>
              <a:rPr lang="en-IN" dirty="0" smtClean="0"/>
              <a:t>[2]	H. </a:t>
            </a:r>
            <a:r>
              <a:rPr lang="en-IN" dirty="0" err="1" smtClean="0"/>
              <a:t>Esmaeilzadeh</a:t>
            </a:r>
            <a:r>
              <a:rPr lang="en-IN" dirty="0" smtClean="0"/>
              <a:t>, E. </a:t>
            </a:r>
            <a:r>
              <a:rPr lang="en-IN" dirty="0" err="1" smtClean="0"/>
              <a:t>Blem</a:t>
            </a:r>
            <a:r>
              <a:rPr lang="en-IN" dirty="0" smtClean="0"/>
              <a:t>, R. St. </a:t>
            </a:r>
            <a:r>
              <a:rPr lang="en-IN" dirty="0" err="1" smtClean="0"/>
              <a:t>Amant</a:t>
            </a:r>
            <a:r>
              <a:rPr lang="en-IN" dirty="0" smtClean="0"/>
              <a:t>, K. </a:t>
            </a:r>
            <a:r>
              <a:rPr lang="en-IN" dirty="0" err="1" smtClean="0"/>
              <a:t>Sankaralingam</a:t>
            </a:r>
            <a:r>
              <a:rPr lang="en-IN" dirty="0" smtClean="0"/>
              <a:t>, and D. Burger, “Dark silicon and the end of </a:t>
            </a:r>
            <a:r>
              <a:rPr lang="en-IN" dirty="0" err="1" smtClean="0"/>
              <a:t>multicore</a:t>
            </a:r>
            <a:r>
              <a:rPr lang="en-IN" dirty="0" smtClean="0"/>
              <a:t> scaling,” </a:t>
            </a:r>
            <a:r>
              <a:rPr lang="en-IN" i="1" dirty="0" smtClean="0"/>
              <a:t>Proceeding of the 38th annual international symposium on Computer architecture - ISCA  ’11</a:t>
            </a:r>
            <a:r>
              <a:rPr lang="en-IN" dirty="0" smtClean="0"/>
              <a:t>, p. 365, 2011.</a:t>
            </a:r>
          </a:p>
          <a:p>
            <a:r>
              <a:rPr lang="en-IN" dirty="0" smtClean="0"/>
              <a:t>[3]	“</a:t>
            </a:r>
            <a:r>
              <a:rPr lang="en-IN" dirty="0" err="1" smtClean="0"/>
              <a:t>Rotem</a:t>
            </a:r>
            <a:r>
              <a:rPr lang="en-IN" dirty="0" smtClean="0"/>
              <a:t>, </a:t>
            </a:r>
            <a:r>
              <a:rPr lang="en-IN" dirty="0" err="1" smtClean="0"/>
              <a:t>Nadav</a:t>
            </a:r>
            <a:r>
              <a:rPr lang="en-IN" dirty="0" smtClean="0"/>
              <a:t>, et al. ‘C-to-</a:t>
            </a:r>
            <a:r>
              <a:rPr lang="en-IN" dirty="0" err="1" smtClean="0"/>
              <a:t>Verilog</a:t>
            </a:r>
            <a:r>
              <a:rPr lang="en-IN" dirty="0" smtClean="0"/>
              <a:t>.’ Automating circuit design.[HTML](http://c-toverilog. com) (2010).”</a:t>
            </a:r>
          </a:p>
          <a:p>
            <a:r>
              <a:rPr lang="en-IN" dirty="0" smtClean="0"/>
              <a:t>[4]	Wiki, “GF(2).” [Online]. Available: http://en.wikipedia.org/wiki/GF(2).</a:t>
            </a:r>
          </a:p>
          <a:p>
            <a:r>
              <a:rPr lang="en-IN" dirty="0" smtClean="0"/>
              <a:t>[5]	Wiki, “Block Multiplication.” [Online]. Available: https://en.wikipedia.org/wiki/Block_matrix.</a:t>
            </a:r>
          </a:p>
          <a:p>
            <a:r>
              <a:rPr lang="en-IN" dirty="0" smtClean="0"/>
              <a:t>[6]	Peter Richards and Stephen Weston, “Technology in Banking: a problem in scale and complexity,” 2011.</a:t>
            </a:r>
          </a:p>
          <a:p>
            <a:r>
              <a:rPr lang="en-IN" dirty="0" smtClean="0"/>
              <a:t>[7]	T. Trend and T. Reconfigurable, “Dynamically Reconfigurable Processors,” 1998.</a:t>
            </a:r>
          </a:p>
          <a:p>
            <a:r>
              <a:rPr lang="en-IN" dirty="0" smtClean="0"/>
              <a:t>[8]	T. J. </a:t>
            </a:r>
            <a:r>
              <a:rPr lang="en-IN" dirty="0" err="1" smtClean="0"/>
              <a:t>Todman</a:t>
            </a:r>
            <a:r>
              <a:rPr lang="en-IN" dirty="0" smtClean="0"/>
              <a:t>, G. A. </a:t>
            </a:r>
            <a:r>
              <a:rPr lang="en-IN" dirty="0" err="1" smtClean="0"/>
              <a:t>Constantinides</a:t>
            </a:r>
            <a:r>
              <a:rPr lang="en-IN" dirty="0" smtClean="0"/>
              <a:t>, S. J. E. Wilton, O. </a:t>
            </a:r>
            <a:r>
              <a:rPr lang="en-IN" dirty="0" err="1" smtClean="0"/>
              <a:t>Mencer</a:t>
            </a:r>
            <a:r>
              <a:rPr lang="en-IN" dirty="0" smtClean="0"/>
              <a:t>, W. </a:t>
            </a:r>
            <a:r>
              <a:rPr lang="en-IN" dirty="0" err="1" smtClean="0"/>
              <a:t>Luk</a:t>
            </a:r>
            <a:r>
              <a:rPr lang="en-IN" dirty="0" smtClean="0"/>
              <a:t>, and P. Y. K. Cheung, “Reconfigurable computing : architectures and design methods,” vol. 152, no. 2, pp. 193–207,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[9]	Z. </a:t>
            </a:r>
            <a:r>
              <a:rPr lang="en-IN" dirty="0" err="1" smtClean="0"/>
              <a:t>Peng</a:t>
            </a:r>
            <a:r>
              <a:rPr lang="en-IN" dirty="0" smtClean="0"/>
              <a:t>, “High-Level Synthesis,” pp. 1–24. [ONLINE]: </a:t>
            </a:r>
            <a:r>
              <a:rPr lang="en-IN" dirty="0" smtClean="0">
                <a:hlinkClick r:id="rId2"/>
              </a:rPr>
              <a:t>http://www.ida.liu.se/~petel/SysSyn/lect3.frm.pdf</a:t>
            </a:r>
            <a:endParaRPr lang="en-IN" dirty="0" smtClean="0"/>
          </a:p>
          <a:p>
            <a:r>
              <a:rPr lang="en-IN" dirty="0" smtClean="0"/>
              <a:t>[10]	S. </a:t>
            </a:r>
            <a:r>
              <a:rPr lang="en-IN" dirty="0" err="1" smtClean="0"/>
              <a:t>Nematbakhsh</a:t>
            </a:r>
            <a:r>
              <a:rPr lang="en-IN" dirty="0" smtClean="0"/>
              <a:t>, G. </a:t>
            </a:r>
            <a:r>
              <a:rPr lang="en-IN" dirty="0" err="1" smtClean="0"/>
              <a:t>Stitt</a:t>
            </a:r>
            <a:r>
              <a:rPr lang="en-IN" dirty="0" smtClean="0"/>
              <a:t>, F. </a:t>
            </a:r>
            <a:r>
              <a:rPr lang="en-IN" dirty="0" err="1" smtClean="0"/>
              <a:t>Vahid</a:t>
            </a:r>
            <a:r>
              <a:rPr lang="en-IN" dirty="0" smtClean="0"/>
              <a:t>, S. </a:t>
            </a:r>
            <a:r>
              <a:rPr lang="en-IN" dirty="0" err="1" smtClean="0"/>
              <a:t>Nematbakhsh</a:t>
            </a:r>
            <a:r>
              <a:rPr lang="en-IN" dirty="0" smtClean="0"/>
              <a:t>, G. </a:t>
            </a:r>
            <a:r>
              <a:rPr lang="en-IN" dirty="0" err="1" smtClean="0"/>
              <a:t>Stitt</a:t>
            </a:r>
            <a:r>
              <a:rPr lang="en-IN" dirty="0" smtClean="0"/>
              <a:t>, and F. </a:t>
            </a:r>
            <a:r>
              <a:rPr lang="en-IN" dirty="0" err="1" smtClean="0"/>
              <a:t>Vahid</a:t>
            </a:r>
            <a:r>
              <a:rPr lang="en-IN" dirty="0" smtClean="0"/>
              <a:t>, “The Effect of FPGA Size on Software Speedup from Hardware / Software Partitioning The Effect of FPGA Size on Software Speedup from Hardware / Software Partitioning.”</a:t>
            </a:r>
          </a:p>
          <a:p>
            <a:r>
              <a:rPr lang="en-IN" dirty="0" smtClean="0"/>
              <a:t>[11]	P. </a:t>
            </a:r>
            <a:r>
              <a:rPr lang="en-IN" dirty="0" err="1" smtClean="0"/>
              <a:t>Greenhalgh</a:t>
            </a:r>
            <a:r>
              <a:rPr lang="en-IN" dirty="0" smtClean="0"/>
              <a:t>, “Big . LITTLE Processing with ARM Cortex </a:t>
            </a:r>
            <a:r>
              <a:rPr lang="en-IN" baseline="30000" dirty="0" smtClean="0"/>
              <a:t>TM</a:t>
            </a:r>
            <a:r>
              <a:rPr lang="en-IN" dirty="0" smtClean="0"/>
              <a:t> -A15 &amp; Cortex-A7,” no. September, pp. 1–8, 2011.</a:t>
            </a:r>
          </a:p>
          <a:p>
            <a:r>
              <a:rPr lang="en-IN" dirty="0" smtClean="0"/>
              <a:t>[12]	K. </a:t>
            </a:r>
            <a:r>
              <a:rPr lang="en-IN" dirty="0" err="1" smtClean="0"/>
              <a:t>Eguro</a:t>
            </a:r>
            <a:r>
              <a:rPr lang="en-IN" dirty="0" smtClean="0"/>
              <a:t>, “SIRC : An Extensible Reconfigurable Computing Communication API,” pp. 1–4.</a:t>
            </a:r>
          </a:p>
          <a:p>
            <a:r>
              <a:rPr lang="en-IN" dirty="0" smtClean="0"/>
              <a:t>[13]	K. </a:t>
            </a:r>
            <a:r>
              <a:rPr lang="en-IN" dirty="0" err="1" smtClean="0"/>
              <a:t>Eguro</a:t>
            </a:r>
            <a:r>
              <a:rPr lang="en-IN" dirty="0" smtClean="0"/>
              <a:t>, “Simple Interface for Reconfigurable Computing ( SIRC ): PC  Xilinx V5 / V6 Communication,” vol. 2007, pp. 1–33, 2007.</a:t>
            </a:r>
          </a:p>
          <a:p>
            <a:r>
              <a:rPr lang="en-IN" dirty="0" smtClean="0"/>
              <a:t>[14]	A. Corporation, “White Paper FPGA </a:t>
            </a:r>
            <a:r>
              <a:rPr lang="en-IN" dirty="0" err="1" smtClean="0"/>
              <a:t>Coprocessing</a:t>
            </a:r>
            <a:r>
              <a:rPr lang="en-IN" dirty="0" smtClean="0"/>
              <a:t> Evolution : Sustained Performance Approaches Peak Performance,” no. June, pp. 1–8, 2009.</a:t>
            </a:r>
          </a:p>
          <a:p>
            <a:r>
              <a:rPr lang="en-IN" dirty="0" smtClean="0"/>
              <a:t>[15]	G. </a:t>
            </a:r>
            <a:r>
              <a:rPr lang="en-IN" dirty="0" err="1" smtClean="0"/>
              <a:t>Chatziparaskevas</a:t>
            </a:r>
            <a:r>
              <a:rPr lang="en-IN" dirty="0" smtClean="0"/>
              <a:t>, A. </a:t>
            </a:r>
            <a:r>
              <a:rPr lang="en-IN" dirty="0" err="1" smtClean="0"/>
              <a:t>Brokalakis</a:t>
            </a:r>
            <a:r>
              <a:rPr lang="en-IN" dirty="0" smtClean="0"/>
              <a:t>, and I. </a:t>
            </a:r>
            <a:r>
              <a:rPr lang="en-IN" dirty="0" err="1" smtClean="0"/>
              <a:t>Papaefstathiou</a:t>
            </a:r>
            <a:r>
              <a:rPr lang="en-IN" dirty="0" smtClean="0"/>
              <a:t>, “An FPGA-based Parallel Processor for Black-</a:t>
            </a:r>
            <a:r>
              <a:rPr lang="en-IN" dirty="0" err="1" smtClean="0"/>
              <a:t>Scholes</a:t>
            </a:r>
            <a:r>
              <a:rPr lang="en-IN" dirty="0" smtClean="0"/>
              <a:t> Option Pricing Using Finite Differences Schemes,” 2012.</a:t>
            </a:r>
          </a:p>
          <a:p>
            <a:r>
              <a:rPr lang="en-IN" dirty="0" smtClean="0"/>
              <a:t>[16]	M. Taylor, “Is Dark Silicon Useful ? Harnessing the Four Horsemen of the Coming Dark Silicon Apocalypse,” 2012.</a:t>
            </a:r>
          </a:p>
          <a:p>
            <a:r>
              <a:rPr lang="en-IN" dirty="0" smtClean="0"/>
              <a:t>[17]	“M4RI- Open-source Linear Algebra Library.” [Online]. Available: </a:t>
            </a:r>
            <a:r>
              <a:rPr lang="en-IN" dirty="0" smtClean="0">
                <a:hlinkClick r:id="rId3"/>
              </a:rPr>
              <a:t>http://m4ri.sagemath.org/</a:t>
            </a:r>
            <a:r>
              <a:rPr lang="en-IN" dirty="0" smtClean="0"/>
              <a:t>.</a:t>
            </a:r>
          </a:p>
          <a:p>
            <a:r>
              <a:rPr lang="en-US" dirty="0" smtClean="0"/>
              <a:t>[18]   </a:t>
            </a:r>
            <a:r>
              <a:rPr lang="en-IN" dirty="0"/>
              <a:t>Andrew </a:t>
            </a:r>
            <a:r>
              <a:rPr lang="en-IN" dirty="0" err="1" smtClean="0"/>
              <a:t>Canis</a:t>
            </a:r>
            <a:r>
              <a:rPr lang="en-IN" dirty="0"/>
              <a:t> </a:t>
            </a:r>
            <a:r>
              <a:rPr lang="en-IN" dirty="0" smtClean="0"/>
              <a:t>et. al. </a:t>
            </a:r>
            <a:r>
              <a:rPr lang="en-IN" dirty="0"/>
              <a:t>2011. </a:t>
            </a:r>
            <a:r>
              <a:rPr lang="en-IN" dirty="0" err="1"/>
              <a:t>LegUp</a:t>
            </a:r>
            <a:r>
              <a:rPr lang="en-IN" dirty="0"/>
              <a:t>: high-level synthesis for FPGA-based processor/accelerator systems. In </a:t>
            </a:r>
            <a:r>
              <a:rPr lang="en-IN" i="1" dirty="0"/>
              <a:t>Proceedings of the 19th ACM/SIGDA international symposium on Field programmable gate arrays</a:t>
            </a:r>
            <a:r>
              <a:rPr lang="en-IN" dirty="0"/>
              <a:t> (FPGA '11). ACM, New York, NY, USA, 33-36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500" dirty="0" smtClean="0"/>
              <a:t>[19]	D. Chen, J. Cong, Y. Fan, G. Han, W. Jiang, and Z. Zhang, “</a:t>
            </a:r>
            <a:r>
              <a:rPr lang="en-IN" sz="1500" dirty="0" err="1" smtClean="0"/>
              <a:t>xPilot</a:t>
            </a:r>
            <a:r>
              <a:rPr lang="en-IN" sz="1500" dirty="0" smtClean="0"/>
              <a:t> : A Platform-Based </a:t>
            </a:r>
            <a:r>
              <a:rPr lang="en-IN" sz="1500" dirty="0" err="1" smtClean="0"/>
              <a:t>Behavioral</a:t>
            </a:r>
            <a:r>
              <a:rPr lang="en-IN" sz="1500" dirty="0" smtClean="0"/>
              <a:t> Synthesis System.”</a:t>
            </a:r>
          </a:p>
          <a:p>
            <a:r>
              <a:rPr lang="en-IN" sz="1500" dirty="0" smtClean="0"/>
              <a:t>[20]	“Pico Computing.” [Online]. Available: </a:t>
            </a:r>
            <a:r>
              <a:rPr lang="en-IN" sz="1500" dirty="0" smtClean="0">
                <a:hlinkClick r:id="rId2"/>
              </a:rPr>
              <a:t>http://picocomputing.com/</a:t>
            </a:r>
            <a:r>
              <a:rPr lang="en-IN" sz="1500" dirty="0" smtClean="0"/>
              <a:t>.</a:t>
            </a:r>
          </a:p>
          <a:p>
            <a:r>
              <a:rPr lang="en-IN" sz="1600" dirty="0" smtClean="0"/>
              <a:t>[21]	“SPIRAL code generator.” [Online]. Available: </a:t>
            </a:r>
            <a:r>
              <a:rPr lang="en-IN" sz="1600" dirty="0" smtClean="0">
                <a:hlinkClick r:id="rId3"/>
              </a:rPr>
              <a:t>http://www.spiral.net/codegenerator.html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[22]	A. Schopenhauer, G. M. Curve, and M. Age, “THE VON NEUMANN SYNDROME TU Kaiserslautern , http://hartenstein.de Energy Wall , Memory Wall and Education Wall fuel the von </a:t>
            </a:r>
            <a:r>
              <a:rPr lang="en-IN" sz="1600" dirty="0" err="1" smtClean="0"/>
              <a:t>Neu</a:t>
            </a:r>
            <a:r>
              <a:rPr lang="en-IN" sz="1600" dirty="0" smtClean="0"/>
              <a:t>- von Neumann syndrome :,” 2010.</a:t>
            </a:r>
            <a:endParaRPr lang="en-IN" sz="1500" dirty="0" smtClean="0"/>
          </a:p>
          <a:p>
            <a:r>
              <a:rPr lang="en-IN" sz="1600" dirty="0" smtClean="0"/>
              <a:t>[23]	S. </a:t>
            </a:r>
            <a:r>
              <a:rPr lang="en-IN" sz="1600" dirty="0" err="1" smtClean="0"/>
              <a:t>Che</a:t>
            </a:r>
            <a:r>
              <a:rPr lang="en-IN" sz="1600" dirty="0" smtClean="0"/>
              <a:t>, J. Li, J. W. </a:t>
            </a:r>
            <a:r>
              <a:rPr lang="en-IN" sz="1600" dirty="0" err="1" smtClean="0"/>
              <a:t>Sheaffer</a:t>
            </a:r>
            <a:r>
              <a:rPr lang="en-IN" sz="1600" dirty="0" smtClean="0"/>
              <a:t>, K. </a:t>
            </a:r>
            <a:r>
              <a:rPr lang="en-IN" sz="1600" dirty="0" err="1" smtClean="0"/>
              <a:t>Skadron</a:t>
            </a:r>
            <a:r>
              <a:rPr lang="en-IN" sz="1600" dirty="0" smtClean="0"/>
              <a:t>, and J. </a:t>
            </a:r>
            <a:r>
              <a:rPr lang="en-IN" sz="1600" dirty="0" err="1" smtClean="0"/>
              <a:t>Lach</a:t>
            </a:r>
            <a:r>
              <a:rPr lang="en-IN" sz="1600" dirty="0" smtClean="0"/>
              <a:t>, “Accelerating Compute-Intensive Applications with GPUs and FPGAs.”</a:t>
            </a:r>
            <a:endParaRPr lang="en-IN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VN paradigm</a:t>
            </a:r>
          </a:p>
          <a:p>
            <a:r>
              <a:rPr lang="en-US" dirty="0" smtClean="0"/>
              <a:t>Limitations of VN paradigm</a:t>
            </a:r>
          </a:p>
          <a:p>
            <a:r>
              <a:rPr lang="en-US" dirty="0" smtClean="0"/>
              <a:t>Reconfigurable computing defining a new paradigm</a:t>
            </a:r>
          </a:p>
          <a:p>
            <a:r>
              <a:rPr lang="en-US" dirty="0" smtClean="0"/>
              <a:t>Comparison: CPU </a:t>
            </a:r>
            <a:r>
              <a:rPr lang="en-US" dirty="0" err="1" smtClean="0"/>
              <a:t>vs</a:t>
            </a:r>
            <a:r>
              <a:rPr lang="en-US" dirty="0" smtClean="0"/>
              <a:t> FPGA </a:t>
            </a:r>
            <a:r>
              <a:rPr lang="en-US" dirty="0" err="1" smtClean="0"/>
              <a:t>vs</a:t>
            </a:r>
            <a:r>
              <a:rPr lang="en-US" dirty="0" smtClean="0"/>
              <a:t> GPU</a:t>
            </a:r>
          </a:p>
          <a:p>
            <a:r>
              <a:rPr lang="en-US" dirty="0" smtClean="0"/>
              <a:t>Advantage of reconfigurable computing</a:t>
            </a:r>
          </a:p>
          <a:p>
            <a:r>
              <a:rPr lang="en-US" dirty="0" smtClean="0"/>
              <a:t>Further motivation and ongoing work</a:t>
            </a:r>
          </a:p>
          <a:p>
            <a:r>
              <a:rPr lang="en-US" dirty="0" smtClean="0"/>
              <a:t>High Level Synthesis</a:t>
            </a:r>
          </a:p>
          <a:p>
            <a:r>
              <a:rPr lang="en-US" dirty="0" smtClean="0"/>
              <a:t>SIRC</a:t>
            </a:r>
          </a:p>
          <a:p>
            <a:r>
              <a:rPr lang="en-US" dirty="0" smtClean="0"/>
              <a:t>Protocol and programming</a:t>
            </a:r>
          </a:p>
          <a:p>
            <a:r>
              <a:rPr lang="en-US" dirty="0" smtClean="0"/>
              <a:t>Contributions of this work</a:t>
            </a:r>
          </a:p>
          <a:p>
            <a:r>
              <a:rPr lang="en-US" dirty="0" smtClean="0"/>
              <a:t>Implementation Details</a:t>
            </a:r>
          </a:p>
          <a:p>
            <a:r>
              <a:rPr lang="en-US" dirty="0" smtClean="0"/>
              <a:t>Experimental Study</a:t>
            </a:r>
          </a:p>
          <a:p>
            <a:r>
              <a:rPr lang="en-US" dirty="0" smtClean="0"/>
              <a:t>Observations and Results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modern day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Transistor density continues to rise exponentially.</a:t>
            </a:r>
          </a:p>
          <a:p>
            <a:r>
              <a:rPr lang="en-US" dirty="0" smtClean="0"/>
              <a:t>Power density rising exponentially too [2][16]. Future processors to be power-limited. More transistors than can be simultaneously switched on.</a:t>
            </a:r>
          </a:p>
          <a:p>
            <a:r>
              <a:rPr lang="en-US" dirty="0" smtClean="0"/>
              <a:t>Performance scaling harder to achieve. Need to reinvent computing!!</a:t>
            </a:r>
          </a:p>
          <a:p>
            <a:r>
              <a:rPr lang="en-US" dirty="0" smtClean="0"/>
              <a:t>Increasing focus on heterogeneous computing: application-specific acceleration using dedicated hardware accelerators [16] or heterogeneous CMPs with different processors [1] [11].</a:t>
            </a:r>
          </a:p>
          <a:p>
            <a:r>
              <a:rPr lang="en-US" dirty="0" smtClean="0"/>
              <a:t>Strong trend towards hybrid architectures that combine FPGAs and general purpose processors [6][7][8][15]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Reconfigurable computing: the hardware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14998" cy="4525963"/>
          </a:xfrm>
        </p:spPr>
        <p:txBody>
          <a:bodyPr>
            <a:normAutofit/>
          </a:bodyPr>
          <a:lstStyle/>
          <a:p>
            <a:r>
              <a:rPr lang="en-IN" dirty="0"/>
              <a:t>Field Programmable Gate Arrays (FPGAs) are programmable semiconductor devices that are based around a matrix of configurable logic blocks connected via programmable interconnects 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000240"/>
            <a:ext cx="3214678" cy="236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7884" y="4357694"/>
            <a:ext cx="3135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2. Typical FPGA architecture</a:t>
            </a: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67"/>
            <a:ext cx="4471990" cy="4525963"/>
          </a:xfrm>
        </p:spPr>
        <p:txBody>
          <a:bodyPr>
            <a:noAutofit/>
          </a:bodyPr>
          <a:lstStyle/>
          <a:p>
            <a:r>
              <a:rPr lang="en-US" sz="1900" dirty="0" smtClean="0"/>
              <a:t>Highly customizable. Custom pipelining.</a:t>
            </a:r>
          </a:p>
          <a:p>
            <a:r>
              <a:rPr lang="en-US" sz="1900" dirty="0" smtClean="0"/>
              <a:t>Highly parallelizable: Can replicate a hardware function block multiple times.</a:t>
            </a:r>
          </a:p>
          <a:p>
            <a:r>
              <a:rPr lang="en-US" sz="1900" dirty="0" smtClean="0"/>
              <a:t> Primarily driven by data streams: no instructions!</a:t>
            </a:r>
            <a:endParaRPr lang="en-US" sz="1900" dirty="0"/>
          </a:p>
          <a:p>
            <a:r>
              <a:rPr lang="en-US" sz="1900" dirty="0" smtClean="0"/>
              <a:t>Much more power efficient in comparison to CPU. Per area power consumed 10-100 times better for FPGA compared to a standard Intel Core[6].</a:t>
            </a:r>
          </a:p>
          <a:p>
            <a:r>
              <a:rPr lang="en-US" sz="1900" dirty="0" smtClean="0"/>
              <a:t>Scalable roadmap! [14]</a:t>
            </a:r>
          </a:p>
          <a:p>
            <a:r>
              <a:rPr lang="en-US" sz="1900" dirty="0" smtClean="0"/>
              <a:t>Orders of magnitude of speedup over standard processors [8], [23] with 10-40X lower clock rate. The “Reconfigurable Computing Paradox ”[22]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228991"/>
            <a:ext cx="42957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60342" y="5715016"/>
            <a:ext cx="320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3. FPGA density. Source: </a:t>
            </a:r>
            <a:r>
              <a:rPr lang="en-US" sz="1600" b="1" dirty="0" smtClean="0">
                <a:solidFill>
                  <a:srgbClr val="FF0000"/>
                </a:solidFill>
              </a:rPr>
              <a:t>[14]</a:t>
            </a:r>
            <a:endParaRPr lang="en-I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Study and analysis on CPU-FPGA computing and tools.</a:t>
            </a:r>
          </a:p>
          <a:p>
            <a:r>
              <a:rPr lang="en-US" dirty="0" smtClean="0"/>
              <a:t>Study and implementation of algorithms using high level synthesis tools like C-to-</a:t>
            </a:r>
            <a:r>
              <a:rPr lang="en-US" dirty="0" err="1" smtClean="0"/>
              <a:t>Verilog</a:t>
            </a:r>
            <a:r>
              <a:rPr lang="en-US" dirty="0" smtClean="0"/>
              <a:t>[3].</a:t>
            </a:r>
          </a:p>
          <a:p>
            <a:r>
              <a:rPr lang="en-US" dirty="0" smtClean="0"/>
              <a:t>Study and implementation of algorithms using hardware-software co-design using SIRC </a:t>
            </a:r>
            <a:r>
              <a:rPr lang="en-US" dirty="0" smtClean="0"/>
              <a:t>Application Programming Interface (API).</a:t>
            </a:r>
            <a:endParaRPr lang="en-US" dirty="0" smtClean="0"/>
          </a:p>
          <a:p>
            <a:r>
              <a:rPr lang="en-US" dirty="0" smtClean="0"/>
              <a:t>Developing a complete framework to easily implement algorithms on CPU-FPGA interface using SIRC.</a:t>
            </a:r>
          </a:p>
          <a:p>
            <a:r>
              <a:rPr lang="en-US" dirty="0" smtClean="0"/>
              <a:t>Preparing a roadmap  and groundwork for further study in this direction. 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CPU-FPGA Co-processing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Divide the applications computations into a set of software instructions executing on the processor and a portion which runs on an FPGA [7]</a:t>
            </a:r>
          </a:p>
          <a:p>
            <a:r>
              <a:rPr lang="en-IN" dirty="0" smtClean="0"/>
              <a:t>The </a:t>
            </a:r>
            <a:r>
              <a:rPr lang="en-IN" dirty="0"/>
              <a:t>timing-critical portions of the design should </a:t>
            </a:r>
            <a:r>
              <a:rPr lang="en-IN" dirty="0" smtClean="0"/>
              <a:t>execute on </a:t>
            </a:r>
            <a:r>
              <a:rPr lang="en-IN" dirty="0"/>
              <a:t>the faster FPGA while non-critical portions should </a:t>
            </a:r>
            <a:r>
              <a:rPr lang="en-IN" dirty="0" smtClean="0"/>
              <a:t>run on </a:t>
            </a:r>
            <a:r>
              <a:rPr lang="en-IN" dirty="0"/>
              <a:t>the </a:t>
            </a:r>
            <a:r>
              <a:rPr lang="en-IN" dirty="0" smtClean="0"/>
              <a:t>processor [6][7]. </a:t>
            </a:r>
          </a:p>
          <a:p>
            <a:r>
              <a:rPr lang="en-US" dirty="0" smtClean="0"/>
              <a:t>Communication necessary between processor and hardware (FPGA). Need for an interface between CPU and FPGA.</a:t>
            </a:r>
            <a:endParaRPr lang="en-IN" dirty="0"/>
          </a:p>
          <a:p>
            <a:endParaRPr lang="en-IN" dirty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Synthesis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High programming cost associated with FPGA. Requires low level RTL specification for synthesis.</a:t>
            </a:r>
            <a:endParaRPr lang="en-IN" dirty="0"/>
          </a:p>
          <a:p>
            <a:r>
              <a:rPr lang="en-US" dirty="0" smtClean="0"/>
              <a:t>HLS: Automated generation of RTL design from a high level behavioral specification while satisfying design constraints and optimizing on the given cost function [9].</a:t>
            </a:r>
          </a:p>
          <a:p>
            <a:r>
              <a:rPr lang="en-US" dirty="0" smtClean="0"/>
              <a:t>Several open source HLS tools available: </a:t>
            </a:r>
            <a:r>
              <a:rPr lang="en-US" dirty="0" err="1" smtClean="0"/>
              <a:t>LegUp</a:t>
            </a:r>
            <a:r>
              <a:rPr lang="en-US" dirty="0"/>
              <a:t> </a:t>
            </a:r>
            <a:r>
              <a:rPr lang="en-US" dirty="0" smtClean="0"/>
              <a:t>[18], C-to-</a:t>
            </a:r>
            <a:r>
              <a:rPr lang="en-US" dirty="0" err="1" smtClean="0"/>
              <a:t>Verilog</a:t>
            </a:r>
            <a:r>
              <a:rPr lang="en-US" dirty="0" smtClean="0"/>
              <a:t> [3] etc. Commercial ones include </a:t>
            </a:r>
            <a:r>
              <a:rPr lang="en-US" dirty="0" err="1" smtClean="0"/>
              <a:t>Xpilot</a:t>
            </a:r>
            <a:r>
              <a:rPr lang="en-US" dirty="0" smtClean="0"/>
              <a:t> [19], Pico [20]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1808</Words>
  <Application>Microsoft Office PowerPoint</Application>
  <PresentationFormat>On-screen Show (4:3)</PresentationFormat>
  <Paragraphs>200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Study and Analysis of Hybrid CPU-FPGA computing</vt:lpstr>
      <vt:lpstr>Von Neumann Paradigm</vt:lpstr>
      <vt:lpstr>Von Neumann Paradigm: Limitations</vt:lpstr>
      <vt:lpstr>Trends in modern day processors</vt:lpstr>
      <vt:lpstr>Reconfigurable computing: the hardware paradigm</vt:lpstr>
      <vt:lpstr>FPGA Advantages</vt:lpstr>
      <vt:lpstr>Major Contributions</vt:lpstr>
      <vt:lpstr>CPU-FPGA Co-processing</vt:lpstr>
      <vt:lpstr>High Level Synthesis</vt:lpstr>
      <vt:lpstr>High Level Synthesis</vt:lpstr>
      <vt:lpstr>Simple Interface for Reconfigurable Computing (SIRC)</vt:lpstr>
      <vt:lpstr>SIRC: Overview</vt:lpstr>
      <vt:lpstr>SIRC: Overview</vt:lpstr>
      <vt:lpstr>SIRC: Overview</vt:lpstr>
      <vt:lpstr>Matrix Multiplication GF(2) </vt:lpstr>
      <vt:lpstr>Matrix Multiplication GF(2): Implementation Details</vt:lpstr>
      <vt:lpstr>Matrix Multiplication GF(2): Implementation Details</vt:lpstr>
      <vt:lpstr>Matrix Multiplication GF(2): Implementation Details</vt:lpstr>
      <vt:lpstr>Matrix Multiplication GF(2): Implementation Details</vt:lpstr>
      <vt:lpstr>Matrix Multiplication GF(2): Results</vt:lpstr>
      <vt:lpstr>Matrix Multiplication GF(2): Comparison</vt:lpstr>
      <vt:lpstr>Other Applications using SIRC</vt:lpstr>
      <vt:lpstr>Discussion</vt:lpstr>
      <vt:lpstr>Future Work</vt:lpstr>
      <vt:lpstr>Future Work</vt:lpstr>
      <vt:lpstr>Limitations</vt:lpstr>
      <vt:lpstr>Limitations</vt:lpstr>
      <vt:lpstr>Conclusion</vt:lpstr>
      <vt:lpstr>Conclusion</vt:lpstr>
      <vt:lpstr>References</vt:lpstr>
      <vt:lpstr>References</vt:lpstr>
      <vt:lpstr>References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20</cp:revision>
  <dcterms:created xsi:type="dcterms:W3CDTF">2013-05-07T13:23:04Z</dcterms:created>
  <dcterms:modified xsi:type="dcterms:W3CDTF">2013-05-08T13:09:16Z</dcterms:modified>
</cp:coreProperties>
</file>