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75" r:id="rId2"/>
    <p:sldId id="276" r:id="rId3"/>
    <p:sldId id="277" r:id="rId4"/>
    <p:sldId id="278" r:id="rId5"/>
    <p:sldId id="280" r:id="rId6"/>
  </p:sldIdLst>
  <p:sldSz cx="86756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41">
          <p15:clr>
            <a:srgbClr val="A4A3A4"/>
          </p15:clr>
        </p15:guide>
        <p15:guide id="2" pos="27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-1500" y="-102"/>
      </p:cViewPr>
      <p:guideLst>
        <p:guide orient="horz" pos="2041"/>
        <p:guide pos="27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677" y="1060529"/>
            <a:ext cx="7374335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4461" y="3403592"/>
            <a:ext cx="65067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E4F-E044-43EA-AD44-3E98478CDE98}" type="datetimeFigureOut">
              <a:rPr lang="en-GB" smtClean="0"/>
              <a:pPr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C503-BD9E-4600-9528-7E040A339D7C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6693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E4F-E044-43EA-AD44-3E98478CDE98}" type="datetimeFigureOut">
              <a:rPr lang="en-GB" smtClean="0"/>
              <a:pPr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C503-BD9E-4600-9528-7E040A339D7C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6036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08540" y="345009"/>
            <a:ext cx="1870695" cy="549164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6454" y="345009"/>
            <a:ext cx="5503640" cy="549164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E4F-E044-43EA-AD44-3E98478CDE98}" type="datetimeFigureOut">
              <a:rPr lang="en-GB" smtClean="0"/>
              <a:pPr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C503-BD9E-4600-9528-7E040A339D7C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9160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E4F-E044-43EA-AD44-3E98478CDE98}" type="datetimeFigureOut">
              <a:rPr lang="en-GB" smtClean="0"/>
              <a:pPr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C503-BD9E-4600-9528-7E040A339D7C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471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935" y="1615546"/>
            <a:ext cx="7482781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1935" y="4336619"/>
            <a:ext cx="7482781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E4F-E044-43EA-AD44-3E98478CDE98}" type="datetimeFigureOut">
              <a:rPr lang="en-GB" smtClean="0"/>
              <a:pPr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C503-BD9E-4600-9528-7E040A339D7C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7339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454" y="1725046"/>
            <a:ext cx="3687167" cy="411161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067" y="1725046"/>
            <a:ext cx="3687167" cy="411161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E4F-E044-43EA-AD44-3E98478CDE98}" type="datetimeFigureOut">
              <a:rPr lang="en-GB" smtClean="0"/>
              <a:pPr/>
              <a:t>10/11/2017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C503-BD9E-4600-9528-7E040A339D7C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9146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84" y="345011"/>
            <a:ext cx="7482781" cy="125253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585" y="1588543"/>
            <a:ext cx="3670222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585" y="2367064"/>
            <a:ext cx="3670222" cy="348159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2068" y="1588543"/>
            <a:ext cx="3688297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2068" y="2367064"/>
            <a:ext cx="3688297" cy="348159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E4F-E044-43EA-AD44-3E98478CDE98}" type="datetimeFigureOut">
              <a:rPr lang="en-GB" smtClean="0"/>
              <a:pPr/>
              <a:t>10/11/2017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C503-BD9E-4600-9528-7E040A339D7C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0785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E4F-E044-43EA-AD44-3E98478CDE98}" type="datetimeFigureOut">
              <a:rPr lang="en-GB" smtClean="0"/>
              <a:pPr/>
              <a:t>10/11/2017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C503-BD9E-4600-9528-7E040A339D7C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5683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E4F-E044-43EA-AD44-3E98478CDE98}" type="datetimeFigureOut">
              <a:rPr lang="en-GB" smtClean="0"/>
              <a:pPr/>
              <a:t>10/11/2017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C503-BD9E-4600-9528-7E040A339D7C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7457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84" y="432012"/>
            <a:ext cx="2798135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8297" y="933027"/>
            <a:ext cx="439206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7584" y="1944052"/>
            <a:ext cx="2798135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E4F-E044-43EA-AD44-3E98478CDE98}" type="datetimeFigureOut">
              <a:rPr lang="en-GB" smtClean="0"/>
              <a:pPr/>
              <a:t>10/11/2017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C503-BD9E-4600-9528-7E040A339D7C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3286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84" y="432012"/>
            <a:ext cx="2798135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88297" y="933027"/>
            <a:ext cx="439206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7584" y="1944052"/>
            <a:ext cx="2798135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E4F-E044-43EA-AD44-3E98478CDE98}" type="datetimeFigureOut">
              <a:rPr lang="en-GB" smtClean="0"/>
              <a:pPr/>
              <a:t>10/11/2017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C503-BD9E-4600-9528-7E040A339D7C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4871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454" y="345011"/>
            <a:ext cx="748278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454" y="1725046"/>
            <a:ext cx="748278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6453" y="6006164"/>
            <a:ext cx="195203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80E4F-E044-43EA-AD44-3E98478CDE98}" type="datetimeFigureOut">
              <a:rPr lang="en-GB" smtClean="0"/>
              <a:pPr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3822" y="6006164"/>
            <a:ext cx="29280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7205" y="6006164"/>
            <a:ext cx="195203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9C503-BD9E-4600-9528-7E040A339D7C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9931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675688" cy="6506765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8675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57200" y="3952875"/>
            <a:ext cx="86756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8801100"/>
            <a:ext cx="86756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pSp>
        <p:nvGrpSpPr>
          <p:cNvPr id="10" name="9 Grupo"/>
          <p:cNvGrpSpPr/>
          <p:nvPr/>
        </p:nvGrpSpPr>
        <p:grpSpPr>
          <a:xfrm>
            <a:off x="302858" y="1604075"/>
            <a:ext cx="8225596" cy="4510005"/>
            <a:chOff x="302858" y="1604075"/>
            <a:chExt cx="8225596" cy="4510005"/>
          </a:xfrm>
        </p:grpSpPr>
        <p:pic>
          <p:nvPicPr>
            <p:cNvPr id="7" name="6 Imagen" descr="un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858" y="1604075"/>
              <a:ext cx="8225596" cy="4510005"/>
            </a:xfrm>
            <a:prstGeom prst="rect">
              <a:avLst/>
            </a:prstGeom>
          </p:spPr>
        </p:pic>
        <p:sp>
          <p:nvSpPr>
            <p:cNvPr id="9" name="Rectángulo 5"/>
            <p:cNvSpPr/>
            <p:nvPr/>
          </p:nvSpPr>
          <p:spPr>
            <a:xfrm>
              <a:off x="313281" y="1690718"/>
              <a:ext cx="2987858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EC" sz="1700" dirty="0" smtClean="0">
                  <a:solidFill>
                    <a:schemeClr val="tx2">
                      <a:lumMod val="75000"/>
                    </a:schemeClr>
                  </a:solidFill>
                  <a:latin typeface="Adobe Hebrew" pitchFamily="18" charset="-79"/>
                  <a:cs typeface="Adobe Hebrew" pitchFamily="18" charset="-79"/>
                </a:rPr>
                <a:t>POR QUÉ EL ACEF?</a:t>
              </a:r>
              <a:endParaRPr lang="es-EC" sz="1700" dirty="0" smtClean="0">
                <a:solidFill>
                  <a:schemeClr val="tx2">
                    <a:lumMod val="75000"/>
                  </a:schemeClr>
                </a:solidFill>
                <a:latin typeface="Adobe Hebrew" pitchFamily="18" charset="-79"/>
                <a:cs typeface="Adobe Hebrew" pitchFamily="18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72445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739" y="0"/>
            <a:ext cx="8675688" cy="6506765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8675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57200" y="3952875"/>
            <a:ext cx="86756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8801100"/>
            <a:ext cx="86756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1069384" y="2921430"/>
            <a:ext cx="1790054" cy="798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ORGANIZAR</a:t>
            </a:r>
            <a:endParaRPr lang="es-EC" dirty="0"/>
          </a:p>
        </p:txBody>
      </p:sp>
      <p:sp>
        <p:nvSpPr>
          <p:cNvPr id="8" name="7 Rectángulo"/>
          <p:cNvSpPr/>
          <p:nvPr/>
        </p:nvSpPr>
        <p:spPr>
          <a:xfrm>
            <a:off x="5336583" y="2973091"/>
            <a:ext cx="1790054" cy="798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PLANIFICAR</a:t>
            </a:r>
            <a:endParaRPr lang="es-EC" dirty="0"/>
          </a:p>
        </p:txBody>
      </p:sp>
      <p:sp>
        <p:nvSpPr>
          <p:cNvPr id="9" name="8 Rectángulo"/>
          <p:cNvSpPr/>
          <p:nvPr/>
        </p:nvSpPr>
        <p:spPr>
          <a:xfrm>
            <a:off x="3202983" y="4543587"/>
            <a:ext cx="1790054" cy="798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CONTROLAR</a:t>
            </a:r>
            <a:endParaRPr lang="es-EC" dirty="0"/>
          </a:p>
        </p:txBody>
      </p:sp>
      <p:sp>
        <p:nvSpPr>
          <p:cNvPr id="10" name="Rectángulo 5"/>
          <p:cNvSpPr/>
          <p:nvPr/>
        </p:nvSpPr>
        <p:spPr>
          <a:xfrm>
            <a:off x="313281" y="1690717"/>
            <a:ext cx="211220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C" sz="1700" dirty="0" smtClean="0">
                <a:solidFill>
                  <a:schemeClr val="tx2">
                    <a:lumMod val="75000"/>
                  </a:schemeClr>
                </a:solidFill>
                <a:latin typeface="Adobe Hebrew" pitchFamily="18" charset="-79"/>
                <a:cs typeface="Adobe Hebrew" pitchFamily="18" charset="-79"/>
              </a:rPr>
              <a:t>ADMINISTRADOR</a:t>
            </a:r>
            <a:endParaRPr lang="es-EC" sz="1700" dirty="0" smtClean="0">
              <a:solidFill>
                <a:schemeClr val="tx2">
                  <a:lumMod val="75000"/>
                </a:schemeClr>
              </a:solidFill>
              <a:latin typeface="Adobe Hebrew" pitchFamily="18" charset="-79"/>
              <a:cs typeface="Adobe Hebrew" pitchFamily="18" charset="-79"/>
            </a:endParaRPr>
          </a:p>
        </p:txBody>
      </p:sp>
      <p:cxnSp>
        <p:nvCxnSpPr>
          <p:cNvPr id="12" name="11 Conector angular"/>
          <p:cNvCxnSpPr>
            <a:stCxn id="7" idx="3"/>
            <a:endCxn id="8" idx="1"/>
          </p:cNvCxnSpPr>
          <p:nvPr/>
        </p:nvCxnSpPr>
        <p:spPr>
          <a:xfrm>
            <a:off x="2859438" y="3320512"/>
            <a:ext cx="2477145" cy="51661"/>
          </a:xfrm>
          <a:prstGeom prst="bentConnector3">
            <a:avLst>
              <a:gd name="adj1" fmla="val 50939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angular"/>
          <p:cNvCxnSpPr>
            <a:stCxn id="7" idx="2"/>
          </p:cNvCxnSpPr>
          <p:nvPr/>
        </p:nvCxnSpPr>
        <p:spPr>
          <a:xfrm rot="16200000" flipH="1">
            <a:off x="1989595" y="3694408"/>
            <a:ext cx="1146875" cy="119724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5 Conector angular"/>
          <p:cNvCxnSpPr/>
          <p:nvPr/>
        </p:nvCxnSpPr>
        <p:spPr>
          <a:xfrm rot="10800000" flipH="1">
            <a:off x="5055677" y="3769316"/>
            <a:ext cx="1146875" cy="119724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06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675688" cy="6506765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8675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57200" y="3952875"/>
            <a:ext cx="86756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8801100"/>
            <a:ext cx="86756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313280" y="1690717"/>
            <a:ext cx="804912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C" sz="1700" dirty="0" smtClean="0">
                <a:solidFill>
                  <a:schemeClr val="tx2">
                    <a:lumMod val="75000"/>
                  </a:schemeClr>
                </a:solidFill>
                <a:latin typeface="Adobe Hebrew" pitchFamily="18" charset="-79"/>
                <a:cs typeface="Adobe Hebrew" pitchFamily="18" charset="-79"/>
              </a:rPr>
              <a:t>ACEF </a:t>
            </a:r>
            <a:endParaRPr lang="es-EC" sz="1700" dirty="0" smtClean="0">
              <a:solidFill>
                <a:schemeClr val="tx2">
                  <a:lumMod val="75000"/>
                </a:schemeClr>
              </a:solidFill>
              <a:latin typeface="Adobe Hebrew" pitchFamily="18" charset="-79"/>
              <a:cs typeface="Adobe Hebrew" pitchFamily="18" charset="-79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80446" y="2208508"/>
            <a:ext cx="207677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 smtClean="0"/>
          </a:p>
          <a:p>
            <a:pPr algn="ctr"/>
            <a:r>
              <a:rPr lang="es-EC" dirty="0" smtClean="0"/>
              <a:t>ESCALABLE</a:t>
            </a:r>
          </a:p>
          <a:p>
            <a:pPr algn="ctr"/>
            <a:endParaRPr lang="es-EC" dirty="0"/>
          </a:p>
        </p:txBody>
      </p:sp>
      <p:sp>
        <p:nvSpPr>
          <p:cNvPr id="12" name="11 Rectángulo"/>
          <p:cNvSpPr/>
          <p:nvPr/>
        </p:nvSpPr>
        <p:spPr>
          <a:xfrm>
            <a:off x="563103" y="4391187"/>
            <a:ext cx="207677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INTUITIVO</a:t>
            </a:r>
            <a:endParaRPr lang="es-EC" dirty="0"/>
          </a:p>
        </p:txBody>
      </p:sp>
      <p:sp>
        <p:nvSpPr>
          <p:cNvPr id="13" name="12 Rectángulo"/>
          <p:cNvSpPr/>
          <p:nvPr/>
        </p:nvSpPr>
        <p:spPr>
          <a:xfrm>
            <a:off x="5380494" y="2311831"/>
            <a:ext cx="207677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MODULAR</a:t>
            </a:r>
            <a:endParaRPr lang="es-EC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60067" y="3162857"/>
            <a:ext cx="413844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100" dirty="0" smtClean="0"/>
              <a:t>la </a:t>
            </a:r>
            <a:r>
              <a:rPr lang="es-EC" sz="1100" b="1" dirty="0" smtClean="0"/>
              <a:t>escalabilidad</a:t>
            </a:r>
            <a:r>
              <a:rPr lang="es-EC" sz="1100" dirty="0" smtClean="0"/>
              <a:t> es la propiedad deseable de un sistema, una red o un proceso, que indica su habilidad para reaccionar y adaptarse sin perder calidad, o bien manejar el crecimiento continuo de trabajo de manera fluida, o </a:t>
            </a:r>
            <a:r>
              <a:rPr lang="es-EC" sz="1100" u="sng" dirty="0" smtClean="0"/>
              <a:t>bien para estar preparado para hacerse más grande sin perder calidad en los servicios ofrecidos</a:t>
            </a:r>
            <a:r>
              <a:rPr lang="es-EC" sz="1100" dirty="0" smtClean="0"/>
              <a:t>.</a:t>
            </a:r>
            <a:endParaRPr lang="es-EC" sz="1100" dirty="0"/>
          </a:p>
        </p:txBody>
      </p:sp>
      <p:sp>
        <p:nvSpPr>
          <p:cNvPr id="15" name="14 Rectángulo"/>
          <p:cNvSpPr/>
          <p:nvPr/>
        </p:nvSpPr>
        <p:spPr>
          <a:xfrm>
            <a:off x="5124770" y="4373106"/>
            <a:ext cx="207677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CONFIABLE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xmlns="" val="265480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675688" cy="6506765"/>
          </a:xfrm>
          <a:prstGeom prst="rect">
            <a:avLst/>
          </a:prstGeom>
        </p:spPr>
      </p:pic>
      <p:sp>
        <p:nvSpPr>
          <p:cNvPr id="8" name="Rectángulo 5"/>
          <p:cNvSpPr/>
          <p:nvPr/>
        </p:nvSpPr>
        <p:spPr>
          <a:xfrm>
            <a:off x="313280" y="1690717"/>
            <a:ext cx="804912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C" sz="1700" dirty="0" smtClean="0">
                <a:solidFill>
                  <a:schemeClr val="tx2">
                    <a:lumMod val="75000"/>
                  </a:schemeClr>
                </a:solidFill>
                <a:latin typeface="Adobe Hebrew" pitchFamily="18" charset="-79"/>
                <a:cs typeface="Adobe Hebrew" pitchFamily="18" charset="-79"/>
              </a:rPr>
              <a:t>ACEF OFRECE</a:t>
            </a:r>
            <a:endParaRPr lang="es-EC" sz="1700" dirty="0" smtClean="0">
              <a:solidFill>
                <a:schemeClr val="tx2">
                  <a:lumMod val="75000"/>
                </a:schemeClr>
              </a:solidFill>
              <a:latin typeface="Adobe Hebrew" pitchFamily="18" charset="-79"/>
              <a:cs typeface="Adobe Hebrew" pitchFamily="18" charset="-79"/>
            </a:endParaRPr>
          </a:p>
        </p:txBody>
      </p:sp>
      <p:sp>
        <p:nvSpPr>
          <p:cNvPr id="5" name="Rectángulo 5"/>
          <p:cNvSpPr/>
          <p:nvPr/>
        </p:nvSpPr>
        <p:spPr>
          <a:xfrm>
            <a:off x="364940" y="2230575"/>
            <a:ext cx="804912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C" sz="1600" b="1" dirty="0" smtClean="0"/>
              <a:t>Flexibilidad</a:t>
            </a:r>
            <a:r>
              <a:rPr lang="es-EC" sz="1600" dirty="0" smtClean="0"/>
              <a:t>: es </a:t>
            </a:r>
            <a:r>
              <a:rPr lang="es-EC" sz="1600" b="1" dirty="0" smtClean="0"/>
              <a:t>maleable </a:t>
            </a:r>
            <a:r>
              <a:rPr lang="es-EC" sz="1600" b="1" dirty="0" smtClean="0"/>
              <a:t>y </a:t>
            </a:r>
            <a:r>
              <a:rPr lang="es-EC" sz="1600" b="1" dirty="0" smtClean="0"/>
              <a:t>ofrece </a:t>
            </a:r>
            <a:r>
              <a:rPr lang="es-EC" sz="1600" b="1" dirty="0" smtClean="0"/>
              <a:t>gran cantidad de opciones</a:t>
            </a:r>
            <a:r>
              <a:rPr lang="es-EC" sz="1600" dirty="0" smtClean="0"/>
              <a:t> para la administración y evaluación de los datos. </a:t>
            </a:r>
            <a:br>
              <a:rPr lang="es-EC" sz="1600" dirty="0" smtClean="0"/>
            </a:br>
            <a:r>
              <a:rPr lang="es-EC" sz="1600" dirty="0" smtClean="0"/>
              <a:t/>
            </a:r>
            <a:br>
              <a:rPr lang="es-EC" sz="1600" dirty="0" smtClean="0"/>
            </a:br>
            <a:r>
              <a:rPr lang="es-EC" sz="1600" b="1" dirty="0" smtClean="0"/>
              <a:t>Específico</a:t>
            </a:r>
            <a:r>
              <a:rPr lang="es-EC" sz="1600" dirty="0" smtClean="0"/>
              <a:t>: </a:t>
            </a:r>
            <a:r>
              <a:rPr lang="es-EC" sz="1600" dirty="0" smtClean="0"/>
              <a:t>El sistema </a:t>
            </a:r>
            <a:r>
              <a:rPr lang="es-EC" sz="1600" dirty="0" smtClean="0"/>
              <a:t>es capaz </a:t>
            </a:r>
            <a:r>
              <a:rPr lang="es-EC" sz="1600" dirty="0" smtClean="0"/>
              <a:t>de </a:t>
            </a:r>
            <a:r>
              <a:rPr lang="es-EC" sz="1600" b="1" dirty="0" smtClean="0"/>
              <a:t>adecuarse a cada situación</a:t>
            </a:r>
            <a:r>
              <a:rPr lang="es-EC" sz="1600" dirty="0" smtClean="0"/>
              <a:t> y sector de la empresa. </a:t>
            </a:r>
            <a:br>
              <a:rPr lang="es-EC" sz="1600" dirty="0" smtClean="0"/>
            </a:br>
            <a:r>
              <a:rPr lang="es-EC" sz="1600" dirty="0" smtClean="0"/>
              <a:t/>
            </a:r>
            <a:br>
              <a:rPr lang="es-EC" sz="1600" dirty="0" smtClean="0"/>
            </a:br>
            <a:r>
              <a:rPr lang="es-EC" sz="1600" b="1" dirty="0" smtClean="0"/>
              <a:t>Actualizable</a:t>
            </a:r>
            <a:r>
              <a:rPr lang="es-EC" sz="1600" dirty="0" smtClean="0"/>
              <a:t>: </a:t>
            </a:r>
            <a:r>
              <a:rPr lang="es-EC" sz="1600" dirty="0" smtClean="0"/>
              <a:t>El sistema no sólo </a:t>
            </a:r>
            <a:r>
              <a:rPr lang="es-EC" sz="1600" dirty="0" smtClean="0"/>
              <a:t>afronta </a:t>
            </a:r>
            <a:r>
              <a:rPr lang="es-EC" sz="1600" dirty="0" smtClean="0"/>
              <a:t>los cambios en los negocios surgidos desde las demandas del mercado, sino también</a:t>
            </a:r>
            <a:r>
              <a:rPr lang="es-EC" sz="1600" b="1" dirty="0" smtClean="0"/>
              <a:t> </a:t>
            </a:r>
            <a:r>
              <a:rPr lang="es-EC" sz="1600" b="1" dirty="0" smtClean="0"/>
              <a:t>ofrece </a:t>
            </a:r>
            <a:r>
              <a:rPr lang="es-EC" sz="1600" b="1" dirty="0" smtClean="0"/>
              <a:t>la posibilidad de cambios a medida que el personal se capacite. </a:t>
            </a:r>
            <a:br>
              <a:rPr lang="es-EC" sz="1600" b="1" dirty="0" smtClean="0"/>
            </a:br>
            <a:r>
              <a:rPr lang="es-EC" sz="1600" dirty="0" smtClean="0"/>
              <a:t/>
            </a:r>
            <a:br>
              <a:rPr lang="es-EC" sz="1600" dirty="0" smtClean="0"/>
            </a:br>
            <a:r>
              <a:rPr lang="es-EC" sz="1600" b="1" dirty="0" smtClean="0"/>
              <a:t>Poderoso</a:t>
            </a:r>
            <a:r>
              <a:rPr lang="es-EC" sz="1600" dirty="0" smtClean="0"/>
              <a:t>: </a:t>
            </a:r>
            <a:r>
              <a:rPr lang="es-EC" sz="1600" b="1" dirty="0" smtClean="0"/>
              <a:t>Brinda las </a:t>
            </a:r>
            <a:r>
              <a:rPr lang="es-EC" sz="1600" b="1" dirty="0" smtClean="0"/>
              <a:t>herramientas adecuadas para realizar evaluaciones </a:t>
            </a:r>
            <a:r>
              <a:rPr lang="es-EC" sz="1600" dirty="0" smtClean="0"/>
              <a:t>analíticas de las oportunidades y resultados posibles de las mismas en la práctica de futuros negocios. </a:t>
            </a:r>
            <a:br>
              <a:rPr lang="es-EC" sz="1600" dirty="0" smtClean="0"/>
            </a:br>
            <a:r>
              <a:rPr lang="es-EC" sz="1600" dirty="0" smtClean="0"/>
              <a:t/>
            </a:r>
            <a:br>
              <a:rPr lang="es-EC" sz="1600" dirty="0" smtClean="0"/>
            </a:br>
            <a:r>
              <a:rPr lang="es-EC" sz="1600" dirty="0" smtClean="0"/>
              <a:t>Tengamos en cuenta que el rol </a:t>
            </a:r>
            <a:r>
              <a:rPr lang="es-EC" sz="1600" dirty="0" smtClean="0"/>
              <a:t>del ACEF no es tomar </a:t>
            </a:r>
            <a:r>
              <a:rPr lang="es-EC" sz="1600" dirty="0" smtClean="0"/>
              <a:t>las decisiones, sino colaborar en el proceso, siendo de </a:t>
            </a:r>
            <a:r>
              <a:rPr lang="es-EC" sz="1600" b="1" dirty="0" smtClean="0"/>
              <a:t>gran ayuda para todo lo referente a la </a:t>
            </a:r>
            <a:r>
              <a:rPr lang="es-EC" sz="1600" b="1" dirty="0" smtClean="0"/>
              <a:t>gestión empresarial.</a:t>
            </a:r>
            <a:r>
              <a:rPr lang="es-EC" sz="1600" b="1" dirty="0" smtClean="0"/>
              <a:t> </a:t>
            </a:r>
            <a:endParaRPr lang="es-EC" sz="1700" dirty="0" smtClean="0">
              <a:solidFill>
                <a:schemeClr val="tx2">
                  <a:lumMod val="75000"/>
                </a:schemeClr>
              </a:solidFill>
              <a:latin typeface="Adobe Hebrew" pitchFamily="18" charset="-79"/>
              <a:cs typeface="Adobe Hebrew" pitchFamily="18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675688" cy="6506765"/>
          </a:xfrm>
          <a:prstGeom prst="rect">
            <a:avLst/>
          </a:prstGeom>
        </p:spPr>
      </p:pic>
      <p:sp>
        <p:nvSpPr>
          <p:cNvPr id="3" name="Rectángulo 5"/>
          <p:cNvSpPr/>
          <p:nvPr/>
        </p:nvSpPr>
        <p:spPr>
          <a:xfrm>
            <a:off x="991892" y="2186663"/>
            <a:ext cx="59978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EC" sz="3200" dirty="0" smtClean="0">
                <a:solidFill>
                  <a:schemeClr val="tx2">
                    <a:lumMod val="75000"/>
                  </a:schemeClr>
                </a:solidFill>
                <a:latin typeface="Adobe Hebrew" pitchFamily="18" charset="-79"/>
                <a:cs typeface="Adobe Hebrew" pitchFamily="18" charset="-79"/>
              </a:rPr>
              <a:t>Herramienta</a:t>
            </a:r>
          </a:p>
          <a:p>
            <a:pPr algn="ctr">
              <a:spcAft>
                <a:spcPts val="0"/>
              </a:spcAft>
            </a:pPr>
            <a:r>
              <a:rPr lang="es-EC" sz="1200" dirty="0" smtClean="0"/>
              <a:t>Conjunto de instrumentos que se utilizan para desempeñar un oficio o un trabajo determinado.</a:t>
            </a:r>
            <a:endParaRPr lang="es-EC" sz="1200" dirty="0" smtClean="0">
              <a:solidFill>
                <a:schemeClr val="tx2">
                  <a:lumMod val="75000"/>
                </a:schemeClr>
              </a:solidFill>
              <a:latin typeface="Adobe Hebrew" pitchFamily="18" charset="-79"/>
              <a:cs typeface="Adobe Hebrew" pitchFamily="18" charset="-79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68644" y="3496270"/>
            <a:ext cx="667201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EC" sz="3600" dirty="0" smtClean="0">
                <a:solidFill>
                  <a:schemeClr val="tx2">
                    <a:lumMod val="75000"/>
                  </a:schemeClr>
                </a:solidFill>
                <a:latin typeface="Adobe Hebrew" pitchFamily="18" charset="-79"/>
                <a:cs typeface="Adobe Hebrew" pitchFamily="18" charset="-79"/>
              </a:rPr>
              <a:t>Recurso</a:t>
            </a:r>
          </a:p>
          <a:p>
            <a:r>
              <a:rPr lang="es-EC" sz="1200" dirty="0" smtClean="0"/>
              <a:t>Ayuda o medio del que una persona se sirve para conseguir un fin o satisfacer una necesidad.</a:t>
            </a:r>
            <a:endParaRPr lang="es-EC" sz="1200" dirty="0" smtClean="0">
              <a:solidFill>
                <a:schemeClr val="tx2">
                  <a:lumMod val="75000"/>
                </a:schemeClr>
              </a:solidFill>
              <a:latin typeface="Adobe Hebrew" pitchFamily="18" charset="-79"/>
              <a:cs typeface="Adobe Hebrew" pitchFamily="18" charset="-79"/>
            </a:endParaRPr>
          </a:p>
          <a:p>
            <a:pPr>
              <a:spcAft>
                <a:spcPts val="0"/>
              </a:spcAft>
            </a:pPr>
            <a:endParaRPr lang="es-EC" sz="3600" dirty="0" smtClean="0">
              <a:solidFill>
                <a:schemeClr val="tx2">
                  <a:lumMod val="75000"/>
                </a:schemeClr>
              </a:solidFill>
              <a:latin typeface="Adobe Hebrew" pitchFamily="18" charset="-79"/>
              <a:cs typeface="Adobe Hebrew" pitchFamily="18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1930</TotalTime>
  <Words>62</Words>
  <Application>Microsoft Office PowerPoint</Application>
  <PresentationFormat>Personalizado</PresentationFormat>
  <Paragraphs>18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Company>CC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Creatura 1</dc:creator>
  <cp:lastModifiedBy>Espinosaj</cp:lastModifiedBy>
  <cp:revision>54</cp:revision>
  <dcterms:created xsi:type="dcterms:W3CDTF">2017-10-03T15:45:29Z</dcterms:created>
  <dcterms:modified xsi:type="dcterms:W3CDTF">2017-11-10T18:10:30Z</dcterms:modified>
</cp:coreProperties>
</file>