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4"/>
  </p:notesMasterIdLst>
  <p:sldIdLst>
    <p:sldId id="256" r:id="rId2"/>
    <p:sldId id="260" r:id="rId3"/>
    <p:sldId id="261" r:id="rId4"/>
    <p:sldId id="290" r:id="rId5"/>
    <p:sldId id="291" r:id="rId6"/>
    <p:sldId id="332" r:id="rId7"/>
    <p:sldId id="333" r:id="rId8"/>
    <p:sldId id="334" r:id="rId9"/>
    <p:sldId id="292" r:id="rId10"/>
    <p:sldId id="341" r:id="rId11"/>
    <p:sldId id="335" r:id="rId12"/>
    <p:sldId id="336" r:id="rId13"/>
    <p:sldId id="337" r:id="rId14"/>
    <p:sldId id="338" r:id="rId15"/>
    <p:sldId id="339" r:id="rId16"/>
    <p:sldId id="340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62" r:id="rId27"/>
    <p:sldId id="351" r:id="rId28"/>
    <p:sldId id="352" r:id="rId29"/>
    <p:sldId id="353" r:id="rId30"/>
    <p:sldId id="361" r:id="rId31"/>
    <p:sldId id="363" r:id="rId32"/>
    <p:sldId id="354" r:id="rId33"/>
    <p:sldId id="359" r:id="rId34"/>
    <p:sldId id="360" r:id="rId35"/>
    <p:sldId id="355" r:id="rId36"/>
    <p:sldId id="356" r:id="rId37"/>
    <p:sldId id="357" r:id="rId38"/>
    <p:sldId id="358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7" r:id="rId52"/>
    <p:sldId id="28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A2BE9-31B7-42D1-83CD-B86537C7C119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C2A77-ADC0-4593-AB5C-0C8610752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C2A77-ADC0-4593-AB5C-0C86107524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F28150B-FFE9-4953-9604-2F51689D316E}" type="datetimeFigureOut">
              <a:rPr lang="en-US" smtClean="0"/>
              <a:pPr/>
              <a:t>03-Apr-16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473" y="2590800"/>
            <a:ext cx="5514814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Configuration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hibernate.properties</a:t>
            </a:r>
            <a:endParaRPr lang="en-US" dirty="0" smtClean="0"/>
          </a:p>
          <a:p>
            <a:r>
              <a:rPr lang="en-US" dirty="0"/>
              <a:t>hibernate.cfg.xml</a:t>
            </a:r>
          </a:p>
        </p:txBody>
      </p:sp>
    </p:spTree>
    <p:extLst>
      <p:ext uri="{BB962C8B-B14F-4D97-AF65-F5344CB8AC3E}">
        <p14:creationId xmlns:p14="http://schemas.microsoft.com/office/powerpoint/2010/main" val="27109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Configuration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5410200"/>
          </a:xfrm>
        </p:spPr>
        <p:txBody>
          <a:bodyPr>
            <a:normAutofit fontScale="3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hibernate.cfg.xml  example</a:t>
            </a:r>
            <a:endParaRPr lang="en-US" sz="6000" dirty="0" smtClean="0">
              <a:solidFill>
                <a:srgbClr val="00808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500" dirty="0">
              <a:solidFill>
                <a:srgbClr val="00808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 smtClean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&lt;?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</a:t>
            </a:r>
            <a:r>
              <a:rPr lang="en-US" sz="4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600" dirty="0">
                <a:solidFill>
                  <a:srgbClr val="7F00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4600" i="1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"1.0"</a:t>
            </a:r>
            <a:r>
              <a:rPr lang="en-US" sz="4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600" dirty="0">
                <a:solidFill>
                  <a:srgbClr val="7F00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encoding</a:t>
            </a: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4600" i="1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"utf-8"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?&gt;</a:t>
            </a:r>
            <a:endParaRPr lang="en-US" sz="4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&lt;!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DOCTYPE</a:t>
            </a:r>
            <a:r>
              <a:rPr lang="en-US" sz="4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hibernate-configuration</a:t>
            </a:r>
            <a:r>
              <a:rPr lang="en-US" sz="4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600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endParaRPr lang="en-US" sz="4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"-//Hibernate/Hibernate Configuration DTD 5.0//EN"</a:t>
            </a:r>
            <a:endParaRPr lang="en-US" sz="4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"http://hibernate.sourceforge.net/hibernate-configuration-5.0.dtd</a:t>
            </a:r>
            <a:r>
              <a:rPr lang="en-US" sz="46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4600" dirty="0" smtClean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hibernate-configuration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4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600" dirty="0" smtClean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session-factory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4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n-US" sz="4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600" dirty="0">
                <a:solidFill>
                  <a:srgbClr val="7F00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4600" i="1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4600" i="1" dirty="0" err="1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hibernate.connection.driver_class</a:t>
            </a:r>
            <a:r>
              <a:rPr lang="en-US" sz="4600" i="1" dirty="0" smtClean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4600" dirty="0" smtClean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600" dirty="0" smtClean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oracle.jdbc.driver.OracleDriver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4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n-US" sz="4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600" dirty="0">
                <a:solidFill>
                  <a:srgbClr val="7F00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4600" i="1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"hibernate.connection.url</a:t>
            </a:r>
            <a:r>
              <a:rPr lang="en-US" sz="4600" i="1" dirty="0" smtClean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4600" dirty="0" smtClean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600" dirty="0" smtClean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jdbc:oracle:thin</a:t>
            </a: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:@localhost:1521:study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4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n-US" sz="4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600" dirty="0">
                <a:solidFill>
                  <a:srgbClr val="7F00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4600" i="1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4600" i="1" dirty="0" err="1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hibernate.connection.username</a:t>
            </a:r>
            <a:r>
              <a:rPr lang="en-US" sz="4600" i="1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4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n-US" sz="4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600" dirty="0">
                <a:solidFill>
                  <a:srgbClr val="7F00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4600" i="1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4600" i="1" dirty="0" err="1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hibernate.connection.password</a:t>
            </a:r>
            <a:r>
              <a:rPr lang="en-US" sz="4600" i="1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4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n-US" sz="4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600" dirty="0">
                <a:solidFill>
                  <a:srgbClr val="7F00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4600" i="1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4600" i="1" dirty="0" err="1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hibernate.dialect</a:t>
            </a:r>
            <a:r>
              <a:rPr lang="en-US" sz="4600" i="1" dirty="0" smtClean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4600" dirty="0" smtClean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600" dirty="0" smtClean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org.hibernate.dialect.Oracle10gDialect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4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n-US" sz="4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600" dirty="0">
                <a:solidFill>
                  <a:srgbClr val="7F00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4600" i="1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4600" i="1" dirty="0" err="1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hibernate.default_schema</a:t>
            </a:r>
            <a:r>
              <a:rPr lang="en-US" sz="4600" i="1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4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n-US" sz="4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600" dirty="0">
                <a:solidFill>
                  <a:srgbClr val="7F00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4600" i="1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4600" i="1" dirty="0" err="1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show_sql</a:t>
            </a:r>
            <a:r>
              <a:rPr lang="en-US" sz="4600" i="1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4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mapping</a:t>
            </a:r>
            <a:r>
              <a:rPr lang="en-US" sz="4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600" dirty="0">
                <a:solidFill>
                  <a:srgbClr val="7F00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</a:t>
            </a:r>
            <a:r>
              <a:rPr lang="en-US" sz="4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4600" i="1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"com/user/DBUser.hbm.xml"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mapping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4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 smtClean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&lt;/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session-factory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4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4600" dirty="0">
                <a:solidFill>
                  <a:srgbClr val="3F7F7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hibernate-configuration</a:t>
            </a:r>
            <a:r>
              <a:rPr lang="en-US" sz="46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4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Hibernate Configuration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Bảng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741240"/>
              </p:ext>
            </p:extLst>
          </p:nvPr>
        </p:nvGraphicFramePr>
        <p:xfrm>
          <a:off x="1066800" y="1417640"/>
          <a:ext cx="8077200" cy="536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667647528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582239032"/>
                    </a:ext>
                  </a:extLst>
                </a:gridCol>
              </a:tblGrid>
              <a:tr h="670520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Properties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06166"/>
                  </a:ext>
                </a:extLst>
              </a:tr>
              <a:tr h="670520">
                <a:tc>
                  <a:txBody>
                    <a:bodyPr/>
                    <a:lstStyle/>
                    <a:p>
                      <a:r>
                        <a:rPr kumimoji="0" lang="en-US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hibernate.dialect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property makes Hibernate generate the appropriate SQL for the chosen database.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92556"/>
                  </a:ext>
                </a:extLst>
              </a:tr>
              <a:tr h="670520">
                <a:tc>
                  <a:txBody>
                    <a:bodyPr/>
                    <a:lstStyle/>
                    <a:p>
                      <a:r>
                        <a:rPr kumimoji="0" lang="en-US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hibernate.connection.driver_class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JDBC driver class.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99010"/>
                  </a:ext>
                </a:extLst>
              </a:tr>
              <a:tr h="670520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hibernate.connection.url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JDBC URL to the database instance.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369293"/>
                  </a:ext>
                </a:extLst>
              </a:tr>
              <a:tr h="670520">
                <a:tc>
                  <a:txBody>
                    <a:bodyPr/>
                    <a:lstStyle/>
                    <a:p>
                      <a:r>
                        <a:rPr kumimoji="0" lang="en-US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hibernate.connection.username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database username.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69938"/>
                  </a:ext>
                </a:extLst>
              </a:tr>
              <a:tr h="670520">
                <a:tc>
                  <a:txBody>
                    <a:bodyPr/>
                    <a:lstStyle/>
                    <a:p>
                      <a:r>
                        <a:rPr kumimoji="0" lang="en-US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hibernate.connection.password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database password.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54982"/>
                  </a:ext>
                </a:extLst>
              </a:tr>
              <a:tr h="670520"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 smtClean="0">
                          <a:effectLst/>
                        </a:rPr>
                        <a:t>hibernate.connection.pool_size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Limits the number of connections waiting in the Hibernate database connection pool.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43627"/>
                  </a:ext>
                </a:extLst>
              </a:tr>
              <a:tr h="670520">
                <a:tc>
                  <a:txBody>
                    <a:bodyPr/>
                    <a:lstStyle/>
                    <a:p>
                      <a:r>
                        <a:rPr kumimoji="0" lang="en-US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hibernate.connection.autocommit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autocommit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to be used for the JDBC connection.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5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52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Sessions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5410200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/>
              <a:t>A Session is used to get a physical connection with a </a:t>
            </a:r>
            <a:r>
              <a:rPr lang="en-US" sz="3800" dirty="0" smtClean="0"/>
              <a:t>database.</a:t>
            </a:r>
          </a:p>
          <a:p>
            <a:endParaRPr lang="en-US" sz="3800" dirty="0" smtClean="0"/>
          </a:p>
          <a:p>
            <a:r>
              <a:rPr lang="en-US" sz="3800" dirty="0"/>
              <a:t>The main function of the Session is to offer create, read and delete operations for instances of mapped entity classes</a:t>
            </a:r>
            <a:r>
              <a:rPr lang="en-US" sz="3800" dirty="0" smtClean="0"/>
              <a:t>.</a:t>
            </a:r>
          </a:p>
          <a:p>
            <a:endParaRPr lang="en-US" sz="3800" dirty="0" smtClean="0"/>
          </a:p>
          <a:p>
            <a:r>
              <a:rPr lang="en-US" sz="3800" dirty="0" smtClean="0"/>
              <a:t>Session object is created by </a:t>
            </a:r>
            <a:r>
              <a:rPr lang="en-US" sz="3800" dirty="0" err="1" smtClean="0"/>
              <a:t>SessionFactory</a:t>
            </a:r>
            <a:endParaRPr lang="en-US" sz="3800" dirty="0" smtClean="0"/>
          </a:p>
          <a:p>
            <a:pPr marL="274320" lvl="1" indent="0">
              <a:lnSpc>
                <a:spcPts val="12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 smtClean="0">
              <a:solidFill>
                <a:srgbClr val="7F0055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74320" lvl="1" indent="0">
              <a:lnSpc>
                <a:spcPts val="12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dirty="0" smtClean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Session</a:t>
            </a:r>
            <a:r>
              <a:rPr lang="en-US" sz="2500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session</a:t>
            </a: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factory</a:t>
            </a:r>
            <a:r>
              <a:rPr lang="en-US" sz="25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5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openSession</a:t>
            </a: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lnSpc>
                <a:spcPts val="12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Transaction</a:t>
            </a: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</a:t>
            </a: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lnSpc>
                <a:spcPts val="12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lnSpc>
                <a:spcPts val="12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5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</a:t>
            </a: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session</a:t>
            </a:r>
            <a:r>
              <a:rPr lang="en-US" sz="25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5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beginTransaction</a:t>
            </a: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lnSpc>
                <a:spcPts val="12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500" dirty="0">
                <a:solidFill>
                  <a:srgbClr val="88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do some work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lnSpc>
                <a:spcPts val="12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lnSpc>
                <a:spcPts val="12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5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</a:t>
            </a:r>
            <a:r>
              <a:rPr lang="en-US" sz="25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5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commit</a:t>
            </a: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lnSpc>
                <a:spcPts val="12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</a:t>
            </a:r>
            <a:r>
              <a:rPr lang="en-US" sz="2500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2500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Exception</a:t>
            </a: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</a:t>
            </a: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lnSpc>
                <a:spcPts val="12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5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5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</a:t>
            </a: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!=</a:t>
            </a:r>
            <a:r>
              <a:rPr lang="en-US" sz="25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</a:t>
            </a:r>
            <a:r>
              <a:rPr lang="en-US" sz="25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5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rollback</a:t>
            </a: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lnSpc>
                <a:spcPts val="12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5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</a:t>
            </a:r>
            <a:r>
              <a:rPr lang="en-US" sz="25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5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printStackTrace</a:t>
            </a: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lnSpc>
                <a:spcPts val="12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</a:t>
            </a:r>
            <a:r>
              <a:rPr lang="en-US" sz="2500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finally</a:t>
            </a:r>
            <a:r>
              <a:rPr lang="en-US" sz="2500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lnSpc>
                <a:spcPts val="12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5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session</a:t>
            </a:r>
            <a:r>
              <a:rPr lang="en-US" sz="25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5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</a:t>
            </a: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lnSpc>
                <a:spcPts val="1200"/>
              </a:lnSpc>
              <a:spcBef>
                <a:spcPts val="0"/>
              </a:spcBef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Sessions</a:t>
            </a:r>
          </a:p>
        </p:txBody>
      </p:sp>
      <p:graphicFrame>
        <p:nvGraphicFramePr>
          <p:cNvPr id="4" name="Chỗ dành sẵn cho Nội dung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436165"/>
              </p:ext>
            </p:extLst>
          </p:nvPr>
        </p:nvGraphicFramePr>
        <p:xfrm>
          <a:off x="990600" y="1447801"/>
          <a:ext cx="8153400" cy="543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48961691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997825930"/>
                    </a:ext>
                  </a:extLst>
                </a:gridCol>
              </a:tblGrid>
              <a:tr h="416286">
                <a:tc>
                  <a:txBody>
                    <a:bodyPr/>
                    <a:lstStyle/>
                    <a:p>
                      <a:r>
                        <a:rPr kumimoji="0" 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 Methods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513495"/>
                  </a:ext>
                </a:extLst>
              </a:tr>
              <a:tr h="483133">
                <a:tc>
                  <a:txBody>
                    <a:bodyPr/>
                    <a:lstStyle/>
                    <a:p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 </a:t>
                      </a:r>
                      <a:r>
                        <a:rPr kumimoji="0"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beginTransaction</a:t>
                      </a:r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Begin a unit of work and return the associated Transaction object.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59043643"/>
                  </a:ext>
                </a:extLst>
              </a:tr>
              <a:tr h="509671">
                <a:tc>
                  <a:txBody>
                    <a:bodyPr/>
                    <a:lstStyle/>
                    <a:p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 </a:t>
                      </a:r>
                      <a:r>
                        <a:rPr kumimoji="0"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getTransaction</a:t>
                      </a:r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Get the Transaction instance associated with this session.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96307026"/>
                  </a:ext>
                </a:extLst>
              </a:tr>
              <a:tr h="612217">
                <a:tc>
                  <a:txBody>
                    <a:bodyPr/>
                    <a:lstStyle/>
                    <a:p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 close()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End the session by releasing the JDBC connection and cleaning up.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59952415"/>
                  </a:ext>
                </a:extLst>
              </a:tr>
              <a:tr h="787136">
                <a:tc>
                  <a:txBody>
                    <a:bodyPr/>
                    <a:lstStyle/>
                    <a:p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Criteria </a:t>
                      </a:r>
                      <a:r>
                        <a:rPr kumimoji="0"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createCriteria</a:t>
                      </a:r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(Class </a:t>
                      </a:r>
                      <a:r>
                        <a:rPr kumimoji="0"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persistentClass</a:t>
                      </a:r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new Criteria instance, for the given entity class, or a superclass of an entity class.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839130"/>
                  </a:ext>
                </a:extLst>
              </a:tr>
              <a:tr h="553910">
                <a:tc>
                  <a:txBody>
                    <a:bodyPr/>
                    <a:lstStyle/>
                    <a:p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Criteria </a:t>
                      </a:r>
                      <a:r>
                        <a:rPr kumimoji="0"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createCriteria</a:t>
                      </a:r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kumimoji="0"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entityName</a:t>
                      </a:r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new Criteria instance, for the given entity name.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60394"/>
                  </a:ext>
                </a:extLst>
              </a:tr>
              <a:tr h="612217">
                <a:tc>
                  <a:txBody>
                    <a:bodyPr/>
                    <a:lstStyle/>
                    <a:p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</a:t>
                      </a:r>
                      <a:r>
                        <a:rPr kumimoji="0"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createQuery</a:t>
                      </a:r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kumimoji="0"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queryString</a:t>
                      </a:r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Create a new instance of Query for the given HQL query 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42866122"/>
                  </a:ext>
                </a:extLst>
              </a:tr>
              <a:tr h="509671">
                <a:tc>
                  <a:txBody>
                    <a:bodyPr/>
                    <a:lstStyle/>
                    <a:p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Serializable save(Object object)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Persist the given transient instance, first assigning a generated identifier.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25758"/>
                  </a:ext>
                </a:extLst>
              </a:tr>
              <a:tr h="509671">
                <a:tc>
                  <a:txBody>
                    <a:bodyPr/>
                    <a:lstStyle/>
                    <a:p>
                      <a:r>
                        <a:rPr kumimoji="0"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update(Object object)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the persistent instance with the identifier of the given detached instance.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12491"/>
                  </a:ext>
                </a:extLst>
              </a:tr>
              <a:tr h="41628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……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…….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58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0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Persistent Class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classes whose objects or instances will be stored in database tables are called persistent classes in </a:t>
            </a:r>
            <a:r>
              <a:rPr lang="en-US" dirty="0" smtClean="0"/>
              <a:t>Hibernate.</a:t>
            </a:r>
          </a:p>
          <a:p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rules of persistent </a:t>
            </a:r>
            <a:r>
              <a:rPr lang="en-US" dirty="0" smtClean="0"/>
              <a:t>classes: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Persistent Class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All Java classes that will be persisted need a default constructor.</a:t>
            </a:r>
          </a:p>
          <a:p>
            <a:endParaRPr lang="en-US" dirty="0"/>
          </a:p>
          <a:p>
            <a:r>
              <a:rPr lang="en-US" dirty="0"/>
              <a:t>All classes should contain an ID in order to allow easy identification of your objects within Hibernate and the database. This property maps to the primary key column of a database table.</a:t>
            </a:r>
          </a:p>
          <a:p>
            <a:endParaRPr lang="en-US" dirty="0"/>
          </a:p>
          <a:p>
            <a:r>
              <a:rPr lang="en-US" dirty="0"/>
              <a:t>All attributes that will be persisted should be declared private and have </a:t>
            </a:r>
            <a:r>
              <a:rPr lang="en-US" dirty="0" err="1"/>
              <a:t>getXXX</a:t>
            </a:r>
            <a:r>
              <a:rPr lang="en-US" dirty="0"/>
              <a:t> and </a:t>
            </a:r>
            <a:r>
              <a:rPr lang="en-US" dirty="0" err="1"/>
              <a:t>setXXX</a:t>
            </a:r>
            <a:r>
              <a:rPr lang="en-US" dirty="0"/>
              <a:t> methods defined in the JavaBean style.</a:t>
            </a:r>
          </a:p>
          <a:p>
            <a:endParaRPr lang="en-US" dirty="0"/>
          </a:p>
          <a:p>
            <a:r>
              <a:rPr lang="en-US" dirty="0"/>
              <a:t>A central feature of Hibernate, proxies, depends upon the persistent class being either non-final, or the implementation of an interface that declares all public methods.</a:t>
            </a:r>
          </a:p>
          <a:p>
            <a:endParaRPr lang="en-US" dirty="0"/>
          </a:p>
          <a:p>
            <a:r>
              <a:rPr lang="en-US" dirty="0"/>
              <a:t>All classes that do not extend or implement some specialized classes and interfaces required by the EJB framework.</a:t>
            </a:r>
          </a:p>
        </p:txBody>
      </p:sp>
    </p:spTree>
    <p:extLst>
      <p:ext uri="{BB962C8B-B14F-4D97-AF65-F5344CB8AC3E}">
        <p14:creationId xmlns:p14="http://schemas.microsoft.com/office/powerpoint/2010/main" val="130486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Persistent Class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32500" lnSpcReduction="20000"/>
          </a:bodyPr>
          <a:lstStyle/>
          <a:p>
            <a:pPr marL="82296" indent="0">
              <a:buNone/>
            </a:pPr>
            <a:r>
              <a:rPr lang="en-US" sz="3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DBUser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java.io.Serializable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82296" indent="0">
              <a:buNone/>
            </a:pPr>
            <a:endParaRPr lang="en-US" sz="3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sz="3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3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7F0055"/>
                </a:solidFill>
                <a:latin typeface="Courier New" panose="02070309020205020404" pitchFamily="49" charset="0"/>
              </a:rPr>
              <a:t>long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serialVersionUID</a:t>
            </a:r>
            <a:r>
              <a:rPr lang="en-US" sz="3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1L;</a:t>
            </a:r>
          </a:p>
          <a:p>
            <a:pPr marL="82296" indent="0">
              <a:buNone/>
            </a:pPr>
            <a:r>
              <a:rPr lang="en-US" sz="3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userId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sz="3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3400" b="1" dirty="0">
                <a:solidFill>
                  <a:srgbClr val="0000C0"/>
                </a:solidFill>
                <a:latin typeface="Courier New" panose="02070309020205020404" pitchFamily="49" charset="0"/>
              </a:rPr>
              <a:t>username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sz="3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3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createdBy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sz="3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Date </a:t>
            </a:r>
            <a:r>
              <a:rPr lang="en-US" sz="3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createdDate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endParaRPr lang="en-US" sz="3400" dirty="0"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sz="3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DBUser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82296" indent="0">
              <a:buNone/>
            </a:pP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endParaRPr lang="en-US" sz="3400" dirty="0"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sz="3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DBUser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userId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String </a:t>
            </a:r>
            <a:r>
              <a:rPr lang="en-US" sz="3400" b="1" dirty="0">
                <a:solidFill>
                  <a:srgbClr val="6A3E3E"/>
                </a:solidFill>
                <a:latin typeface="Courier New" panose="02070309020205020404" pitchFamily="49" charset="0"/>
              </a:rPr>
              <a:t>username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String </a:t>
            </a:r>
            <a:r>
              <a:rPr lang="en-US" sz="3400" b="1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createdBy</a:t>
            </a:r>
            <a:r>
              <a:rPr lang="en-US" sz="3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Date</a:t>
            </a:r>
            <a:r>
              <a:rPr lang="en-US" sz="3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createdDate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82296" indent="0">
              <a:buNone/>
            </a:pPr>
            <a:r>
              <a:rPr lang="en-US" sz="3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sz="3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3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3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userId</a:t>
            </a:r>
            <a:r>
              <a:rPr lang="en-US" sz="3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3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userId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sz="3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sz="3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3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3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username</a:t>
            </a:r>
            <a:r>
              <a:rPr lang="en-US" sz="3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3400" b="1" dirty="0">
                <a:solidFill>
                  <a:srgbClr val="6A3E3E"/>
                </a:solidFill>
                <a:latin typeface="Courier New" panose="02070309020205020404" pitchFamily="49" charset="0"/>
              </a:rPr>
              <a:t>username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sz="3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sz="3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3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3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createdBy</a:t>
            </a:r>
            <a:r>
              <a:rPr lang="en-US" sz="3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3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createdBy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sz="3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sz="3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3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3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createdDate</a:t>
            </a:r>
            <a:r>
              <a:rPr lang="en-US" sz="3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3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createdDate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endParaRPr lang="en-US" sz="3400" dirty="0"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sz="3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getUserId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82296" indent="0">
              <a:buNone/>
            </a:pPr>
            <a:r>
              <a:rPr lang="en-US" sz="3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return</a:t>
            </a:r>
            <a:r>
              <a:rPr lang="en-US" sz="3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3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3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userId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n-US" sz="3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3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setUserId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userId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82296" indent="0">
              <a:buNone/>
            </a:pPr>
            <a:r>
              <a:rPr lang="en-US" sz="3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sz="3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3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3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userId</a:t>
            </a:r>
            <a:r>
              <a:rPr lang="en-US" sz="3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3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userId</a:t>
            </a:r>
            <a:r>
              <a:rPr lang="en-US" sz="3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sz="3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n-US" sz="3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…..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Mapping Files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Hibernate </a:t>
            </a:r>
            <a:r>
              <a:rPr lang="en-US" sz="3600" dirty="0"/>
              <a:t>Object/relational mappings are </a:t>
            </a:r>
            <a:r>
              <a:rPr lang="en-US" sz="3600" dirty="0" smtClean="0"/>
              <a:t>defined </a:t>
            </a:r>
            <a:r>
              <a:rPr lang="en-US" sz="3600" dirty="0"/>
              <a:t>in an XML </a:t>
            </a:r>
            <a:r>
              <a:rPr lang="en-US" sz="3600" dirty="0" smtClean="0"/>
              <a:t>document or directly in Persistent Class.</a:t>
            </a:r>
          </a:p>
          <a:p>
            <a:endParaRPr lang="en-US" sz="3600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XML </a:t>
            </a:r>
            <a:r>
              <a:rPr lang="en-US" dirty="0" smtClean="0"/>
              <a:t>mapping document should be saved </a:t>
            </a:r>
            <a:r>
              <a:rPr lang="en-US" dirty="0"/>
              <a:t>in a file with the format &lt;</a:t>
            </a:r>
            <a:r>
              <a:rPr lang="en-US" dirty="0" err="1"/>
              <a:t>classname</a:t>
            </a:r>
            <a:r>
              <a:rPr lang="en-US" dirty="0"/>
              <a:t>&gt;.hbm.xml.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Example:</a:t>
            </a:r>
          </a:p>
          <a:p>
            <a:pPr marL="82296" indent="0">
              <a:buNone/>
            </a:pPr>
            <a:endParaRPr lang="en-US" dirty="0" smtClean="0"/>
          </a:p>
          <a:p>
            <a:pPr marL="274320" lvl="1" indent="0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DBUSER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USER_ID       NUMBER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USERNAME      VARCHAR2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CREATED_BY    VARCHAR2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CREATED_DATE  DATE          </a:t>
            </a:r>
            <a:r>
              <a:rPr lang="en-US" sz="16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USER_ID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59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Mapping Files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40000" lnSpcReduction="20000"/>
          </a:bodyPr>
          <a:lstStyle/>
          <a:p>
            <a:pPr marL="82296" indent="0">
              <a:buNone/>
            </a:pP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xml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"1.0"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&lt;!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DOCTYPE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hibernate-mapping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"-//Hibernate/Hibernate Mapping DTD 5.0//EN"</a:t>
            </a:r>
          </a:p>
          <a:p>
            <a:pPr marL="82296" indent="0">
              <a:buNone/>
            </a:pP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"http://hibernate.sourceforge.net/hibernate-mapping-5.0.dtd"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hibernate-mapping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class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com.user.DBUser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table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"DBUSER"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id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userId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int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column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"USER_ID"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precision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"5"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scale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"0" 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generator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"assigned" 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"username"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"string"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column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"USERNAME"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length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"20"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not-null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"true" 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property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createdBy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"string"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column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"CREATED_BY"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length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"20"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not-null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"true" 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property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createdDate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"date"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column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"CREATED_DATE"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length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"7"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not-null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"true" 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property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hibernate-mapping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1000"/>
            <a:ext cx="7498080" cy="5867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endParaRPr lang="en-US" sz="4800" dirty="0" smtClean="0"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endParaRPr lang="en-US" sz="4400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Hibernate Overview</a:t>
            </a:r>
          </a:p>
          <a:p>
            <a:pPr>
              <a:buBlip>
                <a:blip r:embed="rId2"/>
              </a:buBlip>
            </a:pP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Hibernate </a:t>
            </a:r>
            <a:r>
              <a:rPr lang="en-US" sz="440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Architecture</a:t>
            </a:r>
            <a:endParaRPr lang="en-US" sz="4400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Hibernate Key Components</a:t>
            </a:r>
          </a:p>
          <a:p>
            <a:pPr>
              <a:buBlip>
                <a:blip r:embed="rId2"/>
              </a:buBlip>
            </a:pP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Hibernate Functions</a:t>
            </a:r>
          </a:p>
          <a:p>
            <a:pPr>
              <a:buBlip>
                <a:blip r:embed="rId2"/>
              </a:buBlip>
            </a:pPr>
            <a:endParaRPr lang="en-US" sz="4400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44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356360" y="76200"/>
            <a:ext cx="7498080" cy="944562"/>
          </a:xfrm>
        </p:spPr>
        <p:txBody>
          <a:bodyPr/>
          <a:lstStyle/>
          <a:p>
            <a:r>
              <a:rPr lang="en-US" dirty="0"/>
              <a:t>Hibernate - Mapping Files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066800" y="1020762"/>
            <a:ext cx="8077200" cy="5989638"/>
          </a:xfrm>
        </p:spPr>
        <p:txBody>
          <a:bodyPr>
            <a:normAutofit fontScale="25000" lnSpcReduction="20000"/>
          </a:bodyPr>
          <a:lstStyle/>
          <a:p>
            <a:pPr marL="82296" indent="0">
              <a:buNone/>
            </a:pPr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@Entity</a:t>
            </a:r>
          </a:p>
          <a:p>
            <a:pPr marL="82296" indent="0">
              <a:buNone/>
            </a:pPr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(name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"DBUSER"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DBUser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java.io.Serializable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82296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userId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urier New" panose="02070309020205020404" pitchFamily="49" charset="0"/>
              </a:rPr>
              <a:t>username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createdBy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Date </a:t>
            </a:r>
            <a:r>
              <a:rPr lang="en-US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createdDate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DBUser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DBUser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userId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String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username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String </a:t>
            </a:r>
            <a:r>
              <a:rPr lang="en-US" b="1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createdBy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createdDate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82296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userId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userId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username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username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createdBy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createdBy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createdDate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createdDate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@Id</a:t>
            </a:r>
          </a:p>
          <a:p>
            <a:pPr marL="82296" indent="0">
              <a:buNone/>
            </a:pPr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@Column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(name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"USER_ID"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unique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nullable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precision = 5, scale = 0)</a:t>
            </a:r>
          </a:p>
          <a:p>
            <a:pPr marL="82296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getUserId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82296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userId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setUserId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userId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82296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userId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userId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@Column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(name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"USERNAME"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nullable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length = 20)</a:t>
            </a:r>
          </a:p>
          <a:p>
            <a:pPr marL="82296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getUsername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82296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username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setUsername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b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username</a:t>
            </a:r>
            <a:r>
              <a:rPr lang="en-US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82296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username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username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Mapping Types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declared type to mapping </a:t>
            </a:r>
            <a:r>
              <a:rPr lang="en-US" dirty="0"/>
              <a:t>Java data types into RDBMS data types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t</a:t>
            </a:r>
            <a:r>
              <a:rPr lang="en-US" dirty="0" smtClean="0"/>
              <a:t>he</a:t>
            </a:r>
            <a:r>
              <a:rPr lang="en-US" dirty="0"/>
              <a:t> </a:t>
            </a:r>
            <a:r>
              <a:rPr lang="en-US" b="1" dirty="0"/>
              <a:t>types</a:t>
            </a:r>
            <a:r>
              <a:rPr lang="en-US" dirty="0"/>
              <a:t> </a:t>
            </a:r>
            <a:r>
              <a:rPr lang="en-US" dirty="0" smtClean="0"/>
              <a:t>are </a:t>
            </a:r>
            <a:r>
              <a:rPr lang="en-US" dirty="0"/>
              <a:t>not Java data types; they are not SQL database types </a:t>
            </a:r>
            <a:r>
              <a:rPr lang="en-US" dirty="0" smtClean="0"/>
              <a:t>either.</a:t>
            </a:r>
          </a:p>
          <a:p>
            <a:endParaRPr lang="en-US" dirty="0" smtClean="0"/>
          </a:p>
          <a:p>
            <a:r>
              <a:rPr lang="en-US" dirty="0"/>
              <a:t>These types are called Hibernate mapping types, which can translate from Java to SQL data types and vice versa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Below is </a:t>
            </a:r>
            <a:r>
              <a:rPr lang="en-US" dirty="0"/>
              <a:t>Primitive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Mapping Types</a:t>
            </a:r>
          </a:p>
        </p:txBody>
      </p:sp>
      <p:graphicFrame>
        <p:nvGraphicFramePr>
          <p:cNvPr id="4" name="Chỗ dành sẵn cho Nội dung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925764"/>
              </p:ext>
            </p:extLst>
          </p:nvPr>
        </p:nvGraphicFramePr>
        <p:xfrm>
          <a:off x="1314450" y="1310640"/>
          <a:ext cx="7499349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302493381"/>
                    </a:ext>
                  </a:extLst>
                </a:gridCol>
                <a:gridCol w="3462866">
                  <a:extLst>
                    <a:ext uri="{9D8B030D-6E8A-4147-A177-3AD203B41FA5}">
                      <a16:colId xmlns:a16="http://schemas.microsoft.com/office/drawing/2014/main" val="2170321775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3396172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Java 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ANSI SQL 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5107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 or java.lang.Integer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8531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long or java.lang.Long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BIGINT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5160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short or java.lang.Short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SMALLINT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9657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 or java.lang.Float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8422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 or java.lang.Double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5267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big_decimal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java.math.BigDecimal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NUMERIC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9530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character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java.lang.String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CHAR(1)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4368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java.lang.String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VARCHAR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239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byte or java.lang.Byte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TINYINT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0028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boolean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boolean or java.lang.Boolean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77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yes/no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boolean or java.lang.Boolean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CHAR(1) ('Y' or 'N')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0913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true/false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boolean or java.lang.Boolean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CHAR(1) ('T' or 'F')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69038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917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Hibernate Functions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Hibernate O/R </a:t>
            </a:r>
            <a:r>
              <a:rPr lang="en-US" dirty="0"/>
              <a:t>Mappings</a:t>
            </a:r>
          </a:p>
          <a:p>
            <a:r>
              <a:rPr lang="en-US" dirty="0" smtClean="0"/>
              <a:t>Hibernate Query Language</a:t>
            </a:r>
          </a:p>
          <a:p>
            <a:r>
              <a:rPr lang="en-US" dirty="0" smtClean="0"/>
              <a:t>Hibernate Criteria Query</a:t>
            </a:r>
          </a:p>
          <a:p>
            <a:r>
              <a:rPr lang="en-US" dirty="0" smtClean="0"/>
              <a:t>Native SQL in Hibernate</a:t>
            </a:r>
          </a:p>
          <a:p>
            <a:r>
              <a:rPr lang="en-US" dirty="0"/>
              <a:t>Hibernate Cascade</a:t>
            </a:r>
          </a:p>
          <a:p>
            <a:r>
              <a:rPr lang="en-US" dirty="0"/>
              <a:t>Hibernate Named 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Hibernate </a:t>
            </a:r>
            <a:r>
              <a:rPr lang="en-US" dirty="0" smtClean="0"/>
              <a:t>Association(</a:t>
            </a:r>
            <a:r>
              <a:rPr lang="en-US" dirty="0"/>
              <a:t>Table </a:t>
            </a:r>
            <a:r>
              <a:rPr lang="en-US" dirty="0" smtClean="0"/>
              <a:t>Relationship).</a:t>
            </a:r>
          </a:p>
          <a:p>
            <a:r>
              <a:rPr lang="en-US" dirty="0" smtClean="0"/>
              <a:t>Types of Relationship:</a:t>
            </a:r>
          </a:p>
          <a:p>
            <a:pPr lvl="1"/>
            <a:r>
              <a:rPr lang="en-US" b="1" dirty="0"/>
              <a:t>O</a:t>
            </a:r>
            <a:r>
              <a:rPr lang="en-US" b="1" dirty="0" smtClean="0"/>
              <a:t>ne-to-one</a:t>
            </a:r>
          </a:p>
          <a:p>
            <a:pPr lvl="1"/>
            <a:r>
              <a:rPr lang="en-US" b="1" dirty="0" smtClean="0"/>
              <a:t>One-to-many</a:t>
            </a:r>
          </a:p>
          <a:p>
            <a:pPr lvl="1"/>
            <a:r>
              <a:rPr lang="en-US" b="1" dirty="0" smtClean="0"/>
              <a:t>Many-to-one</a:t>
            </a:r>
          </a:p>
          <a:p>
            <a:pPr lvl="1"/>
            <a:r>
              <a:rPr lang="en-US" b="1" dirty="0" smtClean="0"/>
              <a:t>Many-to-many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Hibernate </a:t>
            </a:r>
            <a:r>
              <a:rPr lang="en-US" sz="4800" dirty="0"/>
              <a:t>O/R Mappings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Mapping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One-to-one</a:t>
            </a:r>
            <a:r>
              <a:rPr lang="en-US" dirty="0" smtClean="0"/>
              <a:t>: A </a:t>
            </a:r>
            <a:r>
              <a:rPr lang="en-US" dirty="0"/>
              <a:t>one-to-one relationships occurs when one entity is related to exactly one </a:t>
            </a:r>
            <a:r>
              <a:rPr lang="en-US" dirty="0" smtClean="0"/>
              <a:t>occurrence </a:t>
            </a:r>
            <a:r>
              <a:rPr lang="en-US" dirty="0"/>
              <a:t>in another entity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7586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Mapping</a:t>
            </a:r>
          </a:p>
        </p:txBody>
      </p:sp>
      <p:sp>
        <p:nvSpPr>
          <p:cNvPr id="9" name="Chỗ dành sẵn cho Nội dung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/>
              <a:t>We have 2 tables which have one-to-one relationship.</a:t>
            </a:r>
          </a:p>
          <a:p>
            <a:endParaRPr lang="en-US" dirty="0"/>
          </a:p>
        </p:txBody>
      </p:sp>
      <p:pic>
        <p:nvPicPr>
          <p:cNvPr id="10" name="Hình ảnh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43200"/>
            <a:ext cx="58578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76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Mapping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sz="21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CREATE</a:t>
            </a:r>
            <a:r>
              <a:rPr lang="en-US" sz="2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urier New" panose="02070309020205020404" pitchFamily="49" charset="0"/>
              </a:rPr>
              <a:t>TABLE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8000"/>
                </a:solidFill>
                <a:latin typeface="Courier New" panose="02070309020205020404" pitchFamily="49" charset="0"/>
              </a:rPr>
              <a:t>"STUDY"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100" b="1" dirty="0">
                <a:solidFill>
                  <a:srgbClr val="008000"/>
                </a:solidFill>
                <a:latin typeface="Courier New" panose="02070309020205020404" pitchFamily="49" charset="0"/>
              </a:rPr>
              <a:t>"STOCK"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82296" indent="0">
              <a:buNone/>
            </a:pP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100" dirty="0">
                <a:solidFill>
                  <a:srgbClr val="008000"/>
                </a:solidFill>
                <a:latin typeface="Courier New" panose="02070309020205020404" pitchFamily="49" charset="0"/>
              </a:rPr>
              <a:t>"STOCK_ID"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NUMBER(10,0), </a:t>
            </a:r>
          </a:p>
          <a:p>
            <a:pPr marL="82296" indent="0">
              <a:buNone/>
            </a:pPr>
            <a:r>
              <a:rPr lang="en-US" sz="2100" dirty="0">
                <a:solidFill>
                  <a:srgbClr val="008000"/>
                </a:solidFill>
                <a:latin typeface="Courier New" panose="02070309020205020404" pitchFamily="49" charset="0"/>
              </a:rPr>
              <a:t>"STOCK_CODE"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VARCHAR2(10 BYTE) </a:t>
            </a:r>
            <a:r>
              <a:rPr lang="en-US" sz="21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4000C8"/>
                </a:solidFill>
                <a:latin typeface="Courier New" panose="02070309020205020404" pitchFamily="49" charset="0"/>
              </a:rPr>
              <a:t>NULL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pPr marL="82296" indent="0">
              <a:buNone/>
            </a:pPr>
            <a:r>
              <a:rPr lang="en-US" sz="2100" dirty="0">
                <a:solidFill>
                  <a:srgbClr val="008000"/>
                </a:solidFill>
                <a:latin typeface="Courier New" panose="02070309020205020404" pitchFamily="49" charset="0"/>
              </a:rPr>
              <a:t>"STOCK_NAME"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VARCHAR2(20 BYTE)  </a:t>
            </a:r>
            <a:r>
              <a:rPr lang="en-US" sz="21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4000C8"/>
                </a:solidFill>
                <a:latin typeface="Courier New" panose="02070309020205020404" pitchFamily="49" charset="0"/>
              </a:rPr>
              <a:t>NULL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1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PRIMARY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urier New" panose="02070309020205020404" pitchFamily="49" charset="0"/>
              </a:rPr>
              <a:t>KEY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 (STOCK_ID),</a:t>
            </a:r>
          </a:p>
          <a:p>
            <a:pPr marL="82296" indent="0">
              <a:buNone/>
            </a:pP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1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CONSTRAINT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 UNI_STOCK_CODE </a:t>
            </a:r>
            <a:r>
              <a:rPr lang="en-US" sz="2100" b="1" dirty="0">
                <a:solidFill>
                  <a:srgbClr val="7F0055"/>
                </a:solidFill>
                <a:latin typeface="Courier New" panose="02070309020205020404" pitchFamily="49" charset="0"/>
              </a:rPr>
              <a:t>UNIQUE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 (STOCK_CODE),</a:t>
            </a:r>
          </a:p>
          <a:p>
            <a:pPr marL="82296" indent="0">
              <a:buNone/>
            </a:pP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1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CONSTRAINT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 UNI_STOCK_NAME </a:t>
            </a:r>
            <a:r>
              <a:rPr lang="en-US" sz="2100" b="1" dirty="0">
                <a:solidFill>
                  <a:srgbClr val="7F0055"/>
                </a:solidFill>
                <a:latin typeface="Courier New" panose="02070309020205020404" pitchFamily="49" charset="0"/>
              </a:rPr>
              <a:t>UNIQUE</a:t>
            </a:r>
            <a:r>
              <a:rPr 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 (STOCK_NAME) </a:t>
            </a:r>
          </a:p>
          <a:p>
            <a:pPr marL="82296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82296" indent="0"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296" indent="0">
              <a:buNone/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CREATE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TABLE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"STUDY"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"STOCK_DETAIL"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"STOCK_ID"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NUMBER(10,0) 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000C8"/>
                </a:solidFill>
                <a:latin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,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"COMP_NAME"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varchar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(100)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000C8"/>
                </a:solidFill>
                <a:latin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"COMP_DESC"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varchar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(255)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000C8"/>
                </a:solidFill>
                <a:latin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"REMARK"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varchar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(255)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000C8"/>
                </a:solidFill>
                <a:latin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"LISTED_DATE"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date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000C8"/>
                </a:solidFill>
                <a:latin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PRIMARY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(STOCK_ID) ,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CONSTRAINT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FK_STOCK_ID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FOREIGN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(STOCK_ID)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REFERENCES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stock (STOCK_ID)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66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Mapping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XML mapping, we have:</a:t>
            </a:r>
          </a:p>
          <a:p>
            <a:pPr lvl="1"/>
            <a:r>
              <a:rPr lang="en-US" dirty="0" smtClean="0"/>
              <a:t>Stock.hbm.xml</a:t>
            </a:r>
          </a:p>
          <a:p>
            <a:pPr lvl="1"/>
            <a:r>
              <a:rPr lang="en-US" dirty="0" smtClean="0"/>
              <a:t>StockDetail.hbm.xml</a:t>
            </a:r>
          </a:p>
          <a:p>
            <a:pPr lvl="1"/>
            <a:endParaRPr lang="en-US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/>
              <a:t>Key </a:t>
            </a:r>
            <a:r>
              <a:rPr lang="en-US" sz="3200" dirty="0" smtClean="0"/>
              <a:t>note </a:t>
            </a:r>
            <a:r>
              <a:rPr lang="en-US" sz="3200" dirty="0"/>
              <a:t>in </a:t>
            </a:r>
            <a:r>
              <a:rPr lang="en-US" sz="3200" dirty="0" smtClean="0"/>
              <a:t>Stock.hbm.xml: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2000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one-to-one</a:t>
            </a:r>
            <a:r>
              <a:rPr lang="en-US" sz="2000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stockDetail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en-US" sz="20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</a:t>
            </a:r>
            <a:r>
              <a:rPr lang="en-US" sz="2000" i="1" dirty="0" smtClean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class</a:t>
            </a:r>
            <a:r>
              <a:rPr lang="en-US" sz="2000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com.stock.StockDetail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endParaRPr lang="en-US" sz="2000" i="1" dirty="0" smtClean="0">
              <a:solidFill>
                <a:srgbClr val="2A00FF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2000" i="1" dirty="0" smtClean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cascade</a:t>
            </a:r>
            <a:r>
              <a:rPr lang="en-US" sz="2000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"save-update</a:t>
            </a:r>
            <a:r>
              <a:rPr lang="en-US" sz="20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sz="2000" i="1" dirty="0" smtClean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&gt;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2000" i="1" dirty="0" smtClean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&lt;/</a:t>
            </a:r>
            <a:r>
              <a:rPr lang="en-US" sz="2000" i="1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one-to-one</a:t>
            </a:r>
            <a:r>
              <a:rPr lang="en-US" sz="2000" i="1" dirty="0" smtClean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&gt;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36118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Mapping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/>
              <a:t>Key </a:t>
            </a:r>
            <a:r>
              <a:rPr lang="en-US" sz="3200" dirty="0" smtClean="0"/>
              <a:t>note </a:t>
            </a:r>
            <a:r>
              <a:rPr lang="en-US" sz="3200" dirty="0"/>
              <a:t>in </a:t>
            </a:r>
            <a:r>
              <a:rPr lang="en-US" sz="3200" dirty="0" smtClean="0"/>
              <a:t>StockDetail.hbm.xml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Courier New" panose="02070309020205020404" pitchFamily="49" charset="0"/>
              </a:rPr>
              <a:t>id </a:t>
            </a:r>
            <a:r>
              <a:rPr lang="en-US" sz="20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stockId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sz="2000" i="1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java.lang.Integer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0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	&lt;</a:t>
            </a:r>
            <a:r>
              <a:rPr lang="en-US" sz="2000" dirty="0">
                <a:solidFill>
                  <a:srgbClr val="3F7F7F"/>
                </a:solidFill>
                <a:latin typeface="Courier New" panose="02070309020205020404" pitchFamily="49" charset="0"/>
              </a:rPr>
              <a:t>column </a:t>
            </a:r>
            <a:r>
              <a:rPr lang="en-US" sz="20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"STOCK_ID" </a:t>
            </a:r>
            <a:r>
              <a:rPr lang="en-US" sz="2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	&lt;</a:t>
            </a:r>
            <a:r>
              <a:rPr lang="en-US" sz="2000" dirty="0">
                <a:solidFill>
                  <a:srgbClr val="3F7F7F"/>
                </a:solidFill>
                <a:latin typeface="Courier New" panose="02070309020205020404" pitchFamily="49" charset="0"/>
              </a:rPr>
              <a:t>generator </a:t>
            </a:r>
            <a:r>
              <a:rPr lang="en-US" sz="2000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"foreign"</a:t>
            </a:r>
            <a:r>
              <a:rPr lang="en-US" sz="20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		&lt;</a:t>
            </a:r>
            <a:r>
              <a:rPr lang="en-US" sz="2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param</a:t>
            </a:r>
            <a:r>
              <a:rPr lang="en-US" sz="2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"property"</a:t>
            </a:r>
            <a:r>
              <a:rPr lang="en-US" sz="20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stock</a:t>
            </a:r>
            <a:r>
              <a:rPr lang="en-US" sz="2000" i="1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2000" i="1" dirty="0" err="1">
                <a:solidFill>
                  <a:srgbClr val="3F7F7F"/>
                </a:solidFill>
                <a:latin typeface="Courier New" panose="02070309020205020404" pitchFamily="49" charset="0"/>
              </a:rPr>
              <a:t>param</a:t>
            </a:r>
            <a:r>
              <a:rPr lang="en-US" sz="20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	&lt;/</a:t>
            </a:r>
            <a:r>
              <a:rPr lang="en-US" sz="2000" dirty="0">
                <a:solidFill>
                  <a:srgbClr val="3F7F7F"/>
                </a:solidFill>
                <a:latin typeface="Courier New" panose="02070309020205020404" pitchFamily="49" charset="0"/>
              </a:rPr>
              <a:t>generator</a:t>
            </a:r>
            <a:r>
              <a:rPr lang="en-US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3F7F7F"/>
                </a:solidFill>
                <a:latin typeface="Courier New" panose="02070309020205020404" pitchFamily="49" charset="0"/>
              </a:rPr>
              <a:t>id</a:t>
            </a:r>
            <a:r>
              <a:rPr lang="en-US" sz="2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……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one-to-one </a:t>
            </a:r>
            <a:r>
              <a:rPr lang="en-US" sz="2000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"stock" </a:t>
            </a:r>
            <a:r>
              <a:rPr lang="en-US" sz="2000" i="1" dirty="0" smtClean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lass</a:t>
            </a:r>
            <a:r>
              <a:rPr lang="en-US" sz="2000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com.stock.Stock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en-US" sz="2000" i="1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constrained</a:t>
            </a:r>
            <a:r>
              <a:rPr lang="en-US" sz="2000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"true</a:t>
            </a:r>
            <a:r>
              <a:rPr lang="en-US" sz="20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sz="2000" i="1" dirty="0" smtClean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2000" i="1" dirty="0" smtClean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&lt;/</a:t>
            </a:r>
            <a:r>
              <a:rPr lang="en-US" sz="2000" i="1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one-to-one</a:t>
            </a:r>
            <a:r>
              <a:rPr lang="en-US" sz="2000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&gt;</a:t>
            </a:r>
            <a:endParaRPr lang="en-US" sz="2000" dirty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82296" indent="0">
              <a:buNone/>
            </a:pP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0571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Hibernate Overview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Hibernate?</a:t>
            </a:r>
          </a:p>
          <a:p>
            <a:pPr lvl="1"/>
            <a:r>
              <a:rPr lang="en-US" dirty="0"/>
              <a:t>Hibernate is an Object-Relational Mapping(ORM) solution for </a:t>
            </a:r>
            <a:r>
              <a:rPr lang="en-US" dirty="0" smtClean="0"/>
              <a:t>JAVA.</a:t>
            </a:r>
          </a:p>
          <a:p>
            <a:pPr lvl="1"/>
            <a:r>
              <a:rPr lang="en-US" dirty="0" smtClean="0">
                <a:cs typeface="Arial" pitchFamily="34" charset="0"/>
              </a:rPr>
              <a:t>It </a:t>
            </a:r>
            <a:r>
              <a:rPr lang="en-US" dirty="0"/>
              <a:t>is an created by Gavin King in </a:t>
            </a:r>
            <a:r>
              <a:rPr lang="en-US" dirty="0" smtClean="0"/>
              <a:t>2001.</a:t>
            </a:r>
          </a:p>
          <a:p>
            <a:pPr lvl="1"/>
            <a:r>
              <a:rPr lang="en-US" dirty="0"/>
              <a:t>Hibernate maps Java classes to database tables and from Java data types to SQL data types 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2336" lvl="1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800600"/>
            <a:ext cx="4448175" cy="131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Mapping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One-to-Many</a:t>
            </a:r>
            <a:r>
              <a:rPr lang="en-US" dirty="0" smtClean="0"/>
              <a:t>: A </a:t>
            </a:r>
            <a:r>
              <a:rPr lang="en-US" dirty="0"/>
              <a:t>one-to-many relationship occurs when one entity is related to many occurrences in another entity</a:t>
            </a:r>
            <a:r>
              <a:rPr lang="en-US" dirty="0" smtClean="0"/>
              <a:t>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90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Mapping</a:t>
            </a:r>
          </a:p>
        </p:txBody>
      </p:sp>
      <p:sp>
        <p:nvSpPr>
          <p:cNvPr id="7" name="Chỗ dành sẵn cho Nội dung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/>
              <a:t>We have 2 tables which have one-to-many relationship.</a:t>
            </a:r>
          </a:p>
          <a:p>
            <a:endParaRPr lang="en-US" dirty="0"/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90800"/>
            <a:ext cx="59721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59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</a:t>
            </a:r>
            <a:r>
              <a:rPr lang="en-US" dirty="0"/>
              <a:t>Mapping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32500" lnSpcReduction="20000"/>
          </a:bodyPr>
          <a:lstStyle/>
          <a:p>
            <a:pPr marL="82296" indent="0">
              <a:buNone/>
            </a:pPr>
            <a:r>
              <a:rPr lang="en-US" sz="4300" b="1" dirty="0">
                <a:solidFill>
                  <a:srgbClr val="7F0055"/>
                </a:solidFill>
                <a:latin typeface="Courier New" panose="02070309020205020404" pitchFamily="49" charset="0"/>
              </a:rPr>
              <a:t>CREATE</a:t>
            </a:r>
            <a:r>
              <a:rPr lang="en-US" sz="4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300" b="1" dirty="0">
                <a:solidFill>
                  <a:srgbClr val="7F0055"/>
                </a:solidFill>
                <a:latin typeface="Courier New" panose="02070309020205020404" pitchFamily="49" charset="0"/>
              </a:rPr>
              <a:t>TABLE</a:t>
            </a:r>
            <a:r>
              <a:rPr lang="en-US" sz="4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300" b="1" dirty="0">
                <a:solidFill>
                  <a:srgbClr val="008000"/>
                </a:solidFill>
                <a:latin typeface="Courier New" panose="02070309020205020404" pitchFamily="49" charset="0"/>
              </a:rPr>
              <a:t>"STUDY"</a:t>
            </a:r>
            <a:r>
              <a:rPr lang="en-US" sz="43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4300" b="1" dirty="0">
                <a:solidFill>
                  <a:srgbClr val="008000"/>
                </a:solidFill>
                <a:latin typeface="Courier New" panose="02070309020205020404" pitchFamily="49" charset="0"/>
              </a:rPr>
              <a:t>"STOCK"</a:t>
            </a:r>
            <a:r>
              <a:rPr lang="en-US" sz="4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4300" dirty="0">
                <a:solidFill>
                  <a:srgbClr val="008000"/>
                </a:solidFill>
                <a:latin typeface="Courier New" panose="02070309020205020404" pitchFamily="49" charset="0"/>
              </a:rPr>
              <a:t>"STOCK_ID"</a:t>
            </a:r>
            <a:r>
              <a:rPr lang="en-US" sz="4300" dirty="0">
                <a:solidFill>
                  <a:srgbClr val="000000"/>
                </a:solidFill>
                <a:latin typeface="Courier New" panose="02070309020205020404" pitchFamily="49" charset="0"/>
              </a:rPr>
              <a:t> NUMBER(10,0), 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8000"/>
                </a:solidFill>
                <a:latin typeface="Courier New" panose="02070309020205020404" pitchFamily="49" charset="0"/>
              </a:rPr>
              <a:t>"STOCK_CODE"</a:t>
            </a:r>
            <a:r>
              <a:rPr lang="en-US" sz="4300" dirty="0">
                <a:solidFill>
                  <a:srgbClr val="000000"/>
                </a:solidFill>
                <a:latin typeface="Courier New" panose="02070309020205020404" pitchFamily="49" charset="0"/>
              </a:rPr>
              <a:t> VARCHAR2(10 BYTE) </a:t>
            </a:r>
            <a:r>
              <a:rPr lang="en-US" sz="43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en-US" sz="4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300" b="1" dirty="0">
                <a:solidFill>
                  <a:srgbClr val="4000C8"/>
                </a:solidFill>
                <a:latin typeface="Courier New" panose="02070309020205020404" pitchFamily="49" charset="0"/>
              </a:rPr>
              <a:t>NULL</a:t>
            </a:r>
            <a:r>
              <a:rPr lang="en-US" sz="43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8000"/>
                </a:solidFill>
                <a:latin typeface="Courier New" panose="02070309020205020404" pitchFamily="49" charset="0"/>
              </a:rPr>
              <a:t>"STOCK_NAME"</a:t>
            </a:r>
            <a:r>
              <a:rPr lang="en-US" sz="4300" dirty="0">
                <a:solidFill>
                  <a:srgbClr val="000000"/>
                </a:solidFill>
                <a:latin typeface="Courier New" panose="02070309020205020404" pitchFamily="49" charset="0"/>
              </a:rPr>
              <a:t> VARCHAR2(20 BYTE)  </a:t>
            </a:r>
            <a:r>
              <a:rPr lang="en-US" sz="43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en-US" sz="4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300" b="1" dirty="0">
                <a:solidFill>
                  <a:srgbClr val="4000C8"/>
                </a:solidFill>
                <a:latin typeface="Courier New" panose="02070309020205020404" pitchFamily="49" charset="0"/>
              </a:rPr>
              <a:t>NULL</a:t>
            </a:r>
            <a:r>
              <a:rPr lang="en-US" sz="4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43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PRIMARY</a:t>
            </a:r>
            <a:r>
              <a:rPr lang="en-US" sz="4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300" b="1" dirty="0">
                <a:solidFill>
                  <a:srgbClr val="7F0055"/>
                </a:solidFill>
                <a:latin typeface="Courier New" panose="02070309020205020404" pitchFamily="49" charset="0"/>
              </a:rPr>
              <a:t>KEY</a:t>
            </a:r>
            <a:r>
              <a:rPr lang="en-US" sz="4300" b="1" dirty="0">
                <a:solidFill>
                  <a:srgbClr val="000000"/>
                </a:solidFill>
                <a:latin typeface="Courier New" panose="02070309020205020404" pitchFamily="49" charset="0"/>
              </a:rPr>
              <a:t> (STOCK_ID),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43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CONSTRAINT</a:t>
            </a:r>
            <a:r>
              <a:rPr lang="en-US" sz="4300" b="1" dirty="0">
                <a:solidFill>
                  <a:srgbClr val="000000"/>
                </a:solidFill>
                <a:latin typeface="Courier New" panose="02070309020205020404" pitchFamily="49" charset="0"/>
              </a:rPr>
              <a:t> UNI_STOCK_CODE </a:t>
            </a:r>
            <a:r>
              <a:rPr lang="en-US" sz="4300" b="1" dirty="0">
                <a:solidFill>
                  <a:srgbClr val="7F0055"/>
                </a:solidFill>
                <a:latin typeface="Courier New" panose="02070309020205020404" pitchFamily="49" charset="0"/>
              </a:rPr>
              <a:t>UNIQUE</a:t>
            </a:r>
            <a:r>
              <a:rPr lang="en-US" sz="4300" b="1" dirty="0">
                <a:solidFill>
                  <a:srgbClr val="000000"/>
                </a:solidFill>
                <a:latin typeface="Courier New" panose="02070309020205020404" pitchFamily="49" charset="0"/>
              </a:rPr>
              <a:t> (STOCK_CODE),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43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CONSTRAINT</a:t>
            </a:r>
            <a:r>
              <a:rPr lang="en-US" sz="4300" b="1" dirty="0">
                <a:solidFill>
                  <a:srgbClr val="000000"/>
                </a:solidFill>
                <a:latin typeface="Courier New" panose="02070309020205020404" pitchFamily="49" charset="0"/>
              </a:rPr>
              <a:t> UNI_STOCK_NAME </a:t>
            </a:r>
            <a:r>
              <a:rPr lang="en-US" sz="4300" b="1" dirty="0">
                <a:solidFill>
                  <a:srgbClr val="7F0055"/>
                </a:solidFill>
                <a:latin typeface="Courier New" panose="02070309020205020404" pitchFamily="49" charset="0"/>
              </a:rPr>
              <a:t>UNIQUE</a:t>
            </a:r>
            <a:r>
              <a:rPr lang="en-US" sz="4300" b="1" dirty="0">
                <a:solidFill>
                  <a:srgbClr val="000000"/>
                </a:solidFill>
                <a:latin typeface="Courier New" panose="02070309020205020404" pitchFamily="49" charset="0"/>
              </a:rPr>
              <a:t> (STOCK_NAME) </a:t>
            </a:r>
          </a:p>
          <a:p>
            <a:pPr marL="82296" indent="0">
              <a:buNone/>
            </a:pPr>
            <a:r>
              <a:rPr lang="en-US" sz="4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82296" indent="0">
              <a:buNone/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296" indent="0">
              <a:buNone/>
            </a:pP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296" indent="0">
              <a:buNone/>
            </a:pP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CREATE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TABLE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  <a:latin typeface="Courier New" panose="02070309020205020404" pitchFamily="49" charset="0"/>
              </a:rPr>
              <a:t>"STUDY"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4000" b="1" dirty="0">
                <a:solidFill>
                  <a:srgbClr val="008000"/>
                </a:solidFill>
                <a:latin typeface="Courier New" panose="02070309020205020404" pitchFamily="49" charset="0"/>
              </a:rPr>
              <a:t>"STOCK_DAILY_RECORD"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4000" dirty="0">
                <a:solidFill>
                  <a:srgbClr val="008000"/>
                </a:solidFill>
                <a:latin typeface="Courier New" panose="02070309020205020404" pitchFamily="49" charset="0"/>
              </a:rPr>
              <a:t>"RECORD_ID"</a:t>
            </a: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 NUMBER(10,0),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4000" dirty="0">
                <a:solidFill>
                  <a:srgbClr val="008000"/>
                </a:solidFill>
                <a:latin typeface="Courier New" panose="02070309020205020404" pitchFamily="49" charset="0"/>
              </a:rPr>
              <a:t>"PRICE_OPEN"</a:t>
            </a: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 NUMBER(6,2) </a:t>
            </a: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DEFAULT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4000C8"/>
                </a:solidFill>
                <a:latin typeface="Courier New" panose="02070309020205020404" pitchFamily="49" charset="0"/>
              </a:rPr>
              <a:t>NULL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4000" dirty="0">
                <a:solidFill>
                  <a:srgbClr val="008000"/>
                </a:solidFill>
                <a:latin typeface="Courier New" panose="02070309020205020404" pitchFamily="49" charset="0"/>
              </a:rPr>
              <a:t>"PRICE_CLOSE"</a:t>
            </a: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 NUMBER(6,2) </a:t>
            </a: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DEFAULT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4000C8"/>
                </a:solidFill>
                <a:latin typeface="Courier New" panose="02070309020205020404" pitchFamily="49" charset="0"/>
              </a:rPr>
              <a:t>NULL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4000" dirty="0">
                <a:solidFill>
                  <a:srgbClr val="008000"/>
                </a:solidFill>
                <a:latin typeface="Courier New" panose="02070309020205020404" pitchFamily="49" charset="0"/>
              </a:rPr>
              <a:t>"PRICE_CHANGE"</a:t>
            </a: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 NUMBER(6,2) </a:t>
            </a: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DEFAULT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4000C8"/>
                </a:solidFill>
                <a:latin typeface="Courier New" panose="02070309020205020404" pitchFamily="49" charset="0"/>
              </a:rPr>
              <a:t>NULL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4000" dirty="0">
                <a:solidFill>
                  <a:srgbClr val="008000"/>
                </a:solidFill>
                <a:latin typeface="Courier New" panose="02070309020205020404" pitchFamily="49" charset="0"/>
              </a:rPr>
              <a:t>"VOLUME"</a:t>
            </a: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 NUMBER(20) </a:t>
            </a: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DEFAULT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4000C8"/>
                </a:solidFill>
                <a:latin typeface="Courier New" panose="02070309020205020404" pitchFamily="49" charset="0"/>
              </a:rPr>
              <a:t>NULL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4000" dirty="0">
                <a:solidFill>
                  <a:srgbClr val="008000"/>
                </a:solidFill>
                <a:latin typeface="Courier New" panose="02070309020205020404" pitchFamily="49" charset="0"/>
              </a:rPr>
              <a:t>"DATE"</a:t>
            </a: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date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4000C8"/>
                </a:solidFill>
                <a:latin typeface="Courier New" panose="02070309020205020404" pitchFamily="49" charset="0"/>
              </a:rPr>
              <a:t>NULL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4000" dirty="0">
                <a:solidFill>
                  <a:srgbClr val="008000"/>
                </a:solidFill>
                <a:latin typeface="Courier New" panose="02070309020205020404" pitchFamily="49" charset="0"/>
              </a:rPr>
              <a:t>"STOCK_ID"</a:t>
            </a: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 NUMBER(10,0) </a:t>
            </a: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4000C8"/>
                </a:solidFill>
                <a:latin typeface="Courier New" panose="02070309020205020404" pitchFamily="49" charset="0"/>
              </a:rPr>
              <a:t>NULL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PRIMARY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KEY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4000" b="1" dirty="0">
                <a:solidFill>
                  <a:srgbClr val="008000"/>
                </a:solidFill>
                <a:latin typeface="Courier New" panose="02070309020205020404" pitchFamily="49" charset="0"/>
              </a:rPr>
              <a:t>"RECORD_ID"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CONSTRAINT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urier New" panose="02070309020205020404" pitchFamily="49" charset="0"/>
              </a:rPr>
              <a:t>"UNI_STOCK_DAILY_DATE"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UNIQUE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4000" b="1" dirty="0">
                <a:solidFill>
                  <a:srgbClr val="008000"/>
                </a:solidFill>
                <a:latin typeface="Courier New" panose="02070309020205020404" pitchFamily="49" charset="0"/>
              </a:rPr>
              <a:t>"DATE"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CONSTRAINT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urier New" panose="02070309020205020404" pitchFamily="49" charset="0"/>
              </a:rPr>
              <a:t>"FK_STOCK_TRANSACTION_STOCK_ID"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FOREIGN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KEY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4000" b="1" dirty="0">
                <a:solidFill>
                  <a:srgbClr val="008000"/>
                </a:solidFill>
                <a:latin typeface="Courier New" panose="02070309020205020404" pitchFamily="49" charset="0"/>
              </a:rPr>
              <a:t>"STOCK_ID"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)  </a:t>
            </a: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REFERENCES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urier New" panose="02070309020205020404" pitchFamily="49" charset="0"/>
              </a:rPr>
              <a:t>"STOCK"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4000" b="1" dirty="0">
                <a:solidFill>
                  <a:srgbClr val="008000"/>
                </a:solidFill>
                <a:latin typeface="Courier New" panose="02070309020205020404" pitchFamily="49" charset="0"/>
              </a:rPr>
              <a:t>"STOCK_ID"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ON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DELETE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CASCADE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6334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</a:t>
            </a:r>
            <a:r>
              <a:rPr lang="en-US" dirty="0"/>
              <a:t>Mapping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XML mapping, we have:</a:t>
            </a:r>
          </a:p>
          <a:p>
            <a:pPr lvl="1"/>
            <a:r>
              <a:rPr lang="en-US" dirty="0"/>
              <a:t>Stock.hbm.xml</a:t>
            </a:r>
          </a:p>
          <a:p>
            <a:pPr lvl="1"/>
            <a:r>
              <a:rPr lang="en-US" dirty="0"/>
              <a:t>StockDailyRecord.hbm.xml</a:t>
            </a:r>
          </a:p>
          <a:p>
            <a:pPr lvl="1"/>
            <a:endParaRPr lang="en-US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/>
              <a:t>Key note in Stock.hbm.xml:</a:t>
            </a:r>
          </a:p>
          <a:p>
            <a:pPr marL="82296" indent="0">
              <a:buNone/>
            </a:pPr>
            <a:r>
              <a:rPr lang="en-US" sz="17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7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set </a:t>
            </a:r>
            <a:r>
              <a:rPr lang="en-US" sz="1700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name</a:t>
            </a:r>
            <a:r>
              <a:rPr lang="en-US" sz="17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17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sz="1700" i="1" dirty="0" err="1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stockDailyRecords</a:t>
            </a:r>
            <a:r>
              <a:rPr lang="en-US" sz="17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 </a:t>
            </a:r>
            <a:r>
              <a:rPr lang="en-US" sz="17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table</a:t>
            </a:r>
            <a:r>
              <a:rPr lang="en-US" sz="17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17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"STOCK_DAILY_RECORD" </a:t>
            </a:r>
            <a:r>
              <a:rPr lang="en-US" sz="17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inverse</a:t>
            </a:r>
            <a:r>
              <a:rPr lang="en-US" sz="17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17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"true" </a:t>
            </a:r>
            <a:r>
              <a:rPr lang="en-US" sz="17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lazy</a:t>
            </a:r>
            <a:r>
              <a:rPr lang="en-US" sz="17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17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"true" </a:t>
            </a:r>
            <a:r>
              <a:rPr lang="en-US" sz="17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fetch</a:t>
            </a:r>
            <a:r>
              <a:rPr lang="en-US" sz="17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17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"select"</a:t>
            </a:r>
            <a:r>
              <a:rPr lang="en-US" sz="1700" i="1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17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700" dirty="0">
                <a:solidFill>
                  <a:srgbClr val="3F7F7F"/>
                </a:solidFill>
                <a:latin typeface="Courier New" panose="02070309020205020404" pitchFamily="49" charset="0"/>
              </a:rPr>
              <a:t>key</a:t>
            </a:r>
            <a:r>
              <a:rPr lang="en-US" sz="17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17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 &lt;</a:t>
            </a:r>
            <a:r>
              <a:rPr lang="en-US" sz="1700" dirty="0">
                <a:solidFill>
                  <a:srgbClr val="3F7F7F"/>
                </a:solidFill>
                <a:latin typeface="Courier New" panose="02070309020205020404" pitchFamily="49" charset="0"/>
              </a:rPr>
              <a:t>column </a:t>
            </a:r>
            <a:r>
              <a:rPr lang="en-US" sz="17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700" i="1" dirty="0">
                <a:solidFill>
                  <a:srgbClr val="2A00FF"/>
                </a:solidFill>
                <a:latin typeface="Courier New" panose="02070309020205020404" pitchFamily="49" charset="0"/>
              </a:rPr>
              <a:t>"STOCK_ID" </a:t>
            </a:r>
            <a:r>
              <a:rPr lang="en-US" sz="1700" i="1" dirty="0">
                <a:solidFill>
                  <a:srgbClr val="7F007F"/>
                </a:solidFill>
                <a:latin typeface="Courier New" panose="02070309020205020404" pitchFamily="49" charset="0"/>
              </a:rPr>
              <a:t>precision</a:t>
            </a:r>
            <a:r>
              <a:rPr lang="en-US" sz="17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700" i="1" dirty="0">
                <a:solidFill>
                  <a:srgbClr val="2A00FF"/>
                </a:solidFill>
                <a:latin typeface="Courier New" panose="02070309020205020404" pitchFamily="49" charset="0"/>
              </a:rPr>
              <a:t>"10" </a:t>
            </a:r>
            <a:r>
              <a:rPr lang="en-US" sz="1700" i="1" dirty="0">
                <a:solidFill>
                  <a:srgbClr val="7F007F"/>
                </a:solidFill>
                <a:latin typeface="Courier New" panose="02070309020205020404" pitchFamily="49" charset="0"/>
              </a:rPr>
              <a:t>scale</a:t>
            </a:r>
            <a:r>
              <a:rPr lang="en-US" sz="17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700" i="1" dirty="0">
                <a:solidFill>
                  <a:srgbClr val="2A00FF"/>
                </a:solidFill>
                <a:latin typeface="Courier New" panose="02070309020205020404" pitchFamily="49" charset="0"/>
              </a:rPr>
              <a:t>"0" </a:t>
            </a:r>
            <a:endParaRPr lang="en-US" sz="1700" i="1" dirty="0" smtClean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sz="17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	not-null</a:t>
            </a:r>
            <a:r>
              <a:rPr lang="en-US" sz="17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700" i="1" dirty="0">
                <a:solidFill>
                  <a:srgbClr val="2A00FF"/>
                </a:solidFill>
                <a:latin typeface="Courier New" panose="02070309020205020404" pitchFamily="49" charset="0"/>
              </a:rPr>
              <a:t>"true" </a:t>
            </a:r>
            <a:r>
              <a:rPr lang="en-US" sz="17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82296" indent="0">
              <a:buNone/>
            </a:pPr>
            <a:r>
              <a:rPr lang="en-US" sz="17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1700" dirty="0">
                <a:solidFill>
                  <a:srgbClr val="3F7F7F"/>
                </a:solidFill>
                <a:latin typeface="Courier New" panose="02070309020205020404" pitchFamily="49" charset="0"/>
              </a:rPr>
              <a:t>key</a:t>
            </a:r>
            <a:r>
              <a:rPr lang="en-US" sz="17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17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700" dirty="0">
                <a:solidFill>
                  <a:srgbClr val="3F7F7F"/>
                </a:solidFill>
                <a:latin typeface="Courier New" panose="02070309020205020404" pitchFamily="49" charset="0"/>
              </a:rPr>
              <a:t>one-to-many </a:t>
            </a:r>
            <a:r>
              <a:rPr lang="en-US" sz="1700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7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7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com.stock.StockDailyRecord</a:t>
            </a:r>
            <a:r>
              <a:rPr lang="en-US" sz="17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sz="17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82296" indent="0">
              <a:buNone/>
            </a:pPr>
            <a:r>
              <a:rPr lang="en-US" sz="17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17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set</a:t>
            </a:r>
            <a:r>
              <a:rPr lang="en-US" sz="17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20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</a:t>
            </a:r>
            <a:r>
              <a:rPr lang="en-US" dirty="0"/>
              <a:t>Mapping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note in </a:t>
            </a:r>
            <a:r>
              <a:rPr lang="en-US" dirty="0" smtClean="0"/>
              <a:t>StockDailyRecord.hbm.xml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Courier New" panose="02070309020205020404" pitchFamily="49" charset="0"/>
              </a:rPr>
              <a:t>many-to-one </a:t>
            </a:r>
            <a:r>
              <a:rPr lang="en-US" sz="20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"stock" </a:t>
            </a:r>
            <a:r>
              <a:rPr lang="en-US" sz="2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	</a:t>
            </a:r>
            <a:r>
              <a:rPr lang="en-US" sz="20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com.stock.Stock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sz="2000" i="1" dirty="0">
                <a:solidFill>
                  <a:srgbClr val="7F007F"/>
                </a:solidFill>
                <a:latin typeface="Courier New" panose="02070309020205020404" pitchFamily="49" charset="0"/>
              </a:rPr>
              <a:t>fetch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"select"</a:t>
            </a:r>
            <a:r>
              <a:rPr lang="en-US" sz="20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	&lt;</a:t>
            </a:r>
            <a:r>
              <a:rPr lang="en-US" sz="2000" dirty="0">
                <a:solidFill>
                  <a:srgbClr val="3F7F7F"/>
                </a:solidFill>
                <a:latin typeface="Courier New" panose="02070309020205020404" pitchFamily="49" charset="0"/>
              </a:rPr>
              <a:t>column </a:t>
            </a:r>
            <a:r>
              <a:rPr lang="en-US" sz="20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"STOCK_ID" </a:t>
            </a:r>
            <a:r>
              <a:rPr lang="en-US" sz="2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	</a:t>
            </a:r>
            <a:r>
              <a:rPr lang="en-US" sz="20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precision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"10" </a:t>
            </a:r>
            <a:r>
              <a:rPr lang="en-US" sz="2000" i="1" dirty="0">
                <a:solidFill>
                  <a:srgbClr val="7F007F"/>
                </a:solidFill>
                <a:latin typeface="Courier New" panose="02070309020205020404" pitchFamily="49" charset="0"/>
              </a:rPr>
              <a:t>scale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"0" </a:t>
            </a:r>
            <a:r>
              <a:rPr lang="en-US" sz="2000" i="1" dirty="0">
                <a:solidFill>
                  <a:srgbClr val="7F007F"/>
                </a:solidFill>
                <a:latin typeface="Courier New" panose="02070309020205020404" pitchFamily="49" charset="0"/>
              </a:rPr>
              <a:t>not-null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"true</a:t>
            </a:r>
            <a:r>
              <a:rPr lang="en-US" sz="2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en-US" sz="20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sz="2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3F7F7F"/>
                </a:solidFill>
                <a:latin typeface="Courier New" panose="02070309020205020404" pitchFamily="49" charset="0"/>
              </a:rPr>
              <a:t>many-to-one</a:t>
            </a:r>
            <a:r>
              <a:rPr lang="en-US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77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</a:t>
            </a:r>
            <a:r>
              <a:rPr lang="en-US" dirty="0"/>
              <a:t>Mapping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Many-to-Many</a:t>
            </a:r>
            <a:r>
              <a:rPr lang="en-US" dirty="0"/>
              <a:t>: Many-to-many relationships occur when each record in an entity may have many linked records in another entity and vice-versa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80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Mapping</a:t>
            </a:r>
          </a:p>
        </p:txBody>
      </p:sp>
      <p:sp>
        <p:nvSpPr>
          <p:cNvPr id="9" name="Chỗ dành sẵn cho Nội dung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/>
              <a:t>We have 3 tables which have many-to-many relationship.</a:t>
            </a:r>
          </a:p>
          <a:p>
            <a:endParaRPr lang="en-US" dirty="0"/>
          </a:p>
        </p:txBody>
      </p:sp>
      <p:pic>
        <p:nvPicPr>
          <p:cNvPr id="11" name="Hình ảnh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90800"/>
            <a:ext cx="5782482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42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Mapping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Using XML mapping, we have:</a:t>
            </a:r>
          </a:p>
          <a:p>
            <a:pPr lvl="1"/>
            <a:r>
              <a:rPr lang="en-US" dirty="0"/>
              <a:t>Student.hbm.xml</a:t>
            </a:r>
          </a:p>
          <a:p>
            <a:pPr lvl="1"/>
            <a:r>
              <a:rPr lang="en-US" dirty="0"/>
              <a:t>Subject.hbm.xml</a:t>
            </a:r>
          </a:p>
          <a:p>
            <a:pPr lvl="1"/>
            <a:endParaRPr lang="en-US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Key </a:t>
            </a:r>
            <a:r>
              <a:rPr lang="en-US" sz="3200" dirty="0"/>
              <a:t>note in </a:t>
            </a:r>
            <a:r>
              <a:rPr lang="en-US" sz="3200" dirty="0" smtClean="0"/>
              <a:t>Student.hbm.xml: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set </a:t>
            </a:r>
            <a:r>
              <a:rPr lang="en-US" sz="2000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"subjects" </a:t>
            </a:r>
            <a:r>
              <a:rPr lang="en-US" sz="20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table</a:t>
            </a:r>
            <a:r>
              <a:rPr lang="en-US" sz="20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"STUDENT_SUBJECT" </a:t>
            </a:r>
            <a:r>
              <a:rPr lang="en-US" sz="20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inverse</a:t>
            </a:r>
            <a:r>
              <a:rPr lang="en-US" sz="20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"false" </a:t>
            </a:r>
            <a:r>
              <a:rPr lang="en-US" sz="20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lazy</a:t>
            </a:r>
            <a:r>
              <a:rPr lang="en-US" sz="20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"true" </a:t>
            </a:r>
            <a:r>
              <a:rPr lang="en-US" sz="20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fetch</a:t>
            </a:r>
            <a:r>
              <a:rPr lang="en-US" sz="20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"select" </a:t>
            </a:r>
            <a:r>
              <a:rPr lang="en-US" sz="20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cascade</a:t>
            </a:r>
            <a:r>
              <a:rPr lang="en-US" sz="20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"all"</a:t>
            </a:r>
            <a:r>
              <a:rPr lang="en-US" sz="2000" i="1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en-US" sz="2000" dirty="0">
                <a:solidFill>
                  <a:srgbClr val="3F7F7F"/>
                </a:solidFill>
                <a:latin typeface="Courier New" panose="02070309020205020404" pitchFamily="49" charset="0"/>
              </a:rPr>
              <a:t>key</a:t>
            </a:r>
            <a:r>
              <a:rPr lang="en-US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 &lt;</a:t>
            </a:r>
            <a:r>
              <a:rPr lang="en-US" sz="2000" dirty="0">
                <a:solidFill>
                  <a:srgbClr val="3F7F7F"/>
                </a:solidFill>
                <a:latin typeface="Courier New" panose="02070309020205020404" pitchFamily="49" charset="0"/>
              </a:rPr>
              <a:t>column </a:t>
            </a:r>
            <a:r>
              <a:rPr lang="en-US" sz="20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"STUDENT_ID" </a:t>
            </a:r>
            <a:r>
              <a:rPr lang="en-US" sz="2000" i="1" dirty="0">
                <a:solidFill>
                  <a:srgbClr val="7F007F"/>
                </a:solidFill>
                <a:latin typeface="Courier New" panose="02070309020205020404" pitchFamily="49" charset="0"/>
              </a:rPr>
              <a:t>precision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"22" </a:t>
            </a:r>
            <a:r>
              <a:rPr lang="en-US" sz="2000" i="1" dirty="0">
                <a:solidFill>
                  <a:srgbClr val="7F007F"/>
                </a:solidFill>
                <a:latin typeface="Courier New" panose="02070309020205020404" pitchFamily="49" charset="0"/>
              </a:rPr>
              <a:t>scale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"0" </a:t>
            </a:r>
            <a:r>
              <a:rPr lang="en-US" sz="2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 	</a:t>
            </a:r>
            <a:r>
              <a:rPr lang="en-US" sz="20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not-null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"true" </a:t>
            </a:r>
            <a:r>
              <a:rPr lang="en-US" sz="2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&lt;/</a:t>
            </a:r>
            <a:r>
              <a:rPr lang="en-US" sz="2000" dirty="0">
                <a:solidFill>
                  <a:srgbClr val="3F7F7F"/>
                </a:solidFill>
                <a:latin typeface="Courier New" panose="02070309020205020404" pitchFamily="49" charset="0"/>
              </a:rPr>
              <a:t>key</a:t>
            </a:r>
            <a:r>
              <a:rPr lang="en-US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en-US" sz="2000" dirty="0">
                <a:solidFill>
                  <a:srgbClr val="3F7F7F"/>
                </a:solidFill>
                <a:latin typeface="Courier New" panose="02070309020205020404" pitchFamily="49" charset="0"/>
              </a:rPr>
              <a:t>many-to-many </a:t>
            </a:r>
            <a:r>
              <a:rPr lang="en-US" sz="2000" dirty="0">
                <a:solidFill>
                  <a:srgbClr val="7F007F"/>
                </a:solidFill>
                <a:latin typeface="Courier New" panose="02070309020205020404" pitchFamily="49" charset="0"/>
              </a:rPr>
              <a:t>entity-name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com.student.Subject</a:t>
            </a:r>
            <a:r>
              <a:rPr lang="en-US" sz="2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2000" i="1" dirty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Courier New" panose="02070309020205020404" pitchFamily="49" charset="0"/>
              </a:rPr>
              <a:t>column </a:t>
            </a:r>
            <a:r>
              <a:rPr lang="en-US" sz="20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"SUBJECT_ID" </a:t>
            </a:r>
            <a:r>
              <a:rPr lang="en-US" sz="2000" i="1" dirty="0">
                <a:solidFill>
                  <a:srgbClr val="7F007F"/>
                </a:solidFill>
                <a:latin typeface="Courier New" panose="02070309020205020404" pitchFamily="49" charset="0"/>
              </a:rPr>
              <a:t>precision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"22" </a:t>
            </a:r>
            <a:r>
              <a:rPr lang="en-US" sz="2000" i="1" dirty="0">
                <a:solidFill>
                  <a:srgbClr val="7F007F"/>
                </a:solidFill>
                <a:latin typeface="Courier New" panose="02070309020205020404" pitchFamily="49" charset="0"/>
              </a:rPr>
              <a:t>scale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"0" </a:t>
            </a:r>
            <a:endParaRPr lang="en-US" sz="2000" i="1" dirty="0" smtClean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	</a:t>
            </a:r>
            <a:r>
              <a:rPr lang="en-US" sz="20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not-null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"true"</a:t>
            </a:r>
            <a:r>
              <a:rPr lang="en-US" sz="2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&lt;/</a:t>
            </a:r>
            <a:r>
              <a:rPr lang="en-US" sz="2000" dirty="0">
                <a:solidFill>
                  <a:srgbClr val="3F7F7F"/>
                </a:solidFill>
                <a:latin typeface="Courier New" panose="02070309020205020404" pitchFamily="49" charset="0"/>
              </a:rPr>
              <a:t>many-to-many</a:t>
            </a:r>
            <a:r>
              <a:rPr lang="en-US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2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set</a:t>
            </a:r>
            <a:r>
              <a:rPr lang="en-US" sz="20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21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Mapping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note in Subject.hbm.xml</a:t>
            </a:r>
            <a:endParaRPr lang="en-US" dirty="0" smtClean="0"/>
          </a:p>
          <a:p>
            <a:pPr marL="82296" indent="0">
              <a:buNone/>
            </a:pPr>
            <a:r>
              <a:rPr lang="en-US" sz="19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9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set </a:t>
            </a:r>
            <a:r>
              <a:rPr lang="en-US" sz="1900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name</a:t>
            </a:r>
            <a:r>
              <a:rPr lang="en-US" sz="19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19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"students" </a:t>
            </a:r>
            <a:r>
              <a:rPr lang="en-US" sz="19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table</a:t>
            </a:r>
            <a:r>
              <a:rPr lang="en-US" sz="19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19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"STUDENT_SUBJECT" </a:t>
            </a:r>
            <a:r>
              <a:rPr lang="en-US" sz="19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inverse</a:t>
            </a:r>
            <a:r>
              <a:rPr lang="en-US" sz="19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19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"true" </a:t>
            </a:r>
            <a:r>
              <a:rPr lang="en-US" sz="19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lazy</a:t>
            </a:r>
            <a:r>
              <a:rPr lang="en-US" sz="19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19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"true" </a:t>
            </a:r>
            <a:r>
              <a:rPr lang="en-US" sz="19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fetch</a:t>
            </a:r>
            <a:r>
              <a:rPr lang="en-US" sz="19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sz="19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"select"</a:t>
            </a:r>
            <a:r>
              <a:rPr lang="en-US" sz="1900" i="1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19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en-US" sz="1900" dirty="0">
                <a:solidFill>
                  <a:srgbClr val="3F7F7F"/>
                </a:solidFill>
                <a:latin typeface="Courier New" panose="02070309020205020404" pitchFamily="49" charset="0"/>
              </a:rPr>
              <a:t>key</a:t>
            </a:r>
            <a:r>
              <a:rPr lang="en-US" sz="19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19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 &lt;</a:t>
            </a:r>
            <a:r>
              <a:rPr lang="en-US" sz="1900" dirty="0">
                <a:solidFill>
                  <a:srgbClr val="3F7F7F"/>
                </a:solidFill>
                <a:latin typeface="Courier New" panose="02070309020205020404" pitchFamily="49" charset="0"/>
              </a:rPr>
              <a:t>column </a:t>
            </a:r>
            <a:r>
              <a:rPr lang="en-US" sz="19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900" i="1" dirty="0">
                <a:solidFill>
                  <a:srgbClr val="2A00FF"/>
                </a:solidFill>
                <a:latin typeface="Courier New" panose="02070309020205020404" pitchFamily="49" charset="0"/>
              </a:rPr>
              <a:t>"SUBJECT_ID" </a:t>
            </a:r>
            <a:r>
              <a:rPr lang="en-US" sz="1900" i="1" dirty="0">
                <a:solidFill>
                  <a:srgbClr val="7F007F"/>
                </a:solidFill>
                <a:latin typeface="Courier New" panose="02070309020205020404" pitchFamily="49" charset="0"/>
              </a:rPr>
              <a:t>precision</a:t>
            </a:r>
            <a:r>
              <a:rPr lang="en-US" sz="19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900" i="1" dirty="0">
                <a:solidFill>
                  <a:srgbClr val="2A00FF"/>
                </a:solidFill>
                <a:latin typeface="Courier New" panose="02070309020205020404" pitchFamily="49" charset="0"/>
              </a:rPr>
              <a:t>"22" </a:t>
            </a:r>
            <a:r>
              <a:rPr lang="en-US" sz="19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	</a:t>
            </a:r>
            <a:r>
              <a:rPr lang="en-US" sz="19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scale</a:t>
            </a:r>
            <a:r>
              <a:rPr lang="en-US" sz="19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900" i="1" dirty="0">
                <a:solidFill>
                  <a:srgbClr val="2A00FF"/>
                </a:solidFill>
                <a:latin typeface="Courier New" panose="02070309020205020404" pitchFamily="49" charset="0"/>
              </a:rPr>
              <a:t>"0" </a:t>
            </a:r>
            <a:r>
              <a:rPr lang="en-US" sz="1900" i="1" dirty="0">
                <a:solidFill>
                  <a:srgbClr val="7F007F"/>
                </a:solidFill>
                <a:latin typeface="Courier New" panose="02070309020205020404" pitchFamily="49" charset="0"/>
              </a:rPr>
              <a:t>not-null</a:t>
            </a:r>
            <a:r>
              <a:rPr lang="en-US" sz="19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900" i="1" dirty="0">
                <a:solidFill>
                  <a:srgbClr val="2A00FF"/>
                </a:solidFill>
                <a:latin typeface="Courier New" panose="02070309020205020404" pitchFamily="49" charset="0"/>
              </a:rPr>
              <a:t>"true" </a:t>
            </a:r>
            <a:r>
              <a:rPr lang="en-US" sz="19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82296" indent="0">
              <a:buNone/>
            </a:pPr>
            <a:r>
              <a:rPr lang="en-US" sz="19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&lt;/</a:t>
            </a:r>
            <a:r>
              <a:rPr lang="en-US" sz="1900" dirty="0">
                <a:solidFill>
                  <a:srgbClr val="3F7F7F"/>
                </a:solidFill>
                <a:latin typeface="Courier New" panose="02070309020205020404" pitchFamily="49" charset="0"/>
              </a:rPr>
              <a:t>key</a:t>
            </a:r>
            <a:r>
              <a:rPr lang="en-US" sz="19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19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en-US" sz="1900" dirty="0">
                <a:solidFill>
                  <a:srgbClr val="3F7F7F"/>
                </a:solidFill>
                <a:latin typeface="Courier New" panose="02070309020205020404" pitchFamily="49" charset="0"/>
              </a:rPr>
              <a:t>many-to-many </a:t>
            </a:r>
            <a:r>
              <a:rPr lang="en-US" sz="19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entity-	name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9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9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com.student.Student</a:t>
            </a:r>
            <a:r>
              <a:rPr lang="en-US" sz="19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9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19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 &lt;</a:t>
            </a:r>
            <a:r>
              <a:rPr lang="en-US" sz="1900" dirty="0">
                <a:solidFill>
                  <a:srgbClr val="3F7F7F"/>
                </a:solidFill>
                <a:latin typeface="Courier New" panose="02070309020205020404" pitchFamily="49" charset="0"/>
              </a:rPr>
              <a:t>column </a:t>
            </a:r>
            <a:r>
              <a:rPr lang="en-US" sz="19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900" i="1" dirty="0">
                <a:solidFill>
                  <a:srgbClr val="2A00FF"/>
                </a:solidFill>
                <a:latin typeface="Courier New" panose="02070309020205020404" pitchFamily="49" charset="0"/>
              </a:rPr>
              <a:t>"STUDENT_ID" </a:t>
            </a:r>
            <a:r>
              <a:rPr lang="en-US" sz="1900" i="1" dirty="0">
                <a:solidFill>
                  <a:srgbClr val="7F007F"/>
                </a:solidFill>
                <a:latin typeface="Courier New" panose="02070309020205020404" pitchFamily="49" charset="0"/>
              </a:rPr>
              <a:t>precision</a:t>
            </a:r>
            <a:r>
              <a:rPr lang="en-US" sz="19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900" i="1" dirty="0">
                <a:solidFill>
                  <a:srgbClr val="2A00FF"/>
                </a:solidFill>
                <a:latin typeface="Courier New" panose="02070309020205020404" pitchFamily="49" charset="0"/>
              </a:rPr>
              <a:t>"22" </a:t>
            </a:r>
            <a:r>
              <a:rPr lang="en-US" sz="19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	</a:t>
            </a:r>
            <a:r>
              <a:rPr lang="en-US" sz="19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scale</a:t>
            </a:r>
            <a:r>
              <a:rPr lang="en-US" sz="19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900" i="1" dirty="0">
                <a:solidFill>
                  <a:srgbClr val="2A00FF"/>
                </a:solidFill>
                <a:latin typeface="Courier New" panose="02070309020205020404" pitchFamily="49" charset="0"/>
              </a:rPr>
              <a:t>"0" </a:t>
            </a:r>
            <a:r>
              <a:rPr lang="en-US" sz="1900" i="1" dirty="0">
                <a:solidFill>
                  <a:srgbClr val="7F007F"/>
                </a:solidFill>
                <a:latin typeface="Courier New" panose="02070309020205020404" pitchFamily="49" charset="0"/>
              </a:rPr>
              <a:t>not-null</a:t>
            </a:r>
            <a:r>
              <a:rPr lang="en-US" sz="19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900" i="1" dirty="0">
                <a:solidFill>
                  <a:srgbClr val="2A00FF"/>
                </a:solidFill>
                <a:latin typeface="Courier New" panose="02070309020205020404" pitchFamily="49" charset="0"/>
              </a:rPr>
              <a:t>"true" </a:t>
            </a:r>
            <a:r>
              <a:rPr lang="en-US" sz="19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82296" indent="0">
              <a:buNone/>
            </a:pPr>
            <a:r>
              <a:rPr lang="en-US" sz="19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&lt;/</a:t>
            </a:r>
            <a:r>
              <a:rPr lang="en-US" sz="1900" dirty="0">
                <a:solidFill>
                  <a:srgbClr val="3F7F7F"/>
                </a:solidFill>
                <a:latin typeface="Courier New" panose="02070309020205020404" pitchFamily="49" charset="0"/>
              </a:rPr>
              <a:t>many-to-many</a:t>
            </a:r>
            <a:r>
              <a:rPr lang="en-US" sz="19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19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19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set</a:t>
            </a:r>
            <a:r>
              <a:rPr lang="en-US" sz="19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8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Query Language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Hibernate created a new language named Hibernate Query Language (HQL), the syntax is quite similar to database SQL language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 main difference between is </a:t>
            </a:r>
            <a:r>
              <a:rPr lang="en-US" b="1" dirty="0"/>
              <a:t>HQL uses class name instead of table name, and property names instead of column name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HQL queries are translated by Hibernate into conventional SQL queries which in turns perform action on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Hibernate Advantages</a:t>
            </a:r>
          </a:p>
          <a:p>
            <a:pPr lvl="1"/>
            <a:r>
              <a:rPr lang="en-US" sz="6400" dirty="0"/>
              <a:t>Hibernate takes care of mapping Java classes to database tables using XML files and without writing any line of code.</a:t>
            </a:r>
          </a:p>
          <a:p>
            <a:pPr lvl="1"/>
            <a:endParaRPr lang="en-US" sz="6400" dirty="0"/>
          </a:p>
          <a:p>
            <a:pPr lvl="1"/>
            <a:r>
              <a:rPr lang="en-US" sz="6400" dirty="0"/>
              <a:t>Provides simple APIs for storing and retrieving Java objects directly to and from the database.</a:t>
            </a:r>
          </a:p>
          <a:p>
            <a:pPr lvl="1"/>
            <a:endParaRPr lang="en-US" sz="6400" dirty="0"/>
          </a:p>
          <a:p>
            <a:pPr lvl="1"/>
            <a:r>
              <a:rPr lang="en-US" sz="6400" dirty="0"/>
              <a:t>If there is change in Database or in any table then the only need to change XML file properties.</a:t>
            </a:r>
          </a:p>
          <a:p>
            <a:pPr lvl="1"/>
            <a:endParaRPr lang="en-US" sz="6400" dirty="0"/>
          </a:p>
          <a:p>
            <a:pPr lvl="1"/>
            <a:r>
              <a:rPr lang="en-US" sz="6400" dirty="0"/>
              <a:t>Abstract away the unfamiliar SQL types and provide us to work around familiar Java Objects.</a:t>
            </a:r>
          </a:p>
          <a:p>
            <a:pPr lvl="1"/>
            <a:endParaRPr lang="en-US" sz="6400" dirty="0"/>
          </a:p>
          <a:p>
            <a:pPr lvl="1"/>
            <a:r>
              <a:rPr lang="en-US" sz="6400" dirty="0"/>
              <a:t>Hibernate does not require an application server to operate.</a:t>
            </a:r>
          </a:p>
          <a:p>
            <a:pPr lvl="1"/>
            <a:endParaRPr lang="en-US" sz="6400" dirty="0"/>
          </a:p>
          <a:p>
            <a:pPr lvl="1"/>
            <a:r>
              <a:rPr lang="en-US" sz="6400" dirty="0"/>
              <a:t>Manipulates Complex associations of objects of your database.</a:t>
            </a:r>
          </a:p>
          <a:p>
            <a:pPr lvl="1"/>
            <a:endParaRPr lang="en-US" sz="6400" dirty="0"/>
          </a:p>
          <a:p>
            <a:pPr lvl="1"/>
            <a:r>
              <a:rPr lang="en-US" sz="6400" dirty="0"/>
              <a:t>Minimize database access with smart fetching strategies.</a:t>
            </a:r>
          </a:p>
          <a:p>
            <a:pPr lvl="1"/>
            <a:endParaRPr lang="en-US" sz="6400" dirty="0"/>
          </a:p>
          <a:p>
            <a:pPr lvl="1"/>
            <a:r>
              <a:rPr lang="en-US" sz="6400" dirty="0"/>
              <a:t>Provides Simple querying of data.</a:t>
            </a:r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Hibernate </a:t>
            </a:r>
            <a:r>
              <a:rPr lang="en-US" dirty="0">
                <a:latin typeface="Arial" pitchFamily="34" charset="0"/>
                <a:cs typeface="Arial" pitchFamily="34" charset="0"/>
              </a:rPr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Query Language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HQL Select Query Example</a:t>
            </a:r>
          </a:p>
          <a:p>
            <a:pPr marL="82296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hql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“SELECT E.* FROM </a:t>
            </a:r>
            <a:r>
              <a:rPr lang="en-U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Employee E WHERE E.id </a:t>
            </a:r>
            <a:r>
              <a:rPr lang="en-US" sz="18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  &gt; </a:t>
            </a:r>
            <a:r>
              <a:rPr lang="en-U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10 </a:t>
            </a:r>
            <a:r>
              <a:rPr lang="en-US" sz="18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AND E.name :=name ORDER </a:t>
            </a:r>
            <a:r>
              <a:rPr lang="en-U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BY </a:t>
            </a:r>
            <a:r>
              <a:rPr lang="en-US" sz="1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E.firstName</a:t>
            </a:r>
            <a:r>
              <a:rPr lang="en-U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 DESC, </a:t>
            </a:r>
            <a:r>
              <a:rPr lang="en-US" sz="1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E.salary</a:t>
            </a:r>
            <a:r>
              <a:rPr lang="en-U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 DESC 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Query 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session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.createQuery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hql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82296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 </a:t>
            </a:r>
            <a:r>
              <a:rPr lang="en-US" sz="1800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results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query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.list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();</a:t>
            </a:r>
          </a:p>
          <a:p>
            <a:pPr marL="82296" indent="0">
              <a:buNone/>
            </a:pPr>
            <a:endParaRPr lang="en-US" sz="1800" u="sng" dirty="0" smtClean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r>
              <a:rPr lang="en-US" dirty="0"/>
              <a:t>HQL Update Query Example</a:t>
            </a:r>
          </a:p>
          <a:p>
            <a:pPr marL="82296" indent="0">
              <a:buNone/>
            </a:pPr>
            <a:r>
              <a:rPr lang="en-US" sz="1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900" dirty="0" err="1">
                <a:solidFill>
                  <a:srgbClr val="6A3E3E"/>
                </a:solidFill>
                <a:latin typeface="Courier New" panose="02070309020205020404" pitchFamily="49" charset="0"/>
              </a:rPr>
              <a:t>hql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900" dirty="0">
                <a:solidFill>
                  <a:srgbClr val="2A00FF"/>
                </a:solidFill>
                <a:latin typeface="Courier New" panose="02070309020205020404" pitchFamily="49" charset="0"/>
              </a:rPr>
              <a:t>"UPDATE Employee set salary = :salary </a:t>
            </a:r>
            <a:r>
              <a:rPr lang="en-US" sz="19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WHERE </a:t>
            </a:r>
            <a:r>
              <a:rPr lang="en-US" sz="1900" dirty="0">
                <a:solidFill>
                  <a:srgbClr val="2A00FF"/>
                </a:solidFill>
                <a:latin typeface="Courier New" panose="02070309020205020404" pitchFamily="49" charset="0"/>
              </a:rPr>
              <a:t>id = :</a:t>
            </a:r>
            <a:r>
              <a:rPr lang="en-US" sz="1900" dirty="0" err="1">
                <a:solidFill>
                  <a:srgbClr val="2A00FF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9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Query </a:t>
            </a:r>
            <a:r>
              <a:rPr lang="en-US" sz="19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900" dirty="0" err="1">
                <a:solidFill>
                  <a:srgbClr val="0000C0"/>
                </a:solidFill>
                <a:latin typeface="Courier New" panose="02070309020205020404" pitchFamily="49" charset="0"/>
              </a:rPr>
              <a:t>session</a:t>
            </a:r>
            <a:r>
              <a:rPr 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.createQuery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900" dirty="0" err="1">
                <a:solidFill>
                  <a:srgbClr val="6A3E3E"/>
                </a:solidFill>
                <a:latin typeface="Courier New" panose="02070309020205020404" pitchFamily="49" charset="0"/>
              </a:rPr>
              <a:t>hql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82296" indent="0">
              <a:buNone/>
            </a:pPr>
            <a:r>
              <a:rPr lang="en-US" sz="19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.setParameter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900" dirty="0">
                <a:solidFill>
                  <a:srgbClr val="2A00FF"/>
                </a:solidFill>
                <a:latin typeface="Courier New" panose="02070309020205020404" pitchFamily="49" charset="0"/>
              </a:rPr>
              <a:t>"salary"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, 1000);</a:t>
            </a:r>
          </a:p>
          <a:p>
            <a:pPr marL="82296" indent="0">
              <a:buNone/>
            </a:pPr>
            <a:r>
              <a:rPr lang="en-US" sz="19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.setParameter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9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900" dirty="0" err="1">
                <a:solidFill>
                  <a:srgbClr val="2A00FF"/>
                </a:solidFill>
                <a:latin typeface="Courier New" panose="02070309020205020404" pitchFamily="49" charset="0"/>
              </a:rPr>
              <a:t>employee_id</a:t>
            </a:r>
            <a:r>
              <a:rPr lang="en-US" sz="19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, 10);</a:t>
            </a:r>
          </a:p>
          <a:p>
            <a:pPr marL="82296" indent="0">
              <a:buNone/>
            </a:pPr>
            <a:r>
              <a:rPr lang="en-US" sz="1900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900" dirty="0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9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.executeUpdate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31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Query Language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HQL Delete Query Example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</a:rPr>
              <a:t>hql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</a:rPr>
              <a:t>"DELETE FROM Employee WHERE id = :</a:t>
            </a:r>
            <a:r>
              <a:rPr lang="en-US" sz="2000" dirty="0" err="1">
                <a:solidFill>
                  <a:srgbClr val="2A00FF"/>
                </a:solidFill>
                <a:latin typeface="Courier New" panose="02070309020205020404" pitchFamily="49" charset="0"/>
              </a:rPr>
              <a:t>employee_id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Query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00C0"/>
                </a:solidFill>
                <a:latin typeface="Courier New" panose="02070309020205020404" pitchFamily="49" charset="0"/>
              </a:rPr>
              <a:t>session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.createQuery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</a:rPr>
              <a:t>hql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82296" indent="0">
              <a:buNone/>
            </a:pP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.setParameter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Courier New" panose="02070309020205020404" pitchFamily="49" charset="0"/>
              </a:rPr>
              <a:t>employee_id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10);</a:t>
            </a:r>
          </a:p>
          <a:p>
            <a:pPr marL="82296" indent="0">
              <a:buNone/>
            </a:pPr>
            <a:r>
              <a:rPr lang="en-US" sz="2000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.executeUpdate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2296" indent="0">
              <a:buNone/>
            </a:pP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HQL Insert Query Example</a:t>
            </a:r>
          </a:p>
          <a:p>
            <a:pPr marL="82296" indent="0">
              <a:buNone/>
            </a:pP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900" dirty="0" err="1">
                <a:solidFill>
                  <a:srgbClr val="6A3E3E"/>
                </a:solidFill>
                <a:latin typeface="Courier New" panose="02070309020205020404" pitchFamily="49" charset="0"/>
              </a:rPr>
              <a:t>hql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900" dirty="0">
                <a:solidFill>
                  <a:srgbClr val="2A00FF"/>
                </a:solidFill>
                <a:latin typeface="Courier New" panose="02070309020205020404" pitchFamily="49" charset="0"/>
              </a:rPr>
              <a:t>"INSERT INTO Employee(</a:t>
            </a:r>
            <a:r>
              <a:rPr lang="en-US" sz="19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firstName</a:t>
            </a:r>
            <a:r>
              <a:rPr lang="en-US" sz="1900" dirty="0">
                <a:solidFill>
                  <a:srgbClr val="2A00FF"/>
                </a:solidFill>
                <a:latin typeface="Courier New" panose="02070309020205020404" pitchFamily="49" charset="0"/>
              </a:rPr>
              <a:t>, </a:t>
            </a:r>
            <a:r>
              <a:rPr lang="en-US" sz="1900" dirty="0" err="1">
                <a:solidFill>
                  <a:srgbClr val="2A00FF"/>
                </a:solidFill>
                <a:latin typeface="Courier New" panose="02070309020205020404" pitchFamily="49" charset="0"/>
              </a:rPr>
              <a:t>lastName</a:t>
            </a:r>
            <a:r>
              <a:rPr lang="en-US" sz="1900" dirty="0">
                <a:solidFill>
                  <a:srgbClr val="2A00FF"/>
                </a:solidFill>
                <a:latin typeface="Courier New" panose="02070309020205020404" pitchFamily="49" charset="0"/>
              </a:rPr>
              <a:t>, salary) SELECT </a:t>
            </a:r>
            <a:r>
              <a:rPr lang="en-US" sz="19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firstName</a:t>
            </a:r>
            <a:r>
              <a:rPr lang="en-US" sz="1900" dirty="0">
                <a:solidFill>
                  <a:srgbClr val="2A00FF"/>
                </a:solidFill>
                <a:latin typeface="Courier New" panose="02070309020205020404" pitchFamily="49" charset="0"/>
              </a:rPr>
              <a:t>, </a:t>
            </a:r>
            <a:r>
              <a:rPr lang="en-US" sz="1900" dirty="0" err="1">
                <a:solidFill>
                  <a:srgbClr val="2A00FF"/>
                </a:solidFill>
                <a:latin typeface="Courier New" panose="02070309020205020404" pitchFamily="49" charset="0"/>
              </a:rPr>
              <a:t>lastName</a:t>
            </a:r>
            <a:r>
              <a:rPr lang="en-US" sz="1900" dirty="0">
                <a:solidFill>
                  <a:srgbClr val="2A00FF"/>
                </a:solidFill>
                <a:latin typeface="Courier New" panose="02070309020205020404" pitchFamily="49" charset="0"/>
              </a:rPr>
              <a:t>, salary FROM </a:t>
            </a:r>
            <a:r>
              <a:rPr lang="en-US" sz="1900" dirty="0" err="1">
                <a:solidFill>
                  <a:srgbClr val="2A00FF"/>
                </a:solidFill>
                <a:latin typeface="Courier New" panose="02070309020205020404" pitchFamily="49" charset="0"/>
              </a:rPr>
              <a:t>old_employee</a:t>
            </a:r>
            <a:r>
              <a:rPr lang="en-US" sz="19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Query </a:t>
            </a:r>
            <a:r>
              <a:rPr lang="en-US" sz="19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900" dirty="0" err="1">
                <a:solidFill>
                  <a:srgbClr val="0000C0"/>
                </a:solidFill>
                <a:latin typeface="Courier New" panose="02070309020205020404" pitchFamily="49" charset="0"/>
              </a:rPr>
              <a:t>session</a:t>
            </a:r>
            <a:r>
              <a:rPr 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.createQuery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900" dirty="0" err="1">
                <a:solidFill>
                  <a:srgbClr val="6A3E3E"/>
                </a:solidFill>
                <a:latin typeface="Courier New" panose="02070309020205020404" pitchFamily="49" charset="0"/>
              </a:rPr>
              <a:t>hql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82296" indent="0">
              <a:buNone/>
            </a:pPr>
            <a:r>
              <a:rPr lang="en-US" sz="1900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900" dirty="0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9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.executeUpdate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90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Criteria Query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Hibernate Criteria API is a more object oriented and elegant alternative to Hibernate Query Language (HQL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It help developer build an query which </a:t>
            </a:r>
            <a:r>
              <a:rPr lang="en-US" dirty="0"/>
              <a:t>has many optional search </a:t>
            </a:r>
            <a:r>
              <a:rPr lang="en-US" dirty="0" smtClean="0"/>
              <a:t>criteria easier </a:t>
            </a:r>
            <a:r>
              <a:rPr lang="en-US" dirty="0"/>
              <a:t>and </a:t>
            </a:r>
            <a:r>
              <a:rPr lang="en-US" dirty="0" smtClean="0"/>
              <a:t>programmatically.</a:t>
            </a:r>
          </a:p>
          <a:p>
            <a:endParaRPr lang="en-US" dirty="0"/>
          </a:p>
          <a:p>
            <a:r>
              <a:rPr lang="en-US" b="1" dirty="0"/>
              <a:t>Criteria</a:t>
            </a:r>
            <a:r>
              <a:rPr lang="en-US" dirty="0"/>
              <a:t> </a:t>
            </a:r>
            <a:r>
              <a:rPr lang="en-US" dirty="0" smtClean="0"/>
              <a:t>object is created by </a:t>
            </a:r>
            <a:r>
              <a:rPr lang="en-US" b="1" dirty="0" err="1"/>
              <a:t>createCriteria</a:t>
            </a:r>
            <a:r>
              <a:rPr lang="en-US" b="1" dirty="0" smtClean="0"/>
              <a:t>() </a:t>
            </a:r>
            <a:r>
              <a:rPr lang="en-US" dirty="0" smtClean="0"/>
              <a:t>method of </a:t>
            </a:r>
            <a:r>
              <a:rPr lang="en-US" dirty="0"/>
              <a:t>The Hibernate Session interface </a:t>
            </a:r>
            <a:endParaRPr lang="en-US" dirty="0" smtClean="0"/>
          </a:p>
          <a:p>
            <a:pPr marL="82296" indent="0">
              <a:buNone/>
            </a:pPr>
            <a:endParaRPr lang="en-US" sz="1900" dirty="0" smtClean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sz="19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Criteria </a:t>
            </a:r>
            <a:r>
              <a:rPr lang="en-US" sz="1900" b="1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criteria</a:t>
            </a:r>
            <a:r>
              <a:rPr lang="en-US" sz="19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= </a:t>
            </a:r>
            <a:r>
              <a:rPr lang="en-US" sz="19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session</a:t>
            </a:r>
            <a:r>
              <a:rPr lang="en-US" sz="19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.createCriteria</a:t>
            </a:r>
            <a:r>
              <a:rPr lang="en-US" sz="19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</a:t>
            </a:r>
            <a:r>
              <a:rPr lang="en-US" sz="19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Stock.</a:t>
            </a:r>
            <a:r>
              <a:rPr lang="en-US" sz="19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class</a:t>
            </a:r>
            <a:r>
              <a:rPr lang="en-US" sz="19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3374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Criteria Query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47500" lnSpcReduction="20000"/>
          </a:bodyPr>
          <a:lstStyle/>
          <a:p>
            <a:r>
              <a:rPr lang="en-US" sz="8000" dirty="0" smtClean="0"/>
              <a:t>Example</a:t>
            </a:r>
          </a:p>
          <a:p>
            <a:endParaRPr lang="en-US" dirty="0" smtClean="0"/>
          </a:p>
          <a:p>
            <a:pPr marL="82296" indent="0">
              <a:buNone/>
            </a:pP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List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getStockDailyRecordCriteria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(Date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startDate,Date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endDate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volume,Session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session){</a:t>
            </a:r>
          </a:p>
          <a:p>
            <a:pPr marL="82296" indent="0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Criteria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criteria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session.createCriteria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StockDailyRecord.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82296" indent="0">
              <a:buNone/>
            </a:pP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marL="82296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criteria.add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(Expression.ge(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"date"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marL="82296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criteria.add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Expression.le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"date"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(volume!=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marL="82296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criteria.add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(Expression.ge(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</a:rPr>
              <a:t>volume"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,volume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criteria.addOrder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Order.asc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"date"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82296" indent="0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criteria.list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SQL in Hibernate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Beside HQL, Hibernate also supports you write your own SQL(native SQL).</a:t>
            </a:r>
          </a:p>
          <a:p>
            <a:endParaRPr lang="en-US" dirty="0" smtClean="0"/>
          </a:p>
          <a:p>
            <a:r>
              <a:rPr lang="en-US" dirty="0" smtClean="0"/>
              <a:t>Native SQL </a:t>
            </a:r>
            <a:r>
              <a:rPr lang="en-US" dirty="0"/>
              <a:t>help you utilize database-specific features such as query hints or the CONNECT keyword in Oracle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Native </a:t>
            </a:r>
            <a:r>
              <a:rPr lang="en-US" dirty="0"/>
              <a:t>SQL query from </a:t>
            </a:r>
            <a:r>
              <a:rPr lang="en-US" dirty="0" smtClean="0"/>
              <a:t>is created with </a:t>
            </a:r>
            <a:r>
              <a:rPr lang="en-US" dirty="0"/>
              <a:t>the </a:t>
            </a:r>
            <a:r>
              <a:rPr lang="en-US" b="1" dirty="0" err="1"/>
              <a:t>createSQLQuery</a:t>
            </a:r>
            <a:r>
              <a:rPr lang="en-US" b="1" dirty="0"/>
              <a:t>()</a:t>
            </a:r>
            <a:r>
              <a:rPr lang="en-US" dirty="0"/>
              <a:t> method on the Session interface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endParaRPr lang="en-US" sz="2200" dirty="0" smtClean="0">
              <a:solidFill>
                <a:srgbClr val="7F0055"/>
              </a:solidFill>
              <a:highlight>
                <a:srgbClr val="E8F2FE"/>
              </a:highlight>
            </a:endParaRPr>
          </a:p>
          <a:p>
            <a:pPr marL="356616" lvl="1" indent="0">
              <a:buNone/>
            </a:pPr>
            <a:r>
              <a:rPr lang="en-US" sz="2200" dirty="0" smtClean="0">
                <a:solidFill>
                  <a:srgbClr val="7F0055"/>
                </a:solidFill>
                <a:highlight>
                  <a:srgbClr val="E8F2FE"/>
                </a:highlight>
              </a:rPr>
              <a:t>public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E8F2FE"/>
                </a:highlight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E8F2FE"/>
                </a:highlight>
              </a:rPr>
              <a:t>SQLQuery</a:t>
            </a:r>
            <a:r>
              <a:rPr lang="en-US" sz="2200" dirty="0">
                <a:solidFill>
                  <a:srgbClr val="000000"/>
                </a:solidFill>
                <a:highlight>
                  <a:srgbClr val="E8F2FE"/>
                </a:highlight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E8F2FE"/>
                </a:highlight>
              </a:rPr>
              <a:t>createSQLQuery</a:t>
            </a:r>
            <a:r>
              <a:rPr lang="en-US" sz="2200" dirty="0">
                <a:solidFill>
                  <a:srgbClr val="000000"/>
                </a:solidFill>
                <a:highlight>
                  <a:srgbClr val="E8F2FE"/>
                </a:highlight>
              </a:rPr>
              <a:t>(String </a:t>
            </a:r>
            <a:r>
              <a:rPr lang="en-US" sz="2200" dirty="0" err="1">
                <a:solidFill>
                  <a:srgbClr val="6A3E3E"/>
                </a:solidFill>
                <a:highlight>
                  <a:srgbClr val="E8F2FE"/>
                </a:highlight>
              </a:rPr>
              <a:t>sqlString</a:t>
            </a:r>
            <a:r>
              <a:rPr lang="en-US" sz="2200" dirty="0">
                <a:solidFill>
                  <a:srgbClr val="000000"/>
                </a:solidFill>
                <a:highlight>
                  <a:srgbClr val="E8F2FE"/>
                </a:highlight>
              </a:rPr>
              <a:t>) </a:t>
            </a:r>
            <a:endParaRPr lang="en-US" sz="2200" dirty="0" smtClean="0">
              <a:solidFill>
                <a:srgbClr val="000000"/>
              </a:solidFill>
              <a:highlight>
                <a:srgbClr val="E8F2FE"/>
              </a:highlight>
            </a:endParaRPr>
          </a:p>
          <a:p>
            <a:pPr marL="356616" lvl="1" indent="0">
              <a:buNone/>
            </a:pPr>
            <a:r>
              <a:rPr lang="en-US" sz="2200" dirty="0" smtClean="0">
                <a:solidFill>
                  <a:srgbClr val="7F0055"/>
                </a:solidFill>
                <a:highlight>
                  <a:srgbClr val="E8F2FE"/>
                </a:highlight>
              </a:rPr>
              <a:t>throws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E8F2FE"/>
                </a:highlight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E8F2FE"/>
                </a:highlight>
              </a:rPr>
              <a:t>HibernateException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94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SQL in Hibernate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Scalar(value) </a:t>
            </a:r>
            <a:r>
              <a:rPr lang="en-US" dirty="0"/>
              <a:t>queries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most basic SQL query is to get a list of scalars (values) from one or more tables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</a:t>
            </a:r>
          </a:p>
          <a:p>
            <a:pPr marL="402336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Query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2A00FF"/>
                </a:solidFill>
                <a:latin typeface="Courier New" panose="02070309020205020404" pitchFamily="49" charset="0"/>
              </a:rPr>
              <a:t>s</a:t>
            </a:r>
            <a:r>
              <a:rPr lang="en-US" sz="2000" dirty="0" err="1">
                <a:solidFill>
                  <a:srgbClr val="0000C0"/>
                </a:solidFill>
                <a:latin typeface="Courier New" panose="02070309020205020404" pitchFamily="49" charset="0"/>
              </a:rPr>
              <a:t>ession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.createSQLQuery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2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</a:rPr>
              <a:t>select </a:t>
            </a:r>
            <a:r>
              <a:rPr lang="en-US" sz="2000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s.stock_code,s.stock_name</a:t>
            </a:r>
            <a:r>
              <a:rPr lang="en-US" sz="2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</a:rPr>
              <a:t>from </a:t>
            </a:r>
            <a:r>
              <a:rPr lang="en-US" sz="2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stock s 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</a:rPr>
              <a:t>where </a:t>
            </a:r>
            <a:r>
              <a:rPr lang="en-US" sz="2000" dirty="0" err="1">
                <a:solidFill>
                  <a:srgbClr val="2A00FF"/>
                </a:solidFill>
                <a:latin typeface="Courier New" panose="02070309020205020404" pitchFamily="49" charset="0"/>
              </a:rPr>
              <a:t>s.stock_code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</a:rPr>
              <a:t> = :</a:t>
            </a:r>
            <a:r>
              <a:rPr lang="en-US" sz="2000" dirty="0" err="1">
                <a:solidFill>
                  <a:srgbClr val="2A00FF"/>
                </a:solidFill>
                <a:latin typeface="Courier New" panose="02070309020205020404" pitchFamily="49" charset="0"/>
              </a:rPr>
              <a:t>stockCode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402336" lvl="1" indent="0">
              <a:buNone/>
            </a:pP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.setParameter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Courier New" panose="02070309020205020404" pitchFamily="49" charset="0"/>
              </a:rPr>
              <a:t>stockCode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</a:rPr>
              <a:t>"7277"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402336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 </a:t>
            </a:r>
            <a:r>
              <a:rPr lang="en-US" sz="2000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query</a:t>
            </a:r>
            <a:r>
              <a:rPr lang="en-US" sz="20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.list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70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SQL in Hibernate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Entity queries:</a:t>
            </a:r>
          </a:p>
          <a:p>
            <a:pPr lvl="1"/>
            <a:r>
              <a:rPr lang="en-US" dirty="0" smtClean="0"/>
              <a:t>Below example</a:t>
            </a:r>
            <a:r>
              <a:rPr lang="en-US" dirty="0"/>
              <a:t>, </a:t>
            </a:r>
            <a:r>
              <a:rPr lang="en-US" dirty="0" smtClean="0"/>
              <a:t>we tell </a:t>
            </a:r>
            <a:r>
              <a:rPr lang="en-US" dirty="0"/>
              <a:t>Hibernate to return you a </a:t>
            </a:r>
            <a:r>
              <a:rPr lang="en-US" dirty="0" err="1"/>
              <a:t>Stock.class</a:t>
            </a:r>
            <a:r>
              <a:rPr lang="en-US" dirty="0"/>
              <a:t>, all the select data (*) will match to your </a:t>
            </a:r>
            <a:r>
              <a:rPr lang="en-US" dirty="0" err="1"/>
              <a:t>Stock.class</a:t>
            </a:r>
            <a:r>
              <a:rPr lang="en-US" dirty="0"/>
              <a:t> properties </a:t>
            </a:r>
            <a:r>
              <a:rPr lang="en-US" dirty="0" smtClean="0"/>
              <a:t>automatically</a:t>
            </a:r>
          </a:p>
          <a:p>
            <a:pPr lvl="1"/>
            <a:r>
              <a:rPr lang="en-US" dirty="0" smtClean="0"/>
              <a:t>Example:</a:t>
            </a:r>
          </a:p>
          <a:p>
            <a:pPr marL="603504" lvl="2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SQLQuery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query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session</a:t>
            </a:r>
            <a:r>
              <a:rPr lang="en-US" dirty="0" err="1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.createSQLQuery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(</a:t>
            </a:r>
          </a:p>
          <a:p>
            <a:pPr marL="603504" lvl="2" indent="0">
              <a:buNone/>
            </a:pP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"select * from stock s where 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</a:rPr>
              <a:t>s.stock_code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 = :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</a:rPr>
              <a:t>stockCode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603504" lvl="2" indent="0">
              <a:buNone/>
            </a:pPr>
            <a:r>
              <a:rPr lang="en-US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query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.addEntity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Stock.</a:t>
            </a:r>
            <a:r>
              <a:rPr lang="en-US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);</a:t>
            </a:r>
          </a:p>
          <a:p>
            <a:pPr marL="603504" lvl="2" indent="0">
              <a:buNone/>
            </a:pPr>
            <a:r>
              <a:rPr lang="en-US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query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.setParameter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"stockCode</a:t>
            </a:r>
            <a:r>
              <a:rPr lang="en-US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7277"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);</a:t>
            </a:r>
          </a:p>
          <a:p>
            <a:pPr marL="603504" lvl="2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query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.list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70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Named Query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Query lets developers put the HQL into XML mapping file or annotation for maintainability </a:t>
            </a:r>
            <a:r>
              <a:rPr lang="en-US" dirty="0" smtClean="0"/>
              <a:t>purpose.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8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Named Query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25000" lnSpcReduction="20000"/>
          </a:bodyPr>
          <a:lstStyle/>
          <a:p>
            <a:r>
              <a:rPr lang="en-US" sz="7400" dirty="0" smtClean="0"/>
              <a:t>XML mapping file</a:t>
            </a:r>
          </a:p>
          <a:p>
            <a:endParaRPr lang="en-US" dirty="0" smtClean="0"/>
          </a:p>
          <a:p>
            <a:pPr marL="82296" indent="0">
              <a:buNone/>
            </a:pPr>
            <a:r>
              <a:rPr lang="en-US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 stock.hbm.xml --&gt;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4400" dirty="0">
                <a:solidFill>
                  <a:srgbClr val="3F7F7F"/>
                </a:solidFill>
                <a:latin typeface="Courier New" panose="02070309020205020404" pitchFamily="49" charset="0"/>
              </a:rPr>
              <a:t>hibernate-mapping</a:t>
            </a: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4400" dirty="0">
                <a:solidFill>
                  <a:srgbClr val="3F7F7F"/>
                </a:solidFill>
                <a:latin typeface="Courier New" panose="02070309020205020404" pitchFamily="49" charset="0"/>
              </a:rPr>
              <a:t>class </a:t>
            </a:r>
            <a:r>
              <a:rPr lang="en-US" sz="4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com.stock.Stock</a:t>
            </a:r>
            <a:r>
              <a:rPr lang="en-US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sz="4400" i="1" dirty="0">
                <a:solidFill>
                  <a:srgbClr val="7F007F"/>
                </a:solidFill>
                <a:latin typeface="Courier New" panose="02070309020205020404" pitchFamily="49" charset="0"/>
              </a:rPr>
              <a:t>table</a:t>
            </a:r>
            <a:r>
              <a:rPr lang="en-US" sz="4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"stock" </a:t>
            </a:r>
            <a:r>
              <a:rPr lang="en-US" sz="4400" i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r>
              <a:rPr lang="en-US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4400" dirty="0">
                <a:solidFill>
                  <a:srgbClr val="3F7F7F"/>
                </a:solidFill>
                <a:latin typeface="Courier New" panose="02070309020205020404" pitchFamily="49" charset="0"/>
              </a:rPr>
              <a:t>id </a:t>
            </a:r>
            <a:r>
              <a:rPr lang="en-US" sz="4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stockId</a:t>
            </a:r>
            <a:r>
              <a:rPr lang="en-US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sz="4400" i="1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sz="4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java.lang.Integer</a:t>
            </a:r>
            <a:r>
              <a:rPr lang="en-US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4400" dirty="0">
                <a:solidFill>
                  <a:srgbClr val="3F7F7F"/>
                </a:solidFill>
                <a:latin typeface="Courier New" panose="02070309020205020404" pitchFamily="49" charset="0"/>
              </a:rPr>
              <a:t>column </a:t>
            </a:r>
            <a:r>
              <a:rPr lang="en-US" sz="4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"STOCK_ID" </a:t>
            </a:r>
            <a:r>
              <a:rPr lang="en-US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4400" dirty="0">
                <a:solidFill>
                  <a:srgbClr val="3F7F7F"/>
                </a:solidFill>
                <a:latin typeface="Courier New" panose="02070309020205020404" pitchFamily="49" charset="0"/>
              </a:rPr>
              <a:t>generator </a:t>
            </a:r>
            <a:r>
              <a:rPr lang="en-US" sz="4400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"native"</a:t>
            </a:r>
            <a:r>
              <a:rPr lang="en-US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4400" dirty="0">
                <a:solidFill>
                  <a:srgbClr val="3F7F7F"/>
                </a:solidFill>
                <a:latin typeface="Courier New" panose="02070309020205020404" pitchFamily="49" charset="0"/>
              </a:rPr>
              <a:t>id</a:t>
            </a: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4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4400" dirty="0">
                <a:solidFill>
                  <a:srgbClr val="3F7F7F"/>
                </a:solidFill>
                <a:latin typeface="Courier New" panose="02070309020205020404" pitchFamily="49" charset="0"/>
              </a:rPr>
              <a:t>class</a:t>
            </a: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endParaRPr lang="en-US" sz="4400" dirty="0"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&lt;!--This is HQL --&gt;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4400" dirty="0">
                <a:solidFill>
                  <a:srgbClr val="3F7F7F"/>
                </a:solidFill>
                <a:latin typeface="Courier New" panose="02070309020205020404" pitchFamily="49" charset="0"/>
              </a:rPr>
              <a:t>query </a:t>
            </a:r>
            <a:r>
              <a:rPr lang="en-US" sz="4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findStockByStockCode</a:t>
            </a:r>
            <a:r>
              <a:rPr lang="en-US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&lt;![CDATA[</a:t>
            </a: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from Stock s where </a:t>
            </a:r>
            <a:r>
              <a:rPr lang="en-US" sz="4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s.stockCode</a:t>
            </a: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 = :</a:t>
            </a:r>
            <a:r>
              <a:rPr lang="en-US" sz="4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stockCode</a:t>
            </a: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]]&gt;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4400" dirty="0">
                <a:solidFill>
                  <a:srgbClr val="3F7F7F"/>
                </a:solidFill>
                <a:latin typeface="Courier New" panose="02070309020205020404" pitchFamily="49" charset="0"/>
              </a:rPr>
              <a:t>query</a:t>
            </a: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endParaRPr lang="en-US" sz="4400" dirty="0"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&lt;!--This is Native SQL--&gt;</a:t>
            </a:r>
          </a:p>
          <a:p>
            <a:pPr marL="82296" indent="0">
              <a:buNone/>
            </a:pPr>
            <a:r>
              <a:rPr lang="en-US" sz="4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en-US" sz="4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sql</a:t>
            </a:r>
            <a:r>
              <a:rPr lang="en-US" sz="4400" dirty="0">
                <a:solidFill>
                  <a:srgbClr val="3F7F7F"/>
                </a:solidFill>
                <a:latin typeface="Courier New" panose="02070309020205020404" pitchFamily="49" charset="0"/>
              </a:rPr>
              <a:t>-query </a:t>
            </a:r>
            <a:r>
              <a:rPr lang="en-US" sz="4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findStockByStockCodeNativeSQL</a:t>
            </a:r>
            <a:r>
              <a:rPr lang="en-US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4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    &lt;</a:t>
            </a:r>
            <a:r>
              <a:rPr lang="en-US" sz="4400" dirty="0">
                <a:solidFill>
                  <a:srgbClr val="3F7F7F"/>
                </a:solidFill>
                <a:latin typeface="Courier New" panose="02070309020205020404" pitchFamily="49" charset="0"/>
              </a:rPr>
              <a:t>return </a:t>
            </a:r>
            <a:r>
              <a:rPr lang="en-US" sz="4400" dirty="0">
                <a:solidFill>
                  <a:srgbClr val="7F007F"/>
                </a:solidFill>
                <a:latin typeface="Courier New" panose="02070309020205020404" pitchFamily="49" charset="0"/>
              </a:rPr>
              <a:t>alias</a:t>
            </a: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"stock" </a:t>
            </a:r>
            <a:r>
              <a:rPr lang="en-US" sz="4400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sz="4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44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com.stock.Stock</a:t>
            </a:r>
            <a:r>
              <a:rPr lang="en-US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82296" indent="0">
              <a:buNone/>
            </a:pPr>
            <a:r>
              <a:rPr lang="en-US" sz="4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    &lt;![</a:t>
            </a: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CDATA[</a:t>
            </a: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select * from stock s where </a:t>
            </a:r>
            <a:r>
              <a:rPr lang="en-US" sz="4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s.stock_code</a:t>
            </a: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 = :</a:t>
            </a:r>
            <a:r>
              <a:rPr lang="en-US" sz="4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stockCode</a:t>
            </a: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]]&gt;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4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4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sql</a:t>
            </a:r>
            <a:r>
              <a:rPr lang="en-US" sz="4400" dirty="0">
                <a:solidFill>
                  <a:srgbClr val="3F7F7F"/>
                </a:solidFill>
                <a:latin typeface="Courier New" panose="02070309020205020404" pitchFamily="49" charset="0"/>
              </a:rPr>
              <a:t>-query</a:t>
            </a: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endParaRPr lang="en-US" sz="4400" dirty="0"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4400" dirty="0">
                <a:solidFill>
                  <a:srgbClr val="3F7F7F"/>
                </a:solidFill>
                <a:latin typeface="Courier New" panose="02070309020205020404" pitchFamily="49" charset="0"/>
              </a:rPr>
              <a:t>hibernate-mapping</a:t>
            </a:r>
            <a:r>
              <a:rPr lang="en-US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09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Named Query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Annotation</a:t>
            </a:r>
          </a:p>
          <a:p>
            <a:pPr lvl="1"/>
            <a:r>
              <a:rPr lang="en-US" dirty="0" smtClean="0"/>
              <a:t>HQL</a:t>
            </a:r>
          </a:p>
          <a:p>
            <a:pPr marL="603504" lvl="2" indent="0">
              <a:buNone/>
            </a:pPr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NamedQueries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</a:p>
          <a:p>
            <a:pPr marL="603504" lvl="2" indent="0">
              <a:buNone/>
            </a:pPr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NamedQuery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 = 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</a:rPr>
              <a:t>findStockByStockCode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603504" lvl="2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query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"from Stock s where 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</a:rPr>
              <a:t>s.stockCode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 = :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</a:rPr>
              <a:t>stockCode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pPr marL="603504" lvl="2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603504" lvl="2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</a:p>
          <a:p>
            <a:pPr marL="603504" lvl="2" indent="0">
              <a:buNone/>
            </a:pPr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Entity</a:t>
            </a:r>
          </a:p>
          <a:p>
            <a:pPr marL="603504" lvl="2" indent="0">
              <a:buNone/>
            </a:pPr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Table(name = </a:t>
            </a:r>
            <a:r>
              <a:rPr lang="en-US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"stock</a:t>
            </a:r>
            <a:r>
              <a:rPr lang="en-US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marL="603504" lvl="2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Stock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java.io.Serializable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7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Architecture</a:t>
            </a:r>
            <a:endParaRPr lang="en-US" dirty="0"/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05000"/>
            <a:ext cx="3238500" cy="3619500"/>
          </a:xfrm>
        </p:spPr>
      </p:pic>
    </p:spTree>
    <p:extLst>
      <p:ext uri="{BB962C8B-B14F-4D97-AF65-F5344CB8AC3E}">
        <p14:creationId xmlns:p14="http://schemas.microsoft.com/office/powerpoint/2010/main" val="16967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Named Query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Annotation</a:t>
            </a:r>
          </a:p>
          <a:p>
            <a:pPr lvl="1"/>
            <a:r>
              <a:rPr lang="en-US" dirty="0"/>
              <a:t>Native </a:t>
            </a:r>
            <a:r>
              <a:rPr lang="en-US" dirty="0" smtClean="0"/>
              <a:t>SQL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NamedNativeQueries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NamedNativeQuery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name = </a:t>
            </a:r>
            <a:r>
              <a:rPr lang="en-US" sz="2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findStockByStockCodeNativeSQL</a:t>
            </a:r>
            <a:r>
              <a:rPr lang="en-US" sz="2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query = </a:t>
            </a:r>
            <a:r>
              <a:rPr lang="en-US" sz="2400" dirty="0">
                <a:solidFill>
                  <a:srgbClr val="2A00FF"/>
                </a:solidFill>
                <a:latin typeface="Courier New" panose="02070309020205020404" pitchFamily="49" charset="0"/>
              </a:rPr>
              <a:t>"select * from stock s where </a:t>
            </a:r>
            <a:r>
              <a:rPr lang="en-US" sz="2400" dirty="0" err="1">
                <a:solidFill>
                  <a:srgbClr val="2A00FF"/>
                </a:solidFill>
                <a:latin typeface="Courier New" panose="02070309020205020404" pitchFamily="49" charset="0"/>
              </a:rPr>
              <a:t>s.stock_code</a:t>
            </a:r>
            <a:r>
              <a:rPr lang="en-US" sz="2400" dirty="0">
                <a:solidFill>
                  <a:srgbClr val="2A00FF"/>
                </a:solidFill>
                <a:latin typeface="Courier New" panose="02070309020205020404" pitchFamily="49" charset="0"/>
              </a:rPr>
              <a:t> = :</a:t>
            </a:r>
            <a:r>
              <a:rPr lang="en-US" sz="2400" dirty="0" err="1">
                <a:solidFill>
                  <a:srgbClr val="2A00FF"/>
                </a:solidFill>
                <a:latin typeface="Courier New" panose="02070309020205020404" pitchFamily="49" charset="0"/>
              </a:rPr>
              <a:t>stockCode</a:t>
            </a:r>
            <a:r>
              <a:rPr lang="en-US" sz="2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Stock.</a:t>
            </a:r>
            <a:r>
              <a:rPr lang="en-US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endParaRPr lang="en-US" sz="24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Entity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Table(name = </a:t>
            </a:r>
            <a:r>
              <a:rPr lang="en-US" sz="2400" dirty="0">
                <a:solidFill>
                  <a:srgbClr val="2A00FF"/>
                </a:solidFill>
                <a:latin typeface="Courier New" panose="02070309020205020404" pitchFamily="49" charset="0"/>
              </a:rPr>
              <a:t>"stock"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402336" lvl="1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Stock 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java.io.Serializable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73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Named Query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a named </a:t>
            </a:r>
            <a:r>
              <a:rPr lang="en-US" dirty="0" smtClean="0"/>
              <a:t>query using </a:t>
            </a:r>
            <a:r>
              <a:rPr lang="en-US" b="1" dirty="0" err="1" smtClean="0"/>
              <a:t>getNamedQuery</a:t>
            </a:r>
            <a:r>
              <a:rPr lang="en-US" b="1" dirty="0" smtClean="0"/>
              <a:t>()</a:t>
            </a:r>
            <a:r>
              <a:rPr lang="en-US" dirty="0" smtClean="0"/>
              <a:t> of Hibernate Session </a:t>
            </a:r>
          </a:p>
          <a:p>
            <a:endParaRPr lang="en-US" dirty="0" smtClean="0"/>
          </a:p>
          <a:p>
            <a:pPr marL="82296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Query </a:t>
            </a:r>
            <a:r>
              <a:rPr lang="en-US" sz="2000" dirty="0" err="1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query</a:t>
            </a:r>
            <a:r>
              <a:rPr lang="en-US" sz="20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session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.getNamedQuery</a:t>
            </a:r>
            <a:r>
              <a:rPr lang="en-US" sz="20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findStockByStockCode</a:t>
            </a:r>
            <a:r>
              <a:rPr lang="en-US" sz="2000" dirty="0">
                <a:solidFill>
                  <a:srgbClr val="2A00FF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);</a:t>
            </a:r>
          </a:p>
          <a:p>
            <a:pPr marL="82296" indent="0">
              <a:buNone/>
            </a:pPr>
            <a:r>
              <a:rPr lang="en-US" sz="2000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query</a:t>
            </a:r>
            <a:r>
              <a:rPr lang="en-US" sz="20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.setString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stockCode</a:t>
            </a:r>
            <a:r>
              <a:rPr lang="en-US" sz="2000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"7277</a:t>
            </a:r>
            <a:r>
              <a:rPr lang="en-US" sz="2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);</a:t>
            </a:r>
          </a:p>
          <a:p>
            <a:pPr marL="82296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Query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00C0"/>
                </a:solidFill>
                <a:latin typeface="Courier New" panose="02070309020205020404" pitchFamily="49" charset="0"/>
              </a:rPr>
              <a:t>session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.getNamedQuery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findStockByStockCodeNativeSQL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82296" indent="0">
              <a:buNone/>
            </a:pP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.setString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Courier New" panose="02070309020205020404" pitchFamily="49" charset="0"/>
              </a:rPr>
              <a:t>stockCode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</a:rPr>
              <a:t>"7277"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34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221162"/>
          </a:xfrm>
        </p:spPr>
        <p:txBody>
          <a:bodyPr/>
          <a:lstStyle/>
          <a:p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>		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Architecture</a:t>
            </a:r>
            <a:endParaRPr lang="en-US" dirty="0"/>
          </a:p>
        </p:txBody>
      </p:sp>
      <p:pic>
        <p:nvPicPr>
          <p:cNvPr id="7" name="Chỗ dành sẵn cho Nội dung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05000"/>
            <a:ext cx="4381500" cy="4076700"/>
          </a:xfrm>
        </p:spPr>
      </p:pic>
    </p:spTree>
    <p:extLst>
      <p:ext uri="{BB962C8B-B14F-4D97-AF65-F5344CB8AC3E}">
        <p14:creationId xmlns:p14="http://schemas.microsoft.com/office/powerpoint/2010/main" val="3578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Architecture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Configuration Object</a:t>
            </a:r>
          </a:p>
          <a:p>
            <a:pPr lvl="1"/>
            <a:r>
              <a:rPr lang="en-US" sz="2400" dirty="0"/>
              <a:t>Database Connection: This is handled through one or more configuration files supported by Hibernate. These files are </a:t>
            </a:r>
            <a:r>
              <a:rPr lang="en-US" sz="2400" b="1" dirty="0" err="1"/>
              <a:t>hibernate.properties</a:t>
            </a:r>
            <a:r>
              <a:rPr lang="en-US" sz="2400" dirty="0"/>
              <a:t> and </a:t>
            </a:r>
            <a:r>
              <a:rPr lang="en-US" sz="2400" b="1" dirty="0"/>
              <a:t>hibernate.cfg.xml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Class Mapping Setup</a:t>
            </a:r>
          </a:p>
          <a:p>
            <a:r>
              <a:rPr lang="en-US" b="1" dirty="0" err="1"/>
              <a:t>SessionFactory</a:t>
            </a:r>
            <a:r>
              <a:rPr lang="en-US" b="1" dirty="0"/>
              <a:t> </a:t>
            </a:r>
            <a:r>
              <a:rPr lang="en-US" b="1" dirty="0" smtClean="0"/>
              <a:t>Object</a:t>
            </a:r>
          </a:p>
          <a:p>
            <a:pPr lvl="1"/>
            <a:r>
              <a:rPr lang="en-US" sz="2400" dirty="0" smtClean="0"/>
              <a:t>Created by </a:t>
            </a:r>
            <a:r>
              <a:rPr lang="en-US" sz="2400" dirty="0"/>
              <a:t>Configuration </a:t>
            </a:r>
            <a:r>
              <a:rPr lang="en-US" sz="2400" dirty="0" smtClean="0"/>
              <a:t>object.</a:t>
            </a:r>
          </a:p>
          <a:p>
            <a:pPr lvl="1"/>
            <a:r>
              <a:rPr lang="en-US" sz="2400" dirty="0" smtClean="0"/>
              <a:t>Create </a:t>
            </a:r>
            <a:r>
              <a:rPr lang="en-US" sz="2400" dirty="0"/>
              <a:t>Session </a:t>
            </a:r>
            <a:r>
              <a:rPr lang="en-US" sz="2400" dirty="0" smtClean="0"/>
              <a:t>object.</a:t>
            </a:r>
          </a:p>
          <a:p>
            <a:pPr lvl="1"/>
            <a:r>
              <a:rPr lang="en-US" sz="2400" dirty="0"/>
              <a:t>H</a:t>
            </a:r>
            <a:r>
              <a:rPr lang="en-US" sz="2400" dirty="0" smtClean="0"/>
              <a:t>eavyweight object.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Architecture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Session Object</a:t>
            </a:r>
          </a:p>
          <a:p>
            <a:pPr lvl="1"/>
            <a:r>
              <a:rPr lang="en-US" sz="2400" dirty="0" smtClean="0"/>
              <a:t>Created by </a:t>
            </a:r>
            <a:r>
              <a:rPr lang="en-US" sz="2400" dirty="0" err="1"/>
              <a:t>SessionFactory</a:t>
            </a:r>
            <a:r>
              <a:rPr lang="en-US" sz="2400" dirty="0"/>
              <a:t> </a:t>
            </a:r>
            <a:r>
              <a:rPr lang="en-US" sz="2400" dirty="0" smtClean="0"/>
              <a:t>Object.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used to get a physical connection with a </a:t>
            </a:r>
            <a:r>
              <a:rPr lang="en-US" dirty="0" smtClean="0"/>
              <a:t>database.</a:t>
            </a:r>
          </a:p>
          <a:p>
            <a:pPr lvl="1"/>
            <a:r>
              <a:rPr lang="en-US" sz="2400" dirty="0" smtClean="0"/>
              <a:t>It is </a:t>
            </a:r>
            <a:r>
              <a:rPr lang="en-US" dirty="0"/>
              <a:t>lightweight </a:t>
            </a:r>
            <a:r>
              <a:rPr lang="en-US" dirty="0" smtClean="0"/>
              <a:t>object.</a:t>
            </a:r>
            <a:endParaRPr lang="en-US" sz="2400" dirty="0"/>
          </a:p>
          <a:p>
            <a:r>
              <a:rPr lang="en-US" b="1" dirty="0" smtClean="0"/>
              <a:t>Transaction Object</a:t>
            </a:r>
          </a:p>
          <a:p>
            <a:pPr marL="365760" lvl="1" indent="-283464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b="1" dirty="0"/>
              <a:t>Query Object</a:t>
            </a:r>
          </a:p>
          <a:p>
            <a:pPr lvl="1"/>
            <a:r>
              <a:rPr lang="en-US" sz="2400" dirty="0"/>
              <a:t>Query objects use SQL or Hibernate Query Language (HQL) string to retrieve data from the database and create objects.</a:t>
            </a:r>
          </a:p>
          <a:p>
            <a:pPr lvl="1"/>
            <a:r>
              <a:rPr lang="en-US" sz="2400" dirty="0"/>
              <a:t>Query instance is used to bind query parameters, limit the number of results returned by the query, and finally to execute the query</a:t>
            </a:r>
            <a:r>
              <a:rPr lang="en-US" sz="2400" dirty="0" smtClean="0"/>
              <a:t>.</a:t>
            </a:r>
          </a:p>
          <a:p>
            <a:pPr marL="365760" lvl="1" indent="-283464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b="1" dirty="0"/>
              <a:t>Criteria </a:t>
            </a:r>
            <a:r>
              <a:rPr lang="en-US" sz="3200" b="1" dirty="0" smtClean="0"/>
              <a:t>Object</a:t>
            </a:r>
          </a:p>
          <a:p>
            <a:pPr lvl="1">
              <a:buSzPct val="80000"/>
            </a:pPr>
            <a:r>
              <a:rPr lang="en-US" sz="2500" dirty="0"/>
              <a:t>Criteria object are used to create and execute object oriented criteria queries to retrieve objects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Hibernate Key Components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Hibernate - Configuration</a:t>
            </a:r>
          </a:p>
          <a:p>
            <a:r>
              <a:rPr lang="en-US" dirty="0"/>
              <a:t>Hibernate - Sessions</a:t>
            </a:r>
          </a:p>
          <a:p>
            <a:r>
              <a:rPr lang="en-US" dirty="0"/>
              <a:t>Hibernate - Persistent Class</a:t>
            </a:r>
          </a:p>
          <a:p>
            <a:r>
              <a:rPr lang="en-US" dirty="0"/>
              <a:t>Hibernate - Mapping Files</a:t>
            </a:r>
          </a:p>
          <a:p>
            <a:r>
              <a:rPr lang="en-US" dirty="0"/>
              <a:t>Hibernate - Mapping Types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3174</TotalTime>
  <Words>2713</Words>
  <Application>Microsoft Office PowerPoint</Application>
  <PresentationFormat>Trình chiếu Trên màn hình (4:3)</PresentationFormat>
  <Paragraphs>583</Paragraphs>
  <Slides>52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52</vt:i4>
      </vt:variant>
    </vt:vector>
  </HeadingPairs>
  <TitlesOfParts>
    <vt:vector size="60" baseType="lpstr">
      <vt:lpstr>Arial</vt:lpstr>
      <vt:lpstr>Calibri</vt:lpstr>
      <vt:lpstr>Consolas</vt:lpstr>
      <vt:lpstr>Courier New</vt:lpstr>
      <vt:lpstr>Times New Roman</vt:lpstr>
      <vt:lpstr>Verdana</vt:lpstr>
      <vt:lpstr>Wingdings 2</vt:lpstr>
      <vt:lpstr>Solstice</vt:lpstr>
      <vt:lpstr>   </vt:lpstr>
      <vt:lpstr>Bản trình bày PowerPoint</vt:lpstr>
      <vt:lpstr>Hibernate Overview </vt:lpstr>
      <vt:lpstr>Hibernate Overview</vt:lpstr>
      <vt:lpstr>Hibernate Architecture</vt:lpstr>
      <vt:lpstr>Hibernate Architecture</vt:lpstr>
      <vt:lpstr>Hibernate Architecture</vt:lpstr>
      <vt:lpstr>Hibernate Architecture</vt:lpstr>
      <vt:lpstr>Hibernate Key Components</vt:lpstr>
      <vt:lpstr>Hibernate - Configuration</vt:lpstr>
      <vt:lpstr>Hibernate - Configuration</vt:lpstr>
      <vt:lpstr>Hibernate Configuration Properties</vt:lpstr>
      <vt:lpstr>Hibernate - Sessions</vt:lpstr>
      <vt:lpstr>Hibernate - Sessions</vt:lpstr>
      <vt:lpstr>Hibernate - Persistent Class</vt:lpstr>
      <vt:lpstr>Hibernate - Persistent Class</vt:lpstr>
      <vt:lpstr>Hibernate - Persistent Class</vt:lpstr>
      <vt:lpstr>Hibernate - Mapping Files</vt:lpstr>
      <vt:lpstr>Hibernate - Mapping Files</vt:lpstr>
      <vt:lpstr>Hibernate - Mapping Files</vt:lpstr>
      <vt:lpstr>Hibernate - Mapping Types</vt:lpstr>
      <vt:lpstr>Hibernate - Mapping Types</vt:lpstr>
      <vt:lpstr>Hibernate Functions</vt:lpstr>
      <vt:lpstr> Hibernate O/R Mappings </vt:lpstr>
      <vt:lpstr>One-to-One Mapping</vt:lpstr>
      <vt:lpstr>One-to-One Mapping</vt:lpstr>
      <vt:lpstr>One-to-One Mapping</vt:lpstr>
      <vt:lpstr>One-to-One Mapping</vt:lpstr>
      <vt:lpstr>One-to-One Mapping</vt:lpstr>
      <vt:lpstr>One-to-Many Mapping</vt:lpstr>
      <vt:lpstr>One-to-Many Mapping</vt:lpstr>
      <vt:lpstr>One-to-Many Mapping</vt:lpstr>
      <vt:lpstr>One-to-Many Mapping</vt:lpstr>
      <vt:lpstr>One-to-Many Mapping</vt:lpstr>
      <vt:lpstr>Many-to-Many Mapping</vt:lpstr>
      <vt:lpstr>Many-to-Many Mapping</vt:lpstr>
      <vt:lpstr>Many-to-Many Mapping</vt:lpstr>
      <vt:lpstr>Many-to-Many Mapping</vt:lpstr>
      <vt:lpstr>Hibernate Query Language</vt:lpstr>
      <vt:lpstr>Hibernate Query Language</vt:lpstr>
      <vt:lpstr>Hibernate Query Language</vt:lpstr>
      <vt:lpstr>Hibernate Criteria Query</vt:lpstr>
      <vt:lpstr>Hibernate Criteria Query</vt:lpstr>
      <vt:lpstr>Native SQL in Hibernate</vt:lpstr>
      <vt:lpstr>Native SQL in Hibernate</vt:lpstr>
      <vt:lpstr>Native SQL in Hibernate</vt:lpstr>
      <vt:lpstr>Hibernate Named Query</vt:lpstr>
      <vt:lpstr>Hibernate Named Query</vt:lpstr>
      <vt:lpstr>Hibernate Named Query</vt:lpstr>
      <vt:lpstr>Hibernate Named Query</vt:lpstr>
      <vt:lpstr>Hibernate Named Query</vt:lpstr>
      <vt:lpstr>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</dc:title>
  <dc:creator>hp</dc:creator>
  <cp:lastModifiedBy>hp</cp:lastModifiedBy>
  <cp:revision>657</cp:revision>
  <dcterms:created xsi:type="dcterms:W3CDTF">2016-03-08T01:50:05Z</dcterms:created>
  <dcterms:modified xsi:type="dcterms:W3CDTF">2016-04-03T07:17:32Z</dcterms:modified>
</cp:coreProperties>
</file>