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8"/>
  </p:notesMasterIdLst>
  <p:sldIdLst>
    <p:sldId id="256" r:id="rId2"/>
    <p:sldId id="260" r:id="rId3"/>
    <p:sldId id="261" r:id="rId4"/>
    <p:sldId id="290" r:id="rId5"/>
    <p:sldId id="291" r:id="rId6"/>
    <p:sldId id="292" r:id="rId7"/>
    <p:sldId id="293" r:id="rId8"/>
    <p:sldId id="294" r:id="rId9"/>
    <p:sldId id="295" r:id="rId10"/>
    <p:sldId id="296" r:id="rId11"/>
    <p:sldId id="304" r:id="rId12"/>
    <p:sldId id="297" r:id="rId13"/>
    <p:sldId id="298" r:id="rId14"/>
    <p:sldId id="299" r:id="rId15"/>
    <p:sldId id="300" r:id="rId16"/>
    <p:sldId id="301" r:id="rId17"/>
    <p:sldId id="302" r:id="rId18"/>
    <p:sldId id="303" r:id="rId19"/>
    <p:sldId id="305" r:id="rId20"/>
    <p:sldId id="316" r:id="rId21"/>
    <p:sldId id="306" r:id="rId22"/>
    <p:sldId id="307" r:id="rId23"/>
    <p:sldId id="308" r:id="rId24"/>
    <p:sldId id="309" r:id="rId25"/>
    <p:sldId id="310" r:id="rId26"/>
    <p:sldId id="311" r:id="rId27"/>
    <p:sldId id="312" r:id="rId28"/>
    <p:sldId id="313" r:id="rId29"/>
    <p:sldId id="314" r:id="rId30"/>
    <p:sldId id="315"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28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4A2BE9-31B7-42D1-83CD-B86537C7C119}" type="datetimeFigureOut">
              <a:rPr lang="en-US" smtClean="0"/>
              <a:pPr/>
              <a:t>29-Mar-16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BC2A77-ADC0-4593-AB5C-0C861075246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BC2A77-ADC0-4593-AB5C-0C8610752460}"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1F28150B-FFE9-4953-9604-2F51689D316E}" type="datetimeFigureOut">
              <a:rPr lang="en-US" smtClean="0"/>
              <a:pPr/>
              <a:t>29-Mar-16</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716396A-2AE0-4DD5-86CE-E9E47DBF1F4E}"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28150B-FFE9-4953-9604-2F51689D316E}" type="datetimeFigureOut">
              <a:rPr lang="en-US" smtClean="0"/>
              <a:pPr/>
              <a:t>29-Mar-16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6396A-2AE0-4DD5-86CE-E9E47DBF1F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28150B-FFE9-4953-9604-2F51689D316E}" type="datetimeFigureOut">
              <a:rPr lang="en-US" smtClean="0"/>
              <a:pPr/>
              <a:t>29-Mar-16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6396A-2AE0-4DD5-86CE-E9E47DBF1F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28150B-FFE9-4953-9604-2F51689D316E}" type="datetimeFigureOut">
              <a:rPr lang="en-US" smtClean="0"/>
              <a:pPr/>
              <a:t>29-Mar-16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6396A-2AE0-4DD5-86CE-E9E47DBF1F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F28150B-FFE9-4953-9604-2F51689D316E}" type="datetimeFigureOut">
              <a:rPr lang="en-US" smtClean="0"/>
              <a:pPr/>
              <a:t>29-Mar-16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6396A-2AE0-4DD5-86CE-E9E47DBF1F4E}"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F28150B-FFE9-4953-9604-2F51689D316E}" type="datetimeFigureOut">
              <a:rPr lang="en-US" smtClean="0"/>
              <a:pPr/>
              <a:t>29-Mar-16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6396A-2AE0-4DD5-86CE-E9E47DBF1F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F28150B-FFE9-4953-9604-2F51689D316E}" type="datetimeFigureOut">
              <a:rPr lang="en-US" smtClean="0"/>
              <a:pPr/>
              <a:t>29-Mar-16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16396A-2AE0-4DD5-86CE-E9E47DBF1F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F28150B-FFE9-4953-9604-2F51689D316E}" type="datetimeFigureOut">
              <a:rPr lang="en-US" smtClean="0"/>
              <a:pPr/>
              <a:t>29-Mar-16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16396A-2AE0-4DD5-86CE-E9E47DBF1F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F28150B-FFE9-4953-9604-2F51689D316E}" type="datetimeFigureOut">
              <a:rPr lang="en-US" smtClean="0"/>
              <a:pPr/>
              <a:t>29-Mar-16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16396A-2AE0-4DD5-86CE-E9E47DBF1F4E}"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F28150B-FFE9-4953-9604-2F51689D316E}" type="datetimeFigureOut">
              <a:rPr lang="en-US" smtClean="0"/>
              <a:pPr/>
              <a:t>29-Mar-16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6396A-2AE0-4DD5-86CE-E9E47DBF1F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F28150B-FFE9-4953-9604-2F51689D316E}" type="datetimeFigureOut">
              <a:rPr lang="en-US" smtClean="0"/>
              <a:pPr/>
              <a:t>29-Mar-16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6396A-2AE0-4DD5-86CE-E9E47DBF1F4E}"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F28150B-FFE9-4953-9604-2F51689D316E}" type="datetimeFigureOut">
              <a:rPr lang="en-US" smtClean="0"/>
              <a:pPr/>
              <a:t>29-Mar-16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716396A-2AE0-4DD5-86CE-E9E47DBF1F4E}"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docs.spring.io/spring/docs/4.1.9.RELEASE/spring-framework-reference/htmlsingle/#beans-factory-scopes-prototype" TargetMode="External"/><Relationship Id="rId7" Type="http://schemas.openxmlformats.org/officeDocument/2006/relationships/hyperlink" Target="http://docs.spring.io/spring/docs/4.1.9.RELEASE/spring-framework-reference/htmlsingle/#beans-factory-scopes-application" TargetMode="External"/><Relationship Id="rId2" Type="http://schemas.openxmlformats.org/officeDocument/2006/relationships/hyperlink" Target="http://docs.spring.io/spring/docs/4.1.9.RELEASE/spring-framework-reference/htmlsingle/#beans-factory-scopes-singleton" TargetMode="External"/><Relationship Id="rId1" Type="http://schemas.openxmlformats.org/officeDocument/2006/relationships/slideLayout" Target="../slideLayouts/slideLayout2.xml"/><Relationship Id="rId6" Type="http://schemas.openxmlformats.org/officeDocument/2006/relationships/hyperlink" Target="http://docs.spring.io/spring/docs/4.1.9.RELEASE/spring-framework-reference/htmlsingle/#beans-factory-scopes-global-session" TargetMode="External"/><Relationship Id="rId5" Type="http://schemas.openxmlformats.org/officeDocument/2006/relationships/hyperlink" Target="http://docs.spring.io/spring/docs/4.1.9.RELEASE/spring-framework-reference/htmlsingle/#beans-factory-scopes-session" TargetMode="External"/><Relationship Id="rId4" Type="http://schemas.openxmlformats.org/officeDocument/2006/relationships/hyperlink" Target="http://docs.spring.io/spring/docs/4.1.9.RELEASE/spring-framework-reference/htmlsingle/#beans-factory-scopes-request"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Inversion_of_control" TargetMode="External"/><Relationship Id="rId2" Type="http://schemas.openxmlformats.org/officeDocument/2006/relationships/hyperlink" Target="https://en.wikipedia.org/wiki/Software_design_patter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pic>
        <p:nvPicPr>
          <p:cNvPr id="6" name="Hình ảnh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371600"/>
            <a:ext cx="5041583" cy="30099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p:cNvSpPr>
            <a:spLocks noGrp="1"/>
          </p:cNvSpPr>
          <p:nvPr>
            <p:ph idx="1"/>
          </p:nvPr>
        </p:nvSpPr>
        <p:spPr/>
        <p:txBody>
          <a:bodyPr>
            <a:normAutofit fontScale="92500" lnSpcReduction="20000"/>
          </a:bodyPr>
          <a:lstStyle/>
          <a:p>
            <a:r>
              <a:rPr lang="en-US" dirty="0" smtClean="0"/>
              <a:t>App.java</a:t>
            </a:r>
          </a:p>
          <a:p>
            <a:pPr marL="82296" indent="0">
              <a:buNone/>
            </a:pPr>
            <a:r>
              <a:rPr lang="en-US" sz="2800" b="1" dirty="0"/>
              <a:t>public class App {</a:t>
            </a:r>
          </a:p>
          <a:p>
            <a:pPr marL="82296" indent="0">
              <a:buNone/>
            </a:pPr>
            <a:r>
              <a:rPr lang="en-US" sz="2800" b="1" dirty="0"/>
              <a:t>public static void main(String[] </a:t>
            </a:r>
            <a:r>
              <a:rPr lang="en-US" sz="2800" b="1" dirty="0" err="1"/>
              <a:t>args</a:t>
            </a:r>
            <a:r>
              <a:rPr lang="en-US" sz="2800" b="1" dirty="0"/>
              <a:t>) {</a:t>
            </a:r>
          </a:p>
          <a:p>
            <a:pPr marL="82296" indent="0">
              <a:buNone/>
            </a:pPr>
            <a:r>
              <a:rPr lang="en-US" sz="2800" dirty="0"/>
              <a:t>@</a:t>
            </a:r>
            <a:r>
              <a:rPr lang="en-US" sz="2800" dirty="0" err="1"/>
              <a:t>SuppressWarnings</a:t>
            </a:r>
            <a:r>
              <a:rPr lang="en-US" sz="2800" dirty="0"/>
              <a:t>("resource")</a:t>
            </a:r>
          </a:p>
          <a:p>
            <a:pPr marL="82296" indent="0">
              <a:buNone/>
            </a:pPr>
            <a:r>
              <a:rPr lang="en-US" sz="2800" dirty="0" err="1"/>
              <a:t>ApplicationContext</a:t>
            </a:r>
            <a:r>
              <a:rPr lang="en-US" sz="2800" dirty="0"/>
              <a:t> context = </a:t>
            </a:r>
            <a:r>
              <a:rPr lang="en-US" sz="2800" b="1" dirty="0"/>
              <a:t>new </a:t>
            </a:r>
            <a:r>
              <a:rPr lang="en-US" sz="2800" b="1" dirty="0" err="1"/>
              <a:t>ClassPathXmlApplicationContext</a:t>
            </a:r>
            <a:r>
              <a:rPr lang="en-US" sz="2800" b="1" dirty="0"/>
              <a:t>(</a:t>
            </a:r>
          </a:p>
          <a:p>
            <a:pPr marL="82296" indent="0">
              <a:buNone/>
            </a:pPr>
            <a:r>
              <a:rPr lang="en-US" sz="2800" dirty="0"/>
              <a:t>"SpringBeans.xml");</a:t>
            </a:r>
          </a:p>
          <a:p>
            <a:pPr marL="82296" indent="0">
              <a:buNone/>
            </a:pPr>
            <a:r>
              <a:rPr lang="en-US" sz="2800" dirty="0" smtClean="0"/>
              <a:t>HelloWorld </a:t>
            </a:r>
            <a:r>
              <a:rPr lang="en-US" sz="2800" dirty="0" err="1"/>
              <a:t>obj</a:t>
            </a:r>
            <a:r>
              <a:rPr lang="en-US" sz="2800" dirty="0"/>
              <a:t> = (HelloWorld) </a:t>
            </a:r>
            <a:r>
              <a:rPr lang="en-US" sz="2800" dirty="0" err="1"/>
              <a:t>context.getBean</a:t>
            </a:r>
            <a:r>
              <a:rPr lang="en-US" sz="2800" dirty="0"/>
              <a:t>("</a:t>
            </a:r>
            <a:r>
              <a:rPr lang="en-US" sz="2800" dirty="0" err="1"/>
              <a:t>helloBean</a:t>
            </a:r>
            <a:r>
              <a:rPr lang="en-US" sz="2800" dirty="0"/>
              <a:t>");</a:t>
            </a:r>
          </a:p>
          <a:p>
            <a:pPr marL="82296" indent="0">
              <a:buNone/>
            </a:pPr>
            <a:r>
              <a:rPr lang="en-US" sz="2800" dirty="0" err="1"/>
              <a:t>obj.printHello</a:t>
            </a:r>
            <a:r>
              <a:rPr lang="en-US" sz="2800" dirty="0"/>
              <a:t>();</a:t>
            </a:r>
          </a:p>
          <a:p>
            <a:pPr marL="82296" indent="0">
              <a:buNone/>
            </a:pPr>
            <a:r>
              <a:rPr lang="en-US" sz="2800" dirty="0"/>
              <a:t>}</a:t>
            </a:r>
          </a:p>
          <a:p>
            <a:pPr marL="82296" indent="0">
              <a:buNone/>
            </a:pPr>
            <a:r>
              <a:rPr lang="en-US" sz="2800" dirty="0"/>
              <a:t>}</a:t>
            </a:r>
          </a:p>
        </p:txBody>
      </p:sp>
      <p:sp>
        <p:nvSpPr>
          <p:cNvPr id="2" name="Tiêu đề 1"/>
          <p:cNvSpPr>
            <a:spLocks noGrp="1"/>
          </p:cNvSpPr>
          <p:nvPr>
            <p:ph type="title"/>
          </p:nvPr>
        </p:nvSpPr>
        <p:spPr/>
        <p:txBody>
          <a:bodyPr/>
          <a:lstStyle/>
          <a:p>
            <a:r>
              <a:rPr lang="en-US" sz="4400" dirty="0">
                <a:solidFill>
                  <a:schemeClr val="accent3">
                    <a:lumMod val="75000"/>
                  </a:schemeClr>
                </a:solidFill>
                <a:latin typeface="Arial" pitchFamily="34" charset="0"/>
                <a:cs typeface="Arial" pitchFamily="34" charset="0"/>
              </a:rPr>
              <a:t>Spring HelloWorld Example</a:t>
            </a:r>
            <a:endParaRPr lang="en-US" dirty="0"/>
          </a:p>
        </p:txBody>
      </p:sp>
    </p:spTree>
    <p:extLst>
      <p:ext uri="{BB962C8B-B14F-4D97-AF65-F5344CB8AC3E}">
        <p14:creationId xmlns:p14="http://schemas.microsoft.com/office/powerpoint/2010/main" val="1635712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smtClean="0"/>
              <a:t>Spring Functions</a:t>
            </a:r>
            <a:endParaRPr lang="en-US" dirty="0"/>
          </a:p>
        </p:txBody>
      </p:sp>
      <p:sp>
        <p:nvSpPr>
          <p:cNvPr id="3" name="Chỗ dành sẵn cho Nội dung 2"/>
          <p:cNvSpPr>
            <a:spLocks noGrp="1"/>
          </p:cNvSpPr>
          <p:nvPr>
            <p:ph idx="1"/>
          </p:nvPr>
        </p:nvSpPr>
        <p:spPr/>
        <p:txBody>
          <a:bodyPr/>
          <a:lstStyle/>
          <a:p>
            <a:r>
              <a:rPr lang="en-US" dirty="0" smtClean="0"/>
              <a:t>Spring </a:t>
            </a:r>
            <a:r>
              <a:rPr lang="en-US" dirty="0" err="1" smtClean="0"/>
              <a:t>Ioc</a:t>
            </a:r>
            <a:r>
              <a:rPr lang="en-US" dirty="0" smtClean="0"/>
              <a:t> Container</a:t>
            </a:r>
          </a:p>
          <a:p>
            <a:r>
              <a:rPr lang="en-US" dirty="0" smtClean="0"/>
              <a:t>Spring Bean</a:t>
            </a:r>
          </a:p>
          <a:p>
            <a:r>
              <a:rPr lang="en-US" dirty="0" smtClean="0"/>
              <a:t>Spring Dependency Injection</a:t>
            </a:r>
          </a:p>
          <a:p>
            <a:r>
              <a:rPr lang="en-US" dirty="0" smtClean="0"/>
              <a:t>Spring Configuration</a:t>
            </a:r>
          </a:p>
          <a:p>
            <a:r>
              <a:rPr lang="en-US" dirty="0" smtClean="0"/>
              <a:t>Spring Transaction Management</a:t>
            </a:r>
          </a:p>
          <a:p>
            <a:r>
              <a:rPr lang="en-US" dirty="0" smtClean="0"/>
              <a:t>Spring AOP</a:t>
            </a:r>
            <a:endParaRPr lang="en-US" dirty="0"/>
          </a:p>
        </p:txBody>
      </p:sp>
    </p:spTree>
    <p:extLst>
      <p:ext uri="{BB962C8B-B14F-4D97-AF65-F5344CB8AC3E}">
        <p14:creationId xmlns:p14="http://schemas.microsoft.com/office/powerpoint/2010/main" val="3032048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Spring - </a:t>
            </a:r>
            <a:r>
              <a:rPr lang="en-US" dirty="0" err="1"/>
              <a:t>IoC</a:t>
            </a:r>
            <a:r>
              <a:rPr lang="en-US" dirty="0"/>
              <a:t> Containers</a:t>
            </a:r>
          </a:p>
        </p:txBody>
      </p:sp>
      <p:sp>
        <p:nvSpPr>
          <p:cNvPr id="5" name="Chỗ dành sẵn cho Nội dung 4"/>
          <p:cNvSpPr>
            <a:spLocks noGrp="1"/>
          </p:cNvSpPr>
          <p:nvPr>
            <p:ph idx="1"/>
          </p:nvPr>
        </p:nvSpPr>
        <p:spPr/>
        <p:txBody>
          <a:bodyPr>
            <a:normAutofit fontScale="92500" lnSpcReduction="20000"/>
          </a:bodyPr>
          <a:lstStyle/>
          <a:p>
            <a:r>
              <a:rPr lang="en-US" dirty="0"/>
              <a:t>The Spring container is at the core of the Spring </a:t>
            </a:r>
            <a:r>
              <a:rPr lang="en-US" dirty="0" smtClean="0"/>
              <a:t>Framework.</a:t>
            </a:r>
          </a:p>
          <a:p>
            <a:r>
              <a:rPr lang="en-US" dirty="0"/>
              <a:t>The container will create the objects, wire them together, configure them, and manage their complete lifecycle from creation till </a:t>
            </a:r>
            <a:r>
              <a:rPr lang="en-US" dirty="0" smtClean="0"/>
              <a:t>destruction.</a:t>
            </a:r>
          </a:p>
          <a:p>
            <a:r>
              <a:rPr lang="en-US" dirty="0"/>
              <a:t>The Spring container uses dependency injection (DI) to manage the components that make up an </a:t>
            </a:r>
            <a:r>
              <a:rPr lang="en-US" dirty="0" smtClean="0"/>
              <a:t>application</a:t>
            </a:r>
          </a:p>
          <a:p>
            <a:r>
              <a:rPr lang="en-US" dirty="0"/>
              <a:t>These objects are called Spring Beans which we will discuss in next chapter.</a:t>
            </a:r>
          </a:p>
        </p:txBody>
      </p:sp>
    </p:spTree>
    <p:extLst>
      <p:ext uri="{BB962C8B-B14F-4D97-AF65-F5344CB8AC3E}">
        <p14:creationId xmlns:p14="http://schemas.microsoft.com/office/powerpoint/2010/main" val="1822729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Spring - </a:t>
            </a:r>
            <a:r>
              <a:rPr lang="en-US" dirty="0" err="1"/>
              <a:t>IoC</a:t>
            </a:r>
            <a:r>
              <a:rPr lang="en-US" dirty="0"/>
              <a:t> Containers</a:t>
            </a:r>
          </a:p>
        </p:txBody>
      </p:sp>
      <p:sp>
        <p:nvSpPr>
          <p:cNvPr id="3" name="Chỗ dành sẵn cho Nội dung 2"/>
          <p:cNvSpPr>
            <a:spLocks noGrp="1"/>
          </p:cNvSpPr>
          <p:nvPr>
            <p:ph idx="1"/>
          </p:nvPr>
        </p:nvSpPr>
        <p:spPr/>
        <p:txBody>
          <a:bodyPr/>
          <a:lstStyle/>
          <a:p>
            <a:r>
              <a:rPr lang="en-US" dirty="0" smtClean="0"/>
              <a:t>2 types of </a:t>
            </a:r>
            <a:r>
              <a:rPr lang="en-US" err="1" smtClean="0"/>
              <a:t>container</a:t>
            </a:r>
            <a:r>
              <a:rPr lang="en-US" smtClean="0"/>
              <a:t>:</a:t>
            </a:r>
            <a:endParaRPr lang="en-US" dirty="0" smtClean="0"/>
          </a:p>
          <a:p>
            <a:pPr lvl="1"/>
            <a:r>
              <a:rPr lang="en-US" dirty="0" err="1"/>
              <a:t>BeanFactory</a:t>
            </a:r>
            <a:endParaRPr lang="en-US" dirty="0"/>
          </a:p>
          <a:p>
            <a:pPr lvl="1"/>
            <a:r>
              <a:rPr lang="en-US" dirty="0" err="1" smtClean="0"/>
              <a:t>ApplicationContext</a:t>
            </a:r>
            <a:endParaRPr lang="en-US" dirty="0" smtClean="0"/>
          </a:p>
          <a:p>
            <a:pPr marL="365760" lvl="1" indent="-283464">
              <a:spcBef>
                <a:spcPts val="600"/>
              </a:spcBef>
              <a:buSzPct val="80000"/>
              <a:buFont typeface="Wingdings 2"/>
              <a:buChar char=""/>
            </a:pPr>
            <a:r>
              <a:rPr lang="en-US" sz="3200" dirty="0" err="1" smtClean="0"/>
              <a:t>BeanFactory</a:t>
            </a:r>
            <a:r>
              <a:rPr lang="en-US" sz="3200" dirty="0" smtClean="0"/>
              <a:t>: </a:t>
            </a:r>
            <a:r>
              <a:rPr lang="en-US" dirty="0"/>
              <a:t>provides the configuration framework and basic functionality</a:t>
            </a:r>
            <a:endParaRPr lang="en-US" sz="3200" dirty="0"/>
          </a:p>
          <a:p>
            <a:pPr marL="365760" lvl="1" indent="-283464">
              <a:spcBef>
                <a:spcPts val="600"/>
              </a:spcBef>
              <a:buSzPct val="80000"/>
              <a:buFont typeface="Wingdings 2"/>
              <a:buChar char=""/>
            </a:pPr>
            <a:r>
              <a:rPr lang="en-US" sz="3200" dirty="0" err="1" smtClean="0"/>
              <a:t>ApplicationContext</a:t>
            </a:r>
            <a:r>
              <a:rPr lang="en-US" sz="3200" dirty="0" smtClean="0"/>
              <a:t>: is sub-interface of </a:t>
            </a:r>
            <a:r>
              <a:rPr lang="en-US" sz="3200" dirty="0" err="1" smtClean="0"/>
              <a:t>BeanFactory</a:t>
            </a:r>
            <a:r>
              <a:rPr lang="en-US" sz="3200" dirty="0" smtClean="0"/>
              <a:t>. It is </a:t>
            </a:r>
            <a:r>
              <a:rPr lang="en-US" dirty="0" smtClean="0"/>
              <a:t>added </a:t>
            </a:r>
            <a:r>
              <a:rPr lang="en-US" dirty="0"/>
              <a:t>more enterprise-specific functionality</a:t>
            </a:r>
            <a:endParaRPr lang="en-US" sz="3200" dirty="0"/>
          </a:p>
        </p:txBody>
      </p:sp>
    </p:spTree>
    <p:extLst>
      <p:ext uri="{BB962C8B-B14F-4D97-AF65-F5344CB8AC3E}">
        <p14:creationId xmlns:p14="http://schemas.microsoft.com/office/powerpoint/2010/main" val="3530315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Spring - </a:t>
            </a:r>
            <a:r>
              <a:rPr lang="en-US" dirty="0" err="1"/>
              <a:t>IoC</a:t>
            </a:r>
            <a:r>
              <a:rPr lang="en-US" dirty="0"/>
              <a:t> Containers</a:t>
            </a:r>
          </a:p>
        </p:txBody>
      </p:sp>
      <p:pic>
        <p:nvPicPr>
          <p:cNvPr id="4" name="Chỗ dành sẵn cho Nội dung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905000"/>
            <a:ext cx="5769061" cy="3429000"/>
          </a:xfrm>
        </p:spPr>
      </p:pic>
    </p:spTree>
    <p:extLst>
      <p:ext uri="{BB962C8B-B14F-4D97-AF65-F5344CB8AC3E}">
        <p14:creationId xmlns:p14="http://schemas.microsoft.com/office/powerpoint/2010/main" val="450064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Spring Bean</a:t>
            </a:r>
          </a:p>
        </p:txBody>
      </p:sp>
      <p:sp>
        <p:nvSpPr>
          <p:cNvPr id="3" name="Chỗ dành sẵn cho Nội dung 2"/>
          <p:cNvSpPr>
            <a:spLocks noGrp="1"/>
          </p:cNvSpPr>
          <p:nvPr>
            <p:ph idx="1"/>
          </p:nvPr>
        </p:nvSpPr>
        <p:spPr/>
        <p:txBody>
          <a:bodyPr/>
          <a:lstStyle/>
          <a:p>
            <a:r>
              <a:rPr lang="en-US" dirty="0"/>
              <a:t>Bean Definition</a:t>
            </a:r>
          </a:p>
          <a:p>
            <a:r>
              <a:rPr lang="en-US" dirty="0" smtClean="0"/>
              <a:t>Bean Scope</a:t>
            </a:r>
          </a:p>
          <a:p>
            <a:r>
              <a:rPr lang="en-US" dirty="0" smtClean="0"/>
              <a:t>Bean Life Cycle</a:t>
            </a:r>
          </a:p>
          <a:p>
            <a:r>
              <a:rPr lang="en-US" dirty="0" smtClean="0"/>
              <a:t>Bean Definition Inheritance</a:t>
            </a:r>
          </a:p>
          <a:p>
            <a:endParaRPr lang="en-US" dirty="0"/>
          </a:p>
        </p:txBody>
      </p:sp>
    </p:spTree>
    <p:extLst>
      <p:ext uri="{BB962C8B-B14F-4D97-AF65-F5344CB8AC3E}">
        <p14:creationId xmlns:p14="http://schemas.microsoft.com/office/powerpoint/2010/main" val="42070920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Bean Definition</a:t>
            </a:r>
          </a:p>
        </p:txBody>
      </p:sp>
      <p:sp>
        <p:nvSpPr>
          <p:cNvPr id="3" name="Chỗ dành sẵn cho Nội dung 2"/>
          <p:cNvSpPr>
            <a:spLocks noGrp="1"/>
          </p:cNvSpPr>
          <p:nvPr>
            <p:ph idx="1"/>
          </p:nvPr>
        </p:nvSpPr>
        <p:spPr/>
        <p:txBody>
          <a:bodyPr>
            <a:normAutofit fontScale="92500" lnSpcReduction="20000"/>
          </a:bodyPr>
          <a:lstStyle/>
          <a:p>
            <a:r>
              <a:rPr lang="en-US" dirty="0"/>
              <a:t>The objects that form the backbone of your application and that are managed by the Spring </a:t>
            </a:r>
            <a:r>
              <a:rPr lang="en-US" dirty="0" err="1"/>
              <a:t>IoC</a:t>
            </a:r>
            <a:r>
              <a:rPr lang="en-US" dirty="0"/>
              <a:t> container are called </a:t>
            </a:r>
            <a:r>
              <a:rPr lang="en-US" dirty="0" smtClean="0"/>
              <a:t>beans.</a:t>
            </a:r>
          </a:p>
          <a:p>
            <a:r>
              <a:rPr lang="en-US" dirty="0"/>
              <a:t>A bean is an object that is instantiated, assembled, and otherwise managed by a Spring </a:t>
            </a:r>
            <a:r>
              <a:rPr lang="en-US" dirty="0" err="1"/>
              <a:t>IoC</a:t>
            </a:r>
            <a:r>
              <a:rPr lang="en-US" dirty="0"/>
              <a:t> </a:t>
            </a:r>
            <a:r>
              <a:rPr lang="en-US" dirty="0" smtClean="0"/>
              <a:t>container.</a:t>
            </a:r>
          </a:p>
          <a:p>
            <a:r>
              <a:rPr lang="en-US" dirty="0"/>
              <a:t>A Spring </a:t>
            </a:r>
            <a:r>
              <a:rPr lang="en-US" dirty="0" err="1"/>
              <a:t>IoC</a:t>
            </a:r>
            <a:r>
              <a:rPr lang="en-US" dirty="0"/>
              <a:t> container manages one or more </a:t>
            </a:r>
            <a:r>
              <a:rPr lang="en-US" i="1" dirty="0" smtClean="0"/>
              <a:t>beans.</a:t>
            </a:r>
          </a:p>
          <a:p>
            <a:r>
              <a:rPr lang="en-US" dirty="0"/>
              <a:t>These beans are created with the configuration metadata that you supply to the container, for example, in the form of XML &lt;bean/&gt; definitions.</a:t>
            </a:r>
          </a:p>
        </p:txBody>
      </p:sp>
    </p:spTree>
    <p:extLst>
      <p:ext uri="{BB962C8B-B14F-4D97-AF65-F5344CB8AC3E}">
        <p14:creationId xmlns:p14="http://schemas.microsoft.com/office/powerpoint/2010/main" val="4005803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Bean Definition</a:t>
            </a:r>
          </a:p>
        </p:txBody>
      </p:sp>
      <p:sp>
        <p:nvSpPr>
          <p:cNvPr id="3" name="Chỗ dành sẵn cho Nội dung 2"/>
          <p:cNvSpPr>
            <a:spLocks noGrp="1"/>
          </p:cNvSpPr>
          <p:nvPr>
            <p:ph idx="1"/>
          </p:nvPr>
        </p:nvSpPr>
        <p:spPr/>
        <p:txBody>
          <a:bodyPr/>
          <a:lstStyle/>
          <a:p>
            <a:r>
              <a:rPr lang="en-US" dirty="0"/>
              <a:t>Within the container itself, these bean definitions are represented as </a:t>
            </a:r>
            <a:r>
              <a:rPr lang="en-US" dirty="0" err="1"/>
              <a:t>BeanDefinition</a:t>
            </a:r>
            <a:r>
              <a:rPr lang="en-US" dirty="0"/>
              <a:t> objects, which contain (among other information) the following metadata</a:t>
            </a:r>
            <a:r>
              <a:rPr lang="en-US" dirty="0" smtClean="0"/>
              <a:t>:</a:t>
            </a:r>
          </a:p>
          <a:p>
            <a:endParaRPr lang="en-US" dirty="0"/>
          </a:p>
        </p:txBody>
      </p:sp>
    </p:spTree>
    <p:extLst>
      <p:ext uri="{BB962C8B-B14F-4D97-AF65-F5344CB8AC3E}">
        <p14:creationId xmlns:p14="http://schemas.microsoft.com/office/powerpoint/2010/main" val="11766493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Bean Definition</a:t>
            </a:r>
          </a:p>
        </p:txBody>
      </p:sp>
      <p:graphicFrame>
        <p:nvGraphicFramePr>
          <p:cNvPr id="4" name="Chỗ dành sẵn cho Nội dung 3"/>
          <p:cNvGraphicFramePr>
            <a:graphicFrameLocks noGrp="1"/>
          </p:cNvGraphicFramePr>
          <p:nvPr>
            <p:ph idx="1"/>
            <p:extLst>
              <p:ext uri="{D42A27DB-BD31-4B8C-83A1-F6EECF244321}">
                <p14:modId xmlns:p14="http://schemas.microsoft.com/office/powerpoint/2010/main" val="2308943813"/>
              </p:ext>
            </p:extLst>
          </p:nvPr>
        </p:nvGraphicFramePr>
        <p:xfrm>
          <a:off x="1295400" y="1295397"/>
          <a:ext cx="7772400" cy="5410202"/>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120328496"/>
                    </a:ext>
                  </a:extLst>
                </a:gridCol>
                <a:gridCol w="6400800">
                  <a:extLst>
                    <a:ext uri="{9D8B030D-6E8A-4147-A177-3AD203B41FA5}">
                      <a16:colId xmlns:a16="http://schemas.microsoft.com/office/drawing/2014/main" val="4126617428"/>
                    </a:ext>
                  </a:extLst>
                </a:gridCol>
              </a:tblGrid>
              <a:tr h="485414">
                <a:tc>
                  <a:txBody>
                    <a:bodyPr/>
                    <a:lstStyle/>
                    <a:p>
                      <a:pPr algn="ctr" fontAlgn="ctr"/>
                      <a:r>
                        <a:rPr lang="en-US" sz="1100" b="1" i="0" u="none" strike="noStrike" dirty="0">
                          <a:solidFill>
                            <a:srgbClr val="000000"/>
                          </a:solidFill>
                          <a:effectLst/>
                          <a:latin typeface="Calibri" panose="020F0502020204030204" pitchFamily="34" charset="0"/>
                        </a:rPr>
                        <a:t>Properties</a:t>
                      </a:r>
                    </a:p>
                  </a:txBody>
                  <a:tcPr marL="9525" marR="9525" marT="9525" marB="0" anchor="ctr"/>
                </a:tc>
                <a:tc>
                  <a:txBody>
                    <a:bodyPr/>
                    <a:lstStyle/>
                    <a:p>
                      <a:pPr algn="ctr" fontAlgn="ctr"/>
                      <a:r>
                        <a:rPr lang="en-US" sz="1100" b="1" i="0" u="none" strike="noStrike">
                          <a:solidFill>
                            <a:srgbClr val="000000"/>
                          </a:solidFill>
                          <a:effectLst/>
                          <a:latin typeface="Calibri" panose="020F0502020204030204" pitchFamily="34" charset="0"/>
                        </a:rPr>
                        <a:t>Description</a:t>
                      </a:r>
                    </a:p>
                  </a:txBody>
                  <a:tcPr marL="9525" marR="9525" marT="9525" marB="0" anchor="ctr"/>
                </a:tc>
                <a:extLst>
                  <a:ext uri="{0D108BD9-81ED-4DB2-BD59-A6C34878D82A}">
                    <a16:rowId xmlns:a16="http://schemas.microsoft.com/office/drawing/2014/main" val="1556989801"/>
                  </a:ext>
                </a:extLst>
              </a:tr>
              <a:tr h="485414">
                <a:tc>
                  <a:txBody>
                    <a:bodyPr/>
                    <a:lstStyle/>
                    <a:p>
                      <a:pPr algn="l" fontAlgn="ctr"/>
                      <a:r>
                        <a:rPr lang="en-US" sz="1100" b="0" i="0" u="none" strike="noStrike">
                          <a:solidFill>
                            <a:srgbClr val="000000"/>
                          </a:solidFill>
                          <a:effectLst/>
                          <a:latin typeface="Calibri" panose="020F0502020204030204" pitchFamily="34" charset="0"/>
                        </a:rPr>
                        <a:t>class</a:t>
                      </a:r>
                    </a:p>
                  </a:txBody>
                  <a:tcPr marL="9525" marR="9525" marT="9525" marB="0" anchor="ctr"/>
                </a:tc>
                <a:tc>
                  <a:txBody>
                    <a:bodyPr/>
                    <a:lstStyle/>
                    <a:p>
                      <a:pPr algn="l" fontAlgn="ctr"/>
                      <a:r>
                        <a:rPr lang="en-US" sz="1100" b="0" i="0" u="none" strike="noStrike">
                          <a:solidFill>
                            <a:srgbClr val="000000"/>
                          </a:solidFill>
                          <a:effectLst/>
                          <a:latin typeface="Calibri" panose="020F0502020204030204" pitchFamily="34" charset="0"/>
                        </a:rPr>
                        <a:t>This attribute is mandatory and specify the bean class to be used to create the bean.</a:t>
                      </a:r>
                    </a:p>
                  </a:txBody>
                  <a:tcPr marL="9525" marR="9525" marT="9525" marB="0" anchor="ctr"/>
                </a:tc>
                <a:extLst>
                  <a:ext uri="{0D108BD9-81ED-4DB2-BD59-A6C34878D82A}">
                    <a16:rowId xmlns:a16="http://schemas.microsoft.com/office/drawing/2014/main" val="1645339272"/>
                  </a:ext>
                </a:extLst>
              </a:tr>
              <a:tr h="670768">
                <a:tc>
                  <a:txBody>
                    <a:bodyPr/>
                    <a:lstStyle/>
                    <a:p>
                      <a:pPr algn="l" fontAlgn="ctr"/>
                      <a:r>
                        <a:rPr lang="en-US" sz="1100" b="0" i="0" u="none" strike="noStrike" dirty="0">
                          <a:solidFill>
                            <a:srgbClr val="000000"/>
                          </a:solidFill>
                          <a:effectLst/>
                          <a:latin typeface="Calibri" panose="020F0502020204030204" pitchFamily="34" charset="0"/>
                        </a:rPr>
                        <a:t>name</a:t>
                      </a:r>
                    </a:p>
                  </a:txBody>
                  <a:tcPr marL="9525" marR="9525" marT="9525" marB="0" anchor="ctr"/>
                </a:tc>
                <a:tc>
                  <a:txBody>
                    <a:bodyPr/>
                    <a:lstStyle/>
                    <a:p>
                      <a:pPr algn="l" fontAlgn="ctr"/>
                      <a:r>
                        <a:rPr lang="en-US" sz="1100" b="0" i="0" u="none" strike="noStrike">
                          <a:solidFill>
                            <a:srgbClr val="000000"/>
                          </a:solidFill>
                          <a:effectLst/>
                          <a:latin typeface="Calibri" panose="020F0502020204030204" pitchFamily="34" charset="0"/>
                        </a:rPr>
                        <a:t>This attribute specifies the bean identifier uniquely. In XML-based configuration metadata, you use the id and/or name attributes to specify the bean identifier(s).</a:t>
                      </a:r>
                    </a:p>
                  </a:txBody>
                  <a:tcPr marL="9525" marR="9525" marT="9525" marB="0" anchor="ctr"/>
                </a:tc>
                <a:extLst>
                  <a:ext uri="{0D108BD9-81ED-4DB2-BD59-A6C34878D82A}">
                    <a16:rowId xmlns:a16="http://schemas.microsoft.com/office/drawing/2014/main" val="509965886"/>
                  </a:ext>
                </a:extLst>
              </a:tr>
              <a:tr h="670768">
                <a:tc>
                  <a:txBody>
                    <a:bodyPr/>
                    <a:lstStyle/>
                    <a:p>
                      <a:pPr algn="l" fontAlgn="ctr"/>
                      <a:r>
                        <a:rPr lang="en-US" sz="1100" b="0" i="0" u="none" strike="noStrike">
                          <a:solidFill>
                            <a:srgbClr val="000000"/>
                          </a:solidFill>
                          <a:effectLst/>
                          <a:latin typeface="Calibri" panose="020F0502020204030204" pitchFamily="34" charset="0"/>
                        </a:rPr>
                        <a:t>scope</a:t>
                      </a:r>
                    </a:p>
                  </a:txBody>
                  <a:tcPr marL="9525" marR="9525" marT="9525" marB="0" anchor="ctr"/>
                </a:tc>
                <a:tc>
                  <a:txBody>
                    <a:bodyPr/>
                    <a:lstStyle/>
                    <a:p>
                      <a:pPr algn="l" fontAlgn="ctr"/>
                      <a:r>
                        <a:rPr lang="en-US" sz="1100" b="0" i="0" u="none" strike="noStrike">
                          <a:solidFill>
                            <a:srgbClr val="000000"/>
                          </a:solidFill>
                          <a:effectLst/>
                          <a:latin typeface="Calibri" panose="020F0502020204030204" pitchFamily="34" charset="0"/>
                        </a:rPr>
                        <a:t>This attribute specifies the scope of the objects created from a particular bean definition and it will be discussed in bean scopes chapter.</a:t>
                      </a:r>
                    </a:p>
                  </a:txBody>
                  <a:tcPr marL="9525" marR="9525" marT="9525" marB="0" anchor="ctr"/>
                </a:tc>
                <a:extLst>
                  <a:ext uri="{0D108BD9-81ED-4DB2-BD59-A6C34878D82A}">
                    <a16:rowId xmlns:a16="http://schemas.microsoft.com/office/drawing/2014/main" val="1156515331"/>
                  </a:ext>
                </a:extLst>
              </a:tr>
              <a:tr h="485414">
                <a:tc>
                  <a:txBody>
                    <a:bodyPr/>
                    <a:lstStyle/>
                    <a:p>
                      <a:pPr algn="l" fontAlgn="ctr"/>
                      <a:r>
                        <a:rPr lang="en-US" sz="1100" b="0" i="0" u="none" strike="noStrike">
                          <a:solidFill>
                            <a:srgbClr val="000000"/>
                          </a:solidFill>
                          <a:effectLst/>
                          <a:latin typeface="Calibri" panose="020F0502020204030204" pitchFamily="34" charset="0"/>
                        </a:rPr>
                        <a:t>constructor-arg</a:t>
                      </a:r>
                    </a:p>
                  </a:txBody>
                  <a:tcPr marL="9525" marR="9525" marT="9525" marB="0" anchor="ctr"/>
                </a:tc>
                <a:tc>
                  <a:txBody>
                    <a:bodyPr/>
                    <a:lstStyle/>
                    <a:p>
                      <a:pPr algn="l" fontAlgn="ctr"/>
                      <a:r>
                        <a:rPr lang="en-US" sz="1100" b="0" i="0" u="none" strike="noStrike">
                          <a:solidFill>
                            <a:srgbClr val="000000"/>
                          </a:solidFill>
                          <a:effectLst/>
                          <a:latin typeface="Calibri" panose="020F0502020204030204" pitchFamily="34" charset="0"/>
                        </a:rPr>
                        <a:t>This is used to inject the dependencies and will be discussed in next chapters.</a:t>
                      </a:r>
                    </a:p>
                  </a:txBody>
                  <a:tcPr marL="9525" marR="9525" marT="9525" marB="0" anchor="ctr"/>
                </a:tc>
                <a:extLst>
                  <a:ext uri="{0D108BD9-81ED-4DB2-BD59-A6C34878D82A}">
                    <a16:rowId xmlns:a16="http://schemas.microsoft.com/office/drawing/2014/main" val="2892337636"/>
                  </a:ext>
                </a:extLst>
              </a:tr>
              <a:tr h="485414">
                <a:tc>
                  <a:txBody>
                    <a:bodyPr/>
                    <a:lstStyle/>
                    <a:p>
                      <a:pPr algn="l" fontAlgn="ctr"/>
                      <a:r>
                        <a:rPr lang="en-US" sz="1100" b="0" i="0" u="none" strike="noStrike" dirty="0">
                          <a:solidFill>
                            <a:srgbClr val="000000"/>
                          </a:solidFill>
                          <a:effectLst/>
                          <a:latin typeface="Calibri" panose="020F0502020204030204" pitchFamily="34" charset="0"/>
                        </a:rPr>
                        <a:t>properties</a:t>
                      </a:r>
                    </a:p>
                  </a:txBody>
                  <a:tcPr marL="9525" marR="9525" marT="9525" marB="0" anchor="ctr"/>
                </a:tc>
                <a:tc>
                  <a:txBody>
                    <a:bodyPr/>
                    <a:lstStyle/>
                    <a:p>
                      <a:pPr algn="l" fontAlgn="ctr"/>
                      <a:r>
                        <a:rPr lang="en-US" sz="1100" b="0" i="0" u="none" strike="noStrike">
                          <a:solidFill>
                            <a:srgbClr val="000000"/>
                          </a:solidFill>
                          <a:effectLst/>
                          <a:latin typeface="Calibri" panose="020F0502020204030204" pitchFamily="34" charset="0"/>
                        </a:rPr>
                        <a:t>This is used to inject the dependencies and will be discussed in next chapters.</a:t>
                      </a:r>
                    </a:p>
                  </a:txBody>
                  <a:tcPr marL="9525" marR="9525" marT="9525" marB="0" anchor="ctr"/>
                </a:tc>
                <a:extLst>
                  <a:ext uri="{0D108BD9-81ED-4DB2-BD59-A6C34878D82A}">
                    <a16:rowId xmlns:a16="http://schemas.microsoft.com/office/drawing/2014/main" val="911443768"/>
                  </a:ext>
                </a:extLst>
              </a:tr>
              <a:tr h="485414">
                <a:tc>
                  <a:txBody>
                    <a:bodyPr/>
                    <a:lstStyle/>
                    <a:p>
                      <a:pPr algn="l" fontAlgn="ctr"/>
                      <a:r>
                        <a:rPr lang="en-US" sz="1100" b="0" i="0" u="none" strike="noStrike">
                          <a:solidFill>
                            <a:srgbClr val="000000"/>
                          </a:solidFill>
                          <a:effectLst/>
                          <a:latin typeface="Calibri" panose="020F0502020204030204" pitchFamily="34" charset="0"/>
                        </a:rPr>
                        <a:t>autowiring mode</a:t>
                      </a:r>
                    </a:p>
                  </a:txBody>
                  <a:tcPr marL="9525" marR="9525" marT="9525" marB="0" anchor="ctr"/>
                </a:tc>
                <a:tc>
                  <a:txBody>
                    <a:bodyPr/>
                    <a:lstStyle/>
                    <a:p>
                      <a:pPr algn="l" fontAlgn="ctr"/>
                      <a:r>
                        <a:rPr lang="en-US" sz="1100" b="0" i="0" u="none" strike="noStrike">
                          <a:solidFill>
                            <a:srgbClr val="000000"/>
                          </a:solidFill>
                          <a:effectLst/>
                          <a:latin typeface="Calibri" panose="020F0502020204030204" pitchFamily="34" charset="0"/>
                        </a:rPr>
                        <a:t>This is used to inject the dependencies and will be discussed in next chapters.</a:t>
                      </a:r>
                    </a:p>
                  </a:txBody>
                  <a:tcPr marL="9525" marR="9525" marT="9525" marB="0" anchor="ctr"/>
                </a:tc>
                <a:extLst>
                  <a:ext uri="{0D108BD9-81ED-4DB2-BD59-A6C34878D82A}">
                    <a16:rowId xmlns:a16="http://schemas.microsoft.com/office/drawing/2014/main" val="1005314216"/>
                  </a:ext>
                </a:extLst>
              </a:tr>
              <a:tr h="485414">
                <a:tc>
                  <a:txBody>
                    <a:bodyPr/>
                    <a:lstStyle/>
                    <a:p>
                      <a:pPr algn="l" fontAlgn="ctr"/>
                      <a:r>
                        <a:rPr lang="en-US" sz="1100" b="0" i="0" u="none" strike="noStrike" dirty="0">
                          <a:solidFill>
                            <a:srgbClr val="000000"/>
                          </a:solidFill>
                          <a:effectLst/>
                          <a:latin typeface="Calibri" panose="020F0502020204030204" pitchFamily="34" charset="0"/>
                        </a:rPr>
                        <a:t>lazy-initialization mode</a:t>
                      </a:r>
                    </a:p>
                  </a:txBody>
                  <a:tcPr marL="9525" marR="9525" marT="9525" marB="0" anchor="ctr"/>
                </a:tc>
                <a:tc>
                  <a:txBody>
                    <a:bodyPr/>
                    <a:lstStyle/>
                    <a:p>
                      <a:pPr algn="l" fontAlgn="ctr"/>
                      <a:r>
                        <a:rPr lang="en-US" sz="1100" b="0" i="0" u="none" strike="noStrike">
                          <a:solidFill>
                            <a:srgbClr val="000000"/>
                          </a:solidFill>
                          <a:effectLst/>
                          <a:latin typeface="Calibri" panose="020F0502020204030204" pitchFamily="34" charset="0"/>
                        </a:rPr>
                        <a:t>A lazy-initialized bean tells the IoC container to create a bean instance when it is first requested, rather than at startup.</a:t>
                      </a:r>
                    </a:p>
                  </a:txBody>
                  <a:tcPr marL="9525" marR="9525" marT="9525" marB="0" anchor="ctr"/>
                </a:tc>
                <a:extLst>
                  <a:ext uri="{0D108BD9-81ED-4DB2-BD59-A6C34878D82A}">
                    <a16:rowId xmlns:a16="http://schemas.microsoft.com/office/drawing/2014/main" val="107295332"/>
                  </a:ext>
                </a:extLst>
              </a:tr>
              <a:tr h="670768">
                <a:tc>
                  <a:txBody>
                    <a:bodyPr/>
                    <a:lstStyle/>
                    <a:p>
                      <a:pPr algn="l" fontAlgn="ctr"/>
                      <a:r>
                        <a:rPr lang="en-US" sz="1100" b="0" i="0" u="none" strike="noStrike">
                          <a:solidFill>
                            <a:srgbClr val="000000"/>
                          </a:solidFill>
                          <a:effectLst/>
                          <a:latin typeface="Calibri" panose="020F0502020204030204" pitchFamily="34" charset="0"/>
                        </a:rPr>
                        <a:t>initialization method</a:t>
                      </a:r>
                    </a:p>
                  </a:txBody>
                  <a:tcPr marL="9525" marR="9525" marT="9525" marB="0" anchor="ctr"/>
                </a:tc>
                <a:tc>
                  <a:txBody>
                    <a:bodyPr/>
                    <a:lstStyle/>
                    <a:p>
                      <a:pPr algn="l" fontAlgn="ctr"/>
                      <a:r>
                        <a:rPr lang="en-US" sz="1100" b="0" i="0" u="none" strike="noStrike">
                          <a:solidFill>
                            <a:srgbClr val="000000"/>
                          </a:solidFill>
                          <a:effectLst/>
                          <a:latin typeface="Calibri" panose="020F0502020204030204" pitchFamily="34" charset="0"/>
                        </a:rPr>
                        <a:t>A callback to be called just after all necessary properties on the bean have been set by the container. It will be discussed in bean life cycle chapter.</a:t>
                      </a:r>
                    </a:p>
                  </a:txBody>
                  <a:tcPr marL="9525" marR="9525" marT="9525" marB="0" anchor="ctr"/>
                </a:tc>
                <a:extLst>
                  <a:ext uri="{0D108BD9-81ED-4DB2-BD59-A6C34878D82A}">
                    <a16:rowId xmlns:a16="http://schemas.microsoft.com/office/drawing/2014/main" val="2976802809"/>
                  </a:ext>
                </a:extLst>
              </a:tr>
              <a:tr h="485414">
                <a:tc>
                  <a:txBody>
                    <a:bodyPr/>
                    <a:lstStyle/>
                    <a:p>
                      <a:pPr algn="l" fontAlgn="ctr"/>
                      <a:r>
                        <a:rPr lang="en-US" sz="1100" b="0" i="0" u="none" strike="noStrike">
                          <a:solidFill>
                            <a:srgbClr val="000000"/>
                          </a:solidFill>
                          <a:effectLst/>
                          <a:latin typeface="Calibri" panose="020F0502020204030204" pitchFamily="34" charset="0"/>
                        </a:rPr>
                        <a:t>destruction method</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A callback to be used when the container containing the bean is destroyed. It will be discussed in bean life cycle chapter.</a:t>
                      </a:r>
                    </a:p>
                  </a:txBody>
                  <a:tcPr marL="9525" marR="9525" marT="9525" marB="0" anchor="ctr"/>
                </a:tc>
                <a:extLst>
                  <a:ext uri="{0D108BD9-81ED-4DB2-BD59-A6C34878D82A}">
                    <a16:rowId xmlns:a16="http://schemas.microsoft.com/office/drawing/2014/main" val="4150864709"/>
                  </a:ext>
                </a:extLst>
              </a:tr>
            </a:tbl>
          </a:graphicData>
        </a:graphic>
      </p:graphicFrame>
    </p:spTree>
    <p:extLst>
      <p:ext uri="{BB962C8B-B14F-4D97-AF65-F5344CB8AC3E}">
        <p14:creationId xmlns:p14="http://schemas.microsoft.com/office/powerpoint/2010/main" val="2750131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p:cNvSpPr>
            <a:spLocks noGrp="1"/>
          </p:cNvSpPr>
          <p:nvPr>
            <p:ph idx="1"/>
          </p:nvPr>
        </p:nvSpPr>
        <p:spPr/>
        <p:txBody>
          <a:bodyPr/>
          <a:lstStyle/>
          <a:p>
            <a:r>
              <a:rPr lang="en-US" dirty="0"/>
              <a:t>Spring Configuration </a:t>
            </a:r>
            <a:r>
              <a:rPr lang="en-US" dirty="0" smtClean="0"/>
              <a:t>Metadata is defined in one of the following </a:t>
            </a:r>
            <a:r>
              <a:rPr lang="en-US" dirty="0" err="1" smtClean="0"/>
              <a:t>config</a:t>
            </a:r>
            <a:r>
              <a:rPr lang="en-US" dirty="0" smtClean="0"/>
              <a:t> types:</a:t>
            </a:r>
            <a:endParaRPr lang="en-US" dirty="0"/>
          </a:p>
          <a:p>
            <a:pPr lvl="1"/>
            <a:r>
              <a:rPr lang="en-US" dirty="0"/>
              <a:t>XML based configuration file.</a:t>
            </a:r>
          </a:p>
          <a:p>
            <a:pPr lvl="1"/>
            <a:r>
              <a:rPr lang="en-US" dirty="0" smtClean="0"/>
              <a:t>Annotation-based </a:t>
            </a:r>
            <a:r>
              <a:rPr lang="en-US" dirty="0"/>
              <a:t>configuration</a:t>
            </a:r>
          </a:p>
          <a:p>
            <a:pPr lvl="1"/>
            <a:r>
              <a:rPr lang="en-US" dirty="0" smtClean="0"/>
              <a:t>Java-based configuration</a:t>
            </a:r>
          </a:p>
          <a:p>
            <a:pPr marL="365760" lvl="1" indent="-283464">
              <a:spcBef>
                <a:spcPts val="600"/>
              </a:spcBef>
              <a:buSzPct val="80000"/>
              <a:buFont typeface="Wingdings 2"/>
              <a:buChar char=""/>
            </a:pPr>
            <a:r>
              <a:rPr lang="en-US" sz="3200" dirty="0"/>
              <a:t>Template of XML </a:t>
            </a:r>
            <a:r>
              <a:rPr lang="en-US" sz="3200" dirty="0" smtClean="0"/>
              <a:t>based configuration:</a:t>
            </a:r>
          </a:p>
          <a:p>
            <a:pPr marL="365760" lvl="1" indent="-283464">
              <a:spcBef>
                <a:spcPts val="600"/>
              </a:spcBef>
              <a:buSzPct val="80000"/>
              <a:buFont typeface="Wingdings 2"/>
              <a:buChar char=""/>
            </a:pPr>
            <a:endParaRPr lang="en-US" sz="3200" dirty="0"/>
          </a:p>
        </p:txBody>
      </p:sp>
      <p:sp>
        <p:nvSpPr>
          <p:cNvPr id="2" name="Tiêu đề 1"/>
          <p:cNvSpPr>
            <a:spLocks noGrp="1"/>
          </p:cNvSpPr>
          <p:nvPr>
            <p:ph type="title"/>
          </p:nvPr>
        </p:nvSpPr>
        <p:spPr/>
        <p:txBody>
          <a:bodyPr/>
          <a:lstStyle/>
          <a:p>
            <a:r>
              <a:rPr lang="en-US" dirty="0"/>
              <a:t>Bean Definition</a:t>
            </a:r>
          </a:p>
        </p:txBody>
      </p:sp>
    </p:spTree>
    <p:extLst>
      <p:ext uri="{BB962C8B-B14F-4D97-AF65-F5344CB8AC3E}">
        <p14:creationId xmlns:p14="http://schemas.microsoft.com/office/powerpoint/2010/main" val="3519314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5867400"/>
          </a:xfrm>
        </p:spPr>
        <p:style>
          <a:lnRef idx="2">
            <a:schemeClr val="accent2"/>
          </a:lnRef>
          <a:fillRef idx="1">
            <a:schemeClr val="lt1"/>
          </a:fillRef>
          <a:effectRef idx="0">
            <a:schemeClr val="accent2"/>
          </a:effectRef>
          <a:fontRef idx="minor">
            <a:schemeClr val="dk1"/>
          </a:fontRef>
        </p:style>
        <p:txBody>
          <a:bodyPr>
            <a:normAutofit/>
          </a:bodyPr>
          <a:lstStyle/>
          <a:p>
            <a:pPr>
              <a:buBlip>
                <a:blip r:embed="rId2"/>
              </a:buBlip>
            </a:pPr>
            <a:endParaRPr lang="en-US" sz="4800" dirty="0" smtClean="0">
              <a:latin typeface="Arial" pitchFamily="34" charset="0"/>
              <a:cs typeface="Arial" pitchFamily="34" charset="0"/>
            </a:endParaRPr>
          </a:p>
          <a:p>
            <a:pPr>
              <a:buBlip>
                <a:blip r:embed="rId2"/>
              </a:buBlip>
            </a:pPr>
            <a:endParaRPr lang="en-US" sz="4400" dirty="0" smtClean="0">
              <a:solidFill>
                <a:schemeClr val="accent3">
                  <a:lumMod val="75000"/>
                </a:schemeClr>
              </a:solidFill>
              <a:latin typeface="Arial" pitchFamily="34" charset="0"/>
              <a:cs typeface="Arial" pitchFamily="34" charset="0"/>
            </a:endParaRPr>
          </a:p>
          <a:p>
            <a:pPr>
              <a:buBlip>
                <a:blip r:embed="rId2"/>
              </a:buBlip>
            </a:pPr>
            <a:r>
              <a:rPr lang="en-US" sz="4400" dirty="0" smtClean="0">
                <a:solidFill>
                  <a:schemeClr val="accent3">
                    <a:lumMod val="75000"/>
                  </a:schemeClr>
                </a:solidFill>
                <a:latin typeface="Arial" pitchFamily="34" charset="0"/>
                <a:cs typeface="Arial" pitchFamily="34" charset="0"/>
              </a:rPr>
              <a:t>Spring Overview</a:t>
            </a:r>
          </a:p>
          <a:p>
            <a:pPr>
              <a:buBlip>
                <a:blip r:embed="rId2"/>
              </a:buBlip>
            </a:pPr>
            <a:r>
              <a:rPr lang="en-US" sz="4400" dirty="0" smtClean="0">
                <a:solidFill>
                  <a:schemeClr val="accent3">
                    <a:lumMod val="75000"/>
                  </a:schemeClr>
                </a:solidFill>
                <a:latin typeface="Arial" pitchFamily="34" charset="0"/>
                <a:cs typeface="Arial" pitchFamily="34" charset="0"/>
              </a:rPr>
              <a:t>Spring </a:t>
            </a:r>
            <a:r>
              <a:rPr lang="en-US" sz="4400" dirty="0">
                <a:solidFill>
                  <a:schemeClr val="accent3">
                    <a:lumMod val="75000"/>
                  </a:schemeClr>
                </a:solidFill>
                <a:latin typeface="Arial" pitchFamily="34" charset="0"/>
                <a:cs typeface="Arial" pitchFamily="34" charset="0"/>
              </a:rPr>
              <a:t>Architecture</a:t>
            </a:r>
            <a:endParaRPr lang="en-US" sz="4400" dirty="0" smtClean="0">
              <a:solidFill>
                <a:schemeClr val="accent3">
                  <a:lumMod val="75000"/>
                </a:schemeClr>
              </a:solidFill>
              <a:latin typeface="Arial" pitchFamily="34" charset="0"/>
              <a:cs typeface="Arial" pitchFamily="34" charset="0"/>
            </a:endParaRPr>
          </a:p>
          <a:p>
            <a:pPr>
              <a:buBlip>
                <a:blip r:embed="rId2"/>
              </a:buBlip>
            </a:pPr>
            <a:r>
              <a:rPr lang="en-US" sz="4400" dirty="0" smtClean="0">
                <a:solidFill>
                  <a:schemeClr val="accent3">
                    <a:lumMod val="75000"/>
                  </a:schemeClr>
                </a:solidFill>
                <a:latin typeface="Arial" pitchFamily="34" charset="0"/>
                <a:cs typeface="Arial" pitchFamily="34" charset="0"/>
              </a:rPr>
              <a:t>Spring HelloWorld Example</a:t>
            </a:r>
          </a:p>
          <a:p>
            <a:pPr>
              <a:buBlip>
                <a:blip r:embed="rId2"/>
              </a:buBlip>
            </a:pPr>
            <a:r>
              <a:rPr lang="en-US" sz="4400" dirty="0" smtClean="0">
                <a:solidFill>
                  <a:schemeClr val="accent3">
                    <a:lumMod val="75000"/>
                  </a:schemeClr>
                </a:solidFill>
                <a:latin typeface="Arial" pitchFamily="34" charset="0"/>
                <a:cs typeface="Arial" pitchFamily="34" charset="0"/>
              </a:rPr>
              <a:t>Spring Functions</a:t>
            </a:r>
          </a:p>
          <a:p>
            <a:pPr>
              <a:buBlip>
                <a:blip r:embed="rId2"/>
              </a:buBlip>
            </a:pPr>
            <a:endParaRPr lang="en-US" sz="4400" dirty="0" smtClean="0">
              <a:solidFill>
                <a:schemeClr val="accent3">
                  <a:lumMod val="75000"/>
                </a:schemeClr>
              </a:solidFill>
              <a:latin typeface="Arial" pitchFamily="34" charset="0"/>
              <a:cs typeface="Arial" pitchFamily="34" charset="0"/>
            </a:endParaRPr>
          </a:p>
          <a:p>
            <a:pPr>
              <a:buNone/>
            </a:pPr>
            <a:endParaRPr lang="en-US" sz="4400" dirty="0">
              <a:solidFill>
                <a:schemeClr val="accent3">
                  <a:lumMod val="7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Bean Definition</a:t>
            </a:r>
          </a:p>
        </p:txBody>
      </p:sp>
      <p:sp>
        <p:nvSpPr>
          <p:cNvPr id="3" name="Chỗ dành sẵn cho Nội dung 2"/>
          <p:cNvSpPr>
            <a:spLocks noGrp="1"/>
          </p:cNvSpPr>
          <p:nvPr>
            <p:ph idx="1"/>
          </p:nvPr>
        </p:nvSpPr>
        <p:spPr>
          <a:xfrm>
            <a:off x="1435608" y="1447800"/>
            <a:ext cx="7632192" cy="5410200"/>
          </a:xfrm>
        </p:spPr>
        <p:txBody>
          <a:bodyPr>
            <a:normAutofit fontScale="25000" lnSpcReduction="20000"/>
          </a:bodyPr>
          <a:lstStyle/>
          <a:p>
            <a:pPr marL="82296" indent="0">
              <a:buNone/>
            </a:pPr>
            <a:r>
              <a:rPr lang="en-US" sz="5200" dirty="0">
                <a:solidFill>
                  <a:srgbClr val="C00000"/>
                </a:solidFill>
              </a:rPr>
              <a:t>&lt;?xml version="1.0" encoding="UTF-8"?&gt;</a:t>
            </a:r>
          </a:p>
          <a:p>
            <a:pPr marL="82296" indent="0">
              <a:buNone/>
            </a:pPr>
            <a:r>
              <a:rPr lang="en-US" sz="5200" dirty="0" smtClean="0">
                <a:solidFill>
                  <a:srgbClr val="C00000"/>
                </a:solidFill>
              </a:rPr>
              <a:t>&lt;</a:t>
            </a:r>
            <a:r>
              <a:rPr lang="en-US" sz="5200" dirty="0">
                <a:solidFill>
                  <a:srgbClr val="C00000"/>
                </a:solidFill>
              </a:rPr>
              <a:t>beans </a:t>
            </a:r>
            <a:r>
              <a:rPr lang="en-US" sz="5200" dirty="0" err="1">
                <a:solidFill>
                  <a:srgbClr val="C00000"/>
                </a:solidFill>
              </a:rPr>
              <a:t>xmlns</a:t>
            </a:r>
            <a:r>
              <a:rPr lang="en-US" sz="5200" dirty="0">
                <a:solidFill>
                  <a:srgbClr val="C00000"/>
                </a:solidFill>
              </a:rPr>
              <a:t>="http://www.springframework.org/schema/beans"</a:t>
            </a:r>
          </a:p>
          <a:p>
            <a:pPr marL="82296" indent="0">
              <a:buNone/>
            </a:pPr>
            <a:r>
              <a:rPr lang="en-US" sz="5200" dirty="0">
                <a:solidFill>
                  <a:srgbClr val="C00000"/>
                </a:solidFill>
              </a:rPr>
              <a:t>    </a:t>
            </a:r>
            <a:r>
              <a:rPr lang="en-US" sz="5200" dirty="0" err="1">
                <a:solidFill>
                  <a:srgbClr val="C00000"/>
                </a:solidFill>
              </a:rPr>
              <a:t>xmlns:xsi</a:t>
            </a:r>
            <a:r>
              <a:rPr lang="en-US" sz="5200" dirty="0">
                <a:solidFill>
                  <a:srgbClr val="C00000"/>
                </a:solidFill>
              </a:rPr>
              <a:t>="http://www.w3.org/2001/XMLSchema-instance"</a:t>
            </a:r>
          </a:p>
          <a:p>
            <a:pPr marL="82296" indent="0">
              <a:buNone/>
            </a:pPr>
            <a:r>
              <a:rPr lang="en-US" sz="5200" dirty="0">
                <a:solidFill>
                  <a:srgbClr val="C00000"/>
                </a:solidFill>
              </a:rPr>
              <a:t>    </a:t>
            </a:r>
            <a:r>
              <a:rPr lang="en-US" sz="5200" dirty="0" err="1">
                <a:solidFill>
                  <a:srgbClr val="C00000"/>
                </a:solidFill>
              </a:rPr>
              <a:t>xsi:schemaLocation</a:t>
            </a:r>
            <a:r>
              <a:rPr lang="en-US" sz="5200" dirty="0">
                <a:solidFill>
                  <a:srgbClr val="C00000"/>
                </a:solidFill>
              </a:rPr>
              <a:t>="http://www.springframework.org/schema/beans</a:t>
            </a:r>
          </a:p>
          <a:p>
            <a:pPr marL="82296" indent="0">
              <a:buNone/>
            </a:pPr>
            <a:r>
              <a:rPr lang="en-US" sz="5200" dirty="0">
                <a:solidFill>
                  <a:srgbClr val="C00000"/>
                </a:solidFill>
              </a:rPr>
              <a:t>    http://</a:t>
            </a:r>
            <a:r>
              <a:rPr lang="en-US" sz="5200" dirty="0" smtClean="0">
                <a:solidFill>
                  <a:srgbClr val="C00000"/>
                </a:solidFill>
              </a:rPr>
              <a:t>www.springframework.org/schema/beans/spring-beans-4.0.xsd</a:t>
            </a:r>
            <a:r>
              <a:rPr lang="en-US" sz="5200" dirty="0">
                <a:solidFill>
                  <a:srgbClr val="C00000"/>
                </a:solidFill>
              </a:rPr>
              <a:t>"&gt;</a:t>
            </a:r>
          </a:p>
          <a:p>
            <a:pPr marL="82296" indent="0">
              <a:buNone/>
            </a:pPr>
            <a:r>
              <a:rPr lang="en-US" sz="5200" dirty="0" smtClean="0">
                <a:solidFill>
                  <a:srgbClr val="C00000"/>
                </a:solidFill>
              </a:rPr>
              <a:t>   </a:t>
            </a:r>
            <a:r>
              <a:rPr lang="en-US" sz="5200" dirty="0">
                <a:solidFill>
                  <a:srgbClr val="C00000"/>
                </a:solidFill>
              </a:rPr>
              <a:t>&lt;!-- A simple bean definition --&gt;</a:t>
            </a:r>
          </a:p>
          <a:p>
            <a:pPr marL="82296" indent="0">
              <a:buNone/>
            </a:pPr>
            <a:r>
              <a:rPr lang="en-US" sz="5200" dirty="0">
                <a:solidFill>
                  <a:srgbClr val="C00000"/>
                </a:solidFill>
              </a:rPr>
              <a:t>   &lt;bean id="..." class="..."&gt;</a:t>
            </a:r>
          </a:p>
          <a:p>
            <a:pPr marL="82296" indent="0">
              <a:buNone/>
            </a:pPr>
            <a:r>
              <a:rPr lang="en-US" sz="5200" dirty="0">
                <a:solidFill>
                  <a:srgbClr val="C00000"/>
                </a:solidFill>
              </a:rPr>
              <a:t>       &lt;!-- collaborators and configuration for this bean go here --&gt;</a:t>
            </a:r>
          </a:p>
          <a:p>
            <a:pPr marL="82296" indent="0">
              <a:buNone/>
            </a:pPr>
            <a:r>
              <a:rPr lang="en-US" sz="5200" dirty="0">
                <a:solidFill>
                  <a:srgbClr val="C00000"/>
                </a:solidFill>
              </a:rPr>
              <a:t>   &lt;/bean&gt;</a:t>
            </a:r>
          </a:p>
          <a:p>
            <a:pPr marL="82296" indent="0">
              <a:buNone/>
            </a:pPr>
            <a:r>
              <a:rPr lang="en-US" sz="5200" dirty="0" smtClean="0">
                <a:solidFill>
                  <a:srgbClr val="C00000"/>
                </a:solidFill>
              </a:rPr>
              <a:t>   </a:t>
            </a:r>
            <a:r>
              <a:rPr lang="en-US" sz="5200" dirty="0">
                <a:solidFill>
                  <a:srgbClr val="C00000"/>
                </a:solidFill>
              </a:rPr>
              <a:t>&lt;!-- A bean definition with lazy </a:t>
            </a:r>
            <a:r>
              <a:rPr lang="en-US" sz="5200" dirty="0" err="1">
                <a:solidFill>
                  <a:srgbClr val="C00000"/>
                </a:solidFill>
              </a:rPr>
              <a:t>init</a:t>
            </a:r>
            <a:r>
              <a:rPr lang="en-US" sz="5200" dirty="0">
                <a:solidFill>
                  <a:srgbClr val="C00000"/>
                </a:solidFill>
              </a:rPr>
              <a:t> set on --&gt;</a:t>
            </a:r>
          </a:p>
          <a:p>
            <a:pPr marL="82296" indent="0">
              <a:buNone/>
            </a:pPr>
            <a:r>
              <a:rPr lang="en-US" sz="5200" dirty="0">
                <a:solidFill>
                  <a:srgbClr val="C00000"/>
                </a:solidFill>
              </a:rPr>
              <a:t>   &lt;bean id="..." class="..." lazy-</a:t>
            </a:r>
            <a:r>
              <a:rPr lang="en-US" sz="5200" dirty="0" err="1">
                <a:solidFill>
                  <a:srgbClr val="C00000"/>
                </a:solidFill>
              </a:rPr>
              <a:t>init</a:t>
            </a:r>
            <a:r>
              <a:rPr lang="en-US" sz="5200" dirty="0">
                <a:solidFill>
                  <a:srgbClr val="C00000"/>
                </a:solidFill>
              </a:rPr>
              <a:t>="true"&gt;</a:t>
            </a:r>
          </a:p>
          <a:p>
            <a:pPr marL="82296" indent="0">
              <a:buNone/>
            </a:pPr>
            <a:r>
              <a:rPr lang="en-US" sz="5200" dirty="0">
                <a:solidFill>
                  <a:srgbClr val="C00000"/>
                </a:solidFill>
              </a:rPr>
              <a:t>       &lt;!-- collaborators and configuration for this bean go here --&gt;</a:t>
            </a:r>
          </a:p>
          <a:p>
            <a:pPr marL="82296" indent="0">
              <a:buNone/>
            </a:pPr>
            <a:r>
              <a:rPr lang="en-US" sz="5200" dirty="0">
                <a:solidFill>
                  <a:srgbClr val="C00000"/>
                </a:solidFill>
              </a:rPr>
              <a:t>   &lt;/bean&gt;</a:t>
            </a:r>
          </a:p>
          <a:p>
            <a:pPr marL="82296" indent="0">
              <a:buNone/>
            </a:pPr>
            <a:r>
              <a:rPr lang="en-US" sz="5200" dirty="0" smtClean="0">
                <a:solidFill>
                  <a:srgbClr val="C00000"/>
                </a:solidFill>
              </a:rPr>
              <a:t>   </a:t>
            </a:r>
            <a:r>
              <a:rPr lang="en-US" sz="5200" dirty="0">
                <a:solidFill>
                  <a:srgbClr val="C00000"/>
                </a:solidFill>
              </a:rPr>
              <a:t>&lt;!-- A bean definition with initialization method --&gt;</a:t>
            </a:r>
          </a:p>
          <a:p>
            <a:pPr marL="82296" indent="0">
              <a:buNone/>
            </a:pPr>
            <a:r>
              <a:rPr lang="en-US" sz="5200" dirty="0">
                <a:solidFill>
                  <a:srgbClr val="C00000"/>
                </a:solidFill>
              </a:rPr>
              <a:t>   &lt;bean id="..." class="..." </a:t>
            </a:r>
            <a:r>
              <a:rPr lang="en-US" sz="5200" dirty="0" err="1">
                <a:solidFill>
                  <a:srgbClr val="C00000"/>
                </a:solidFill>
              </a:rPr>
              <a:t>init</a:t>
            </a:r>
            <a:r>
              <a:rPr lang="en-US" sz="5200" dirty="0">
                <a:solidFill>
                  <a:srgbClr val="C00000"/>
                </a:solidFill>
              </a:rPr>
              <a:t>-method="..."&gt;</a:t>
            </a:r>
          </a:p>
          <a:p>
            <a:pPr marL="82296" indent="0">
              <a:buNone/>
            </a:pPr>
            <a:r>
              <a:rPr lang="en-US" sz="5200" dirty="0">
                <a:solidFill>
                  <a:srgbClr val="C00000"/>
                </a:solidFill>
              </a:rPr>
              <a:t>       &lt;!-- collaborators and configuration for this bean go here --&gt;</a:t>
            </a:r>
          </a:p>
          <a:p>
            <a:pPr marL="82296" indent="0">
              <a:buNone/>
            </a:pPr>
            <a:r>
              <a:rPr lang="en-US" sz="5200" dirty="0">
                <a:solidFill>
                  <a:srgbClr val="C00000"/>
                </a:solidFill>
              </a:rPr>
              <a:t>   &lt;/bean&gt;</a:t>
            </a:r>
          </a:p>
          <a:p>
            <a:pPr marL="82296" indent="0">
              <a:buNone/>
            </a:pPr>
            <a:r>
              <a:rPr lang="en-US" sz="5200" dirty="0" smtClean="0">
                <a:solidFill>
                  <a:srgbClr val="C00000"/>
                </a:solidFill>
              </a:rPr>
              <a:t>   </a:t>
            </a:r>
            <a:r>
              <a:rPr lang="en-US" sz="5200" dirty="0">
                <a:solidFill>
                  <a:srgbClr val="C00000"/>
                </a:solidFill>
              </a:rPr>
              <a:t>&lt;!-- A bean definition with destruction method --&gt;</a:t>
            </a:r>
          </a:p>
          <a:p>
            <a:pPr marL="82296" indent="0">
              <a:buNone/>
            </a:pPr>
            <a:r>
              <a:rPr lang="en-US" sz="5200" dirty="0">
                <a:solidFill>
                  <a:srgbClr val="C00000"/>
                </a:solidFill>
              </a:rPr>
              <a:t>   &lt;bean id="..." class="..." destroy-method="..."&gt;</a:t>
            </a:r>
          </a:p>
          <a:p>
            <a:pPr marL="82296" indent="0">
              <a:buNone/>
            </a:pPr>
            <a:r>
              <a:rPr lang="en-US" sz="5200" dirty="0">
                <a:solidFill>
                  <a:srgbClr val="C00000"/>
                </a:solidFill>
              </a:rPr>
              <a:t>       &lt;!-- collaborators and configuration for this bean go here --&gt;</a:t>
            </a:r>
          </a:p>
          <a:p>
            <a:pPr marL="82296" indent="0">
              <a:buNone/>
            </a:pPr>
            <a:r>
              <a:rPr lang="en-US" sz="5200" dirty="0">
                <a:solidFill>
                  <a:srgbClr val="C00000"/>
                </a:solidFill>
              </a:rPr>
              <a:t>   &lt;/bean&gt;</a:t>
            </a:r>
          </a:p>
          <a:p>
            <a:pPr marL="82296" indent="0">
              <a:buNone/>
            </a:pPr>
            <a:r>
              <a:rPr lang="en-US" sz="5200" dirty="0" smtClean="0">
                <a:solidFill>
                  <a:srgbClr val="C00000"/>
                </a:solidFill>
              </a:rPr>
              <a:t>   </a:t>
            </a:r>
            <a:r>
              <a:rPr lang="en-US" sz="5200" dirty="0">
                <a:solidFill>
                  <a:srgbClr val="C00000"/>
                </a:solidFill>
              </a:rPr>
              <a:t>&lt;!-- more bean definitions go here --&gt;</a:t>
            </a:r>
          </a:p>
          <a:p>
            <a:pPr marL="82296" indent="0">
              <a:buNone/>
            </a:pPr>
            <a:r>
              <a:rPr lang="en-US" sz="5200" dirty="0" smtClean="0">
                <a:solidFill>
                  <a:srgbClr val="C00000"/>
                </a:solidFill>
              </a:rPr>
              <a:t>&lt;/</a:t>
            </a:r>
            <a:r>
              <a:rPr lang="en-US" sz="5200" dirty="0">
                <a:solidFill>
                  <a:srgbClr val="C00000"/>
                </a:solidFill>
              </a:rPr>
              <a:t>beans&gt;</a:t>
            </a:r>
            <a:endParaRPr lang="en-US" sz="5200" dirty="0" smtClean="0">
              <a:solidFill>
                <a:srgbClr val="C00000"/>
              </a:solidFill>
            </a:endParaRPr>
          </a:p>
          <a:p>
            <a:endParaRPr lang="en-US" dirty="0"/>
          </a:p>
        </p:txBody>
      </p:sp>
    </p:spTree>
    <p:extLst>
      <p:ext uri="{BB962C8B-B14F-4D97-AF65-F5344CB8AC3E}">
        <p14:creationId xmlns:p14="http://schemas.microsoft.com/office/powerpoint/2010/main" val="23368789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Bean Scope</a:t>
            </a:r>
          </a:p>
        </p:txBody>
      </p:sp>
      <p:sp>
        <p:nvSpPr>
          <p:cNvPr id="3" name="Chỗ dành sẵn cho Nội dung 2"/>
          <p:cNvSpPr>
            <a:spLocks noGrp="1"/>
          </p:cNvSpPr>
          <p:nvPr>
            <p:ph idx="1"/>
          </p:nvPr>
        </p:nvSpPr>
        <p:spPr/>
        <p:txBody>
          <a:bodyPr/>
          <a:lstStyle/>
          <a:p>
            <a:r>
              <a:rPr lang="en-US" dirty="0"/>
              <a:t>When defining a &lt;bean&gt; in Spring, you have the option of declaring a scope for that </a:t>
            </a:r>
            <a:r>
              <a:rPr lang="en-US" dirty="0" smtClean="0"/>
              <a:t>bean.</a:t>
            </a:r>
          </a:p>
          <a:p>
            <a:r>
              <a:rPr lang="en-US" dirty="0"/>
              <a:t>Beans can be defined to be deployed in one of a number of scopes: out of the box, the Spring Framework supports five scopes, three of which are available only if you use a web-aware </a:t>
            </a:r>
            <a:r>
              <a:rPr lang="en-US" dirty="0" err="1"/>
              <a:t>ApplicationContext</a:t>
            </a:r>
            <a:r>
              <a:rPr lang="en-US" dirty="0"/>
              <a:t>.</a:t>
            </a:r>
          </a:p>
        </p:txBody>
      </p:sp>
    </p:spTree>
    <p:extLst>
      <p:ext uri="{BB962C8B-B14F-4D97-AF65-F5344CB8AC3E}">
        <p14:creationId xmlns:p14="http://schemas.microsoft.com/office/powerpoint/2010/main" val="3314940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Bean Scope</a:t>
            </a:r>
          </a:p>
        </p:txBody>
      </p:sp>
      <p:graphicFrame>
        <p:nvGraphicFramePr>
          <p:cNvPr id="4" name="Chỗ dành sẵn cho Nội dung 3"/>
          <p:cNvGraphicFramePr>
            <a:graphicFrameLocks noGrp="1"/>
          </p:cNvGraphicFramePr>
          <p:nvPr>
            <p:ph idx="1"/>
            <p:extLst>
              <p:ext uri="{D42A27DB-BD31-4B8C-83A1-F6EECF244321}">
                <p14:modId xmlns:p14="http://schemas.microsoft.com/office/powerpoint/2010/main" val="1318498617"/>
              </p:ext>
            </p:extLst>
          </p:nvPr>
        </p:nvGraphicFramePr>
        <p:xfrm>
          <a:off x="1030086" y="1143001"/>
          <a:ext cx="8077200" cy="5734208"/>
        </p:xfrm>
        <a:graphic>
          <a:graphicData uri="http://schemas.openxmlformats.org/drawingml/2006/table">
            <a:tbl>
              <a:tblPr firstRow="1" bandRow="1">
                <a:tableStyleId>{5C22544A-7EE6-4342-B048-85BDC9FD1C3A}</a:tableStyleId>
              </a:tblPr>
              <a:tblGrid>
                <a:gridCol w="1573036">
                  <a:extLst>
                    <a:ext uri="{9D8B030D-6E8A-4147-A177-3AD203B41FA5}">
                      <a16:colId xmlns:a16="http://schemas.microsoft.com/office/drawing/2014/main" val="1964526680"/>
                    </a:ext>
                  </a:extLst>
                </a:gridCol>
                <a:gridCol w="6504164">
                  <a:extLst>
                    <a:ext uri="{9D8B030D-6E8A-4147-A177-3AD203B41FA5}">
                      <a16:colId xmlns:a16="http://schemas.microsoft.com/office/drawing/2014/main" val="1617568450"/>
                    </a:ext>
                  </a:extLst>
                </a:gridCol>
              </a:tblGrid>
              <a:tr h="369411">
                <a:tc>
                  <a:txBody>
                    <a:bodyPr/>
                    <a:lstStyle/>
                    <a:p>
                      <a:pPr algn="l"/>
                      <a:r>
                        <a:rPr lang="en-US" b="1" dirty="0">
                          <a:effectLst/>
                        </a:rPr>
                        <a:t>Scope</a:t>
                      </a:r>
                    </a:p>
                  </a:txBody>
                  <a:tcPr marL="123825" marR="123825" marT="57150" marB="57150"/>
                </a:tc>
                <a:tc>
                  <a:txBody>
                    <a:bodyPr/>
                    <a:lstStyle/>
                    <a:p>
                      <a:pPr algn="l"/>
                      <a:r>
                        <a:rPr lang="en-US" b="1">
                          <a:effectLst/>
                        </a:rPr>
                        <a:t>Description</a:t>
                      </a:r>
                    </a:p>
                  </a:txBody>
                  <a:tcPr marL="123825" marR="123825" marT="57150" marB="57150"/>
                </a:tc>
                <a:extLst>
                  <a:ext uri="{0D108BD9-81ED-4DB2-BD59-A6C34878D82A}">
                    <a16:rowId xmlns:a16="http://schemas.microsoft.com/office/drawing/2014/main" val="1421515882"/>
                  </a:ext>
                </a:extLst>
              </a:tr>
              <a:tr h="630171">
                <a:tc>
                  <a:txBody>
                    <a:bodyPr/>
                    <a:lstStyle/>
                    <a:p>
                      <a:pPr algn="l"/>
                      <a:r>
                        <a:rPr lang="en-US" sz="1600" u="none" strike="noStrike" dirty="0">
                          <a:solidFill>
                            <a:srgbClr val="4183C4"/>
                          </a:solidFill>
                          <a:effectLst/>
                          <a:hlinkClick r:id="rId2" tooltip="5.5.1 The singleton scope"/>
                        </a:rPr>
                        <a:t>singleton</a:t>
                      </a:r>
                      <a:endParaRPr lang="en-US" sz="1600" dirty="0">
                        <a:effectLst/>
                      </a:endParaRPr>
                    </a:p>
                  </a:txBody>
                  <a:tcPr marL="66675" marR="66675" marT="57150" marB="57150"/>
                </a:tc>
                <a:tc>
                  <a:txBody>
                    <a:bodyPr/>
                    <a:lstStyle/>
                    <a:p>
                      <a:pPr algn="l"/>
                      <a:r>
                        <a:rPr lang="en-US" sz="1600" dirty="0">
                          <a:effectLst/>
                        </a:rPr>
                        <a:t>(Default) Scopes a single bean definition to a single object instance per Spring </a:t>
                      </a:r>
                      <a:r>
                        <a:rPr lang="en-US" sz="1600" dirty="0" err="1">
                          <a:effectLst/>
                        </a:rPr>
                        <a:t>IoC</a:t>
                      </a:r>
                      <a:r>
                        <a:rPr lang="en-US" sz="1600" dirty="0">
                          <a:effectLst/>
                        </a:rPr>
                        <a:t> container.</a:t>
                      </a:r>
                    </a:p>
                  </a:txBody>
                  <a:tcPr marL="66675" marR="66675" marT="57150" marB="57150"/>
                </a:tc>
                <a:extLst>
                  <a:ext uri="{0D108BD9-81ED-4DB2-BD59-A6C34878D82A}">
                    <a16:rowId xmlns:a16="http://schemas.microsoft.com/office/drawing/2014/main" val="1088728982"/>
                  </a:ext>
                </a:extLst>
              </a:tr>
              <a:tr h="630171">
                <a:tc>
                  <a:txBody>
                    <a:bodyPr/>
                    <a:lstStyle/>
                    <a:p>
                      <a:pPr algn="l"/>
                      <a:r>
                        <a:rPr lang="en-US" sz="1600" u="none" strike="noStrike">
                          <a:solidFill>
                            <a:srgbClr val="4183C4"/>
                          </a:solidFill>
                          <a:effectLst/>
                          <a:hlinkClick r:id="rId3" tooltip="5.5.2 The prototype scope"/>
                        </a:rPr>
                        <a:t>prototype</a:t>
                      </a:r>
                      <a:endParaRPr lang="en-US" sz="1600">
                        <a:effectLst/>
                      </a:endParaRPr>
                    </a:p>
                  </a:txBody>
                  <a:tcPr marL="66675" marR="66675" marT="57150" marB="57150"/>
                </a:tc>
                <a:tc>
                  <a:txBody>
                    <a:bodyPr/>
                    <a:lstStyle/>
                    <a:p>
                      <a:pPr algn="l"/>
                      <a:r>
                        <a:rPr lang="en-US" sz="1600">
                          <a:effectLst/>
                        </a:rPr>
                        <a:t>Scopes a single bean definition to any number of object instances.</a:t>
                      </a:r>
                    </a:p>
                  </a:txBody>
                  <a:tcPr marL="66675" marR="66675" marT="57150" marB="57150"/>
                </a:tc>
                <a:extLst>
                  <a:ext uri="{0D108BD9-81ED-4DB2-BD59-A6C34878D82A}">
                    <a16:rowId xmlns:a16="http://schemas.microsoft.com/office/drawing/2014/main" val="224006929"/>
                  </a:ext>
                </a:extLst>
              </a:tr>
              <a:tr h="1151692">
                <a:tc>
                  <a:txBody>
                    <a:bodyPr/>
                    <a:lstStyle/>
                    <a:p>
                      <a:pPr algn="l"/>
                      <a:r>
                        <a:rPr lang="en-US" sz="1600" u="none" strike="noStrike">
                          <a:solidFill>
                            <a:srgbClr val="4183C4"/>
                          </a:solidFill>
                          <a:effectLst/>
                          <a:hlinkClick r:id="rId4" tooltip="Request scope"/>
                        </a:rPr>
                        <a:t>request</a:t>
                      </a:r>
                      <a:endParaRPr lang="en-US" sz="1600">
                        <a:effectLst/>
                      </a:endParaRPr>
                    </a:p>
                  </a:txBody>
                  <a:tcPr marL="66675" marR="66675" marT="57150" marB="57150"/>
                </a:tc>
                <a:tc>
                  <a:txBody>
                    <a:bodyPr/>
                    <a:lstStyle/>
                    <a:p>
                      <a:pPr algn="l"/>
                      <a:r>
                        <a:rPr lang="en-US" sz="1600">
                          <a:effectLst/>
                        </a:rPr>
                        <a:t>Scopes a single bean definition to the lifecycle of a single HTTP request; that is, each HTTP request has its own instance of a bean created off the back of a single bean definition. Only valid in the context of a web-aware Spring ApplicationContext.</a:t>
                      </a:r>
                    </a:p>
                  </a:txBody>
                  <a:tcPr marL="66675" marR="66675" marT="57150" marB="57150"/>
                </a:tc>
                <a:extLst>
                  <a:ext uri="{0D108BD9-81ED-4DB2-BD59-A6C34878D82A}">
                    <a16:rowId xmlns:a16="http://schemas.microsoft.com/office/drawing/2014/main" val="702160254"/>
                  </a:ext>
                </a:extLst>
              </a:tr>
              <a:tr h="890931">
                <a:tc>
                  <a:txBody>
                    <a:bodyPr/>
                    <a:lstStyle/>
                    <a:p>
                      <a:pPr algn="l"/>
                      <a:r>
                        <a:rPr lang="en-US" sz="1600" u="none" strike="noStrike">
                          <a:solidFill>
                            <a:srgbClr val="4183C4"/>
                          </a:solidFill>
                          <a:effectLst/>
                          <a:hlinkClick r:id="rId5" tooltip="Session scope"/>
                        </a:rPr>
                        <a:t>session</a:t>
                      </a:r>
                      <a:endParaRPr lang="en-US" sz="1600">
                        <a:effectLst/>
                      </a:endParaRPr>
                    </a:p>
                  </a:txBody>
                  <a:tcPr marL="66675" marR="66675" marT="57150" marB="57150"/>
                </a:tc>
                <a:tc>
                  <a:txBody>
                    <a:bodyPr/>
                    <a:lstStyle/>
                    <a:p>
                      <a:pPr algn="l"/>
                      <a:r>
                        <a:rPr lang="en-US" sz="1600">
                          <a:effectLst/>
                        </a:rPr>
                        <a:t>Scopes a single bean definition to the lifecycle of an HTTP Session. Only valid in the context of a web-aware Spring ApplicationContext.</a:t>
                      </a:r>
                    </a:p>
                  </a:txBody>
                  <a:tcPr marL="66675" marR="66675" marT="57150" marB="57150"/>
                </a:tc>
                <a:extLst>
                  <a:ext uri="{0D108BD9-81ED-4DB2-BD59-A6C34878D82A}">
                    <a16:rowId xmlns:a16="http://schemas.microsoft.com/office/drawing/2014/main" val="3004205941"/>
                  </a:ext>
                </a:extLst>
              </a:tr>
              <a:tr h="1151692">
                <a:tc>
                  <a:txBody>
                    <a:bodyPr/>
                    <a:lstStyle/>
                    <a:p>
                      <a:pPr algn="l"/>
                      <a:r>
                        <a:rPr lang="en-US" sz="1600" u="none" strike="noStrike">
                          <a:solidFill>
                            <a:srgbClr val="4183C4"/>
                          </a:solidFill>
                          <a:effectLst/>
                          <a:hlinkClick r:id="rId6" tooltip="Global session scope"/>
                        </a:rPr>
                        <a:t>global session</a:t>
                      </a:r>
                      <a:endParaRPr lang="en-US" sz="1600">
                        <a:effectLst/>
                      </a:endParaRPr>
                    </a:p>
                  </a:txBody>
                  <a:tcPr marL="66675" marR="66675" marT="57150" marB="57150"/>
                </a:tc>
                <a:tc>
                  <a:txBody>
                    <a:bodyPr/>
                    <a:lstStyle/>
                    <a:p>
                      <a:pPr algn="l"/>
                      <a:r>
                        <a:rPr lang="en-US" sz="1600">
                          <a:effectLst/>
                        </a:rPr>
                        <a:t>Scopes a single bean definition to the lifecycle of a global HTTP Session. Typically only valid when used in a portlet context. Only valid in the context of a web-aware Spring ApplicationContext.</a:t>
                      </a:r>
                    </a:p>
                  </a:txBody>
                  <a:tcPr marL="66675" marR="66675" marT="57150" marB="57150"/>
                </a:tc>
                <a:extLst>
                  <a:ext uri="{0D108BD9-81ED-4DB2-BD59-A6C34878D82A}">
                    <a16:rowId xmlns:a16="http://schemas.microsoft.com/office/drawing/2014/main" val="1085567944"/>
                  </a:ext>
                </a:extLst>
              </a:tr>
              <a:tr h="890931">
                <a:tc>
                  <a:txBody>
                    <a:bodyPr/>
                    <a:lstStyle/>
                    <a:p>
                      <a:pPr algn="l"/>
                      <a:r>
                        <a:rPr lang="en-US" sz="1600" u="none" strike="noStrike">
                          <a:solidFill>
                            <a:srgbClr val="4183C4"/>
                          </a:solidFill>
                          <a:effectLst/>
                          <a:hlinkClick r:id="rId7" tooltip="Application scope"/>
                        </a:rPr>
                        <a:t>application</a:t>
                      </a:r>
                      <a:endParaRPr lang="en-US" sz="1600">
                        <a:effectLst/>
                      </a:endParaRPr>
                    </a:p>
                  </a:txBody>
                  <a:tcPr marL="66675" marR="66675" marT="57150" marB="57150"/>
                </a:tc>
                <a:tc>
                  <a:txBody>
                    <a:bodyPr/>
                    <a:lstStyle/>
                    <a:p>
                      <a:pPr algn="l"/>
                      <a:r>
                        <a:rPr lang="en-US" sz="1600" dirty="0">
                          <a:effectLst/>
                        </a:rPr>
                        <a:t>Scopes a single bean definition to the lifecycle of a </a:t>
                      </a:r>
                      <a:r>
                        <a:rPr lang="en-US" sz="1600" dirty="0" err="1">
                          <a:effectLst/>
                        </a:rPr>
                        <a:t>ServletContext</a:t>
                      </a:r>
                      <a:r>
                        <a:rPr lang="en-US" sz="1600" dirty="0">
                          <a:effectLst/>
                        </a:rPr>
                        <a:t>. Only valid in the context of a web-aware Spring </a:t>
                      </a:r>
                      <a:r>
                        <a:rPr lang="en-US" sz="1600" dirty="0" err="1">
                          <a:effectLst/>
                        </a:rPr>
                        <a:t>ApplicationContext</a:t>
                      </a:r>
                      <a:r>
                        <a:rPr lang="en-US" sz="1600" dirty="0">
                          <a:effectLst/>
                        </a:rPr>
                        <a:t>.</a:t>
                      </a:r>
                    </a:p>
                  </a:txBody>
                  <a:tcPr marL="66675" marR="66675" marT="57150" marB="57150"/>
                </a:tc>
                <a:extLst>
                  <a:ext uri="{0D108BD9-81ED-4DB2-BD59-A6C34878D82A}">
                    <a16:rowId xmlns:a16="http://schemas.microsoft.com/office/drawing/2014/main" val="1127847535"/>
                  </a:ext>
                </a:extLst>
              </a:tr>
            </a:tbl>
          </a:graphicData>
        </a:graphic>
      </p:graphicFrame>
    </p:spTree>
    <p:extLst>
      <p:ext uri="{BB962C8B-B14F-4D97-AF65-F5344CB8AC3E}">
        <p14:creationId xmlns:p14="http://schemas.microsoft.com/office/powerpoint/2010/main" val="4524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Bean Scope</a:t>
            </a:r>
          </a:p>
        </p:txBody>
      </p:sp>
      <p:sp>
        <p:nvSpPr>
          <p:cNvPr id="3" name="Chỗ dành sẵn cho Nội dung 2"/>
          <p:cNvSpPr>
            <a:spLocks noGrp="1"/>
          </p:cNvSpPr>
          <p:nvPr>
            <p:ph idx="1"/>
          </p:nvPr>
        </p:nvSpPr>
        <p:spPr/>
        <p:txBody>
          <a:bodyPr/>
          <a:lstStyle/>
          <a:p>
            <a:r>
              <a:rPr lang="en-US" b="1" dirty="0"/>
              <a:t>The singleton </a:t>
            </a:r>
            <a:r>
              <a:rPr lang="en-US" b="1" dirty="0" smtClean="0"/>
              <a:t>scope</a:t>
            </a:r>
          </a:p>
          <a:p>
            <a:endParaRPr lang="en-US" b="1" dirty="0"/>
          </a:p>
          <a:p>
            <a:pPr marL="82296" indent="0">
              <a:buNone/>
            </a:pPr>
            <a:endParaRPr lang="en-US" dirty="0"/>
          </a:p>
        </p:txBody>
      </p:sp>
      <p:pic>
        <p:nvPicPr>
          <p:cNvPr id="4" name="Chỗ dành sẵn cho Nội du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608" y="2209800"/>
            <a:ext cx="7499350" cy="3730926"/>
          </a:xfrm>
          <a:prstGeom prst="rect">
            <a:avLst/>
          </a:prstGeom>
        </p:spPr>
      </p:pic>
    </p:spTree>
    <p:extLst>
      <p:ext uri="{BB962C8B-B14F-4D97-AF65-F5344CB8AC3E}">
        <p14:creationId xmlns:p14="http://schemas.microsoft.com/office/powerpoint/2010/main" val="21646988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Bean Scope</a:t>
            </a:r>
          </a:p>
        </p:txBody>
      </p:sp>
      <p:sp>
        <p:nvSpPr>
          <p:cNvPr id="5" name="Chỗ dành sẵn cho Nội dung 4"/>
          <p:cNvSpPr>
            <a:spLocks noGrp="1"/>
          </p:cNvSpPr>
          <p:nvPr>
            <p:ph idx="1"/>
          </p:nvPr>
        </p:nvSpPr>
        <p:spPr/>
        <p:txBody>
          <a:bodyPr>
            <a:normAutofit/>
          </a:bodyPr>
          <a:lstStyle/>
          <a:p>
            <a:r>
              <a:rPr lang="en-US" dirty="0" smtClean="0"/>
              <a:t>Define </a:t>
            </a:r>
            <a:r>
              <a:rPr lang="en-US" dirty="0"/>
              <a:t>this scope bean configuration </a:t>
            </a:r>
            <a:r>
              <a:rPr lang="en-US" dirty="0" smtClean="0"/>
              <a:t>file:</a:t>
            </a:r>
          </a:p>
          <a:p>
            <a:pPr marL="82296" indent="0">
              <a:buNone/>
            </a:pPr>
            <a:r>
              <a:rPr lang="en-US" sz="2400" i="1" dirty="0"/>
              <a:t>&lt;!-- A bean definition with singleton scope --&gt;</a:t>
            </a:r>
          </a:p>
          <a:p>
            <a:pPr marL="82296" indent="0">
              <a:buNone/>
            </a:pPr>
            <a:r>
              <a:rPr lang="en-US" sz="2400" i="1" dirty="0"/>
              <a:t>&lt;bean id="..." class="..." </a:t>
            </a:r>
            <a:r>
              <a:rPr lang="en-US" sz="2400" b="1" i="1" dirty="0"/>
              <a:t>scope="singleton"</a:t>
            </a:r>
            <a:r>
              <a:rPr lang="en-US" sz="2400" i="1" dirty="0"/>
              <a:t>&gt;</a:t>
            </a:r>
          </a:p>
          <a:p>
            <a:pPr marL="82296" indent="0">
              <a:buNone/>
            </a:pPr>
            <a:r>
              <a:rPr lang="en-US" sz="2400" i="1" dirty="0" smtClean="0"/>
              <a:t>&lt;/</a:t>
            </a:r>
            <a:r>
              <a:rPr lang="en-US" sz="2400" i="1" dirty="0"/>
              <a:t>bean</a:t>
            </a:r>
            <a:r>
              <a:rPr lang="en-US" sz="2400" i="1" dirty="0" smtClean="0"/>
              <a:t>&gt;</a:t>
            </a:r>
          </a:p>
          <a:p>
            <a:r>
              <a:rPr lang="en-US" dirty="0"/>
              <a:t>Example of Singleton Scope</a:t>
            </a:r>
          </a:p>
        </p:txBody>
      </p:sp>
    </p:spTree>
    <p:extLst>
      <p:ext uri="{BB962C8B-B14F-4D97-AF65-F5344CB8AC3E}">
        <p14:creationId xmlns:p14="http://schemas.microsoft.com/office/powerpoint/2010/main" val="29248961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Bean Scope</a:t>
            </a:r>
          </a:p>
        </p:txBody>
      </p:sp>
      <p:sp>
        <p:nvSpPr>
          <p:cNvPr id="3" name="Chỗ dành sẵn cho Nội dung 2"/>
          <p:cNvSpPr>
            <a:spLocks noGrp="1"/>
          </p:cNvSpPr>
          <p:nvPr>
            <p:ph idx="1"/>
          </p:nvPr>
        </p:nvSpPr>
        <p:spPr/>
        <p:txBody>
          <a:bodyPr/>
          <a:lstStyle/>
          <a:p>
            <a:r>
              <a:rPr lang="en-US" b="1" dirty="0"/>
              <a:t>The prototype scope</a:t>
            </a:r>
          </a:p>
          <a:p>
            <a:endParaRPr lang="en-US" dirty="0"/>
          </a:p>
        </p:txBody>
      </p:sp>
      <p:pic>
        <p:nvPicPr>
          <p:cNvPr id="4" name="Hình ảnh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608" y="2286000"/>
            <a:ext cx="7620000" cy="3781425"/>
          </a:xfrm>
          <a:prstGeom prst="rect">
            <a:avLst/>
          </a:prstGeom>
        </p:spPr>
      </p:pic>
    </p:spTree>
    <p:extLst>
      <p:ext uri="{BB962C8B-B14F-4D97-AF65-F5344CB8AC3E}">
        <p14:creationId xmlns:p14="http://schemas.microsoft.com/office/powerpoint/2010/main" val="2141928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Bean Scope</a:t>
            </a:r>
          </a:p>
        </p:txBody>
      </p:sp>
      <p:sp>
        <p:nvSpPr>
          <p:cNvPr id="3" name="Chỗ dành sẵn cho Nội dung 2"/>
          <p:cNvSpPr>
            <a:spLocks noGrp="1"/>
          </p:cNvSpPr>
          <p:nvPr>
            <p:ph idx="1"/>
          </p:nvPr>
        </p:nvSpPr>
        <p:spPr/>
        <p:txBody>
          <a:bodyPr>
            <a:normAutofit/>
          </a:bodyPr>
          <a:lstStyle/>
          <a:p>
            <a:r>
              <a:rPr lang="en-US" dirty="0"/>
              <a:t>Define this scope bean configuration file:</a:t>
            </a:r>
          </a:p>
          <a:p>
            <a:pPr marL="82296" indent="0">
              <a:buNone/>
            </a:pPr>
            <a:r>
              <a:rPr lang="en-US" sz="2800" i="1" dirty="0"/>
              <a:t>&lt;!-- A bean definition with </a:t>
            </a:r>
            <a:r>
              <a:rPr lang="en-US" sz="2800" i="1" dirty="0" smtClean="0"/>
              <a:t>prototype </a:t>
            </a:r>
            <a:r>
              <a:rPr lang="en-US" sz="2800" i="1" dirty="0"/>
              <a:t>scope --&gt;</a:t>
            </a:r>
          </a:p>
          <a:p>
            <a:pPr marL="82296" indent="0">
              <a:buNone/>
            </a:pPr>
            <a:r>
              <a:rPr lang="en-US" sz="2800" i="1" dirty="0"/>
              <a:t>&lt;bean id="..." class="..." </a:t>
            </a:r>
            <a:r>
              <a:rPr lang="en-US" sz="2800" b="1" i="1" dirty="0"/>
              <a:t>scope</a:t>
            </a:r>
            <a:r>
              <a:rPr lang="en-US" sz="2800" b="1" i="1" dirty="0" smtClean="0"/>
              <a:t>="prototype"</a:t>
            </a:r>
            <a:r>
              <a:rPr lang="en-US" sz="2800" i="1" dirty="0" smtClean="0"/>
              <a:t>&gt;</a:t>
            </a:r>
            <a:endParaRPr lang="en-US" sz="2800" i="1" dirty="0"/>
          </a:p>
          <a:p>
            <a:pPr marL="82296" indent="0">
              <a:buNone/>
            </a:pPr>
            <a:r>
              <a:rPr lang="en-US" sz="2800" i="1" dirty="0" smtClean="0"/>
              <a:t>&lt;/</a:t>
            </a:r>
            <a:r>
              <a:rPr lang="en-US" sz="2800" i="1" dirty="0"/>
              <a:t>bean&gt;</a:t>
            </a:r>
          </a:p>
          <a:p>
            <a:r>
              <a:rPr lang="en-US" dirty="0"/>
              <a:t>Example of </a:t>
            </a:r>
            <a:r>
              <a:rPr lang="en-US" dirty="0" smtClean="0"/>
              <a:t>Prototype </a:t>
            </a:r>
            <a:r>
              <a:rPr lang="en-US" dirty="0"/>
              <a:t>Scope</a:t>
            </a:r>
          </a:p>
          <a:p>
            <a:endParaRPr lang="en-US" dirty="0"/>
          </a:p>
        </p:txBody>
      </p:sp>
    </p:spTree>
    <p:extLst>
      <p:ext uri="{BB962C8B-B14F-4D97-AF65-F5344CB8AC3E}">
        <p14:creationId xmlns:p14="http://schemas.microsoft.com/office/powerpoint/2010/main" val="2147084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Bean Life Cycle</a:t>
            </a:r>
          </a:p>
        </p:txBody>
      </p:sp>
      <p:sp>
        <p:nvSpPr>
          <p:cNvPr id="3" name="Chỗ dành sẵn cho Nội dung 2"/>
          <p:cNvSpPr>
            <a:spLocks noGrp="1"/>
          </p:cNvSpPr>
          <p:nvPr>
            <p:ph idx="1"/>
          </p:nvPr>
        </p:nvSpPr>
        <p:spPr/>
        <p:txBody>
          <a:bodyPr>
            <a:normAutofit/>
          </a:bodyPr>
          <a:lstStyle/>
          <a:p>
            <a:r>
              <a:rPr lang="en-US" dirty="0"/>
              <a:t>Initialization </a:t>
            </a:r>
            <a:r>
              <a:rPr lang="en-US" dirty="0" smtClean="0"/>
              <a:t>callbacks</a:t>
            </a:r>
          </a:p>
          <a:p>
            <a:pPr lvl="1"/>
            <a:r>
              <a:rPr lang="en-US" dirty="0" smtClean="0"/>
              <a:t>In </a:t>
            </a:r>
            <a:r>
              <a:rPr lang="en-US" dirty="0" err="1" smtClean="0"/>
              <a:t>config</a:t>
            </a:r>
            <a:r>
              <a:rPr lang="en-US" dirty="0" smtClean="0"/>
              <a:t> file</a:t>
            </a:r>
          </a:p>
          <a:p>
            <a:pPr marL="356616" lvl="1" indent="0">
              <a:buNone/>
            </a:pPr>
            <a:r>
              <a:rPr lang="en-US" sz="1900" dirty="0"/>
              <a:t>&lt;bean id="</a:t>
            </a:r>
            <a:r>
              <a:rPr lang="en-US" sz="1900" dirty="0" err="1"/>
              <a:t>exampleBean</a:t>
            </a:r>
            <a:r>
              <a:rPr lang="en-US" sz="1900" dirty="0"/>
              <a:t>"  class="</a:t>
            </a:r>
            <a:r>
              <a:rPr lang="en-US" sz="1900" dirty="0" err="1"/>
              <a:t>examples.ExampleBean</a:t>
            </a:r>
            <a:r>
              <a:rPr lang="en-US" sz="1900" dirty="0"/>
              <a:t>" </a:t>
            </a:r>
            <a:r>
              <a:rPr lang="en-US" sz="1900" b="1" dirty="0" err="1"/>
              <a:t>init</a:t>
            </a:r>
            <a:r>
              <a:rPr lang="en-US" sz="1900" b="1" dirty="0"/>
              <a:t>-method="</a:t>
            </a:r>
            <a:r>
              <a:rPr lang="en-US" sz="1900" b="1" dirty="0" err="1"/>
              <a:t>init</a:t>
            </a:r>
            <a:r>
              <a:rPr lang="en-US" sz="1900" b="1" dirty="0" smtClean="0"/>
              <a:t>"</a:t>
            </a:r>
            <a:r>
              <a:rPr lang="en-US" sz="1900" dirty="0" smtClean="0"/>
              <a:t>/&gt;</a:t>
            </a:r>
          </a:p>
          <a:p>
            <a:pPr lvl="1"/>
            <a:r>
              <a:rPr lang="en-US" sz="2900" dirty="0" smtClean="0"/>
              <a:t>In Bean class</a:t>
            </a:r>
          </a:p>
          <a:p>
            <a:pPr marL="356616" lvl="1" indent="0">
              <a:buNone/>
            </a:pPr>
            <a:r>
              <a:rPr lang="en-US" sz="1900" dirty="0" smtClean="0"/>
              <a:t>public </a:t>
            </a:r>
            <a:r>
              <a:rPr lang="en-US" sz="1900" dirty="0"/>
              <a:t>class </a:t>
            </a:r>
            <a:r>
              <a:rPr lang="en-US" sz="1900" dirty="0" err="1"/>
              <a:t>ExampleBean</a:t>
            </a:r>
            <a:r>
              <a:rPr lang="en-US" sz="1900" dirty="0"/>
              <a:t> {</a:t>
            </a:r>
          </a:p>
          <a:p>
            <a:pPr marL="356616" lvl="1" indent="0">
              <a:buNone/>
            </a:pPr>
            <a:r>
              <a:rPr lang="en-US" sz="1900" dirty="0"/>
              <a:t>   public void </a:t>
            </a:r>
            <a:r>
              <a:rPr lang="en-US" sz="1900" b="1" dirty="0" err="1"/>
              <a:t>init</a:t>
            </a:r>
            <a:r>
              <a:rPr lang="en-US" sz="1900" b="1" dirty="0"/>
              <a:t>()</a:t>
            </a:r>
            <a:r>
              <a:rPr lang="en-US" sz="1900" dirty="0"/>
              <a:t> {</a:t>
            </a:r>
          </a:p>
          <a:p>
            <a:pPr marL="356616" lvl="1" indent="0">
              <a:buNone/>
            </a:pPr>
            <a:r>
              <a:rPr lang="en-US" sz="1900" dirty="0"/>
              <a:t>      // do some initialization work</a:t>
            </a:r>
          </a:p>
          <a:p>
            <a:pPr marL="356616" lvl="1" indent="0">
              <a:buNone/>
            </a:pPr>
            <a:r>
              <a:rPr lang="en-US" sz="1900" dirty="0"/>
              <a:t>   }</a:t>
            </a:r>
          </a:p>
          <a:p>
            <a:pPr marL="356616" lvl="1" indent="0">
              <a:buNone/>
            </a:pPr>
            <a:r>
              <a:rPr lang="en-US" sz="1900" dirty="0"/>
              <a:t>}</a:t>
            </a:r>
          </a:p>
          <a:p>
            <a:endParaRPr lang="en-US" dirty="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12645466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Bean Life Cycle</a:t>
            </a:r>
          </a:p>
        </p:txBody>
      </p:sp>
      <p:sp>
        <p:nvSpPr>
          <p:cNvPr id="3" name="Chỗ dành sẵn cho Nội dung 2"/>
          <p:cNvSpPr>
            <a:spLocks noGrp="1"/>
          </p:cNvSpPr>
          <p:nvPr>
            <p:ph idx="1"/>
          </p:nvPr>
        </p:nvSpPr>
        <p:spPr/>
        <p:txBody>
          <a:bodyPr/>
          <a:lstStyle/>
          <a:p>
            <a:r>
              <a:rPr lang="en-US" dirty="0"/>
              <a:t>Destruction </a:t>
            </a:r>
            <a:r>
              <a:rPr lang="en-US" dirty="0" smtClean="0"/>
              <a:t>callbacks</a:t>
            </a:r>
          </a:p>
          <a:p>
            <a:pPr lvl="1"/>
            <a:r>
              <a:rPr lang="en-US" dirty="0"/>
              <a:t>In </a:t>
            </a:r>
            <a:r>
              <a:rPr lang="en-US" dirty="0" err="1"/>
              <a:t>config</a:t>
            </a:r>
            <a:r>
              <a:rPr lang="en-US" dirty="0"/>
              <a:t> file</a:t>
            </a:r>
          </a:p>
          <a:p>
            <a:pPr marL="356616" lvl="1" indent="0">
              <a:buNone/>
            </a:pPr>
            <a:r>
              <a:rPr lang="en-US" sz="1900" dirty="0"/>
              <a:t>&lt;bean id="</a:t>
            </a:r>
            <a:r>
              <a:rPr lang="en-US" sz="1900" dirty="0" err="1"/>
              <a:t>exampleBean</a:t>
            </a:r>
            <a:r>
              <a:rPr lang="en-US" sz="1900" dirty="0"/>
              <a:t>"  class="</a:t>
            </a:r>
            <a:r>
              <a:rPr lang="en-US" sz="1900" dirty="0" err="1"/>
              <a:t>examples.ExampleBean</a:t>
            </a:r>
            <a:r>
              <a:rPr lang="en-US" sz="1900" dirty="0"/>
              <a:t>" </a:t>
            </a:r>
            <a:r>
              <a:rPr lang="en-US" sz="1900" b="1" dirty="0"/>
              <a:t>destroy-method="destroy</a:t>
            </a:r>
            <a:r>
              <a:rPr lang="en-US" sz="1900" b="1" dirty="0" smtClean="0"/>
              <a:t>"</a:t>
            </a:r>
            <a:r>
              <a:rPr lang="en-US" sz="1900" dirty="0" smtClean="0"/>
              <a:t>/&gt;</a:t>
            </a:r>
            <a:endParaRPr lang="en-US" sz="1900" dirty="0"/>
          </a:p>
          <a:p>
            <a:pPr lvl="1"/>
            <a:r>
              <a:rPr lang="en-US" sz="2900" dirty="0"/>
              <a:t>In Bean class</a:t>
            </a:r>
          </a:p>
          <a:p>
            <a:pPr marL="356616" lvl="1" indent="0">
              <a:buNone/>
            </a:pPr>
            <a:r>
              <a:rPr lang="en-US" sz="1900" dirty="0"/>
              <a:t>public class </a:t>
            </a:r>
            <a:r>
              <a:rPr lang="en-US" sz="1900" dirty="0" err="1"/>
              <a:t>ExampleBean</a:t>
            </a:r>
            <a:r>
              <a:rPr lang="en-US" sz="1900" dirty="0"/>
              <a:t> {</a:t>
            </a:r>
          </a:p>
          <a:p>
            <a:pPr marL="356616" lvl="1" indent="0">
              <a:buNone/>
            </a:pPr>
            <a:r>
              <a:rPr lang="en-US" sz="1900" dirty="0"/>
              <a:t>   public void </a:t>
            </a:r>
            <a:r>
              <a:rPr lang="en-US" sz="1900" b="1" dirty="0" smtClean="0"/>
              <a:t>destroy()</a:t>
            </a:r>
            <a:r>
              <a:rPr lang="en-US" sz="1900" dirty="0" smtClean="0"/>
              <a:t> </a:t>
            </a:r>
            <a:r>
              <a:rPr lang="en-US" sz="1900" dirty="0"/>
              <a:t>{</a:t>
            </a:r>
          </a:p>
          <a:p>
            <a:pPr marL="356616" lvl="1" indent="0">
              <a:buNone/>
            </a:pPr>
            <a:r>
              <a:rPr lang="en-US" sz="1900" dirty="0"/>
              <a:t>      // do some </a:t>
            </a:r>
            <a:r>
              <a:rPr lang="en-US" sz="1900" dirty="0" smtClean="0"/>
              <a:t>destroy </a:t>
            </a:r>
            <a:r>
              <a:rPr lang="en-US" sz="1900" dirty="0"/>
              <a:t>work</a:t>
            </a:r>
          </a:p>
          <a:p>
            <a:pPr marL="356616" lvl="1" indent="0">
              <a:buNone/>
            </a:pPr>
            <a:r>
              <a:rPr lang="en-US" sz="1900" dirty="0"/>
              <a:t>   }</a:t>
            </a:r>
          </a:p>
          <a:p>
            <a:pPr marL="356616" lvl="1" indent="0">
              <a:buNone/>
            </a:pPr>
            <a:r>
              <a:rPr lang="en-US" sz="1900" dirty="0"/>
              <a:t>}</a:t>
            </a:r>
            <a:endParaRPr lang="en-US" dirty="0"/>
          </a:p>
          <a:p>
            <a:endParaRPr lang="en-US" dirty="0"/>
          </a:p>
        </p:txBody>
      </p:sp>
    </p:spTree>
    <p:extLst>
      <p:ext uri="{BB962C8B-B14F-4D97-AF65-F5344CB8AC3E}">
        <p14:creationId xmlns:p14="http://schemas.microsoft.com/office/powerpoint/2010/main" val="21542838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Bean Definition Inheritance</a:t>
            </a:r>
          </a:p>
        </p:txBody>
      </p:sp>
      <p:sp>
        <p:nvSpPr>
          <p:cNvPr id="3" name="Chỗ dành sẵn cho Nội dung 2"/>
          <p:cNvSpPr>
            <a:spLocks noGrp="1"/>
          </p:cNvSpPr>
          <p:nvPr>
            <p:ph idx="1"/>
          </p:nvPr>
        </p:nvSpPr>
        <p:spPr/>
        <p:txBody>
          <a:bodyPr>
            <a:normAutofit fontScale="77500" lnSpcReduction="20000"/>
          </a:bodyPr>
          <a:lstStyle/>
          <a:p>
            <a:r>
              <a:rPr lang="en-US" dirty="0"/>
              <a:t>A bean definition can contain a lot of configuration information, including constructor arguments, property values, and container-specific information such as initialization method, static factory method name, and so on</a:t>
            </a:r>
            <a:r>
              <a:rPr lang="en-US" dirty="0" smtClean="0"/>
              <a:t>.</a:t>
            </a:r>
          </a:p>
          <a:p>
            <a:endParaRPr lang="en-US" dirty="0" smtClean="0"/>
          </a:p>
          <a:p>
            <a:r>
              <a:rPr lang="en-US" dirty="0"/>
              <a:t>A child bean definition inherits configuration data from a parent definition. The child definition can override some values, or add others, as needed</a:t>
            </a:r>
            <a:r>
              <a:rPr lang="en-US" dirty="0" smtClean="0"/>
              <a:t>.</a:t>
            </a:r>
          </a:p>
          <a:p>
            <a:endParaRPr lang="en-US" dirty="0" smtClean="0"/>
          </a:p>
          <a:p>
            <a:r>
              <a:rPr lang="en-US" dirty="0"/>
              <a:t>When you use XML-based configuration metadata, you indicate a child bean definition by using the parent attribute, specifying the parent bean as the value of this attribute.</a:t>
            </a:r>
            <a:endParaRPr lang="en-US" dirty="0" smtClean="0"/>
          </a:p>
          <a:p>
            <a:endParaRPr lang="en-US" dirty="0"/>
          </a:p>
        </p:txBody>
      </p:sp>
    </p:spTree>
    <p:extLst>
      <p:ext uri="{BB962C8B-B14F-4D97-AF65-F5344CB8AC3E}">
        <p14:creationId xmlns:p14="http://schemas.microsoft.com/office/powerpoint/2010/main" val="1467201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Spring Overview </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dirty="0" smtClean="0">
                <a:latin typeface="Arial" pitchFamily="34" charset="0"/>
                <a:cs typeface="Arial" pitchFamily="34" charset="0"/>
              </a:rPr>
              <a:t>What is Spring?</a:t>
            </a:r>
          </a:p>
          <a:p>
            <a:pPr lvl="1"/>
            <a:r>
              <a:rPr lang="en-US" dirty="0"/>
              <a:t>Spring framework is an open source Java platform and it was initially written by Rod Johnson and was first released under the Apache 2.0 license in June 2003</a:t>
            </a:r>
            <a:r>
              <a:rPr lang="en-US" dirty="0" smtClean="0"/>
              <a:t>.</a:t>
            </a:r>
          </a:p>
          <a:p>
            <a:pPr lvl="1"/>
            <a:r>
              <a:rPr lang="en-US" dirty="0" smtClean="0">
                <a:cs typeface="Arial" pitchFamily="34" charset="0"/>
              </a:rPr>
              <a:t>It </a:t>
            </a:r>
            <a:r>
              <a:rPr lang="en-US" dirty="0"/>
              <a:t>is an extremely powerful Inversion of control(</a:t>
            </a:r>
            <a:r>
              <a:rPr lang="en-US" dirty="0" err="1"/>
              <a:t>IoC</a:t>
            </a:r>
            <a:r>
              <a:rPr lang="en-US" dirty="0"/>
              <a:t>) framework to help decouple your project components’ </a:t>
            </a:r>
            <a:r>
              <a:rPr lang="en-US" dirty="0" smtClean="0"/>
              <a:t>dependencies</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marL="402336" lvl="1" indent="0">
              <a:buNone/>
            </a:pP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Bean Definition Inheritance</a:t>
            </a:r>
          </a:p>
        </p:txBody>
      </p:sp>
      <p:sp>
        <p:nvSpPr>
          <p:cNvPr id="3" name="Chỗ dành sẵn cho Nội dung 2"/>
          <p:cNvSpPr>
            <a:spLocks noGrp="1"/>
          </p:cNvSpPr>
          <p:nvPr>
            <p:ph idx="1"/>
          </p:nvPr>
        </p:nvSpPr>
        <p:spPr/>
        <p:txBody>
          <a:bodyPr>
            <a:normAutofit fontScale="70000" lnSpcReduction="20000"/>
          </a:bodyPr>
          <a:lstStyle/>
          <a:p>
            <a:pPr marL="82296" indent="0">
              <a:buNone/>
            </a:pPr>
            <a:r>
              <a:rPr lang="en-US" i="1" dirty="0"/>
              <a:t>&lt;bean id="</a:t>
            </a:r>
            <a:r>
              <a:rPr lang="en-US" i="1" dirty="0" err="1"/>
              <a:t>inheritedTestBean</a:t>
            </a:r>
            <a:r>
              <a:rPr lang="en-US" i="1" dirty="0"/>
              <a:t>" abstract="true"</a:t>
            </a:r>
          </a:p>
          <a:p>
            <a:pPr marL="82296" indent="0">
              <a:buNone/>
            </a:pPr>
            <a:r>
              <a:rPr lang="en-US" i="1" dirty="0"/>
              <a:t>        class="</a:t>
            </a:r>
            <a:r>
              <a:rPr lang="en-US" i="1" dirty="0" err="1"/>
              <a:t>org.springframework.beans.TestBean</a:t>
            </a:r>
            <a:r>
              <a:rPr lang="en-US" i="1" dirty="0"/>
              <a:t>"&gt;</a:t>
            </a:r>
          </a:p>
          <a:p>
            <a:pPr marL="82296" indent="0">
              <a:buNone/>
            </a:pPr>
            <a:r>
              <a:rPr lang="en-US" i="1" dirty="0"/>
              <a:t>    &lt;property name="name" value="parent"/&gt;</a:t>
            </a:r>
          </a:p>
          <a:p>
            <a:pPr marL="82296" indent="0">
              <a:buNone/>
            </a:pPr>
            <a:r>
              <a:rPr lang="en-US" i="1" dirty="0"/>
              <a:t>    &lt;property name="age" value="1"/&gt;</a:t>
            </a:r>
          </a:p>
          <a:p>
            <a:pPr marL="82296" indent="0">
              <a:buNone/>
            </a:pPr>
            <a:r>
              <a:rPr lang="en-US" i="1" dirty="0"/>
              <a:t>&lt;/bean&gt;</a:t>
            </a:r>
          </a:p>
          <a:p>
            <a:pPr marL="82296" indent="0">
              <a:buNone/>
            </a:pPr>
            <a:endParaRPr lang="en-US" i="1" dirty="0"/>
          </a:p>
          <a:p>
            <a:pPr marL="82296" indent="0">
              <a:buNone/>
            </a:pPr>
            <a:r>
              <a:rPr lang="en-US" i="1" dirty="0"/>
              <a:t>&lt;bean id="</a:t>
            </a:r>
            <a:r>
              <a:rPr lang="en-US" i="1" dirty="0" err="1"/>
              <a:t>inheritsWithDifferentClass</a:t>
            </a:r>
            <a:r>
              <a:rPr lang="en-US" i="1" dirty="0"/>
              <a:t>"</a:t>
            </a:r>
          </a:p>
          <a:p>
            <a:pPr marL="82296" indent="0">
              <a:buNone/>
            </a:pPr>
            <a:r>
              <a:rPr lang="en-US" i="1" dirty="0"/>
              <a:t>        class="</a:t>
            </a:r>
            <a:r>
              <a:rPr lang="en-US" i="1" dirty="0" err="1"/>
              <a:t>org.springframework.beans.DerivedTestBean</a:t>
            </a:r>
            <a:r>
              <a:rPr lang="en-US" i="1" dirty="0"/>
              <a:t>"</a:t>
            </a:r>
          </a:p>
          <a:p>
            <a:pPr marL="82296" indent="0">
              <a:buNone/>
            </a:pPr>
            <a:r>
              <a:rPr lang="en-US" i="1" dirty="0"/>
              <a:t>        parent="</a:t>
            </a:r>
            <a:r>
              <a:rPr lang="en-US" i="1" dirty="0" err="1"/>
              <a:t>inheritedTestBean</a:t>
            </a:r>
            <a:r>
              <a:rPr lang="en-US" i="1" dirty="0"/>
              <a:t>" </a:t>
            </a:r>
            <a:r>
              <a:rPr lang="en-US" i="1" dirty="0" err="1"/>
              <a:t>init</a:t>
            </a:r>
            <a:r>
              <a:rPr lang="en-US" i="1" dirty="0"/>
              <a:t>-method="initialize"&gt;</a:t>
            </a:r>
          </a:p>
          <a:p>
            <a:pPr marL="82296" indent="0">
              <a:buNone/>
            </a:pPr>
            <a:r>
              <a:rPr lang="en-US" i="1" dirty="0"/>
              <a:t>    &lt;property name="name" value="override"/&gt;</a:t>
            </a:r>
          </a:p>
          <a:p>
            <a:pPr marL="82296" indent="0">
              <a:buNone/>
            </a:pPr>
            <a:r>
              <a:rPr lang="en-US" i="1" dirty="0"/>
              <a:t>    &lt;!-- the age property value of 1 will be inherited from parent --&gt;</a:t>
            </a:r>
          </a:p>
          <a:p>
            <a:pPr marL="82296" indent="0">
              <a:buNone/>
            </a:pPr>
            <a:r>
              <a:rPr lang="en-US" i="1" dirty="0"/>
              <a:t>&lt;/bean&gt;</a:t>
            </a:r>
          </a:p>
        </p:txBody>
      </p:sp>
    </p:spTree>
    <p:extLst>
      <p:ext uri="{BB962C8B-B14F-4D97-AF65-F5344CB8AC3E}">
        <p14:creationId xmlns:p14="http://schemas.microsoft.com/office/powerpoint/2010/main" val="765292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Bean Definition Inheritance</a:t>
            </a:r>
          </a:p>
        </p:txBody>
      </p:sp>
      <p:sp>
        <p:nvSpPr>
          <p:cNvPr id="3" name="Chỗ dành sẵn cho Nội dung 2"/>
          <p:cNvSpPr>
            <a:spLocks noGrp="1"/>
          </p:cNvSpPr>
          <p:nvPr>
            <p:ph idx="1"/>
          </p:nvPr>
        </p:nvSpPr>
        <p:spPr>
          <a:xfrm>
            <a:off x="1435608" y="1447800"/>
            <a:ext cx="7498080" cy="5257800"/>
          </a:xfrm>
        </p:spPr>
        <p:txBody>
          <a:bodyPr>
            <a:normAutofit fontScale="77500" lnSpcReduction="20000"/>
          </a:bodyPr>
          <a:lstStyle/>
          <a:p>
            <a:pPr marL="82296" indent="0">
              <a:buNone/>
            </a:pPr>
            <a:r>
              <a:rPr lang="en-US" sz="2800" b="1" dirty="0"/>
              <a:t>Bean Definition </a:t>
            </a:r>
            <a:r>
              <a:rPr lang="en-US" sz="2800" b="1" dirty="0" smtClean="0"/>
              <a:t>Template</a:t>
            </a:r>
            <a:r>
              <a:rPr lang="en-US" sz="2800" dirty="0" smtClean="0"/>
              <a:t>: </a:t>
            </a:r>
          </a:p>
          <a:p>
            <a:r>
              <a:rPr lang="en-US" sz="2800" dirty="0" smtClean="0"/>
              <a:t>Look like Java abstract class or interface </a:t>
            </a:r>
          </a:p>
          <a:p>
            <a:r>
              <a:rPr lang="en-US" sz="2800" dirty="0"/>
              <a:t>While defining a Bean Definition Template, you should not specify </a:t>
            </a:r>
            <a:r>
              <a:rPr lang="en-US" sz="2800" b="1" dirty="0"/>
              <a:t>class</a:t>
            </a:r>
            <a:r>
              <a:rPr lang="en-US" sz="2800" dirty="0"/>
              <a:t> attribute and should specify </a:t>
            </a:r>
            <a:r>
              <a:rPr lang="en-US" sz="2800" b="1" dirty="0"/>
              <a:t>abstract</a:t>
            </a:r>
            <a:r>
              <a:rPr lang="en-US" sz="2800" dirty="0"/>
              <a:t> attribute with a value of </a:t>
            </a:r>
            <a:r>
              <a:rPr lang="en-US" sz="2800" b="1" dirty="0"/>
              <a:t>true</a:t>
            </a:r>
            <a:r>
              <a:rPr lang="en-US" sz="2800" dirty="0"/>
              <a:t> as shown below</a:t>
            </a:r>
            <a:r>
              <a:rPr lang="en-US" sz="2800" dirty="0" smtClean="0"/>
              <a:t>:</a:t>
            </a:r>
          </a:p>
          <a:p>
            <a:pPr marL="356616" lvl="1" indent="0">
              <a:buNone/>
            </a:pPr>
            <a:r>
              <a:rPr lang="en-US" sz="2600" i="1" dirty="0"/>
              <a:t>&lt;!-- this is Bean Definition Template --&gt;</a:t>
            </a:r>
          </a:p>
          <a:p>
            <a:pPr marL="356616" lvl="1" indent="0">
              <a:buNone/>
            </a:pPr>
            <a:r>
              <a:rPr lang="en-US" sz="2600" i="1" dirty="0"/>
              <a:t>&lt;bean id="profile" abstract="true"&gt;</a:t>
            </a:r>
          </a:p>
          <a:p>
            <a:pPr marL="356616" lvl="1" indent="0">
              <a:buNone/>
            </a:pPr>
            <a:r>
              <a:rPr lang="en-US" sz="2600" i="1" dirty="0"/>
              <a:t>&lt;property name="rank" value="</a:t>
            </a:r>
            <a:r>
              <a:rPr lang="en-US" sz="2600" i="1" dirty="0" err="1"/>
              <a:t>Giáo</a:t>
            </a:r>
            <a:r>
              <a:rPr lang="en-US" sz="2600" i="1" dirty="0"/>
              <a:t> </a:t>
            </a:r>
            <a:r>
              <a:rPr lang="en-US" sz="2600" i="1" dirty="0" err="1"/>
              <a:t>sư</a:t>
            </a:r>
            <a:r>
              <a:rPr lang="en-US" sz="2600" i="1" dirty="0"/>
              <a:t>" /&gt;</a:t>
            </a:r>
          </a:p>
          <a:p>
            <a:pPr marL="356616" lvl="1" indent="0">
              <a:buNone/>
            </a:pPr>
            <a:r>
              <a:rPr lang="en-US" sz="2600" i="1" dirty="0"/>
              <a:t>&lt;/bean&gt;</a:t>
            </a:r>
          </a:p>
          <a:p>
            <a:pPr marL="356616" lvl="1" indent="0">
              <a:buNone/>
            </a:pPr>
            <a:endParaRPr lang="en-US" sz="2600" i="1" dirty="0"/>
          </a:p>
          <a:p>
            <a:pPr marL="356616" lvl="1" indent="0">
              <a:buNone/>
            </a:pPr>
            <a:r>
              <a:rPr lang="en-US" sz="2600" i="1" dirty="0"/>
              <a:t>&lt;!-- this is Bean Inheritance and also is the parent bean of other--&gt;</a:t>
            </a:r>
          </a:p>
          <a:p>
            <a:pPr marL="356616" lvl="1" indent="0">
              <a:buNone/>
            </a:pPr>
            <a:r>
              <a:rPr lang="en-US" sz="2600" i="1" dirty="0"/>
              <a:t>&lt;bean id="</a:t>
            </a:r>
            <a:r>
              <a:rPr lang="en-US" sz="2600" i="1" dirty="0" err="1"/>
              <a:t>fatherBean</a:t>
            </a:r>
            <a:r>
              <a:rPr lang="en-US" sz="2600" i="1" dirty="0"/>
              <a:t>" class="</a:t>
            </a:r>
            <a:r>
              <a:rPr lang="en-US" sz="2600" i="1" dirty="0" err="1"/>
              <a:t>com.vietsci.Father</a:t>
            </a:r>
            <a:r>
              <a:rPr lang="en-US" sz="2600" i="1" dirty="0"/>
              <a:t>" parent="profile"&gt;</a:t>
            </a:r>
          </a:p>
          <a:p>
            <a:pPr marL="356616" lvl="1" indent="0">
              <a:buNone/>
            </a:pPr>
            <a:r>
              <a:rPr lang="en-US" sz="2600" i="1" dirty="0"/>
              <a:t>&lt;property name="</a:t>
            </a:r>
            <a:r>
              <a:rPr lang="en-US" sz="2600" i="1" dirty="0" err="1"/>
              <a:t>familyName</a:t>
            </a:r>
            <a:r>
              <a:rPr lang="en-US" sz="2600" i="1" dirty="0"/>
              <a:t>" value="</a:t>
            </a:r>
            <a:r>
              <a:rPr lang="en-US" sz="2600" i="1" dirty="0" err="1"/>
              <a:t>Nguyễn</a:t>
            </a:r>
            <a:r>
              <a:rPr lang="en-US" sz="2600" i="1" dirty="0"/>
              <a:t>" /&gt;</a:t>
            </a:r>
          </a:p>
          <a:p>
            <a:pPr marL="356616" lvl="1" indent="0">
              <a:buNone/>
            </a:pPr>
            <a:r>
              <a:rPr lang="en-US" sz="2600" i="1" dirty="0"/>
              <a:t>&lt;property name="</a:t>
            </a:r>
            <a:r>
              <a:rPr lang="en-US" sz="2600" i="1" dirty="0" err="1"/>
              <a:t>givenName</a:t>
            </a:r>
            <a:r>
              <a:rPr lang="en-US" sz="2600" i="1" dirty="0"/>
              <a:t>" value="</a:t>
            </a:r>
            <a:r>
              <a:rPr lang="en-US" sz="2600" i="1" dirty="0" err="1"/>
              <a:t>Lân</a:t>
            </a:r>
            <a:r>
              <a:rPr lang="en-US" sz="2600" i="1" dirty="0"/>
              <a:t>" /&gt;</a:t>
            </a:r>
          </a:p>
          <a:p>
            <a:pPr marL="356616" lvl="1" indent="0">
              <a:buNone/>
            </a:pPr>
            <a:r>
              <a:rPr lang="en-US" sz="2600" i="1" dirty="0"/>
              <a:t>&lt;/bean&gt;</a:t>
            </a:r>
            <a:endParaRPr lang="en-US" sz="2600" i="1" dirty="0" smtClean="0"/>
          </a:p>
          <a:p>
            <a:endParaRPr lang="en-US" sz="2800" dirty="0"/>
          </a:p>
          <a:p>
            <a:endParaRPr lang="en-US" sz="2800" i="1" dirty="0"/>
          </a:p>
        </p:txBody>
      </p:sp>
    </p:spTree>
    <p:extLst>
      <p:ext uri="{BB962C8B-B14F-4D97-AF65-F5344CB8AC3E}">
        <p14:creationId xmlns:p14="http://schemas.microsoft.com/office/powerpoint/2010/main" val="28433133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Spring Dependency Injection</a:t>
            </a:r>
          </a:p>
        </p:txBody>
      </p:sp>
      <p:sp>
        <p:nvSpPr>
          <p:cNvPr id="3" name="Chỗ dành sẵn cho Nội dung 2"/>
          <p:cNvSpPr>
            <a:spLocks noGrp="1"/>
          </p:cNvSpPr>
          <p:nvPr>
            <p:ph idx="1"/>
          </p:nvPr>
        </p:nvSpPr>
        <p:spPr/>
        <p:txBody>
          <a:bodyPr/>
          <a:lstStyle/>
          <a:p>
            <a:r>
              <a:rPr lang="en-US" dirty="0" smtClean="0"/>
              <a:t>What is Dependency Injection?</a:t>
            </a:r>
          </a:p>
          <a:p>
            <a:r>
              <a:rPr lang="en-US" dirty="0" smtClean="0"/>
              <a:t>Why use </a:t>
            </a:r>
            <a:r>
              <a:rPr lang="en-US" dirty="0"/>
              <a:t>Dependency </a:t>
            </a:r>
            <a:r>
              <a:rPr lang="en-US" dirty="0" smtClean="0"/>
              <a:t>Injection?</a:t>
            </a:r>
          </a:p>
          <a:p>
            <a:r>
              <a:rPr lang="en-US" dirty="0"/>
              <a:t>Dependency Injection </a:t>
            </a:r>
            <a:r>
              <a:rPr lang="en-US" dirty="0" smtClean="0"/>
              <a:t>Type.</a:t>
            </a:r>
            <a:endParaRPr lang="en-US" dirty="0"/>
          </a:p>
        </p:txBody>
      </p:sp>
    </p:spTree>
    <p:extLst>
      <p:ext uri="{BB962C8B-B14F-4D97-AF65-F5344CB8AC3E}">
        <p14:creationId xmlns:p14="http://schemas.microsoft.com/office/powerpoint/2010/main" val="22818210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Spring Dependency Injection</a:t>
            </a:r>
          </a:p>
        </p:txBody>
      </p:sp>
      <p:sp>
        <p:nvSpPr>
          <p:cNvPr id="3" name="Chỗ dành sẵn cho Nội dung 2"/>
          <p:cNvSpPr>
            <a:spLocks noGrp="1"/>
          </p:cNvSpPr>
          <p:nvPr>
            <p:ph idx="1"/>
          </p:nvPr>
        </p:nvSpPr>
        <p:spPr/>
        <p:txBody>
          <a:bodyPr>
            <a:normAutofit fontScale="92500" lnSpcReduction="20000"/>
          </a:bodyPr>
          <a:lstStyle/>
          <a:p>
            <a:r>
              <a:rPr lang="en-US" dirty="0" smtClean="0"/>
              <a:t>You try to make classes in Java program </a:t>
            </a:r>
            <a:r>
              <a:rPr lang="en-US" dirty="0"/>
              <a:t>as independent as </a:t>
            </a:r>
            <a:r>
              <a:rPr lang="en-US" dirty="0" smtClean="0"/>
              <a:t>possible so that you can be easily to:</a:t>
            </a:r>
          </a:p>
          <a:p>
            <a:pPr lvl="1"/>
            <a:r>
              <a:rPr lang="en-US" dirty="0" smtClean="0"/>
              <a:t>reuse</a:t>
            </a:r>
          </a:p>
          <a:p>
            <a:pPr lvl="1"/>
            <a:r>
              <a:rPr lang="en-US" dirty="0" smtClean="0"/>
              <a:t>test </a:t>
            </a:r>
          </a:p>
          <a:p>
            <a:pPr lvl="1"/>
            <a:r>
              <a:rPr lang="en-US" dirty="0" smtClean="0"/>
              <a:t>update</a:t>
            </a:r>
            <a:endParaRPr lang="en-US" dirty="0"/>
          </a:p>
          <a:p>
            <a:pPr marL="82296" indent="0">
              <a:buNone/>
            </a:pPr>
            <a:r>
              <a:rPr lang="en-US" dirty="0" smtClean="0"/>
              <a:t>these classes.</a:t>
            </a:r>
          </a:p>
          <a:p>
            <a:r>
              <a:rPr lang="en-US" dirty="0"/>
              <a:t>Dependency </a:t>
            </a:r>
            <a:r>
              <a:rPr lang="en-US" dirty="0" smtClean="0"/>
              <a:t>Injection (DI) </a:t>
            </a:r>
            <a:r>
              <a:rPr lang="en-US" dirty="0"/>
              <a:t>(or sometime called wiring</a:t>
            </a:r>
            <a:r>
              <a:rPr lang="en-US" dirty="0" smtClean="0"/>
              <a:t>) is </a:t>
            </a:r>
            <a:r>
              <a:rPr lang="en-US" dirty="0"/>
              <a:t>a </a:t>
            </a:r>
            <a:r>
              <a:rPr lang="en-US" dirty="0">
                <a:hlinkClick r:id="rId2" tooltip="Software design pattern"/>
              </a:rPr>
              <a:t>software design pattern</a:t>
            </a:r>
            <a:r>
              <a:rPr lang="en-US" dirty="0"/>
              <a:t> that implements </a:t>
            </a:r>
            <a:r>
              <a:rPr lang="en-US" dirty="0">
                <a:hlinkClick r:id="rId3" tooltip="Inversion of control"/>
              </a:rPr>
              <a:t>inversion of </a:t>
            </a:r>
            <a:r>
              <a:rPr lang="en-US" dirty="0" smtClean="0">
                <a:hlinkClick r:id="rId3" tooltip="Inversion of control"/>
              </a:rPr>
              <a:t>control</a:t>
            </a:r>
            <a:r>
              <a:rPr lang="en-US" dirty="0" smtClean="0"/>
              <a:t> (</a:t>
            </a:r>
            <a:r>
              <a:rPr lang="en-US" dirty="0" err="1" smtClean="0"/>
              <a:t>IoC</a:t>
            </a:r>
            <a:r>
              <a:rPr lang="en-US" dirty="0" smtClean="0"/>
              <a:t>) </a:t>
            </a:r>
            <a:r>
              <a:rPr lang="en-US" dirty="0"/>
              <a:t>for resolving dependencies</a:t>
            </a:r>
          </a:p>
        </p:txBody>
      </p:sp>
    </p:spTree>
    <p:extLst>
      <p:ext uri="{BB962C8B-B14F-4D97-AF65-F5344CB8AC3E}">
        <p14:creationId xmlns:p14="http://schemas.microsoft.com/office/powerpoint/2010/main" val="2425730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Spring Dependency Injection</a:t>
            </a:r>
          </a:p>
        </p:txBody>
      </p:sp>
      <p:sp>
        <p:nvSpPr>
          <p:cNvPr id="3" name="Chỗ dành sẵn cho Nội dung 2"/>
          <p:cNvSpPr>
            <a:spLocks noGrp="1"/>
          </p:cNvSpPr>
          <p:nvPr>
            <p:ph idx="1"/>
          </p:nvPr>
        </p:nvSpPr>
        <p:spPr/>
        <p:txBody>
          <a:bodyPr>
            <a:normAutofit/>
          </a:bodyPr>
          <a:lstStyle/>
          <a:p>
            <a:r>
              <a:rPr lang="en-US" dirty="0"/>
              <a:t>Dependency Injection </a:t>
            </a:r>
            <a:r>
              <a:rPr lang="en-US" dirty="0" smtClean="0"/>
              <a:t>helps </a:t>
            </a:r>
            <a:r>
              <a:rPr lang="en-US" dirty="0"/>
              <a:t>in gluing these classes together and same time keeping them independent</a:t>
            </a:r>
            <a:r>
              <a:rPr lang="en-US" dirty="0" smtClean="0"/>
              <a:t>.</a:t>
            </a:r>
          </a:p>
          <a:p>
            <a:r>
              <a:rPr lang="en-US" dirty="0" smtClean="0"/>
              <a:t>Explained code:</a:t>
            </a:r>
          </a:p>
          <a:p>
            <a:pPr lvl="1"/>
            <a:endParaRPr lang="en-US" sz="2200" dirty="0"/>
          </a:p>
        </p:txBody>
      </p:sp>
    </p:spTree>
    <p:extLst>
      <p:ext uri="{BB962C8B-B14F-4D97-AF65-F5344CB8AC3E}">
        <p14:creationId xmlns:p14="http://schemas.microsoft.com/office/powerpoint/2010/main" val="12121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Spring Dependency Injection</a:t>
            </a:r>
          </a:p>
        </p:txBody>
      </p:sp>
      <p:sp>
        <p:nvSpPr>
          <p:cNvPr id="3" name="Chỗ dành sẵn cho Nội dung 2"/>
          <p:cNvSpPr>
            <a:spLocks noGrp="1"/>
          </p:cNvSpPr>
          <p:nvPr>
            <p:ph idx="1"/>
          </p:nvPr>
        </p:nvSpPr>
        <p:spPr>
          <a:xfrm>
            <a:off x="1435608" y="1447800"/>
            <a:ext cx="7498080" cy="5410200"/>
          </a:xfrm>
        </p:spPr>
        <p:txBody>
          <a:bodyPr>
            <a:normAutofit fontScale="92500" lnSpcReduction="20000"/>
          </a:bodyPr>
          <a:lstStyle/>
          <a:p>
            <a:pPr lvl="1"/>
            <a:r>
              <a:rPr lang="en-US" dirty="0"/>
              <a:t>Standard code (Normal code)</a:t>
            </a:r>
          </a:p>
          <a:p>
            <a:pPr marL="603504" lvl="2" indent="0">
              <a:buNone/>
            </a:pPr>
            <a:r>
              <a:rPr lang="en-US" sz="2200" dirty="0"/>
              <a:t>public class Payment {</a:t>
            </a:r>
          </a:p>
          <a:p>
            <a:pPr marL="603504" lvl="2" indent="0">
              <a:buNone/>
            </a:pPr>
            <a:r>
              <a:rPr lang="en-US" sz="2200" dirty="0"/>
              <a:t>   private Order </a:t>
            </a:r>
            <a:r>
              <a:rPr lang="en-US" sz="2200" dirty="0" err="1"/>
              <a:t>order</a:t>
            </a:r>
            <a:r>
              <a:rPr lang="en-US" sz="2200" dirty="0"/>
              <a:t>;</a:t>
            </a:r>
          </a:p>
          <a:p>
            <a:pPr marL="603504" lvl="2" indent="0">
              <a:buNone/>
            </a:pPr>
            <a:r>
              <a:rPr lang="en-US" sz="2200" dirty="0"/>
              <a:t>   </a:t>
            </a:r>
          </a:p>
          <a:p>
            <a:pPr marL="603504" lvl="2" indent="0">
              <a:buNone/>
            </a:pPr>
            <a:r>
              <a:rPr lang="en-US" sz="2200" dirty="0"/>
              <a:t>   public Payment() {</a:t>
            </a:r>
          </a:p>
          <a:p>
            <a:pPr marL="603504" lvl="2" indent="0">
              <a:buNone/>
            </a:pPr>
            <a:r>
              <a:rPr lang="en-US" sz="2200" dirty="0"/>
              <a:t>	 order = new Order();</a:t>
            </a:r>
          </a:p>
          <a:p>
            <a:pPr marL="603504" lvl="2" indent="0">
              <a:buNone/>
            </a:pPr>
            <a:r>
              <a:rPr lang="en-US" sz="2200" dirty="0"/>
              <a:t>   }</a:t>
            </a:r>
          </a:p>
          <a:p>
            <a:pPr marL="603504" lvl="2" indent="0">
              <a:buNone/>
            </a:pPr>
            <a:r>
              <a:rPr lang="en-US" sz="2200" dirty="0" smtClean="0"/>
              <a:t>}</a:t>
            </a:r>
          </a:p>
          <a:p>
            <a:pPr marL="603504" lvl="2" indent="0">
              <a:buNone/>
            </a:pPr>
            <a:endParaRPr lang="en-US" dirty="0" smtClean="0"/>
          </a:p>
          <a:p>
            <a:pPr lvl="1"/>
            <a:r>
              <a:rPr lang="en-US" dirty="0" smtClean="0"/>
              <a:t>Inversion </a:t>
            </a:r>
            <a:r>
              <a:rPr lang="en-US" dirty="0"/>
              <a:t>of </a:t>
            </a:r>
            <a:r>
              <a:rPr lang="en-US" dirty="0" smtClean="0"/>
              <a:t>Control code:</a:t>
            </a:r>
          </a:p>
          <a:p>
            <a:pPr marL="603504" lvl="2" indent="0">
              <a:buNone/>
            </a:pPr>
            <a:r>
              <a:rPr lang="en-US" sz="2000" dirty="0"/>
              <a:t>public class </a:t>
            </a:r>
            <a:r>
              <a:rPr lang="en-US" sz="2000" dirty="0" smtClean="0"/>
              <a:t>Payment </a:t>
            </a:r>
            <a:r>
              <a:rPr lang="en-US" sz="2000" dirty="0"/>
              <a:t>{</a:t>
            </a:r>
          </a:p>
          <a:p>
            <a:pPr marL="603504" lvl="2" indent="0">
              <a:buNone/>
            </a:pPr>
            <a:r>
              <a:rPr lang="en-US" sz="2000" dirty="0"/>
              <a:t>   private </a:t>
            </a:r>
            <a:r>
              <a:rPr lang="en-US" sz="2000" dirty="0" smtClean="0"/>
              <a:t>Order </a:t>
            </a:r>
            <a:r>
              <a:rPr lang="en-US" sz="2000" dirty="0" err="1" smtClean="0"/>
              <a:t>order</a:t>
            </a:r>
            <a:r>
              <a:rPr lang="en-US" sz="2000" dirty="0" smtClean="0"/>
              <a:t>;</a:t>
            </a:r>
            <a:endParaRPr lang="en-US" sz="2000" dirty="0"/>
          </a:p>
          <a:p>
            <a:pPr marL="603504" lvl="2" indent="0">
              <a:buNone/>
            </a:pPr>
            <a:r>
              <a:rPr lang="en-US" sz="2000" dirty="0"/>
              <a:t>   </a:t>
            </a:r>
          </a:p>
          <a:p>
            <a:pPr marL="603504" lvl="2" indent="0">
              <a:buNone/>
            </a:pPr>
            <a:r>
              <a:rPr lang="en-US" sz="2000" dirty="0"/>
              <a:t>   public </a:t>
            </a:r>
            <a:r>
              <a:rPr lang="en-US" sz="2000" dirty="0" smtClean="0"/>
              <a:t>Payment(Order order) </a:t>
            </a:r>
            <a:r>
              <a:rPr lang="en-US" sz="2000" dirty="0"/>
              <a:t>{</a:t>
            </a:r>
          </a:p>
          <a:p>
            <a:pPr marL="603504" lvl="2" indent="0">
              <a:buNone/>
            </a:pPr>
            <a:r>
              <a:rPr lang="en-US" sz="2000" dirty="0"/>
              <a:t>      </a:t>
            </a:r>
            <a:r>
              <a:rPr lang="en-US" sz="2000" dirty="0" err="1" smtClean="0"/>
              <a:t>this.order</a:t>
            </a:r>
            <a:r>
              <a:rPr lang="en-US" sz="2000" dirty="0" smtClean="0"/>
              <a:t> </a:t>
            </a:r>
            <a:r>
              <a:rPr lang="en-US" sz="2000" dirty="0"/>
              <a:t>= order</a:t>
            </a:r>
            <a:r>
              <a:rPr lang="en-US" sz="2000" dirty="0" smtClean="0"/>
              <a:t>;</a:t>
            </a:r>
            <a:endParaRPr lang="en-US" sz="2000" dirty="0"/>
          </a:p>
          <a:p>
            <a:pPr marL="603504" lvl="2" indent="0">
              <a:buNone/>
            </a:pPr>
            <a:r>
              <a:rPr lang="en-US" sz="2000" dirty="0"/>
              <a:t>   }</a:t>
            </a:r>
          </a:p>
          <a:p>
            <a:pPr marL="603504" lvl="2" indent="0">
              <a:buNone/>
            </a:pPr>
            <a:r>
              <a:rPr lang="en-US" sz="2000" dirty="0" smtClean="0"/>
              <a:t>}</a:t>
            </a:r>
            <a:endParaRPr lang="en-US" sz="2000" dirty="0"/>
          </a:p>
          <a:p>
            <a:pPr marL="365760" lvl="2" indent="-283464">
              <a:lnSpc>
                <a:spcPct val="90000"/>
              </a:lnSpc>
              <a:spcBef>
                <a:spcPts val="600"/>
              </a:spcBef>
              <a:buClr>
                <a:schemeClr val="accent1"/>
              </a:buClr>
              <a:buSzPct val="80000"/>
              <a:buFont typeface="Wingdings 2"/>
              <a:buChar char=""/>
            </a:pPr>
            <a:endParaRPr lang="en-US" sz="3000" dirty="0"/>
          </a:p>
        </p:txBody>
      </p:sp>
    </p:spTree>
    <p:extLst>
      <p:ext uri="{BB962C8B-B14F-4D97-AF65-F5344CB8AC3E}">
        <p14:creationId xmlns:p14="http://schemas.microsoft.com/office/powerpoint/2010/main" val="6148435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Spring Dependency Injection</a:t>
            </a:r>
          </a:p>
        </p:txBody>
      </p:sp>
      <p:sp>
        <p:nvSpPr>
          <p:cNvPr id="3" name="Chỗ dành sẵn cho Nội dung 2"/>
          <p:cNvSpPr>
            <a:spLocks noGrp="1"/>
          </p:cNvSpPr>
          <p:nvPr>
            <p:ph idx="1"/>
          </p:nvPr>
        </p:nvSpPr>
        <p:spPr/>
        <p:txBody>
          <a:bodyPr/>
          <a:lstStyle/>
          <a:p>
            <a:r>
              <a:rPr lang="en-US" dirty="0"/>
              <a:t>Dependency </a:t>
            </a:r>
            <a:r>
              <a:rPr lang="en-US" dirty="0" smtClean="0"/>
              <a:t>Injection Type</a:t>
            </a:r>
          </a:p>
          <a:p>
            <a:endParaRPr lang="en-US" dirty="0"/>
          </a:p>
        </p:txBody>
      </p:sp>
      <p:graphicFrame>
        <p:nvGraphicFramePr>
          <p:cNvPr id="4" name="Bảng 3"/>
          <p:cNvGraphicFramePr>
            <a:graphicFrameLocks noGrp="1"/>
          </p:cNvGraphicFramePr>
          <p:nvPr>
            <p:extLst>
              <p:ext uri="{D42A27DB-BD31-4B8C-83A1-F6EECF244321}">
                <p14:modId xmlns:p14="http://schemas.microsoft.com/office/powerpoint/2010/main" val="1638048058"/>
              </p:ext>
            </p:extLst>
          </p:nvPr>
        </p:nvGraphicFramePr>
        <p:xfrm>
          <a:off x="1641348" y="2189161"/>
          <a:ext cx="7086600" cy="4089401"/>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702277374"/>
                    </a:ext>
                  </a:extLst>
                </a:gridCol>
                <a:gridCol w="5257800">
                  <a:extLst>
                    <a:ext uri="{9D8B030D-6E8A-4147-A177-3AD203B41FA5}">
                      <a16:colId xmlns:a16="http://schemas.microsoft.com/office/drawing/2014/main" val="677770293"/>
                    </a:ext>
                  </a:extLst>
                </a:gridCol>
              </a:tblGrid>
              <a:tr h="551805">
                <a:tc>
                  <a:txBody>
                    <a:bodyPr/>
                    <a:lstStyle/>
                    <a:p>
                      <a:r>
                        <a:rPr lang="en-US" dirty="0" smtClean="0"/>
                        <a:t>DI Type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649125369"/>
                  </a:ext>
                </a:extLst>
              </a:tr>
              <a:tr h="1768798">
                <a:tc>
                  <a:txBody>
                    <a:bodyPr/>
                    <a:lstStyle/>
                    <a:p>
                      <a:r>
                        <a:rPr lang="en-US" dirty="0" smtClean="0"/>
                        <a:t>Constructor-based</a:t>
                      </a:r>
                      <a:endParaRPr lang="en-US" dirty="0"/>
                    </a:p>
                  </a:txBody>
                  <a:tcPr/>
                </a:tc>
                <a:tc>
                  <a:txBody>
                    <a:bodyPr/>
                    <a:lstStyle/>
                    <a:p>
                      <a:r>
                        <a:rPr lang="en-US" dirty="0" smtClean="0"/>
                        <a:t>Constructor-based DI is accomplished when the container invokes a class constructor with a number of arguments, each representing a dependency on other class.</a:t>
                      </a:r>
                      <a:endParaRPr lang="en-US" dirty="0"/>
                    </a:p>
                  </a:txBody>
                  <a:tcPr/>
                </a:tc>
                <a:extLst>
                  <a:ext uri="{0D108BD9-81ED-4DB2-BD59-A6C34878D82A}">
                    <a16:rowId xmlns:a16="http://schemas.microsoft.com/office/drawing/2014/main" val="3680381680"/>
                  </a:ext>
                </a:extLst>
              </a:tr>
              <a:tr h="1768798">
                <a:tc>
                  <a:txBody>
                    <a:bodyPr/>
                    <a:lstStyle/>
                    <a:p>
                      <a:r>
                        <a:rPr lang="en-US" dirty="0" smtClean="0"/>
                        <a:t>Setter-based</a:t>
                      </a:r>
                      <a:endParaRPr lang="en-US" dirty="0"/>
                    </a:p>
                  </a:txBody>
                  <a:tcPr/>
                </a:tc>
                <a:tc>
                  <a:txBody>
                    <a:bodyPr/>
                    <a:lstStyle/>
                    <a:p>
                      <a:r>
                        <a:rPr lang="en-US" dirty="0" smtClean="0"/>
                        <a:t>Setter-based DI is accomplished by the container calling setter methods on your beans after invoking a no-argument constructor or no-argument static factory method to instantiate your bean.</a:t>
                      </a:r>
                      <a:endParaRPr lang="en-US" dirty="0"/>
                    </a:p>
                  </a:txBody>
                  <a:tcPr/>
                </a:tc>
                <a:extLst>
                  <a:ext uri="{0D108BD9-81ED-4DB2-BD59-A6C34878D82A}">
                    <a16:rowId xmlns:a16="http://schemas.microsoft.com/office/drawing/2014/main" val="2673704989"/>
                  </a:ext>
                </a:extLst>
              </a:tr>
            </a:tbl>
          </a:graphicData>
        </a:graphic>
      </p:graphicFrame>
    </p:spTree>
    <p:extLst>
      <p:ext uri="{BB962C8B-B14F-4D97-AF65-F5344CB8AC3E}">
        <p14:creationId xmlns:p14="http://schemas.microsoft.com/office/powerpoint/2010/main" val="27439333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Spring Dependency Injection</a:t>
            </a:r>
          </a:p>
        </p:txBody>
      </p:sp>
      <p:sp>
        <p:nvSpPr>
          <p:cNvPr id="3" name="Chỗ dành sẵn cho Nội dung 2"/>
          <p:cNvSpPr>
            <a:spLocks noGrp="1"/>
          </p:cNvSpPr>
          <p:nvPr>
            <p:ph idx="1"/>
          </p:nvPr>
        </p:nvSpPr>
        <p:spPr/>
        <p:txBody>
          <a:bodyPr/>
          <a:lstStyle/>
          <a:p>
            <a:r>
              <a:rPr lang="en-US" dirty="0" smtClean="0"/>
              <a:t>Example </a:t>
            </a:r>
            <a:r>
              <a:rPr lang="en-US" dirty="0"/>
              <a:t>of </a:t>
            </a:r>
            <a:r>
              <a:rPr lang="en-US" dirty="0" smtClean="0"/>
              <a:t>Constructor-based DI</a:t>
            </a:r>
          </a:p>
          <a:p>
            <a:r>
              <a:rPr lang="en-US" dirty="0" smtClean="0"/>
              <a:t>Example of Setter-based DI</a:t>
            </a:r>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25947788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Spring - Injecting Inner Beans</a:t>
            </a:r>
          </a:p>
        </p:txBody>
      </p:sp>
      <p:sp>
        <p:nvSpPr>
          <p:cNvPr id="3" name="Chỗ dành sẵn cho Nội dung 2"/>
          <p:cNvSpPr>
            <a:spLocks noGrp="1"/>
          </p:cNvSpPr>
          <p:nvPr>
            <p:ph idx="1"/>
          </p:nvPr>
        </p:nvSpPr>
        <p:spPr/>
        <p:txBody>
          <a:bodyPr/>
          <a:lstStyle/>
          <a:p>
            <a:r>
              <a:rPr lang="en-US" dirty="0" smtClean="0"/>
              <a:t>What is </a:t>
            </a:r>
            <a:r>
              <a:rPr lang="en-US" b="1" dirty="0"/>
              <a:t>inner </a:t>
            </a:r>
            <a:r>
              <a:rPr lang="en-US" b="1" dirty="0" smtClean="0"/>
              <a:t>beans?</a:t>
            </a:r>
          </a:p>
          <a:p>
            <a:pPr lvl="1"/>
            <a:r>
              <a:rPr lang="en-US" dirty="0" smtClean="0"/>
              <a:t>They are </a:t>
            </a:r>
            <a:r>
              <a:rPr lang="en-US" dirty="0"/>
              <a:t>beans that are defined within the scope of another </a:t>
            </a:r>
            <a:r>
              <a:rPr lang="en-US" dirty="0" smtClean="0"/>
              <a:t>bean.</a:t>
            </a:r>
          </a:p>
          <a:p>
            <a:pPr lvl="1"/>
            <a:r>
              <a:rPr lang="en-US" dirty="0" smtClean="0"/>
              <a:t>A </a:t>
            </a:r>
            <a:r>
              <a:rPr lang="en-US" dirty="0"/>
              <a:t>&lt;bean/&gt; element inside the &lt;property/&gt; or &lt;constructor-</a:t>
            </a:r>
            <a:r>
              <a:rPr lang="en-US" dirty="0" err="1"/>
              <a:t>arg</a:t>
            </a:r>
            <a:r>
              <a:rPr lang="en-US" dirty="0"/>
              <a:t>/&gt; elements is called inner </a:t>
            </a:r>
            <a:r>
              <a:rPr lang="en-US" dirty="0" smtClean="0"/>
              <a:t>bean.</a:t>
            </a:r>
          </a:p>
          <a:p>
            <a:pPr lvl="1"/>
            <a:endParaRPr lang="en-US" dirty="0"/>
          </a:p>
        </p:txBody>
      </p:sp>
    </p:spTree>
    <p:extLst>
      <p:ext uri="{BB962C8B-B14F-4D97-AF65-F5344CB8AC3E}">
        <p14:creationId xmlns:p14="http://schemas.microsoft.com/office/powerpoint/2010/main" val="8592444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Spring - Injecting Inner Beans</a:t>
            </a:r>
          </a:p>
        </p:txBody>
      </p:sp>
      <p:sp>
        <p:nvSpPr>
          <p:cNvPr id="3" name="Chỗ dành sẵn cho Nội dung 2"/>
          <p:cNvSpPr>
            <a:spLocks noGrp="1"/>
          </p:cNvSpPr>
          <p:nvPr>
            <p:ph idx="1"/>
          </p:nvPr>
        </p:nvSpPr>
        <p:spPr/>
        <p:txBody>
          <a:bodyPr>
            <a:normAutofit fontScale="55000" lnSpcReduction="20000"/>
          </a:bodyPr>
          <a:lstStyle/>
          <a:p>
            <a:pPr marL="82296" indent="0">
              <a:buNone/>
            </a:pPr>
            <a:r>
              <a:rPr lang="en-US" i="1" dirty="0"/>
              <a:t>&lt;?xml version="1.0" encoding="UTF-8"?&gt;</a:t>
            </a:r>
          </a:p>
          <a:p>
            <a:pPr marL="82296" indent="0">
              <a:buNone/>
            </a:pPr>
            <a:endParaRPr lang="en-US" i="1" dirty="0"/>
          </a:p>
          <a:p>
            <a:pPr marL="82296" indent="0">
              <a:buNone/>
            </a:pPr>
            <a:r>
              <a:rPr lang="en-US" i="1" dirty="0"/>
              <a:t>&lt;beans </a:t>
            </a:r>
            <a:r>
              <a:rPr lang="en-US" i="1" dirty="0" err="1"/>
              <a:t>xmlns</a:t>
            </a:r>
            <a:r>
              <a:rPr lang="en-US" i="1" dirty="0"/>
              <a:t>="http://www.springframework.org/schema/beans"</a:t>
            </a:r>
          </a:p>
          <a:p>
            <a:pPr marL="82296" indent="0">
              <a:buNone/>
            </a:pPr>
            <a:r>
              <a:rPr lang="en-US" i="1" dirty="0"/>
              <a:t>    </a:t>
            </a:r>
            <a:r>
              <a:rPr lang="en-US" i="1" dirty="0" err="1"/>
              <a:t>xmlns:xsi</a:t>
            </a:r>
            <a:r>
              <a:rPr lang="en-US" i="1" dirty="0"/>
              <a:t>="http://www.w3.org/2001/XMLSchema-instance"</a:t>
            </a:r>
          </a:p>
          <a:p>
            <a:pPr marL="82296" indent="0">
              <a:buNone/>
            </a:pPr>
            <a:r>
              <a:rPr lang="en-US" i="1" dirty="0"/>
              <a:t>    </a:t>
            </a:r>
            <a:r>
              <a:rPr lang="en-US" i="1" dirty="0" err="1"/>
              <a:t>xsi:schemaLocation</a:t>
            </a:r>
            <a:r>
              <a:rPr lang="en-US" i="1" dirty="0"/>
              <a:t>="http://www.springframework.org/schema/beans</a:t>
            </a:r>
          </a:p>
          <a:p>
            <a:pPr marL="82296" indent="0">
              <a:buNone/>
            </a:pPr>
            <a:r>
              <a:rPr lang="en-US" i="1" dirty="0"/>
              <a:t>    http://www.springframework.org/schema/beans/spring-beans-3.0.xsd"&gt;</a:t>
            </a:r>
          </a:p>
          <a:p>
            <a:pPr marL="82296" indent="0">
              <a:buNone/>
            </a:pPr>
            <a:endParaRPr lang="en-US" i="1" dirty="0"/>
          </a:p>
          <a:p>
            <a:pPr marL="82296" indent="0">
              <a:buNone/>
            </a:pPr>
            <a:r>
              <a:rPr lang="en-US" i="1" dirty="0"/>
              <a:t>   &lt;bean id="</a:t>
            </a:r>
            <a:r>
              <a:rPr lang="en-US" i="1" dirty="0" err="1"/>
              <a:t>outerBean</a:t>
            </a:r>
            <a:r>
              <a:rPr lang="en-US" i="1" dirty="0"/>
              <a:t>" class="..."&gt;</a:t>
            </a:r>
          </a:p>
          <a:p>
            <a:pPr marL="82296" indent="0">
              <a:buNone/>
            </a:pPr>
            <a:r>
              <a:rPr lang="en-US" i="1" dirty="0"/>
              <a:t>      &lt;property name="target"&gt;</a:t>
            </a:r>
          </a:p>
          <a:p>
            <a:pPr marL="82296" indent="0">
              <a:buNone/>
            </a:pPr>
            <a:r>
              <a:rPr lang="en-US" i="1" dirty="0"/>
              <a:t>         &lt;bean id="</a:t>
            </a:r>
            <a:r>
              <a:rPr lang="en-US" i="1" dirty="0" err="1"/>
              <a:t>innerBean</a:t>
            </a:r>
            <a:r>
              <a:rPr lang="en-US" i="1" dirty="0"/>
              <a:t>" class="..."/&gt;</a:t>
            </a:r>
          </a:p>
          <a:p>
            <a:pPr marL="82296" indent="0">
              <a:buNone/>
            </a:pPr>
            <a:r>
              <a:rPr lang="en-US" i="1" dirty="0"/>
              <a:t>      &lt;/property&gt;</a:t>
            </a:r>
          </a:p>
          <a:p>
            <a:pPr marL="82296" indent="0">
              <a:buNone/>
            </a:pPr>
            <a:r>
              <a:rPr lang="en-US" i="1" dirty="0"/>
              <a:t>   &lt;/bean&gt;</a:t>
            </a:r>
          </a:p>
          <a:p>
            <a:pPr marL="82296" indent="0">
              <a:buNone/>
            </a:pPr>
            <a:endParaRPr lang="en-US" i="1" dirty="0"/>
          </a:p>
          <a:p>
            <a:pPr marL="82296" indent="0">
              <a:buNone/>
            </a:pPr>
            <a:r>
              <a:rPr lang="en-US" i="1" dirty="0"/>
              <a:t>&lt;/beans&gt;</a:t>
            </a:r>
          </a:p>
        </p:txBody>
      </p:sp>
    </p:spTree>
    <p:extLst>
      <p:ext uri="{BB962C8B-B14F-4D97-AF65-F5344CB8AC3E}">
        <p14:creationId xmlns:p14="http://schemas.microsoft.com/office/powerpoint/2010/main" val="119774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latin typeface="Arial" pitchFamily="34" charset="0"/>
                <a:cs typeface="Arial" pitchFamily="34" charset="0"/>
              </a:rPr>
              <a:t>Spring Overview</a:t>
            </a:r>
            <a:endParaRPr lang="en-US" dirty="0"/>
          </a:p>
        </p:txBody>
      </p:sp>
      <p:sp>
        <p:nvSpPr>
          <p:cNvPr id="3" name="Chỗ dành sẵn cho Nội dung 2"/>
          <p:cNvSpPr>
            <a:spLocks noGrp="1"/>
          </p:cNvSpPr>
          <p:nvPr>
            <p:ph idx="1"/>
          </p:nvPr>
        </p:nvSpPr>
        <p:spPr/>
        <p:txBody>
          <a:bodyPr>
            <a:normAutofit fontScale="92500" lnSpcReduction="10000"/>
          </a:bodyPr>
          <a:lstStyle/>
          <a:p>
            <a:r>
              <a:rPr lang="en-US" dirty="0">
                <a:latin typeface="Arial" pitchFamily="34" charset="0"/>
                <a:cs typeface="Arial" pitchFamily="34" charset="0"/>
              </a:rPr>
              <a:t>Benefits of Using Spring Framework:</a:t>
            </a:r>
          </a:p>
          <a:p>
            <a:pPr lvl="1"/>
            <a:r>
              <a:rPr lang="en-US" dirty="0" smtClean="0"/>
              <a:t>Lightweight</a:t>
            </a:r>
          </a:p>
          <a:p>
            <a:pPr lvl="1"/>
            <a:r>
              <a:rPr lang="en-US" dirty="0" smtClean="0"/>
              <a:t>Using POJO </a:t>
            </a:r>
          </a:p>
          <a:p>
            <a:pPr lvl="1"/>
            <a:r>
              <a:rPr lang="en-US" dirty="0" smtClean="0"/>
              <a:t>Modular </a:t>
            </a:r>
            <a:r>
              <a:rPr lang="en-US" dirty="0"/>
              <a:t>fashion</a:t>
            </a:r>
            <a:endParaRPr lang="en-US" dirty="0" smtClean="0"/>
          </a:p>
          <a:p>
            <a:pPr lvl="1"/>
            <a:r>
              <a:rPr lang="en-US" dirty="0" smtClean="0"/>
              <a:t>Easy to test</a:t>
            </a:r>
          </a:p>
          <a:p>
            <a:pPr lvl="1"/>
            <a:r>
              <a:rPr lang="en-US" dirty="0" smtClean="0"/>
              <a:t>Easy to develop web application with Spring MVC</a:t>
            </a:r>
          </a:p>
          <a:p>
            <a:pPr lvl="1"/>
            <a:r>
              <a:rPr lang="fr-FR" dirty="0" err="1" smtClean="0"/>
              <a:t>Provide</a:t>
            </a:r>
            <a:r>
              <a:rPr lang="fr-FR" dirty="0" smtClean="0"/>
              <a:t> </a:t>
            </a:r>
            <a:r>
              <a:rPr lang="fr-FR" dirty="0"/>
              <a:t>a consistent transaction management interface </a:t>
            </a:r>
            <a:endParaRPr lang="fr-FR" dirty="0" smtClean="0"/>
          </a:p>
          <a:p>
            <a:pPr lvl="1"/>
            <a:r>
              <a:rPr lang="en-US" dirty="0"/>
              <a:t>Easy</a:t>
            </a:r>
            <a:r>
              <a:rPr lang="fr-FR" dirty="0" smtClean="0"/>
              <a:t> to </a:t>
            </a:r>
            <a:r>
              <a:rPr lang="fr-FR" dirty="0" err="1" smtClean="0"/>
              <a:t>integrate</a:t>
            </a:r>
            <a:r>
              <a:rPr lang="fr-FR" dirty="0" smtClean="0"/>
              <a:t> </a:t>
            </a:r>
            <a:r>
              <a:rPr lang="fr-FR" dirty="0" err="1" smtClean="0"/>
              <a:t>with</a:t>
            </a:r>
            <a:r>
              <a:rPr lang="fr-FR" dirty="0" smtClean="0"/>
              <a:t> </a:t>
            </a:r>
            <a:r>
              <a:rPr lang="fr-FR" dirty="0" err="1" smtClean="0"/>
              <a:t>other</a:t>
            </a:r>
            <a:r>
              <a:rPr lang="fr-FR" dirty="0" smtClean="0"/>
              <a:t> </a:t>
            </a:r>
            <a:r>
              <a:rPr lang="fr-FR" dirty="0" err="1" smtClean="0"/>
              <a:t>frameworks</a:t>
            </a:r>
            <a:r>
              <a:rPr lang="fr-FR" dirty="0" smtClean="0"/>
              <a:t> </a:t>
            </a:r>
            <a:r>
              <a:rPr lang="fr-FR" dirty="0" err="1" smtClean="0"/>
              <a:t>such</a:t>
            </a:r>
            <a:r>
              <a:rPr lang="fr-FR" dirty="0" smtClean="0"/>
              <a:t> as: </a:t>
            </a:r>
            <a:r>
              <a:rPr lang="fr-FR" dirty="0" err="1" smtClean="0"/>
              <a:t>Struts</a:t>
            </a:r>
            <a:r>
              <a:rPr lang="fr-FR" dirty="0" smtClean="0"/>
              <a:t>, JSF, </a:t>
            </a:r>
            <a:r>
              <a:rPr lang="fr-FR" dirty="0" err="1" smtClean="0"/>
              <a:t>Hibernate</a:t>
            </a:r>
            <a:r>
              <a:rPr lang="fr-FR" dirty="0" smtClean="0"/>
              <a:t>,…</a:t>
            </a:r>
            <a:endParaRPr lang="en-US" dirty="0"/>
          </a:p>
        </p:txBody>
      </p:sp>
    </p:spTree>
    <p:extLst>
      <p:ext uri="{BB962C8B-B14F-4D97-AF65-F5344CB8AC3E}">
        <p14:creationId xmlns:p14="http://schemas.microsoft.com/office/powerpoint/2010/main" val="20925144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Spring - Injecting Collection</a:t>
            </a:r>
          </a:p>
        </p:txBody>
      </p:sp>
      <p:sp>
        <p:nvSpPr>
          <p:cNvPr id="3" name="Chỗ dành sẵn cho Nội dung 2"/>
          <p:cNvSpPr>
            <a:spLocks noGrp="1"/>
          </p:cNvSpPr>
          <p:nvPr>
            <p:ph idx="1"/>
          </p:nvPr>
        </p:nvSpPr>
        <p:spPr/>
        <p:txBody>
          <a:bodyPr>
            <a:normAutofit lnSpcReduction="10000"/>
          </a:bodyPr>
          <a:lstStyle/>
          <a:p>
            <a:r>
              <a:rPr lang="en-US" dirty="0" smtClean="0"/>
              <a:t>We have used </a:t>
            </a:r>
            <a:r>
              <a:rPr lang="en-US" b="1" dirty="0"/>
              <a:t>value</a:t>
            </a:r>
            <a:r>
              <a:rPr lang="en-US" dirty="0"/>
              <a:t> attribute and object references using </a:t>
            </a:r>
            <a:r>
              <a:rPr lang="en-US" b="1" dirty="0"/>
              <a:t>ref</a:t>
            </a:r>
            <a:r>
              <a:rPr lang="en-US" dirty="0"/>
              <a:t> attribute of the &lt;property&gt; tag in your Bean configuration file. Both the cases deal with passing singular value to a bean</a:t>
            </a:r>
            <a:r>
              <a:rPr lang="en-US" dirty="0" smtClean="0"/>
              <a:t>.</a:t>
            </a:r>
          </a:p>
          <a:p>
            <a:endParaRPr lang="en-US" dirty="0" smtClean="0"/>
          </a:p>
          <a:p>
            <a:r>
              <a:rPr lang="en-US" dirty="0" smtClean="0"/>
              <a:t>We will </a:t>
            </a:r>
            <a:r>
              <a:rPr lang="en-US" dirty="0"/>
              <a:t>pass values like Java Collection types List, Set, Map, and </a:t>
            </a:r>
            <a:r>
              <a:rPr lang="en-US" dirty="0" smtClean="0"/>
              <a:t>Properties</a:t>
            </a:r>
            <a:r>
              <a:rPr lang="en-US" dirty="0" smtClean="0"/>
              <a:t>.</a:t>
            </a:r>
          </a:p>
          <a:p>
            <a:endParaRPr lang="en-US" dirty="0" smtClean="0"/>
          </a:p>
          <a:p>
            <a:r>
              <a:rPr lang="en-US" dirty="0" smtClean="0"/>
              <a:t>Example</a:t>
            </a:r>
            <a:endParaRPr lang="en-US" dirty="0"/>
          </a:p>
        </p:txBody>
      </p:sp>
    </p:spTree>
    <p:extLst>
      <p:ext uri="{BB962C8B-B14F-4D97-AF65-F5344CB8AC3E}">
        <p14:creationId xmlns:p14="http://schemas.microsoft.com/office/powerpoint/2010/main" val="2236833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Spring - Beans Auto-Wiring</a:t>
            </a:r>
            <a:endParaRPr lang="en-US" dirty="0"/>
          </a:p>
        </p:txBody>
      </p:sp>
      <p:sp>
        <p:nvSpPr>
          <p:cNvPr id="3" name="Chỗ dành sẵn cho Nội dung 2"/>
          <p:cNvSpPr>
            <a:spLocks noGrp="1"/>
          </p:cNvSpPr>
          <p:nvPr>
            <p:ph idx="1"/>
          </p:nvPr>
        </p:nvSpPr>
        <p:spPr/>
        <p:txBody>
          <a:bodyPr/>
          <a:lstStyle/>
          <a:p>
            <a:r>
              <a:rPr lang="en-US" dirty="0" smtClean="0"/>
              <a:t>We use </a:t>
            </a:r>
            <a:r>
              <a:rPr lang="en-US" dirty="0"/>
              <a:t>&lt;constructor-</a:t>
            </a:r>
            <a:r>
              <a:rPr lang="en-US" dirty="0" err="1"/>
              <a:t>arg</a:t>
            </a:r>
            <a:r>
              <a:rPr lang="en-US" dirty="0"/>
              <a:t>&gt; and &lt;property&gt; elements in XML configuration </a:t>
            </a:r>
            <a:r>
              <a:rPr lang="en-US" dirty="0" smtClean="0"/>
              <a:t>file to inject (wire) beans in manual way (explicit declaration).</a:t>
            </a:r>
          </a:p>
          <a:p>
            <a:endParaRPr lang="en-US" dirty="0" smtClean="0"/>
          </a:p>
          <a:p>
            <a:r>
              <a:rPr lang="en-US" dirty="0"/>
              <a:t>Spring container can </a:t>
            </a:r>
            <a:r>
              <a:rPr lang="en-US" dirty="0" smtClean="0"/>
              <a:t>help us to do it by </a:t>
            </a:r>
            <a:r>
              <a:rPr lang="en-US" b="1" dirty="0" err="1" smtClean="0"/>
              <a:t>autowire</a:t>
            </a:r>
            <a:r>
              <a:rPr lang="en-US" b="1" dirty="0" smtClean="0"/>
              <a:t> </a:t>
            </a:r>
            <a:r>
              <a:rPr lang="en-US" dirty="0" smtClean="0"/>
              <a:t>mode.</a:t>
            </a:r>
          </a:p>
          <a:p>
            <a:endParaRPr lang="en-US" dirty="0" smtClean="0"/>
          </a:p>
          <a:p>
            <a:r>
              <a:rPr lang="en-US" dirty="0" err="1"/>
              <a:t>Autowiring</a:t>
            </a:r>
            <a:r>
              <a:rPr lang="en-US" dirty="0"/>
              <a:t> </a:t>
            </a:r>
            <a:r>
              <a:rPr lang="en-US" dirty="0" smtClean="0"/>
              <a:t>Modes are listed below:</a:t>
            </a:r>
            <a:endParaRPr lang="en-US" dirty="0"/>
          </a:p>
          <a:p>
            <a:endParaRPr lang="en-US" dirty="0" smtClean="0"/>
          </a:p>
          <a:p>
            <a:endParaRPr lang="en-US" dirty="0"/>
          </a:p>
        </p:txBody>
      </p:sp>
    </p:spTree>
    <p:extLst>
      <p:ext uri="{BB962C8B-B14F-4D97-AF65-F5344CB8AC3E}">
        <p14:creationId xmlns:p14="http://schemas.microsoft.com/office/powerpoint/2010/main" val="10477064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Spring - Beans Auto-Wiring</a:t>
            </a:r>
          </a:p>
        </p:txBody>
      </p:sp>
      <p:graphicFrame>
        <p:nvGraphicFramePr>
          <p:cNvPr id="4" name="Chỗ dành sẵn cho Nội dung 3"/>
          <p:cNvGraphicFramePr>
            <a:graphicFrameLocks noGrp="1"/>
          </p:cNvGraphicFramePr>
          <p:nvPr>
            <p:ph idx="1"/>
            <p:extLst>
              <p:ext uri="{D42A27DB-BD31-4B8C-83A1-F6EECF244321}">
                <p14:modId xmlns:p14="http://schemas.microsoft.com/office/powerpoint/2010/main" val="3581998206"/>
              </p:ext>
            </p:extLst>
          </p:nvPr>
        </p:nvGraphicFramePr>
        <p:xfrm>
          <a:off x="990600" y="1447800"/>
          <a:ext cx="8153400" cy="5105402"/>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3723784130"/>
                    </a:ext>
                  </a:extLst>
                </a:gridCol>
                <a:gridCol w="7086600">
                  <a:extLst>
                    <a:ext uri="{9D8B030D-6E8A-4147-A177-3AD203B41FA5}">
                      <a16:colId xmlns:a16="http://schemas.microsoft.com/office/drawing/2014/main" val="3855189478"/>
                    </a:ext>
                  </a:extLst>
                </a:gridCol>
              </a:tblGrid>
              <a:tr h="498588">
                <a:tc>
                  <a:txBody>
                    <a:bodyPr/>
                    <a:lstStyle/>
                    <a:p>
                      <a:pPr algn="ctr" fontAlgn="t"/>
                      <a:r>
                        <a:rPr lang="en-US" sz="1600" b="1" i="0" u="none" strike="noStrike" dirty="0">
                          <a:solidFill>
                            <a:srgbClr val="000000"/>
                          </a:solidFill>
                          <a:effectLst/>
                          <a:latin typeface="Calibri" panose="020F0502020204030204" pitchFamily="34" charset="0"/>
                        </a:rPr>
                        <a:t>Mode</a:t>
                      </a:r>
                    </a:p>
                  </a:txBody>
                  <a:tcPr marL="9525" marR="9525" marT="9525" marB="0"/>
                </a:tc>
                <a:tc>
                  <a:txBody>
                    <a:bodyPr/>
                    <a:lstStyle/>
                    <a:p>
                      <a:pPr algn="ctr" fontAlgn="t"/>
                      <a:r>
                        <a:rPr lang="en-US" sz="1600" b="1" i="0" u="none" strike="noStrike">
                          <a:solidFill>
                            <a:srgbClr val="000000"/>
                          </a:solidFill>
                          <a:effectLst/>
                          <a:latin typeface="Calibri" panose="020F0502020204030204" pitchFamily="34" charset="0"/>
                        </a:rPr>
                        <a:t>Description</a:t>
                      </a:r>
                    </a:p>
                  </a:txBody>
                  <a:tcPr marL="9525" marR="9525" marT="9525" marB="0"/>
                </a:tc>
                <a:extLst>
                  <a:ext uri="{0D108BD9-81ED-4DB2-BD59-A6C34878D82A}">
                    <a16:rowId xmlns:a16="http://schemas.microsoft.com/office/drawing/2014/main" val="2117213293"/>
                  </a:ext>
                </a:extLst>
              </a:tr>
              <a:tr h="914362">
                <a:tc>
                  <a:txBody>
                    <a:bodyPr/>
                    <a:lstStyle/>
                    <a:p>
                      <a:pPr algn="l" fontAlgn="t"/>
                      <a:r>
                        <a:rPr lang="en-US" sz="1600" b="0" i="0" u="none" strike="noStrike" dirty="0">
                          <a:solidFill>
                            <a:srgbClr val="000000"/>
                          </a:solidFill>
                          <a:effectLst/>
                          <a:latin typeface="Calibri" panose="020F0502020204030204" pitchFamily="34" charset="0"/>
                        </a:rPr>
                        <a:t>no</a:t>
                      </a:r>
                    </a:p>
                  </a:txBody>
                  <a:tcPr marL="9525" marR="9525" marT="9525" marB="0"/>
                </a:tc>
                <a:tc>
                  <a:txBody>
                    <a:bodyPr/>
                    <a:lstStyle/>
                    <a:p>
                      <a:pPr algn="l" fontAlgn="t"/>
                      <a:r>
                        <a:rPr lang="en-US" sz="1600" b="0" i="0" u="none" strike="noStrike">
                          <a:solidFill>
                            <a:srgbClr val="000000"/>
                          </a:solidFill>
                          <a:effectLst/>
                          <a:latin typeface="Calibri" panose="020F0502020204030204" pitchFamily="34" charset="0"/>
                        </a:rPr>
                        <a:t>This is default setting which means no autowiring and you should use explicit bean reference for wiring. You have nothing to do special for this wiring. This is what you already have seen in Dependency Injection chapter.</a:t>
                      </a:r>
                    </a:p>
                  </a:txBody>
                  <a:tcPr marL="9525" marR="9525" marT="9525" marB="0"/>
                </a:tc>
                <a:extLst>
                  <a:ext uri="{0D108BD9-81ED-4DB2-BD59-A6C34878D82A}">
                    <a16:rowId xmlns:a16="http://schemas.microsoft.com/office/drawing/2014/main" val="629968776"/>
                  </a:ext>
                </a:extLst>
              </a:tr>
              <a:tr h="1139751">
                <a:tc>
                  <a:txBody>
                    <a:bodyPr/>
                    <a:lstStyle/>
                    <a:p>
                      <a:pPr algn="l" fontAlgn="t"/>
                      <a:r>
                        <a:rPr lang="en-US" sz="1600" b="0" i="0" u="none" strike="noStrike">
                          <a:solidFill>
                            <a:srgbClr val="000000"/>
                          </a:solidFill>
                          <a:effectLst/>
                          <a:latin typeface="Calibri" panose="020F0502020204030204" pitchFamily="34" charset="0"/>
                        </a:rPr>
                        <a:t>byName</a:t>
                      </a:r>
                    </a:p>
                  </a:txBody>
                  <a:tcPr marL="9525" marR="9525" marT="9525" marB="0"/>
                </a:tc>
                <a:tc>
                  <a:txBody>
                    <a:bodyPr/>
                    <a:lstStyle/>
                    <a:p>
                      <a:pPr algn="l" fontAlgn="t"/>
                      <a:r>
                        <a:rPr lang="en-US" sz="1600" b="0" i="0" u="none" strike="noStrike">
                          <a:solidFill>
                            <a:srgbClr val="000000"/>
                          </a:solidFill>
                          <a:effectLst/>
                          <a:latin typeface="Calibri" panose="020F0502020204030204" pitchFamily="34" charset="0"/>
                        </a:rPr>
                        <a:t>Autowiring by property name. Spring container looks at the properties of the beans on which autowire attribute is set to byName in the XML configuration file. It then tries to match and wire its properties with the beans defined by the same names in the configuration file.</a:t>
                      </a:r>
                    </a:p>
                  </a:txBody>
                  <a:tcPr marL="9525" marR="9525" marT="9525" marB="0"/>
                </a:tc>
                <a:extLst>
                  <a:ext uri="{0D108BD9-81ED-4DB2-BD59-A6C34878D82A}">
                    <a16:rowId xmlns:a16="http://schemas.microsoft.com/office/drawing/2014/main" val="2279569999"/>
                  </a:ext>
                </a:extLst>
              </a:tr>
              <a:tr h="1365140">
                <a:tc>
                  <a:txBody>
                    <a:bodyPr/>
                    <a:lstStyle/>
                    <a:p>
                      <a:pPr algn="l" fontAlgn="t"/>
                      <a:r>
                        <a:rPr lang="en-US" sz="1600" b="0" i="0" u="none" strike="noStrike">
                          <a:solidFill>
                            <a:srgbClr val="000000"/>
                          </a:solidFill>
                          <a:effectLst/>
                          <a:latin typeface="Calibri" panose="020F0502020204030204" pitchFamily="34" charset="0"/>
                        </a:rPr>
                        <a:t>byType</a:t>
                      </a:r>
                    </a:p>
                  </a:txBody>
                  <a:tcPr marL="9525" marR="9525" marT="9525" marB="0"/>
                </a:tc>
                <a:tc>
                  <a:txBody>
                    <a:bodyPr/>
                    <a:lstStyle/>
                    <a:p>
                      <a:pPr algn="l" fontAlgn="t"/>
                      <a:r>
                        <a:rPr lang="en-US" sz="1600" b="0" i="0" u="none" strike="noStrike">
                          <a:solidFill>
                            <a:srgbClr val="000000"/>
                          </a:solidFill>
                          <a:effectLst/>
                          <a:latin typeface="Calibri" panose="020F0502020204030204" pitchFamily="34" charset="0"/>
                        </a:rPr>
                        <a:t>Autowiring by property datatype. Spring container looks at the properties of the beans on which autowire attribute is set to byType in the XML configuration file. It then tries to match and wire a property if its type matches with exactly one of the beans name in configuration file. If more than one such beans exists, a fatal exception is thrown.</a:t>
                      </a:r>
                    </a:p>
                  </a:txBody>
                  <a:tcPr marL="9525" marR="9525" marT="9525" marB="0"/>
                </a:tc>
                <a:extLst>
                  <a:ext uri="{0D108BD9-81ED-4DB2-BD59-A6C34878D82A}">
                    <a16:rowId xmlns:a16="http://schemas.microsoft.com/office/drawing/2014/main" val="738056263"/>
                  </a:ext>
                </a:extLst>
              </a:tr>
              <a:tr h="688973">
                <a:tc>
                  <a:txBody>
                    <a:bodyPr/>
                    <a:lstStyle/>
                    <a:p>
                      <a:pPr algn="l" fontAlgn="t"/>
                      <a:r>
                        <a:rPr lang="en-US" sz="1600" b="0" i="0" u="none" strike="noStrike">
                          <a:solidFill>
                            <a:srgbClr val="000000"/>
                          </a:solidFill>
                          <a:effectLst/>
                          <a:latin typeface="Calibri" panose="020F0502020204030204" pitchFamily="34" charset="0"/>
                        </a:rPr>
                        <a:t>constructor</a:t>
                      </a:r>
                    </a:p>
                  </a:txBody>
                  <a:tcPr marL="9525" marR="9525" marT="9525" marB="0"/>
                </a:tc>
                <a:tc>
                  <a:txBody>
                    <a:bodyPr/>
                    <a:lstStyle/>
                    <a:p>
                      <a:pPr algn="l" fontAlgn="t"/>
                      <a:r>
                        <a:rPr lang="en-US" sz="1600" b="0" i="0" u="none" strike="noStrike">
                          <a:solidFill>
                            <a:srgbClr val="000000"/>
                          </a:solidFill>
                          <a:effectLst/>
                          <a:latin typeface="Calibri" panose="020F0502020204030204" pitchFamily="34" charset="0"/>
                        </a:rPr>
                        <a:t>Similar to byType, but type applies to constructor arguments. If there is not exactly one bean of the constructor argument type in the container, a fatal error is raised.</a:t>
                      </a:r>
                    </a:p>
                  </a:txBody>
                  <a:tcPr marL="9525" marR="9525" marT="9525" marB="0"/>
                </a:tc>
                <a:extLst>
                  <a:ext uri="{0D108BD9-81ED-4DB2-BD59-A6C34878D82A}">
                    <a16:rowId xmlns:a16="http://schemas.microsoft.com/office/drawing/2014/main" val="1979668133"/>
                  </a:ext>
                </a:extLst>
              </a:tr>
              <a:tr h="498588">
                <a:tc>
                  <a:txBody>
                    <a:bodyPr/>
                    <a:lstStyle/>
                    <a:p>
                      <a:pPr algn="l" fontAlgn="t"/>
                      <a:r>
                        <a:rPr lang="en-US" sz="1600" b="0" i="0" u="none" strike="noStrike">
                          <a:solidFill>
                            <a:srgbClr val="000000"/>
                          </a:solidFill>
                          <a:effectLst/>
                          <a:latin typeface="Calibri" panose="020F0502020204030204" pitchFamily="34" charset="0"/>
                        </a:rPr>
                        <a:t>autodetect</a:t>
                      </a:r>
                    </a:p>
                  </a:txBody>
                  <a:tcPr marL="9525" marR="9525" marT="9525" marB="0"/>
                </a:tc>
                <a:tc>
                  <a:txBody>
                    <a:bodyPr/>
                    <a:lstStyle/>
                    <a:p>
                      <a:pPr algn="l" fontAlgn="t"/>
                      <a:r>
                        <a:rPr lang="en-US" sz="1600" b="0" i="0" u="none" strike="noStrike" dirty="0">
                          <a:solidFill>
                            <a:srgbClr val="000000"/>
                          </a:solidFill>
                          <a:effectLst/>
                          <a:latin typeface="Calibri" panose="020F0502020204030204" pitchFamily="34" charset="0"/>
                        </a:rPr>
                        <a:t>Spring first tries to wire using </a:t>
                      </a:r>
                      <a:r>
                        <a:rPr lang="en-US" sz="1600" b="0" i="0" u="none" strike="noStrike" dirty="0" err="1">
                          <a:solidFill>
                            <a:srgbClr val="000000"/>
                          </a:solidFill>
                          <a:effectLst/>
                          <a:latin typeface="Calibri" panose="020F0502020204030204" pitchFamily="34" charset="0"/>
                        </a:rPr>
                        <a:t>autowire</a:t>
                      </a:r>
                      <a:r>
                        <a:rPr lang="en-US" sz="1600" b="0" i="0" u="none" strike="noStrike" dirty="0">
                          <a:solidFill>
                            <a:srgbClr val="000000"/>
                          </a:solidFill>
                          <a:effectLst/>
                          <a:latin typeface="Calibri" panose="020F0502020204030204" pitchFamily="34" charset="0"/>
                        </a:rPr>
                        <a:t> by constructor, if it does not work, Spring tries to </a:t>
                      </a:r>
                      <a:r>
                        <a:rPr lang="en-US" sz="1600" b="0" i="0" u="none" strike="noStrike" dirty="0" err="1">
                          <a:solidFill>
                            <a:srgbClr val="000000"/>
                          </a:solidFill>
                          <a:effectLst/>
                          <a:latin typeface="Calibri" panose="020F0502020204030204" pitchFamily="34" charset="0"/>
                        </a:rPr>
                        <a:t>autowire</a:t>
                      </a:r>
                      <a:r>
                        <a:rPr lang="en-US" sz="1600" b="0" i="0" u="none" strike="noStrike" dirty="0">
                          <a:solidFill>
                            <a:srgbClr val="000000"/>
                          </a:solidFill>
                          <a:effectLst/>
                          <a:latin typeface="Calibri" panose="020F0502020204030204" pitchFamily="34" charset="0"/>
                        </a:rPr>
                        <a:t> by </a:t>
                      </a:r>
                      <a:r>
                        <a:rPr lang="en-US" sz="1600" b="0" i="0" u="none" strike="noStrike" dirty="0" err="1">
                          <a:solidFill>
                            <a:srgbClr val="000000"/>
                          </a:solidFill>
                          <a:effectLst/>
                          <a:latin typeface="Calibri" panose="020F0502020204030204" pitchFamily="34" charset="0"/>
                        </a:rPr>
                        <a:t>byType</a:t>
                      </a:r>
                      <a:r>
                        <a:rPr lang="en-US" sz="1600" b="0" i="0" u="none" strike="noStrike" dirty="0">
                          <a:solidFill>
                            <a:srgbClr val="000000"/>
                          </a:solidFill>
                          <a:effectLst/>
                          <a:latin typeface="Calibri" panose="020F0502020204030204" pitchFamily="34" charset="0"/>
                        </a:rPr>
                        <a:t>.</a:t>
                      </a:r>
                    </a:p>
                  </a:txBody>
                  <a:tcPr marL="9525" marR="9525" marT="9525" marB="0"/>
                </a:tc>
                <a:extLst>
                  <a:ext uri="{0D108BD9-81ED-4DB2-BD59-A6C34878D82A}">
                    <a16:rowId xmlns:a16="http://schemas.microsoft.com/office/drawing/2014/main" val="2665785121"/>
                  </a:ext>
                </a:extLst>
              </a:tr>
            </a:tbl>
          </a:graphicData>
        </a:graphic>
      </p:graphicFrame>
    </p:spTree>
    <p:extLst>
      <p:ext uri="{BB962C8B-B14F-4D97-AF65-F5344CB8AC3E}">
        <p14:creationId xmlns:p14="http://schemas.microsoft.com/office/powerpoint/2010/main" val="11583753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fontScale="90000"/>
          </a:bodyPr>
          <a:lstStyle/>
          <a:p>
            <a:r>
              <a:rPr lang="en-US" dirty="0" smtClean="0"/>
              <a:t>Annotation </a:t>
            </a:r>
            <a:r>
              <a:rPr lang="en-US" dirty="0"/>
              <a:t>Based Configuration</a:t>
            </a:r>
          </a:p>
        </p:txBody>
      </p:sp>
      <p:sp>
        <p:nvSpPr>
          <p:cNvPr id="3" name="Chỗ dành sẵn cho Nội dung 2"/>
          <p:cNvSpPr>
            <a:spLocks noGrp="1"/>
          </p:cNvSpPr>
          <p:nvPr>
            <p:ph idx="1"/>
          </p:nvPr>
        </p:nvSpPr>
        <p:spPr>
          <a:xfrm>
            <a:off x="1435608" y="1447800"/>
            <a:ext cx="7498080" cy="5334000"/>
          </a:xfrm>
        </p:spPr>
        <p:txBody>
          <a:bodyPr>
            <a:normAutofit fontScale="92500" lnSpcReduction="20000"/>
          </a:bodyPr>
          <a:lstStyle/>
          <a:p>
            <a:r>
              <a:rPr lang="en-US" dirty="0" smtClean="0"/>
              <a:t>Instead </a:t>
            </a:r>
            <a:r>
              <a:rPr lang="en-US" dirty="0"/>
              <a:t>of using XML to describe a bean </a:t>
            </a:r>
            <a:r>
              <a:rPr lang="en-US" dirty="0" smtClean="0"/>
              <a:t>wiring, you can use </a:t>
            </a:r>
            <a:r>
              <a:rPr lang="en-US" b="1" dirty="0" smtClean="0"/>
              <a:t>annotations</a:t>
            </a:r>
            <a:r>
              <a:rPr lang="en-US" dirty="0" smtClean="0"/>
              <a:t> to do it from Spring 2.5.</a:t>
            </a:r>
          </a:p>
          <a:p>
            <a:endParaRPr lang="en-US" dirty="0" smtClean="0"/>
          </a:p>
          <a:p>
            <a:r>
              <a:rPr lang="en-US" dirty="0"/>
              <a:t>Annotation injection is performed before XML injection, thus the latter configuration will override the former for properties wired through both </a:t>
            </a:r>
            <a:r>
              <a:rPr lang="en-US" dirty="0" smtClean="0"/>
              <a:t>approaches.</a:t>
            </a:r>
          </a:p>
          <a:p>
            <a:endParaRPr lang="en-US" dirty="0" smtClean="0"/>
          </a:p>
          <a:p>
            <a:r>
              <a:rPr lang="en-US" dirty="0" smtClean="0"/>
              <a:t>To use </a:t>
            </a:r>
            <a:r>
              <a:rPr lang="en-US" b="1" dirty="0" smtClean="0"/>
              <a:t>annotations</a:t>
            </a:r>
            <a:r>
              <a:rPr lang="en-US" dirty="0" smtClean="0"/>
              <a:t>, you need to enable this function of Spring, by put </a:t>
            </a:r>
            <a:r>
              <a:rPr lang="en-US" dirty="0" err="1" smtClean="0"/>
              <a:t>snipet</a:t>
            </a:r>
            <a:r>
              <a:rPr lang="en-US" dirty="0" smtClean="0"/>
              <a:t> below to XML </a:t>
            </a:r>
            <a:r>
              <a:rPr lang="en-US" dirty="0" err="1" smtClean="0"/>
              <a:t>config</a:t>
            </a:r>
            <a:r>
              <a:rPr lang="en-US" dirty="0" smtClean="0"/>
              <a:t> file:</a:t>
            </a:r>
          </a:p>
          <a:p>
            <a:pPr marL="402336" lvl="1" indent="0">
              <a:buNone/>
            </a:pPr>
            <a:r>
              <a:rPr lang="en-US" b="1" dirty="0"/>
              <a:t>&lt;</a:t>
            </a:r>
            <a:r>
              <a:rPr lang="en-US" b="1" dirty="0" err="1"/>
              <a:t>context:annotation-config</a:t>
            </a:r>
            <a:r>
              <a:rPr lang="en-US" b="1" dirty="0"/>
              <a:t>/&gt;</a:t>
            </a:r>
            <a:endParaRPr lang="en-US" b="1" dirty="0" smtClean="0"/>
          </a:p>
          <a:p>
            <a:endParaRPr lang="en-US" dirty="0"/>
          </a:p>
        </p:txBody>
      </p:sp>
    </p:spTree>
    <p:extLst>
      <p:ext uri="{BB962C8B-B14F-4D97-AF65-F5344CB8AC3E}">
        <p14:creationId xmlns:p14="http://schemas.microsoft.com/office/powerpoint/2010/main" val="7287355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fontScale="90000"/>
          </a:bodyPr>
          <a:lstStyle/>
          <a:p>
            <a:r>
              <a:rPr lang="en-US" dirty="0"/>
              <a:t>Annotation Based Configuration</a:t>
            </a:r>
          </a:p>
        </p:txBody>
      </p:sp>
      <p:sp>
        <p:nvSpPr>
          <p:cNvPr id="3" name="Chỗ dành sẵn cho Nội dung 2"/>
          <p:cNvSpPr>
            <a:spLocks noGrp="1"/>
          </p:cNvSpPr>
          <p:nvPr>
            <p:ph idx="1"/>
          </p:nvPr>
        </p:nvSpPr>
        <p:spPr/>
        <p:txBody>
          <a:bodyPr/>
          <a:lstStyle/>
          <a:p>
            <a:endParaRPr lang="en-US" dirty="0"/>
          </a:p>
        </p:txBody>
      </p:sp>
      <p:graphicFrame>
        <p:nvGraphicFramePr>
          <p:cNvPr id="4" name="Bảng 3"/>
          <p:cNvGraphicFramePr>
            <a:graphicFrameLocks noGrp="1"/>
          </p:cNvGraphicFramePr>
          <p:nvPr>
            <p:extLst>
              <p:ext uri="{D42A27DB-BD31-4B8C-83A1-F6EECF244321}">
                <p14:modId xmlns:p14="http://schemas.microsoft.com/office/powerpoint/2010/main" val="1688461382"/>
              </p:ext>
            </p:extLst>
          </p:nvPr>
        </p:nvGraphicFramePr>
        <p:xfrm>
          <a:off x="990600" y="1447800"/>
          <a:ext cx="8153400" cy="5581649"/>
        </p:xfrm>
        <a:graphic>
          <a:graphicData uri="http://schemas.openxmlformats.org/drawingml/2006/table">
            <a:tbl>
              <a:tblPr firstRow="1" bandRow="1">
                <a:tableStyleId>{5C22544A-7EE6-4342-B048-85BDC9FD1C3A}</a:tableStyleId>
              </a:tblPr>
              <a:tblGrid>
                <a:gridCol w="1462807">
                  <a:extLst>
                    <a:ext uri="{9D8B030D-6E8A-4147-A177-3AD203B41FA5}">
                      <a16:colId xmlns:a16="http://schemas.microsoft.com/office/drawing/2014/main" val="310863640"/>
                    </a:ext>
                  </a:extLst>
                </a:gridCol>
                <a:gridCol w="6690593">
                  <a:extLst>
                    <a:ext uri="{9D8B030D-6E8A-4147-A177-3AD203B41FA5}">
                      <a16:colId xmlns:a16="http://schemas.microsoft.com/office/drawing/2014/main" val="3792730362"/>
                    </a:ext>
                  </a:extLst>
                </a:gridCol>
              </a:tblGrid>
              <a:tr h="831644">
                <a:tc>
                  <a:txBody>
                    <a:bodyPr/>
                    <a:lstStyle/>
                    <a:p>
                      <a:pPr algn="ctr" fontAlgn="t"/>
                      <a:r>
                        <a:rPr lang="en-US" sz="1800" b="1" i="0" u="none" strike="noStrike" dirty="0">
                          <a:solidFill>
                            <a:srgbClr val="000000"/>
                          </a:solidFill>
                          <a:effectLst/>
                          <a:latin typeface="Calibri" panose="020F0502020204030204" pitchFamily="34" charset="0"/>
                        </a:rPr>
                        <a:t>Annotation</a:t>
                      </a:r>
                    </a:p>
                  </a:txBody>
                  <a:tcPr marL="9525" marR="9525" marT="9525" marB="0"/>
                </a:tc>
                <a:tc>
                  <a:txBody>
                    <a:bodyPr/>
                    <a:lstStyle/>
                    <a:p>
                      <a:pPr algn="ctr" fontAlgn="t"/>
                      <a:r>
                        <a:rPr lang="en-US" sz="1800" b="1" i="0" u="none" strike="noStrike" dirty="0">
                          <a:solidFill>
                            <a:srgbClr val="000000"/>
                          </a:solidFill>
                          <a:effectLst/>
                          <a:latin typeface="Calibri" panose="020F0502020204030204" pitchFamily="34" charset="0"/>
                        </a:rPr>
                        <a:t>Description</a:t>
                      </a:r>
                    </a:p>
                  </a:txBody>
                  <a:tcPr marL="9525" marR="9525" marT="9525" marB="0"/>
                </a:tc>
                <a:extLst>
                  <a:ext uri="{0D108BD9-81ED-4DB2-BD59-A6C34878D82A}">
                    <a16:rowId xmlns:a16="http://schemas.microsoft.com/office/drawing/2014/main" val="3722253473"/>
                  </a:ext>
                </a:extLst>
              </a:tr>
              <a:tr h="1302384">
                <a:tc>
                  <a:txBody>
                    <a:bodyPr/>
                    <a:lstStyle/>
                    <a:p>
                      <a:pPr algn="l" fontAlgn="t"/>
                      <a:r>
                        <a:rPr lang="en-US" sz="1800" b="0" i="0" u="none" strike="noStrike" dirty="0" smtClean="0">
                          <a:solidFill>
                            <a:srgbClr val="000000"/>
                          </a:solidFill>
                          <a:effectLst/>
                          <a:latin typeface="Calibri" panose="020F0502020204030204" pitchFamily="34" charset="0"/>
                        </a:rPr>
                        <a:t>@Required </a:t>
                      </a:r>
                      <a:endParaRPr lang="en-US" sz="18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800" b="0" i="0" u="none" strike="noStrike" dirty="0">
                          <a:solidFill>
                            <a:srgbClr val="000000"/>
                          </a:solidFill>
                          <a:effectLst/>
                          <a:latin typeface="Calibri" panose="020F0502020204030204" pitchFamily="34" charset="0"/>
                        </a:rPr>
                        <a:t>The @Required annotation applies to bean property setter methods</a:t>
                      </a:r>
                      <a:r>
                        <a:rPr lang="en-US" sz="1800" b="0" i="0" u="none" strike="noStrike" dirty="0" smtClean="0">
                          <a:solidFill>
                            <a:srgbClr val="000000"/>
                          </a:solidFill>
                          <a:effectLst/>
                          <a:latin typeface="Calibri" panose="020F0502020204030204" pitchFamily="34" charset="0"/>
                        </a:rPr>
                        <a:t>. </a:t>
                      </a:r>
                      <a:r>
                        <a:rPr lang="en-US" sz="1800" b="0" i="0" u="none" strike="noStrike" dirty="0" smtClean="0">
                          <a:solidFill>
                            <a:schemeClr val="dk1"/>
                          </a:solidFill>
                          <a:effectLst/>
                          <a:latin typeface="+mn-lt"/>
                        </a:rPr>
                        <a:t>I</a:t>
                      </a:r>
                      <a:r>
                        <a:rPr lang="en-US" dirty="0" smtClean="0"/>
                        <a:t>t indicates that the affected bean property must be populated in XML configuration file at configuration time otherwise the container throws a </a:t>
                      </a:r>
                      <a:r>
                        <a:rPr lang="en-US" dirty="0" err="1" smtClean="0"/>
                        <a:t>BeanInitializationException</a:t>
                      </a:r>
                      <a:r>
                        <a:rPr lang="en-US" dirty="0" smtClean="0"/>
                        <a:t> exception.</a:t>
                      </a:r>
                      <a:endParaRPr lang="en-US" sz="18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223488919"/>
                  </a:ext>
                </a:extLst>
              </a:tr>
              <a:tr h="1149207">
                <a:tc>
                  <a:txBody>
                    <a:bodyPr/>
                    <a:lstStyle/>
                    <a:p>
                      <a:pPr algn="l" fontAlgn="t"/>
                      <a:r>
                        <a:rPr lang="en-US" sz="1800" b="0" i="0" u="none" strike="noStrike" dirty="0" smtClean="0">
                          <a:solidFill>
                            <a:srgbClr val="000000"/>
                          </a:solidFill>
                          <a:effectLst/>
                          <a:latin typeface="Calibri" panose="020F0502020204030204" pitchFamily="34" charset="0"/>
                        </a:rPr>
                        <a:t>@</a:t>
                      </a:r>
                      <a:r>
                        <a:rPr lang="en-US" sz="1800" b="0" i="0" u="none" strike="noStrike" dirty="0" err="1" smtClean="0">
                          <a:solidFill>
                            <a:srgbClr val="000000"/>
                          </a:solidFill>
                          <a:effectLst/>
                          <a:latin typeface="Calibri" panose="020F0502020204030204" pitchFamily="34" charset="0"/>
                        </a:rPr>
                        <a:t>Autowired</a:t>
                      </a:r>
                      <a:r>
                        <a:rPr lang="en-US" sz="1800" b="0" i="0" u="none" strike="noStrike" dirty="0" smtClean="0">
                          <a:solidFill>
                            <a:srgbClr val="000000"/>
                          </a:solidFill>
                          <a:effectLst/>
                          <a:latin typeface="Calibri" panose="020F0502020204030204" pitchFamily="34" charset="0"/>
                        </a:rPr>
                        <a:t> </a:t>
                      </a:r>
                      <a:endParaRPr lang="en-US" sz="18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800" b="0" i="0" u="none" strike="noStrike">
                          <a:solidFill>
                            <a:srgbClr val="000000"/>
                          </a:solidFill>
                          <a:effectLst/>
                          <a:latin typeface="Calibri" panose="020F0502020204030204" pitchFamily="34" charset="0"/>
                        </a:rPr>
                        <a:t>The @Autowired annotation can apply to bean property setter methods, non-setter methods, constructor and properties.</a:t>
                      </a:r>
                    </a:p>
                  </a:txBody>
                  <a:tcPr marL="9525" marR="9525" marT="9525" marB="0"/>
                </a:tc>
                <a:extLst>
                  <a:ext uri="{0D108BD9-81ED-4DB2-BD59-A6C34878D82A}">
                    <a16:rowId xmlns:a16="http://schemas.microsoft.com/office/drawing/2014/main" val="2977321956"/>
                  </a:ext>
                </a:extLst>
              </a:tr>
              <a:tr h="1149207">
                <a:tc>
                  <a:txBody>
                    <a:bodyPr/>
                    <a:lstStyle/>
                    <a:p>
                      <a:pPr algn="l" fontAlgn="t"/>
                      <a:r>
                        <a:rPr lang="en-US" sz="1800" b="0" i="0" u="none" strike="noStrike" dirty="0" smtClean="0">
                          <a:solidFill>
                            <a:srgbClr val="000000"/>
                          </a:solidFill>
                          <a:effectLst/>
                          <a:latin typeface="Calibri" panose="020F0502020204030204" pitchFamily="34" charset="0"/>
                        </a:rPr>
                        <a:t>@Qualifier </a:t>
                      </a:r>
                      <a:endParaRPr lang="en-US" sz="18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800" b="0" i="0" u="none" strike="noStrike" dirty="0">
                          <a:solidFill>
                            <a:srgbClr val="000000"/>
                          </a:solidFill>
                          <a:effectLst/>
                          <a:latin typeface="Calibri" panose="020F0502020204030204" pitchFamily="34" charset="0"/>
                        </a:rPr>
                        <a:t>The @Qualifier annotation along with @</a:t>
                      </a:r>
                      <a:r>
                        <a:rPr lang="en-US" sz="1800" b="0" i="0" u="none" strike="noStrike" dirty="0" err="1">
                          <a:solidFill>
                            <a:srgbClr val="000000"/>
                          </a:solidFill>
                          <a:effectLst/>
                          <a:latin typeface="Calibri" panose="020F0502020204030204" pitchFamily="34" charset="0"/>
                        </a:rPr>
                        <a:t>Autowired</a:t>
                      </a:r>
                      <a:r>
                        <a:rPr lang="en-US" sz="1800" b="0" i="0" u="none" strike="noStrike" dirty="0">
                          <a:solidFill>
                            <a:srgbClr val="000000"/>
                          </a:solidFill>
                          <a:effectLst/>
                          <a:latin typeface="Calibri" panose="020F0502020204030204" pitchFamily="34" charset="0"/>
                        </a:rPr>
                        <a:t> can be used to remove the confusion by </a:t>
                      </a:r>
                      <a:r>
                        <a:rPr lang="en-US" sz="1800" b="0" i="0" u="none" strike="noStrike" dirty="0" err="1">
                          <a:solidFill>
                            <a:srgbClr val="000000"/>
                          </a:solidFill>
                          <a:effectLst/>
                          <a:latin typeface="Calibri" panose="020F0502020204030204" pitchFamily="34" charset="0"/>
                        </a:rPr>
                        <a:t>specifiying</a:t>
                      </a:r>
                      <a:r>
                        <a:rPr lang="en-US" sz="1800" b="0" i="0" u="none" strike="noStrike" dirty="0">
                          <a:solidFill>
                            <a:srgbClr val="000000"/>
                          </a:solidFill>
                          <a:effectLst/>
                          <a:latin typeface="Calibri" panose="020F0502020204030204" pitchFamily="34" charset="0"/>
                        </a:rPr>
                        <a:t> which exact bean will be wired.</a:t>
                      </a:r>
                    </a:p>
                  </a:txBody>
                  <a:tcPr marL="9525" marR="9525" marT="9525" marB="0"/>
                </a:tc>
                <a:extLst>
                  <a:ext uri="{0D108BD9-81ED-4DB2-BD59-A6C34878D82A}">
                    <a16:rowId xmlns:a16="http://schemas.microsoft.com/office/drawing/2014/main" val="3471061195"/>
                  </a:ext>
                </a:extLst>
              </a:tr>
              <a:tr h="1149207">
                <a:tc>
                  <a:txBody>
                    <a:bodyPr/>
                    <a:lstStyle/>
                    <a:p>
                      <a:pPr algn="l" fontAlgn="t"/>
                      <a:r>
                        <a:rPr lang="en-US" sz="1800" b="0" i="0" u="none" strike="noStrike" dirty="0">
                          <a:solidFill>
                            <a:srgbClr val="000000"/>
                          </a:solidFill>
                          <a:effectLst/>
                          <a:latin typeface="Calibri" panose="020F0502020204030204" pitchFamily="34" charset="0"/>
                        </a:rPr>
                        <a:t>JSR-250</a:t>
                      </a:r>
                    </a:p>
                  </a:txBody>
                  <a:tcPr marL="9525" marR="9525" marT="9525" marB="0"/>
                </a:tc>
                <a:tc>
                  <a:txBody>
                    <a:bodyPr/>
                    <a:lstStyle/>
                    <a:p>
                      <a:pPr algn="l" fontAlgn="t"/>
                      <a:r>
                        <a:rPr lang="en-US" sz="1800" b="0" i="0" u="none" strike="noStrike" dirty="0">
                          <a:solidFill>
                            <a:srgbClr val="000000"/>
                          </a:solidFill>
                          <a:effectLst/>
                          <a:latin typeface="Calibri" panose="020F0502020204030204" pitchFamily="34" charset="0"/>
                        </a:rPr>
                        <a:t>Spring supports JSR-250 based annotations which include @Resource, @</a:t>
                      </a:r>
                      <a:r>
                        <a:rPr lang="en-US" sz="1800" b="0" i="0" u="none" strike="noStrike" dirty="0" err="1">
                          <a:solidFill>
                            <a:srgbClr val="000000"/>
                          </a:solidFill>
                          <a:effectLst/>
                          <a:latin typeface="Calibri" panose="020F0502020204030204" pitchFamily="34" charset="0"/>
                        </a:rPr>
                        <a:t>PostConstruct</a:t>
                      </a:r>
                      <a:r>
                        <a:rPr lang="en-US" sz="1800" b="0" i="0" u="none" strike="noStrike" dirty="0">
                          <a:solidFill>
                            <a:srgbClr val="000000"/>
                          </a:solidFill>
                          <a:effectLst/>
                          <a:latin typeface="Calibri" panose="020F0502020204030204" pitchFamily="34" charset="0"/>
                        </a:rPr>
                        <a:t> and @</a:t>
                      </a:r>
                      <a:r>
                        <a:rPr lang="en-US" sz="1800" b="0" i="0" u="none" strike="noStrike" dirty="0" err="1">
                          <a:solidFill>
                            <a:srgbClr val="000000"/>
                          </a:solidFill>
                          <a:effectLst/>
                          <a:latin typeface="Calibri" panose="020F0502020204030204" pitchFamily="34" charset="0"/>
                        </a:rPr>
                        <a:t>PreDestroy</a:t>
                      </a:r>
                      <a:r>
                        <a:rPr lang="en-US" sz="1800" b="0" i="0" u="none" strike="noStrike" dirty="0">
                          <a:solidFill>
                            <a:srgbClr val="000000"/>
                          </a:solidFill>
                          <a:effectLst/>
                          <a:latin typeface="Calibri" panose="020F0502020204030204" pitchFamily="34" charset="0"/>
                        </a:rPr>
                        <a:t> annotations.</a:t>
                      </a:r>
                    </a:p>
                  </a:txBody>
                  <a:tcPr marL="9525" marR="9525" marT="9525" marB="0"/>
                </a:tc>
                <a:extLst>
                  <a:ext uri="{0D108BD9-81ED-4DB2-BD59-A6C34878D82A}">
                    <a16:rowId xmlns:a16="http://schemas.microsoft.com/office/drawing/2014/main" val="3920157173"/>
                  </a:ext>
                </a:extLst>
              </a:tr>
            </a:tbl>
          </a:graphicData>
        </a:graphic>
      </p:graphicFrame>
    </p:spTree>
    <p:extLst>
      <p:ext uri="{BB962C8B-B14F-4D97-AF65-F5344CB8AC3E}">
        <p14:creationId xmlns:p14="http://schemas.microsoft.com/office/powerpoint/2010/main" val="15734972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Java Based Configuration</a:t>
            </a:r>
          </a:p>
        </p:txBody>
      </p:sp>
      <p:sp>
        <p:nvSpPr>
          <p:cNvPr id="3" name="Chỗ dành sẵn cho Nội dung 2"/>
          <p:cNvSpPr>
            <a:spLocks noGrp="1"/>
          </p:cNvSpPr>
          <p:nvPr>
            <p:ph idx="1"/>
          </p:nvPr>
        </p:nvSpPr>
        <p:spPr/>
        <p:txBody>
          <a:bodyPr>
            <a:normAutofit fontScale="92500" lnSpcReduction="20000"/>
          </a:bodyPr>
          <a:lstStyle/>
          <a:p>
            <a:r>
              <a:rPr lang="en-US" dirty="0" smtClean="0"/>
              <a:t>We can use Annotation in Java class to declare Spring Beans and other information instead of using XML </a:t>
            </a:r>
            <a:r>
              <a:rPr lang="en-US" dirty="0" err="1" smtClean="0"/>
              <a:t>config</a:t>
            </a:r>
            <a:r>
              <a:rPr lang="en-US" dirty="0" smtClean="0"/>
              <a:t>.</a:t>
            </a:r>
          </a:p>
          <a:p>
            <a:r>
              <a:rPr lang="en-US" dirty="0"/>
              <a:t>Most important Java-based </a:t>
            </a:r>
            <a:r>
              <a:rPr lang="en-US" dirty="0" smtClean="0"/>
              <a:t>annotations:</a:t>
            </a:r>
          </a:p>
          <a:p>
            <a:pPr lvl="1"/>
            <a:r>
              <a:rPr lang="en-US" b="1" dirty="0"/>
              <a:t>@Configuration: </a:t>
            </a:r>
            <a:r>
              <a:rPr lang="en-US" dirty="0" smtClean="0"/>
              <a:t>indicates </a:t>
            </a:r>
            <a:r>
              <a:rPr lang="en-US" dirty="0"/>
              <a:t>that the class can be used by the Spring </a:t>
            </a:r>
            <a:r>
              <a:rPr lang="en-US" dirty="0" err="1"/>
              <a:t>IoC</a:t>
            </a:r>
            <a:r>
              <a:rPr lang="en-US" dirty="0"/>
              <a:t> container as a source of bean definitions</a:t>
            </a:r>
            <a:endParaRPr lang="en-US" b="1" dirty="0"/>
          </a:p>
          <a:p>
            <a:pPr lvl="1"/>
            <a:r>
              <a:rPr lang="en-US" b="1" dirty="0"/>
              <a:t>@</a:t>
            </a:r>
            <a:r>
              <a:rPr lang="en-US" b="1" dirty="0" smtClean="0"/>
              <a:t>Bean: </a:t>
            </a:r>
            <a:r>
              <a:rPr lang="en-US" dirty="0"/>
              <a:t>tells Spring that a method annotated with @Bean will return an object that should be registered as a bean in the Spring application context</a:t>
            </a:r>
            <a:endParaRPr lang="en-US" b="1" dirty="0"/>
          </a:p>
          <a:p>
            <a:pPr lvl="1"/>
            <a:r>
              <a:rPr lang="en-US" b="1" dirty="0"/>
              <a:t>@</a:t>
            </a:r>
            <a:r>
              <a:rPr lang="en-US" b="1" dirty="0" smtClean="0"/>
              <a:t>Import: </a:t>
            </a:r>
            <a:r>
              <a:rPr lang="en-US" dirty="0"/>
              <a:t>allows for loading @Bean definitions from another configuration class</a:t>
            </a:r>
            <a:endParaRPr lang="en-US" b="1" dirty="0"/>
          </a:p>
          <a:p>
            <a:endParaRPr lang="en-US" dirty="0"/>
          </a:p>
        </p:txBody>
      </p:sp>
    </p:spTree>
    <p:extLst>
      <p:ext uri="{BB962C8B-B14F-4D97-AF65-F5344CB8AC3E}">
        <p14:creationId xmlns:p14="http://schemas.microsoft.com/office/powerpoint/2010/main" val="2636601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221162"/>
          </a:xfrm>
        </p:spPr>
        <p:txBody>
          <a:bodyPr/>
          <a:lstStyle/>
          <a:p>
            <a:r>
              <a:rPr lang="en-US" dirty="0" smtClean="0"/>
              <a:t>		</a:t>
            </a:r>
            <a:br>
              <a:rPr lang="en-US" dirty="0" smtClean="0"/>
            </a:br>
            <a:r>
              <a:rPr lang="en-US" dirty="0" smtClean="0"/>
              <a:t>		</a:t>
            </a:r>
            <a:br>
              <a:rPr lang="en-US" dirty="0" smtClean="0"/>
            </a:br>
            <a:r>
              <a:rPr lang="en-US" dirty="0" smtClean="0"/>
              <a:t>		THANK YOU</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smtClean="0"/>
              <a:t>Spring Architecture</a:t>
            </a:r>
            <a:endParaRPr lang="en-US" dirty="0"/>
          </a:p>
        </p:txBody>
      </p:sp>
      <p:pic>
        <p:nvPicPr>
          <p:cNvPr id="4" name="Chỗ dành sẵn cho Nội dung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4375" y="1447800"/>
            <a:ext cx="6400800" cy="4800600"/>
          </a:xfrm>
        </p:spPr>
      </p:pic>
    </p:spTree>
    <p:extLst>
      <p:ext uri="{BB962C8B-B14F-4D97-AF65-F5344CB8AC3E}">
        <p14:creationId xmlns:p14="http://schemas.microsoft.com/office/powerpoint/2010/main" val="1696773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z="4000" dirty="0">
                <a:solidFill>
                  <a:schemeClr val="accent3">
                    <a:lumMod val="75000"/>
                  </a:schemeClr>
                </a:solidFill>
                <a:latin typeface="Arial" pitchFamily="34" charset="0"/>
                <a:cs typeface="Arial" pitchFamily="34" charset="0"/>
              </a:rPr>
              <a:t>Spring HelloWorld Example</a:t>
            </a:r>
            <a:endParaRPr lang="en-US" dirty="0"/>
          </a:p>
        </p:txBody>
      </p:sp>
      <p:sp>
        <p:nvSpPr>
          <p:cNvPr id="3" name="Chỗ dành sẵn cho Nội dung 2"/>
          <p:cNvSpPr>
            <a:spLocks noGrp="1"/>
          </p:cNvSpPr>
          <p:nvPr>
            <p:ph idx="1"/>
          </p:nvPr>
        </p:nvSpPr>
        <p:spPr/>
        <p:txBody>
          <a:bodyPr/>
          <a:lstStyle/>
          <a:p>
            <a:r>
              <a:rPr lang="en-US" dirty="0" smtClean="0"/>
              <a:t>Create Maven Project</a:t>
            </a:r>
          </a:p>
          <a:p>
            <a:r>
              <a:rPr lang="en-US" dirty="0" smtClean="0"/>
              <a:t>Update pom.xml to get Spring Core libs</a:t>
            </a:r>
          </a:p>
          <a:p>
            <a:r>
              <a:rPr lang="en-US" dirty="0"/>
              <a:t>Create </a:t>
            </a:r>
            <a:r>
              <a:rPr lang="en-US" dirty="0" smtClean="0"/>
              <a:t>HelloWorld.java file as Spring Bean</a:t>
            </a:r>
          </a:p>
          <a:p>
            <a:r>
              <a:rPr lang="en-US" dirty="0"/>
              <a:t>Create </a:t>
            </a:r>
            <a:r>
              <a:rPr lang="en-US" dirty="0" smtClean="0"/>
              <a:t>SpringBeans.xml to declare Spring Bean. This file is in </a:t>
            </a:r>
            <a:r>
              <a:rPr lang="en-US" i="1" dirty="0" err="1" smtClean="0"/>
              <a:t>src</a:t>
            </a:r>
            <a:r>
              <a:rPr lang="en-US" i="1" dirty="0" smtClean="0"/>
              <a:t>/main/resource</a:t>
            </a:r>
          </a:p>
          <a:p>
            <a:r>
              <a:rPr lang="en-US" dirty="0" smtClean="0"/>
              <a:t>Create App.java class to process the HelloWorld bean.</a:t>
            </a:r>
          </a:p>
          <a:p>
            <a:endParaRPr lang="en-US" dirty="0"/>
          </a:p>
        </p:txBody>
      </p:sp>
    </p:spTree>
    <p:extLst>
      <p:ext uri="{BB962C8B-B14F-4D97-AF65-F5344CB8AC3E}">
        <p14:creationId xmlns:p14="http://schemas.microsoft.com/office/powerpoint/2010/main" val="2853521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z="4400" dirty="0">
                <a:solidFill>
                  <a:schemeClr val="accent3">
                    <a:lumMod val="75000"/>
                  </a:schemeClr>
                </a:solidFill>
                <a:latin typeface="Arial" pitchFamily="34" charset="0"/>
                <a:cs typeface="Arial" pitchFamily="34" charset="0"/>
              </a:rPr>
              <a:t>Spring HelloWorld Example</a:t>
            </a:r>
            <a:endParaRPr lang="en-US" dirty="0"/>
          </a:p>
        </p:txBody>
      </p:sp>
      <p:sp>
        <p:nvSpPr>
          <p:cNvPr id="3" name="Chỗ dành sẵn cho Nội dung 2"/>
          <p:cNvSpPr>
            <a:spLocks noGrp="1"/>
          </p:cNvSpPr>
          <p:nvPr>
            <p:ph idx="1"/>
          </p:nvPr>
        </p:nvSpPr>
        <p:spPr/>
        <p:txBody>
          <a:bodyPr>
            <a:normAutofit fontScale="70000" lnSpcReduction="20000"/>
          </a:bodyPr>
          <a:lstStyle/>
          <a:p>
            <a:r>
              <a:rPr lang="en-US" dirty="0" smtClean="0"/>
              <a:t>Update pom.xml :</a:t>
            </a:r>
          </a:p>
          <a:p>
            <a:pPr marL="82296" indent="0">
              <a:buNone/>
            </a:pPr>
            <a:r>
              <a:rPr lang="en-US" dirty="0"/>
              <a:t>&lt;!-- Spring dependencies --&gt;</a:t>
            </a:r>
          </a:p>
          <a:p>
            <a:pPr marL="82296" indent="0">
              <a:buNone/>
            </a:pPr>
            <a:r>
              <a:rPr lang="en-US" dirty="0"/>
              <a:t>&lt;dependency&gt;</a:t>
            </a:r>
          </a:p>
          <a:p>
            <a:pPr marL="82296" indent="0">
              <a:buNone/>
            </a:pPr>
            <a:r>
              <a:rPr lang="en-US" dirty="0"/>
              <a:t>&lt;</a:t>
            </a:r>
            <a:r>
              <a:rPr lang="en-US" dirty="0" err="1"/>
              <a:t>groupId</a:t>
            </a:r>
            <a:r>
              <a:rPr lang="en-US" dirty="0"/>
              <a:t>&gt;</a:t>
            </a:r>
            <a:r>
              <a:rPr lang="en-US" dirty="0" err="1"/>
              <a:t>org.springframework</a:t>
            </a:r>
            <a:r>
              <a:rPr lang="en-US" dirty="0"/>
              <a:t>&lt;/</a:t>
            </a:r>
            <a:r>
              <a:rPr lang="en-US" dirty="0" err="1"/>
              <a:t>groupId</a:t>
            </a:r>
            <a:r>
              <a:rPr lang="en-US" dirty="0"/>
              <a:t>&gt;</a:t>
            </a:r>
          </a:p>
          <a:p>
            <a:pPr marL="82296" indent="0">
              <a:buNone/>
            </a:pPr>
            <a:r>
              <a:rPr lang="en-US" dirty="0"/>
              <a:t>&lt;</a:t>
            </a:r>
            <a:r>
              <a:rPr lang="en-US" dirty="0" err="1"/>
              <a:t>artifactId</a:t>
            </a:r>
            <a:r>
              <a:rPr lang="en-US" dirty="0"/>
              <a:t>&gt;spring-core&lt;/</a:t>
            </a:r>
            <a:r>
              <a:rPr lang="en-US" dirty="0" err="1"/>
              <a:t>artifactId</a:t>
            </a:r>
            <a:r>
              <a:rPr lang="en-US" dirty="0"/>
              <a:t>&gt;</a:t>
            </a:r>
          </a:p>
          <a:p>
            <a:pPr marL="82296" indent="0">
              <a:buNone/>
            </a:pPr>
            <a:r>
              <a:rPr lang="en-US" dirty="0"/>
              <a:t>&lt;version&gt;${</a:t>
            </a:r>
            <a:r>
              <a:rPr lang="en-US" dirty="0" err="1"/>
              <a:t>spring.version</a:t>
            </a:r>
            <a:r>
              <a:rPr lang="en-US" dirty="0"/>
              <a:t>}&lt;/version&gt;</a:t>
            </a:r>
          </a:p>
          <a:p>
            <a:pPr marL="82296" indent="0">
              <a:buNone/>
            </a:pPr>
            <a:r>
              <a:rPr lang="en-US" dirty="0"/>
              <a:t>&lt;/dependency&gt;</a:t>
            </a:r>
          </a:p>
          <a:p>
            <a:pPr marL="82296" indent="0">
              <a:buNone/>
            </a:pPr>
            <a:endParaRPr lang="en-US" dirty="0"/>
          </a:p>
          <a:p>
            <a:pPr marL="82296" indent="0">
              <a:buNone/>
            </a:pPr>
            <a:r>
              <a:rPr lang="en-US" dirty="0"/>
              <a:t>&lt;dependency&gt;</a:t>
            </a:r>
          </a:p>
          <a:p>
            <a:pPr marL="82296" indent="0">
              <a:buNone/>
            </a:pPr>
            <a:r>
              <a:rPr lang="en-US" dirty="0"/>
              <a:t>&lt;</a:t>
            </a:r>
            <a:r>
              <a:rPr lang="en-US" dirty="0" err="1"/>
              <a:t>groupId</a:t>
            </a:r>
            <a:r>
              <a:rPr lang="en-US" dirty="0"/>
              <a:t>&gt;</a:t>
            </a:r>
            <a:r>
              <a:rPr lang="en-US" dirty="0" err="1"/>
              <a:t>org.springframework</a:t>
            </a:r>
            <a:r>
              <a:rPr lang="en-US" dirty="0"/>
              <a:t>&lt;/</a:t>
            </a:r>
            <a:r>
              <a:rPr lang="en-US" dirty="0" err="1"/>
              <a:t>groupId</a:t>
            </a:r>
            <a:r>
              <a:rPr lang="en-US" dirty="0"/>
              <a:t>&gt;</a:t>
            </a:r>
          </a:p>
          <a:p>
            <a:pPr marL="82296" indent="0">
              <a:buNone/>
            </a:pPr>
            <a:r>
              <a:rPr lang="en-US" dirty="0"/>
              <a:t>&lt;</a:t>
            </a:r>
            <a:r>
              <a:rPr lang="en-US" dirty="0" err="1"/>
              <a:t>artifactId</a:t>
            </a:r>
            <a:r>
              <a:rPr lang="en-US" dirty="0"/>
              <a:t>&gt;spring-context&lt;/</a:t>
            </a:r>
            <a:r>
              <a:rPr lang="en-US" dirty="0" err="1"/>
              <a:t>artifactId</a:t>
            </a:r>
            <a:r>
              <a:rPr lang="en-US" dirty="0"/>
              <a:t>&gt;</a:t>
            </a:r>
          </a:p>
          <a:p>
            <a:pPr marL="82296" indent="0">
              <a:buNone/>
            </a:pPr>
            <a:r>
              <a:rPr lang="en-US" dirty="0"/>
              <a:t>&lt;version&gt;${</a:t>
            </a:r>
            <a:r>
              <a:rPr lang="en-US" dirty="0" err="1"/>
              <a:t>spring.version</a:t>
            </a:r>
            <a:r>
              <a:rPr lang="en-US" dirty="0"/>
              <a:t>}&lt;/version&gt;</a:t>
            </a:r>
          </a:p>
          <a:p>
            <a:pPr marL="82296" indent="0">
              <a:buNone/>
            </a:pPr>
            <a:r>
              <a:rPr lang="en-US" dirty="0"/>
              <a:t>&lt;/dependency&gt;</a:t>
            </a:r>
            <a:endParaRPr lang="en-US" dirty="0" smtClean="0"/>
          </a:p>
          <a:p>
            <a:endParaRPr lang="en-US" dirty="0"/>
          </a:p>
        </p:txBody>
      </p:sp>
    </p:spTree>
    <p:extLst>
      <p:ext uri="{BB962C8B-B14F-4D97-AF65-F5344CB8AC3E}">
        <p14:creationId xmlns:p14="http://schemas.microsoft.com/office/powerpoint/2010/main" val="970950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p:cNvSpPr>
            <a:spLocks noGrp="1"/>
          </p:cNvSpPr>
          <p:nvPr>
            <p:ph idx="1"/>
          </p:nvPr>
        </p:nvSpPr>
        <p:spPr/>
        <p:txBody>
          <a:bodyPr>
            <a:normAutofit fontScale="85000" lnSpcReduction="20000"/>
          </a:bodyPr>
          <a:lstStyle/>
          <a:p>
            <a:r>
              <a:rPr lang="en-US" dirty="0" smtClean="0"/>
              <a:t>HelloWorld.java</a:t>
            </a:r>
          </a:p>
          <a:p>
            <a:pPr marL="356616" lvl="1" indent="0">
              <a:buNone/>
            </a:pPr>
            <a:r>
              <a:rPr lang="en-US" b="1" i="1" dirty="0"/>
              <a:t>public class HelloWorld {</a:t>
            </a:r>
          </a:p>
          <a:p>
            <a:pPr marL="356616" lvl="1" indent="0">
              <a:buNone/>
            </a:pPr>
            <a:r>
              <a:rPr lang="en-US" b="1" i="1" dirty="0"/>
              <a:t>private String name;</a:t>
            </a:r>
          </a:p>
          <a:p>
            <a:pPr marL="356616" lvl="1" indent="0">
              <a:buNone/>
            </a:pPr>
            <a:endParaRPr lang="en-US" i="1" dirty="0"/>
          </a:p>
          <a:p>
            <a:pPr marL="356616" lvl="1" indent="0">
              <a:buNone/>
            </a:pPr>
            <a:r>
              <a:rPr lang="en-US" b="1" i="1" dirty="0"/>
              <a:t>public void </a:t>
            </a:r>
            <a:r>
              <a:rPr lang="en-US" b="1" i="1" dirty="0" err="1"/>
              <a:t>setName</a:t>
            </a:r>
            <a:r>
              <a:rPr lang="en-US" b="1" i="1" dirty="0"/>
              <a:t>(String name) {</a:t>
            </a:r>
          </a:p>
          <a:p>
            <a:pPr marL="356616" lvl="1" indent="0">
              <a:buNone/>
            </a:pPr>
            <a:r>
              <a:rPr lang="en-US" b="1" i="1" dirty="0"/>
              <a:t>this.name = name;</a:t>
            </a:r>
          </a:p>
          <a:p>
            <a:pPr marL="356616" lvl="1" indent="0">
              <a:buNone/>
            </a:pPr>
            <a:r>
              <a:rPr lang="en-US" i="1" dirty="0"/>
              <a:t>}</a:t>
            </a:r>
          </a:p>
          <a:p>
            <a:pPr marL="356616" lvl="1" indent="0">
              <a:buNone/>
            </a:pPr>
            <a:endParaRPr lang="en-US" i="1" dirty="0"/>
          </a:p>
          <a:p>
            <a:pPr marL="356616" lvl="1" indent="0">
              <a:buNone/>
            </a:pPr>
            <a:r>
              <a:rPr lang="en-US" b="1" i="1" dirty="0"/>
              <a:t>public void </a:t>
            </a:r>
            <a:r>
              <a:rPr lang="en-US" b="1" i="1" dirty="0" err="1"/>
              <a:t>printHello</a:t>
            </a:r>
            <a:r>
              <a:rPr lang="en-US" b="1" i="1" dirty="0"/>
              <a:t>() {</a:t>
            </a:r>
          </a:p>
          <a:p>
            <a:pPr marL="356616" lvl="1" indent="0">
              <a:buNone/>
            </a:pPr>
            <a:r>
              <a:rPr lang="nn-NO" i="1" dirty="0"/>
              <a:t>System.</a:t>
            </a:r>
            <a:r>
              <a:rPr lang="nn-NO" b="1" i="1" dirty="0"/>
              <a:t>out.println("</a:t>
            </a:r>
            <a:r>
              <a:rPr lang="nn-NO" b="1" i="1" dirty="0" smtClean="0"/>
              <a:t>Spring says </a:t>
            </a:r>
            <a:r>
              <a:rPr lang="nn-NO" b="1" i="1" dirty="0"/>
              <a:t>: Hello ! " + name);</a:t>
            </a:r>
          </a:p>
          <a:p>
            <a:pPr marL="356616" lvl="1" indent="0">
              <a:buNone/>
            </a:pPr>
            <a:r>
              <a:rPr lang="en-US" i="1" dirty="0"/>
              <a:t>}</a:t>
            </a:r>
          </a:p>
          <a:p>
            <a:pPr marL="356616" lvl="1" indent="0">
              <a:buNone/>
            </a:pPr>
            <a:r>
              <a:rPr lang="en-US" i="1" dirty="0"/>
              <a:t>}</a:t>
            </a:r>
          </a:p>
        </p:txBody>
      </p:sp>
      <p:sp>
        <p:nvSpPr>
          <p:cNvPr id="2" name="Tiêu đề 1"/>
          <p:cNvSpPr>
            <a:spLocks noGrp="1"/>
          </p:cNvSpPr>
          <p:nvPr>
            <p:ph type="title"/>
          </p:nvPr>
        </p:nvSpPr>
        <p:spPr/>
        <p:txBody>
          <a:bodyPr/>
          <a:lstStyle/>
          <a:p>
            <a:r>
              <a:rPr lang="en-US" sz="4400" dirty="0">
                <a:solidFill>
                  <a:schemeClr val="accent3">
                    <a:lumMod val="75000"/>
                  </a:schemeClr>
                </a:solidFill>
                <a:latin typeface="Arial" pitchFamily="34" charset="0"/>
                <a:cs typeface="Arial" pitchFamily="34" charset="0"/>
              </a:rPr>
              <a:t>Spring HelloWorld Example</a:t>
            </a:r>
            <a:endParaRPr lang="en-US" dirty="0"/>
          </a:p>
        </p:txBody>
      </p:sp>
    </p:spTree>
    <p:extLst>
      <p:ext uri="{BB962C8B-B14F-4D97-AF65-F5344CB8AC3E}">
        <p14:creationId xmlns:p14="http://schemas.microsoft.com/office/powerpoint/2010/main" val="240159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z="4400" dirty="0">
                <a:solidFill>
                  <a:schemeClr val="accent3">
                    <a:lumMod val="75000"/>
                  </a:schemeClr>
                </a:solidFill>
                <a:latin typeface="Arial" pitchFamily="34" charset="0"/>
                <a:cs typeface="Arial" pitchFamily="34" charset="0"/>
              </a:rPr>
              <a:t>Spring HelloWorld Example</a:t>
            </a:r>
            <a:endParaRPr lang="en-US" dirty="0"/>
          </a:p>
        </p:txBody>
      </p:sp>
      <p:sp>
        <p:nvSpPr>
          <p:cNvPr id="3" name="Chỗ dành sẵn cho Nội dung 2"/>
          <p:cNvSpPr>
            <a:spLocks noGrp="1"/>
          </p:cNvSpPr>
          <p:nvPr>
            <p:ph idx="1"/>
          </p:nvPr>
        </p:nvSpPr>
        <p:spPr/>
        <p:txBody>
          <a:bodyPr>
            <a:normAutofit fontScale="62500" lnSpcReduction="20000"/>
          </a:bodyPr>
          <a:lstStyle/>
          <a:p>
            <a:r>
              <a:rPr lang="en-US" sz="4500" dirty="0" smtClean="0"/>
              <a:t>SpringBeans.xml </a:t>
            </a:r>
          </a:p>
          <a:p>
            <a:endParaRPr lang="en-US" dirty="0" smtClean="0"/>
          </a:p>
          <a:p>
            <a:pPr marL="82296" indent="0">
              <a:buNone/>
            </a:pPr>
            <a:r>
              <a:rPr lang="en-US" dirty="0"/>
              <a:t>&lt;beans </a:t>
            </a:r>
            <a:r>
              <a:rPr lang="en-US" dirty="0" err="1"/>
              <a:t>xmlns</a:t>
            </a:r>
            <a:r>
              <a:rPr lang="en-US" dirty="0"/>
              <a:t>=</a:t>
            </a:r>
            <a:r>
              <a:rPr lang="en-US" i="1" dirty="0"/>
              <a:t>"http://www.springframework.org/schema/beans"</a:t>
            </a:r>
          </a:p>
          <a:p>
            <a:pPr marL="82296" indent="0">
              <a:buNone/>
            </a:pPr>
            <a:r>
              <a:rPr lang="en-US" dirty="0" err="1"/>
              <a:t>xmlns:xsi</a:t>
            </a:r>
            <a:r>
              <a:rPr lang="en-US" dirty="0"/>
              <a:t>=</a:t>
            </a:r>
            <a:r>
              <a:rPr lang="en-US" i="1" dirty="0"/>
              <a:t>"http://www.w3.org/2001/XMLSchema-instance"</a:t>
            </a:r>
          </a:p>
          <a:p>
            <a:pPr marL="82296" indent="0">
              <a:buNone/>
            </a:pPr>
            <a:r>
              <a:rPr lang="en-US" dirty="0" err="1"/>
              <a:t>xsi:schemaLocation</a:t>
            </a:r>
            <a:r>
              <a:rPr lang="en-US" dirty="0"/>
              <a:t>=</a:t>
            </a:r>
            <a:r>
              <a:rPr lang="en-US" i="1" dirty="0"/>
              <a:t>"http://www.springframework.org/schema/beans</a:t>
            </a:r>
          </a:p>
          <a:p>
            <a:pPr marL="82296" indent="0">
              <a:buNone/>
            </a:pPr>
            <a:r>
              <a:rPr lang="en-US" i="1" dirty="0"/>
              <a:t>http://www.springframework.org/schema/beans/spring-beans-4.0.xsd"&gt;</a:t>
            </a:r>
          </a:p>
          <a:p>
            <a:pPr marL="82296" indent="0">
              <a:buNone/>
            </a:pPr>
            <a:r>
              <a:rPr lang="en-US" dirty="0" smtClean="0"/>
              <a:t>&lt;</a:t>
            </a:r>
            <a:r>
              <a:rPr lang="en-US" dirty="0"/>
              <a:t>bean id=</a:t>
            </a:r>
            <a:r>
              <a:rPr lang="en-US" i="1" dirty="0"/>
              <a:t>"</a:t>
            </a:r>
            <a:r>
              <a:rPr lang="en-US" i="1" dirty="0" err="1"/>
              <a:t>helloBean</a:t>
            </a:r>
            <a:r>
              <a:rPr lang="en-US" i="1" dirty="0"/>
              <a:t>" class="</a:t>
            </a:r>
            <a:r>
              <a:rPr lang="en-US" i="1" dirty="0" err="1"/>
              <a:t>com.vietsci.HelloWorld</a:t>
            </a:r>
            <a:r>
              <a:rPr lang="en-US" i="1" dirty="0"/>
              <a:t>"&gt;</a:t>
            </a:r>
          </a:p>
          <a:p>
            <a:pPr marL="82296" indent="0">
              <a:buNone/>
            </a:pPr>
            <a:r>
              <a:rPr lang="en-US" dirty="0"/>
              <a:t>&lt;property name=</a:t>
            </a:r>
            <a:r>
              <a:rPr lang="en-US" i="1" dirty="0"/>
              <a:t>"name" value="MY NAME in SPRINGBEAN.XML file" /&gt;</a:t>
            </a:r>
          </a:p>
          <a:p>
            <a:pPr marL="82296" indent="0">
              <a:buNone/>
            </a:pPr>
            <a:r>
              <a:rPr lang="en-US" dirty="0"/>
              <a:t>&lt;/bean&gt;</a:t>
            </a:r>
          </a:p>
          <a:p>
            <a:pPr marL="82296" indent="0">
              <a:buNone/>
            </a:pPr>
            <a:endParaRPr lang="en-US" dirty="0"/>
          </a:p>
          <a:p>
            <a:pPr marL="82296" indent="0">
              <a:buNone/>
            </a:pPr>
            <a:r>
              <a:rPr lang="en-US" dirty="0"/>
              <a:t>&lt;/beans&gt;</a:t>
            </a:r>
          </a:p>
        </p:txBody>
      </p:sp>
    </p:spTree>
    <p:extLst>
      <p:ext uri="{BB962C8B-B14F-4D97-AF65-F5344CB8AC3E}">
        <p14:creationId xmlns:p14="http://schemas.microsoft.com/office/powerpoint/2010/main" val="2039524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1983</TotalTime>
  <Words>2556</Words>
  <Application>Microsoft Office PowerPoint</Application>
  <PresentationFormat>Trình chiếu Trên màn hình (4:3)</PresentationFormat>
  <Paragraphs>365</Paragraphs>
  <Slides>46</Slides>
  <Notes>1</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46</vt:i4>
      </vt:variant>
    </vt:vector>
  </HeadingPairs>
  <TitlesOfParts>
    <vt:vector size="52" baseType="lpstr">
      <vt:lpstr>Arial</vt:lpstr>
      <vt:lpstr>Calibri</vt:lpstr>
      <vt:lpstr>Times New Roman</vt:lpstr>
      <vt:lpstr>Verdana</vt:lpstr>
      <vt:lpstr>Wingdings 2</vt:lpstr>
      <vt:lpstr>Solstice</vt:lpstr>
      <vt:lpstr>   </vt:lpstr>
      <vt:lpstr>Bản trình bày PowerPoint</vt:lpstr>
      <vt:lpstr>Spring Overview </vt:lpstr>
      <vt:lpstr>Spring Overview</vt:lpstr>
      <vt:lpstr>Spring Architecture</vt:lpstr>
      <vt:lpstr>Spring HelloWorld Example</vt:lpstr>
      <vt:lpstr>Spring HelloWorld Example</vt:lpstr>
      <vt:lpstr>Spring HelloWorld Example</vt:lpstr>
      <vt:lpstr>Spring HelloWorld Example</vt:lpstr>
      <vt:lpstr>Spring HelloWorld Example</vt:lpstr>
      <vt:lpstr>Spring Functions</vt:lpstr>
      <vt:lpstr>Spring - IoC Containers</vt:lpstr>
      <vt:lpstr>Spring - IoC Containers</vt:lpstr>
      <vt:lpstr>Spring - IoC Containers</vt:lpstr>
      <vt:lpstr>Spring Bean</vt:lpstr>
      <vt:lpstr>Bean Definition</vt:lpstr>
      <vt:lpstr>Bean Definition</vt:lpstr>
      <vt:lpstr>Bean Definition</vt:lpstr>
      <vt:lpstr>Bean Definition</vt:lpstr>
      <vt:lpstr>Bean Definition</vt:lpstr>
      <vt:lpstr>Bean Scope</vt:lpstr>
      <vt:lpstr>Bean Scope</vt:lpstr>
      <vt:lpstr>Bean Scope</vt:lpstr>
      <vt:lpstr>Bean Scope</vt:lpstr>
      <vt:lpstr>Bean Scope</vt:lpstr>
      <vt:lpstr>Bean Scope</vt:lpstr>
      <vt:lpstr>Bean Life Cycle</vt:lpstr>
      <vt:lpstr>Bean Life Cycle</vt:lpstr>
      <vt:lpstr>Bean Definition Inheritance</vt:lpstr>
      <vt:lpstr>Bean Definition Inheritance</vt:lpstr>
      <vt:lpstr>Bean Definition Inheritance</vt:lpstr>
      <vt:lpstr>Spring Dependency Injection</vt:lpstr>
      <vt:lpstr>Spring Dependency Injection</vt:lpstr>
      <vt:lpstr>Spring Dependency Injection</vt:lpstr>
      <vt:lpstr>Spring Dependency Injection</vt:lpstr>
      <vt:lpstr>Spring Dependency Injection</vt:lpstr>
      <vt:lpstr>Spring Dependency Injection</vt:lpstr>
      <vt:lpstr>Spring - Injecting Inner Beans</vt:lpstr>
      <vt:lpstr>Spring - Injecting Inner Beans</vt:lpstr>
      <vt:lpstr>Spring - Injecting Collection</vt:lpstr>
      <vt:lpstr>Spring - Beans Auto-Wiring</vt:lpstr>
      <vt:lpstr>Spring - Beans Auto-Wiring</vt:lpstr>
      <vt:lpstr>Annotation Based Configuration</vt:lpstr>
      <vt:lpstr>Annotation Based Configuration</vt:lpstr>
      <vt:lpstr>Java Based Configuration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JEE</dc:title>
  <dc:creator>hp</dc:creator>
  <cp:lastModifiedBy>hp</cp:lastModifiedBy>
  <cp:revision>461</cp:revision>
  <dcterms:created xsi:type="dcterms:W3CDTF">2016-03-08T01:50:05Z</dcterms:created>
  <dcterms:modified xsi:type="dcterms:W3CDTF">2016-03-29T11:06:03Z</dcterms:modified>
</cp:coreProperties>
</file>