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60" r:id="rId3"/>
    <p:sldId id="261" r:id="rId4"/>
    <p:sldId id="262" r:id="rId5"/>
    <p:sldId id="263" r:id="rId6"/>
    <p:sldId id="264" r:id="rId7"/>
    <p:sldId id="269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6" r:id="rId27"/>
    <p:sldId id="284" r:id="rId28"/>
    <p:sldId id="285" r:id="rId29"/>
    <p:sldId id="287" r:id="rId30"/>
    <p:sldId id="288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4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A2BE9-31B7-42D1-83CD-B86537C7C119}" type="datetimeFigureOut">
              <a:rPr lang="en-US" smtClean="0"/>
              <a:pPr/>
              <a:t>08-Mar-16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C2A77-ADC0-4593-AB5C-0C8610752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C2A77-ADC0-4593-AB5C-0C86107524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8150B-FFE9-4953-9604-2F51689D316E}" type="datetimeFigureOut">
              <a:rPr lang="en-US" smtClean="0"/>
              <a:pPr/>
              <a:t>08-Mar-16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8150B-FFE9-4953-9604-2F51689D316E}" type="datetimeFigureOut">
              <a:rPr lang="en-US" smtClean="0"/>
              <a:pPr/>
              <a:t>08-Mar-16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8150B-FFE9-4953-9604-2F51689D316E}" type="datetimeFigureOut">
              <a:rPr lang="en-US" smtClean="0"/>
              <a:pPr/>
              <a:t>08-Mar-16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8150B-FFE9-4953-9604-2F51689D316E}" type="datetimeFigureOut">
              <a:rPr lang="en-US" smtClean="0"/>
              <a:pPr/>
              <a:t>08-Mar-16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8150B-FFE9-4953-9604-2F51689D316E}" type="datetimeFigureOut">
              <a:rPr lang="en-US" smtClean="0"/>
              <a:pPr/>
              <a:t>08-Mar-16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8150B-FFE9-4953-9604-2F51689D316E}" type="datetimeFigureOut">
              <a:rPr lang="en-US" smtClean="0"/>
              <a:pPr/>
              <a:t>08-Mar-16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8150B-FFE9-4953-9604-2F51689D316E}" type="datetimeFigureOut">
              <a:rPr lang="en-US" smtClean="0"/>
              <a:pPr/>
              <a:t>08-Mar-16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8150B-FFE9-4953-9604-2F51689D316E}" type="datetimeFigureOut">
              <a:rPr lang="en-US" smtClean="0"/>
              <a:pPr/>
              <a:t>08-Mar-16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8150B-FFE9-4953-9604-2F51689D316E}" type="datetimeFigureOut">
              <a:rPr lang="en-US" smtClean="0"/>
              <a:pPr/>
              <a:t>08-Mar-16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8150B-FFE9-4953-9604-2F51689D316E}" type="datetimeFigureOut">
              <a:rPr lang="en-US" smtClean="0"/>
              <a:pPr/>
              <a:t>08-Mar-16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8150B-FFE9-4953-9604-2F51689D316E}" type="datetimeFigureOut">
              <a:rPr lang="en-US" smtClean="0"/>
              <a:pPr/>
              <a:t>08-Mar-16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F28150B-FFE9-4953-9604-2F51689D316E}" type="datetimeFigureOut">
              <a:rPr lang="en-US" smtClean="0"/>
              <a:pPr/>
              <a:t>08-Mar-16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IMIC\JEE\pics\jee backgroun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384484"/>
            <a:ext cx="7543800" cy="37837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JEE 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Java EE Clients: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Web Clients (thin client)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Application Clients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Applets</a:t>
            </a:r>
          </a:p>
          <a:p>
            <a:pPr marL="120650" indent="-38100">
              <a:buNone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JavaBean: đối tượng truyền thông tin giữa clients và servers. Nó có các phương thức get and set.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JEE 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client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server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JEE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hp\Desktop\IMIC\JEE\pics\jeett_dt_0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590800"/>
            <a:ext cx="5567516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JEE 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5100" indent="-82550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Web Components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Java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Servlets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JSP, JSF</a:t>
            </a:r>
          </a:p>
        </p:txBody>
      </p:sp>
      <p:pic>
        <p:nvPicPr>
          <p:cNvPr id="5" name="Picture 2" descr="C:\Users\hp\Desktop\IMIC\JEE\pics\jeett_dt_0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514600"/>
            <a:ext cx="5479006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JEE 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Business Components</a:t>
            </a:r>
          </a:p>
          <a:p>
            <a:endParaRPr lang="en-US" dirty="0"/>
          </a:p>
        </p:txBody>
      </p:sp>
      <p:pic>
        <p:nvPicPr>
          <p:cNvPr id="5124" name="Picture 4" descr="C:\Users\hp\Desktop\IMIC\JEE\pics\jeett_dt_00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828800"/>
            <a:ext cx="4572000" cy="47858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JEE 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Enterprise Information System Tier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Database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ERP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sở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tầng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JEE - Containers</a:t>
            </a:r>
            <a:endParaRPr lang="en-US" dirty="0"/>
          </a:p>
        </p:txBody>
      </p:sp>
      <p:pic>
        <p:nvPicPr>
          <p:cNvPr id="6146" name="Picture 2" descr="C:\Users\hp\Desktop\IMIC\JEE\pics\jeett_dt_005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17837" y="1681162"/>
            <a:ext cx="4333875" cy="433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JEE -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EE server:  </a:t>
            </a:r>
            <a:r>
              <a:rPr lang="en-US" dirty="0" err="1" smtClean="0"/>
              <a:t>Weblogic</a:t>
            </a:r>
            <a:r>
              <a:rPr lang="en-US" dirty="0" smtClean="0"/>
              <a:t>, </a:t>
            </a:r>
            <a:r>
              <a:rPr lang="en-US" dirty="0" err="1" smtClean="0"/>
              <a:t>Jboss</a:t>
            </a:r>
            <a:r>
              <a:rPr lang="en-US" dirty="0" smtClean="0"/>
              <a:t>, </a:t>
            </a:r>
            <a:r>
              <a:rPr lang="en-US" dirty="0" err="1" smtClean="0"/>
              <a:t>WebSphere</a:t>
            </a:r>
            <a:r>
              <a:rPr lang="en-US" dirty="0" smtClean="0"/>
              <a:t>, Glassfish</a:t>
            </a:r>
          </a:p>
          <a:p>
            <a:r>
              <a:rPr lang="en-US" dirty="0" smtClean="0"/>
              <a:t>EJB container: </a:t>
            </a:r>
            <a:r>
              <a:rPr lang="en-US" dirty="0" err="1" smtClean="0"/>
              <a:t>Weblogic</a:t>
            </a:r>
            <a:r>
              <a:rPr lang="en-US" dirty="0" smtClean="0"/>
              <a:t>, </a:t>
            </a:r>
            <a:r>
              <a:rPr lang="en-US" dirty="0" err="1" smtClean="0"/>
              <a:t>Jboss</a:t>
            </a:r>
            <a:r>
              <a:rPr lang="en-US" dirty="0" smtClean="0"/>
              <a:t>, </a:t>
            </a:r>
            <a:r>
              <a:rPr lang="en-US" dirty="0" err="1" smtClean="0"/>
              <a:t>WebSphere</a:t>
            </a:r>
            <a:r>
              <a:rPr lang="en-US" dirty="0" smtClean="0"/>
              <a:t>, Glassfish</a:t>
            </a:r>
          </a:p>
          <a:p>
            <a:r>
              <a:rPr lang="en-US" dirty="0" smtClean="0"/>
              <a:t>Web container: </a:t>
            </a:r>
            <a:r>
              <a:rPr lang="en-US" dirty="0" err="1" smtClean="0"/>
              <a:t>Weblogic</a:t>
            </a:r>
            <a:r>
              <a:rPr lang="en-US" dirty="0" smtClean="0"/>
              <a:t>, </a:t>
            </a:r>
            <a:r>
              <a:rPr lang="en-US" dirty="0" err="1" smtClean="0"/>
              <a:t>Jboss</a:t>
            </a:r>
            <a:r>
              <a:rPr lang="en-US" dirty="0" smtClean="0"/>
              <a:t>, Glassfish </a:t>
            </a:r>
            <a:r>
              <a:rPr lang="en-US" dirty="0" err="1" smtClean="0"/>
              <a:t>WebSphere</a:t>
            </a:r>
            <a:r>
              <a:rPr lang="en-US" dirty="0" smtClean="0"/>
              <a:t>, Tomcat, Jetty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JEE -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EE APIs in the Web Container</a:t>
            </a:r>
          </a:p>
          <a:p>
            <a:r>
              <a:rPr lang="en-US" dirty="0" smtClean="0"/>
              <a:t>Java EE APIs in the EJB Container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JEE - APIs</a:t>
            </a:r>
            <a:endParaRPr lang="en-US" dirty="0"/>
          </a:p>
        </p:txBody>
      </p:sp>
      <p:pic>
        <p:nvPicPr>
          <p:cNvPr id="8194" name="Picture 2" descr="C:\Users\hp\Desktop\IMIC\JEE\pics\jeett_dt_007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524000"/>
            <a:ext cx="2339848" cy="4800600"/>
          </a:xfrm>
          <a:prstGeom prst="rect">
            <a:avLst/>
          </a:prstGeom>
          <a:noFill/>
        </p:spPr>
      </p:pic>
      <p:pic>
        <p:nvPicPr>
          <p:cNvPr id="8195" name="Picture 3" descr="C:\Users\hp\Desktop\IMIC\JEE\pics\jeett_dt_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524000"/>
            <a:ext cx="2828925" cy="5114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client – server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WebPage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Website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WebApp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HTTP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Cookie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Request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Session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81000"/>
            <a:ext cx="7498080" cy="5867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endParaRPr lang="en-US" sz="4800" dirty="0" smtClean="0"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2"/>
              </a:buBlip>
            </a:pPr>
            <a:r>
              <a:rPr lang="en-US" sz="44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4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4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4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JEE</a:t>
            </a:r>
          </a:p>
          <a:p>
            <a:pPr>
              <a:buBlip>
                <a:blip r:embed="rId2"/>
              </a:buBlip>
            </a:pPr>
            <a:endParaRPr lang="en-US" sz="4400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2"/>
              </a:buBlip>
            </a:pPr>
            <a:r>
              <a:rPr lang="en-US" sz="44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4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4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4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Web</a:t>
            </a:r>
          </a:p>
          <a:p>
            <a:pPr>
              <a:buBlip>
                <a:blip r:embed="rId2"/>
              </a:buBlip>
            </a:pPr>
            <a:endParaRPr lang="en-US" sz="4400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2"/>
              </a:buBlip>
            </a:pPr>
            <a:r>
              <a:rPr lang="en-US" sz="44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4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Java </a:t>
            </a:r>
            <a:r>
              <a:rPr lang="en-US" sz="44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Servlets</a:t>
            </a:r>
            <a:endParaRPr lang="en-US" sz="44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Java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Servlets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Overview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Setup Environment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Life Cycle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Example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doGet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doPost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methods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Session Tracking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Page Redirect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Servlets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- Overview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are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Servlets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Servlets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Architecture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ServletsTasks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Servlets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Packages: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javax.servlet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javax.servlet.http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Servlets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Servlets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Architecture</a:t>
            </a:r>
            <a:endParaRPr lang="en-US" dirty="0"/>
          </a:p>
        </p:txBody>
      </p:sp>
      <p:pic>
        <p:nvPicPr>
          <p:cNvPr id="2051" name="Picture 3" descr="C:\Users\hp\Desktop\IMIC\JEE\pics\jeett_dt_00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828800"/>
            <a:ext cx="4505325" cy="471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Sevlets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Setup Environment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Setting up JDK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Setup Tomcat server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Servlets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Life Cycle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life cycle of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Servlet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through 3 methods: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nit()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service()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estroy()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Servlets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3074" name="Picture 2" descr="C:\Users\hp\Desktop\IMIC\JEE\pics\servlet-lifecyc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09800"/>
            <a:ext cx="4010025" cy="3590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Servlets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Dynamic Web Project</a:t>
            </a:r>
          </a:p>
          <a:p>
            <a:r>
              <a:rPr lang="en-US" dirty="0" smtClean="0"/>
              <a:t>Create HelloWorld.java</a:t>
            </a:r>
          </a:p>
          <a:p>
            <a:r>
              <a:rPr lang="en-US" dirty="0" smtClean="0"/>
              <a:t>Update web.xml file</a:t>
            </a:r>
          </a:p>
          <a:p>
            <a:pPr>
              <a:buNone/>
            </a:pPr>
            <a:r>
              <a:rPr lang="en-US" sz="2100" dirty="0" smtClean="0">
                <a:solidFill>
                  <a:srgbClr val="C00000"/>
                </a:solidFill>
              </a:rPr>
              <a:t>&lt;</a:t>
            </a:r>
            <a:r>
              <a:rPr lang="en-US" sz="2100" dirty="0" err="1" smtClean="0">
                <a:solidFill>
                  <a:srgbClr val="C00000"/>
                </a:solidFill>
              </a:rPr>
              <a:t>servlet</a:t>
            </a:r>
            <a:r>
              <a:rPr lang="en-US" sz="2100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2100" dirty="0" smtClean="0">
                <a:solidFill>
                  <a:srgbClr val="C00000"/>
                </a:solidFill>
              </a:rPr>
              <a:t>  &lt;</a:t>
            </a:r>
            <a:r>
              <a:rPr lang="en-US" sz="2100" dirty="0" err="1" smtClean="0">
                <a:solidFill>
                  <a:srgbClr val="C00000"/>
                </a:solidFill>
              </a:rPr>
              <a:t>servlet</a:t>
            </a:r>
            <a:r>
              <a:rPr lang="en-US" sz="2100" dirty="0" smtClean="0">
                <a:solidFill>
                  <a:srgbClr val="C00000"/>
                </a:solidFill>
              </a:rPr>
              <a:t>-name&gt;</a:t>
            </a:r>
            <a:r>
              <a:rPr lang="en-US" sz="2100" dirty="0" err="1" smtClean="0">
                <a:solidFill>
                  <a:srgbClr val="C00000"/>
                </a:solidFill>
              </a:rPr>
              <a:t>HelloWorld</a:t>
            </a:r>
            <a:r>
              <a:rPr lang="en-US" sz="2100" dirty="0" smtClean="0">
                <a:solidFill>
                  <a:srgbClr val="C00000"/>
                </a:solidFill>
              </a:rPr>
              <a:t>&lt;/</a:t>
            </a:r>
            <a:r>
              <a:rPr lang="en-US" sz="2100" dirty="0" err="1" smtClean="0">
                <a:solidFill>
                  <a:srgbClr val="C00000"/>
                </a:solidFill>
              </a:rPr>
              <a:t>servlet</a:t>
            </a:r>
            <a:r>
              <a:rPr lang="en-US" sz="2100" dirty="0" smtClean="0">
                <a:solidFill>
                  <a:srgbClr val="C00000"/>
                </a:solidFill>
              </a:rPr>
              <a:t>-name&gt;</a:t>
            </a:r>
          </a:p>
          <a:p>
            <a:pPr>
              <a:buNone/>
            </a:pPr>
            <a:r>
              <a:rPr lang="en-US" sz="2100" dirty="0" smtClean="0">
                <a:solidFill>
                  <a:srgbClr val="C00000"/>
                </a:solidFill>
              </a:rPr>
              <a:t>  &lt;</a:t>
            </a:r>
            <a:r>
              <a:rPr lang="en-US" sz="2100" dirty="0" err="1" smtClean="0">
                <a:solidFill>
                  <a:srgbClr val="C00000"/>
                </a:solidFill>
              </a:rPr>
              <a:t>servlet</a:t>
            </a:r>
            <a:r>
              <a:rPr lang="en-US" sz="2100" dirty="0" smtClean="0">
                <a:solidFill>
                  <a:srgbClr val="C00000"/>
                </a:solidFill>
              </a:rPr>
              <a:t>-class&gt;</a:t>
            </a:r>
            <a:r>
              <a:rPr lang="en-US" sz="2100" dirty="0" err="1" smtClean="0">
                <a:solidFill>
                  <a:srgbClr val="C00000"/>
                </a:solidFill>
              </a:rPr>
              <a:t>com.imic.HelloWorld</a:t>
            </a:r>
            <a:r>
              <a:rPr lang="en-US" sz="2100" dirty="0" smtClean="0">
                <a:solidFill>
                  <a:srgbClr val="C00000"/>
                </a:solidFill>
              </a:rPr>
              <a:t>&lt;/</a:t>
            </a:r>
            <a:r>
              <a:rPr lang="en-US" sz="2100" dirty="0" err="1" smtClean="0">
                <a:solidFill>
                  <a:srgbClr val="C00000"/>
                </a:solidFill>
              </a:rPr>
              <a:t>servlet</a:t>
            </a:r>
            <a:r>
              <a:rPr lang="en-US" sz="2100" dirty="0" smtClean="0">
                <a:solidFill>
                  <a:srgbClr val="C00000"/>
                </a:solidFill>
              </a:rPr>
              <a:t>-class&gt;</a:t>
            </a:r>
          </a:p>
          <a:p>
            <a:pPr>
              <a:buNone/>
            </a:pPr>
            <a:r>
              <a:rPr lang="en-US" sz="2100" dirty="0" smtClean="0">
                <a:solidFill>
                  <a:srgbClr val="C00000"/>
                </a:solidFill>
              </a:rPr>
              <a:t>  &lt;/</a:t>
            </a:r>
            <a:r>
              <a:rPr lang="en-US" sz="2100" dirty="0" err="1" smtClean="0">
                <a:solidFill>
                  <a:srgbClr val="C00000"/>
                </a:solidFill>
              </a:rPr>
              <a:t>servlet</a:t>
            </a:r>
            <a:r>
              <a:rPr lang="en-US" sz="2100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2100" dirty="0" smtClean="0">
                <a:solidFill>
                  <a:srgbClr val="C00000"/>
                </a:solidFill>
              </a:rPr>
              <a:t>  </a:t>
            </a:r>
            <a:r>
              <a:rPr lang="en-US" sz="2100" dirty="0" smtClean="0">
                <a:solidFill>
                  <a:srgbClr val="C00000"/>
                </a:solidFill>
              </a:rPr>
              <a:t>&lt;</a:t>
            </a:r>
            <a:r>
              <a:rPr lang="en-US" sz="2100" dirty="0" err="1" smtClean="0">
                <a:solidFill>
                  <a:srgbClr val="C00000"/>
                </a:solidFill>
              </a:rPr>
              <a:t>servlet</a:t>
            </a:r>
            <a:r>
              <a:rPr lang="en-US" sz="2100" dirty="0" smtClean="0">
                <a:solidFill>
                  <a:srgbClr val="C00000"/>
                </a:solidFill>
              </a:rPr>
              <a:t>-mapping&gt;</a:t>
            </a:r>
          </a:p>
          <a:p>
            <a:pPr>
              <a:buNone/>
            </a:pPr>
            <a:r>
              <a:rPr lang="en-US" sz="2100" dirty="0" smtClean="0">
                <a:solidFill>
                  <a:srgbClr val="C00000"/>
                </a:solidFill>
              </a:rPr>
              <a:t>  &lt;</a:t>
            </a:r>
            <a:r>
              <a:rPr lang="en-US" sz="2100" dirty="0" err="1" smtClean="0">
                <a:solidFill>
                  <a:srgbClr val="C00000"/>
                </a:solidFill>
              </a:rPr>
              <a:t>servlet</a:t>
            </a:r>
            <a:r>
              <a:rPr lang="en-US" sz="2100" dirty="0" smtClean="0">
                <a:solidFill>
                  <a:srgbClr val="C00000"/>
                </a:solidFill>
              </a:rPr>
              <a:t>-name&gt;</a:t>
            </a:r>
            <a:r>
              <a:rPr lang="en-US" sz="2100" dirty="0" err="1" smtClean="0">
                <a:solidFill>
                  <a:srgbClr val="C00000"/>
                </a:solidFill>
              </a:rPr>
              <a:t>HelloWorld</a:t>
            </a:r>
            <a:r>
              <a:rPr lang="en-US" sz="2100" dirty="0" smtClean="0">
                <a:solidFill>
                  <a:srgbClr val="C00000"/>
                </a:solidFill>
              </a:rPr>
              <a:t>&lt;/</a:t>
            </a:r>
            <a:r>
              <a:rPr lang="en-US" sz="2100" dirty="0" err="1" smtClean="0">
                <a:solidFill>
                  <a:srgbClr val="C00000"/>
                </a:solidFill>
              </a:rPr>
              <a:t>servlet</a:t>
            </a:r>
            <a:r>
              <a:rPr lang="en-US" sz="2100" dirty="0" smtClean="0">
                <a:solidFill>
                  <a:srgbClr val="C00000"/>
                </a:solidFill>
              </a:rPr>
              <a:t>-name&gt;</a:t>
            </a:r>
          </a:p>
          <a:p>
            <a:pPr>
              <a:buNone/>
            </a:pPr>
            <a:r>
              <a:rPr lang="en-US" sz="2100" dirty="0" smtClean="0">
                <a:solidFill>
                  <a:srgbClr val="C00000"/>
                </a:solidFill>
              </a:rPr>
              <a:t>  &lt;</a:t>
            </a:r>
            <a:r>
              <a:rPr lang="en-US" sz="2100" dirty="0" err="1" smtClean="0">
                <a:solidFill>
                  <a:srgbClr val="C00000"/>
                </a:solidFill>
              </a:rPr>
              <a:t>url</a:t>
            </a:r>
            <a:r>
              <a:rPr lang="en-US" sz="2100" dirty="0" smtClean="0">
                <a:solidFill>
                  <a:srgbClr val="C00000"/>
                </a:solidFill>
              </a:rPr>
              <a:t>-pattern&gt;/</a:t>
            </a:r>
            <a:r>
              <a:rPr lang="en-US" sz="2100" dirty="0" err="1" smtClean="0">
                <a:solidFill>
                  <a:srgbClr val="C00000"/>
                </a:solidFill>
              </a:rPr>
              <a:t>HelloWorld</a:t>
            </a:r>
            <a:r>
              <a:rPr lang="en-US" sz="2100" dirty="0" smtClean="0">
                <a:solidFill>
                  <a:srgbClr val="C00000"/>
                </a:solidFill>
              </a:rPr>
              <a:t>&lt;/</a:t>
            </a:r>
            <a:r>
              <a:rPr lang="en-US" sz="2100" dirty="0" err="1" smtClean="0">
                <a:solidFill>
                  <a:srgbClr val="C00000"/>
                </a:solidFill>
              </a:rPr>
              <a:t>url</a:t>
            </a:r>
            <a:r>
              <a:rPr lang="en-US" sz="2100" dirty="0" smtClean="0">
                <a:solidFill>
                  <a:srgbClr val="C00000"/>
                </a:solidFill>
              </a:rPr>
              <a:t>-pattern&gt;</a:t>
            </a:r>
          </a:p>
          <a:p>
            <a:pPr>
              <a:buNone/>
            </a:pPr>
            <a:r>
              <a:rPr lang="en-US" sz="2100" dirty="0" smtClean="0">
                <a:solidFill>
                  <a:srgbClr val="C00000"/>
                </a:solidFill>
              </a:rPr>
              <a:t>  &lt;/</a:t>
            </a:r>
            <a:r>
              <a:rPr lang="en-US" sz="2100" dirty="0" err="1" smtClean="0">
                <a:solidFill>
                  <a:srgbClr val="C00000"/>
                </a:solidFill>
              </a:rPr>
              <a:t>servlet</a:t>
            </a:r>
            <a:r>
              <a:rPr lang="en-US" sz="2100" dirty="0" smtClean="0">
                <a:solidFill>
                  <a:srgbClr val="C00000"/>
                </a:solidFill>
              </a:rPr>
              <a:t>-mapping&gt;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Servlets</a:t>
            </a:r>
            <a:r>
              <a:rPr lang="en-US" dirty="0" smtClean="0"/>
              <a:t> – </a:t>
            </a:r>
            <a:r>
              <a:rPr lang="en-US" dirty="0" err="1" smtClean="0"/>
              <a:t>doGet</a:t>
            </a:r>
            <a:r>
              <a:rPr lang="en-US" dirty="0" smtClean="0"/>
              <a:t>, </a:t>
            </a:r>
            <a:r>
              <a:rPr lang="en-US" dirty="0" err="1" smtClean="0"/>
              <a:t>doPost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doGet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public void </a:t>
            </a:r>
            <a:r>
              <a:rPr lang="en-US" sz="2000" dirty="0" err="1" smtClean="0">
                <a:solidFill>
                  <a:srgbClr val="C00000"/>
                </a:solidFill>
              </a:rPr>
              <a:t>doGet</a:t>
            </a:r>
            <a:r>
              <a:rPr lang="en-US" sz="2000" dirty="0" smtClean="0">
                <a:solidFill>
                  <a:srgbClr val="C00000"/>
                </a:solidFill>
              </a:rPr>
              <a:t>(</a:t>
            </a:r>
            <a:r>
              <a:rPr lang="en-US" sz="2000" b="1" dirty="0" err="1" smtClean="0">
                <a:solidFill>
                  <a:srgbClr val="C00000"/>
                </a:solidFill>
              </a:rPr>
              <a:t>HttpServletRequest</a:t>
            </a:r>
            <a:r>
              <a:rPr lang="en-US" sz="2000" dirty="0" smtClean="0">
                <a:solidFill>
                  <a:srgbClr val="C00000"/>
                </a:solidFill>
              </a:rPr>
              <a:t> request, </a:t>
            </a:r>
            <a:endParaRPr lang="en-US" sz="20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	       </a:t>
            </a:r>
            <a:r>
              <a:rPr lang="en-US" sz="2000" b="1" dirty="0" err="1" smtClean="0">
                <a:solidFill>
                  <a:srgbClr val="C00000"/>
                </a:solidFill>
              </a:rPr>
              <a:t>HttpServletResponse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respond) 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throws </a:t>
            </a:r>
            <a:r>
              <a:rPr lang="en-US" sz="2000" dirty="0" err="1" smtClean="0">
                <a:solidFill>
                  <a:srgbClr val="C00000"/>
                </a:solidFill>
              </a:rPr>
              <a:t>ServletException</a:t>
            </a:r>
            <a:r>
              <a:rPr lang="en-US" sz="2000" dirty="0" smtClean="0">
                <a:solidFill>
                  <a:srgbClr val="C00000"/>
                </a:solidFill>
              </a:rPr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IOException</a:t>
            </a:r>
            <a:r>
              <a:rPr lang="en-US" sz="2000" dirty="0" smtClean="0">
                <a:solidFill>
                  <a:srgbClr val="C00000"/>
                </a:solidFill>
              </a:rPr>
              <a:t> {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// </a:t>
            </a:r>
            <a:r>
              <a:rPr lang="en-US" sz="2000" u="sng" dirty="0" err="1" smtClean="0">
                <a:solidFill>
                  <a:srgbClr val="C00000"/>
                </a:solidFill>
              </a:rPr>
              <a:t>Servlet</a:t>
            </a:r>
            <a:r>
              <a:rPr lang="en-US" sz="2000" u="sng" dirty="0" smtClean="0">
                <a:solidFill>
                  <a:srgbClr val="C00000"/>
                </a:solidFill>
              </a:rPr>
              <a:t> code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}</a:t>
            </a:r>
            <a:endParaRPr lang="en-US" sz="3600" dirty="0" smtClean="0">
              <a:solidFill>
                <a:srgbClr val="C00000"/>
              </a:solidFill>
            </a:endParaRPr>
          </a:p>
          <a:p>
            <a:r>
              <a:rPr lang="en-US" dirty="0" err="1" smtClean="0"/>
              <a:t>doPost</a:t>
            </a:r>
            <a:r>
              <a:rPr lang="en-US" dirty="0" smtClean="0"/>
              <a:t>()</a:t>
            </a:r>
            <a:endParaRPr lang="en-US" dirty="0" smtClean="0"/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public void </a:t>
            </a:r>
            <a:r>
              <a:rPr lang="en-US" sz="2000" dirty="0" err="1" smtClean="0">
                <a:solidFill>
                  <a:srgbClr val="C00000"/>
                </a:solidFill>
              </a:rPr>
              <a:t>doPost</a:t>
            </a:r>
            <a:r>
              <a:rPr lang="en-US" sz="2000" dirty="0" smtClean="0">
                <a:solidFill>
                  <a:srgbClr val="C00000"/>
                </a:solidFill>
              </a:rPr>
              <a:t>(</a:t>
            </a:r>
            <a:r>
              <a:rPr lang="en-US" sz="2000" b="1" dirty="0" err="1" smtClean="0">
                <a:solidFill>
                  <a:srgbClr val="C00000"/>
                </a:solidFill>
              </a:rPr>
              <a:t>HttpServletRequest</a:t>
            </a:r>
            <a:r>
              <a:rPr lang="en-US" sz="2000" dirty="0" smtClean="0">
                <a:solidFill>
                  <a:srgbClr val="C00000"/>
                </a:solidFill>
              </a:rPr>
              <a:t> request,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               </a:t>
            </a:r>
            <a:r>
              <a:rPr lang="en-US" sz="2000" b="1" dirty="0" err="1" smtClean="0">
                <a:solidFill>
                  <a:srgbClr val="C00000"/>
                </a:solidFill>
              </a:rPr>
              <a:t>HttpServletResponse</a:t>
            </a:r>
            <a:r>
              <a:rPr lang="en-US" sz="2000" dirty="0" smtClean="0">
                <a:solidFill>
                  <a:srgbClr val="C00000"/>
                </a:solidFill>
              </a:rPr>
              <a:t> response)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throws </a:t>
            </a:r>
            <a:r>
              <a:rPr lang="en-US" sz="2000" dirty="0" err="1" smtClean="0">
                <a:solidFill>
                  <a:srgbClr val="C00000"/>
                </a:solidFill>
              </a:rPr>
              <a:t>ServletException</a:t>
            </a:r>
            <a:r>
              <a:rPr lang="en-US" sz="2000" dirty="0" smtClean="0">
                <a:solidFill>
                  <a:srgbClr val="C00000"/>
                </a:solidFill>
              </a:rPr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IOException</a:t>
            </a:r>
            <a:r>
              <a:rPr lang="en-US" sz="2000" dirty="0" smtClean="0">
                <a:solidFill>
                  <a:srgbClr val="C00000"/>
                </a:solidFill>
              </a:rPr>
              <a:t> {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// </a:t>
            </a:r>
            <a:r>
              <a:rPr lang="en-US" sz="2000" dirty="0" err="1" smtClean="0">
                <a:solidFill>
                  <a:srgbClr val="C00000"/>
                </a:solidFill>
              </a:rPr>
              <a:t>Servlet</a:t>
            </a:r>
            <a:r>
              <a:rPr lang="en-US" sz="2000" dirty="0" smtClean="0">
                <a:solidFill>
                  <a:srgbClr val="C00000"/>
                </a:solidFill>
              </a:rPr>
              <a:t> code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}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Servlets</a:t>
            </a:r>
            <a:r>
              <a:rPr lang="en-US" dirty="0" smtClean="0"/>
              <a:t> – Form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Reading Form Data</a:t>
            </a:r>
          </a:p>
          <a:p>
            <a:r>
              <a:rPr lang="en-US" dirty="0" err="1" smtClean="0"/>
              <a:t>getParameter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getParameterValues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getParameterNames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b="1" dirty="0" smtClean="0"/>
              <a:t>Examples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Servlets</a:t>
            </a:r>
            <a:r>
              <a:rPr lang="en-US" dirty="0" smtClean="0"/>
              <a:t> – </a:t>
            </a:r>
            <a:r>
              <a:rPr lang="en-US" dirty="0" smtClean="0"/>
              <a:t>Session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keep information of previous client request? </a:t>
            </a:r>
            <a:endParaRPr lang="en-US" dirty="0" smtClean="0"/>
          </a:p>
          <a:p>
            <a:r>
              <a:rPr lang="en-US" dirty="0" err="1" smtClean="0"/>
              <a:t>HttpSession</a:t>
            </a:r>
            <a:r>
              <a:rPr lang="en-US" dirty="0" smtClean="0"/>
              <a:t> </a:t>
            </a:r>
            <a:r>
              <a:rPr lang="en-US" dirty="0" smtClean="0"/>
              <a:t>Object</a:t>
            </a:r>
          </a:p>
          <a:p>
            <a:pPr>
              <a:buNone/>
            </a:pPr>
            <a:r>
              <a:rPr lang="en-US" i="1" dirty="0" err="1" smtClean="0">
                <a:solidFill>
                  <a:srgbClr val="C00000"/>
                </a:solidFill>
              </a:rPr>
              <a:t>HttpSession</a:t>
            </a:r>
            <a:r>
              <a:rPr lang="en-US" i="1" dirty="0" smtClean="0">
                <a:solidFill>
                  <a:srgbClr val="C00000"/>
                </a:solidFill>
              </a:rPr>
              <a:t> session = </a:t>
            </a:r>
            <a:r>
              <a:rPr lang="en-US" i="1" dirty="0" err="1" smtClean="0">
                <a:solidFill>
                  <a:srgbClr val="C00000"/>
                </a:solidFill>
              </a:rPr>
              <a:t>request.getSession</a:t>
            </a:r>
            <a:r>
              <a:rPr lang="en-US" i="1" dirty="0" smtClean="0">
                <a:solidFill>
                  <a:srgbClr val="C00000"/>
                </a:solidFill>
              </a:rPr>
              <a:t>();</a:t>
            </a:r>
            <a:endParaRPr lang="en-US" dirty="0" smtClean="0"/>
          </a:p>
          <a:p>
            <a:r>
              <a:rPr lang="en-US" dirty="0" smtClean="0"/>
              <a:t>Methods of </a:t>
            </a:r>
            <a:r>
              <a:rPr lang="en-US" dirty="0" err="1" smtClean="0"/>
              <a:t>HttpSession</a:t>
            </a:r>
            <a:r>
              <a:rPr lang="en-US" dirty="0" smtClean="0"/>
              <a:t>: </a:t>
            </a:r>
            <a:r>
              <a:rPr lang="en-US" dirty="0" err="1" smtClean="0"/>
              <a:t>getAttribute</a:t>
            </a:r>
            <a:r>
              <a:rPr lang="en-US" dirty="0" smtClean="0"/>
              <a:t>, </a:t>
            </a:r>
            <a:r>
              <a:rPr lang="en-US" dirty="0" err="1" smtClean="0"/>
              <a:t>setAttribute</a:t>
            </a:r>
            <a:r>
              <a:rPr lang="en-US" dirty="0" smtClean="0"/>
              <a:t>, </a:t>
            </a:r>
            <a:r>
              <a:rPr lang="en-US" dirty="0" err="1" smtClean="0"/>
              <a:t>getCreationTime</a:t>
            </a:r>
            <a:r>
              <a:rPr lang="en-US" dirty="0" smtClean="0"/>
              <a:t>, </a:t>
            </a:r>
            <a:r>
              <a:rPr lang="en-US" dirty="0" err="1" smtClean="0"/>
              <a:t>getLastAccessedTime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Deleting Session </a:t>
            </a:r>
            <a:r>
              <a:rPr lang="en-US" dirty="0" smtClean="0"/>
              <a:t>Data: </a:t>
            </a:r>
            <a:r>
              <a:rPr lang="en-US" dirty="0" err="1" smtClean="0"/>
              <a:t>removeAttribute</a:t>
            </a:r>
            <a:r>
              <a:rPr lang="en-US" dirty="0" smtClean="0"/>
              <a:t>, invalidate, …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JEE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JEE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gì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JEE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JEE Containers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JEE APIs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Servlets</a:t>
            </a:r>
            <a:r>
              <a:rPr lang="en-US" dirty="0" smtClean="0"/>
              <a:t>-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Page Redirect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Redirect a request to other page using method </a:t>
            </a:r>
            <a:r>
              <a:rPr lang="en-US" dirty="0" err="1" smtClean="0"/>
              <a:t>sendRedirect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  </a:t>
            </a:r>
            <a:r>
              <a:rPr lang="en-US" sz="2000" dirty="0" smtClean="0">
                <a:solidFill>
                  <a:srgbClr val="C00000"/>
                </a:solidFill>
              </a:rPr>
              <a:t>public </a:t>
            </a:r>
            <a:r>
              <a:rPr lang="en-US" sz="2000" dirty="0" smtClean="0">
                <a:solidFill>
                  <a:srgbClr val="C00000"/>
                </a:solidFill>
              </a:rPr>
              <a:t>void </a:t>
            </a:r>
            <a:r>
              <a:rPr lang="en-US" sz="2000" dirty="0" err="1" smtClean="0">
                <a:solidFill>
                  <a:srgbClr val="C00000"/>
                </a:solidFill>
              </a:rPr>
              <a:t>HttpServletResponse.sendRedirect</a:t>
            </a:r>
            <a:r>
              <a:rPr lang="en-US" sz="2000" dirty="0" smtClean="0">
                <a:solidFill>
                  <a:srgbClr val="C00000"/>
                </a:solidFill>
              </a:rPr>
              <a:t>(String location) throws </a:t>
            </a:r>
            <a:r>
              <a:rPr lang="en-US" sz="2000" dirty="0" err="1" smtClean="0">
                <a:solidFill>
                  <a:srgbClr val="C00000"/>
                </a:solidFill>
              </a:rPr>
              <a:t>IOException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dirty="0" err="1" smtClean="0"/>
              <a:t>Snipet</a:t>
            </a:r>
            <a:r>
              <a:rPr lang="en-US" dirty="0" smtClean="0"/>
              <a:t> code in </a:t>
            </a:r>
            <a:r>
              <a:rPr lang="en-US" dirty="0" err="1" smtClean="0"/>
              <a:t>Servlet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000" dirty="0" smtClean="0">
                <a:solidFill>
                  <a:srgbClr val="C00000"/>
                </a:solidFill>
              </a:rPr>
              <a:t>String </a:t>
            </a:r>
            <a:r>
              <a:rPr lang="en-US" sz="2000" dirty="0" smtClean="0">
                <a:solidFill>
                  <a:srgbClr val="C00000"/>
                </a:solidFill>
              </a:rPr>
              <a:t>site = "http://www.newpage.com" </a:t>
            </a:r>
            <a:r>
              <a:rPr lang="en-US" sz="2000" dirty="0" smtClean="0">
                <a:solidFill>
                  <a:srgbClr val="C00000"/>
                </a:solidFill>
              </a:rPr>
              <a:t>; </a:t>
            </a:r>
            <a:r>
              <a:rPr lang="en-US" sz="2000" dirty="0" err="1" smtClean="0">
                <a:solidFill>
                  <a:srgbClr val="C00000"/>
                </a:solidFill>
              </a:rPr>
              <a:t>response.setStatus</a:t>
            </a:r>
            <a:r>
              <a:rPr lang="en-US" sz="2000" dirty="0" smtClean="0">
                <a:solidFill>
                  <a:srgbClr val="C00000"/>
                </a:solidFill>
              </a:rPr>
              <a:t>(</a:t>
            </a:r>
            <a:r>
              <a:rPr lang="en-US" sz="2000" dirty="0" err="1" smtClean="0">
                <a:solidFill>
                  <a:srgbClr val="C00000"/>
                </a:solidFill>
              </a:rPr>
              <a:t>response.SC_MOVED_TEMPORARILY</a:t>
            </a:r>
            <a:r>
              <a:rPr lang="en-US" sz="2000" dirty="0" smtClean="0">
                <a:solidFill>
                  <a:srgbClr val="C00000"/>
                </a:solidFill>
              </a:rPr>
              <a:t>); </a:t>
            </a:r>
            <a:r>
              <a:rPr lang="en-US" sz="2000" dirty="0" err="1" smtClean="0">
                <a:solidFill>
                  <a:srgbClr val="C00000"/>
                </a:solidFill>
              </a:rPr>
              <a:t>response.setHeader</a:t>
            </a:r>
            <a:r>
              <a:rPr lang="en-US" sz="2000" dirty="0" smtClean="0">
                <a:solidFill>
                  <a:srgbClr val="C00000"/>
                </a:solidFill>
              </a:rPr>
              <a:t>("Location", site</a:t>
            </a:r>
            <a:r>
              <a:rPr lang="en-US" sz="2000" dirty="0" smtClean="0">
                <a:solidFill>
                  <a:srgbClr val="C00000"/>
                </a:solidFill>
              </a:rPr>
              <a:t>);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221162"/>
          </a:xfrm>
        </p:spPr>
        <p:txBody>
          <a:bodyPr/>
          <a:lstStyle/>
          <a:p>
            <a:r>
              <a:rPr lang="en-US" dirty="0" smtClean="0"/>
              <a:t>	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/>
              <a:t>	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JEE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JEE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JSRs(Java Specification Requests 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doanh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 Enterprise Applications)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doanh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chạy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server,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cung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logic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doanh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nghiệp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bởi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Sun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JCP ( Java Community Process)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JEE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(JRSs)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dịch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(services), APIs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JEE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APIs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RMI, JSP, Java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Servlets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EJBs, XML, JMS, JTA, JPA,..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JEE 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JEE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components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JEE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JEE clients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Web Components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Business Components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JEE 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JEE platform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doanh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JEE 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tán</a:t>
            </a:r>
            <a:endParaRPr lang="en-US" dirty="0"/>
          </a:p>
        </p:txBody>
      </p:sp>
      <p:pic>
        <p:nvPicPr>
          <p:cNvPr id="2050" name="Picture 2" descr="C:\Users\hp\Desktop\IMIC\JEE\pics\jeett_dt_00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77638" y="1468824"/>
            <a:ext cx="4773546" cy="53002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JEE 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Java EE components: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Application clients and applets</a:t>
            </a:r>
          </a:p>
          <a:p>
            <a:r>
              <a:rPr lang="fr-FR" dirty="0" smtClean="0">
                <a:latin typeface="Arial" pitchFamily="34" charset="0"/>
                <a:cs typeface="Arial" pitchFamily="34" charset="0"/>
              </a:rPr>
              <a:t>Java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Servlet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JavaServer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Faces, and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JavaServer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Pages (JSP) : web components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EJB components (enterprise beans): business components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367</TotalTime>
  <Words>650</Words>
  <Application>Microsoft Office PowerPoint</Application>
  <PresentationFormat>On-screen Show (4:3)</PresentationFormat>
  <Paragraphs>148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Solstice</vt:lpstr>
      <vt:lpstr>   </vt:lpstr>
      <vt:lpstr>Slide 2</vt:lpstr>
      <vt:lpstr>Tổng quan JEE </vt:lpstr>
      <vt:lpstr>Tổng quan JEE</vt:lpstr>
      <vt:lpstr>Tổng quan JEE</vt:lpstr>
      <vt:lpstr>JEE - Hệ thống phân tán</vt:lpstr>
      <vt:lpstr>JEE - Hệ thống phân tán</vt:lpstr>
      <vt:lpstr>JEE - Hệ thống phân tán</vt:lpstr>
      <vt:lpstr>JEE - Hệ thống phân tán</vt:lpstr>
      <vt:lpstr>JEE - Hệ thống phân tán</vt:lpstr>
      <vt:lpstr>JEE - Hệ thống phân tán</vt:lpstr>
      <vt:lpstr>JEE - Hệ thống phân tán</vt:lpstr>
      <vt:lpstr>JEE - Hệ thống phân tán</vt:lpstr>
      <vt:lpstr>JEE - Hệ thống phân tán</vt:lpstr>
      <vt:lpstr>JEE - Containers</vt:lpstr>
      <vt:lpstr>JEE - Containers</vt:lpstr>
      <vt:lpstr>JEE - APIs</vt:lpstr>
      <vt:lpstr>JEE - APIs</vt:lpstr>
      <vt:lpstr>Tổng quan WEB</vt:lpstr>
      <vt:lpstr>Java Servlets</vt:lpstr>
      <vt:lpstr>Servlets - Overview</vt:lpstr>
      <vt:lpstr>Servlets - Overview</vt:lpstr>
      <vt:lpstr>Sevlets – Setup Environment</vt:lpstr>
      <vt:lpstr>Servlets – Life Cycle</vt:lpstr>
      <vt:lpstr>Servlets – Life Cycle</vt:lpstr>
      <vt:lpstr>Servlets - Example</vt:lpstr>
      <vt:lpstr>Servlets – doGet, doPost</vt:lpstr>
      <vt:lpstr>Servlets – Form data</vt:lpstr>
      <vt:lpstr>Servlets – Session Tracking</vt:lpstr>
      <vt:lpstr>Servlets- Page Redirect</vt:lpstr>
      <vt:lpstr>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</dc:title>
  <dc:creator>hp</dc:creator>
  <cp:lastModifiedBy>hp</cp:lastModifiedBy>
  <cp:revision>162</cp:revision>
  <dcterms:created xsi:type="dcterms:W3CDTF">2016-03-08T01:50:05Z</dcterms:created>
  <dcterms:modified xsi:type="dcterms:W3CDTF">2016-03-08T09:49:04Z</dcterms:modified>
</cp:coreProperties>
</file>