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56" r:id="rId2"/>
    <p:sldId id="260" r:id="rId3"/>
    <p:sldId id="261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302" r:id="rId12"/>
    <p:sldId id="297" r:id="rId13"/>
    <p:sldId id="298" r:id="rId14"/>
    <p:sldId id="299" r:id="rId15"/>
    <p:sldId id="300" r:id="rId16"/>
    <p:sldId id="303" r:id="rId17"/>
    <p:sldId id="304" r:id="rId18"/>
    <p:sldId id="305" r:id="rId19"/>
    <p:sldId id="306" r:id="rId20"/>
    <p:sldId id="308" r:id="rId21"/>
    <p:sldId id="310" r:id="rId22"/>
    <p:sldId id="311" r:id="rId23"/>
    <p:sldId id="312" r:id="rId24"/>
    <p:sldId id="309" r:id="rId25"/>
    <p:sldId id="313" r:id="rId26"/>
    <p:sldId id="318" r:id="rId27"/>
    <p:sldId id="314" r:id="rId28"/>
    <p:sldId id="315" r:id="rId29"/>
    <p:sldId id="316" r:id="rId30"/>
    <p:sldId id="317" r:id="rId31"/>
    <p:sldId id="28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3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A2BE9-31B7-42D1-83CD-B86537C7C119}" type="datetimeFigureOut">
              <a:rPr lang="en-US" smtClean="0"/>
              <a:pPr/>
              <a:t>22-Mar-16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C2A77-ADC0-4593-AB5C-0C86107524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C2A77-ADC0-4593-AB5C-0C861075246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150B-FFE9-4953-9604-2F51689D316E}" type="datetimeFigureOut">
              <a:rPr lang="en-US" smtClean="0"/>
              <a:pPr/>
              <a:t>22-Mar-16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150B-FFE9-4953-9604-2F51689D316E}" type="datetimeFigureOut">
              <a:rPr lang="en-US" smtClean="0"/>
              <a:pPr/>
              <a:t>22-Mar-16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150B-FFE9-4953-9604-2F51689D316E}" type="datetimeFigureOut">
              <a:rPr lang="en-US" smtClean="0"/>
              <a:pPr/>
              <a:t>22-Mar-16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150B-FFE9-4953-9604-2F51689D316E}" type="datetimeFigureOut">
              <a:rPr lang="en-US" smtClean="0"/>
              <a:pPr/>
              <a:t>22-Mar-16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150B-FFE9-4953-9604-2F51689D316E}" type="datetimeFigureOut">
              <a:rPr lang="en-US" smtClean="0"/>
              <a:pPr/>
              <a:t>22-Mar-16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150B-FFE9-4953-9604-2F51689D316E}" type="datetimeFigureOut">
              <a:rPr lang="en-US" smtClean="0"/>
              <a:pPr/>
              <a:t>22-Mar-16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150B-FFE9-4953-9604-2F51689D316E}" type="datetimeFigureOut">
              <a:rPr lang="en-US" smtClean="0"/>
              <a:pPr/>
              <a:t>22-Mar-16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150B-FFE9-4953-9604-2F51689D316E}" type="datetimeFigureOut">
              <a:rPr lang="en-US" smtClean="0"/>
              <a:pPr/>
              <a:t>22-Mar-16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150B-FFE9-4953-9604-2F51689D316E}" type="datetimeFigureOut">
              <a:rPr lang="en-US" smtClean="0"/>
              <a:pPr/>
              <a:t>22-Mar-16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150B-FFE9-4953-9604-2F51689D316E}" type="datetimeFigureOut">
              <a:rPr lang="en-US" smtClean="0"/>
              <a:pPr/>
              <a:t>22-Mar-16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150B-FFE9-4953-9604-2F51689D316E}" type="datetimeFigureOut">
              <a:rPr lang="en-US" smtClean="0"/>
              <a:pPr/>
              <a:t>22-Mar-16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F28150B-FFE9-4953-9604-2F51689D316E}" type="datetimeFigureOut">
              <a:rPr lang="en-US" smtClean="0"/>
              <a:pPr/>
              <a:t>22-Mar-16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716396A-2AE0-4DD5-86CE-E9E47DBF1F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er_Interface" TargetMode="External"/><Relationship Id="rId2" Type="http://schemas.openxmlformats.org/officeDocument/2006/relationships/hyperlink" Target="https://en.wikipedia.org/wiki/Open_sour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JavaServer_Faces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endParaRPr lang="en-US" dirty="0"/>
          </a:p>
        </p:txBody>
      </p:sp>
      <p:pic>
        <p:nvPicPr>
          <p:cNvPr id="1028" name="Picture 4" descr="C:\Users\hp\Desktop\IMIC\JEE\pics\index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685800"/>
            <a:ext cx="3649435" cy="5676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-</a:t>
            </a:r>
            <a:r>
              <a:rPr lang="en-US" b="1" dirty="0" smtClean="0"/>
              <a:t> </a:t>
            </a:r>
            <a:r>
              <a:rPr lang="en-US" dirty="0" smtClean="0"/>
              <a:t>Managed 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Configure Managed Bean with XML</a:t>
            </a:r>
          </a:p>
          <a:p>
            <a:pPr lvl="1"/>
            <a:r>
              <a:rPr lang="en-US" dirty="0" smtClean="0"/>
              <a:t>Define the managed bean in a normal </a:t>
            </a:r>
            <a:r>
              <a:rPr lang="en-US" b="1" dirty="0" smtClean="0"/>
              <a:t>faces-config.xml</a:t>
            </a:r>
            <a:r>
              <a:rPr lang="en-US" dirty="0" smtClean="0"/>
              <a:t> file. </a:t>
            </a:r>
          </a:p>
          <a:p>
            <a:pPr lvl="1"/>
            <a:r>
              <a:rPr lang="en-US" dirty="0" smtClean="0"/>
              <a:t>Example</a:t>
            </a:r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-</a:t>
            </a:r>
            <a:r>
              <a:rPr lang="en-US" b="1" dirty="0" smtClean="0"/>
              <a:t> </a:t>
            </a:r>
            <a:r>
              <a:rPr lang="en-US" dirty="0" smtClean="0"/>
              <a:t>Managed 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Configure Managed Bean with Annotation</a:t>
            </a:r>
          </a:p>
          <a:p>
            <a:pPr lvl="1"/>
            <a:r>
              <a:rPr lang="en-US" dirty="0" smtClean="0"/>
              <a:t>Annotated a Managed Bean with </a:t>
            </a:r>
            <a:r>
              <a:rPr lang="en-US" b="1" dirty="0" smtClean="0"/>
              <a:t>@</a:t>
            </a:r>
            <a:r>
              <a:rPr lang="en-US" b="1" dirty="0" err="1" smtClean="0"/>
              <a:t>ManagedBean</a:t>
            </a:r>
            <a:r>
              <a:rPr lang="en-US" dirty="0" smtClean="0"/>
              <a:t> annotation</a:t>
            </a:r>
          </a:p>
          <a:p>
            <a:pPr lvl="1"/>
            <a:r>
              <a:rPr lang="en-US" dirty="0" smtClean="0"/>
              <a:t>Example</a:t>
            </a:r>
          </a:p>
          <a:p>
            <a:r>
              <a:rPr lang="en-US" dirty="0" smtClean="0"/>
              <a:t>Scope Annotations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RequestScoped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NoneScoped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ViewScoped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SessionScoped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ApplicationScoped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CustomScoped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-</a:t>
            </a:r>
            <a:r>
              <a:rPr lang="en-US" b="1" dirty="0" smtClean="0"/>
              <a:t> </a:t>
            </a:r>
            <a:r>
              <a:rPr lang="en-US" dirty="0" smtClean="0"/>
              <a:t>Managed 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Injecting Managed beans in JSF 2.0</a:t>
            </a:r>
          </a:p>
          <a:p>
            <a:pPr lvl="1"/>
            <a:r>
              <a:rPr lang="en-US" b="1" dirty="0" smtClean="0"/>
              <a:t>@</a:t>
            </a:r>
            <a:r>
              <a:rPr lang="en-US" b="1" dirty="0" err="1" smtClean="0"/>
              <a:t>ManagedProperty</a:t>
            </a:r>
            <a:r>
              <a:rPr lang="en-US" dirty="0" smtClean="0"/>
              <a:t> annotation is used to dependency injection (DI) a managed bean into the property of another managed bean</a:t>
            </a:r>
          </a:p>
          <a:p>
            <a:pPr lvl="1"/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JSF- Page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navigation?</a:t>
            </a:r>
          </a:p>
          <a:p>
            <a:pPr lvl="1"/>
            <a:r>
              <a:rPr lang="en-US" sz="2200" dirty="0" smtClean="0"/>
              <a:t>Navigation rules are those rules provided by JSF Framework which describe which view is to be shown when a button or link is clicked.</a:t>
            </a:r>
            <a:endParaRPr lang="en-US" sz="2600" dirty="0" smtClean="0"/>
          </a:p>
          <a:p>
            <a:r>
              <a:rPr lang="en-US" dirty="0" smtClean="0"/>
              <a:t>Where navigation is configured?</a:t>
            </a:r>
          </a:p>
          <a:p>
            <a:pPr lvl="1"/>
            <a:r>
              <a:rPr lang="en-US" sz="2200" dirty="0" smtClean="0"/>
              <a:t>Navigation rules can be defined in JSF configuration file named faces-config.xml.</a:t>
            </a:r>
          </a:p>
          <a:p>
            <a:pPr lvl="1"/>
            <a:r>
              <a:rPr lang="en-US" sz="2200" dirty="0" smtClean="0"/>
              <a:t>Navigation rules can be defined in managed beans.</a:t>
            </a:r>
          </a:p>
          <a:p>
            <a:pPr lvl="1"/>
            <a:r>
              <a:rPr lang="en-US" sz="2200" dirty="0" smtClean="0"/>
              <a:t>Navigation rules can contain conditions based on which resulted view can be shown.</a:t>
            </a:r>
          </a:p>
          <a:p>
            <a:pPr lvl="1"/>
            <a:r>
              <a:rPr lang="en-US" sz="2200" dirty="0" smtClean="0"/>
              <a:t>JSF 2.0 provides implicit navigation as well in which there is no need to define navigation rules as such.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JSF- Page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Implicit Navigation in JSF 2.0</a:t>
            </a:r>
          </a:p>
          <a:p>
            <a:r>
              <a:rPr lang="en-US" dirty="0" smtClean="0"/>
              <a:t>Conditional Navigation Rule in JSF 2.0</a:t>
            </a:r>
          </a:p>
          <a:p>
            <a:r>
              <a:rPr lang="en-US" dirty="0" smtClean="0"/>
              <a:t>JSF “form-action” navigation rule </a:t>
            </a:r>
          </a:p>
          <a:p>
            <a:r>
              <a:rPr lang="en-US" dirty="0" smtClean="0"/>
              <a:t>JSF : Page Forward vs Page Redirect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navigation in JSF page</a:t>
            </a:r>
          </a:p>
          <a:p>
            <a:pPr lvl="1"/>
            <a:r>
              <a:rPr lang="en-US" sz="2400" dirty="0" smtClean="0"/>
              <a:t>Example: </a:t>
            </a:r>
            <a:r>
              <a:rPr lang="en-US" sz="2400" b="1" dirty="0" smtClean="0"/>
              <a:t>page1.xhtml</a:t>
            </a:r>
            <a:r>
              <a:rPr lang="en-US" sz="2400" dirty="0" smtClean="0"/>
              <a:t> – A JSF page with a command button to move from current page to “page2.xhtml”.</a:t>
            </a:r>
            <a:endParaRPr lang="en-US" dirty="0" smtClean="0"/>
          </a:p>
          <a:p>
            <a:r>
              <a:rPr lang="en-US" dirty="0" smtClean="0"/>
              <a:t>Auto navigation in Managed Bean</a:t>
            </a:r>
          </a:p>
          <a:p>
            <a:pPr lvl="1"/>
            <a:r>
              <a:rPr lang="en-US" dirty="0" smtClean="0"/>
              <a:t>Example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conditional navigation to </a:t>
            </a:r>
            <a:r>
              <a:rPr lang="en-US" dirty="0"/>
              <a:t>solve the complex page navigation </a:t>
            </a:r>
            <a:r>
              <a:rPr lang="en-US" dirty="0" smtClean="0"/>
              <a:t>flow.</a:t>
            </a:r>
          </a:p>
          <a:p>
            <a:r>
              <a:rPr lang="en-US" dirty="0" smtClean="0"/>
              <a:t>Example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is circumstance: In </a:t>
            </a:r>
            <a:r>
              <a:rPr lang="en-US" dirty="0"/>
              <a:t>managed </a:t>
            </a:r>
            <a:r>
              <a:rPr lang="en-US" dirty="0" smtClean="0"/>
              <a:t>bean, </a:t>
            </a:r>
            <a:r>
              <a:rPr lang="en-US" dirty="0"/>
              <a:t>different methods returns same view </a:t>
            </a:r>
            <a:r>
              <a:rPr lang="en-US" dirty="0" smtClean="0"/>
              <a:t>name.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: </a:t>
            </a:r>
          </a:p>
          <a:p>
            <a:pPr marL="82296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public </a:t>
            </a:r>
            <a:r>
              <a:rPr lang="en-US" sz="2400" dirty="0"/>
              <a:t>String processPage1(){</a:t>
            </a:r>
          </a:p>
          <a:p>
            <a:pPr marL="82296" indent="0">
              <a:buNone/>
            </a:pPr>
            <a:r>
              <a:rPr lang="en-US" sz="2400" dirty="0"/>
              <a:t>		return "success";</a:t>
            </a:r>
          </a:p>
          <a:p>
            <a:pPr marL="82296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}</a:t>
            </a:r>
            <a:r>
              <a:rPr lang="en-US" sz="2400" dirty="0"/>
              <a:t>	</a:t>
            </a:r>
          </a:p>
          <a:p>
            <a:pPr marL="82296" indent="0">
              <a:buNone/>
            </a:pPr>
            <a:r>
              <a:rPr lang="en-US" sz="2400" dirty="0"/>
              <a:t>	public String processPage2</a:t>
            </a:r>
            <a:r>
              <a:rPr lang="en-US" sz="2400" dirty="0" smtClean="0"/>
              <a:t>(){</a:t>
            </a:r>
          </a:p>
          <a:p>
            <a:pPr marL="82296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/>
              <a:t> return "success"; </a:t>
            </a:r>
            <a:endParaRPr lang="en-US" sz="2400" dirty="0" smtClean="0"/>
          </a:p>
          <a:p>
            <a:pPr marL="82296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}</a:t>
            </a:r>
            <a:r>
              <a:rPr lang="en-US" dirty="0"/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JSF “form-action” </a:t>
            </a:r>
            <a:r>
              <a:rPr lang="en-US" dirty="0" smtClean="0"/>
              <a:t>navigation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“form-action”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“</a:t>
            </a:r>
            <a:r>
              <a:rPr lang="en-US" b="1" dirty="0"/>
              <a:t>from-action</a:t>
            </a:r>
            <a:r>
              <a:rPr lang="en-US" dirty="0"/>
              <a:t>” element to differentiate the two navigation </a:t>
            </a:r>
            <a:r>
              <a:rPr lang="en-US" dirty="0" smtClean="0"/>
              <a:t>cases in </a:t>
            </a:r>
            <a:r>
              <a:rPr lang="en-US" b="1" dirty="0" smtClean="0"/>
              <a:t>faces-config.xml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JSF : Page Forward vs Page Redirect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between Page Forward and Page Redirect.</a:t>
            </a:r>
          </a:p>
          <a:p>
            <a:r>
              <a:rPr lang="en-US" dirty="0" smtClean="0"/>
              <a:t>How to </a:t>
            </a:r>
            <a:r>
              <a:rPr lang="en-US" dirty="0"/>
              <a:t>do Page Forward and </a:t>
            </a:r>
            <a:r>
              <a:rPr lang="en-US" dirty="0" smtClean="0"/>
              <a:t>Page Redirect in JSF</a:t>
            </a:r>
          </a:p>
          <a:p>
            <a:pPr lvl="1"/>
            <a:r>
              <a:rPr lang="en-US" dirty="0" smtClean="0"/>
              <a:t>Using “</a:t>
            </a:r>
            <a:r>
              <a:rPr lang="en-US" i="1" dirty="0"/>
              <a:t>faces-redirect=true</a:t>
            </a:r>
            <a:r>
              <a:rPr lang="en-US" dirty="0" smtClean="0"/>
              <a:t>” in JSF file.</a:t>
            </a:r>
          </a:p>
          <a:p>
            <a:pPr lvl="1"/>
            <a:r>
              <a:rPr lang="en-US" dirty="0" smtClean="0"/>
              <a:t>Using “</a:t>
            </a:r>
            <a:r>
              <a:rPr lang="en-US" i="1" dirty="0"/>
              <a:t>&lt;</a:t>
            </a:r>
            <a:r>
              <a:rPr lang="en-US" i="1" dirty="0" smtClean="0"/>
              <a:t>redirect&gt;</a:t>
            </a:r>
            <a:r>
              <a:rPr lang="en-US" dirty="0" smtClean="0"/>
              <a:t>” tag in faces-config.xml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200" dirty="0"/>
              <a:t>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81000"/>
            <a:ext cx="7498080" cy="5867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endParaRPr lang="en-US" sz="4800" dirty="0" smtClean="0">
              <a:latin typeface="Arial" pitchFamily="34" charset="0"/>
              <a:cs typeface="Arial" pitchFamily="34" charset="0"/>
            </a:endParaRPr>
          </a:p>
          <a:p>
            <a:pPr>
              <a:buBlip>
                <a:blip r:embed="rId2"/>
              </a:buBlip>
            </a:pPr>
            <a:endParaRPr lang="en-US" sz="4400" dirty="0" smtClean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Blip>
                <a:blip r:embed="rId2"/>
              </a:buBlip>
            </a:pP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JSF Overview</a:t>
            </a:r>
          </a:p>
          <a:p>
            <a:pPr>
              <a:buBlip>
                <a:blip r:embed="rId2"/>
              </a:buBlip>
            </a:pP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JSF Architecture</a:t>
            </a:r>
          </a:p>
          <a:p>
            <a:pPr>
              <a:buBlip>
                <a:blip r:embed="rId2"/>
              </a:buBlip>
            </a:pP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JSF First Application</a:t>
            </a:r>
          </a:p>
          <a:p>
            <a:pPr>
              <a:buBlip>
                <a:blip r:embed="rId2"/>
              </a:buBlip>
            </a:pP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JSF Functions</a:t>
            </a:r>
          </a:p>
          <a:p>
            <a:pPr>
              <a:buNone/>
            </a:pPr>
            <a:endParaRPr lang="en-US" sz="4400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-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Tags</a:t>
            </a:r>
          </a:p>
          <a:p>
            <a:r>
              <a:rPr lang="en-US" dirty="0" err="1" smtClean="0"/>
              <a:t>Facelets</a:t>
            </a:r>
            <a:r>
              <a:rPr lang="en-US" dirty="0" smtClean="0"/>
              <a:t> Tags</a:t>
            </a:r>
          </a:p>
          <a:p>
            <a:r>
              <a:rPr lang="en-US" dirty="0" smtClean="0"/>
              <a:t>Converter Tags</a:t>
            </a:r>
          </a:p>
          <a:p>
            <a:r>
              <a:rPr lang="en-US" dirty="0" smtClean="0"/>
              <a:t>Validation Tags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– Basic Tags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Tags are tags help to render HTML standard tags</a:t>
            </a:r>
          </a:p>
          <a:p>
            <a:r>
              <a:rPr lang="en-US" dirty="0" smtClean="0"/>
              <a:t>List of basic tags: </a:t>
            </a:r>
            <a:r>
              <a:rPr lang="en-US" b="1" dirty="0" smtClean="0"/>
              <a:t>h:inputText</a:t>
            </a:r>
            <a:r>
              <a:rPr lang="en-US" b="1" dirty="0"/>
              <a:t>, </a:t>
            </a:r>
            <a:r>
              <a:rPr lang="en-US" b="1" dirty="0" smtClean="0"/>
              <a:t>h:inputSecret, h:inputTextarea, h:inputHidden, f:param, f:attribute,…</a:t>
            </a:r>
          </a:p>
          <a:p>
            <a:r>
              <a:rPr lang="en-US" dirty="0" smtClean="0"/>
              <a:t>Example</a:t>
            </a:r>
            <a:endParaRPr lang="en-US" dirty="0"/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85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- </a:t>
            </a:r>
            <a:r>
              <a:rPr lang="en-US" dirty="0" err="1"/>
              <a:t>Facelets</a:t>
            </a:r>
            <a:r>
              <a:rPr lang="en-US" dirty="0"/>
              <a:t> Tags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JSF provides special tags to create common layout for a web application called </a:t>
            </a:r>
            <a:r>
              <a:rPr lang="en-US" dirty="0" err="1"/>
              <a:t>facelets</a:t>
            </a:r>
            <a:r>
              <a:rPr lang="en-US" dirty="0"/>
              <a:t> tags. These tags gives flexibility to manage common parts of a multiple pages at one place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56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– Data Tables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JSF provides a rich control named </a:t>
            </a:r>
            <a:r>
              <a:rPr lang="en-US" dirty="0" err="1"/>
              <a:t>DataTable</a:t>
            </a:r>
            <a:r>
              <a:rPr lang="en-US" dirty="0"/>
              <a:t> to render and format html tables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DataTable</a:t>
            </a:r>
            <a:r>
              <a:rPr lang="en-US" dirty="0" smtClean="0"/>
              <a:t> </a:t>
            </a:r>
            <a:r>
              <a:rPr lang="en-US" dirty="0"/>
              <a:t>can iterate over collection or array of values to display data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DataTable</a:t>
            </a:r>
            <a:r>
              <a:rPr lang="en-US" dirty="0" smtClean="0"/>
              <a:t> </a:t>
            </a:r>
            <a:r>
              <a:rPr lang="en-US" dirty="0"/>
              <a:t>provides attributes to modify its data in easy way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33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-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Brief Ajax technology</a:t>
            </a:r>
          </a:p>
          <a:p>
            <a:pPr lvl="1"/>
            <a:r>
              <a:rPr lang="en-US" dirty="0"/>
              <a:t>AJAX stands for Asynchronous JavaScript And Xml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Ajax is a technique to use </a:t>
            </a:r>
            <a:r>
              <a:rPr lang="en-US" dirty="0" err="1"/>
              <a:t>HTTPXMLObject</a:t>
            </a:r>
            <a:r>
              <a:rPr lang="en-US" dirty="0"/>
              <a:t> of JavaScript to send data to server and receive data from server asynchronously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So using Ajax technique, </a:t>
            </a:r>
            <a:r>
              <a:rPr lang="en-US" dirty="0" err="1"/>
              <a:t>javascript</a:t>
            </a:r>
            <a:r>
              <a:rPr lang="en-US" dirty="0"/>
              <a:t> code exchanges data with server, updates parts of web page without reloading the whole page.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JSF Tag</a:t>
            </a:r>
          </a:p>
          <a:p>
            <a:pPr marL="82296" indent="0">
              <a:buNone/>
            </a:pPr>
            <a:r>
              <a:rPr lang="en-US" sz="2800" i="1" dirty="0"/>
              <a:t>&lt;</a:t>
            </a:r>
            <a:r>
              <a:rPr lang="en-US" sz="2800" i="1" dirty="0" err="1"/>
              <a:t>f:ajax</a:t>
            </a:r>
            <a:r>
              <a:rPr lang="en-US" sz="2800" i="1" dirty="0"/>
              <a:t> execute="input-component-name" render="output-component-name" </a:t>
            </a:r>
            <a:r>
              <a:rPr lang="en-US" sz="2800" i="1" dirty="0" smtClean="0"/>
              <a:t>/&gt;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- 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98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11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- Event Handling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user click on button or link or they make change content of input component, such as h:inputText or h:selectOneMenu,.. one event will be fired by JSF. </a:t>
            </a:r>
          </a:p>
          <a:p>
            <a:r>
              <a:rPr lang="en-US" dirty="0" smtClean="0"/>
              <a:t>This event will be handled by Listener.</a:t>
            </a:r>
          </a:p>
          <a:p>
            <a:r>
              <a:rPr lang="en-US" dirty="0" smtClean="0"/>
              <a:t>Types of Event Handler:</a:t>
            </a:r>
          </a:p>
          <a:p>
            <a:pPr lvl="1"/>
            <a:r>
              <a:rPr lang="en-US" dirty="0" err="1"/>
              <a:t>valueChangeListener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actionListener</a:t>
            </a:r>
            <a:endParaRPr lang="en-US" dirty="0"/>
          </a:p>
          <a:p>
            <a:pPr lvl="1"/>
            <a:r>
              <a:rPr lang="en-US" dirty="0"/>
              <a:t>application Event</a:t>
            </a:r>
          </a:p>
        </p:txBody>
      </p:sp>
    </p:spTree>
    <p:extLst>
      <p:ext uri="{BB962C8B-B14F-4D97-AF65-F5344CB8AC3E}">
        <p14:creationId xmlns:p14="http://schemas.microsoft.com/office/powerpoint/2010/main" val="3196103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- Event Handling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valueChangeListener</a:t>
            </a:r>
            <a:r>
              <a:rPr lang="en-US" dirty="0" smtClean="0"/>
              <a:t>: the event be fired when user change content of </a:t>
            </a:r>
            <a:r>
              <a:rPr lang="en-US" dirty="0"/>
              <a:t>input component, such as </a:t>
            </a:r>
            <a:r>
              <a:rPr lang="en-US" i="1" dirty="0"/>
              <a:t>h:inputText</a:t>
            </a:r>
            <a:r>
              <a:rPr lang="en-US" dirty="0"/>
              <a:t> or </a:t>
            </a:r>
            <a:r>
              <a:rPr lang="en-US" i="1" dirty="0"/>
              <a:t>h:selectOneMenu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70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- Event Handling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actionListener</a:t>
            </a:r>
            <a:r>
              <a:rPr lang="en-US" dirty="0" smtClean="0"/>
              <a:t>: “</a:t>
            </a:r>
            <a:r>
              <a:rPr lang="en-US" dirty="0"/>
              <a:t>Action Events” are fired by clicking on a button or link component, 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smtClean="0"/>
              <a:t>h:commandButton </a:t>
            </a:r>
            <a:r>
              <a:rPr lang="en-US" dirty="0"/>
              <a:t>or </a:t>
            </a:r>
            <a:r>
              <a:rPr lang="en-US" dirty="0" smtClean="0"/>
              <a:t>h:commandLink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74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JSF Overview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is JSF (Java Server Faces)?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Issues?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</a:t>
            </a:r>
            <a:r>
              <a:rPr lang="en-US" dirty="0"/>
              <a:t>and </a:t>
            </a:r>
            <a:r>
              <a:rPr lang="en-US" dirty="0" err="1"/>
              <a:t>PrimeFaces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PrimeFaces</a:t>
            </a:r>
            <a:r>
              <a:rPr lang="en-US" dirty="0"/>
              <a:t> is a component suite </a:t>
            </a:r>
            <a:r>
              <a:rPr lang="en-US" dirty="0">
                <a:hlinkClick r:id="rId2" tooltip="Open source"/>
              </a:rPr>
              <a:t>open source</a:t>
            </a:r>
            <a:r>
              <a:rPr lang="en-US" dirty="0"/>
              <a:t> </a:t>
            </a:r>
            <a:r>
              <a:rPr lang="en-US" dirty="0">
                <a:hlinkClick r:id="rId3" tooltip="User Interface"/>
              </a:rPr>
              <a:t>User Interface</a:t>
            </a:r>
            <a:r>
              <a:rPr lang="en-US" dirty="0"/>
              <a:t> (UI) component library for </a:t>
            </a:r>
            <a:r>
              <a:rPr lang="en-US" dirty="0" err="1">
                <a:hlinkClick r:id="rId4" tooltip="JavaServer Faces"/>
              </a:rPr>
              <a:t>JavaServer</a:t>
            </a:r>
            <a:r>
              <a:rPr lang="en-US" dirty="0">
                <a:hlinkClick r:id="rId4" tooltip="JavaServer Faces"/>
              </a:rPr>
              <a:t> Faces</a:t>
            </a:r>
            <a:r>
              <a:rPr lang="en-US" dirty="0"/>
              <a:t> (JSF) based </a:t>
            </a:r>
            <a:r>
              <a:rPr lang="en-US" dirty="0" smtClean="0"/>
              <a:t>applications (</a:t>
            </a:r>
            <a:r>
              <a:rPr lang="en-US" dirty="0" err="1" smtClean="0"/>
              <a:t>wikipedia</a:t>
            </a:r>
            <a:r>
              <a:rPr lang="en-US" dirty="0" smtClean="0"/>
              <a:t>).</a:t>
            </a:r>
          </a:p>
          <a:p>
            <a:r>
              <a:rPr lang="en-US" dirty="0"/>
              <a:t>Link: </a:t>
            </a:r>
            <a:r>
              <a:rPr lang="en-US" i="1" dirty="0"/>
              <a:t>http://www.primefaces.org/showcase/</a:t>
            </a:r>
            <a:endParaRPr lang="en-US" i="1" dirty="0" smtClean="0"/>
          </a:p>
          <a:p>
            <a:r>
              <a:rPr lang="en-US" dirty="0" smtClean="0"/>
              <a:t>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115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221162"/>
          </a:xfrm>
        </p:spPr>
        <p:txBody>
          <a:bodyPr/>
          <a:lstStyle/>
          <a:p>
            <a:r>
              <a:rPr lang="en-US" dirty="0" smtClean="0"/>
              <a:t>		</a:t>
            </a:r>
            <a:br>
              <a:rPr lang="en-US" dirty="0" smtClean="0"/>
            </a:br>
            <a:r>
              <a:rPr lang="en-US" dirty="0" smtClean="0"/>
              <a:t>		</a:t>
            </a:r>
            <a:br>
              <a:rPr lang="en-US" dirty="0" smtClean="0"/>
            </a:br>
            <a:r>
              <a:rPr lang="en-US" dirty="0" smtClean="0"/>
              <a:t>		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is JSF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A set of Web-based GUI controls and handlers?</a:t>
            </a:r>
          </a:p>
          <a:p>
            <a:pPr>
              <a:buNone/>
            </a:pPr>
            <a:r>
              <a:rPr lang="en-US" dirty="0" smtClean="0"/>
              <a:t>	– JSF provides many prebuilt HTML-oriented GUI controls, along with code to handle their events.</a:t>
            </a:r>
          </a:p>
          <a:p>
            <a:r>
              <a:rPr lang="en-US" b="1" dirty="0" smtClean="0"/>
              <a:t>A device-independent GUI control framework?</a:t>
            </a:r>
          </a:p>
          <a:p>
            <a:pPr>
              <a:buNone/>
            </a:pPr>
            <a:r>
              <a:rPr lang="en-US" dirty="0" smtClean="0"/>
              <a:t>	–JSF can be used to generate graphics in formats other than HTML, using protocols other than HTTP.</a:t>
            </a:r>
          </a:p>
          <a:p>
            <a:r>
              <a:rPr lang="en-US" b="1" dirty="0" smtClean="0"/>
              <a:t>An MVC-based Web app framework?</a:t>
            </a:r>
          </a:p>
          <a:p>
            <a:pPr>
              <a:buNone/>
            </a:pPr>
            <a:r>
              <a:rPr lang="en-US" dirty="0" smtClean="0"/>
              <a:t>	–Like Apache Struts, JSF can be viewed as an MVC framework for building HTML forms, validating their values, invoking business logic, and displaying results.</a:t>
            </a:r>
          </a:p>
          <a:p>
            <a:r>
              <a:rPr lang="en-US" b="1" dirty="0" smtClean="0"/>
              <a:t>An Ajax library?</a:t>
            </a:r>
          </a:p>
          <a:p>
            <a:pPr>
              <a:buNone/>
            </a:pPr>
            <a:r>
              <a:rPr lang="en-US" dirty="0" smtClean="0"/>
              <a:t>	–JSF 2 provides very easy-to-use Ajax support. So, JSF 2 can be viewed as an alternative to </a:t>
            </a:r>
            <a:r>
              <a:rPr lang="en-US" dirty="0" err="1" smtClean="0"/>
              <a:t>jQuery</a:t>
            </a:r>
            <a:r>
              <a:rPr lang="en-US" dirty="0" smtClean="0"/>
              <a:t> or GWT.</a:t>
            </a:r>
          </a:p>
          <a:p>
            <a:r>
              <a:rPr lang="en-US" b="1" dirty="0" smtClean="0"/>
              <a:t>But which is the proper way to view JSF?</a:t>
            </a:r>
          </a:p>
          <a:p>
            <a:pPr>
              <a:buNone/>
            </a:pPr>
            <a:r>
              <a:rPr lang="en-US" dirty="0" smtClean="0"/>
              <a:t>	–The answer depends on what you are going to use it for, but 1 &amp; 3 are the most common ways of looking at JSF.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Alternatives: traditional Web apps</a:t>
            </a:r>
          </a:p>
          <a:p>
            <a:pPr>
              <a:buNone/>
            </a:pPr>
            <a:r>
              <a:rPr lang="en-US" dirty="0" smtClean="0"/>
              <a:t>	–</a:t>
            </a:r>
            <a:r>
              <a:rPr lang="en-US" dirty="0" err="1" smtClean="0"/>
              <a:t>Servlets</a:t>
            </a:r>
            <a:r>
              <a:rPr lang="en-US" dirty="0" smtClean="0"/>
              <a:t>/JSP (with MVC)</a:t>
            </a:r>
          </a:p>
          <a:p>
            <a:pPr>
              <a:buNone/>
            </a:pPr>
            <a:r>
              <a:rPr lang="en-US" dirty="0" smtClean="0"/>
              <a:t>	–Struts 2</a:t>
            </a:r>
          </a:p>
          <a:p>
            <a:pPr>
              <a:buNone/>
            </a:pPr>
            <a:r>
              <a:rPr lang="en-US" dirty="0" smtClean="0"/>
              <a:t>	–JSF 2</a:t>
            </a:r>
          </a:p>
          <a:p>
            <a:r>
              <a:rPr lang="en-US" b="1" dirty="0" smtClean="0"/>
              <a:t>Alternatives: Ajax-based Web apps</a:t>
            </a:r>
          </a:p>
          <a:p>
            <a:pPr>
              <a:buNone/>
            </a:pPr>
            <a:r>
              <a:rPr lang="en-US" dirty="0" smtClean="0"/>
              <a:t>	–Add </a:t>
            </a:r>
            <a:r>
              <a:rPr lang="en-US" dirty="0" err="1" smtClean="0"/>
              <a:t>jQuery</a:t>
            </a:r>
            <a:r>
              <a:rPr lang="en-US" dirty="0" smtClean="0"/>
              <a:t> (or Ext/JS, etc) to existing app</a:t>
            </a:r>
          </a:p>
          <a:p>
            <a:pPr>
              <a:buNone/>
            </a:pPr>
            <a:r>
              <a:rPr lang="en-US" dirty="0" smtClean="0"/>
              <a:t>	–Use the Google Web Toolkit and write everything in Java, following a Swing-like style</a:t>
            </a:r>
          </a:p>
          <a:p>
            <a:pPr>
              <a:buNone/>
            </a:pPr>
            <a:r>
              <a:rPr lang="en-US" dirty="0" smtClean="0"/>
              <a:t>	–Use JSF 2 and add Ajax tags to page</a:t>
            </a:r>
          </a:p>
          <a:p>
            <a:pPr>
              <a:buNone/>
            </a:pPr>
            <a:endParaRPr lang="en-US" dirty="0" smtClean="0"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JSF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hp\Desktop\IMIC\JEE\pics\JSF overview 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524000"/>
            <a:ext cx="5949535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JSF First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Maven </a:t>
            </a:r>
            <a:r>
              <a:rPr lang="en-US" dirty="0" err="1" smtClean="0"/>
              <a:t>Webapp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Update file pom.xml </a:t>
            </a:r>
          </a:p>
          <a:p>
            <a:r>
              <a:rPr lang="en-US" dirty="0" smtClean="0"/>
              <a:t>Update web.xml</a:t>
            </a:r>
          </a:p>
          <a:p>
            <a:r>
              <a:rPr lang="en-US" dirty="0" smtClean="0"/>
              <a:t>Create new Hello.java file 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hello.xhtml</a:t>
            </a:r>
            <a:r>
              <a:rPr lang="en-US" dirty="0" smtClean="0"/>
              <a:t>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JSF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530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JSF - Managed Beans</a:t>
            </a:r>
          </a:p>
          <a:p>
            <a:r>
              <a:rPr lang="en-US" b="1" dirty="0" smtClean="0"/>
              <a:t>JSF - Page Navigation</a:t>
            </a:r>
          </a:p>
          <a:p>
            <a:r>
              <a:rPr lang="en-US" b="1" dirty="0" smtClean="0"/>
              <a:t>JSF – Tags</a:t>
            </a:r>
          </a:p>
          <a:p>
            <a:r>
              <a:rPr lang="en-US" b="1" dirty="0" smtClean="0"/>
              <a:t>JSF - </a:t>
            </a:r>
            <a:r>
              <a:rPr lang="en-US" b="1" dirty="0" err="1" smtClean="0"/>
              <a:t>DataTable</a:t>
            </a:r>
            <a:endParaRPr lang="en-US" b="1" dirty="0" smtClean="0"/>
          </a:p>
          <a:p>
            <a:r>
              <a:rPr lang="en-US" b="1" dirty="0" smtClean="0"/>
              <a:t>JSF - Ajax</a:t>
            </a:r>
          </a:p>
          <a:p>
            <a:r>
              <a:rPr lang="en-US" b="1" dirty="0" smtClean="0"/>
              <a:t>JSF - Event Handling</a:t>
            </a:r>
          </a:p>
          <a:p>
            <a:r>
              <a:rPr lang="en-US" b="1" dirty="0" smtClean="0"/>
              <a:t>JSF - JDBC Integration</a:t>
            </a:r>
          </a:p>
          <a:p>
            <a:r>
              <a:rPr lang="en-US" b="1" dirty="0" smtClean="0"/>
              <a:t>JSF - Expression Language</a:t>
            </a:r>
          </a:p>
          <a:p>
            <a:r>
              <a:rPr lang="en-US" b="1" dirty="0" smtClean="0"/>
              <a:t>JSF and </a:t>
            </a:r>
            <a:r>
              <a:rPr lang="en-US" b="1" dirty="0" err="1" smtClean="0"/>
              <a:t>PrimeFaces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-</a:t>
            </a:r>
            <a:r>
              <a:rPr lang="en-US" b="1" dirty="0" smtClean="0"/>
              <a:t> </a:t>
            </a:r>
            <a:r>
              <a:rPr lang="en-US" dirty="0" smtClean="0"/>
              <a:t>Managed Beans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Managed Bean is a regular Java Bean class registered with JSF. In other words, Managed Beans is a java bean managed by JSF framework.</a:t>
            </a:r>
          </a:p>
          <a:p>
            <a:endParaRPr lang="en-US" dirty="0" smtClean="0"/>
          </a:p>
          <a:p>
            <a:r>
              <a:rPr lang="en-US" dirty="0" smtClean="0"/>
              <a:t>The managed bean contains the getter and setter methods, business logic or even a backing bean (a bean contains all the HTML form value).</a:t>
            </a:r>
          </a:p>
          <a:p>
            <a:endParaRPr lang="en-US" dirty="0" smtClean="0"/>
          </a:p>
          <a:p>
            <a:r>
              <a:rPr lang="en-US" dirty="0" smtClean="0"/>
              <a:t>Managed beans works as Model for UI component.</a:t>
            </a:r>
          </a:p>
          <a:p>
            <a:endParaRPr lang="en-US" dirty="0" smtClean="0"/>
          </a:p>
          <a:p>
            <a:r>
              <a:rPr lang="en-US" dirty="0" smtClean="0"/>
              <a:t>Managed Bean can be accessed from JSF page.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2584</TotalTime>
  <Words>838</Words>
  <Application>Microsoft Office PowerPoint</Application>
  <PresentationFormat>Trình chiếu Trên màn hình (4:3)</PresentationFormat>
  <Paragraphs>159</Paragraphs>
  <Slides>31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31</vt:i4>
      </vt:variant>
    </vt:vector>
  </HeadingPairs>
  <TitlesOfParts>
    <vt:vector size="37" baseType="lpstr">
      <vt:lpstr>Arial</vt:lpstr>
      <vt:lpstr>Calibri</vt:lpstr>
      <vt:lpstr>Times New Roman</vt:lpstr>
      <vt:lpstr>Verdana</vt:lpstr>
      <vt:lpstr>Wingdings 2</vt:lpstr>
      <vt:lpstr>Solstice</vt:lpstr>
      <vt:lpstr>   </vt:lpstr>
      <vt:lpstr>Bản trình bày PowerPoint</vt:lpstr>
      <vt:lpstr>JSF Overview</vt:lpstr>
      <vt:lpstr>What is JSF</vt:lpstr>
      <vt:lpstr>Issues</vt:lpstr>
      <vt:lpstr>JSF Architecture</vt:lpstr>
      <vt:lpstr>JSF First Application</vt:lpstr>
      <vt:lpstr>JSF Functions</vt:lpstr>
      <vt:lpstr>JSF - Managed Beans </vt:lpstr>
      <vt:lpstr>JSF - Managed Beans</vt:lpstr>
      <vt:lpstr>JSF - Managed Beans</vt:lpstr>
      <vt:lpstr>JSF - Managed Beans</vt:lpstr>
      <vt:lpstr>JSF- Page Navigation</vt:lpstr>
      <vt:lpstr>JSF- Page Navigation</vt:lpstr>
      <vt:lpstr>Implicit Navigation</vt:lpstr>
      <vt:lpstr>Conditional Navigation</vt:lpstr>
      <vt:lpstr>JSF “form-action” navigation</vt:lpstr>
      <vt:lpstr>JSF “form-action” navigation</vt:lpstr>
      <vt:lpstr>JSF : Page Forward vs Page Redirect</vt:lpstr>
      <vt:lpstr>JSF - Tags</vt:lpstr>
      <vt:lpstr>JSF – Basic Tags</vt:lpstr>
      <vt:lpstr>JSF - Facelets Tags</vt:lpstr>
      <vt:lpstr>JSF – Data Tables</vt:lpstr>
      <vt:lpstr>JSF - Ajax</vt:lpstr>
      <vt:lpstr>JSF - Ajax</vt:lpstr>
      <vt:lpstr>Bản trình bày PowerPoint</vt:lpstr>
      <vt:lpstr>JSF - Event Handling</vt:lpstr>
      <vt:lpstr>JSF - Event Handling</vt:lpstr>
      <vt:lpstr>JSF - Event Handling</vt:lpstr>
      <vt:lpstr>JSF and PrimeFaces</vt:lpstr>
      <vt:lpstr>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JEE</dc:title>
  <dc:creator>hp</dc:creator>
  <cp:lastModifiedBy>hp</cp:lastModifiedBy>
  <cp:revision>458</cp:revision>
  <dcterms:created xsi:type="dcterms:W3CDTF">2016-03-08T01:50:05Z</dcterms:created>
  <dcterms:modified xsi:type="dcterms:W3CDTF">2016-03-22T15:07:37Z</dcterms:modified>
</cp:coreProperties>
</file>