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60" r:id="rId3"/>
    <p:sldId id="261" r:id="rId4"/>
    <p:sldId id="290" r:id="rId5"/>
    <p:sldId id="291" r:id="rId6"/>
    <p:sldId id="292" r:id="rId7"/>
    <p:sldId id="293" r:id="rId8"/>
    <p:sldId id="302" r:id="rId9"/>
    <p:sldId id="294" r:id="rId10"/>
    <p:sldId id="295" r:id="rId11"/>
    <p:sldId id="296" r:id="rId12"/>
    <p:sldId id="301" r:id="rId13"/>
    <p:sldId id="297" r:id="rId14"/>
    <p:sldId id="298" r:id="rId15"/>
    <p:sldId id="299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16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A2BE9-31B7-42D1-83CD-B86537C7C119}" type="datetimeFigureOut">
              <a:rPr lang="en-US" smtClean="0"/>
              <a:pPr/>
              <a:t>10-Mar-16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C2A77-ADC0-4593-AB5C-0C8610752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2A77-ADC0-4593-AB5C-0C86107524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10-Mar-16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10-Mar-16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10-Mar-16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10-Mar-16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10-Mar-16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10-Mar-16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10-Mar-16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10-Mar-16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10-Mar-16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10-Mar-16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8150B-FFE9-4953-9604-2F51689D316E}" type="datetimeFigureOut">
              <a:rPr lang="en-US" smtClean="0"/>
              <a:pPr/>
              <a:t>10-Mar-16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F28150B-FFE9-4953-9604-2F51689D316E}" type="datetimeFigureOut">
              <a:rPr lang="en-US" smtClean="0"/>
              <a:pPr/>
              <a:t>10-Mar-16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1026" name="Picture 2" descr="C:\Users\hp\Desktop\IMIC\JEE\pics\JSP 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219200"/>
            <a:ext cx="7074613" cy="4434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hp\Desktop\IMIC\JEE\pics\jsp-process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98700"/>
            <a:ext cx="6372105" cy="3281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C:\Users\hp\Desktop\IMIC\JEE\pics\JSP and javabe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09800"/>
            <a:ext cx="6660586" cy="3176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 Flow</a:t>
            </a:r>
          </a:p>
          <a:p>
            <a:endParaRPr lang="en-US" dirty="0"/>
          </a:p>
        </p:txBody>
      </p:sp>
      <p:pic>
        <p:nvPicPr>
          <p:cNvPr id="4099" name="Picture 3" descr="C:\Users\hp\Desktop\IMIC\JEE\pics\jspflo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057400"/>
            <a:ext cx="5638800" cy="442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 Syntax</a:t>
            </a:r>
          </a:p>
          <a:p>
            <a:r>
              <a:rPr lang="en-US" dirty="0" smtClean="0"/>
              <a:t>JSP Directive</a:t>
            </a:r>
          </a:p>
          <a:p>
            <a:r>
              <a:rPr lang="en-US" dirty="0" smtClean="0"/>
              <a:t>JSP Action</a:t>
            </a:r>
          </a:p>
          <a:p>
            <a:r>
              <a:rPr lang="en-US" dirty="0" smtClean="0"/>
              <a:t>JSP Implicit Object</a:t>
            </a:r>
          </a:p>
          <a:p>
            <a:r>
              <a:rPr lang="en-US" dirty="0" smtClean="0"/>
              <a:t>JSP </a:t>
            </a:r>
            <a:r>
              <a:rPr lang="en-US" dirty="0" err="1" smtClean="0"/>
              <a:t>JavaBean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The </a:t>
            </a:r>
            <a:r>
              <a:rPr lang="en-US" b="1" dirty="0" err="1" smtClean="0"/>
              <a:t>Scriptlet</a:t>
            </a:r>
            <a:endParaRPr lang="en-US" b="1" dirty="0" smtClean="0"/>
          </a:p>
          <a:p>
            <a:pPr>
              <a:lnSpc>
                <a:spcPct val="110000"/>
              </a:lnSpc>
            </a:pPr>
            <a:r>
              <a:rPr lang="en-US" sz="3500" dirty="0" smtClean="0"/>
              <a:t>Syntax: </a:t>
            </a:r>
            <a:r>
              <a:rPr lang="en-US" sz="3500" dirty="0" smtClean="0">
                <a:solidFill>
                  <a:srgbClr val="FF0000"/>
                </a:solidFill>
              </a:rPr>
              <a:t>&lt;% code fragment %&gt;</a:t>
            </a:r>
          </a:p>
          <a:p>
            <a:pPr>
              <a:lnSpc>
                <a:spcPct val="110000"/>
              </a:lnSpc>
            </a:pPr>
            <a:r>
              <a:rPr lang="en-US" sz="3500" dirty="0" smtClean="0"/>
              <a:t>Ex:</a:t>
            </a:r>
          </a:p>
          <a:p>
            <a:pPr>
              <a:buNone/>
            </a:pPr>
            <a:r>
              <a:rPr lang="en-US" sz="2200" dirty="0" smtClean="0"/>
              <a:t>&lt;html&gt;</a:t>
            </a:r>
          </a:p>
          <a:p>
            <a:pPr>
              <a:buNone/>
            </a:pPr>
            <a:r>
              <a:rPr lang="en-US" sz="2200" dirty="0" smtClean="0"/>
              <a:t>&lt;head&gt;&lt;</a:t>
            </a:r>
            <a:r>
              <a:rPr lang="en-US" sz="2200" dirty="0" smtClean="0"/>
              <a:t>title&gt;JSP  Hello </a:t>
            </a:r>
            <a:r>
              <a:rPr lang="en-US" sz="2200" dirty="0" smtClean="0"/>
              <a:t>World&lt;/title&gt;&lt;/head&gt;</a:t>
            </a:r>
          </a:p>
          <a:p>
            <a:pPr>
              <a:buNone/>
            </a:pPr>
            <a:r>
              <a:rPr lang="en-US" sz="2200" dirty="0" smtClean="0"/>
              <a:t>&lt;body&gt;</a:t>
            </a:r>
          </a:p>
          <a:p>
            <a:pPr>
              <a:buNone/>
            </a:pPr>
            <a:r>
              <a:rPr lang="en-US" sz="2200" dirty="0" smtClean="0"/>
              <a:t>	JSP say Hello </a:t>
            </a:r>
            <a:r>
              <a:rPr lang="en-US" sz="2200" dirty="0" smtClean="0"/>
              <a:t>World!&lt;</a:t>
            </a:r>
            <a:r>
              <a:rPr lang="en-US" sz="2200" dirty="0" err="1" smtClean="0"/>
              <a:t>br</a:t>
            </a:r>
            <a:r>
              <a:rPr lang="en-US" sz="2200" dirty="0" smtClean="0"/>
              <a:t>/&gt;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&lt;%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	</a:t>
            </a:r>
            <a:r>
              <a:rPr lang="en-US" sz="2200" dirty="0" err="1" smtClean="0">
                <a:solidFill>
                  <a:srgbClr val="FF0000"/>
                </a:solidFill>
              </a:rPr>
              <a:t>out.println</a:t>
            </a:r>
            <a:r>
              <a:rPr lang="en-US" sz="2200" dirty="0" smtClean="0">
                <a:solidFill>
                  <a:srgbClr val="FF0000"/>
                </a:solidFill>
              </a:rPr>
              <a:t>("Your IP address is " + </a:t>
            </a:r>
            <a:r>
              <a:rPr lang="en-US" sz="2200" dirty="0" err="1" smtClean="0">
                <a:solidFill>
                  <a:srgbClr val="FF0000"/>
                </a:solidFill>
              </a:rPr>
              <a:t>request.getRemoteAddr</a:t>
            </a:r>
            <a:r>
              <a:rPr lang="en-US" sz="2200" dirty="0" smtClean="0">
                <a:solidFill>
                  <a:srgbClr val="FF0000"/>
                </a:solidFill>
              </a:rPr>
              <a:t>());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	%&gt;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200" dirty="0" smtClean="0"/>
              <a:t>&lt;/body&gt;</a:t>
            </a:r>
          </a:p>
          <a:p>
            <a:pPr>
              <a:buNone/>
            </a:pPr>
            <a:r>
              <a:rPr lang="en-US" sz="2200" dirty="0" smtClean="0"/>
              <a:t>&lt;/html&gt;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JSP </a:t>
            </a:r>
            <a:r>
              <a:rPr lang="en-US" b="1" dirty="0" smtClean="0"/>
              <a:t>Declarations</a:t>
            </a:r>
          </a:p>
          <a:p>
            <a:r>
              <a:rPr lang="en-US" dirty="0" smtClean="0"/>
              <a:t>Syntax: </a:t>
            </a:r>
            <a:r>
              <a:rPr lang="en-US" sz="2400" dirty="0" smtClean="0">
                <a:solidFill>
                  <a:srgbClr val="FF0000"/>
                </a:solidFill>
              </a:rPr>
              <a:t>&lt;%! declaration; [ declaration; ]+ ... %&gt;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Ex: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&lt;%! 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 = 0; </a:t>
            </a:r>
            <a:r>
              <a:rPr lang="en-US" sz="2800" dirty="0" smtClean="0">
                <a:solidFill>
                  <a:srgbClr val="FF0000"/>
                </a:solidFill>
              </a:rPr>
              <a:t>%&gt;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&lt;%! 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a, b, c; %&gt; 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&lt;%! Person p </a:t>
            </a:r>
            <a:r>
              <a:rPr lang="en-US" sz="2800" dirty="0" smtClean="0">
                <a:solidFill>
                  <a:srgbClr val="FF0000"/>
                </a:solidFill>
              </a:rPr>
              <a:t>= </a:t>
            </a:r>
            <a:r>
              <a:rPr lang="en-US" sz="2800" dirty="0" smtClean="0">
                <a:solidFill>
                  <a:srgbClr val="FF0000"/>
                </a:solidFill>
              </a:rPr>
              <a:t>new Person(); </a:t>
            </a:r>
            <a:r>
              <a:rPr lang="en-US" sz="2800" dirty="0" smtClean="0">
                <a:solidFill>
                  <a:srgbClr val="FF0000"/>
                </a:solidFill>
              </a:rPr>
              <a:t>%&gt;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JSP Expression</a:t>
            </a:r>
          </a:p>
          <a:p>
            <a:r>
              <a:rPr lang="en-US" dirty="0" smtClean="0"/>
              <a:t>Syntax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&lt;%= expression %&gt;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Ex</a:t>
            </a:r>
          </a:p>
          <a:p>
            <a:pPr>
              <a:buNone/>
            </a:pPr>
            <a:r>
              <a:rPr lang="en-US" sz="2000" dirty="0" smtClean="0"/>
              <a:t>&lt;html&gt;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/>
              <a:t>head&gt;&lt;</a:t>
            </a:r>
            <a:r>
              <a:rPr lang="en-US" sz="2000" dirty="0" smtClean="0"/>
              <a:t>title&gt;JSP </a:t>
            </a:r>
            <a:r>
              <a:rPr lang="en-US" sz="2000" dirty="0" err="1" smtClean="0"/>
              <a:t>Expresion</a:t>
            </a:r>
            <a:r>
              <a:rPr lang="en-US" sz="2000" dirty="0" smtClean="0"/>
              <a:t>&lt;/</a:t>
            </a:r>
            <a:r>
              <a:rPr lang="en-US" sz="2000" dirty="0" smtClean="0"/>
              <a:t>title&gt;&lt;/head&gt;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/>
              <a:t>body&gt;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/>
              <a:t>p&gt; Today's date: </a:t>
            </a:r>
            <a:r>
              <a:rPr lang="en-US" sz="2000" dirty="0" smtClean="0">
                <a:solidFill>
                  <a:srgbClr val="FF0000"/>
                </a:solidFill>
              </a:rPr>
              <a:t>&lt;%= (new </a:t>
            </a:r>
            <a:r>
              <a:rPr lang="en-US" sz="2000" dirty="0" err="1" smtClean="0">
                <a:solidFill>
                  <a:srgbClr val="FF0000"/>
                </a:solidFill>
              </a:rPr>
              <a:t>java.util.Date</a:t>
            </a:r>
            <a:r>
              <a:rPr lang="en-US" sz="2000" dirty="0" smtClean="0">
                <a:solidFill>
                  <a:srgbClr val="FF0000"/>
                </a:solidFill>
              </a:rPr>
              <a:t>()).</a:t>
            </a:r>
            <a:r>
              <a:rPr lang="en-US" sz="2000" dirty="0" err="1" smtClean="0">
                <a:solidFill>
                  <a:srgbClr val="FF0000"/>
                </a:solidFill>
              </a:rPr>
              <a:t>toLocaleString</a:t>
            </a:r>
            <a:r>
              <a:rPr lang="en-US" sz="2000" dirty="0" smtClean="0">
                <a:solidFill>
                  <a:srgbClr val="FF0000"/>
                </a:solidFill>
              </a:rPr>
              <a:t>()%&gt;</a:t>
            </a:r>
            <a:r>
              <a:rPr lang="en-US" sz="2000" dirty="0" smtClean="0"/>
              <a:t>&lt;/</a:t>
            </a:r>
            <a:r>
              <a:rPr lang="en-US" sz="2000" dirty="0" smtClean="0"/>
              <a:t>p&gt;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 smtClean="0"/>
              <a:t>body&gt;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 smtClean="0"/>
              <a:t>html&gt;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JSP Comment</a:t>
            </a:r>
          </a:p>
          <a:p>
            <a:r>
              <a:rPr lang="en-US" dirty="0" smtClean="0"/>
              <a:t>Syntax: </a:t>
            </a:r>
            <a:r>
              <a:rPr lang="en-US" dirty="0" smtClean="0">
                <a:solidFill>
                  <a:srgbClr val="FF0000"/>
                </a:solidFill>
              </a:rPr>
              <a:t>&lt;%-- This is JSP comment </a:t>
            </a:r>
            <a:r>
              <a:rPr lang="en-US" dirty="0" smtClean="0">
                <a:solidFill>
                  <a:srgbClr val="FF0000"/>
                </a:solidFill>
              </a:rPr>
              <a:t>--%&gt;</a:t>
            </a:r>
          </a:p>
          <a:p>
            <a:r>
              <a:rPr lang="en-US" dirty="0" smtClean="0"/>
              <a:t>Ex:</a:t>
            </a:r>
          </a:p>
          <a:p>
            <a:pPr>
              <a:buNone/>
            </a:pPr>
            <a:r>
              <a:rPr lang="en-US" sz="2400" dirty="0" smtClean="0"/>
              <a:t>&lt;html&gt;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smtClean="0"/>
              <a:t>head&gt;&lt;</a:t>
            </a:r>
            <a:r>
              <a:rPr lang="en-US" sz="2400" dirty="0" smtClean="0"/>
              <a:t>title&gt;JSP </a:t>
            </a:r>
            <a:r>
              <a:rPr lang="en-US" sz="2400" dirty="0" smtClean="0"/>
              <a:t>Comment Test&lt;/title&gt;&lt;/head&gt;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smtClean="0"/>
              <a:t>body&gt;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smtClean="0"/>
              <a:t>h2&gt;A Test of Comments&lt;/h2&gt;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&lt;%-- </a:t>
            </a:r>
            <a:r>
              <a:rPr lang="en-US" sz="2400" dirty="0" smtClean="0">
                <a:solidFill>
                  <a:srgbClr val="FF0000"/>
                </a:solidFill>
              </a:rPr>
              <a:t>This comment will not be visible in the page source </a:t>
            </a:r>
            <a:r>
              <a:rPr lang="en-US" sz="2400" dirty="0" smtClean="0">
                <a:solidFill>
                  <a:srgbClr val="FF0000"/>
                </a:solidFill>
              </a:rPr>
              <a:t>--%&gt;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&lt;/body&gt;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smtClean="0"/>
              <a:t>html&gt;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jsp</a:t>
            </a:r>
            <a:r>
              <a:rPr lang="en-US" b="1" dirty="0" smtClean="0"/>
              <a:t> directives</a:t>
            </a:r>
            <a:r>
              <a:rPr lang="en-US" dirty="0" smtClean="0"/>
              <a:t> are messages that tells the web container how to translate a JSP page into the corresponding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3 types </a:t>
            </a:r>
            <a:r>
              <a:rPr lang="en-US" dirty="0" smtClean="0"/>
              <a:t>of directives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page directive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include </a:t>
            </a:r>
            <a:r>
              <a:rPr lang="en-US" sz="2800" b="1" dirty="0" smtClean="0"/>
              <a:t>directive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 err="1" smtClean="0"/>
              <a:t>taglib</a:t>
            </a:r>
            <a:r>
              <a:rPr lang="en-US" sz="2800" b="1" dirty="0" smtClean="0"/>
              <a:t> directive</a:t>
            </a:r>
          </a:p>
          <a:p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&lt;%@ directive attribute="value" %&gt; </a:t>
            </a:r>
            <a:r>
              <a:rPr lang="en-US" sz="2800" dirty="0" smtClean="0"/>
              <a:t> </a:t>
            </a:r>
          </a:p>
          <a:p>
            <a:pPr>
              <a:buNone/>
            </a:pPr>
            <a:endParaRPr 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</a:t>
            </a:r>
            <a:r>
              <a:rPr lang="en-US" dirty="0" smtClean="0"/>
              <a:t>Page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page directive defines attributes that apply to an entire JSP page. </a:t>
            </a:r>
          </a:p>
          <a:p>
            <a:r>
              <a:rPr lang="en-US" dirty="0" smtClean="0"/>
              <a:t>Syntax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&lt;%@ page attribute="value" %&gt;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Attributes of JSP page </a:t>
            </a:r>
            <a:r>
              <a:rPr lang="en-US" dirty="0" smtClean="0"/>
              <a:t>directive: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    import</a:t>
            </a:r>
            <a:endParaRPr lang="en-US" sz="2600" dirty="0" smtClean="0"/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    </a:t>
            </a:r>
            <a:r>
              <a:rPr lang="en-US" sz="2600" dirty="0" err="1" smtClean="0"/>
              <a:t>contentType</a:t>
            </a:r>
            <a:endParaRPr lang="en-US" sz="2600" dirty="0" smtClean="0"/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    extends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    info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    buffer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    language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    </a:t>
            </a:r>
            <a:r>
              <a:rPr lang="en-US" sz="2600" dirty="0" err="1" smtClean="0"/>
              <a:t>isELIgnored</a:t>
            </a:r>
            <a:endParaRPr lang="en-US" sz="2600" dirty="0" smtClean="0"/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    </a:t>
            </a:r>
            <a:r>
              <a:rPr lang="en-US" sz="2600" dirty="0" err="1" smtClean="0"/>
              <a:t>isThreadSafe</a:t>
            </a:r>
            <a:endParaRPr lang="en-US" sz="2600" dirty="0" smtClean="0"/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    </a:t>
            </a:r>
            <a:r>
              <a:rPr lang="en-US" sz="2600" dirty="0" err="1" smtClean="0"/>
              <a:t>autoFlush</a:t>
            </a:r>
            <a:endParaRPr lang="en-US" sz="2600" dirty="0" smtClean="0"/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    session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    </a:t>
            </a:r>
            <a:r>
              <a:rPr lang="en-US" sz="2600" dirty="0" err="1" smtClean="0"/>
              <a:t>pageEncoding</a:t>
            </a:r>
            <a:endParaRPr lang="en-US" sz="2600" dirty="0" smtClean="0"/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    </a:t>
            </a:r>
            <a:r>
              <a:rPr lang="en-US" sz="2600" dirty="0" err="1" smtClean="0"/>
              <a:t>errorPage</a:t>
            </a:r>
            <a:endParaRPr lang="en-US" sz="2600" dirty="0" smtClean="0"/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    </a:t>
            </a:r>
            <a:r>
              <a:rPr lang="en-US" sz="2600" dirty="0" err="1" smtClean="0"/>
              <a:t>isErrorPage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5867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endParaRPr lang="en-US" sz="4800" dirty="0" smtClean="0"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JSP Overview</a:t>
            </a:r>
            <a:endParaRPr lang="en-US" sz="44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JSP 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Environment</a:t>
            </a:r>
          </a:p>
          <a:p>
            <a:pPr>
              <a:buBlip>
                <a:blip r:embed="rId2"/>
              </a:buBlip>
            </a:pP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JSP </a:t>
            </a:r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HelloWorld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Example</a:t>
            </a:r>
          </a:p>
          <a:p>
            <a:pPr>
              <a:buBlip>
                <a:blip r:embed="rId2"/>
              </a:buBlip>
            </a:pP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JSP Architecture</a:t>
            </a:r>
          </a:p>
          <a:p>
            <a:pPr>
              <a:buBlip>
                <a:blip r:embed="rId2"/>
              </a:buBlip>
            </a:pP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JSP Functions</a:t>
            </a:r>
          </a:p>
          <a:p>
            <a:pPr>
              <a:buNone/>
            </a:pPr>
            <a:endParaRPr lang="en-US" sz="4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Page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Import Attribute</a:t>
            </a:r>
          </a:p>
          <a:p>
            <a:r>
              <a:rPr lang="en-US" dirty="0" smtClean="0"/>
              <a:t>Use: import Java class</a:t>
            </a:r>
          </a:p>
          <a:p>
            <a:r>
              <a:rPr lang="en-US" dirty="0" smtClean="0"/>
              <a:t>Ex:</a:t>
            </a:r>
          </a:p>
          <a:p>
            <a:pPr>
              <a:buNone/>
            </a:pPr>
            <a:r>
              <a:rPr lang="en-US" sz="2600" dirty="0" smtClean="0"/>
              <a:t>&lt;html&gt;  </a:t>
            </a:r>
          </a:p>
          <a:p>
            <a:pPr>
              <a:buNone/>
            </a:pPr>
            <a:r>
              <a:rPr lang="en-US" sz="2600" dirty="0" smtClean="0"/>
              <a:t>&lt;body&gt;  </a:t>
            </a:r>
          </a:p>
          <a:p>
            <a:pPr>
              <a:buNone/>
            </a:pPr>
            <a:r>
              <a:rPr lang="en-US" sz="2600" dirty="0" smtClean="0"/>
              <a:t> </a:t>
            </a:r>
            <a:r>
              <a:rPr lang="en-US" sz="2600" dirty="0" smtClean="0"/>
              <a:t>&lt;%@</a:t>
            </a:r>
            <a:r>
              <a:rPr lang="en-US" sz="2600" dirty="0" smtClean="0"/>
              <a:t> page import="</a:t>
            </a:r>
            <a:r>
              <a:rPr lang="en-US" sz="2600" dirty="0" err="1" smtClean="0"/>
              <a:t>java.util.Date</a:t>
            </a:r>
            <a:r>
              <a:rPr lang="en-US" sz="2600" dirty="0" smtClean="0"/>
              <a:t>" %&gt;  </a:t>
            </a:r>
          </a:p>
          <a:p>
            <a:pPr>
              <a:buNone/>
            </a:pPr>
            <a:r>
              <a:rPr lang="en-US" sz="2600" dirty="0" smtClean="0"/>
              <a:t>Today is: &lt;%= new Date() %&gt;  </a:t>
            </a:r>
          </a:p>
          <a:p>
            <a:pPr>
              <a:buNone/>
            </a:pPr>
            <a:r>
              <a:rPr lang="en-US" sz="2600" dirty="0" smtClean="0"/>
              <a:t> </a:t>
            </a:r>
            <a:r>
              <a:rPr lang="en-US" sz="2600" dirty="0" smtClean="0"/>
              <a:t>&lt;/</a:t>
            </a:r>
            <a:r>
              <a:rPr lang="en-US" sz="2600" dirty="0" smtClean="0"/>
              <a:t>body&gt;  </a:t>
            </a:r>
          </a:p>
          <a:p>
            <a:pPr>
              <a:buNone/>
            </a:pPr>
            <a:r>
              <a:rPr lang="en-US" sz="2600" dirty="0" smtClean="0"/>
              <a:t>&lt;/html&gt;  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Page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contentType</a:t>
            </a:r>
            <a:r>
              <a:rPr lang="en-US" b="1" dirty="0" smtClean="0"/>
              <a:t> </a:t>
            </a:r>
            <a:r>
              <a:rPr lang="en-US" b="1" dirty="0" smtClean="0"/>
              <a:t>Attribute</a:t>
            </a:r>
          </a:p>
          <a:p>
            <a:r>
              <a:rPr lang="en-US" dirty="0" smtClean="0"/>
              <a:t>Use: set content type for HTTP response</a:t>
            </a:r>
          </a:p>
          <a:p>
            <a:r>
              <a:rPr lang="en-US" dirty="0" smtClean="0"/>
              <a:t>Ex:</a:t>
            </a:r>
          </a:p>
          <a:p>
            <a:pPr>
              <a:buNone/>
            </a:pPr>
            <a:r>
              <a:rPr lang="en-US" sz="2200" dirty="0" smtClean="0"/>
              <a:t>&lt;html&gt;  </a:t>
            </a:r>
          </a:p>
          <a:p>
            <a:pPr>
              <a:buNone/>
            </a:pPr>
            <a:r>
              <a:rPr lang="en-US" sz="2200" dirty="0" smtClean="0"/>
              <a:t>&lt;body&gt;  </a:t>
            </a:r>
          </a:p>
          <a:p>
            <a:pPr>
              <a:buNone/>
            </a:pPr>
            <a:r>
              <a:rPr lang="en-US" sz="2200" dirty="0" smtClean="0"/>
              <a:t> </a:t>
            </a:r>
            <a:r>
              <a:rPr lang="en-US" sz="2200" dirty="0" smtClean="0"/>
              <a:t>&lt;%@</a:t>
            </a:r>
            <a:r>
              <a:rPr lang="en-US" sz="2200" dirty="0" smtClean="0"/>
              <a:t> page </a:t>
            </a:r>
            <a:r>
              <a:rPr lang="en-US" sz="2200" dirty="0" err="1" smtClean="0"/>
              <a:t>contentType</a:t>
            </a:r>
            <a:r>
              <a:rPr lang="en-US" sz="2200" dirty="0" smtClean="0"/>
              <a:t>=application/</a:t>
            </a:r>
            <a:r>
              <a:rPr lang="en-US" sz="2200" dirty="0" err="1" smtClean="0"/>
              <a:t>msword</a:t>
            </a:r>
            <a:r>
              <a:rPr lang="en-US" sz="2200" dirty="0" smtClean="0"/>
              <a:t> %&gt;  </a:t>
            </a:r>
          </a:p>
          <a:p>
            <a:pPr>
              <a:buNone/>
            </a:pPr>
            <a:r>
              <a:rPr lang="en-US" sz="2200" dirty="0" smtClean="0"/>
              <a:t>Today is: &lt;%= new </a:t>
            </a:r>
            <a:r>
              <a:rPr lang="en-US" sz="2200" dirty="0" err="1" smtClean="0"/>
              <a:t>java.util.Date</a:t>
            </a:r>
            <a:r>
              <a:rPr lang="en-US" sz="2200" dirty="0" smtClean="0"/>
              <a:t>() %&gt;  </a:t>
            </a:r>
          </a:p>
          <a:p>
            <a:pPr>
              <a:buNone/>
            </a:pPr>
            <a:r>
              <a:rPr lang="en-US" sz="2200" dirty="0" smtClean="0"/>
              <a:t>&lt;/</a:t>
            </a:r>
            <a:r>
              <a:rPr lang="en-US" sz="2200" dirty="0" smtClean="0"/>
              <a:t>body&gt;  </a:t>
            </a:r>
          </a:p>
          <a:p>
            <a:pPr>
              <a:buNone/>
            </a:pPr>
            <a:r>
              <a:rPr lang="en-US" sz="2200" dirty="0" smtClean="0"/>
              <a:t>&lt;/html&gt;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</a:t>
            </a:r>
            <a:r>
              <a:rPr lang="en-US" dirty="0" smtClean="0"/>
              <a:t>Include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include directive is used to include the contents of any resource it may be </a:t>
            </a:r>
            <a:r>
              <a:rPr lang="en-US" dirty="0" err="1" smtClean="0"/>
              <a:t>jsp</a:t>
            </a:r>
            <a:r>
              <a:rPr lang="en-US" dirty="0" smtClean="0"/>
              <a:t> file, html file or text file. </a:t>
            </a:r>
            <a:endParaRPr lang="en-US" dirty="0" smtClean="0"/>
          </a:p>
          <a:p>
            <a:r>
              <a:rPr lang="en-US" dirty="0" smtClean="0"/>
              <a:t>Syntax:</a:t>
            </a:r>
            <a:r>
              <a:rPr lang="en-US" sz="2800" dirty="0" smtClean="0">
                <a:solidFill>
                  <a:srgbClr val="FF0000"/>
                </a:solidFill>
              </a:rPr>
              <a:t>&lt;%@ include file="</a:t>
            </a:r>
            <a:r>
              <a:rPr lang="en-US" sz="2800" dirty="0" err="1" smtClean="0">
                <a:solidFill>
                  <a:srgbClr val="FF0000"/>
                </a:solidFill>
              </a:rPr>
              <a:t>resourceName</a:t>
            </a:r>
            <a:r>
              <a:rPr lang="en-US" sz="2800" dirty="0" smtClean="0">
                <a:solidFill>
                  <a:srgbClr val="FF0000"/>
                </a:solidFill>
              </a:rPr>
              <a:t>" %&gt;</a:t>
            </a:r>
            <a:endParaRPr lang="en-US" dirty="0" smtClean="0"/>
          </a:p>
          <a:p>
            <a:r>
              <a:rPr lang="en-US" dirty="0" smtClean="0"/>
              <a:t>Ex:</a:t>
            </a:r>
          </a:p>
          <a:p>
            <a:pPr>
              <a:buNone/>
            </a:pPr>
            <a:r>
              <a:rPr lang="en-US" sz="2600" dirty="0" smtClean="0"/>
              <a:t>&lt;html&gt;  </a:t>
            </a:r>
          </a:p>
          <a:p>
            <a:pPr>
              <a:buNone/>
            </a:pPr>
            <a:r>
              <a:rPr lang="en-US" sz="2600" dirty="0" smtClean="0"/>
              <a:t>&lt;body&gt;  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&lt;%@</a:t>
            </a:r>
            <a:r>
              <a:rPr lang="en-US" sz="2600" dirty="0" smtClean="0">
                <a:solidFill>
                  <a:srgbClr val="FF0000"/>
                </a:solidFill>
              </a:rPr>
              <a:t> include file="header.html" %&gt;  </a:t>
            </a:r>
          </a:p>
          <a:p>
            <a:pPr>
              <a:buNone/>
            </a:pPr>
            <a:r>
              <a:rPr lang="en-US" sz="2200" dirty="0" smtClean="0"/>
              <a:t>Today</a:t>
            </a:r>
            <a:r>
              <a:rPr lang="en-US" sz="2200" dirty="0" smtClean="0"/>
              <a:t> is: &lt;%= </a:t>
            </a:r>
            <a:r>
              <a:rPr lang="en-US" sz="2200" dirty="0" err="1" smtClean="0"/>
              <a:t>java.util.Calendar.getInstance</a:t>
            </a:r>
            <a:r>
              <a:rPr lang="en-US" sz="2200" dirty="0" smtClean="0"/>
              <a:t>().</a:t>
            </a:r>
            <a:r>
              <a:rPr lang="en-US" sz="2200" dirty="0" err="1" smtClean="0"/>
              <a:t>getTime</a:t>
            </a:r>
            <a:r>
              <a:rPr lang="en-US" sz="2200" dirty="0" smtClean="0"/>
              <a:t>() %&gt;  </a:t>
            </a:r>
          </a:p>
          <a:p>
            <a:pPr>
              <a:buNone/>
            </a:pPr>
            <a:r>
              <a:rPr lang="en-US" sz="2600" dirty="0" smtClean="0"/>
              <a:t> </a:t>
            </a:r>
            <a:r>
              <a:rPr lang="en-US" sz="2600" dirty="0" smtClean="0"/>
              <a:t>&lt;/</a:t>
            </a:r>
            <a:r>
              <a:rPr lang="en-US" sz="2600" dirty="0" smtClean="0"/>
              <a:t>body&gt;  </a:t>
            </a:r>
          </a:p>
          <a:p>
            <a:pPr>
              <a:buNone/>
            </a:pPr>
            <a:r>
              <a:rPr lang="en-US" sz="2600" dirty="0" smtClean="0"/>
              <a:t>&lt;/html&gt;</a:t>
            </a:r>
            <a:r>
              <a:rPr lang="en-US" dirty="0" smtClean="0"/>
              <a:t>  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</a:t>
            </a:r>
            <a:r>
              <a:rPr lang="en-US" dirty="0" err="1" smtClean="0"/>
              <a:t>Taglib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JSP </a:t>
            </a:r>
            <a:r>
              <a:rPr lang="en-US" dirty="0" err="1" smtClean="0"/>
              <a:t>taglib</a:t>
            </a:r>
            <a:r>
              <a:rPr lang="en-US" dirty="0" smtClean="0"/>
              <a:t> directive is used to define a tag library that defines many tags. </a:t>
            </a:r>
            <a:endParaRPr lang="en-US" dirty="0" smtClean="0"/>
          </a:p>
          <a:p>
            <a:r>
              <a:rPr lang="en-US" dirty="0" smtClean="0"/>
              <a:t>Syntax: </a:t>
            </a:r>
            <a:r>
              <a:rPr lang="en-US" sz="2800" dirty="0" smtClean="0">
                <a:solidFill>
                  <a:srgbClr val="FF0000"/>
                </a:solidFill>
              </a:rPr>
              <a:t>&lt;%@ </a:t>
            </a:r>
            <a:r>
              <a:rPr lang="en-US" sz="2800" dirty="0" err="1" smtClean="0">
                <a:solidFill>
                  <a:srgbClr val="FF0000"/>
                </a:solidFill>
              </a:rPr>
              <a:t>taglib</a:t>
            </a:r>
            <a:r>
              <a:rPr lang="en-US" sz="2800" dirty="0" smtClean="0">
                <a:solidFill>
                  <a:srgbClr val="FF0000"/>
                </a:solidFill>
              </a:rPr>
              <a:t> </a:t>
            </a:r>
            <a:r>
              <a:rPr lang="en-US" sz="2800" dirty="0" err="1" smtClean="0">
                <a:solidFill>
                  <a:srgbClr val="FF0000"/>
                </a:solidFill>
              </a:rPr>
              <a:t>uri</a:t>
            </a:r>
            <a:r>
              <a:rPr lang="en-US" sz="2800" dirty="0" smtClean="0">
                <a:solidFill>
                  <a:srgbClr val="FF0000"/>
                </a:solidFill>
              </a:rPr>
              <a:t>="</a:t>
            </a:r>
            <a:r>
              <a:rPr lang="en-US" sz="2800" dirty="0" err="1" smtClean="0">
                <a:solidFill>
                  <a:srgbClr val="FF0000"/>
                </a:solidFill>
              </a:rPr>
              <a:t>uriofthetaglibrary</a:t>
            </a:r>
            <a:r>
              <a:rPr lang="en-US" sz="2800" dirty="0" smtClean="0">
                <a:solidFill>
                  <a:srgbClr val="FF0000"/>
                </a:solidFill>
              </a:rPr>
              <a:t>" 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                prefix</a:t>
            </a:r>
            <a:r>
              <a:rPr lang="en-US" sz="2800" dirty="0" smtClean="0">
                <a:solidFill>
                  <a:srgbClr val="FF0000"/>
                </a:solidFill>
              </a:rPr>
              <a:t>="</a:t>
            </a:r>
            <a:r>
              <a:rPr lang="en-US" sz="2800" dirty="0" err="1" smtClean="0">
                <a:solidFill>
                  <a:srgbClr val="FF0000"/>
                </a:solidFill>
              </a:rPr>
              <a:t>prefixoftaglibrary</a:t>
            </a:r>
            <a:r>
              <a:rPr lang="en-US" sz="2800" dirty="0" smtClean="0">
                <a:solidFill>
                  <a:srgbClr val="FF0000"/>
                </a:solidFill>
              </a:rPr>
              <a:t>" %&gt;</a:t>
            </a:r>
            <a:r>
              <a:rPr lang="en-US" sz="2800" dirty="0" smtClean="0"/>
              <a:t>  </a:t>
            </a:r>
            <a:endParaRPr lang="en-US" dirty="0" smtClean="0"/>
          </a:p>
          <a:p>
            <a:r>
              <a:rPr lang="en-US" dirty="0" smtClean="0"/>
              <a:t>Ex:</a:t>
            </a:r>
          </a:p>
          <a:p>
            <a:pPr>
              <a:buNone/>
            </a:pPr>
            <a:r>
              <a:rPr lang="it-IT" sz="2300" dirty="0" smtClean="0">
                <a:solidFill>
                  <a:srgbClr val="FF0000"/>
                </a:solidFill>
              </a:rPr>
              <a:t>&lt;%@ taglib uri=</a:t>
            </a:r>
            <a:r>
              <a:rPr lang="it-IT" sz="2300" i="1" u="sng" dirty="0" smtClean="0">
                <a:solidFill>
                  <a:srgbClr val="FF0000"/>
                </a:solidFill>
              </a:rPr>
              <a:t>"http://java.sun.com/jsp/jstl/core" prefix="c" %&gt;  </a:t>
            </a:r>
          </a:p>
          <a:p>
            <a:pPr>
              <a:buNone/>
            </a:pPr>
            <a:r>
              <a:rPr lang="en-US" sz="2300" dirty="0" smtClean="0"/>
              <a:t>&lt;html&gt;</a:t>
            </a:r>
          </a:p>
          <a:p>
            <a:pPr>
              <a:buNone/>
            </a:pPr>
            <a:r>
              <a:rPr lang="en-US" sz="2300" dirty="0" smtClean="0"/>
              <a:t>&lt;head&gt;</a:t>
            </a:r>
          </a:p>
          <a:p>
            <a:pPr>
              <a:buNone/>
            </a:pPr>
            <a:r>
              <a:rPr lang="en-US" sz="2300" dirty="0" smtClean="0"/>
              <a:t>&lt;title&gt;Tag Example&lt;/title&gt;</a:t>
            </a:r>
          </a:p>
          <a:p>
            <a:pPr>
              <a:buNone/>
            </a:pPr>
            <a:r>
              <a:rPr lang="en-US" sz="2300" dirty="0" smtClean="0"/>
              <a:t>&lt;/head&gt;</a:t>
            </a:r>
          </a:p>
          <a:p>
            <a:pPr>
              <a:buNone/>
            </a:pPr>
            <a:r>
              <a:rPr lang="en-US" sz="2300" dirty="0" smtClean="0"/>
              <a:t>&lt;body&gt;</a:t>
            </a:r>
          </a:p>
          <a:p>
            <a:pPr>
              <a:buNone/>
            </a:pPr>
            <a:r>
              <a:rPr lang="en-US" sz="2300" dirty="0" smtClean="0"/>
              <a:t>&lt;c:out value=</a:t>
            </a:r>
            <a:r>
              <a:rPr lang="en-US" sz="2300" i="1" dirty="0" smtClean="0"/>
              <a:t>"${'&lt;tag&gt; , &amp;'}"/&gt;</a:t>
            </a:r>
          </a:p>
          <a:p>
            <a:pPr>
              <a:buNone/>
            </a:pPr>
            <a:r>
              <a:rPr lang="en-US" sz="2300" dirty="0" smtClean="0"/>
              <a:t>&lt;/body&gt;</a:t>
            </a:r>
          </a:p>
          <a:p>
            <a:pPr>
              <a:buNone/>
            </a:pPr>
            <a:r>
              <a:rPr lang="en-US" sz="2300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219200"/>
          <a:ext cx="749935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  <a:gridCol w="4895850"/>
              </a:tblGrid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JSP Action Tags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jsp:forward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forwards the request and response to another resource.</a:t>
                      </a:r>
                    </a:p>
                  </a:txBody>
                  <a:tcPr marL="9525" marR="9525" marT="9525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jsp:include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includes another resource.</a:t>
                      </a:r>
                    </a:p>
                  </a:txBody>
                  <a:tcPr marL="9525" marR="9525" marT="9525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jsp:useBean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creates or locates bean object.</a:t>
                      </a:r>
                    </a:p>
                  </a:txBody>
                  <a:tcPr marL="9525" marR="9525" marT="9525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jsp:setProperty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sets the value of property in bean object.</a:t>
                      </a:r>
                    </a:p>
                  </a:txBody>
                  <a:tcPr marL="9525" marR="9525" marT="9525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jsp:getProperty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prints the value of property of the bean.</a:t>
                      </a:r>
                    </a:p>
                  </a:txBody>
                  <a:tcPr marL="9525" marR="9525" marT="9525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jsp:plugin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embeds another components such as applet.</a:t>
                      </a:r>
                    </a:p>
                  </a:txBody>
                  <a:tcPr marL="9525" marR="9525" marT="9525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jsp:param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sets the parameter value. It is used in forward and include mostly.</a:t>
                      </a:r>
                    </a:p>
                  </a:txBody>
                  <a:tcPr marL="9525" marR="9525" marT="9525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jsp:fallback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can be used to print the message if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plugin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is working. It is used in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jsp:plugin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</a:t>
            </a:r>
            <a:r>
              <a:rPr lang="en-US" dirty="0" smtClean="0"/>
              <a:t>Action - Forward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of </a:t>
            </a:r>
            <a:r>
              <a:rPr lang="en-US" dirty="0" err="1" smtClean="0"/>
              <a:t>jsp:forward</a:t>
            </a:r>
            <a:r>
              <a:rPr lang="en-US" dirty="0" smtClean="0"/>
              <a:t> action tag without parameter</a:t>
            </a:r>
          </a:p>
          <a:p>
            <a:pPr>
              <a:buNone/>
            </a:pPr>
            <a:r>
              <a:rPr lang="en-US" sz="2200" i="1" dirty="0" smtClean="0">
                <a:solidFill>
                  <a:srgbClr val="FF0000"/>
                </a:solidFill>
              </a:rPr>
              <a:t>&lt;</a:t>
            </a:r>
            <a:r>
              <a:rPr lang="en-US" sz="2200" i="1" dirty="0" err="1" smtClean="0">
                <a:solidFill>
                  <a:srgbClr val="FF0000"/>
                </a:solidFill>
              </a:rPr>
              <a:t>jsp:forward</a:t>
            </a:r>
            <a:r>
              <a:rPr lang="en-US" sz="2200" i="1" dirty="0" smtClean="0">
                <a:solidFill>
                  <a:srgbClr val="FF0000"/>
                </a:solidFill>
              </a:rPr>
              <a:t> page="</a:t>
            </a:r>
            <a:r>
              <a:rPr lang="en-US" sz="2200" i="1" dirty="0" err="1" smtClean="0">
                <a:solidFill>
                  <a:srgbClr val="FF0000"/>
                </a:solidFill>
              </a:rPr>
              <a:t>relativeURL</a:t>
            </a:r>
            <a:r>
              <a:rPr lang="en-US" sz="2200" i="1" dirty="0" smtClean="0">
                <a:solidFill>
                  <a:srgbClr val="FF0000"/>
                </a:solidFill>
              </a:rPr>
              <a:t> | &lt;%= expression %&gt;" </a:t>
            </a:r>
            <a:r>
              <a:rPr lang="en-US" sz="2200" i="1" dirty="0" smtClean="0">
                <a:solidFill>
                  <a:srgbClr val="FF0000"/>
                </a:solidFill>
              </a:rPr>
              <a:t>/&gt;</a:t>
            </a:r>
            <a:endParaRPr lang="en-US" sz="3000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Syntax of </a:t>
            </a:r>
            <a:r>
              <a:rPr lang="en-US" dirty="0" err="1" smtClean="0"/>
              <a:t>jsp:forward</a:t>
            </a:r>
            <a:r>
              <a:rPr lang="en-US" dirty="0" smtClean="0"/>
              <a:t> action tag with parameter</a:t>
            </a:r>
          </a:p>
          <a:p>
            <a:pPr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&lt;</a:t>
            </a:r>
            <a:r>
              <a:rPr lang="en-US" sz="2000" i="1" dirty="0" err="1" smtClean="0">
                <a:solidFill>
                  <a:srgbClr val="FF0000"/>
                </a:solidFill>
              </a:rPr>
              <a:t>jsp:forward</a:t>
            </a:r>
            <a:r>
              <a:rPr lang="en-US" sz="2000" i="1" dirty="0" smtClean="0">
                <a:solidFill>
                  <a:srgbClr val="FF0000"/>
                </a:solidFill>
              </a:rPr>
              <a:t> page="</a:t>
            </a:r>
            <a:r>
              <a:rPr lang="en-US" sz="2000" i="1" dirty="0" err="1" smtClean="0">
                <a:solidFill>
                  <a:srgbClr val="FF0000"/>
                </a:solidFill>
              </a:rPr>
              <a:t>relativeURL</a:t>
            </a:r>
            <a:r>
              <a:rPr lang="en-US" sz="2000" i="1" dirty="0" smtClean="0">
                <a:solidFill>
                  <a:srgbClr val="FF0000"/>
                </a:solidFill>
              </a:rPr>
              <a:t> | &lt;%= expression %&gt;"&gt;  </a:t>
            </a:r>
          </a:p>
          <a:p>
            <a:pPr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&lt;</a:t>
            </a:r>
            <a:r>
              <a:rPr lang="en-US" sz="2000" i="1" dirty="0" err="1" smtClean="0">
                <a:solidFill>
                  <a:srgbClr val="FF0000"/>
                </a:solidFill>
              </a:rPr>
              <a:t>jsp:param</a:t>
            </a:r>
            <a:r>
              <a:rPr lang="en-US" sz="2000" i="1" dirty="0" smtClean="0">
                <a:solidFill>
                  <a:srgbClr val="FF0000"/>
                </a:solidFill>
              </a:rPr>
              <a:t> name="</a:t>
            </a:r>
            <a:r>
              <a:rPr lang="en-US" sz="2000" i="1" dirty="0" err="1" smtClean="0">
                <a:solidFill>
                  <a:srgbClr val="FF0000"/>
                </a:solidFill>
              </a:rPr>
              <a:t>parametername</a:t>
            </a:r>
            <a:r>
              <a:rPr lang="en-US" sz="2000" i="1" dirty="0" smtClean="0">
                <a:solidFill>
                  <a:srgbClr val="FF0000"/>
                </a:solidFill>
              </a:rPr>
              <a:t>" 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value</a:t>
            </a:r>
            <a:r>
              <a:rPr lang="en-US" sz="2000" i="1" dirty="0" smtClean="0">
                <a:solidFill>
                  <a:srgbClr val="FF0000"/>
                </a:solidFill>
              </a:rPr>
              <a:t>="</a:t>
            </a:r>
            <a:r>
              <a:rPr lang="en-US" sz="2000" i="1" dirty="0" err="1" smtClean="0">
                <a:solidFill>
                  <a:srgbClr val="FF0000"/>
                </a:solidFill>
              </a:rPr>
              <a:t>parametervalue</a:t>
            </a:r>
            <a:r>
              <a:rPr lang="en-US" sz="2000" i="1" dirty="0" smtClean="0">
                <a:solidFill>
                  <a:srgbClr val="FF0000"/>
                </a:solidFill>
              </a:rPr>
              <a:t> | &lt;%=expression%&gt;" /&gt;  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&lt;/</a:t>
            </a:r>
            <a:r>
              <a:rPr lang="en-US" sz="2000" i="1" dirty="0" err="1" smtClean="0">
                <a:solidFill>
                  <a:srgbClr val="FF0000"/>
                </a:solidFill>
              </a:rPr>
              <a:t>jsp:forward</a:t>
            </a:r>
            <a:r>
              <a:rPr lang="en-US" sz="2000" i="1" dirty="0" smtClean="0">
                <a:solidFill>
                  <a:srgbClr val="FF0000"/>
                </a:solidFill>
              </a:rPr>
              <a:t>&gt; 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endParaRPr lang="en-US" sz="3600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Action -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Ex1:</a:t>
            </a:r>
          </a:p>
          <a:p>
            <a:pPr>
              <a:buNone/>
            </a:pPr>
            <a:r>
              <a:rPr lang="en-US" sz="2800" b="1" dirty="0" smtClean="0"/>
              <a:t>index.jsp</a:t>
            </a:r>
          </a:p>
          <a:p>
            <a:pPr>
              <a:buNone/>
            </a:pPr>
            <a:r>
              <a:rPr lang="en-US" sz="1900" dirty="0" smtClean="0"/>
              <a:t>&lt;html&gt;  </a:t>
            </a:r>
          </a:p>
          <a:p>
            <a:pPr>
              <a:buNone/>
            </a:pPr>
            <a:r>
              <a:rPr lang="en-US" sz="1900" dirty="0" smtClean="0"/>
              <a:t>&lt;body&gt;  </a:t>
            </a:r>
          </a:p>
          <a:p>
            <a:pPr>
              <a:buNone/>
            </a:pPr>
            <a:r>
              <a:rPr lang="en-US" sz="1900" dirty="0" smtClean="0"/>
              <a:t>&lt;h2&gt;this is index page&lt;/h2&gt;  </a:t>
            </a:r>
          </a:p>
          <a:p>
            <a:pPr>
              <a:buNone/>
            </a:pPr>
            <a:r>
              <a:rPr lang="en-US" sz="1900" dirty="0" smtClean="0"/>
              <a:t> </a:t>
            </a:r>
            <a:r>
              <a:rPr lang="en-US" sz="1900" dirty="0" smtClean="0"/>
              <a:t>&lt;</a:t>
            </a:r>
            <a:r>
              <a:rPr lang="en-US" sz="1900" dirty="0" err="1" smtClean="0"/>
              <a:t>jsp:forward</a:t>
            </a:r>
            <a:r>
              <a:rPr lang="en-US" sz="1900" dirty="0" smtClean="0"/>
              <a:t> page="printdate.jsp" /&gt;  </a:t>
            </a:r>
          </a:p>
          <a:p>
            <a:pPr>
              <a:buNone/>
            </a:pPr>
            <a:r>
              <a:rPr lang="en-US" sz="1900" dirty="0" smtClean="0"/>
              <a:t>&lt;/body&gt;  </a:t>
            </a:r>
          </a:p>
          <a:p>
            <a:pPr>
              <a:buNone/>
            </a:pPr>
            <a:r>
              <a:rPr lang="en-US" sz="1900" dirty="0" smtClean="0"/>
              <a:t>&lt;/html&gt;  </a:t>
            </a:r>
            <a:endParaRPr lang="en-US" sz="22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b="1" dirty="0" smtClean="0"/>
              <a:t>printdate.jsp</a:t>
            </a:r>
          </a:p>
          <a:p>
            <a:pPr>
              <a:buNone/>
            </a:pPr>
            <a:r>
              <a:rPr lang="en-US" sz="2100" dirty="0" smtClean="0"/>
              <a:t>&lt;html&gt;  </a:t>
            </a:r>
          </a:p>
          <a:p>
            <a:pPr>
              <a:buNone/>
            </a:pPr>
            <a:r>
              <a:rPr lang="en-US" sz="2100" dirty="0" smtClean="0"/>
              <a:t>&lt;body&gt;  </a:t>
            </a:r>
          </a:p>
          <a:p>
            <a:pPr>
              <a:buNone/>
            </a:pPr>
            <a:r>
              <a:rPr lang="en-US" sz="2100" dirty="0" smtClean="0"/>
              <a:t>&lt;% </a:t>
            </a:r>
            <a:r>
              <a:rPr lang="en-US" sz="2100" dirty="0" err="1" smtClean="0"/>
              <a:t>out.print</a:t>
            </a:r>
            <a:r>
              <a:rPr lang="en-US" sz="2100" dirty="0" smtClean="0"/>
              <a:t>("Today is:"+</a:t>
            </a:r>
            <a:r>
              <a:rPr lang="en-US" sz="2100" dirty="0" err="1" smtClean="0"/>
              <a:t>java.util.Calendar.getInstance</a:t>
            </a:r>
            <a:r>
              <a:rPr lang="en-US" sz="2100" dirty="0" smtClean="0"/>
              <a:t>().</a:t>
            </a:r>
            <a:r>
              <a:rPr lang="en-US" sz="2100" dirty="0" err="1" smtClean="0"/>
              <a:t>getTime</a:t>
            </a:r>
            <a:r>
              <a:rPr lang="en-US" sz="2100" dirty="0" smtClean="0"/>
              <a:t>())%&gt;</a:t>
            </a:r>
            <a:r>
              <a:rPr lang="en-US" sz="2100" dirty="0" smtClean="0"/>
              <a:t>  </a:t>
            </a:r>
          </a:p>
          <a:p>
            <a:pPr>
              <a:buNone/>
            </a:pPr>
            <a:r>
              <a:rPr lang="en-US" sz="2100" dirty="0" smtClean="0"/>
              <a:t>&lt;/body&gt;  </a:t>
            </a:r>
          </a:p>
          <a:p>
            <a:pPr>
              <a:buNone/>
            </a:pPr>
            <a:r>
              <a:rPr lang="en-US" sz="2100" dirty="0" smtClean="0"/>
              <a:t>&lt;/html&gt;  </a:t>
            </a:r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Action -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Ex2:</a:t>
            </a:r>
          </a:p>
          <a:p>
            <a:pPr>
              <a:buNone/>
            </a:pPr>
            <a:r>
              <a:rPr lang="en-US" sz="3600" b="1" dirty="0" smtClean="0"/>
              <a:t>index.jsp</a:t>
            </a:r>
          </a:p>
          <a:p>
            <a:pPr>
              <a:buNone/>
            </a:pPr>
            <a:r>
              <a:rPr lang="en-US" dirty="0" smtClean="0"/>
              <a:t>&lt;html&gt;  </a:t>
            </a:r>
          </a:p>
          <a:p>
            <a:pPr>
              <a:buNone/>
            </a:pPr>
            <a:r>
              <a:rPr lang="en-US" dirty="0" smtClean="0"/>
              <a:t>&lt;body&gt;  </a:t>
            </a:r>
          </a:p>
          <a:p>
            <a:pPr>
              <a:buNone/>
            </a:pPr>
            <a:r>
              <a:rPr lang="en-US" dirty="0" smtClean="0"/>
              <a:t>&lt;h2&gt;this is index page&lt;/h2&gt;  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jsp:forward</a:t>
            </a:r>
            <a:r>
              <a:rPr lang="en-US" dirty="0" smtClean="0"/>
              <a:t> page="printdate.jsp" &gt; 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jsp:param</a:t>
            </a:r>
            <a:r>
              <a:rPr lang="en-US" dirty="0" smtClean="0"/>
              <a:t> name="name" value</a:t>
            </a:r>
            <a:r>
              <a:rPr lang="en-US" dirty="0" smtClean="0"/>
              <a:t>=“JSP"</a:t>
            </a:r>
            <a:r>
              <a:rPr lang="en-US" dirty="0" smtClean="0"/>
              <a:t> /&gt; 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jsp:forward</a:t>
            </a:r>
            <a:r>
              <a:rPr lang="en-US" dirty="0" smtClean="0"/>
              <a:t>&gt;&lt;/body&gt;  </a:t>
            </a:r>
          </a:p>
          <a:p>
            <a:pPr>
              <a:buNone/>
            </a:pPr>
            <a:r>
              <a:rPr lang="en-US" dirty="0" smtClean="0"/>
              <a:t>&lt;/html&gt;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b="1" dirty="0" smtClean="0"/>
              <a:t>printdate.jsp</a:t>
            </a:r>
          </a:p>
          <a:p>
            <a:pPr>
              <a:buNone/>
            </a:pPr>
            <a:r>
              <a:rPr lang="en-US" dirty="0" smtClean="0"/>
              <a:t>&lt;html&gt;  </a:t>
            </a:r>
          </a:p>
          <a:p>
            <a:pPr>
              <a:buNone/>
            </a:pPr>
            <a:r>
              <a:rPr lang="en-US" dirty="0" smtClean="0"/>
              <a:t>&lt;body&gt;  </a:t>
            </a:r>
          </a:p>
          <a:p>
            <a:pPr>
              <a:buNone/>
            </a:pPr>
            <a:r>
              <a:rPr lang="en-US" dirty="0" smtClean="0"/>
              <a:t>&lt;% </a:t>
            </a:r>
            <a:r>
              <a:rPr lang="en-US" dirty="0" err="1" smtClean="0"/>
              <a:t>out.print</a:t>
            </a:r>
            <a:r>
              <a:rPr lang="en-US" dirty="0" smtClean="0"/>
              <a:t>("Today is:"+</a:t>
            </a:r>
            <a:r>
              <a:rPr lang="en-US" dirty="0" err="1" smtClean="0"/>
              <a:t>java.util.Calendar.getInstance</a:t>
            </a:r>
            <a:r>
              <a:rPr lang="en-US" dirty="0" smtClean="0"/>
              <a:t>().</a:t>
            </a:r>
            <a:r>
              <a:rPr lang="en-US" dirty="0" err="1" smtClean="0"/>
              <a:t>getTime</a:t>
            </a:r>
            <a:r>
              <a:rPr lang="en-US" dirty="0" smtClean="0"/>
              <a:t>()); %&gt; 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&lt;%= </a:t>
            </a:r>
            <a:r>
              <a:rPr lang="en-US" dirty="0" err="1" smtClean="0"/>
              <a:t>request.getParameter</a:t>
            </a:r>
            <a:r>
              <a:rPr lang="en-US" dirty="0" smtClean="0"/>
              <a:t>("name") %&gt;  </a:t>
            </a:r>
          </a:p>
          <a:p>
            <a:pPr>
              <a:buNone/>
            </a:pPr>
            <a:r>
              <a:rPr lang="en-US" dirty="0" smtClean="0"/>
              <a:t>&lt;/body&gt;  </a:t>
            </a:r>
          </a:p>
          <a:p>
            <a:pPr>
              <a:buNone/>
            </a:pPr>
            <a:r>
              <a:rPr lang="en-US" dirty="0" smtClean="0"/>
              <a:t>&lt;/html&gt;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Action - </a:t>
            </a:r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of </a:t>
            </a:r>
            <a:r>
              <a:rPr lang="en-US" dirty="0" err="1" smtClean="0"/>
              <a:t>jsp:include</a:t>
            </a:r>
            <a:r>
              <a:rPr lang="en-US" dirty="0" smtClean="0"/>
              <a:t> action tag without </a:t>
            </a:r>
            <a:r>
              <a:rPr lang="en-US" dirty="0" smtClean="0"/>
              <a:t>parameter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jsp:include</a:t>
            </a:r>
            <a:r>
              <a:rPr lang="en-US" sz="2400" dirty="0" smtClean="0">
                <a:solidFill>
                  <a:srgbClr val="FF0000"/>
                </a:solidFill>
              </a:rPr>
              <a:t> page="</a:t>
            </a:r>
            <a:r>
              <a:rPr lang="en-US" sz="2400" dirty="0" err="1" smtClean="0">
                <a:solidFill>
                  <a:srgbClr val="FF0000"/>
                </a:solidFill>
              </a:rPr>
              <a:t>relativeURL</a:t>
            </a:r>
            <a:r>
              <a:rPr lang="en-US" sz="2400" dirty="0" smtClean="0">
                <a:solidFill>
                  <a:srgbClr val="FF0000"/>
                </a:solidFill>
              </a:rPr>
              <a:t> | &lt;%= expression %&gt;" /&gt;</a:t>
            </a:r>
            <a:r>
              <a:rPr lang="en-US" sz="2400" dirty="0" smtClean="0"/>
              <a:t> </a:t>
            </a:r>
            <a:endParaRPr lang="en-US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Syntax </a:t>
            </a:r>
            <a:r>
              <a:rPr lang="en-US" dirty="0" smtClean="0"/>
              <a:t>of </a:t>
            </a:r>
            <a:r>
              <a:rPr lang="en-US" dirty="0" err="1" smtClean="0"/>
              <a:t>jsp:include</a:t>
            </a:r>
            <a:r>
              <a:rPr lang="en-US" dirty="0" smtClean="0"/>
              <a:t> action tag with parameter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jsp:include</a:t>
            </a:r>
            <a:r>
              <a:rPr lang="en-US" sz="2400" dirty="0" smtClean="0">
                <a:solidFill>
                  <a:srgbClr val="FF0000"/>
                </a:solidFill>
              </a:rPr>
              <a:t> page="</a:t>
            </a:r>
            <a:r>
              <a:rPr lang="en-US" sz="2400" dirty="0" err="1" smtClean="0">
                <a:solidFill>
                  <a:srgbClr val="FF0000"/>
                </a:solidFill>
              </a:rPr>
              <a:t>relativeURL</a:t>
            </a:r>
            <a:r>
              <a:rPr lang="en-US" sz="2400" dirty="0" smtClean="0">
                <a:solidFill>
                  <a:srgbClr val="FF0000"/>
                </a:solidFill>
              </a:rPr>
              <a:t> | &lt;%= expression %&gt;"&gt;  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jsp:param</a:t>
            </a:r>
            <a:r>
              <a:rPr lang="en-US" sz="2400" dirty="0" smtClean="0">
                <a:solidFill>
                  <a:srgbClr val="FF0000"/>
                </a:solidFill>
              </a:rPr>
              <a:t> name="</a:t>
            </a:r>
            <a:r>
              <a:rPr lang="en-US" sz="2400" dirty="0" err="1" smtClean="0">
                <a:solidFill>
                  <a:srgbClr val="FF0000"/>
                </a:solidFill>
              </a:rPr>
              <a:t>parametername</a:t>
            </a:r>
            <a:r>
              <a:rPr lang="en-US" sz="2400" dirty="0" smtClean="0">
                <a:solidFill>
                  <a:srgbClr val="FF0000"/>
                </a:solidFill>
              </a:rPr>
              <a:t>" 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value</a:t>
            </a:r>
            <a:r>
              <a:rPr lang="en-US" sz="2400" dirty="0" smtClean="0">
                <a:solidFill>
                  <a:srgbClr val="FF0000"/>
                </a:solidFill>
              </a:rPr>
              <a:t>="</a:t>
            </a:r>
            <a:r>
              <a:rPr lang="en-US" sz="2400" dirty="0" err="1" smtClean="0">
                <a:solidFill>
                  <a:srgbClr val="FF0000"/>
                </a:solidFill>
              </a:rPr>
              <a:t>parametervalue</a:t>
            </a:r>
            <a:r>
              <a:rPr lang="en-US" sz="2400" dirty="0" smtClean="0">
                <a:solidFill>
                  <a:srgbClr val="FF0000"/>
                </a:solidFill>
              </a:rPr>
              <a:t> | &lt;%=expression%&gt;" /&gt;  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</a:t>
            </a:r>
            <a:r>
              <a:rPr lang="en-US" sz="2400" dirty="0" err="1" smtClean="0">
                <a:solidFill>
                  <a:srgbClr val="FF0000"/>
                </a:solidFill>
              </a:rPr>
              <a:t>jsp:include</a:t>
            </a:r>
            <a:r>
              <a:rPr lang="en-US" sz="2400" dirty="0" smtClean="0">
                <a:solidFill>
                  <a:srgbClr val="FF0000"/>
                </a:solidFill>
              </a:rPr>
              <a:t>&gt;  </a:t>
            </a:r>
            <a:endParaRPr lang="en-US" sz="2600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Action -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Ex:</a:t>
            </a:r>
          </a:p>
          <a:p>
            <a:pPr>
              <a:buNone/>
            </a:pPr>
            <a:r>
              <a:rPr lang="en-US" sz="3600" b="1" dirty="0" smtClean="0"/>
              <a:t>index.jsp</a:t>
            </a:r>
          </a:p>
          <a:p>
            <a:pPr>
              <a:buNone/>
            </a:pPr>
            <a:r>
              <a:rPr lang="en-US" i="1" dirty="0" smtClean="0"/>
              <a:t>&lt;h2&gt;this is index page&lt;/h2&gt;    </a:t>
            </a:r>
          </a:p>
          <a:p>
            <a:pPr>
              <a:buNone/>
            </a:pPr>
            <a:r>
              <a:rPr lang="en-US" i="1" dirty="0" smtClean="0"/>
              <a:t>&lt;</a:t>
            </a:r>
            <a:r>
              <a:rPr lang="en-US" i="1" dirty="0" err="1" smtClean="0"/>
              <a:t>jsp:include</a:t>
            </a:r>
            <a:r>
              <a:rPr lang="en-US" i="1" dirty="0" smtClean="0"/>
              <a:t> page="printdate.jsp" /&gt;    </a:t>
            </a:r>
          </a:p>
          <a:p>
            <a:pPr>
              <a:buNone/>
            </a:pPr>
            <a:r>
              <a:rPr lang="en-US" i="1" dirty="0" smtClean="0"/>
              <a:t>&lt;h2&gt;end section of index page&lt;/h2&gt;  </a:t>
            </a:r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printdate.jsp</a:t>
            </a:r>
            <a:endParaRPr lang="en-US" sz="3600" b="1" dirty="0" smtClean="0"/>
          </a:p>
          <a:p>
            <a:pPr>
              <a:buNone/>
            </a:pPr>
            <a:r>
              <a:rPr lang="en-US" sz="2800" i="1" dirty="0" smtClean="0"/>
              <a:t>&lt;% </a:t>
            </a:r>
            <a:r>
              <a:rPr lang="en-US" sz="2800" i="1" dirty="0" err="1" smtClean="0"/>
              <a:t>out.print</a:t>
            </a:r>
            <a:r>
              <a:rPr lang="en-US" sz="2800" i="1" dirty="0" smtClean="0"/>
              <a:t>("Today is:"+</a:t>
            </a:r>
            <a:r>
              <a:rPr lang="en-US" sz="2800" i="1" dirty="0" err="1" smtClean="0"/>
              <a:t>java.util.Calendar.getInstance</a:t>
            </a:r>
            <a:r>
              <a:rPr lang="en-US" sz="2800" i="1" dirty="0" smtClean="0"/>
              <a:t>().</a:t>
            </a:r>
            <a:r>
              <a:rPr lang="en-US" sz="2800" i="1" dirty="0" err="1" smtClean="0"/>
              <a:t>getTime</a:t>
            </a:r>
            <a:r>
              <a:rPr lang="en-US" sz="2800" i="1" dirty="0" smtClean="0"/>
              <a:t>()); %&gt;  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JSP Overview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JSP (Java Server Pages)?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Why use JSP?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Advantages of JSP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Action </a:t>
            </a:r>
            <a:r>
              <a:rPr lang="en-US" dirty="0" smtClean="0"/>
              <a:t>– </a:t>
            </a:r>
            <a:r>
              <a:rPr lang="en-US" dirty="0" err="1" smtClean="0"/>
              <a:t>useBean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924800" cy="4800600"/>
          </a:xfrm>
        </p:spPr>
        <p:txBody>
          <a:bodyPr/>
          <a:lstStyle/>
          <a:p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sz="2400" i="1" dirty="0" smtClean="0"/>
              <a:t>&lt;</a:t>
            </a:r>
            <a:r>
              <a:rPr lang="en-US" sz="2400" i="1" dirty="0" err="1" smtClean="0"/>
              <a:t>jsp:useBean</a:t>
            </a:r>
            <a:r>
              <a:rPr lang="en-US" sz="2400" i="1" dirty="0" smtClean="0"/>
              <a:t> id= "</a:t>
            </a:r>
            <a:r>
              <a:rPr lang="en-US" sz="2400" i="1" dirty="0" err="1" smtClean="0"/>
              <a:t>instanceName</a:t>
            </a:r>
            <a:r>
              <a:rPr lang="en-US" sz="2400" i="1" dirty="0" smtClean="0"/>
              <a:t>" 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scope</a:t>
            </a:r>
            <a:r>
              <a:rPr lang="en-US" sz="2400" i="1" dirty="0" smtClean="0"/>
              <a:t>= "page | request | session | application"   </a:t>
            </a:r>
          </a:p>
          <a:p>
            <a:pPr>
              <a:buNone/>
            </a:pPr>
            <a:r>
              <a:rPr lang="en-US" sz="2400" i="1" dirty="0" smtClean="0"/>
              <a:t>class= "</a:t>
            </a:r>
            <a:r>
              <a:rPr lang="en-US" sz="2400" i="1" dirty="0" err="1" smtClean="0"/>
              <a:t>packageName.className</a:t>
            </a:r>
            <a:r>
              <a:rPr lang="en-US" sz="2400" i="1" dirty="0" smtClean="0"/>
              <a:t>" 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type</a:t>
            </a:r>
            <a:r>
              <a:rPr lang="en-US" sz="2400" i="1" dirty="0" smtClean="0"/>
              <a:t>= "</a:t>
            </a:r>
            <a:r>
              <a:rPr lang="en-US" sz="2400" i="1" dirty="0" err="1" smtClean="0"/>
              <a:t>packageName.className</a:t>
            </a:r>
            <a:r>
              <a:rPr lang="en-US" sz="2400" i="1" dirty="0" smtClean="0"/>
              <a:t>"  </a:t>
            </a:r>
          </a:p>
          <a:p>
            <a:pPr>
              <a:buNone/>
            </a:pPr>
            <a:r>
              <a:rPr lang="en-US" sz="2400" i="1" dirty="0" err="1" smtClean="0"/>
              <a:t>beanName</a:t>
            </a:r>
            <a:r>
              <a:rPr lang="en-US" sz="2400" i="1" dirty="0" smtClean="0"/>
              <a:t>="</a:t>
            </a:r>
            <a:r>
              <a:rPr lang="en-US" sz="2400" i="1" dirty="0" err="1" smtClean="0"/>
              <a:t>packageName.className</a:t>
            </a:r>
            <a:r>
              <a:rPr lang="en-US" sz="2400" i="1" dirty="0" smtClean="0"/>
              <a:t> | &lt;%= expression </a:t>
            </a:r>
            <a:r>
              <a:rPr lang="en-US" sz="2400" i="1" dirty="0" smtClean="0"/>
              <a:t>"</a:t>
            </a:r>
            <a:r>
              <a:rPr lang="en-US" sz="2400" i="1" dirty="0" smtClean="0"/>
              <a:t> </a:t>
            </a:r>
            <a:r>
              <a:rPr lang="en-US" sz="2400" i="1" dirty="0" smtClean="0"/>
              <a:t>&gt;</a:t>
            </a:r>
            <a:r>
              <a:rPr lang="en-US" sz="2400" i="1" dirty="0" smtClean="0"/>
              <a:t> </a:t>
            </a:r>
          </a:p>
          <a:p>
            <a:pPr>
              <a:buNone/>
            </a:pPr>
            <a:r>
              <a:rPr lang="en-US" sz="2400" i="1" dirty="0" smtClean="0"/>
              <a:t>&lt;/</a:t>
            </a:r>
            <a:r>
              <a:rPr lang="en-US" sz="2400" i="1" dirty="0" err="1" smtClean="0"/>
              <a:t>jsp:useBean</a:t>
            </a:r>
            <a:r>
              <a:rPr lang="en-US" sz="2400" i="1" dirty="0" smtClean="0"/>
              <a:t>&gt;  </a:t>
            </a:r>
          </a:p>
          <a:p>
            <a:r>
              <a:rPr lang="en-US" dirty="0" smtClean="0"/>
              <a:t>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Action – </a:t>
            </a:r>
            <a:r>
              <a:rPr lang="en-US" dirty="0" err="1" smtClean="0"/>
              <a:t>useBean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Calculator.java</a:t>
            </a:r>
          </a:p>
          <a:p>
            <a:pPr>
              <a:buNone/>
            </a:pPr>
            <a:r>
              <a:rPr lang="en-US" sz="2400" i="1" dirty="0" smtClean="0"/>
              <a:t>package </a:t>
            </a:r>
            <a:r>
              <a:rPr lang="en-US" sz="2400" i="1" dirty="0" err="1" smtClean="0"/>
              <a:t>com.future</a:t>
            </a:r>
            <a:r>
              <a:rPr lang="en-US" sz="2400" i="1" dirty="0" smtClean="0"/>
              <a:t>;</a:t>
            </a:r>
            <a:r>
              <a:rPr lang="en-US" sz="2400" i="1" dirty="0" smtClean="0"/>
              <a:t>  </a:t>
            </a:r>
          </a:p>
          <a:p>
            <a:pPr>
              <a:buNone/>
            </a:pPr>
            <a:r>
              <a:rPr lang="en-US" sz="2400" i="1" dirty="0" smtClean="0"/>
              <a:t>public class Calculator{  </a:t>
            </a:r>
          </a:p>
          <a:p>
            <a:pPr>
              <a:buNone/>
            </a:pPr>
            <a:r>
              <a:rPr lang="en-US" sz="2400" i="1" dirty="0" smtClean="0"/>
              <a:t> </a:t>
            </a:r>
            <a:r>
              <a:rPr lang="en-US" sz="2400" i="1" dirty="0" smtClean="0"/>
              <a:t>public</a:t>
            </a:r>
            <a:r>
              <a:rPr lang="en-US" sz="2400" i="1" dirty="0" smtClean="0"/>
              <a:t> 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 </a:t>
            </a:r>
            <a:r>
              <a:rPr lang="en-US" sz="2400" i="1" dirty="0" smtClean="0"/>
              <a:t>add(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 a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b){</a:t>
            </a:r>
            <a:r>
              <a:rPr lang="en-US" sz="2400" i="1" dirty="0" smtClean="0"/>
              <a:t>return </a:t>
            </a:r>
            <a:r>
              <a:rPr lang="en-US" sz="2400" i="1" dirty="0" err="1" smtClean="0"/>
              <a:t>a+b</a:t>
            </a:r>
            <a:r>
              <a:rPr lang="en-US" sz="2400" i="1" dirty="0" smtClean="0"/>
              <a:t>;}</a:t>
            </a:r>
            <a:r>
              <a:rPr lang="en-US" sz="2400" i="1" dirty="0" smtClean="0"/>
              <a:t>    </a:t>
            </a:r>
          </a:p>
          <a:p>
            <a:pPr>
              <a:buNone/>
            </a:pPr>
            <a:r>
              <a:rPr lang="en-US" sz="2400" i="1" dirty="0" smtClean="0"/>
              <a:t>}  </a:t>
            </a:r>
            <a:endParaRPr lang="en-US" sz="2400" i="1" dirty="0" smtClean="0"/>
          </a:p>
          <a:p>
            <a:r>
              <a:rPr lang="en-US" b="1" dirty="0" smtClean="0"/>
              <a:t>Index.jsp</a:t>
            </a:r>
          </a:p>
          <a:p>
            <a:pPr>
              <a:buNone/>
            </a:pPr>
            <a:r>
              <a:rPr lang="en-US" sz="2400" dirty="0" smtClean="0"/>
              <a:t>&lt;html&gt;</a:t>
            </a:r>
          </a:p>
          <a:p>
            <a:pPr>
              <a:buNone/>
            </a:pPr>
            <a:r>
              <a:rPr lang="en-US" sz="2400" dirty="0" smtClean="0"/>
              <a:t>&lt;head&gt;</a:t>
            </a:r>
          </a:p>
          <a:p>
            <a:pPr>
              <a:buNone/>
            </a:pPr>
            <a:r>
              <a:rPr lang="en-US" sz="2400" dirty="0" smtClean="0"/>
              <a:t>&lt;title&gt;Using JavaBeans in JSP&lt;/title&gt;</a:t>
            </a:r>
          </a:p>
          <a:p>
            <a:pPr>
              <a:buNone/>
            </a:pPr>
            <a:r>
              <a:rPr lang="en-US" sz="2400" dirty="0" smtClean="0"/>
              <a:t>&lt;/head&gt;</a:t>
            </a:r>
          </a:p>
          <a:p>
            <a:pPr>
              <a:buNone/>
            </a:pPr>
            <a:r>
              <a:rPr lang="en-US" sz="2400" dirty="0" smtClean="0"/>
              <a:t>&lt;body&gt;</a:t>
            </a:r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jsp:useBean</a:t>
            </a:r>
            <a:r>
              <a:rPr lang="en-US" sz="2400" dirty="0" smtClean="0"/>
              <a:t> id=</a:t>
            </a:r>
            <a:r>
              <a:rPr lang="en-US" sz="2400" i="1" dirty="0" smtClean="0"/>
              <a:t>"</a:t>
            </a:r>
            <a:r>
              <a:rPr lang="en-US" sz="2400" i="1" dirty="0" err="1" smtClean="0"/>
              <a:t>obj</a:t>
            </a:r>
            <a:r>
              <a:rPr lang="en-US" sz="2400" i="1" dirty="0" smtClean="0"/>
              <a:t>" class="</a:t>
            </a:r>
            <a:r>
              <a:rPr lang="en-US" sz="2400" i="1" dirty="0" err="1" smtClean="0"/>
              <a:t>com.future.Calculator</a:t>
            </a:r>
            <a:r>
              <a:rPr lang="en-US" sz="2400" i="1" dirty="0" smtClean="0"/>
              <a:t>"/&gt;  </a:t>
            </a:r>
          </a:p>
          <a:p>
            <a:pPr>
              <a:buNone/>
            </a:pPr>
            <a:r>
              <a:rPr lang="en-US" sz="2400" dirty="0" smtClean="0"/>
              <a:t> &lt;%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rs</a:t>
            </a:r>
            <a:r>
              <a:rPr lang="en-US" sz="2400" dirty="0" smtClean="0"/>
              <a:t>=</a:t>
            </a:r>
            <a:r>
              <a:rPr lang="en-US" sz="2400" dirty="0" err="1" smtClean="0"/>
              <a:t>obj.add</a:t>
            </a:r>
            <a:r>
              <a:rPr lang="en-US" sz="2400" dirty="0" smtClean="0"/>
              <a:t>(5, 10);</a:t>
            </a:r>
          </a:p>
          <a:p>
            <a:pPr>
              <a:buNone/>
            </a:pPr>
            <a:r>
              <a:rPr lang="en-US" sz="2400" dirty="0" err="1" smtClean="0"/>
              <a:t>out.print</a:t>
            </a:r>
            <a:r>
              <a:rPr lang="en-US" sz="2400" dirty="0" smtClean="0"/>
              <a:t>("Total of 5 and 10 is "+</a:t>
            </a:r>
            <a:r>
              <a:rPr lang="en-US" sz="2400" dirty="0" err="1" smtClean="0"/>
              <a:t>rs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%&gt;  </a:t>
            </a:r>
          </a:p>
          <a:p>
            <a:pPr>
              <a:buNone/>
            </a:pPr>
            <a:r>
              <a:rPr lang="en-US" sz="2400" dirty="0" smtClean="0"/>
              <a:t>&lt;/body&gt;</a:t>
            </a:r>
          </a:p>
          <a:p>
            <a:pPr>
              <a:buNone/>
            </a:pPr>
            <a:r>
              <a:rPr lang="en-US" sz="2400" dirty="0" smtClean="0"/>
              <a:t>&lt;/html&gt;</a:t>
            </a:r>
            <a:endParaRPr lang="en-US" sz="2400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Implicit Object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295400"/>
          <a:ext cx="749935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500"/>
                <a:gridCol w="5657850"/>
              </a:tblGrid>
              <a:tr h="541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</a:tr>
              <a:tr h="541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request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This is the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HttpServletRequest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object associated with the request.</a:t>
                      </a:r>
                    </a:p>
                  </a:txBody>
                  <a:tcPr marL="9525" marR="9525" marT="9525" marB="0" anchor="b"/>
                </a:tc>
              </a:tr>
              <a:tr h="541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response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This is the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HttpServletResponse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object associated with the response to the client.</a:t>
                      </a:r>
                    </a:p>
                  </a:txBody>
                  <a:tcPr marL="9525" marR="9525" marT="9525" marB="0" anchor="b"/>
                </a:tc>
              </a:tr>
              <a:tr h="541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This is the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PrintWriter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object used to send output to the client.</a:t>
                      </a:r>
                    </a:p>
                  </a:txBody>
                  <a:tcPr marL="9525" marR="9525" marT="9525" marB="0" anchor="b"/>
                </a:tc>
              </a:tr>
              <a:tr h="541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This is the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HttpSession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object associated with the request.</a:t>
                      </a:r>
                    </a:p>
                  </a:txBody>
                  <a:tcPr marL="9525" marR="9525" marT="9525" marB="0" anchor="b"/>
                </a:tc>
              </a:tr>
              <a:tr h="541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application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This is the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ServletContext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object associated with application context.</a:t>
                      </a:r>
                    </a:p>
                  </a:txBody>
                  <a:tcPr marL="9525" marR="9525" marT="9525" marB="0" anchor="b"/>
                </a:tc>
              </a:tr>
              <a:tr h="541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config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This is the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ServletConfig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object associated with the page.</a:t>
                      </a:r>
                    </a:p>
                  </a:txBody>
                  <a:tcPr marL="9525" marR="9525" marT="9525" marB="0" anchor="b"/>
                </a:tc>
              </a:tr>
              <a:tr h="541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pageContext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This encapsulates use of server-specific features like higher performance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JspWriters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541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This is simply a synonym for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this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, and is used to call the methods defined by the translated servlet class.</a:t>
                      </a:r>
                    </a:p>
                  </a:txBody>
                  <a:tcPr marL="9525" marR="9525" marT="9525" marB="0" anchor="b"/>
                </a:tc>
              </a:tr>
              <a:tr h="541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Exception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Exception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object allows the exception data to be accessed by designated JSP.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221162"/>
          </a:xfrm>
        </p:spPr>
        <p:txBody>
          <a:bodyPr/>
          <a:lstStyle/>
          <a:p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>		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What is JSP (Java Server Pages)?</a:t>
            </a:r>
          </a:p>
          <a:p>
            <a:r>
              <a:rPr lang="en-US" dirty="0" err="1" smtClean="0"/>
              <a:t>JavaServer</a:t>
            </a:r>
            <a:r>
              <a:rPr lang="en-US" dirty="0" smtClean="0"/>
              <a:t> Pages (JSP) is a server-side programming technology.</a:t>
            </a:r>
          </a:p>
          <a:p>
            <a:r>
              <a:rPr lang="en-US" dirty="0" smtClean="0"/>
              <a:t>JSP helps to create dynamic </a:t>
            </a:r>
            <a:r>
              <a:rPr lang="en-US" dirty="0" err="1" smtClean="0"/>
              <a:t>webpages</a:t>
            </a:r>
            <a:r>
              <a:rPr lang="en-US" dirty="0" smtClean="0"/>
              <a:t> by inserting Java code in HTML pages.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Why use JSP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dirty="0" smtClean="0">
                <a:cs typeface="Arial" pitchFamily="34" charset="0"/>
              </a:rPr>
              <a:t>JSP compares to CGI/Perl</a:t>
            </a:r>
          </a:p>
          <a:p>
            <a:r>
              <a:rPr lang="en-US" dirty="0" smtClean="0">
                <a:cs typeface="Arial" pitchFamily="34" charset="0"/>
              </a:rPr>
              <a:t>JSP are built on top of Java </a:t>
            </a:r>
            <a:r>
              <a:rPr lang="en-US" dirty="0" err="1" smtClean="0">
                <a:cs typeface="Arial" pitchFamily="34" charset="0"/>
              </a:rPr>
              <a:t>Servlets</a:t>
            </a:r>
            <a:r>
              <a:rPr lang="en-US" dirty="0" smtClean="0">
                <a:cs typeface="Arial" pitchFamily="34" charset="0"/>
              </a:rPr>
              <a:t> API, so it can use Java EE APIs.</a:t>
            </a:r>
          </a:p>
          <a:p>
            <a:r>
              <a:rPr lang="en-US" dirty="0" smtClean="0">
                <a:cs typeface="Arial" pitchFamily="34" charset="0"/>
              </a:rPr>
              <a:t>JSP can combine with </a:t>
            </a:r>
            <a:r>
              <a:rPr lang="en-US" dirty="0" err="1" smtClean="0">
                <a:cs typeface="Arial" pitchFamily="34" charset="0"/>
              </a:rPr>
              <a:t>S</a:t>
            </a:r>
            <a:r>
              <a:rPr lang="en-US" dirty="0" err="1" smtClean="0">
                <a:cs typeface="Arial" pitchFamily="34" charset="0"/>
              </a:rPr>
              <a:t>ervlets</a:t>
            </a:r>
            <a:r>
              <a:rPr lang="en-US" dirty="0" smtClean="0">
                <a:cs typeface="Arial" pitchFamily="34" charset="0"/>
              </a:rPr>
              <a:t> to make MVC model in website.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Advantages of JSP</a:t>
            </a:r>
          </a:p>
          <a:p>
            <a:r>
              <a:rPr lang="en-US" dirty="0" smtClean="0"/>
              <a:t>Compare JSP with ASP</a:t>
            </a:r>
          </a:p>
          <a:p>
            <a:r>
              <a:rPr lang="en-US" dirty="0" smtClean="0"/>
              <a:t>Compare JSP with Pure </a:t>
            </a:r>
            <a:r>
              <a:rPr lang="en-US" dirty="0" err="1" smtClean="0"/>
              <a:t>Servlets</a:t>
            </a:r>
            <a:endParaRPr lang="en-US" dirty="0" smtClean="0"/>
          </a:p>
          <a:p>
            <a:r>
              <a:rPr lang="en-US" dirty="0" smtClean="0"/>
              <a:t>Compare JSP with JavaScript</a:t>
            </a:r>
          </a:p>
          <a:p>
            <a:r>
              <a:rPr lang="en-US" dirty="0" smtClean="0"/>
              <a:t>Compare JSP with  static 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JDK</a:t>
            </a:r>
          </a:p>
          <a:p>
            <a:r>
              <a:rPr lang="en-US" dirty="0" smtClean="0"/>
              <a:t>Setup Web server: Tomcat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</a:t>
            </a:r>
            <a:r>
              <a:rPr lang="en-US" dirty="0" err="1" smtClean="0"/>
              <a:t>HelloWold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Dynamic Web Project</a:t>
            </a:r>
          </a:p>
          <a:p>
            <a:r>
              <a:rPr lang="en-US" dirty="0" smtClean="0"/>
              <a:t>Create index.jsp file</a:t>
            </a:r>
          </a:p>
          <a:p>
            <a:r>
              <a:rPr lang="en-US" dirty="0" err="1" smtClean="0"/>
              <a:t>Scriptlet</a:t>
            </a:r>
            <a:endParaRPr lang="en-US" dirty="0" smtClean="0"/>
          </a:p>
          <a:p>
            <a:pPr>
              <a:buNone/>
            </a:pPr>
            <a:r>
              <a:rPr lang="en-US" sz="2200" dirty="0" smtClean="0"/>
              <a:t>&lt;html&gt;</a:t>
            </a:r>
          </a:p>
          <a:p>
            <a:pPr>
              <a:buNone/>
            </a:pPr>
            <a:r>
              <a:rPr lang="en-US" sz="2200" dirty="0" smtClean="0"/>
              <a:t>&lt;head&gt;</a:t>
            </a:r>
          </a:p>
          <a:p>
            <a:pPr>
              <a:buNone/>
            </a:pPr>
            <a:r>
              <a:rPr lang="en-US" sz="2200" dirty="0" smtClean="0"/>
              <a:t>&lt;title&gt;Insert title here&lt;/title&gt;</a:t>
            </a:r>
          </a:p>
          <a:p>
            <a:pPr>
              <a:buNone/>
            </a:pPr>
            <a:r>
              <a:rPr lang="en-US" sz="2200" dirty="0" smtClean="0"/>
              <a:t>&lt;/head&gt;</a:t>
            </a:r>
          </a:p>
          <a:p>
            <a:pPr>
              <a:buNone/>
            </a:pPr>
            <a:r>
              <a:rPr lang="en-US" sz="2200" dirty="0" smtClean="0"/>
              <a:t>&lt;body&gt;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&lt;% </a:t>
            </a:r>
            <a:r>
              <a:rPr lang="en-US" sz="2200" dirty="0" err="1" smtClean="0">
                <a:solidFill>
                  <a:srgbClr val="FF0000"/>
                </a:solidFill>
              </a:rPr>
              <a:t>out.print</a:t>
            </a:r>
            <a:r>
              <a:rPr lang="en-US" sz="2200" dirty="0" smtClean="0">
                <a:solidFill>
                  <a:srgbClr val="FF0000"/>
                </a:solidFill>
              </a:rPr>
              <a:t>("Hello World"); %&gt;</a:t>
            </a:r>
          </a:p>
          <a:p>
            <a:pPr>
              <a:buNone/>
            </a:pPr>
            <a:r>
              <a:rPr lang="en-US" sz="2200" dirty="0" smtClean="0"/>
              <a:t>&lt;/body&gt;</a:t>
            </a:r>
          </a:p>
          <a:p>
            <a:pPr>
              <a:buNone/>
            </a:pPr>
            <a:r>
              <a:rPr lang="en-US" sz="2200" dirty="0" smtClean="0"/>
              <a:t>&lt;/html&gt;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Architecture</a:t>
            </a:r>
            <a:endParaRPr lang="en-US" dirty="0"/>
          </a:p>
        </p:txBody>
      </p:sp>
      <p:pic>
        <p:nvPicPr>
          <p:cNvPr id="1026" name="Picture 2" descr="C:\Users\hp\Desktop\IMIC\JEE\pics\jsp-arch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66900"/>
            <a:ext cx="6418513" cy="318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748</TotalTime>
  <Words>805</Words>
  <Application>Microsoft Office PowerPoint</Application>
  <PresentationFormat>On-screen Show (4:3)</PresentationFormat>
  <Paragraphs>291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Solstice</vt:lpstr>
      <vt:lpstr>   </vt:lpstr>
      <vt:lpstr>Slide 2</vt:lpstr>
      <vt:lpstr>JSP Overview </vt:lpstr>
      <vt:lpstr>JSP Overview</vt:lpstr>
      <vt:lpstr>JSP Overview</vt:lpstr>
      <vt:lpstr>JSP Overview</vt:lpstr>
      <vt:lpstr>JSP Environment</vt:lpstr>
      <vt:lpstr>JSP HelloWold Example</vt:lpstr>
      <vt:lpstr>JSP Architecture</vt:lpstr>
      <vt:lpstr>JSP Architecture</vt:lpstr>
      <vt:lpstr>JSP Architecture</vt:lpstr>
      <vt:lpstr>JSP Architecture</vt:lpstr>
      <vt:lpstr>JSP Functions</vt:lpstr>
      <vt:lpstr>JSP Syntax</vt:lpstr>
      <vt:lpstr>JSP Syntax</vt:lpstr>
      <vt:lpstr>JSP Syntax</vt:lpstr>
      <vt:lpstr>JSP Syntax</vt:lpstr>
      <vt:lpstr>JSP Directive</vt:lpstr>
      <vt:lpstr>JSP Page Directive</vt:lpstr>
      <vt:lpstr>JSP Page Directive</vt:lpstr>
      <vt:lpstr>JSP Page Directive</vt:lpstr>
      <vt:lpstr>JSP Include Directive</vt:lpstr>
      <vt:lpstr>JSP Taglib Directive</vt:lpstr>
      <vt:lpstr>JSP Action</vt:lpstr>
      <vt:lpstr>JSP Action - Forward </vt:lpstr>
      <vt:lpstr>JSP Action - Forward</vt:lpstr>
      <vt:lpstr>JSP Action - Forward</vt:lpstr>
      <vt:lpstr>JSP Action - Include</vt:lpstr>
      <vt:lpstr>JSP Action - Include</vt:lpstr>
      <vt:lpstr>JSP Action – useBean tag</vt:lpstr>
      <vt:lpstr>JSP Action – useBean tag</vt:lpstr>
      <vt:lpstr>JSP Implicit Object</vt:lpstr>
      <vt:lpstr>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</dc:title>
  <dc:creator>hp</dc:creator>
  <cp:lastModifiedBy>hp</cp:lastModifiedBy>
  <cp:revision>323</cp:revision>
  <dcterms:created xsi:type="dcterms:W3CDTF">2016-03-08T01:50:05Z</dcterms:created>
  <dcterms:modified xsi:type="dcterms:W3CDTF">2016-03-10T09:50:05Z</dcterms:modified>
</cp:coreProperties>
</file>