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77" r:id="rId4"/>
    <p:sldId id="260" r:id="rId5"/>
    <p:sldId id="292" r:id="rId6"/>
    <p:sldId id="294" r:id="rId7"/>
    <p:sldId id="295" r:id="rId8"/>
    <p:sldId id="290" r:id="rId9"/>
    <p:sldId id="291" r:id="rId10"/>
    <p:sldId id="296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97" r:id="rId29"/>
    <p:sldId id="298" r:id="rId30"/>
    <p:sldId id="286" r:id="rId31"/>
    <p:sldId id="299" r:id="rId32"/>
    <p:sldId id="282" r:id="rId33"/>
    <p:sldId id="283" r:id="rId34"/>
    <p:sldId id="285" r:id="rId35"/>
    <p:sldId id="287" r:id="rId36"/>
    <p:sldId id="284" r:id="rId37"/>
    <p:sldId id="288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32180-68C4-9C91-85F6-835782EC6FCA}" v="448" dt="2024-01-18T21:13:03.928"/>
    <p1510:client id="{49B18B19-CB44-FFAC-433D-185D5EC28768}" v="762" dt="2024-01-17T14:57:49.487"/>
    <p1510:client id="{7EB1EFDB-2044-4277-E07C-EB0180501E68}" v="627" dt="2024-01-17T18:45:51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8C27C-256F-4D4C-B88D-F26BFE48D08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1DF6695-925E-4FCA-ACB5-369377F30F6A}">
      <dgm:prSet/>
      <dgm:spPr/>
      <dgm:t>
        <a:bodyPr/>
        <a:lstStyle/>
        <a:p>
          <a:pPr>
            <a:defRPr cap="all"/>
          </a:pPr>
          <a:r>
            <a:rPr lang="en-US"/>
            <a:t>Control Circuit </a:t>
          </a:r>
        </a:p>
      </dgm:t>
    </dgm:pt>
    <dgm:pt modelId="{1445A19F-65FD-4F90-85B0-6B1E24D4946F}" type="parTrans" cxnId="{4D5E551B-22B9-47A1-B206-98D8B00E4510}">
      <dgm:prSet/>
      <dgm:spPr/>
      <dgm:t>
        <a:bodyPr/>
        <a:lstStyle/>
        <a:p>
          <a:endParaRPr lang="en-US"/>
        </a:p>
      </dgm:t>
    </dgm:pt>
    <dgm:pt modelId="{0BAAACB1-9A35-455F-BB2B-3B1752341007}" type="sibTrans" cxnId="{4D5E551B-22B9-47A1-B206-98D8B00E4510}">
      <dgm:prSet/>
      <dgm:spPr/>
      <dgm:t>
        <a:bodyPr/>
        <a:lstStyle/>
        <a:p>
          <a:endParaRPr lang="en-US"/>
        </a:p>
      </dgm:t>
    </dgm:pt>
    <dgm:pt modelId="{27622197-1695-4BA1-B193-A0B2DBC24A5F}">
      <dgm:prSet/>
      <dgm:spPr/>
      <dgm:t>
        <a:bodyPr/>
        <a:lstStyle/>
        <a:p>
          <a:pPr>
            <a:defRPr cap="all"/>
          </a:pPr>
          <a:r>
            <a:rPr lang="en-US"/>
            <a:t>Power Circuit</a:t>
          </a:r>
        </a:p>
      </dgm:t>
    </dgm:pt>
    <dgm:pt modelId="{95338D5C-E9A2-4645-8837-2ADD2EAC4486}" type="parTrans" cxnId="{6BEF6473-0CDA-4CBE-8ACF-E57FE38D7CE0}">
      <dgm:prSet/>
      <dgm:spPr/>
      <dgm:t>
        <a:bodyPr/>
        <a:lstStyle/>
        <a:p>
          <a:endParaRPr lang="en-US"/>
        </a:p>
      </dgm:t>
    </dgm:pt>
    <dgm:pt modelId="{F558EE2B-2F45-4404-9575-6522CBBA1D34}" type="sibTrans" cxnId="{6BEF6473-0CDA-4CBE-8ACF-E57FE38D7CE0}">
      <dgm:prSet/>
      <dgm:spPr/>
      <dgm:t>
        <a:bodyPr/>
        <a:lstStyle/>
        <a:p>
          <a:endParaRPr lang="en-US"/>
        </a:p>
      </dgm:t>
    </dgm:pt>
    <dgm:pt modelId="{B0BD5154-E6C2-4426-8647-CDF4E7FBD283}" type="pres">
      <dgm:prSet presAssocID="{58A8C27C-256F-4D4C-B88D-F26BFE48D08D}" presName="root" presStyleCnt="0">
        <dgm:presLayoutVars>
          <dgm:dir/>
          <dgm:resizeHandles val="exact"/>
        </dgm:presLayoutVars>
      </dgm:prSet>
      <dgm:spPr/>
    </dgm:pt>
    <dgm:pt modelId="{953C1D4B-88B8-4380-BB20-43744CA7A4AC}" type="pres">
      <dgm:prSet presAssocID="{71DF6695-925E-4FCA-ACB5-369377F30F6A}" presName="compNode" presStyleCnt="0"/>
      <dgm:spPr/>
    </dgm:pt>
    <dgm:pt modelId="{EF135D01-E030-4D8E-83E4-0A8B0CC01841}" type="pres">
      <dgm:prSet presAssocID="{71DF6695-925E-4FCA-ACB5-369377F30F6A}" presName="iconBgRect" presStyleLbl="bgShp" presStyleIdx="0" presStyleCnt="2"/>
      <dgm:spPr/>
    </dgm:pt>
    <dgm:pt modelId="{88536BDE-E251-4758-9FEB-BD88890E2050}" type="pres">
      <dgm:prSet presAssocID="{71DF6695-925E-4FCA-ACB5-369377F30F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F4C2FD5-5875-4888-8754-4D0AA0E7E69D}" type="pres">
      <dgm:prSet presAssocID="{71DF6695-925E-4FCA-ACB5-369377F30F6A}" presName="spaceRect" presStyleCnt="0"/>
      <dgm:spPr/>
    </dgm:pt>
    <dgm:pt modelId="{6AEE4E54-2E05-4C81-A706-4014450798A1}" type="pres">
      <dgm:prSet presAssocID="{71DF6695-925E-4FCA-ACB5-369377F30F6A}" presName="textRect" presStyleLbl="revTx" presStyleIdx="0" presStyleCnt="2">
        <dgm:presLayoutVars>
          <dgm:chMax val="1"/>
          <dgm:chPref val="1"/>
        </dgm:presLayoutVars>
      </dgm:prSet>
      <dgm:spPr/>
    </dgm:pt>
    <dgm:pt modelId="{20469702-081D-4854-8712-E859EE1C1E84}" type="pres">
      <dgm:prSet presAssocID="{0BAAACB1-9A35-455F-BB2B-3B1752341007}" presName="sibTrans" presStyleCnt="0"/>
      <dgm:spPr/>
    </dgm:pt>
    <dgm:pt modelId="{6383900B-09B7-4CC0-86ED-EB80C0D48C58}" type="pres">
      <dgm:prSet presAssocID="{27622197-1695-4BA1-B193-A0B2DBC24A5F}" presName="compNode" presStyleCnt="0"/>
      <dgm:spPr/>
    </dgm:pt>
    <dgm:pt modelId="{1AEB1709-4E58-4C26-8DCB-86564AECE0B3}" type="pres">
      <dgm:prSet presAssocID="{27622197-1695-4BA1-B193-A0B2DBC24A5F}" presName="iconBgRect" presStyleLbl="bgShp" presStyleIdx="1" presStyleCnt="2"/>
      <dgm:spPr/>
    </dgm:pt>
    <dgm:pt modelId="{B90B336F-ED4F-442F-8741-A00E9FE16A29}" type="pres">
      <dgm:prSet presAssocID="{27622197-1695-4BA1-B193-A0B2DBC24A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92FCD203-F6CF-48C5-A1AD-0088BE30DBE2}" type="pres">
      <dgm:prSet presAssocID="{27622197-1695-4BA1-B193-A0B2DBC24A5F}" presName="spaceRect" presStyleCnt="0"/>
      <dgm:spPr/>
    </dgm:pt>
    <dgm:pt modelId="{1C11011C-2936-434A-BB03-DA80B8737AC1}" type="pres">
      <dgm:prSet presAssocID="{27622197-1695-4BA1-B193-A0B2DBC24A5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D5E551B-22B9-47A1-B206-98D8B00E4510}" srcId="{58A8C27C-256F-4D4C-B88D-F26BFE48D08D}" destId="{71DF6695-925E-4FCA-ACB5-369377F30F6A}" srcOrd="0" destOrd="0" parTransId="{1445A19F-65FD-4F90-85B0-6B1E24D4946F}" sibTransId="{0BAAACB1-9A35-455F-BB2B-3B1752341007}"/>
    <dgm:cxn modelId="{65677D4A-25C6-49ED-B3A2-19A2333059F9}" type="presOf" srcId="{58A8C27C-256F-4D4C-B88D-F26BFE48D08D}" destId="{B0BD5154-E6C2-4426-8647-CDF4E7FBD283}" srcOrd="0" destOrd="0" presId="urn:microsoft.com/office/officeart/2018/5/layout/IconCircleLabelList"/>
    <dgm:cxn modelId="{6BEF6473-0CDA-4CBE-8ACF-E57FE38D7CE0}" srcId="{58A8C27C-256F-4D4C-B88D-F26BFE48D08D}" destId="{27622197-1695-4BA1-B193-A0B2DBC24A5F}" srcOrd="1" destOrd="0" parTransId="{95338D5C-E9A2-4645-8837-2ADD2EAC4486}" sibTransId="{F558EE2B-2F45-4404-9575-6522CBBA1D34}"/>
    <dgm:cxn modelId="{BAD8A8C5-DFB6-4725-AAF1-D4A3EC14BD52}" type="presOf" srcId="{71DF6695-925E-4FCA-ACB5-369377F30F6A}" destId="{6AEE4E54-2E05-4C81-A706-4014450798A1}" srcOrd="0" destOrd="0" presId="urn:microsoft.com/office/officeart/2018/5/layout/IconCircleLabelList"/>
    <dgm:cxn modelId="{00D94AC6-D3CE-4070-BCED-211550B19A35}" type="presOf" srcId="{27622197-1695-4BA1-B193-A0B2DBC24A5F}" destId="{1C11011C-2936-434A-BB03-DA80B8737AC1}" srcOrd="0" destOrd="0" presId="urn:microsoft.com/office/officeart/2018/5/layout/IconCircleLabelList"/>
    <dgm:cxn modelId="{2F627C82-66FD-488E-8265-1DD591C7C734}" type="presParOf" srcId="{B0BD5154-E6C2-4426-8647-CDF4E7FBD283}" destId="{953C1D4B-88B8-4380-BB20-43744CA7A4AC}" srcOrd="0" destOrd="0" presId="urn:microsoft.com/office/officeart/2018/5/layout/IconCircleLabelList"/>
    <dgm:cxn modelId="{CD2E0977-0973-4714-85C2-789CBC18C55A}" type="presParOf" srcId="{953C1D4B-88B8-4380-BB20-43744CA7A4AC}" destId="{EF135D01-E030-4D8E-83E4-0A8B0CC01841}" srcOrd="0" destOrd="0" presId="urn:microsoft.com/office/officeart/2018/5/layout/IconCircleLabelList"/>
    <dgm:cxn modelId="{F37C78E5-F965-46DE-8EB2-792640692A89}" type="presParOf" srcId="{953C1D4B-88B8-4380-BB20-43744CA7A4AC}" destId="{88536BDE-E251-4758-9FEB-BD88890E2050}" srcOrd="1" destOrd="0" presId="urn:microsoft.com/office/officeart/2018/5/layout/IconCircleLabelList"/>
    <dgm:cxn modelId="{2C05FFC3-4245-4A44-ACE5-C00E25EE20BC}" type="presParOf" srcId="{953C1D4B-88B8-4380-BB20-43744CA7A4AC}" destId="{CF4C2FD5-5875-4888-8754-4D0AA0E7E69D}" srcOrd="2" destOrd="0" presId="urn:microsoft.com/office/officeart/2018/5/layout/IconCircleLabelList"/>
    <dgm:cxn modelId="{FF637634-7EE3-4E9A-AAFA-3DE4306E8ECF}" type="presParOf" srcId="{953C1D4B-88B8-4380-BB20-43744CA7A4AC}" destId="{6AEE4E54-2E05-4C81-A706-4014450798A1}" srcOrd="3" destOrd="0" presId="urn:microsoft.com/office/officeart/2018/5/layout/IconCircleLabelList"/>
    <dgm:cxn modelId="{6E29621D-05E6-4E43-ACC2-66FAFA168548}" type="presParOf" srcId="{B0BD5154-E6C2-4426-8647-CDF4E7FBD283}" destId="{20469702-081D-4854-8712-E859EE1C1E84}" srcOrd="1" destOrd="0" presId="urn:microsoft.com/office/officeart/2018/5/layout/IconCircleLabelList"/>
    <dgm:cxn modelId="{D12D0ACF-4986-485E-8739-56292D595E59}" type="presParOf" srcId="{B0BD5154-E6C2-4426-8647-CDF4E7FBD283}" destId="{6383900B-09B7-4CC0-86ED-EB80C0D48C58}" srcOrd="2" destOrd="0" presId="urn:microsoft.com/office/officeart/2018/5/layout/IconCircleLabelList"/>
    <dgm:cxn modelId="{A9F5C51E-0DE9-46A0-B14B-84C7C0026FB3}" type="presParOf" srcId="{6383900B-09B7-4CC0-86ED-EB80C0D48C58}" destId="{1AEB1709-4E58-4C26-8DCB-86564AECE0B3}" srcOrd="0" destOrd="0" presId="urn:microsoft.com/office/officeart/2018/5/layout/IconCircleLabelList"/>
    <dgm:cxn modelId="{C81E1D12-D6C1-4A78-AC11-1F2557B4D05D}" type="presParOf" srcId="{6383900B-09B7-4CC0-86ED-EB80C0D48C58}" destId="{B90B336F-ED4F-442F-8741-A00E9FE16A29}" srcOrd="1" destOrd="0" presId="urn:microsoft.com/office/officeart/2018/5/layout/IconCircleLabelList"/>
    <dgm:cxn modelId="{7AB3A827-DEE8-4779-9013-76437330E188}" type="presParOf" srcId="{6383900B-09B7-4CC0-86ED-EB80C0D48C58}" destId="{92FCD203-F6CF-48C5-A1AD-0088BE30DBE2}" srcOrd="2" destOrd="0" presId="urn:microsoft.com/office/officeart/2018/5/layout/IconCircleLabelList"/>
    <dgm:cxn modelId="{8E88F66E-E312-48E3-A825-25DC08FD7519}" type="presParOf" srcId="{6383900B-09B7-4CC0-86ED-EB80C0D48C58}" destId="{1C11011C-2936-434A-BB03-DA80B8737A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35D01-E030-4D8E-83E4-0A8B0CC01841}">
      <dsp:nvSpPr>
        <dsp:cNvPr id="0" name=""/>
        <dsp:cNvSpPr/>
      </dsp:nvSpPr>
      <dsp:spPr>
        <a:xfrm>
          <a:off x="2301974" y="10714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36BDE-E251-4758-9FEB-BD88890E2050}">
      <dsp:nvSpPr>
        <dsp:cNvPr id="0" name=""/>
        <dsp:cNvSpPr/>
      </dsp:nvSpPr>
      <dsp:spPr>
        <a:xfrm>
          <a:off x="2769974" y="57514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E4E54-2E05-4C81-A706-4014450798A1}">
      <dsp:nvSpPr>
        <dsp:cNvPr id="0" name=""/>
        <dsp:cNvSpPr/>
      </dsp:nvSpPr>
      <dsp:spPr>
        <a:xfrm>
          <a:off x="1599974" y="29871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Control Circuit </a:t>
          </a:r>
        </a:p>
      </dsp:txBody>
      <dsp:txXfrm>
        <a:off x="1599974" y="2987140"/>
        <a:ext cx="3600000" cy="720000"/>
      </dsp:txXfrm>
    </dsp:sp>
    <dsp:sp modelId="{1AEB1709-4E58-4C26-8DCB-86564AECE0B3}">
      <dsp:nvSpPr>
        <dsp:cNvPr id="0" name=""/>
        <dsp:cNvSpPr/>
      </dsp:nvSpPr>
      <dsp:spPr>
        <a:xfrm>
          <a:off x="6531975" y="10714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B336F-ED4F-442F-8741-A00E9FE16A29}">
      <dsp:nvSpPr>
        <dsp:cNvPr id="0" name=""/>
        <dsp:cNvSpPr/>
      </dsp:nvSpPr>
      <dsp:spPr>
        <a:xfrm>
          <a:off x="6999975" y="57514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1011C-2936-434A-BB03-DA80B8737AC1}">
      <dsp:nvSpPr>
        <dsp:cNvPr id="0" name=""/>
        <dsp:cNvSpPr/>
      </dsp:nvSpPr>
      <dsp:spPr>
        <a:xfrm>
          <a:off x="5829975" y="29871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Power Circuit</a:t>
          </a:r>
        </a:p>
      </dsp:txBody>
      <dsp:txXfrm>
        <a:off x="5829975" y="298714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8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7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9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7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2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7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3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3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984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arduino-giga-r1-wi-fi-has-the-same-form-factor-as-the-arduino-mega-and-due-boards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sources.labomedia.org/esp8266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memicro.com/arduino-current-sensor-tutorial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s.stackexchange.com/questions/191484/if-i-charge-a-electrolytic-capacitor-outside-of-a-circuit-and-let-it-sit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s.stackexchange.com/questions/134023/solderless-breadboards-standard-size-specifications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ontext.indiana.edu/2010/july-aug/article3.asp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getting-started-with-python-in-visual-studio-code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ab.academany.org/2019/labs/waag/students/josephus-vanderbie/week17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ytech2u.blogspot.com/2016/08/off-grid-solar-pv-system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346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BIPOWER TRACKER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9243" y="3829878"/>
            <a:ext cx="6798608" cy="140887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  <a:cs typeface="Calibri"/>
              </a:rPr>
              <a:t>Prepared by :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cs typeface="Calibri"/>
              </a:rPr>
              <a:t>Manhal Mohamed  21905046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cs typeface="Calibri"/>
              </a:rPr>
              <a:t>Ahmed salah </a:t>
            </a:r>
            <a:r>
              <a:rPr lang="en-US" sz="1400" dirty="0" err="1">
                <a:solidFill>
                  <a:schemeClr val="tx1"/>
                </a:solidFill>
                <a:cs typeface="Calibri"/>
              </a:rPr>
              <a:t>abdalhi</a:t>
            </a:r>
            <a:r>
              <a:rPr lang="en-US" sz="1400" dirty="0">
                <a:solidFill>
                  <a:schemeClr val="tx1"/>
                </a:solidFill>
                <a:cs typeface="Calibri"/>
              </a:rPr>
              <a:t> 21904793</a:t>
            </a:r>
          </a:p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chemeClr val="tx1"/>
                </a:solidFill>
                <a:cs typeface="Calibri"/>
              </a:rPr>
              <a:t>Mowafug</a:t>
            </a:r>
            <a:r>
              <a:rPr lang="en-US" sz="1400" dirty="0">
                <a:solidFill>
                  <a:schemeClr val="tx1"/>
                </a:solidFill>
                <a:cs typeface="Calibri"/>
              </a:rPr>
              <a:t> </a:t>
            </a:r>
            <a:r>
              <a:rPr lang="en-US" sz="1400" dirty="0" err="1">
                <a:solidFill>
                  <a:schemeClr val="tx1"/>
                </a:solidFill>
                <a:cs typeface="Calibri"/>
              </a:rPr>
              <a:t>mohammed</a:t>
            </a:r>
            <a:r>
              <a:rPr lang="en-US" sz="14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Calibri"/>
              </a:rPr>
              <a:t>abdalla</a:t>
            </a:r>
            <a:r>
              <a:rPr lang="en-US" sz="14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Calibri"/>
              </a:rPr>
              <a:t>adam</a:t>
            </a:r>
            <a:r>
              <a:rPr lang="en-US" sz="1400" dirty="0">
                <a:solidFill>
                  <a:schemeClr val="tx1"/>
                </a:solidFill>
                <a:cs typeface="Calibri"/>
              </a:rPr>
              <a:t> 22703734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cs typeface="Calibri"/>
              </a:rPr>
              <a:t>Mohamed </a:t>
            </a:r>
            <a:r>
              <a:rPr lang="en-US" sz="1400" dirty="0" err="1">
                <a:solidFill>
                  <a:schemeClr val="tx1"/>
                </a:solidFill>
                <a:cs typeface="Calibri"/>
              </a:rPr>
              <a:t>abubaker</a:t>
            </a:r>
            <a:r>
              <a:rPr lang="en-US" sz="1400" dirty="0">
                <a:solidFill>
                  <a:schemeClr val="tx1"/>
                </a:solidFill>
                <a:cs typeface="Calibri"/>
              </a:rPr>
              <a:t> m. </a:t>
            </a:r>
            <a:r>
              <a:rPr lang="en-US" sz="1400" dirty="0" err="1">
                <a:solidFill>
                  <a:schemeClr val="tx1"/>
                </a:solidFill>
                <a:cs typeface="Calibri"/>
              </a:rPr>
              <a:t>abusoba</a:t>
            </a:r>
            <a:r>
              <a:rPr lang="en-US" sz="1400" dirty="0">
                <a:solidFill>
                  <a:schemeClr val="tx1"/>
                </a:solidFill>
                <a:cs typeface="Calibri"/>
              </a:rPr>
              <a:t> 19700148</a:t>
            </a:r>
          </a:p>
          <a:p>
            <a:pPr>
              <a:lnSpc>
                <a:spcPct val="100000"/>
              </a:lnSpc>
            </a:pPr>
            <a:endParaRPr lang="en-US" sz="800">
              <a:cs typeface="Calibri"/>
            </a:endParaRPr>
          </a:p>
          <a:p>
            <a:pPr>
              <a:lnSpc>
                <a:spcPct val="100000"/>
              </a:lnSpc>
            </a:pPr>
            <a:endParaRPr lang="en-US" sz="800">
              <a:cs typeface="Calibri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ED0E117C-A6C3-2C0F-6271-0AF7D872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175828"/>
            <a:ext cx="3053422" cy="2800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1746C-6DF9-B7C6-4224-197DD6EC8CC1}"/>
              </a:ext>
            </a:extLst>
          </p:cNvPr>
          <p:cNvSpPr txBox="1"/>
          <p:nvPr/>
        </p:nvSpPr>
        <p:spPr>
          <a:xfrm>
            <a:off x="412265" y="6187817"/>
            <a:ext cx="43719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Project supervisor : </a:t>
            </a:r>
            <a:r>
              <a:rPr lang="en-US" sz="1600" dirty="0"/>
              <a:t>Prof . DR </a:t>
            </a:r>
            <a:r>
              <a:rPr lang="en-US" sz="1600" err="1"/>
              <a:t>Runyi</a:t>
            </a:r>
            <a:r>
              <a:rPr lang="en-US" sz="1600" dirty="0"/>
              <a:t> Yu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B8CFD-EB22-B9E2-E17E-92E6DAA7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EFF"/>
                </a:solidFill>
                <a:ea typeface="+mj-lt"/>
                <a:cs typeface="+mj-lt"/>
              </a:rPr>
              <a:t>Recorded Parameters:</a:t>
            </a:r>
            <a:endParaRPr lang="en-US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8BF5-CAA4-86ED-A488-64338238C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 fontScale="92500" lnSpcReduction="10000"/>
          </a:bodyPr>
          <a:lstStyle/>
          <a:p>
            <a:pPr marL="305435" indent="-305435"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DC Parameters:                    </a:t>
            </a:r>
            <a:endParaRPr lang="en-US" sz="1400" dirty="0"/>
          </a:p>
          <a:p>
            <a:pPr marL="305435" indent="-305435">
              <a:lnSpc>
                <a:spcPct val="100000"/>
              </a:lnSpc>
            </a:pPr>
            <a:r>
              <a:rPr lang="en-US" sz="1300" dirty="0">
                <a:ea typeface="+mn-lt"/>
                <a:cs typeface="+mn-lt"/>
              </a:rPr>
              <a:t>DC Voltage (Vdc)</a:t>
            </a:r>
            <a:endParaRPr lang="en-US" sz="1300"/>
          </a:p>
          <a:p>
            <a:pPr marL="305435" indent="-305435">
              <a:lnSpc>
                <a:spcPct val="100000"/>
              </a:lnSpc>
            </a:pPr>
            <a:r>
              <a:rPr lang="en-US" sz="1300" dirty="0">
                <a:ea typeface="+mn-lt"/>
                <a:cs typeface="+mn-lt"/>
              </a:rPr>
              <a:t>DC Export/Import Current (</a:t>
            </a:r>
            <a:r>
              <a:rPr lang="en-US" sz="1300" err="1">
                <a:ea typeface="+mn-lt"/>
                <a:cs typeface="+mn-lt"/>
              </a:rPr>
              <a:t>Idc</a:t>
            </a:r>
            <a:r>
              <a:rPr lang="en-US" sz="1300" dirty="0">
                <a:ea typeface="+mn-lt"/>
                <a:cs typeface="+mn-lt"/>
              </a:rPr>
              <a:t>)</a:t>
            </a:r>
            <a:endParaRPr lang="en-US" sz="1300"/>
          </a:p>
          <a:p>
            <a:pPr marL="305435" indent="-305435">
              <a:lnSpc>
                <a:spcPct val="100000"/>
              </a:lnSpc>
            </a:pPr>
            <a:r>
              <a:rPr lang="en-US" sz="1300" dirty="0">
                <a:ea typeface="+mn-lt"/>
                <a:cs typeface="+mn-lt"/>
              </a:rPr>
              <a:t>DC Power with direction (</a:t>
            </a:r>
            <a:r>
              <a:rPr lang="en-US" sz="1300" err="1">
                <a:ea typeface="+mn-lt"/>
                <a:cs typeface="+mn-lt"/>
              </a:rPr>
              <a:t>Wdc</a:t>
            </a:r>
            <a:r>
              <a:rPr lang="en-US" sz="1300" dirty="0">
                <a:ea typeface="+mn-lt"/>
                <a:cs typeface="+mn-lt"/>
              </a:rPr>
              <a:t>)</a:t>
            </a:r>
            <a:endParaRPr lang="en-US" sz="1300"/>
          </a:p>
          <a:p>
            <a:pPr marL="305435" indent="-305435">
              <a:lnSpc>
                <a:spcPct val="100000"/>
              </a:lnSpc>
            </a:pPr>
            <a:r>
              <a:rPr lang="en-US" sz="1300" dirty="0">
                <a:ea typeface="+mn-lt"/>
                <a:cs typeface="+mn-lt"/>
              </a:rPr>
              <a:t>DC Accumulated Net Energy (</a:t>
            </a:r>
            <a:r>
              <a:rPr lang="en-US" sz="1300" err="1">
                <a:ea typeface="+mn-lt"/>
                <a:cs typeface="+mn-lt"/>
              </a:rPr>
              <a:t>Wh</a:t>
            </a:r>
            <a:r>
              <a:rPr lang="en-US" sz="1300" dirty="0">
                <a:ea typeface="+mn-lt"/>
                <a:cs typeface="+mn-lt"/>
              </a:rPr>
              <a:t>-dc)</a:t>
            </a:r>
            <a:endParaRPr lang="en-US" sz="1300"/>
          </a:p>
          <a:p>
            <a:pPr marL="305435" indent="-305435">
              <a:lnSpc>
                <a:spcPct val="100000"/>
              </a:lnSpc>
            </a:pPr>
            <a:r>
              <a:rPr lang="en-US" sz="1300" dirty="0">
                <a:ea typeface="+mn-lt"/>
                <a:cs typeface="+mn-lt"/>
              </a:rPr>
              <a:t>DC Accumulated Import Energy (</a:t>
            </a:r>
            <a:r>
              <a:rPr lang="en-US" sz="1300" err="1">
                <a:ea typeface="+mn-lt"/>
                <a:cs typeface="+mn-lt"/>
              </a:rPr>
              <a:t>Wh</a:t>
            </a:r>
            <a:r>
              <a:rPr lang="en-US" sz="1300" dirty="0">
                <a:ea typeface="+mn-lt"/>
                <a:cs typeface="+mn-lt"/>
              </a:rPr>
              <a:t>-dc</a:t>
            </a:r>
          </a:p>
          <a:p>
            <a:pPr marL="305435" indent="-305435">
              <a:lnSpc>
                <a:spcPct val="100000"/>
              </a:lnSpc>
            </a:pPr>
            <a:r>
              <a:rPr lang="en-US" sz="1300" dirty="0">
                <a:ea typeface="+mn-lt"/>
                <a:cs typeface="+mn-lt"/>
              </a:rPr>
              <a:t> DC Accumulated Export Energy (</a:t>
            </a:r>
            <a:r>
              <a:rPr lang="en-US" sz="1300" err="1">
                <a:ea typeface="+mn-lt"/>
                <a:cs typeface="+mn-lt"/>
              </a:rPr>
              <a:t>Wh</a:t>
            </a:r>
            <a:r>
              <a:rPr lang="en-US" sz="1300" dirty="0">
                <a:ea typeface="+mn-lt"/>
                <a:cs typeface="+mn-lt"/>
              </a:rPr>
              <a:t>-dc)</a:t>
            </a:r>
          </a:p>
          <a:p>
            <a:pPr marL="305435" indent="-305435">
              <a:lnSpc>
                <a:spcPct val="100000"/>
              </a:lnSpc>
            </a:pPr>
            <a:endParaRPr lang="en-US" sz="1200" dirty="0">
              <a:ea typeface="+mn-lt"/>
              <a:cs typeface="+mn-lt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AC Parameters:</a:t>
            </a:r>
            <a:endParaRPr lang="en-US" sz="1400" dirty="0"/>
          </a:p>
          <a:p>
            <a:pPr marL="305435" indent="-305435">
              <a:lnSpc>
                <a:spcPct val="100000"/>
              </a:lnSpc>
            </a:pPr>
            <a:r>
              <a:rPr lang="en-US" sz="1300" dirty="0">
                <a:ea typeface="+mn-lt"/>
                <a:cs typeface="+mn-lt"/>
              </a:rPr>
              <a:t>RMS AC Voltage (Vac)</a:t>
            </a:r>
            <a:endParaRPr lang="en-US" sz="1300"/>
          </a:p>
          <a:p>
            <a:pPr marL="305435" indent="-305435">
              <a:lnSpc>
                <a:spcPct val="100000"/>
              </a:lnSpc>
            </a:pPr>
            <a:r>
              <a:rPr lang="en-US" sz="1300" dirty="0">
                <a:ea typeface="+mn-lt"/>
                <a:cs typeface="+mn-lt"/>
              </a:rPr>
              <a:t>RMS AC Export/Import Current (</a:t>
            </a:r>
            <a:r>
              <a:rPr lang="en-US" sz="1300" dirty="0" err="1">
                <a:ea typeface="+mn-lt"/>
                <a:cs typeface="+mn-lt"/>
              </a:rPr>
              <a:t>Iac</a:t>
            </a:r>
            <a:r>
              <a:rPr lang="en-US" sz="1300" dirty="0">
                <a:ea typeface="+mn-lt"/>
                <a:cs typeface="+mn-lt"/>
              </a:rPr>
              <a:t>)</a:t>
            </a:r>
            <a:endParaRPr lang="en-US" sz="1300"/>
          </a:p>
          <a:p>
            <a:pPr marL="305435" indent="-305435">
              <a:lnSpc>
                <a:spcPct val="100000"/>
              </a:lnSpc>
            </a:pPr>
            <a:r>
              <a:rPr lang="en-US" sz="1300" dirty="0">
                <a:ea typeface="+mn-lt"/>
                <a:cs typeface="+mn-lt"/>
              </a:rPr>
              <a:t>AC Real Power with direction (</a:t>
            </a:r>
            <a:r>
              <a:rPr lang="en-US" sz="1300" dirty="0" err="1">
                <a:ea typeface="+mn-lt"/>
                <a:cs typeface="+mn-lt"/>
              </a:rPr>
              <a:t>Wac</a:t>
            </a:r>
            <a:r>
              <a:rPr lang="en-US" sz="1300" dirty="0">
                <a:ea typeface="+mn-lt"/>
                <a:cs typeface="+mn-lt"/>
              </a:rPr>
              <a:t>)</a:t>
            </a:r>
            <a:endParaRPr lang="en-US" sz="1300"/>
          </a:p>
          <a:p>
            <a:pPr marL="305435" indent="-305435">
              <a:lnSpc>
                <a:spcPct val="100000"/>
              </a:lnSpc>
            </a:pPr>
            <a:r>
              <a:rPr lang="en-US" sz="1300" dirty="0">
                <a:ea typeface="+mn-lt"/>
                <a:cs typeface="+mn-lt"/>
              </a:rPr>
              <a:t>Apparent Power (</a:t>
            </a:r>
            <a:r>
              <a:rPr lang="en-US" sz="1300" dirty="0" err="1">
                <a:ea typeface="+mn-lt"/>
                <a:cs typeface="+mn-lt"/>
              </a:rPr>
              <a:t>VAac</a:t>
            </a:r>
            <a:r>
              <a:rPr lang="en-US" sz="1300" dirty="0">
                <a:ea typeface="+mn-lt"/>
                <a:cs typeface="+mn-lt"/>
              </a:rPr>
              <a:t>)</a:t>
            </a:r>
            <a:endParaRPr lang="en-US" sz="1300"/>
          </a:p>
          <a:p>
            <a:pPr marL="305435" indent="-305435">
              <a:lnSpc>
                <a:spcPct val="100000"/>
              </a:lnSpc>
            </a:pPr>
            <a:r>
              <a:rPr lang="en-US" sz="1300" dirty="0">
                <a:ea typeface="+mn-lt"/>
                <a:cs typeface="+mn-lt"/>
              </a:rPr>
              <a:t>AC Accumulated Net Energy (</a:t>
            </a:r>
            <a:r>
              <a:rPr lang="en-US" sz="1300" err="1">
                <a:ea typeface="+mn-lt"/>
                <a:cs typeface="+mn-lt"/>
              </a:rPr>
              <a:t>Wh</a:t>
            </a:r>
            <a:r>
              <a:rPr lang="en-US" sz="1300" dirty="0">
                <a:ea typeface="+mn-lt"/>
                <a:cs typeface="+mn-lt"/>
              </a:rPr>
              <a:t>-ac)</a:t>
            </a:r>
            <a:endParaRPr lang="en-US" sz="1300" dirty="0"/>
          </a:p>
          <a:p>
            <a:pPr marL="305435" indent="-305435">
              <a:lnSpc>
                <a:spcPct val="100000"/>
              </a:lnSpc>
            </a:pPr>
            <a:r>
              <a:rPr lang="en-US" sz="1300" dirty="0">
                <a:ea typeface="+mn-lt"/>
                <a:cs typeface="+mn-lt"/>
              </a:rPr>
              <a:t> AC Accumulated Import Energy (</a:t>
            </a:r>
            <a:r>
              <a:rPr lang="en-US" sz="1300" err="1">
                <a:ea typeface="+mn-lt"/>
                <a:cs typeface="+mn-lt"/>
              </a:rPr>
              <a:t>Wh</a:t>
            </a:r>
            <a:r>
              <a:rPr lang="en-US" sz="1300" dirty="0">
                <a:ea typeface="+mn-lt"/>
                <a:cs typeface="+mn-lt"/>
              </a:rPr>
              <a:t>-ac)</a:t>
            </a:r>
          </a:p>
          <a:p>
            <a:pPr marL="305435" indent="-305435">
              <a:lnSpc>
                <a:spcPct val="100000"/>
              </a:lnSpc>
            </a:pPr>
            <a:r>
              <a:rPr lang="en-US" sz="1300" dirty="0">
                <a:ea typeface="+mn-lt"/>
                <a:cs typeface="+mn-lt"/>
              </a:rPr>
              <a:t>AC Accumulated Export Energy (</a:t>
            </a:r>
            <a:r>
              <a:rPr lang="en-US" sz="1300" err="1">
                <a:ea typeface="+mn-lt"/>
                <a:cs typeface="+mn-lt"/>
              </a:rPr>
              <a:t>Wh</a:t>
            </a:r>
            <a:r>
              <a:rPr lang="en-US" sz="1300" dirty="0">
                <a:ea typeface="+mn-lt"/>
                <a:cs typeface="+mn-lt"/>
              </a:rPr>
              <a:t>-ac)</a:t>
            </a:r>
          </a:p>
          <a:p>
            <a:pPr marL="305435" indent="-305435">
              <a:lnSpc>
                <a:spcPct val="100000"/>
              </a:lnSpc>
            </a:pPr>
            <a:r>
              <a:rPr lang="en-US" sz="1300" dirty="0">
                <a:ea typeface="+mn-lt"/>
                <a:cs typeface="+mn-lt"/>
              </a:rPr>
              <a:t>Power Factor (</a:t>
            </a:r>
            <a:r>
              <a:rPr lang="en-US" sz="1300" err="1">
                <a:ea typeface="+mn-lt"/>
                <a:cs typeface="+mn-lt"/>
              </a:rPr>
              <a:t>Pf</a:t>
            </a:r>
            <a:r>
              <a:rPr lang="en-US" sz="1300" dirty="0">
                <a:ea typeface="+mn-lt"/>
                <a:cs typeface="+mn-lt"/>
              </a:rPr>
              <a:t>)</a:t>
            </a:r>
            <a:endParaRPr lang="en-US" sz="1300" dirty="0"/>
          </a:p>
          <a:p>
            <a:pPr marL="305435" indent="-305435">
              <a:lnSpc>
                <a:spcPct val="100000"/>
              </a:lnSpc>
            </a:pPr>
            <a:endParaRPr lang="en-US" sz="1400"/>
          </a:p>
          <a:p>
            <a:pPr marL="305435" indent="-305435">
              <a:lnSpc>
                <a:spcPct val="10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464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B68DA-6D04-79C5-1824-9508D807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rgbClr val="FFFFFF">
                    <a:alpha val="90000"/>
                  </a:srgbClr>
                </a:solidFill>
              </a:rPr>
              <a:t>PROJECT DESIGN 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07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1E05-E98B-8EB2-A549-E43481B5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178E09D-B075-4867-DC86-68657604B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38312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7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31816BF4-0C3C-833A-DA7D-3AE134A52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39D69-99B3-7672-3B92-6C66D05F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Control circuit :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15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47A7F-7D74-DC9E-BD5D-5718580A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en-US"/>
              <a:t>Arduino mega 2560</a:t>
            </a:r>
          </a:p>
        </p:txBody>
      </p:sp>
      <p:pic>
        <p:nvPicPr>
          <p:cNvPr id="4" name="Content Placeholder 3" descr="A close-up of a circuit board&#10;&#10;Description automatically generated">
            <a:extLst>
              <a:ext uri="{FF2B5EF4-FFF2-40B4-BE49-F238E27FC236}">
                <a16:creationId xmlns:a16="http://schemas.microsoft.com/office/drawing/2014/main" id="{9B966596-F07D-C72F-79E0-927F9FEB34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471" r="7096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290031-F0BA-8D36-DAA6-9D4DDFB3B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ea typeface="+mn-lt"/>
                <a:cs typeface="+mn-lt"/>
              </a:rPr>
              <a:t>The Arduino Mega 2560 serves as the central processing unit (CPU) in our system.</a:t>
            </a:r>
            <a:endParaRPr lang="en-US" dirty="0"/>
          </a:p>
          <a:p>
            <a:pPr marL="305435" indent="-305435"/>
            <a:r>
              <a:rPr lang="en-US">
                <a:ea typeface="+mn-lt"/>
                <a:cs typeface="+mn-lt"/>
              </a:rPr>
              <a:t>It establishes connections with all other electrical components through its versatile I/O (input/output) pins.</a:t>
            </a:r>
            <a:endParaRPr lang="en-US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79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82209-344B-4D6B-4BF0-D11A1140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ZMPT101B Voltage Module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70975E-7F77-FC07-D41B-79CB5A1EF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The ZMPT101B Voltage Module is a small and flexible sensor created to check AC voltages from 0 to 250V. It produces a voltage signal that matches the measured voltage, making it simple to link with and use alongside microcontrollers.</a:t>
            </a:r>
            <a:endParaRPr lang="en-US" dirty="0"/>
          </a:p>
        </p:txBody>
      </p:sp>
      <p:pic>
        <p:nvPicPr>
          <p:cNvPr id="4" name="Content Placeholder 3" descr="A blue electronic device with a green and blue square&#10;&#10;Description automatically generated">
            <a:extLst>
              <a:ext uri="{FF2B5EF4-FFF2-40B4-BE49-F238E27FC236}">
                <a16:creationId xmlns:a16="http://schemas.microsoft.com/office/drawing/2014/main" id="{17C35172-9C3C-4BDC-EAC2-7768083EE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0" r="-1" b="1516"/>
          <a:stretch/>
        </p:blipFill>
        <p:spPr>
          <a:xfrm>
            <a:off x="5124034" y="702156"/>
            <a:ext cx="5795796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2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7E388-ACD0-6E33-6BC5-899935BD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sz="2100">
                <a:ea typeface="+mj-lt"/>
                <a:cs typeface="+mj-lt"/>
              </a:rPr>
              <a:t>The </a:t>
            </a:r>
            <a:r>
              <a:rPr lang="en-US" sz="2100" err="1">
                <a:ea typeface="+mj-lt"/>
                <a:cs typeface="+mj-lt"/>
              </a:rPr>
              <a:t>FireBeetle</a:t>
            </a:r>
            <a:r>
              <a:rPr lang="en-US" sz="2100">
                <a:ea typeface="+mj-lt"/>
                <a:cs typeface="+mj-lt"/>
              </a:rPr>
              <a:t> ESP8266</a:t>
            </a:r>
            <a:endParaRPr lang="en-US" sz="2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FB1F-6DA8-8323-5CAA-2B797BC6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 err="1">
                <a:ea typeface="+mn-lt"/>
                <a:cs typeface="+mn-lt"/>
              </a:rPr>
              <a:t>FireBeetle</a:t>
            </a:r>
            <a:r>
              <a:rPr lang="en-US" dirty="0">
                <a:ea typeface="+mn-lt"/>
                <a:cs typeface="+mn-lt"/>
              </a:rPr>
              <a:t> ESP8266 is like a central hub for talking wirelessly, made especially for low-power Internet of Things (IoT) projects. It has a 32-bit brain (MCU), a 10-bit sensor (ADC), and can connect to the Internet of Things through Wi-Fi and other interfaces like HSPI, UART, PWM, I2C, and I2S.</a:t>
            </a:r>
            <a:endParaRPr lang="en-US" dirty="0"/>
          </a:p>
        </p:txBody>
      </p:sp>
      <p:pic>
        <p:nvPicPr>
          <p:cNvPr id="4" name="Picture 3" descr="A close-up of a circuit board&#10;&#10;Description automatically generated">
            <a:extLst>
              <a:ext uri="{FF2B5EF4-FFF2-40B4-BE49-F238E27FC236}">
                <a16:creationId xmlns:a16="http://schemas.microsoft.com/office/drawing/2014/main" id="{479621C3-4A8B-1490-6EBD-77EA22FD4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4296" y="1090856"/>
            <a:ext cx="6735272" cy="449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6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3B0DF-3AE7-D6BE-410B-C173114B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sz="2300">
                <a:ea typeface="+mj-lt"/>
                <a:cs typeface="+mj-lt"/>
              </a:rPr>
              <a:t>The ACS712 Hall-Effect-Based Linear Current Sensor </a:t>
            </a:r>
            <a:endParaRPr lang="en-US" sz="23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C4E4-FF5A-E32A-1FC2-B1F78E3C6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ea typeface="+mn-lt"/>
                <a:cs typeface="+mn-lt"/>
              </a:rPr>
              <a:t>The ACS712 Hall-Effect-Based Linear Current Sensor works by using a special circuit and a copper path on the surface. When electric current passes through this copper path, it creates a magnetic field. The sensor then turns this magnetic field into a voltage signal.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8E5CF-8BFD-2389-3EF2-ED8FED6EF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18" r="-1" b="-1"/>
          <a:stretch/>
        </p:blipFill>
        <p:spPr>
          <a:xfrm>
            <a:off x="5124003" y="702156"/>
            <a:ext cx="5795858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5A0CF-C892-639D-DB90-FA9942E5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Electrolytic capacitor: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038D9E-790B-7CFB-BAD4-CB941D7B1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ea typeface="+mn-lt"/>
                <a:cs typeface="+mn-lt"/>
              </a:rPr>
              <a:t>An electrolytic capacitor, measured in farads (F), is a particular kind of capacitor that employs electrolytes to increase its capacitance.</a:t>
            </a:r>
            <a:endParaRPr lang="en-US" dirty="0"/>
          </a:p>
        </p:txBody>
      </p:sp>
      <p:pic>
        <p:nvPicPr>
          <p:cNvPr id="9" name="Picture 8" descr="A black and grey capacitor&#10;&#10;Description automatically generated">
            <a:extLst>
              <a:ext uri="{FF2B5EF4-FFF2-40B4-BE49-F238E27FC236}">
                <a16:creationId xmlns:a16="http://schemas.microsoft.com/office/drawing/2014/main" id="{3AA31F93-D88E-13ED-A040-FE71D6FBE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85335" y="702156"/>
            <a:ext cx="5273194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4C823-3CAE-7386-DD27-3F7CB67C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>
            <a:normAutofit/>
          </a:bodyPr>
          <a:lstStyle/>
          <a:p>
            <a:r>
              <a:rPr lang="en-US" sz="2500">
                <a:latin typeface="Times New Roman"/>
                <a:cs typeface="Times New Roman"/>
              </a:rPr>
              <a:t>SCT013 Hall-Effect Current Transformer:</a:t>
            </a:r>
            <a:endParaRPr lang="en-US" sz="25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DBF39B-3676-BEA5-3ABC-8DAC8886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ea typeface="+mn-lt"/>
                <a:cs typeface="+mn-lt"/>
              </a:rPr>
              <a:t>The SCT013 measures electric current in a conductor using the Hall Effect.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this transformer provides a way to measure alternating current (AC) without needing to physically touch or disturb the electrical system.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F63509-8630-9FA4-AFC4-7B73B7EBA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18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1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FB5CE-B58C-2E86-F4CC-F38DF055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Outlines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8D73-4489-4503-3ED8-58D63E38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/>
              <a:t>Project Statement</a:t>
            </a:r>
          </a:p>
          <a:p>
            <a:pPr marL="0" indent="0">
              <a:buNone/>
            </a:pPr>
            <a:r>
              <a:rPr lang="en-US" dirty="0"/>
              <a:t>Project Overview</a:t>
            </a:r>
          </a:p>
          <a:p>
            <a:pPr marL="0" indent="0">
              <a:buNone/>
            </a:pPr>
            <a:r>
              <a:rPr lang="en-US" dirty="0"/>
              <a:t>Project Design </a:t>
            </a:r>
          </a:p>
          <a:p>
            <a:pPr marL="0" indent="0">
              <a:buNone/>
            </a:pPr>
            <a:r>
              <a:rPr lang="en-US" dirty="0"/>
              <a:t>Blynk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Cost Analysis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Engineering Standards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Conclusion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Questions And Answers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0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8C0103-505E-2261-6D0B-892D2F285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917210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en-US" cap="all" dirty="0">
                <a:ea typeface="+mn-lt"/>
                <a:cs typeface="+mn-lt"/>
              </a:rPr>
              <a:t>The SCT013 Hall-Effect Current Transformer collaborates with a capacitor and two 10K ohms resistors to measure AC. This circuit serves the purpose of powering up the sensor as a sourcing module.</a:t>
            </a:r>
            <a:endParaRPr lang="en-US" cap="al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2180496"/>
            <a:ext cx="3703321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circuit&#10;&#10;Description automatically generated">
            <a:extLst>
              <a:ext uri="{FF2B5EF4-FFF2-40B4-BE49-F238E27FC236}">
                <a16:creationId xmlns:a16="http://schemas.microsoft.com/office/drawing/2014/main" id="{76A4DD07-C167-283F-8EED-FEB8E7D5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106" y="2499053"/>
            <a:ext cx="1515400" cy="340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2F065-5D07-5F1C-B5EC-61586889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Breadboard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0BD2-1369-462B-5B7B-2F176046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ea typeface="+mn-lt"/>
                <a:cs typeface="+mn-lt"/>
              </a:rPr>
              <a:t>Breadboards are flexible platforms for temporarily assembling electronic circuits without soldering. They use metal clips for easy component insertion, allowing quick modifications and troubleshooting during prototyping.</a:t>
            </a:r>
          </a:p>
        </p:txBody>
      </p:sp>
      <p:pic>
        <p:nvPicPr>
          <p:cNvPr id="5" name="Picture 4" descr="A white rectangular object with holes&#10;&#10;Description automatically generated">
            <a:extLst>
              <a:ext uri="{FF2B5EF4-FFF2-40B4-BE49-F238E27FC236}">
                <a16:creationId xmlns:a16="http://schemas.microsoft.com/office/drawing/2014/main" id="{FC7132AB-654A-63AA-7C09-45C5BAC73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4296" y="813026"/>
            <a:ext cx="6735272" cy="50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43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6" name="Picture 55" descr="Electronics protoboard">
            <a:extLst>
              <a:ext uri="{FF2B5EF4-FFF2-40B4-BE49-F238E27FC236}">
                <a16:creationId xmlns:a16="http://schemas.microsoft.com/office/drawing/2014/main" id="{2D70959D-4628-D790-5715-4807EE898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0ED53-4038-2D17-B779-126F7BFE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Power circuit 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1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F92C6-4150-8BCD-5B9A-F4FDEE1B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Power Supply: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2541-402D-662D-E2B8-C95AFBCF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ea typeface="+mn-lt"/>
                <a:cs typeface="+mn-lt"/>
              </a:rPr>
              <a:t>The power supply is set at 12 volts and 2 amperes, ensuring a steady and controlled electrical output.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provide 12 volts of power 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a maximum of 2 amperes</a:t>
            </a:r>
            <a:endParaRPr lang="en-US"/>
          </a:p>
        </p:txBody>
      </p:sp>
      <p:pic>
        <p:nvPicPr>
          <p:cNvPr id="4" name="Picture 3" descr="A black power adapter with wires&#10;&#10;Description automatically generated">
            <a:extLst>
              <a:ext uri="{FF2B5EF4-FFF2-40B4-BE49-F238E27FC236}">
                <a16:creationId xmlns:a16="http://schemas.microsoft.com/office/drawing/2014/main" id="{63F20FA3-ECED-8A6F-ADED-BC515BFA1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335" y="702156"/>
            <a:ext cx="5273194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5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D347-A8E7-DF76-A635-D1BBAF1C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 DC-to-AC inverter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D8DC-4A68-BA25-A517-2D4866BE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024758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ea typeface="+mn-lt"/>
                <a:cs typeface="+mn-lt"/>
              </a:rPr>
              <a:t>A DC-to-AC inverter is an electronic tool that transforms direct current (DC) power, commonly from a battery or solar panel, into alternating current (AC).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This is necessary for running devices that need AC electricity when the power source is DC.</a:t>
            </a:r>
            <a:endParaRPr lang="en-US"/>
          </a:p>
        </p:txBody>
      </p:sp>
      <p:pic>
        <p:nvPicPr>
          <p:cNvPr id="4" name="Picture 3" descr="A red electronic device with a black label&#10;&#10;Description automatically generated">
            <a:extLst>
              <a:ext uri="{FF2B5EF4-FFF2-40B4-BE49-F238E27FC236}">
                <a16:creationId xmlns:a16="http://schemas.microsoft.com/office/drawing/2014/main" id="{C683CC2C-8222-87FD-7EAB-240C0401E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" r="5" b="1239"/>
          <a:stretch/>
        </p:blipFill>
        <p:spPr>
          <a:xfrm>
            <a:off x="8051799" y="2340864"/>
            <a:ext cx="3683001" cy="36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5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03CA1-1C8E-36FA-D60C-EA81FD4C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Rechargeable Battery: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52816-8CA9-75E9-A9CB-2D3EDED9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The 12V, 7AH Rechargeable Battery is a small and adaptable energy storage option.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It operates at 12 volts and has a capacity of 7 ampere-hours, offering a compact solution for power needs.</a:t>
            </a:r>
            <a:endParaRPr lang="en-US"/>
          </a:p>
        </p:txBody>
      </p:sp>
      <p:pic>
        <p:nvPicPr>
          <p:cNvPr id="4" name="Picture 3" descr="A rechargeable battery with a red button&#10;&#10;Description automatically generated">
            <a:extLst>
              <a:ext uri="{FF2B5EF4-FFF2-40B4-BE49-F238E27FC236}">
                <a16:creationId xmlns:a16="http://schemas.microsoft.com/office/drawing/2014/main" id="{C2015438-8A20-6A11-D4B2-C167FA60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335" y="702156"/>
            <a:ext cx="5273194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6D8FD-56FF-4A3C-0871-2298B76E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Solar Panel: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B71ED-800B-5252-C447-9CB87782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ea typeface="+mn-lt"/>
                <a:cs typeface="+mn-lt"/>
              </a:rPr>
              <a:t>The 10W solar panel is a little and effective sunlight-powered module that makes about 10 watts of power from the sun.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It's made to be flexible and user-friendly, often used for small solar jobs</a:t>
            </a:r>
            <a:endParaRPr lang="en-US"/>
          </a:p>
        </p:txBody>
      </p:sp>
      <p:pic>
        <p:nvPicPr>
          <p:cNvPr id="4" name="Picture 3" descr="A close-up of a solar panel&#10;&#10;Description automatically generated">
            <a:extLst>
              <a:ext uri="{FF2B5EF4-FFF2-40B4-BE49-F238E27FC236}">
                <a16:creationId xmlns:a16="http://schemas.microsoft.com/office/drawing/2014/main" id="{1BD30B8E-E7FB-AC50-BD5B-81071EA21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8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4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B143C-82EB-E0A1-8B6A-4CB52D98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Solar Charge Controller: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0AEF-87A3-E971-34ED-B7988FD8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This device is designed to manage and monitor the charging of solar batteries by adjusting the voltage and current from solar panels.</a:t>
            </a:r>
            <a:endParaRPr lang="en-US" dirty="0"/>
          </a:p>
        </p:txBody>
      </p:sp>
      <p:pic>
        <p:nvPicPr>
          <p:cNvPr id="4" name="Picture 3" descr="A black solar charger with a screen&#10;&#10;Description automatically generated">
            <a:extLst>
              <a:ext uri="{FF2B5EF4-FFF2-40B4-BE49-F238E27FC236}">
                <a16:creationId xmlns:a16="http://schemas.microsoft.com/office/drawing/2014/main" id="{97E5C2F3-2063-3F8A-28E5-9AFE59A05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7" r="-1" b="2249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4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C760B-9612-21D5-6A59-4189FA37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Control circuit schematic design 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5D958B-C199-CC77-0754-A89C74E2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 descr="A circuit board with many wires&#10;&#10;Description automatically generated">
            <a:extLst>
              <a:ext uri="{FF2B5EF4-FFF2-40B4-BE49-F238E27FC236}">
                <a16:creationId xmlns:a16="http://schemas.microsoft.com/office/drawing/2014/main" id="{E26D35A0-BCB0-AB6D-75B2-F685D6B5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12840"/>
            <a:ext cx="6735272" cy="34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06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66DB-780A-C416-620B-AD4AC814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circuit design </a:t>
            </a:r>
          </a:p>
        </p:txBody>
      </p:sp>
      <p:pic>
        <p:nvPicPr>
          <p:cNvPr id="4" name="Content Placeholder 3" descr="Diagram of a solar panel with wires and a light bulb&#10;&#10;Description automatically generated">
            <a:extLst>
              <a:ext uri="{FF2B5EF4-FFF2-40B4-BE49-F238E27FC236}">
                <a16:creationId xmlns:a16="http://schemas.microsoft.com/office/drawing/2014/main" id="{51201E88-D965-85DA-3469-CFD210EF1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950" y="2553144"/>
            <a:ext cx="5372100" cy="3209925"/>
          </a:xfrm>
        </p:spPr>
      </p:pic>
    </p:spTree>
    <p:extLst>
      <p:ext uri="{BB962C8B-B14F-4D97-AF65-F5344CB8AC3E}">
        <p14:creationId xmlns:p14="http://schemas.microsoft.com/office/powerpoint/2010/main" val="408612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7BF70-D4E2-2584-A425-1A9A03BF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Growing Electricity Demand: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168D-B694-883C-A1F0-438F6A964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 The demand for electricity has significantly increased, resulting in a rise in power generation. However, the high expenses and environmental issues associated with fossil fuels have generated a strong interest in renewable energy, particularly solar power.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6C023-35DD-987D-C8C9-1A8CC3B4F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4296" y="779114"/>
            <a:ext cx="6735272" cy="511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7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53F39-BCCA-C792-F954-5B2CB025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Flowchart 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57D60E96-EDF4-19E1-B96C-D644B8DE3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56" y="2790605"/>
            <a:ext cx="6404864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0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4A834D1C-32C0-8A75-B8C4-33EC58344A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7028B-C11B-A127-2C8D-5E38FFE1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Code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32AE-8A14-8FB2-2891-CE15838DB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ARDUINO MEGA 2560</a:t>
            </a:r>
          </a:p>
          <a:p>
            <a:pPr marL="0" indent="0">
              <a:buNone/>
            </a:pPr>
            <a:r>
              <a:rPr lang="en-US" sz="2000" b="1" dirty="0"/>
              <a:t>FIREBEETLE  ESP8266</a:t>
            </a:r>
          </a:p>
          <a:p>
            <a:pPr marL="0" indent="0">
              <a:buNone/>
            </a:pPr>
            <a:r>
              <a:rPr lang="en-US" sz="2000" b="1" dirty="0"/>
              <a:t>Blynk APP</a:t>
            </a:r>
          </a:p>
          <a:p>
            <a:pPr marL="0" indent="0">
              <a:buNone/>
            </a:pPr>
            <a:r>
              <a:rPr lang="en-US" sz="2000" dirty="0"/>
              <a:t>THESE CODES ARE FURTHER EXPLAINED IN ARDUINO IDE 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596C8-EE5D-F548-FCB3-0F4585A3C3FB}"/>
              </a:ext>
            </a:extLst>
          </p:cNvPr>
          <p:cNvSpPr txBox="1"/>
          <p:nvPr/>
        </p:nvSpPr>
        <p:spPr>
          <a:xfrm>
            <a:off x="9413675" y="6657945"/>
            <a:ext cx="277832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44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26C24-E1AE-375F-8F06-DD1D700C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Blynk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430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EE82D7B3-486E-B02F-4C46-E9F817D92D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EE169-9B10-191D-4402-37445DF2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Blynk interface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457F2B92-C455-2688-2B01-7D3F4546A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ea typeface="+mn-lt"/>
                <a:cs typeface="+mn-lt"/>
              </a:rPr>
              <a:t>Blynk is designed for IoT projects, providing a user-friendly platform.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Enables easy control of devices through a mobile app.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Users can create personalized interfaces with buttons and graphs for their IoT devices.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98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7B6F-CCB8-610F-18BC-AA4DC9C6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sensors readings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4D9B3-91B3-936A-EAC1-8B4E8A37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D8FB7-2415-1FEE-1E84-EC56F208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Cost analysis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1B3680-3CB0-FBF3-8FDB-D53DCC47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EFF5CD2A-C79E-8517-9960-165BB804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81408"/>
            <a:ext cx="6735272" cy="47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4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BF208-E110-2D89-62EE-F951FF3E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  <a:latin typeface="Times New Roman"/>
                <a:cs typeface="Times New Roman"/>
              </a:rPr>
              <a:t>ENGINEERING STANDARDS</a:t>
            </a:r>
            <a:endParaRPr lang="en-US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BAFE-F25B-1197-471F-A1B42CB9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05435" indent="-305435">
              <a:lnSpc>
                <a:spcPct val="100000"/>
              </a:lnSpc>
            </a:pPr>
            <a:endParaRPr lang="en-US" sz="1600">
              <a:latin typeface="Times New Roman"/>
              <a:cs typeface="Times New Roman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600">
                <a:latin typeface="Times New Roman"/>
                <a:cs typeface="Times New Roman"/>
              </a:rPr>
              <a:t>IEC 60364: Electrical installations for buildings.</a:t>
            </a:r>
            <a:endParaRPr lang="en-US" sz="1600">
              <a:latin typeface="Avenir Next LT Pro"/>
              <a:cs typeface="Times New Roman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600">
                <a:latin typeface="Times New Roman"/>
                <a:cs typeface="Times New Roman"/>
              </a:rPr>
              <a:t>IEC 60479: Effects of current on human beings and livestock.</a:t>
            </a:r>
            <a:endParaRPr lang="en-US" sz="1600"/>
          </a:p>
          <a:p>
            <a:pPr marL="305435" indent="-305435">
              <a:lnSpc>
                <a:spcPct val="100000"/>
              </a:lnSpc>
            </a:pPr>
            <a:r>
              <a:rPr lang="en-US" sz="1600">
                <a:latin typeface="Times New Roman"/>
                <a:cs typeface="Times New Roman"/>
              </a:rPr>
              <a:t>IEC 61010: Safety requirements for electrical equipment for measurement, control, and laboratory use.</a:t>
            </a:r>
            <a:endParaRPr lang="en-US" sz="1600"/>
          </a:p>
          <a:p>
            <a:pPr marL="305435" indent="-305435">
              <a:lnSpc>
                <a:spcPct val="100000"/>
              </a:lnSpc>
            </a:pPr>
            <a:r>
              <a:rPr lang="en-US" sz="1600">
                <a:latin typeface="Times New Roman"/>
                <a:cs typeface="Times New Roman"/>
              </a:rPr>
              <a:t>IEC 61131: Industrial automation systems and integration – Programmable controllers</a:t>
            </a:r>
            <a:endParaRPr lang="en-US" sz="1600"/>
          </a:p>
          <a:p>
            <a:pPr marL="305435" indent="-305435">
              <a:lnSpc>
                <a:spcPct val="100000"/>
              </a:lnSpc>
            </a:pPr>
            <a:r>
              <a:rPr lang="en-US" sz="1600">
                <a:latin typeface="Times New Roman"/>
                <a:cs typeface="Times New Roman"/>
              </a:rPr>
              <a:t>IEC 61784: Industrial communication networks – Field-bus specifications</a:t>
            </a:r>
            <a:endParaRPr lang="en-US" sz="1600"/>
          </a:p>
          <a:p>
            <a:pPr marL="305435" indent="-305435">
              <a:lnSpc>
                <a:spcPct val="100000"/>
              </a:lnSpc>
            </a:pPr>
            <a:r>
              <a:rPr lang="en-US" sz="1600">
                <a:latin typeface="Times New Roman"/>
                <a:cs typeface="Times New Roman"/>
              </a:rPr>
              <a:t>IEC 62304: Medical device software – Software life cycle processes</a:t>
            </a:r>
            <a:endParaRPr lang="en-US" sz="1600"/>
          </a:p>
          <a:p>
            <a:pPr marL="305435" indent="-305435">
              <a:lnSpc>
                <a:spcPct val="100000"/>
              </a:lnSpc>
            </a:pPr>
            <a:r>
              <a:rPr lang="en-US" sz="1600">
                <a:latin typeface="Times New Roman"/>
                <a:cs typeface="Times New Roman"/>
              </a:rPr>
              <a:t>ISO/IEC 12207: Systems and software engineering – Software life cycle processes</a:t>
            </a:r>
          </a:p>
          <a:p>
            <a:pPr marL="305435" indent="-305435">
              <a:lnSpc>
                <a:spcPct val="100000"/>
              </a:lnSpc>
            </a:pPr>
            <a:r>
              <a:rPr lang="en-US" sz="1600">
                <a:latin typeface="Times New Roman"/>
                <a:cs typeface="Times New Roman"/>
              </a:rPr>
              <a:t>ISO/IEC 15504: Information technology – Process assessment</a:t>
            </a:r>
            <a:endParaRPr lang="en-US" sz="1600"/>
          </a:p>
          <a:p>
            <a:pPr marL="305435" indent="-305435">
              <a:lnSpc>
                <a:spcPct val="100000"/>
              </a:lnSpc>
            </a:pPr>
            <a:r>
              <a:rPr lang="en-US" sz="1600">
                <a:latin typeface="Times New Roman"/>
                <a:cs typeface="Times New Roman"/>
              </a:rPr>
              <a:t>ISO/IEC 25020: Systems and Software Engineering – Systems and Software Quality</a:t>
            </a:r>
            <a:endParaRPr lang="en-US" sz="1600"/>
          </a:p>
          <a:p>
            <a:pPr marL="305435" indent="-305435">
              <a:lnSpc>
                <a:spcPct val="100000"/>
              </a:lnSpc>
            </a:pPr>
            <a:endParaRPr lang="en-US" sz="1600">
              <a:latin typeface="Times New Roman"/>
              <a:cs typeface="Times New Roman"/>
            </a:endParaRPr>
          </a:p>
          <a:p>
            <a:pPr marL="305435" indent="-305435">
              <a:lnSpc>
                <a:spcPct val="100000"/>
              </a:lnSpc>
            </a:pPr>
            <a:endParaRPr lang="en-US" sz="1600">
              <a:latin typeface="Times New Roman"/>
              <a:cs typeface="Times New Roman"/>
            </a:endParaRPr>
          </a:p>
          <a:p>
            <a:pPr marL="305435" indent="-305435">
              <a:lnSpc>
                <a:spcPct val="10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2487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AF960-845F-E1F9-C649-D53BF3C9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conclusion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48A5EFBA-DD44-6822-2CD0-851C57C91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ea typeface="+mn-lt"/>
                <a:cs typeface="+mn-lt"/>
              </a:rPr>
              <a:t>The BIPOWER tracker, with its accuracy, reliability, and user-friendly interface, holds promise as an efficient solution for monitoring and controlling electrical systems.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The project demonstrated accuracy and reliability in measuring electrical parameters, ensuring trustworthy data.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Users can conveniently access and control the BIPOWER tracker from anywhere, improving overall system accessibility.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The system's ability to measure both AC and DC parameters adds versatility, making it suitable for diverse electrical setups.</a:t>
            </a:r>
          </a:p>
          <a:p>
            <a:pPr marL="305435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E5A02-8BC4-496E-45D6-07896CF9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Q&amp;A'S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9928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6736B-FE02-B152-F637-43175445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PROJECT </a:t>
            </a:r>
            <a:r>
              <a:rPr lang="en-US" sz="6600" dirty="0">
                <a:solidFill>
                  <a:srgbClr val="FFFFFF">
                    <a:alpha val="90000"/>
                  </a:srgbClr>
                </a:solidFill>
              </a:rPr>
              <a:t>statement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9225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1B75C-DA7F-5C7B-16E3-8529DAEF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One-way tracker (meter)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D1F0-98A6-D89F-1175-2AE2161B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 fontScale="92500" lnSpcReduction="10000"/>
          </a:bodyPr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Energy Meter is a handy device that measures and keeps track of important electrical parameters.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Most common DC or AC Energy Meters can only measure values in one direction, which is okay for regular household use and simple power generation.</a:t>
            </a:r>
          </a:p>
          <a:p>
            <a:pPr marL="305435" indent="-3054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dirty="0">
                <a:solidFill>
                  <a:srgbClr val="444444"/>
                </a:solidFill>
                <a:latin typeface="Avenir Next LT Pro"/>
                <a:cs typeface="Calibri"/>
              </a:rPr>
              <a:t>Uni-directional Energy Meters work well for basic setups but become problematic for systems with both forward and backward current flow, like in Solar PV Applications.</a:t>
            </a:r>
          </a:p>
          <a:p>
            <a:pPr marL="305435" indent="-305435"/>
            <a:endParaRPr lang="en-US" dirty="0"/>
          </a:p>
        </p:txBody>
      </p:sp>
      <p:pic>
        <p:nvPicPr>
          <p:cNvPr id="4" name="Picture 3" descr="A yellow and black digital multimeter&#10;&#10;Description automatically generated">
            <a:extLst>
              <a:ext uri="{FF2B5EF4-FFF2-40B4-BE49-F238E27FC236}">
                <a16:creationId xmlns:a16="http://schemas.microsoft.com/office/drawing/2014/main" id="{07CDC339-8391-9217-B65E-773EA0EE8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85335" y="702156"/>
            <a:ext cx="5273194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4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1F17C-6F96-027B-3365-745FA81D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Issues in Solar </a:t>
            </a:r>
            <a:r>
              <a:rPr lang="en-US" dirty="0" err="1"/>
              <a:t>pv</a:t>
            </a:r>
            <a:r>
              <a:rPr lang="en-US" dirty="0"/>
              <a:t> systems 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E72C-6B87-0B9A-27B3-66A1F07A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ea typeface="+mn-lt"/>
                <a:cs typeface="+mn-lt"/>
              </a:rPr>
              <a:t>For off-grid PV systems, where batteries involve charging and discharging, and on-grid PV systems, where there's import and export of AC current, using a typical one-way Energy Meter may lead to errors or miss readings.</a:t>
            </a:r>
            <a:endParaRPr lang="en-US"/>
          </a:p>
        </p:txBody>
      </p:sp>
      <p:pic>
        <p:nvPicPr>
          <p:cNvPr id="10" name="Picture 9" descr="A diagram of a solar panel system&#10;&#10;Description automatically generated">
            <a:extLst>
              <a:ext uri="{FF2B5EF4-FFF2-40B4-BE49-F238E27FC236}">
                <a16:creationId xmlns:a16="http://schemas.microsoft.com/office/drawing/2014/main" id="{A1990600-D8DC-DDD6-B76F-B6E586F1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4296" y="1225561"/>
            <a:ext cx="6735272" cy="42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00614-EE47-DA7E-7F7C-FDCEB675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EFF"/>
                </a:solidFill>
                <a:ea typeface="+mj-lt"/>
                <a:cs typeface="+mj-lt"/>
              </a:rPr>
              <a:t>Importance of Bi-directional trackers ( Meters):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D446-276A-2F3C-50C8-02E903DB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ea typeface="+mn-lt"/>
                <a:cs typeface="+mn-lt"/>
              </a:rPr>
              <a:t>Systems involving two-way current flow, like solar applications, require a special Bi-directional Energy Meter to accurately measure both directions without errors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0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3CEED-CE87-C923-3DE9-258D4B19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rgbClr val="FFFFFF">
                    <a:alpha val="90000"/>
                  </a:srgbClr>
                </a:solidFill>
              </a:rPr>
              <a:t>PROJECT OVERVIEW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227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4368-1417-46A8-A9C1-B3A0CB17A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Today's project involves creating a Bi-directional AC &amp; DC Energy tracker that can monitor both types of power flow and we'll keep track of it using the Blynk app for remote monitoring.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Flexible Solution for Solar PV:</a:t>
            </a:r>
            <a:endParaRPr lang="en-US" dirty="0">
              <a:ea typeface="+mn-lt"/>
              <a:cs typeface="+mn-lt"/>
            </a:endParaRPr>
          </a:p>
          <a:p>
            <a:pPr marL="305435" indent="-305435"/>
            <a:r>
              <a:rPr lang="en-US" dirty="0">
                <a:ea typeface="+mn-lt"/>
                <a:cs typeface="+mn-lt"/>
              </a:rPr>
              <a:t>This energy tracker  is designed to be a comprehensive solution for measuring Solar PV Applications, providing flexibility for both DC and AC power flow.</a:t>
            </a:r>
            <a:endParaRPr lang="en-US" dirty="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Online Remote Monitoring: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Through the Blynk app, we can monitor these parameters in real-time from anywhere, making it convenient for online remote monitoring.</a:t>
            </a:r>
            <a:endParaRPr lang="en-US" dirty="0"/>
          </a:p>
          <a:p>
            <a:pPr marL="305435" indent="-305435"/>
            <a:endParaRPr lang="en-US"/>
          </a:p>
          <a:p>
            <a:pPr marL="305435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6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DividendVTI</vt:lpstr>
      <vt:lpstr>BIPOWER TRACKER </vt:lpstr>
      <vt:lpstr>Outlines :</vt:lpstr>
      <vt:lpstr>Growing Electricity Demand:</vt:lpstr>
      <vt:lpstr>PROJECT statement</vt:lpstr>
      <vt:lpstr>One-way tracker (meter)</vt:lpstr>
      <vt:lpstr>Issues in Solar pv systems </vt:lpstr>
      <vt:lpstr>Importance of Bi-directional trackers ( Meters):</vt:lpstr>
      <vt:lpstr>PROJECT OVERVIEW</vt:lpstr>
      <vt:lpstr>PowerPoint Presentation</vt:lpstr>
      <vt:lpstr>Recorded Parameters:</vt:lpstr>
      <vt:lpstr>PROJECT DESIGN </vt:lpstr>
      <vt:lpstr>PowerPoint Presentation</vt:lpstr>
      <vt:lpstr>Control circuit :</vt:lpstr>
      <vt:lpstr>Arduino mega 2560</vt:lpstr>
      <vt:lpstr>ZMPT101B Voltage Module</vt:lpstr>
      <vt:lpstr>The FireBeetle ESP8266</vt:lpstr>
      <vt:lpstr>The ACS712 Hall-Effect-Based Linear Current Sensor </vt:lpstr>
      <vt:lpstr>Electrolytic capacitor:</vt:lpstr>
      <vt:lpstr>SCT013 Hall-Effect Current Transformer:</vt:lpstr>
      <vt:lpstr>PowerPoint Presentation</vt:lpstr>
      <vt:lpstr>Breadboard</vt:lpstr>
      <vt:lpstr>Power circuit </vt:lpstr>
      <vt:lpstr>Power Supply:</vt:lpstr>
      <vt:lpstr> DC-to-AC inverter</vt:lpstr>
      <vt:lpstr>Rechargeable Battery:</vt:lpstr>
      <vt:lpstr>Solar Panel:</vt:lpstr>
      <vt:lpstr>Solar Charge Controller:</vt:lpstr>
      <vt:lpstr>Control circuit schematic design </vt:lpstr>
      <vt:lpstr>Power circuit design </vt:lpstr>
      <vt:lpstr>Flowchart </vt:lpstr>
      <vt:lpstr>Code :</vt:lpstr>
      <vt:lpstr>Blynk </vt:lpstr>
      <vt:lpstr>Blynk interface</vt:lpstr>
      <vt:lpstr>Real-time sensors readings :</vt:lpstr>
      <vt:lpstr>Cost analysis </vt:lpstr>
      <vt:lpstr>ENGINEERING STANDARDS</vt:lpstr>
      <vt:lpstr>conclusion</vt:lpstr>
      <vt:lpstr>Q&amp;A'S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dcterms:created xsi:type="dcterms:W3CDTF">2024-01-16T20:41:20Z</dcterms:created>
  <dcterms:modified xsi:type="dcterms:W3CDTF">2024-01-18T21:13:17Z</dcterms:modified>
</cp:coreProperties>
</file>