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092DD-BB11-4D52-B772-D66A0AD79143}" v="4" dt="2022-04-20T14:46:43.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17DF5-1562-4EDA-BDE0-9FEFD95B04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EF333F5-7C6C-4D2F-8FA1-1050897BC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36709EC-9642-4A6E-8805-29ACC2A55382}"/>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7882E9B9-4E76-4BE3-85ED-30C7079B792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E431A54-0034-44F4-AF71-BF6B3FEB4A2B}"/>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360635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CFFFD-E744-4EF1-BB34-E41034CBD98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4CD6BE9-9561-4106-B2D4-07DDAD3A244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E4A5A37-BDE4-43BE-8217-9DAA607F5231}"/>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32818E9B-23C9-454B-B805-3532AA3A6F7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D4C52E4-9057-4F99-A648-34816BEF21C2}"/>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114467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0F32A5-1F4B-48C2-B0BE-496E1C20820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A4A511FA-BA59-42D7-B326-2E66243B5B5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3E46CD2-5623-4758-938D-5879B9C7E821}"/>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E313E071-80B5-4D0A-AC66-205CE565AF9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6AFD7F-D464-4BFB-98AD-190AC8D547F6}"/>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339788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1EF27-23E2-4733-A77A-CFB8BD229E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4C32865-BFBE-4455-AF40-8C9654F39DD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0795687-3A42-4220-8A46-3E99734D0351}"/>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9FF2F4B9-6538-4C21-B5D3-0B287EE6DB7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022C616-E9F9-46D9-8D07-6665506D4E21}"/>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191417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025B6-552D-4B08-ABC0-A2FAE887BF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AC2C3F8-33F0-4B9C-BE54-22F3DE664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FCE78D-AE80-43D6-9FFD-839E13221C33}"/>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EC6BBDAC-A882-4495-ACE6-82D3D25F838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0031768-A5D1-4FFF-A9E9-B58126F49AAA}"/>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364825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AC448-1D9F-4ED1-82E5-989F761E57C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B23014F-1E3F-4CFB-97D1-E1E070865E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E95C6D6D-608A-46E3-83DC-5001D20868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310EDDBF-F06A-4809-BAB2-FB7F00119C9E}"/>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6" name="Marcador de pie de página 5">
            <a:extLst>
              <a:ext uri="{FF2B5EF4-FFF2-40B4-BE49-F238E27FC236}">
                <a16:creationId xmlns:a16="http://schemas.microsoft.com/office/drawing/2014/main" id="{E9CAA948-29C2-4E33-9805-15B550B97A5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D59B698-B769-4CCB-AD9F-691800D053B7}"/>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407693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6251E-23AA-44B3-96B3-9C4DE3DB66E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6204859-B373-4DF3-8FE1-D561D3D43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C95F5A-E3C8-46F8-BF8A-65D3F03C9B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6B5136C-65CE-45C9-AA0F-BC7E68CA8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BDDA81-65A8-4E8E-872B-E817E21E93A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EC2B635-85C3-4B6F-8DDB-F4AB305BC2CA}"/>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8" name="Marcador de pie de página 7">
            <a:extLst>
              <a:ext uri="{FF2B5EF4-FFF2-40B4-BE49-F238E27FC236}">
                <a16:creationId xmlns:a16="http://schemas.microsoft.com/office/drawing/2014/main" id="{1491558E-50DC-4A5F-9FE0-049088539B3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8B8CB8A-ECC1-4210-BABA-8F91CED3C4EC}"/>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305960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71446-7F95-430B-948A-B286DF9BF3F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5B6B594-9C96-428E-9855-78F7E634C12A}"/>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4" name="Marcador de pie de página 3">
            <a:extLst>
              <a:ext uri="{FF2B5EF4-FFF2-40B4-BE49-F238E27FC236}">
                <a16:creationId xmlns:a16="http://schemas.microsoft.com/office/drawing/2014/main" id="{5B8B9BF2-5B5A-4A7B-A4F7-70D4BC5C75D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8AC89F1-66EA-4B8C-9BEA-6B8DD71B3933}"/>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89287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F581550-A377-4A67-9E8B-84E3C5D053BC}"/>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3" name="Marcador de pie de página 2">
            <a:extLst>
              <a:ext uri="{FF2B5EF4-FFF2-40B4-BE49-F238E27FC236}">
                <a16:creationId xmlns:a16="http://schemas.microsoft.com/office/drawing/2014/main" id="{D04A59EE-6ED5-4224-B9A6-7CEE5E35A63D}"/>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5601195-28AA-4719-A3F1-74464C20F110}"/>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64677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EDDFB-CBF3-4FED-A905-6D2D56CAE7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79ECACA-CBCC-4062-8831-4FF4B4BFD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1E5436F-3144-4941-B0FE-E251FB22E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38AE78-D3C4-49FD-A908-4124F7E8783D}"/>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6" name="Marcador de pie de página 5">
            <a:extLst>
              <a:ext uri="{FF2B5EF4-FFF2-40B4-BE49-F238E27FC236}">
                <a16:creationId xmlns:a16="http://schemas.microsoft.com/office/drawing/2014/main" id="{CDC9392B-073B-4804-A6B9-A68A7FC7F43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1C2C5D6-E9A9-4C61-B798-0D94D75EBE43}"/>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368652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07395-93A6-46CF-A3E3-111E452D7B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451B9C9-417C-407A-971F-E584EB365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BAC9E6DC-3A43-4A9C-83C0-968087BD2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F88FFC-B037-4A82-B5D1-3C4D5BE20360}"/>
              </a:ext>
            </a:extLst>
          </p:cNvPr>
          <p:cNvSpPr>
            <a:spLocks noGrp="1"/>
          </p:cNvSpPr>
          <p:nvPr>
            <p:ph type="dt" sz="half" idx="10"/>
          </p:nvPr>
        </p:nvSpPr>
        <p:spPr/>
        <p:txBody>
          <a:bodyPr/>
          <a:lstStyle/>
          <a:p>
            <a:fld id="{18AADD0D-AF10-4AC8-8C69-06AE0E90A5C9}" type="datetimeFigureOut">
              <a:rPr lang="es-CL" smtClean="0"/>
              <a:t>20-04-2022</a:t>
            </a:fld>
            <a:endParaRPr lang="es-CL"/>
          </a:p>
        </p:txBody>
      </p:sp>
      <p:sp>
        <p:nvSpPr>
          <p:cNvPr id="6" name="Marcador de pie de página 5">
            <a:extLst>
              <a:ext uri="{FF2B5EF4-FFF2-40B4-BE49-F238E27FC236}">
                <a16:creationId xmlns:a16="http://schemas.microsoft.com/office/drawing/2014/main" id="{DF8D5FFE-DFE3-434C-BA4B-C4D5024C5C4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B66537E-2E74-4684-A0B8-E375CD9DE3FA}"/>
              </a:ext>
            </a:extLst>
          </p:cNvPr>
          <p:cNvSpPr>
            <a:spLocks noGrp="1"/>
          </p:cNvSpPr>
          <p:nvPr>
            <p:ph type="sldNum" sz="quarter" idx="12"/>
          </p:nvPr>
        </p:nvSpPr>
        <p:spPr/>
        <p:txBody>
          <a:bodyPr/>
          <a:lstStyle/>
          <a:p>
            <a:fld id="{4C627310-7258-4728-9C1A-545AB802614D}" type="slidenum">
              <a:rPr lang="es-CL" smtClean="0"/>
              <a:t>‹Nº›</a:t>
            </a:fld>
            <a:endParaRPr lang="es-CL"/>
          </a:p>
        </p:txBody>
      </p:sp>
    </p:spTree>
    <p:extLst>
      <p:ext uri="{BB962C8B-B14F-4D97-AF65-F5344CB8AC3E}">
        <p14:creationId xmlns:p14="http://schemas.microsoft.com/office/powerpoint/2010/main" val="191581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FBA48A-3F2F-452C-BE33-2A5CA7396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B617CBC-4ED1-4E2F-A73F-80CDF2B40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88E2DAD-4325-44A2-9B57-E6FD3BB9B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DD0D-AF10-4AC8-8C69-06AE0E90A5C9}" type="datetimeFigureOut">
              <a:rPr lang="es-CL" smtClean="0"/>
              <a:t>20-04-2022</a:t>
            </a:fld>
            <a:endParaRPr lang="es-CL"/>
          </a:p>
        </p:txBody>
      </p:sp>
      <p:sp>
        <p:nvSpPr>
          <p:cNvPr id="5" name="Marcador de pie de página 4">
            <a:extLst>
              <a:ext uri="{FF2B5EF4-FFF2-40B4-BE49-F238E27FC236}">
                <a16:creationId xmlns:a16="http://schemas.microsoft.com/office/drawing/2014/main" id="{A4949FA0-F7C0-4CED-BF9A-C7D87181A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8FB79499-DD29-4B25-8425-31850649B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27310-7258-4728-9C1A-545AB802614D}" type="slidenum">
              <a:rPr lang="es-CL" smtClean="0"/>
              <a:t>‹Nº›</a:t>
            </a:fld>
            <a:endParaRPr lang="es-CL"/>
          </a:p>
        </p:txBody>
      </p:sp>
    </p:spTree>
    <p:extLst>
      <p:ext uri="{BB962C8B-B14F-4D97-AF65-F5344CB8AC3E}">
        <p14:creationId xmlns:p14="http://schemas.microsoft.com/office/powerpoint/2010/main" val="142682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Verdadero_negativo" TargetMode="External"/><Relationship Id="rId2" Type="http://schemas.openxmlformats.org/officeDocument/2006/relationships/hyperlink" Target="https://es.wikipedia.org/wiki/Verdadero_positiv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F162A-2691-4C64-BD5A-688EAE5303A8}"/>
              </a:ext>
            </a:extLst>
          </p:cNvPr>
          <p:cNvSpPr>
            <a:spLocks noGrp="1"/>
          </p:cNvSpPr>
          <p:nvPr>
            <p:ph type="ctrTitle"/>
          </p:nvPr>
        </p:nvSpPr>
        <p:spPr/>
        <p:txBody>
          <a:bodyPr>
            <a:normAutofit fontScale="90000"/>
          </a:bodyPr>
          <a:lstStyle/>
          <a:p>
            <a:r>
              <a:rPr lang="es-CL" b="1" dirty="0"/>
              <a:t>La matriz de confusión y sus métricas</a:t>
            </a:r>
            <a:br>
              <a:rPr lang="es-CL" b="1" dirty="0"/>
            </a:br>
            <a:endParaRPr lang="es-CL" dirty="0"/>
          </a:p>
        </p:txBody>
      </p:sp>
      <p:sp>
        <p:nvSpPr>
          <p:cNvPr id="3" name="Subtítulo 2">
            <a:extLst>
              <a:ext uri="{FF2B5EF4-FFF2-40B4-BE49-F238E27FC236}">
                <a16:creationId xmlns:a16="http://schemas.microsoft.com/office/drawing/2014/main" id="{D167A9CD-1923-4505-81E5-9D2D2023B77B}"/>
              </a:ext>
            </a:extLst>
          </p:cNvPr>
          <p:cNvSpPr>
            <a:spLocks noGrp="1"/>
          </p:cNvSpPr>
          <p:nvPr>
            <p:ph type="subTitle" idx="1"/>
          </p:nvPr>
        </p:nvSpPr>
        <p:spPr/>
        <p:txBody>
          <a:bodyPr/>
          <a:lstStyle/>
          <a:p>
            <a:r>
              <a:rPr lang="es-CL" dirty="0" err="1"/>
              <a:t>J.Ortiz</a:t>
            </a:r>
            <a:endParaRPr lang="es-CL" dirty="0"/>
          </a:p>
          <a:p>
            <a:endParaRPr lang="es-CL" dirty="0"/>
          </a:p>
        </p:txBody>
      </p:sp>
    </p:spTree>
    <p:extLst>
      <p:ext uri="{BB962C8B-B14F-4D97-AF65-F5344CB8AC3E}">
        <p14:creationId xmlns:p14="http://schemas.microsoft.com/office/powerpoint/2010/main" val="325749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9A0663-AABB-4E9C-A867-6F167AD11FD3}"/>
              </a:ext>
            </a:extLst>
          </p:cNvPr>
          <p:cNvSpPr>
            <a:spLocks noGrp="1"/>
          </p:cNvSpPr>
          <p:nvPr>
            <p:ph idx="1"/>
          </p:nvPr>
        </p:nvSpPr>
        <p:spPr/>
        <p:txBody>
          <a:bodyPr/>
          <a:lstStyle/>
          <a:p>
            <a:r>
              <a:rPr lang="es-CL" dirty="0"/>
              <a:t>En el campo de la inteligencia artificial  y el aprendizaje automático una matriz de confusión es una herramienta que permite visualizar el desempeño de un algoritmo  de aprendizaje supervisado. Cada columna de la matriz representa el número de predicciones de cada clase, mientras que cada fila representa a las instancias en la clase real., o sea en términos prácticos nos permite ver  </a:t>
            </a:r>
            <a:r>
              <a:rPr lang="es-CL" i="1" dirty="0"/>
              <a:t>qué tipos de aciertos y errores está teniendo nuestro modelo a la hora de pasar por el proceso de aprendizaje con los datos</a:t>
            </a:r>
            <a:r>
              <a:rPr lang="es-CL" dirty="0"/>
              <a:t>.</a:t>
            </a:r>
          </a:p>
        </p:txBody>
      </p:sp>
    </p:spTree>
    <p:extLst>
      <p:ext uri="{BB962C8B-B14F-4D97-AF65-F5344CB8AC3E}">
        <p14:creationId xmlns:p14="http://schemas.microsoft.com/office/powerpoint/2010/main" val="4240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E57251-BB90-4620-8134-2048F5AE1561}"/>
              </a:ext>
            </a:extLst>
          </p:cNvPr>
          <p:cNvSpPr>
            <a:spLocks noGrp="1"/>
          </p:cNvSpPr>
          <p:nvPr>
            <p:ph idx="1"/>
          </p:nvPr>
        </p:nvSpPr>
        <p:spPr>
          <a:xfrm>
            <a:off x="838200" y="938934"/>
            <a:ext cx="10515600" cy="4351338"/>
          </a:xfrm>
        </p:spPr>
        <p:txBody>
          <a:bodyPr>
            <a:normAutofit fontScale="62500" lnSpcReduction="20000"/>
          </a:bodyPr>
          <a:lstStyle/>
          <a:p>
            <a:pPr marL="0" indent="0">
              <a:buNone/>
            </a:pPr>
            <a:r>
              <a:rPr lang="es-CL" dirty="0"/>
              <a:t>Pensemos en un algoritmo que nos permite clasificar pacientes covid19 en positivos y negativos:</a:t>
            </a:r>
          </a:p>
          <a:p>
            <a:pPr marL="0" indent="0">
              <a:buNone/>
            </a:pPr>
            <a:r>
              <a:rPr lang="es-CL" dirty="0"/>
              <a:t>En este ejemplo tenemos un grupo de 100 pacientes de los cuales  hay 45 que si tienen el virus y 55 que no lo tienen. Nuestro algoritmo supervisado de clasificación entre otras cosas,   nos va a ayudar a determinar cual es el % de acierto de nuestras pruebas. Realizamos las pruebas respectivas a los pacientes y de ésta forma,  podríamos comparar los resultados del modelo real contra el modelo predictivo:</a:t>
            </a:r>
          </a:p>
          <a:p>
            <a:pPr marL="0" indent="0">
              <a:buNone/>
            </a:pPr>
            <a:r>
              <a:rPr lang="es-CL" dirty="0"/>
              <a:t>Las 4 opciones siguientes son las que conforman lo que se conoce como </a:t>
            </a:r>
            <a:r>
              <a:rPr lang="es-CL" b="1" dirty="0"/>
              <a:t>la matriz de confusión: </a:t>
            </a:r>
            <a:r>
              <a:rPr lang="es-CL" dirty="0"/>
              <a:t>( en este caso al ser sólo dos posibilidades:  positivo o negativo (o clase 1 y clase 2]),  hablamos de una matriz binaria.  </a:t>
            </a:r>
            <a:r>
              <a:rPr lang="es-CL" dirty="0" err="1"/>
              <a:t>Aca</a:t>
            </a:r>
            <a:r>
              <a:rPr lang="es-CL" dirty="0"/>
              <a:t> entonces surgen  cuatro opciones:</a:t>
            </a:r>
          </a:p>
          <a:p>
            <a:pPr>
              <a:buFont typeface="+mj-lt"/>
              <a:buAutoNum type="arabicPeriod"/>
            </a:pPr>
            <a:r>
              <a:rPr lang="es-CL" dirty="0"/>
              <a:t>) Persona que tiene covid19 y el modelo lo clasificó como covid19 (+) . Esto sería un </a:t>
            </a:r>
            <a:r>
              <a:rPr lang="es-CL" b="1" dirty="0"/>
              <a:t>verdadero positivo</a:t>
            </a:r>
            <a:r>
              <a:rPr lang="es-CL" dirty="0"/>
              <a:t> o VP .</a:t>
            </a:r>
          </a:p>
          <a:p>
            <a:pPr>
              <a:buFont typeface="+mj-lt"/>
              <a:buAutoNum type="arabicPeriod"/>
            </a:pPr>
            <a:r>
              <a:rPr lang="es-CL" dirty="0"/>
              <a:t>) Persona que no tiene covid19  y el modelo lo clasifico como covid19 (-) . Este seria un </a:t>
            </a:r>
            <a:r>
              <a:rPr lang="es-CL" b="1" dirty="0"/>
              <a:t>verdadero negativo</a:t>
            </a:r>
            <a:r>
              <a:rPr lang="es-CL" dirty="0"/>
              <a:t> o sea un VN.</a:t>
            </a:r>
          </a:p>
          <a:p>
            <a:pPr>
              <a:buFont typeface="+mj-lt"/>
              <a:buAutoNum type="arabicPeriod"/>
            </a:pPr>
            <a:r>
              <a:rPr lang="es-CL" dirty="0"/>
              <a:t>) Persona que tiene covid19 y el modelo lo clasificó como covid19 (-) .  Éste seria un error tipo II o un </a:t>
            </a:r>
            <a:r>
              <a:rPr lang="es-CL" b="1" dirty="0"/>
              <a:t>falso negativo</a:t>
            </a:r>
            <a:r>
              <a:rPr lang="es-CL" dirty="0"/>
              <a:t> o FN.</a:t>
            </a:r>
          </a:p>
          <a:p>
            <a:pPr>
              <a:buFont typeface="+mj-lt"/>
              <a:buAutoNum type="arabicPeriod"/>
            </a:pPr>
            <a:r>
              <a:rPr lang="es-CL" dirty="0"/>
              <a:t>) Persona que no tiene covid19  y el modelo lo clasificó como covid19 (+) . Este es un error tipo I,  o un </a:t>
            </a:r>
            <a:r>
              <a:rPr lang="es-CL" b="1" dirty="0"/>
              <a:t>falso positivo</a:t>
            </a:r>
            <a:r>
              <a:rPr lang="es-CL" dirty="0"/>
              <a:t> o FP.</a:t>
            </a:r>
          </a:p>
          <a:p>
            <a:endParaRPr lang="es-CL" dirty="0"/>
          </a:p>
        </p:txBody>
      </p:sp>
    </p:spTree>
    <p:extLst>
      <p:ext uri="{BB962C8B-B14F-4D97-AF65-F5344CB8AC3E}">
        <p14:creationId xmlns:p14="http://schemas.microsoft.com/office/powerpoint/2010/main" val="107439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5F69AE-0029-4199-BF84-A260A37496CE}"/>
              </a:ext>
            </a:extLst>
          </p:cNvPr>
          <p:cNvSpPr>
            <a:spLocks noGrp="1"/>
          </p:cNvSpPr>
          <p:nvPr>
            <p:ph idx="1"/>
          </p:nvPr>
        </p:nvSpPr>
        <p:spPr>
          <a:xfrm>
            <a:off x="385618" y="338570"/>
            <a:ext cx="10515600" cy="4351338"/>
          </a:xfrm>
        </p:spPr>
        <p:txBody>
          <a:bodyPr>
            <a:normAutofit fontScale="85000" lnSpcReduction="20000"/>
          </a:bodyPr>
          <a:lstStyle/>
          <a:p>
            <a:r>
              <a:rPr lang="es-CL" dirty="0"/>
              <a:t>Estas 4  opciones  se conocen como la </a:t>
            </a:r>
            <a:r>
              <a:rPr lang="es-CL" b="1" dirty="0"/>
              <a:t>matriz de confusión. </a:t>
            </a:r>
            <a:r>
              <a:rPr lang="es-CL" dirty="0"/>
              <a:t> Veamos de nuevo esos  4 resultados posibles:</a:t>
            </a:r>
          </a:p>
          <a:p>
            <a:pPr>
              <a:buFont typeface="Arial" panose="020B0604020202020204" pitchFamily="34" charset="0"/>
              <a:buChar char="•"/>
            </a:pPr>
            <a:r>
              <a:rPr lang="es-CL" b="1" dirty="0"/>
              <a:t>Verdadero positivo:</a:t>
            </a:r>
            <a:r>
              <a:rPr lang="es-CL" dirty="0"/>
              <a:t> El valor real es positivo y  la prueba predijo </a:t>
            </a:r>
            <a:r>
              <a:rPr lang="es-CL" dirty="0" err="1"/>
              <a:t>tambien</a:t>
            </a:r>
            <a:r>
              <a:rPr lang="es-CL" dirty="0"/>
              <a:t> que era positivo. O bien una persona está enferma y la prueba así lo demuestra.</a:t>
            </a:r>
          </a:p>
          <a:p>
            <a:pPr>
              <a:buFont typeface="Arial" panose="020B0604020202020204" pitchFamily="34" charset="0"/>
              <a:buChar char="•"/>
            </a:pPr>
            <a:r>
              <a:rPr lang="es-CL" b="1" dirty="0"/>
              <a:t>Verdadero negativo:</a:t>
            </a:r>
            <a:r>
              <a:rPr lang="es-CL" dirty="0"/>
              <a:t> El valor real  es negativo y la prueba predijo </a:t>
            </a:r>
            <a:r>
              <a:rPr lang="es-CL" dirty="0" err="1"/>
              <a:t>tambien</a:t>
            </a:r>
            <a:r>
              <a:rPr lang="es-CL" dirty="0"/>
              <a:t> que el resultado era negativo. O bien la persona no está enferma y la prueba así lo  demuestra.</a:t>
            </a:r>
          </a:p>
          <a:p>
            <a:pPr>
              <a:buFont typeface="Arial" panose="020B0604020202020204" pitchFamily="34" charset="0"/>
              <a:buChar char="•"/>
            </a:pPr>
            <a:r>
              <a:rPr lang="es-CL" b="1" dirty="0"/>
              <a:t>Falso negativo:</a:t>
            </a:r>
            <a:r>
              <a:rPr lang="es-CL" dirty="0"/>
              <a:t> El valor real es positivo, y la prueba predijo  que el resultado es negativo. La persona está enferma, pero la prueba dice de manera incorrecta que no lo está. Esto es lo que en estadística se conoce como </a:t>
            </a:r>
            <a:r>
              <a:rPr lang="es-CL" b="1" dirty="0"/>
              <a:t>error tipo II</a:t>
            </a:r>
            <a:endParaRPr lang="es-CL" dirty="0"/>
          </a:p>
          <a:p>
            <a:pPr>
              <a:buFont typeface="Arial" panose="020B0604020202020204" pitchFamily="34" charset="0"/>
              <a:buChar char="•"/>
            </a:pPr>
            <a:r>
              <a:rPr lang="es-CL" b="1" dirty="0"/>
              <a:t>Falso positivo:</a:t>
            </a:r>
            <a:r>
              <a:rPr lang="es-CL" dirty="0"/>
              <a:t> El valor real es negativo, y la prueba predijo  que el resultado es positivo. La persona no está enferma, pero la prueba nos dice de manera incorrecta que silo está.</a:t>
            </a:r>
          </a:p>
          <a:p>
            <a:pPr>
              <a:buFont typeface="Arial" panose="020B0604020202020204" pitchFamily="34" charset="0"/>
              <a:buChar char="•"/>
            </a:pPr>
            <a:r>
              <a:rPr lang="es-CL" dirty="0"/>
              <a:t>Esto es lo que en estadística se conoce como </a:t>
            </a:r>
            <a:r>
              <a:rPr lang="es-CL" b="1" dirty="0"/>
              <a:t>error tipo I</a:t>
            </a:r>
            <a:endParaRPr lang="es-CL" dirty="0"/>
          </a:p>
          <a:p>
            <a:endParaRPr lang="es-CL" dirty="0"/>
          </a:p>
        </p:txBody>
      </p:sp>
      <p:pic>
        <p:nvPicPr>
          <p:cNvPr id="5" name="Imagen 4">
            <a:extLst>
              <a:ext uri="{FF2B5EF4-FFF2-40B4-BE49-F238E27FC236}">
                <a16:creationId xmlns:a16="http://schemas.microsoft.com/office/drawing/2014/main" id="{F60BFA64-9267-4D55-A3E9-954BE19BEFCA}"/>
              </a:ext>
            </a:extLst>
          </p:cNvPr>
          <p:cNvPicPr>
            <a:picLocks noChangeAspect="1"/>
          </p:cNvPicPr>
          <p:nvPr/>
        </p:nvPicPr>
        <p:blipFill>
          <a:blip r:embed="rId2"/>
          <a:stretch>
            <a:fillRect/>
          </a:stretch>
        </p:blipFill>
        <p:spPr>
          <a:xfrm>
            <a:off x="8118763" y="3934310"/>
            <a:ext cx="3888510" cy="2921525"/>
          </a:xfrm>
          <a:prstGeom prst="rect">
            <a:avLst/>
          </a:prstGeom>
        </p:spPr>
      </p:pic>
    </p:spTree>
    <p:extLst>
      <p:ext uri="{BB962C8B-B14F-4D97-AF65-F5344CB8AC3E}">
        <p14:creationId xmlns:p14="http://schemas.microsoft.com/office/powerpoint/2010/main" val="11297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84CEF-9E17-47F5-9B88-6708557098D9}"/>
              </a:ext>
            </a:extLst>
          </p:cNvPr>
          <p:cNvSpPr>
            <a:spLocks noGrp="1"/>
          </p:cNvSpPr>
          <p:nvPr>
            <p:ph idx="1"/>
          </p:nvPr>
        </p:nvSpPr>
        <p:spPr>
          <a:xfrm>
            <a:off x="838200" y="606425"/>
            <a:ext cx="10515600" cy="4351338"/>
          </a:xfrm>
        </p:spPr>
        <p:txBody>
          <a:bodyPr>
            <a:normAutofit fontScale="85000" lnSpcReduction="20000"/>
          </a:bodyPr>
          <a:lstStyle/>
          <a:p>
            <a:r>
              <a:rPr lang="es-CL" b="1" dirty="0">
                <a:solidFill>
                  <a:srgbClr val="0000FF"/>
                </a:solidFill>
                <a:effectLst/>
              </a:rPr>
              <a:t>La Exactitud ( en inglés Accuracy )  y la Precisión (en inglés </a:t>
            </a:r>
            <a:r>
              <a:rPr lang="es-CL" b="1" dirty="0" err="1">
                <a:solidFill>
                  <a:srgbClr val="0000FF"/>
                </a:solidFill>
                <a:effectLst/>
              </a:rPr>
              <a:t>Precision</a:t>
            </a:r>
            <a:r>
              <a:rPr lang="es-CL" b="1" dirty="0">
                <a:solidFill>
                  <a:srgbClr val="0000FF"/>
                </a:solidFill>
                <a:effectLst/>
              </a:rPr>
              <a:t>)</a:t>
            </a:r>
            <a:br>
              <a:rPr lang="es-CL" b="1" dirty="0">
                <a:solidFill>
                  <a:srgbClr val="0000FF"/>
                </a:solidFill>
                <a:effectLst/>
              </a:rPr>
            </a:br>
            <a:endParaRPr lang="es-CL" b="1" dirty="0"/>
          </a:p>
          <a:p>
            <a:pPr marL="0" indent="0">
              <a:buNone/>
            </a:pPr>
            <a:r>
              <a:rPr lang="es-CL" b="1" dirty="0">
                <a:solidFill>
                  <a:srgbClr val="000000"/>
                </a:solidFill>
                <a:effectLst/>
              </a:rPr>
              <a:t>La Exactitud</a:t>
            </a:r>
            <a:br>
              <a:rPr lang="es-CL" b="1" dirty="0">
                <a:solidFill>
                  <a:srgbClr val="000000"/>
                </a:solidFill>
                <a:effectLst/>
              </a:rPr>
            </a:br>
            <a:endParaRPr lang="es-CL" b="1" dirty="0"/>
          </a:p>
          <a:p>
            <a:pPr marL="0" indent="0">
              <a:buNone/>
            </a:pPr>
            <a:r>
              <a:rPr lang="es-CL" dirty="0"/>
              <a:t>La </a:t>
            </a:r>
            <a:r>
              <a:rPr lang="es-CL" b="1" dirty="0"/>
              <a:t>Exactitud  ( en inglés, “Accuracy”)</a:t>
            </a:r>
            <a:r>
              <a:rPr lang="es-CL" dirty="0"/>
              <a:t> se refiere a lo cerca que está el resultado de una medición del valor verdadero. En términos estadísticos, la exactitud está relacionada con el sesgo de una estimación. Se representa como  la proporción de resultados verdaderos (tanto </a:t>
            </a:r>
            <a:r>
              <a:rPr lang="es-CL" dirty="0">
                <a:hlinkClick r:id="rId2" tooltip="Verdadero positivo"/>
              </a:rPr>
              <a:t>verdaderos positivos</a:t>
            </a:r>
            <a:r>
              <a:rPr lang="es-CL" dirty="0"/>
              <a:t> (VP) como </a:t>
            </a:r>
            <a:r>
              <a:rPr lang="es-CL" dirty="0">
                <a:hlinkClick r:id="rId3"/>
              </a:rPr>
              <a:t>verdaderos negativos</a:t>
            </a:r>
            <a:r>
              <a:rPr lang="es-CL" dirty="0"/>
              <a:t> (VN)) dividido entre el número total de casos examinados (verdaderos positivos, falsos positivos, verdaderos negativos, falsos negativos)</a:t>
            </a:r>
          </a:p>
          <a:p>
            <a:pPr marL="0" indent="0">
              <a:buNone/>
            </a:pPr>
            <a:r>
              <a:rPr lang="es-CL" dirty="0"/>
              <a:t>En forma práctica,  la Exactitud es  la </a:t>
            </a:r>
            <a:r>
              <a:rPr lang="es-CL" b="1" i="1" dirty="0"/>
              <a:t>cantidad de predicciones positivas que fueron correctas.</a:t>
            </a:r>
            <a:endParaRPr lang="es-CL" dirty="0"/>
          </a:p>
          <a:p>
            <a:pPr marL="0" indent="0">
              <a:buNone/>
            </a:pPr>
            <a:endParaRPr lang="es-CL" b="1" i="1" dirty="0"/>
          </a:p>
          <a:p>
            <a:pPr marL="0" indent="0">
              <a:buNone/>
            </a:pPr>
            <a:r>
              <a:rPr lang="es-CL" b="1" i="1" dirty="0"/>
              <a:t>(VP+VN)/(VP+FP+FN+VN)</a:t>
            </a:r>
            <a:endParaRPr lang="es-CL" b="1" dirty="0"/>
          </a:p>
          <a:p>
            <a:endParaRPr lang="es-CL" dirty="0"/>
          </a:p>
        </p:txBody>
      </p:sp>
    </p:spTree>
    <p:extLst>
      <p:ext uri="{BB962C8B-B14F-4D97-AF65-F5344CB8AC3E}">
        <p14:creationId xmlns:p14="http://schemas.microsoft.com/office/powerpoint/2010/main" val="91541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0F72F6-1569-45D7-ADAC-6346D5E6DAFD}"/>
              </a:ext>
            </a:extLst>
          </p:cNvPr>
          <p:cNvSpPr>
            <a:spLocks noGrp="1"/>
          </p:cNvSpPr>
          <p:nvPr>
            <p:ph idx="1"/>
          </p:nvPr>
        </p:nvSpPr>
        <p:spPr>
          <a:xfrm>
            <a:off x="838200" y="726498"/>
            <a:ext cx="10515600" cy="4351338"/>
          </a:xfrm>
        </p:spPr>
        <p:txBody>
          <a:bodyPr>
            <a:normAutofit/>
          </a:bodyPr>
          <a:lstStyle/>
          <a:p>
            <a:pPr marL="0" indent="0">
              <a:buNone/>
            </a:pPr>
            <a:r>
              <a:rPr lang="es-CL" b="1" dirty="0">
                <a:solidFill>
                  <a:srgbClr val="000000"/>
                </a:solidFill>
                <a:effectLst/>
              </a:rPr>
              <a:t>La Precisión </a:t>
            </a:r>
            <a:br>
              <a:rPr lang="es-CL" b="1" dirty="0">
                <a:solidFill>
                  <a:srgbClr val="0000FF"/>
                </a:solidFill>
                <a:effectLst/>
              </a:rPr>
            </a:br>
            <a:endParaRPr lang="es-CL" b="1" dirty="0"/>
          </a:p>
          <a:p>
            <a:pPr marL="0" indent="0">
              <a:buNone/>
            </a:pPr>
            <a:r>
              <a:rPr lang="es-CL" dirty="0"/>
              <a:t>La </a:t>
            </a:r>
            <a:r>
              <a:rPr lang="es-CL" b="1" dirty="0"/>
              <a:t>Precisión (en inglés “</a:t>
            </a:r>
            <a:r>
              <a:rPr lang="es-CL" b="1" dirty="0" err="1"/>
              <a:t>Precision</a:t>
            </a:r>
            <a:r>
              <a:rPr lang="es-CL" b="1" dirty="0"/>
              <a:t>”)  </a:t>
            </a:r>
            <a:r>
              <a:rPr lang="es-CL" dirty="0"/>
              <a:t>Se refiere a la dispersión del conjunto de valores obtenidos a partir de mediciones repetidas de una magnitud. Cuanto menor es la dispersión mayor la precisión. </a:t>
            </a:r>
            <a:r>
              <a:rPr lang="es-CL" b="1" dirty="0">
                <a:solidFill>
                  <a:srgbClr val="3366FF"/>
                </a:solidFill>
                <a:effectLst/>
              </a:rPr>
              <a:t>Se representa por la proporción de verdaderos positivos dividido entre todos los resultados positivos (tanto verdaderos positivos, como falsos positivos).</a:t>
            </a:r>
            <a:endParaRPr lang="es-CL" dirty="0"/>
          </a:p>
          <a:p>
            <a:pPr marL="0" indent="0">
              <a:buNone/>
            </a:pPr>
            <a:r>
              <a:rPr lang="es-CL" dirty="0"/>
              <a:t>En forma práctica es  el </a:t>
            </a:r>
            <a:r>
              <a:rPr lang="es-CL" b="1" i="1" dirty="0"/>
              <a:t>porcentaje de casos positivos detectados.</a:t>
            </a:r>
            <a:endParaRPr lang="es-CL" dirty="0"/>
          </a:p>
          <a:p>
            <a:pPr marL="0" indent="0">
              <a:buNone/>
            </a:pPr>
            <a:r>
              <a:rPr lang="es-CL" b="1" i="1" dirty="0"/>
              <a:t>Se calcula como:  VP/(VP+FP)</a:t>
            </a:r>
            <a:endParaRPr lang="es-CL" b="1" dirty="0"/>
          </a:p>
          <a:p>
            <a:endParaRPr lang="es-CL" dirty="0"/>
          </a:p>
        </p:txBody>
      </p:sp>
    </p:spTree>
    <p:extLst>
      <p:ext uri="{BB962C8B-B14F-4D97-AF65-F5344CB8AC3E}">
        <p14:creationId xmlns:p14="http://schemas.microsoft.com/office/powerpoint/2010/main" val="377352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7249D-5B3E-4C62-AE3A-E2855273805A}"/>
              </a:ext>
            </a:extLst>
          </p:cNvPr>
          <p:cNvPicPr>
            <a:picLocks noChangeAspect="1"/>
          </p:cNvPicPr>
          <p:nvPr/>
        </p:nvPicPr>
        <p:blipFill>
          <a:blip r:embed="rId2"/>
          <a:stretch>
            <a:fillRect/>
          </a:stretch>
        </p:blipFill>
        <p:spPr>
          <a:xfrm>
            <a:off x="703359" y="0"/>
            <a:ext cx="10195549" cy="6698320"/>
          </a:xfrm>
          <a:prstGeom prst="rect">
            <a:avLst/>
          </a:prstGeom>
        </p:spPr>
      </p:pic>
    </p:spTree>
    <p:extLst>
      <p:ext uri="{BB962C8B-B14F-4D97-AF65-F5344CB8AC3E}">
        <p14:creationId xmlns:p14="http://schemas.microsoft.com/office/powerpoint/2010/main" val="1162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36F16E0-D586-4BC7-8621-CEF1F4A165EE}"/>
              </a:ext>
            </a:extLst>
          </p:cNvPr>
          <p:cNvPicPr>
            <a:picLocks noChangeAspect="1"/>
          </p:cNvPicPr>
          <p:nvPr/>
        </p:nvPicPr>
        <p:blipFill>
          <a:blip r:embed="rId2"/>
          <a:stretch>
            <a:fillRect/>
          </a:stretch>
        </p:blipFill>
        <p:spPr>
          <a:xfrm>
            <a:off x="43415" y="770658"/>
            <a:ext cx="12148585" cy="5944178"/>
          </a:xfrm>
          <a:prstGeom prst="rect">
            <a:avLst/>
          </a:prstGeom>
        </p:spPr>
      </p:pic>
    </p:spTree>
    <p:extLst>
      <p:ext uri="{BB962C8B-B14F-4D97-AF65-F5344CB8AC3E}">
        <p14:creationId xmlns:p14="http://schemas.microsoft.com/office/powerpoint/2010/main" val="11538945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5A88BE791677468719CCC7B7029BAA" ma:contentTypeVersion="11" ma:contentTypeDescription="Create a new document." ma:contentTypeScope="" ma:versionID="6581b8e7300bb058c002acec3f856fe8">
  <xsd:schema xmlns:xsd="http://www.w3.org/2001/XMLSchema" xmlns:xs="http://www.w3.org/2001/XMLSchema" xmlns:p="http://schemas.microsoft.com/office/2006/metadata/properties" xmlns:ns3="7e82566b-bc31-46bd-b811-3e0c014b97d4" xmlns:ns4="e9f9fbf8-5e48-4e81-b84c-7f7bc3a1e6d9" targetNamespace="http://schemas.microsoft.com/office/2006/metadata/properties" ma:root="true" ma:fieldsID="4e249164ca28c82b1dec93dc5e5a5195" ns3:_="" ns4:_="">
    <xsd:import namespace="7e82566b-bc31-46bd-b811-3e0c014b97d4"/>
    <xsd:import namespace="e9f9fbf8-5e48-4e81-b84c-7f7bc3a1e6d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82566b-bc31-46bd-b811-3e0c014b9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9fbf8-5e48-4e81-b84c-7f7bc3a1e6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80457B-EC0B-4448-8997-6F4B7600AEF6}">
  <ds:schemaRefs>
    <ds:schemaRef ds:uri="http://schemas.microsoft.com/sharepoint/v3/contenttype/forms"/>
  </ds:schemaRefs>
</ds:datastoreItem>
</file>

<file path=customXml/itemProps2.xml><?xml version="1.0" encoding="utf-8"?>
<ds:datastoreItem xmlns:ds="http://schemas.openxmlformats.org/officeDocument/2006/customXml" ds:itemID="{ACB143E7-5067-4BAD-8727-807C1D797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82566b-bc31-46bd-b811-3e0c014b97d4"/>
    <ds:schemaRef ds:uri="e9f9fbf8-5e48-4e81-b84c-7f7bc3a1e6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D6CCF4-6C93-45AE-A37C-878ADBEA73E0}">
  <ds:schemaRefs>
    <ds:schemaRef ds:uri="7e82566b-bc31-46bd-b811-3e0c014b97d4"/>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e9f9fbf8-5e48-4e81-b84c-7f7bc3a1e6d9"/>
  </ds:schemaRefs>
</ds:datastoreItem>
</file>

<file path=docProps/app.xml><?xml version="1.0" encoding="utf-8"?>
<Properties xmlns="http://schemas.openxmlformats.org/officeDocument/2006/extended-properties" xmlns:vt="http://schemas.openxmlformats.org/officeDocument/2006/docPropsVTypes">
  <TotalTime>595</TotalTime>
  <Words>736</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La matriz de confusión y sus métricas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matriz de confusión y sus métricas</dc:title>
  <dc:creator>Jesus Eduardo Ortiz Sandoval</dc:creator>
  <cp:lastModifiedBy>Jesus</cp:lastModifiedBy>
  <cp:revision>2</cp:revision>
  <dcterms:created xsi:type="dcterms:W3CDTF">2022-04-20T02:36:22Z</dcterms:created>
  <dcterms:modified xsi:type="dcterms:W3CDTF">2022-04-20T14:46:43Z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0x0101009F5A88BE791677468719CCC7B7029BAA</vt:lpwstr>
  </property>
</Properties>
</file>