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3"/>
    <p:sldId id="257" r:id="rId4"/>
    <p:sldId id="269" r:id="rId5"/>
    <p:sldId id="270" r:id="rId6"/>
    <p:sldId id="268" r:id="rId7"/>
    <p:sldId id="275" r:id="rId8"/>
    <p:sldId id="274" r:id="rId9"/>
    <p:sldId id="259" r:id="rId10"/>
    <p:sldId id="261" r:id="rId11"/>
    <p:sldId id="277" r:id="rId12"/>
    <p:sldId id="276" r:id="rId1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true"/>
          <p:cNvCxnSpPr/>
          <p:nvPr userDrawn="true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ctrTitle"/>
          </p:nvPr>
        </p:nvSpPr>
        <p:spPr>
          <a:xfrm>
            <a:off x="1377950" y="1489967"/>
            <a:ext cx="9144000" cy="2187001"/>
          </a:xfrm>
        </p:spPr>
        <p:txBody>
          <a:bodyPr/>
          <a:p>
            <a:r>
              <a:rPr lang="zh-CN" altLang="en-US" sz="7200">
                <a:solidFill>
                  <a:schemeClr val="accent1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坚持</a:t>
            </a:r>
            <a:endParaRPr lang="zh-CN" altLang="en-US" sz="7200">
              <a:solidFill>
                <a:schemeClr val="accent1">
                  <a:lumMod val="75000"/>
                </a:schemeClr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4" name="Text Box 3"/>
          <p:cNvSpPr txBox="true"/>
          <p:nvPr/>
        </p:nvSpPr>
        <p:spPr>
          <a:xfrm>
            <a:off x="7161530" y="4662170"/>
            <a:ext cx="34918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zh-CN" altLang="en-US" sz="2400">
                <a:solidFill>
                  <a:schemeClr val="bg1">
                    <a:lumMod val="75000"/>
                  </a:schemeClr>
                </a:solidFill>
              </a:rPr>
              <a:t>－－付伟吉，张梁宇</a:t>
            </a:r>
            <a:endParaRPr lang="zh-CN" altLang="en-US" sz="240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  <p:bldP spid="2" grpId="3"/>
      <p:bldP spid="2" grpId="4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true"/>
          <p:nvPr/>
        </p:nvSpPr>
        <p:spPr>
          <a:xfrm>
            <a:off x="1945640" y="2644775"/>
            <a:ext cx="857186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/>
              <a:t>1. </a:t>
            </a:r>
            <a:r>
              <a:rPr lang="zh-CN" altLang="en-US" sz="3600"/>
              <a:t>你从名人身上学到了什么</a:t>
            </a:r>
            <a:endParaRPr lang="zh-CN" altLang="en-US" sz="3600"/>
          </a:p>
          <a:p>
            <a:endParaRPr lang="zh-CN" altLang="en-US" sz="3600"/>
          </a:p>
          <a:p>
            <a:r>
              <a:rPr lang="en-US" altLang="zh-CN" sz="3600"/>
              <a:t>2. </a:t>
            </a:r>
            <a:r>
              <a:rPr lang="zh-CN" altLang="en-US" sz="3600"/>
              <a:t>你又如何运用到自己的学习中去</a:t>
            </a:r>
            <a:endParaRPr lang="zh-CN" altLang="en-US" sz="3600"/>
          </a:p>
        </p:txBody>
      </p:sp>
      <p:sp>
        <p:nvSpPr>
          <p:cNvPr id="5" name="Text Box 4"/>
          <p:cNvSpPr txBox="true"/>
          <p:nvPr/>
        </p:nvSpPr>
        <p:spPr>
          <a:xfrm>
            <a:off x="1286510" y="794385"/>
            <a:ext cx="430720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800"/>
              <a:t>分享</a:t>
            </a:r>
            <a:endParaRPr lang="zh-CN" altLang="en-US" sz="4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true"/>
          <p:nvPr/>
        </p:nvSpPr>
        <p:spPr>
          <a:xfrm>
            <a:off x="2040255" y="2111375"/>
            <a:ext cx="811212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4000"/>
              <a:t>其实学习上，我们也需要坚持</a:t>
            </a:r>
            <a:endParaRPr lang="zh-CN" altLang="en-US" sz="4000"/>
          </a:p>
          <a:p>
            <a:pPr algn="ctr"/>
            <a:r>
              <a:rPr lang="zh-CN" altLang="" sz="4000"/>
              <a:t>所以</a:t>
            </a:r>
            <a:endParaRPr lang="zh-CN" altLang="" sz="4000"/>
          </a:p>
          <a:p>
            <a:pPr algn="ctr"/>
            <a:r>
              <a:rPr lang="zh-CN" altLang="" sz="4000"/>
              <a:t>你应该如何坚持下去？</a:t>
            </a:r>
            <a:endParaRPr lang="zh-CN" altLang="" sz="4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zh-CN" altLang="en-US" sz="5400">
                <a:solidFill>
                  <a:schemeClr val="tx1"/>
                </a:solidFill>
                <a:effectLst>
                  <a:reflection blurRad="6350" stA="53000" endA="300" endPos="35500" dir="5400000" sy="-90000" algn="bl" rotWithShape="0"/>
                </a:effectLst>
              </a:rPr>
              <a:t>目录</a:t>
            </a:r>
            <a:endParaRPr lang="zh-CN" altLang="en-US" sz="5400">
              <a:solidFill>
                <a:schemeClr val="tx1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4" name="Text Box 3"/>
          <p:cNvSpPr txBox="true"/>
          <p:nvPr/>
        </p:nvSpPr>
        <p:spPr>
          <a:xfrm>
            <a:off x="1914525" y="1948815"/>
            <a:ext cx="8362950" cy="29997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75000"/>
              </a:lnSpc>
            </a:pPr>
            <a:r>
              <a:rPr lang="en-US" sz="3600"/>
              <a:t>1. </a:t>
            </a:r>
            <a:r>
              <a:rPr lang="zh-CN" altLang="en-US" sz="3600"/>
              <a:t>名人故事</a:t>
            </a:r>
            <a:endParaRPr lang="zh-CN" altLang="en-US" sz="3600"/>
          </a:p>
          <a:p>
            <a:pPr fontAlgn="auto">
              <a:lnSpc>
                <a:spcPct val="75000"/>
              </a:lnSpc>
            </a:pPr>
            <a:endParaRPr lang="zh-CN" altLang="en-US" sz="3600"/>
          </a:p>
          <a:p>
            <a:pPr fontAlgn="auto">
              <a:lnSpc>
                <a:spcPct val="75000"/>
              </a:lnSpc>
            </a:pPr>
            <a:r>
              <a:rPr lang="en-US" altLang="zh-CN" sz="3600"/>
              <a:t>	2. </a:t>
            </a:r>
            <a:r>
              <a:rPr lang="zh-CN" altLang="en-US" sz="3600"/>
              <a:t>一起坚持</a:t>
            </a:r>
            <a:endParaRPr lang="zh-CN" altLang="en-US" sz="3600"/>
          </a:p>
          <a:p>
            <a:pPr fontAlgn="auto">
              <a:lnSpc>
                <a:spcPct val="75000"/>
              </a:lnSpc>
            </a:pPr>
            <a:endParaRPr lang="en-US" altLang="zh-CN" sz="3600"/>
          </a:p>
          <a:p>
            <a:pPr fontAlgn="auto">
              <a:lnSpc>
                <a:spcPct val="75000"/>
              </a:lnSpc>
            </a:pPr>
            <a:r>
              <a:rPr lang="en-US" altLang="zh-CN" sz="3600"/>
              <a:t>		3. </a:t>
            </a:r>
            <a:r>
              <a:rPr lang="zh-CN" altLang="en-US" sz="3600"/>
              <a:t>如何坚持</a:t>
            </a:r>
            <a:endParaRPr lang="zh-CN" altLang="en-US" sz="3600"/>
          </a:p>
          <a:p>
            <a:pPr fontAlgn="auto">
              <a:lnSpc>
                <a:spcPct val="75000"/>
              </a:lnSpc>
            </a:pPr>
            <a:endParaRPr lang="zh-CN" altLang="en-US" sz="3600"/>
          </a:p>
          <a:p>
            <a:pPr fontAlgn="auto">
              <a:lnSpc>
                <a:spcPct val="75000"/>
              </a:lnSpc>
            </a:pPr>
            <a:r>
              <a:rPr lang="en-US" altLang="zh-CN" sz="3600"/>
              <a:t>			4. </a:t>
            </a:r>
            <a:r>
              <a:rPr lang="zh-CN" altLang="en-US" sz="3600"/>
              <a:t>分享坚持</a:t>
            </a:r>
            <a:endParaRPr lang="zh-CN" altLang="en-US" sz="360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true"/>
          <p:nvPr/>
        </p:nvSpPr>
        <p:spPr>
          <a:xfrm>
            <a:off x="638175" y="542925"/>
            <a:ext cx="516445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 b="1">
                <a:gradFill>
                  <a:gsLst>
                    <a:gs pos="21000">
                      <a:srgbClr val="53575C"/>
                    </a:gs>
                    <a:gs pos="90000">
                      <a:srgbClr val="C5C7CA">
                        <a:alpha val="100000"/>
                        <a:lumMod val="58000"/>
                      </a:srgbClr>
                    </a:gs>
                  </a:gsLst>
                  <a:lin ang="5400000"/>
                </a:gradFill>
                <a:effectLst/>
              </a:rPr>
              <a:t>海伦</a:t>
            </a:r>
            <a:r>
              <a:rPr lang="en-US" sz="4000" b="1">
                <a:sym typeface="+mn-ea"/>
              </a:rPr>
              <a:t>·</a:t>
            </a:r>
            <a:r>
              <a:rPr lang="zh-CN" altLang="en-US" sz="4000" b="1">
                <a:gradFill>
                  <a:gsLst>
                    <a:gs pos="21000">
                      <a:srgbClr val="53575C"/>
                    </a:gs>
                    <a:gs pos="90000">
                      <a:srgbClr val="C5C7CA">
                        <a:alpha val="100000"/>
                        <a:lumMod val="58000"/>
                      </a:srgbClr>
                    </a:gs>
                  </a:gsLst>
                  <a:lin ang="5400000"/>
                </a:gradFill>
                <a:effectLst/>
              </a:rPr>
              <a:t>凯勒</a:t>
            </a:r>
            <a:endParaRPr lang="zh-CN" altLang="en-US" sz="4000" b="1">
              <a:gradFill>
                <a:gsLst>
                  <a:gs pos="21000">
                    <a:srgbClr val="53575C"/>
                  </a:gs>
                  <a:gs pos="90000">
                    <a:srgbClr val="C5C7CA">
                      <a:alpha val="100000"/>
                      <a:lumMod val="58000"/>
                    </a:srgb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6" name="Text Box 5"/>
          <p:cNvSpPr txBox="true"/>
          <p:nvPr/>
        </p:nvSpPr>
        <p:spPr>
          <a:xfrm>
            <a:off x="889000" y="1692910"/>
            <a:ext cx="6042025" cy="38614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25000"/>
              </a:lnSpc>
            </a:pPr>
            <a:r>
              <a:rPr lang="en-US" sz="2800">
                <a:sym typeface="+mn-ea"/>
              </a:rPr>
              <a:t>海伦·凯勒（Helen Keller，1880年6月27日—1968年6月1日），美国现代女作家、教育家、社会活动家。</a:t>
            </a:r>
            <a:endParaRPr lang="en-US" sz="2800"/>
          </a:p>
          <a:p>
            <a:pPr fontAlgn="auto">
              <a:lnSpc>
                <a:spcPct val="125000"/>
              </a:lnSpc>
            </a:pPr>
            <a:r>
              <a:rPr lang="en-US" sz="2800">
                <a:sym typeface="+mn-ea"/>
              </a:rPr>
              <a:t>1880年6月27日，在亚拉巴马州塔斯喀姆比亚市常春藤巷出生。1882年2月，因突发疾病丧失了视觉和听觉</a:t>
            </a:r>
            <a:r>
              <a:rPr lang="zh-CN" altLang="en-US" sz="2800">
                <a:sym typeface="+mn-ea"/>
              </a:rPr>
              <a:t>，</a:t>
            </a:r>
            <a:r>
              <a:rPr lang="en-US" sz="2800">
                <a:sym typeface="+mn-ea"/>
              </a:rPr>
              <a:t>1887年3月3日，开始学习美式手语。</a:t>
            </a:r>
            <a:endParaRPr lang="en-US" sz="2800">
              <a:sym typeface="+mn-ea"/>
            </a:endParaRPr>
          </a:p>
        </p:txBody>
      </p:sp>
      <p:pic>
        <p:nvPicPr>
          <p:cNvPr id="2" name="Picture 1" descr="u=3879199484,2045668565&amp;fm=26&amp;gp=0"/>
          <p:cNvPicPr>
            <a:picLocks noChangeAspect="true"/>
          </p:cNvPicPr>
          <p:nvPr/>
        </p:nvPicPr>
        <p:blipFill>
          <a:blip r:embed="rId1"/>
          <a:srcRect r="52350"/>
          <a:stretch>
            <a:fillRect/>
          </a:stretch>
        </p:blipFill>
        <p:spPr>
          <a:xfrm>
            <a:off x="7585710" y="405765"/>
            <a:ext cx="3841115" cy="60458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true"/>
          <p:nvPr/>
        </p:nvSpPr>
        <p:spPr>
          <a:xfrm>
            <a:off x="387350" y="866140"/>
            <a:ext cx="11417300" cy="51257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90000"/>
              </a:lnSpc>
            </a:pPr>
            <a:r>
              <a:rPr lang="en-US" sz="2800"/>
              <a:t>海伦凯勒是美国着名作家和教育家。一八八二年，在她一岁多的时候，因为发高烧，脑部受到伤害，从此以后，她的眼睛看不到，耳朵听不到，后来，连话也说不出来了。她在黑暗中摸索着长大。</a:t>
            </a:r>
            <a:endParaRPr lang="en-US" sz="2800"/>
          </a:p>
          <a:p>
            <a:pPr fontAlgn="auto">
              <a:lnSpc>
                <a:spcPct val="90000"/>
              </a:lnSpc>
            </a:pPr>
            <a:endParaRPr lang="en-US" sz="2800"/>
          </a:p>
          <a:p>
            <a:pPr fontAlgn="auto">
              <a:lnSpc>
                <a:spcPct val="90000"/>
              </a:lnSpc>
            </a:pPr>
            <a:r>
              <a:rPr lang="en-US" sz="2800"/>
              <a:t>　　七岁那一年，家里为她请了一位家庭教师，也就是影响海伦一生的苏利文老师。苏利文在小时候眼睛也差点失明，了解失去光明的痛苦。在她辛苦的指导下，海伦用手触摸学会手语，摸点字卡学会了读书，后来用手摸别人的嘴唇，终于学会说话了。</a:t>
            </a:r>
            <a:endParaRPr lang="en-US" sz="2800"/>
          </a:p>
          <a:p>
            <a:pPr fontAlgn="auto">
              <a:lnSpc>
                <a:spcPct val="90000"/>
              </a:lnSpc>
            </a:pPr>
            <a:endParaRPr lang="en-US" sz="2800"/>
          </a:p>
          <a:p>
            <a:pPr fontAlgn="auto">
              <a:lnSpc>
                <a:spcPct val="90000"/>
              </a:lnSpc>
            </a:pPr>
            <a:r>
              <a:rPr lang="en-US" sz="2800"/>
              <a:t>　　苏利文老师为了让海伦接近大自然，让她在草地上打滚，在田野跑跑跳跳，在地里埋下种子，爬到树上吃饭；还带她去摸一摸刚出生的小猪，也到河边去玩水。海伦在老师爱的关怀下，竟然克服失明与失聪的障碍，完成了大学学业。</a:t>
            </a:r>
            <a:endParaRPr lang="en-US" sz="2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 sz="4400"/>
              <a:t>游戏时间</a:t>
            </a:r>
            <a:endParaRPr lang="zh-CN" altLang="en-US" sz="4400"/>
          </a:p>
        </p:txBody>
      </p:sp>
      <p:sp>
        <p:nvSpPr>
          <p:cNvPr id="4" name="Text Box 3"/>
          <p:cNvSpPr txBox="true"/>
          <p:nvPr/>
        </p:nvSpPr>
        <p:spPr>
          <a:xfrm>
            <a:off x="648335" y="1923415"/>
            <a:ext cx="1107122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/>
              <a:t>规则：</a:t>
            </a:r>
            <a:endParaRPr lang="zh-CN" altLang="en-US" sz="3600"/>
          </a:p>
          <a:p>
            <a:r>
              <a:rPr lang="en-US" altLang="zh-CN" sz="3600"/>
              <a:t>	</a:t>
            </a:r>
            <a:r>
              <a:rPr lang="zh-CN" altLang="en-US" sz="3600"/>
              <a:t>两只手一只向前抬平，一只向两侧抬平，不要放下。</a:t>
            </a:r>
            <a:endParaRPr lang="zh-CN" altLang="en-US" sz="3600"/>
          </a:p>
          <a:p>
            <a:r>
              <a:rPr lang="en-US" altLang="zh-CN" sz="3600"/>
              <a:t>	</a:t>
            </a:r>
            <a:r>
              <a:rPr lang="zh-CN" altLang="en-US" sz="3600"/>
              <a:t>坚持时间最久者获胜。</a:t>
            </a:r>
            <a:endParaRPr lang="zh-CN" altLang="en-US" sz="3600"/>
          </a:p>
          <a:p>
            <a:r>
              <a:rPr lang="en-US" altLang="zh-CN" sz="3600"/>
              <a:t>	</a:t>
            </a:r>
            <a:r>
              <a:rPr lang="zh-CN" altLang="en-US" sz="3600"/>
              <a:t>可以获得零食奖励。</a:t>
            </a:r>
            <a:endParaRPr lang="zh-CN" altLang="en-US" sz="3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true"/>
          <p:nvPr/>
        </p:nvSpPr>
        <p:spPr>
          <a:xfrm>
            <a:off x="1945640" y="2644775"/>
            <a:ext cx="658622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/>
              <a:t>1. </a:t>
            </a:r>
            <a:r>
              <a:rPr lang="zh-CN" altLang="en-US" sz="3600"/>
              <a:t>你们是怎么坚持下来的？</a:t>
            </a:r>
            <a:endParaRPr lang="zh-CN" altLang="en-US" sz="3600"/>
          </a:p>
          <a:p>
            <a:endParaRPr lang="zh-CN" altLang="en-US" sz="3600"/>
          </a:p>
          <a:p>
            <a:r>
              <a:rPr lang="en-US" altLang="zh-CN" sz="3600"/>
              <a:t>2. </a:t>
            </a:r>
            <a:r>
              <a:rPr lang="zh-CN" altLang="en-US" sz="3600"/>
              <a:t>为什么又坚持不了？</a:t>
            </a:r>
            <a:endParaRPr lang="zh-CN" altLang="en-US" sz="3600"/>
          </a:p>
          <a:p>
            <a:endParaRPr lang="zh-CN" altLang="en-US" sz="3600"/>
          </a:p>
          <a:p>
            <a:r>
              <a:rPr lang="en-US" altLang="zh-CN" sz="3600"/>
              <a:t>3. </a:t>
            </a:r>
            <a:r>
              <a:rPr lang="zh-CN" altLang="en-US" sz="3600"/>
              <a:t>谈谈你在生活中的经历。</a:t>
            </a:r>
            <a:endParaRPr lang="zh-CN" altLang="en-US" sz="3600"/>
          </a:p>
        </p:txBody>
      </p:sp>
      <p:sp>
        <p:nvSpPr>
          <p:cNvPr id="5" name="Text Box 4"/>
          <p:cNvSpPr txBox="true"/>
          <p:nvPr/>
        </p:nvSpPr>
        <p:spPr>
          <a:xfrm>
            <a:off x="1286510" y="794385"/>
            <a:ext cx="430720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800"/>
              <a:t>小组分享</a:t>
            </a:r>
            <a:endParaRPr lang="zh-CN" altLang="en-US" sz="4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p>
            <a:r>
              <a:rPr lang="zh-CN" altLang="en-US"/>
              <a:t>感悟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true"/>
          <p:nvPr/>
        </p:nvSpPr>
        <p:spPr>
          <a:xfrm>
            <a:off x="638175" y="292100"/>
            <a:ext cx="516445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 b="1">
                <a:gradFill>
                  <a:gsLst>
                    <a:gs pos="21000">
                      <a:srgbClr val="53575C"/>
                    </a:gs>
                    <a:gs pos="90000">
                      <a:srgbClr val="C5C7CA">
                        <a:alpha val="100000"/>
                        <a:lumMod val="58000"/>
                      </a:srgbClr>
                    </a:gs>
                  </a:gsLst>
                  <a:lin ang="5400000"/>
                </a:gradFill>
                <a:effectLst/>
              </a:rPr>
              <a:t>狄更斯</a:t>
            </a:r>
            <a:endParaRPr lang="zh-CN" altLang="en-US" sz="4000" b="1">
              <a:gradFill>
                <a:gsLst>
                  <a:gs pos="21000">
                    <a:srgbClr val="53575C"/>
                  </a:gs>
                  <a:gs pos="90000">
                    <a:srgbClr val="C5C7CA">
                      <a:alpha val="100000"/>
                      <a:lumMod val="58000"/>
                    </a:srgb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6" name="Text Box 5"/>
          <p:cNvSpPr txBox="true"/>
          <p:nvPr/>
        </p:nvSpPr>
        <p:spPr>
          <a:xfrm>
            <a:off x="638175" y="1228725"/>
            <a:ext cx="6001385" cy="5477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25000"/>
              </a:lnSpc>
            </a:pPr>
            <a:r>
              <a:rPr lang="en-US" sz="2800"/>
              <a:t>狄更斯1812年2月7日生于朴次茅斯市郊，出生于海军小职员家庭，少年时因家庭生活窘迫，只能断断续续入校求学。后被迫到工厂做童工。15岁以后，当过律师事务所学徒、录事和法庭记录员。20岁开始当报馆采访员，报道下议院。1837年他完成了第一部长篇小说《匹克威克外传》，是第一部现实主义小说创作，后来创作才能日渐成熟</a:t>
            </a:r>
            <a:r>
              <a:rPr lang="zh-CN" altLang="en-US" sz="2800"/>
              <a:t>。</a:t>
            </a:r>
            <a:endParaRPr lang="zh-CN" altLang="en-US" sz="2800"/>
          </a:p>
        </p:txBody>
      </p:sp>
      <p:pic>
        <p:nvPicPr>
          <p:cNvPr id="2" name="Picture 1" descr="timg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7131050" y="725170"/>
            <a:ext cx="4254500" cy="540829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true"/>
          <p:nvPr/>
        </p:nvSpPr>
        <p:spPr>
          <a:xfrm>
            <a:off x="1099185" y="675005"/>
            <a:ext cx="9993630" cy="55079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狄更斯特别注意描写生活在英国社会底层的“小人物”的生活遭遇，体验生活，不管刮风下雨，每天都坚持去观察、谛听，记录下行人的零言碎语，积累了丰富的生活资料。</a:t>
            </a:r>
            <a:endParaRPr lang="zh-CN" altLang="en-US" sz="3200"/>
          </a:p>
          <a:p>
            <a:r>
              <a:rPr lang="zh-CN" altLang="en-US" sz="3200"/>
              <a:t>因此，他在《大卫</a:t>
            </a:r>
            <a:r>
              <a:rPr lang="en-US" sz="3200">
                <a:sym typeface="+mn-ea"/>
              </a:rPr>
              <a:t>·</a:t>
            </a:r>
            <a:r>
              <a:rPr lang="zh-CN" altLang="en-US" sz="3200"/>
              <a:t>科波菲尔》中写下精彩的人物描写对话，在《双城记》中留下逼真的社会背景描写，从而成为英国一代文豪，取得了他文学事业上的巨大成功。</a:t>
            </a:r>
            <a:endParaRPr lang="zh-CN" altLang="en-US" sz="3200"/>
          </a:p>
          <a:p>
            <a:endParaRPr lang="zh-CN" altLang="en-US" sz="3200"/>
          </a:p>
          <a:p>
            <a:r>
              <a:rPr lang="zh-CN" altLang="en-US" sz="3200"/>
              <a:t>他的作品深刻地反映了当时英国复杂的社会现实，为英国批判现实主义文学的开拓和发展做出了卓越的贡献。他的作品对英国文学发展起到了深远的影响。</a:t>
            </a:r>
            <a:endParaRPr lang="zh-CN" altLang="en-US" sz="3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1016</Words>
  <Application>WPS Presentation</Application>
  <PresentationFormat>宽屏</PresentationFormat>
  <Paragraphs>61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2" baseType="lpstr">
      <vt:lpstr>Arial</vt:lpstr>
      <vt:lpstr>宋体</vt:lpstr>
      <vt:lpstr>Wingdings</vt:lpstr>
      <vt:lpstr>Droid Sans Fallback</vt:lpstr>
      <vt:lpstr>Arial Black</vt:lpstr>
      <vt:lpstr>微软雅黑</vt:lpstr>
      <vt:lpstr>宋体</vt:lpstr>
      <vt:lpstr>Arial Unicode MS</vt:lpstr>
      <vt:lpstr>Webdings</vt:lpstr>
      <vt:lpstr>Times New Roman</vt:lpstr>
      <vt:lpstr>Office Theme</vt:lpstr>
      <vt:lpstr>坚持</vt:lpstr>
      <vt:lpstr>目录</vt:lpstr>
      <vt:lpstr>PowerPoint 演示文稿</vt:lpstr>
      <vt:lpstr>PowerPoint 演示文稿</vt:lpstr>
      <vt:lpstr>游戏时间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pi</dc:creator>
  <cp:lastModifiedBy>pi</cp:lastModifiedBy>
  <cp:revision>13</cp:revision>
  <dcterms:created xsi:type="dcterms:W3CDTF">2020-11-26T14:41:48Z</dcterms:created>
  <dcterms:modified xsi:type="dcterms:W3CDTF">2020-11-26T14:41:48Z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1033-11.1.0.9719</vt:lpwstr>
  </property>
</Properties>
</file>