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69" r:id="rId5"/>
    <p:sldId id="270" r:id="rId6"/>
    <p:sldId id="287" r:id="rId7"/>
    <p:sldId id="286" r:id="rId8"/>
    <p:sldId id="268" r:id="rId9"/>
    <p:sldId id="297" r:id="rId10"/>
    <p:sldId id="305" r:id="rId11"/>
    <p:sldId id="275" r:id="rId12"/>
    <p:sldId id="259" r:id="rId13"/>
    <p:sldId id="261" r:id="rId14"/>
    <p:sldId id="285" r:id="rId15"/>
    <p:sldId id="277" r:id="rId16"/>
    <p:sldId id="278"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1770bd91-6c7b-4e0e-b269-104e2c0cf2ae}">
          <p14:sldIdLst>
            <p14:sldId id="256"/>
            <p14:sldId id="257"/>
          </p14:sldIdLst>
        </p14:section>
        <p14:section name="海伦凯勒" id="{fa1661ce-a94c-40a8-9315-06a54926f8cb}">
          <p14:sldIdLst>
            <p14:sldId id="269"/>
            <p14:sldId id="270"/>
          </p14:sldIdLst>
        </p14:section>
        <p14:section name="第一个视频" id="{6693e550-bd99-4fc5-9b93-c1ccc593b92e}">
          <p14:sldIdLst>
            <p14:sldId id="287"/>
            <p14:sldId id="286"/>
          </p14:sldIdLst>
        </p14:section>
        <p14:section name="游戏" id="{31574325-10de-4d02-82e4-eb85caf11fd1}">
          <p14:sldIdLst>
            <p14:sldId id="297"/>
            <p14:sldId id="268"/>
            <p14:sldId id="305"/>
            <p14:sldId id="275"/>
          </p14:sldIdLst>
        </p14:section>
        <p14:section name="狄更斯" id="{ac32b775-c28d-457f-b24f-26f493094af9}">
          <p14:sldIdLst>
            <p14:sldId id="259"/>
            <p14:sldId id="261"/>
          </p14:sldIdLst>
        </p14:section>
        <p14:section name="视频，演讲" id="{f2f1e13f-c0da-4da0-874b-5e20686398ee}">
          <p14:sldIdLst>
            <p14:sldId id="285"/>
          </p14:sldIdLst>
        </p14:section>
        <p14:section name="分享+卢灌鸡汤" id="{afe18866-15f7-42d7-9226-cd0032636a3b}">
          <p14:sldIdLst>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72"/>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247" y="1279525"/>
            <a:ext cx="6141156"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microsoft.com/office/2007/relationships/media" Target="/home/pi/Desktop/jianchi/&#28436;&#35762;.mp4" TargetMode="External"/><Relationship Id="rId1" Type="http://schemas.openxmlformats.org/officeDocument/2006/relationships/video" Target="/home/pi/Desktop/jianchi/&#28436;&#35762;.mp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home/pi/&#22362;&#25345;&#30340;&#19981;&#21487;&#33021;.mp4" TargetMode="External"/><Relationship Id="rId1" Type="http://schemas.openxmlformats.org/officeDocument/2006/relationships/video" Target="/home/pi/&#22362;&#25345;&#30340;&#19981;&#21487;&#33021;.mp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a:xfrm>
            <a:off x="1377950" y="1489967"/>
            <a:ext cx="9144000" cy="2187001"/>
          </a:xfrm>
        </p:spPr>
        <p:txBody>
          <a:bodyPr/>
          <a:p>
            <a:r>
              <a:rPr lang="zh-CN" altLang="en-US" sz="7200">
                <a:solidFill>
                  <a:schemeClr val="accent1">
                    <a:lumMod val="75000"/>
                  </a:schemeClr>
                </a:solidFill>
                <a:effectLst>
                  <a:reflection blurRad="6350" stA="53000" endA="300" endPos="35500" dir="5400000" sy="-90000" algn="bl" rotWithShape="0"/>
                </a:effectLst>
              </a:rPr>
              <a:t>坚持</a:t>
            </a:r>
            <a:endParaRPr lang="zh-CN" altLang="en-US" sz="7200">
              <a:solidFill>
                <a:schemeClr val="accent1">
                  <a:lumMod val="75000"/>
                </a:schemeClr>
              </a:solidFill>
              <a:effectLst>
                <a:reflection blurRad="6350" stA="53000" endA="300" endPos="35500" dir="5400000" sy="-90000" algn="bl" rotWithShape="0"/>
              </a:effectLst>
            </a:endParaRPr>
          </a:p>
        </p:txBody>
      </p:sp>
      <p:sp>
        <p:nvSpPr>
          <p:cNvPr id="4" name="Text Box 3"/>
          <p:cNvSpPr txBox="true"/>
          <p:nvPr/>
        </p:nvSpPr>
        <p:spPr>
          <a:xfrm>
            <a:off x="7161530" y="4662170"/>
            <a:ext cx="3491865" cy="460375"/>
          </a:xfrm>
          <a:prstGeom prst="rect">
            <a:avLst/>
          </a:prstGeom>
          <a:noFill/>
        </p:spPr>
        <p:txBody>
          <a:bodyPr wrap="square" rtlCol="0">
            <a:spAutoFit/>
          </a:bodyPr>
          <a:p>
            <a:r>
              <a:rPr lang="en-US" sz="2400">
                <a:solidFill>
                  <a:schemeClr val="bg1">
                    <a:lumMod val="75000"/>
                  </a:schemeClr>
                </a:solidFill>
              </a:rPr>
              <a:t> </a:t>
            </a:r>
            <a:r>
              <a:rPr lang="zh-CN" altLang="en-US" sz="2400">
                <a:solidFill>
                  <a:schemeClr val="bg1">
                    <a:lumMod val="75000"/>
                  </a:schemeClr>
                </a:solidFill>
              </a:rPr>
              <a:t>－－付伟吉，张梁宇</a:t>
            </a:r>
            <a:endParaRPr lang="zh-CN" altLang="en-US" sz="2400">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4"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3"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3"/>
      <p:bldP spid="2" grpId="4"/>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2454275" y="2411095"/>
            <a:ext cx="8836660" cy="2861310"/>
          </a:xfrm>
          <a:prstGeom prst="rect">
            <a:avLst/>
          </a:prstGeom>
          <a:noFill/>
        </p:spPr>
        <p:txBody>
          <a:bodyPr wrap="square" rtlCol="0">
            <a:spAutoFit/>
          </a:bodyPr>
          <a:p>
            <a:r>
              <a:rPr lang="en-US" altLang="zh-CN" sz="3600">
                <a:solidFill>
                  <a:schemeClr val="accent1">
                    <a:lumMod val="50000"/>
                  </a:schemeClr>
                </a:solidFill>
              </a:rPr>
              <a:t>1. </a:t>
            </a:r>
            <a:r>
              <a:rPr lang="zh-CN" altLang="en-US" sz="3600">
                <a:solidFill>
                  <a:schemeClr val="accent1">
                    <a:lumMod val="50000"/>
                  </a:schemeClr>
                </a:solidFill>
              </a:rPr>
              <a:t>你们是怎么坚持下来的？</a:t>
            </a:r>
            <a:endParaRPr lang="zh-CN" altLang="en-US" sz="3600">
              <a:solidFill>
                <a:schemeClr val="accent1">
                  <a:lumMod val="50000"/>
                </a:schemeClr>
              </a:solidFill>
            </a:endParaRPr>
          </a:p>
          <a:p>
            <a:endParaRPr lang="zh-CN" altLang="en-US" sz="3600">
              <a:solidFill>
                <a:schemeClr val="accent1">
                  <a:lumMod val="50000"/>
                </a:schemeClr>
              </a:solidFill>
            </a:endParaRPr>
          </a:p>
          <a:p>
            <a:r>
              <a:rPr lang="en-US" altLang="zh-CN" sz="3600">
                <a:solidFill>
                  <a:schemeClr val="accent1">
                    <a:lumMod val="50000"/>
                  </a:schemeClr>
                </a:solidFill>
              </a:rPr>
              <a:t>2. </a:t>
            </a:r>
            <a:r>
              <a:rPr lang="zh-CN" altLang="en-US" sz="3600">
                <a:solidFill>
                  <a:schemeClr val="accent1">
                    <a:lumMod val="50000"/>
                  </a:schemeClr>
                </a:solidFill>
              </a:rPr>
              <a:t>为什么又坚持不了？</a:t>
            </a:r>
            <a:endParaRPr lang="zh-CN" altLang="en-US" sz="3600">
              <a:solidFill>
                <a:schemeClr val="accent1">
                  <a:lumMod val="50000"/>
                </a:schemeClr>
              </a:solidFill>
            </a:endParaRPr>
          </a:p>
          <a:p>
            <a:endParaRPr lang="zh-CN" altLang="en-US" sz="3600">
              <a:solidFill>
                <a:schemeClr val="accent1">
                  <a:lumMod val="50000"/>
                </a:schemeClr>
              </a:solidFill>
            </a:endParaRPr>
          </a:p>
          <a:p>
            <a:r>
              <a:rPr lang="en-US" altLang="zh-CN" sz="3600">
                <a:solidFill>
                  <a:schemeClr val="accent1">
                    <a:lumMod val="50000"/>
                  </a:schemeClr>
                </a:solidFill>
              </a:rPr>
              <a:t>3. </a:t>
            </a:r>
            <a:r>
              <a:rPr lang="zh-CN" altLang="en-US" sz="3600">
                <a:solidFill>
                  <a:schemeClr val="accent1">
                    <a:lumMod val="50000"/>
                  </a:schemeClr>
                </a:solidFill>
              </a:rPr>
              <a:t>谈谈你在生活中又是如何坚持的</a:t>
            </a:r>
            <a:endParaRPr lang="zh-CN" altLang="en-US" sz="3600">
              <a:solidFill>
                <a:schemeClr val="accent1">
                  <a:lumMod val="50000"/>
                </a:schemeClr>
              </a:solidFill>
            </a:endParaRPr>
          </a:p>
        </p:txBody>
      </p:sp>
      <p:sp>
        <p:nvSpPr>
          <p:cNvPr id="5" name="Text Box 4"/>
          <p:cNvSpPr txBox="true"/>
          <p:nvPr/>
        </p:nvSpPr>
        <p:spPr>
          <a:xfrm>
            <a:off x="1286510" y="794385"/>
            <a:ext cx="4307205" cy="829945"/>
          </a:xfrm>
          <a:prstGeom prst="rect">
            <a:avLst/>
          </a:prstGeom>
          <a:noFill/>
        </p:spPr>
        <p:txBody>
          <a:bodyPr wrap="square" rtlCol="0">
            <a:spAutoFit/>
          </a:bodyPr>
          <a:p>
            <a:r>
              <a:rPr lang="zh-CN" alt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小组分享</a:t>
            </a:r>
            <a:endParaRPr lang="zh-CN" alt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afterEffect">
                                  <p:stCondLst>
                                    <p:cond delay="1000"/>
                                  </p:stCondLst>
                                  <p:childTnLst>
                                    <p:set>
                                      <p:cBhvr>
                                        <p:cTn id="6" dur="1000"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fmla="">
                                          <p:val>
                                            <p:strVal val="1+#ppt_w/2"/>
                                          </p:val>
                                        </p:tav>
                                        <p:tav tm="100000" fmla="">
                                          <p:val>
                                            <p:strVal val="#ppt_x"/>
                                          </p:val>
                                        </p:tav>
                                      </p:tavLst>
                                    </p:anim>
                                    <p:anim calcmode="lin" valueType="num">
                                      <p:cBhvr additive="base">
                                        <p:cTn id="8" dur="1000" fill="hold"/>
                                        <p:tgtEl>
                                          <p:spTgt spid="4">
                                            <p:txEl>
                                              <p:pRg st="0" end="0"/>
                                            </p:txEl>
                                          </p:spTgt>
                                        </p:tgtEl>
                                        <p:attrNameLst>
                                          <p:attrName>ppt_y</p:attrName>
                                        </p:attrNameLst>
                                      </p:cBhvr>
                                      <p:tavLst>
                                        <p:tav tm="0" fmla="">
                                          <p:val>
                                            <p:strVal val="#ppt_y"/>
                                          </p:val>
                                        </p:tav>
                                        <p:tav tm="100000" fmla="">
                                          <p:val>
                                            <p:strVal val="#ppt_y"/>
                                          </p:val>
                                        </p:tav>
                                      </p:tavLst>
                                    </p:anim>
                                  </p:childTnLst>
                                </p:cTn>
                              </p:par>
                              <p:par>
                                <p:cTn id="9" presetID="8" presetClass="entr" presetSubtype="16" fill="hold" nodeType="withEffect">
                                  <p:stCondLst>
                                    <p:cond delay="1500"/>
                                  </p:stCondLst>
                                  <p:childTnLst>
                                    <p:set>
                                      <p:cBhvr>
                                        <p:cTn id="10" dur="1000" fill="hold">
                                          <p:stCondLst>
                                            <p:cond delay="0"/>
                                          </p:stCondLst>
                                        </p:cTn>
                                        <p:tgtEl>
                                          <p:spTgt spid="4">
                                            <p:txEl>
                                              <p:pRg st="2" end="2"/>
                                            </p:txEl>
                                          </p:spTgt>
                                        </p:tgtEl>
                                        <p:attrNameLst>
                                          <p:attrName>style.visibility</p:attrName>
                                        </p:attrNameLst>
                                      </p:cBhvr>
                                      <p:to>
                                        <p:strVal val="visible"/>
                                      </p:to>
                                    </p:set>
                                    <p:animEffect transition="in" filter="diamond(in)">
                                      <p:cBhvr>
                                        <p:cTn id="11" dur="1000"/>
                                        <p:tgtEl>
                                          <p:spTgt spid="4">
                                            <p:txEl>
                                              <p:pRg st="2" end="2"/>
                                            </p:txEl>
                                          </p:spTgt>
                                        </p:tgtEl>
                                      </p:cBhvr>
                                    </p:animEffect>
                                  </p:childTnLst>
                                </p:cTn>
                              </p:par>
                              <p:par>
                                <p:cTn id="12" presetID="12" presetClass="entr" presetSubtype="4" fill="hold" nodeType="withEffect">
                                  <p:stCondLst>
                                    <p:cond delay="2000"/>
                                  </p:stCondLst>
                                  <p:childTnLst>
                                    <p:set>
                                      <p:cBhvr>
                                        <p:cTn id="13" dur="1000" fill="hold">
                                          <p:stCondLst>
                                            <p:cond delay="0"/>
                                          </p:stCondLst>
                                        </p:cTn>
                                        <p:tgtEl>
                                          <p:spTgt spid="4">
                                            <p:txEl>
                                              <p:pRg st="4" end="4"/>
                                            </p:txEl>
                                          </p:spTgt>
                                        </p:tgtEl>
                                        <p:attrNameLst>
                                          <p:attrName>style.visibility</p:attrName>
                                        </p:attrNameLst>
                                      </p:cBhvr>
                                      <p:to>
                                        <p:strVal val="visible"/>
                                      </p:to>
                                    </p:set>
                                    <p:anim calcmode="lin" valueType="num">
                                      <p:cBhvr additive="base">
                                        <p:cTn id="14" dur="10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15"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638175" y="292100"/>
            <a:ext cx="5164455" cy="768350"/>
          </a:xfrm>
          <a:prstGeom prst="rect">
            <a:avLst/>
          </a:prstGeom>
          <a:noFill/>
        </p:spPr>
        <p:txBody>
          <a:bodyPr wrap="square" rtlCol="0">
            <a:spAutoFit/>
          </a:bodyPr>
          <a:p>
            <a:r>
              <a:rPr lang="zh-CN" alt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狄更斯</a:t>
            </a:r>
            <a:endParaRPr lang="zh-CN" alt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 Box 5"/>
          <p:cNvSpPr txBox="true"/>
          <p:nvPr/>
        </p:nvSpPr>
        <p:spPr>
          <a:xfrm>
            <a:off x="906145" y="1060450"/>
            <a:ext cx="6001385" cy="5477510"/>
          </a:xfrm>
          <a:prstGeom prst="rect">
            <a:avLst/>
          </a:prstGeom>
          <a:noFill/>
        </p:spPr>
        <p:txBody>
          <a:bodyPr wrap="square" rtlCol="0">
            <a:spAutoFit/>
          </a:bodyPr>
          <a:p>
            <a:pPr fontAlgn="auto">
              <a:lnSpc>
                <a:spcPct val="125000"/>
              </a:lnSpc>
            </a:pPr>
            <a:r>
              <a:rPr lang="en-US" sz="2800">
                <a:solidFill>
                  <a:schemeClr val="accent1">
                    <a:lumMod val="50000"/>
                  </a:schemeClr>
                </a:solidFill>
              </a:rPr>
              <a:t>狄更斯1812年2月7日生于朴次茅斯市郊，出生于海军小职员家庭，少年时因家庭生活窘迫，只能断断续续入校求学。后被迫到工厂做童工。15岁以后，当过律师事务所学徒、录事和法庭记录员。20岁开始当报馆采访员，报道下议院。1837年他完成了第一部长篇小说《匹克威克外传》，是第一部现实主义小说创作，后来创作才能日渐成熟</a:t>
            </a:r>
            <a:r>
              <a:rPr lang="zh-CN" altLang="en-US" sz="2800">
                <a:solidFill>
                  <a:schemeClr val="accent1">
                    <a:lumMod val="50000"/>
                  </a:schemeClr>
                </a:solidFill>
              </a:rPr>
              <a:t>。</a:t>
            </a:r>
            <a:endParaRPr lang="zh-CN" altLang="en-US" sz="2800">
              <a:solidFill>
                <a:schemeClr val="accent1">
                  <a:lumMod val="50000"/>
                </a:schemeClr>
              </a:solidFill>
            </a:endParaRPr>
          </a:p>
        </p:txBody>
      </p:sp>
      <p:pic>
        <p:nvPicPr>
          <p:cNvPr id="2" name="Picture 1" descr="timg"/>
          <p:cNvPicPr>
            <a:picLocks noChangeAspect="true"/>
          </p:cNvPicPr>
          <p:nvPr/>
        </p:nvPicPr>
        <p:blipFill>
          <a:blip r:embed="rId1"/>
          <a:stretch>
            <a:fillRect/>
          </a:stretch>
        </p:blipFill>
        <p:spPr>
          <a:xfrm>
            <a:off x="7131050" y="725170"/>
            <a:ext cx="4254500" cy="540829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1099185" y="675005"/>
            <a:ext cx="9993630" cy="5507990"/>
          </a:xfrm>
          <a:prstGeom prst="rect">
            <a:avLst/>
          </a:prstGeom>
          <a:noFill/>
        </p:spPr>
        <p:txBody>
          <a:bodyPr wrap="square" rtlCol="0">
            <a:spAutoFit/>
          </a:bodyPr>
          <a:p>
            <a:r>
              <a:rPr lang="zh-CN" altLang="en-US" sz="3200">
                <a:solidFill>
                  <a:schemeClr val="accent1">
                    <a:lumMod val="50000"/>
                  </a:schemeClr>
                </a:solidFill>
              </a:rPr>
              <a:t>狄更斯特别注意描写生活在英国社会底层的“小人物”的生活遭遇，体验生活，不管刮风下雨，每天都坚持去观察、谛听，记录下行人的零言碎语，积累了丰富的生活资料。</a:t>
            </a:r>
            <a:endParaRPr lang="zh-CN" altLang="en-US" sz="3200">
              <a:solidFill>
                <a:schemeClr val="accent1">
                  <a:lumMod val="50000"/>
                </a:schemeClr>
              </a:solidFill>
            </a:endParaRPr>
          </a:p>
          <a:p>
            <a:r>
              <a:rPr lang="zh-CN" altLang="en-US" sz="3200">
                <a:solidFill>
                  <a:schemeClr val="accent1">
                    <a:lumMod val="50000"/>
                  </a:schemeClr>
                </a:solidFill>
              </a:rPr>
              <a:t>因此，他在《大卫</a:t>
            </a:r>
            <a:r>
              <a:rPr lang="en-US" sz="3200">
                <a:solidFill>
                  <a:schemeClr val="accent1">
                    <a:lumMod val="50000"/>
                  </a:schemeClr>
                </a:solidFill>
                <a:sym typeface="+mn-ea"/>
              </a:rPr>
              <a:t>·</a:t>
            </a:r>
            <a:r>
              <a:rPr lang="zh-CN" altLang="en-US" sz="3200">
                <a:solidFill>
                  <a:schemeClr val="accent1">
                    <a:lumMod val="50000"/>
                  </a:schemeClr>
                </a:solidFill>
              </a:rPr>
              <a:t>科波菲尔》中写下精彩的人物描写对话，在《双城记》中留下逼真的社会背景描写，从而成为英国一代文豪，取得了他文学事业上的巨大成功。</a:t>
            </a:r>
            <a:endParaRPr lang="zh-CN" altLang="en-US" sz="3200">
              <a:solidFill>
                <a:schemeClr val="accent1">
                  <a:lumMod val="50000"/>
                </a:schemeClr>
              </a:solidFill>
            </a:endParaRPr>
          </a:p>
          <a:p>
            <a:endParaRPr lang="zh-CN" altLang="en-US" sz="3200">
              <a:solidFill>
                <a:schemeClr val="accent1">
                  <a:lumMod val="50000"/>
                </a:schemeClr>
              </a:solidFill>
            </a:endParaRPr>
          </a:p>
          <a:p>
            <a:r>
              <a:rPr lang="zh-CN" altLang="en-US" sz="3200">
                <a:solidFill>
                  <a:schemeClr val="accent1">
                    <a:lumMod val="50000"/>
                  </a:schemeClr>
                </a:solidFill>
              </a:rPr>
              <a:t>他的作品深刻地反映了当时英国复杂的社会现实，为英国批判现实主义文学的开拓和发展做出了卓越的贡献。他的作品对英国文学发展起到了深远的影响。</a:t>
            </a:r>
            <a:endParaRPr lang="zh-CN" altLang="en-US" sz="3200">
              <a:solidFill>
                <a:schemeClr val="accent1">
                  <a:lumMod val="50000"/>
                </a:schemeClr>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坚持的视频">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545465" y="266700"/>
            <a:ext cx="10902950" cy="5996940"/>
          </a:xfrm>
          <a:prstGeom prst="rect">
            <a:avLst/>
          </a:prstGeom>
        </p:spPr>
      </p:pic>
    </p:spTree>
  </p:cSld>
  <p:clrMapOvr>
    <a:masterClrMapping/>
  </p:clrMapOvr>
  <p:timing>
    <p:tnLst>
      <p:par>
        <p:cTn id="1" dur="indefinite" restart="never" nodeType="tmRoot">
          <p:childTnLst>
            <p:video fullScrn="false">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1809750" y="2611120"/>
            <a:ext cx="8571865" cy="1635760"/>
          </a:xfrm>
          <a:prstGeom prst="rect">
            <a:avLst/>
          </a:prstGeom>
          <a:noFill/>
        </p:spPr>
        <p:txBody>
          <a:bodyPr wrap="square" rtlCol="0">
            <a:spAutoFit/>
          </a:bodyPr>
          <a:p>
            <a:pPr fontAlgn="auto">
              <a:lnSpc>
                <a:spcPct val="93000"/>
              </a:lnSpc>
            </a:pPr>
            <a:r>
              <a:rPr lang="en-US" altLang="zh-CN" sz="3600">
                <a:solidFill>
                  <a:schemeClr val="accent1">
                    <a:lumMod val="75000"/>
                  </a:schemeClr>
                </a:solidFill>
              </a:rPr>
              <a:t>1. </a:t>
            </a:r>
            <a:r>
              <a:rPr lang="zh-CN" altLang="en-US" sz="3600">
                <a:solidFill>
                  <a:schemeClr val="accent1">
                    <a:lumMod val="75000"/>
                  </a:schemeClr>
                </a:solidFill>
              </a:rPr>
              <a:t>你从名人身上学到了什么？</a:t>
            </a:r>
            <a:endParaRPr lang="zh-CN" altLang="en-US" sz="3600">
              <a:solidFill>
                <a:schemeClr val="accent1">
                  <a:lumMod val="75000"/>
                </a:schemeClr>
              </a:solidFill>
            </a:endParaRPr>
          </a:p>
          <a:p>
            <a:pPr fontAlgn="auto">
              <a:lnSpc>
                <a:spcPct val="93000"/>
              </a:lnSpc>
            </a:pPr>
            <a:endParaRPr lang="zh-CN" altLang="en-US" sz="3600">
              <a:solidFill>
                <a:schemeClr val="accent1">
                  <a:lumMod val="75000"/>
                </a:schemeClr>
              </a:solidFill>
            </a:endParaRPr>
          </a:p>
          <a:p>
            <a:pPr fontAlgn="auto">
              <a:lnSpc>
                <a:spcPct val="93000"/>
              </a:lnSpc>
            </a:pPr>
            <a:r>
              <a:rPr lang="en-US" altLang="zh-CN" sz="3600">
                <a:solidFill>
                  <a:schemeClr val="accent1">
                    <a:lumMod val="75000"/>
                  </a:schemeClr>
                </a:solidFill>
              </a:rPr>
              <a:t>2. </a:t>
            </a:r>
            <a:r>
              <a:rPr lang="zh-CN" altLang="en-US" sz="3600">
                <a:solidFill>
                  <a:schemeClr val="accent1">
                    <a:lumMod val="75000"/>
                  </a:schemeClr>
                </a:solidFill>
              </a:rPr>
              <a:t>你又将要如何坚持？</a:t>
            </a:r>
            <a:endParaRPr lang="zh-CN" altLang="en-US" sz="3600">
              <a:solidFill>
                <a:schemeClr val="accent1">
                  <a:lumMod val="75000"/>
                </a:schemeClr>
              </a:solidFill>
            </a:endParaRPr>
          </a:p>
        </p:txBody>
      </p:sp>
      <p:sp>
        <p:nvSpPr>
          <p:cNvPr id="5" name="Text Box 4"/>
          <p:cNvSpPr txBox="true"/>
          <p:nvPr/>
        </p:nvSpPr>
        <p:spPr>
          <a:xfrm>
            <a:off x="1286510" y="794385"/>
            <a:ext cx="4307205" cy="829945"/>
          </a:xfrm>
          <a:prstGeom prst="rect">
            <a:avLst/>
          </a:prstGeom>
          <a:noFill/>
        </p:spPr>
        <p:txBody>
          <a:bodyPr wrap="square" rtlCol="0">
            <a:spAutoFit/>
          </a:bodyPr>
          <a:p>
            <a:r>
              <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分享</a:t>
            </a:r>
            <a:endPar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3033395" y="2552065"/>
            <a:ext cx="6125845" cy="1753235"/>
          </a:xfrm>
          <a:prstGeom prst="rect">
            <a:avLst/>
          </a:prstGeom>
          <a:noFill/>
        </p:spPr>
        <p:txBody>
          <a:bodyPr wrap="square" rtlCol="0">
            <a:spAutoFit/>
          </a:bodyPr>
          <a:p>
            <a:pPr algn="ctr" fontAlgn="auto">
              <a:lnSpc>
                <a:spcPct val="150000"/>
              </a:lnSpc>
            </a:pPr>
            <a:r>
              <a:rPr lang="zh-CN" altLang="en-US" sz="3600">
                <a:solidFill>
                  <a:schemeClr val="accent1">
                    <a:lumMod val="75000"/>
                  </a:schemeClr>
                </a:solidFill>
              </a:rPr>
              <a:t>不仅生活上要坚持</a:t>
            </a:r>
            <a:endParaRPr lang="zh-CN" altLang="en-US" sz="3600">
              <a:solidFill>
                <a:schemeClr val="accent1">
                  <a:lumMod val="75000"/>
                </a:schemeClr>
              </a:solidFill>
            </a:endParaRPr>
          </a:p>
          <a:p>
            <a:pPr algn="ctr" fontAlgn="auto">
              <a:lnSpc>
                <a:spcPct val="150000"/>
              </a:lnSpc>
            </a:pPr>
            <a:r>
              <a:rPr lang="zh-CN" altLang="en-US" sz="3600">
                <a:solidFill>
                  <a:schemeClr val="accent1">
                    <a:lumMod val="75000"/>
                  </a:schemeClr>
                </a:solidFill>
              </a:rPr>
              <a:t>学习我们也要坚持</a:t>
            </a:r>
            <a:endParaRPr lang="zh-CN" altLang="en-US" sz="3600">
              <a:solidFill>
                <a:schemeClr val="accent1">
                  <a:lumMod val="75000"/>
                </a:schemeClr>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380365"/>
            <a:ext cx="10515600" cy="1325563"/>
          </a:xfrm>
        </p:spPr>
        <p:txBody>
          <a:bodyPr/>
          <a:p>
            <a:r>
              <a:rPr lang="zh-CN" alt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目录</a:t>
            </a:r>
            <a:endParaRPr lang="zh-CN" altLang="en-US" sz="5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nvGrpSpPr>
          <p:cNvPr id="26" name="Group 25"/>
          <p:cNvGrpSpPr/>
          <p:nvPr/>
        </p:nvGrpSpPr>
        <p:grpSpPr>
          <a:xfrm>
            <a:off x="3342640" y="2021840"/>
            <a:ext cx="8656320" cy="3322955"/>
            <a:chOff x="3948" y="3498"/>
            <a:chExt cx="13632" cy="5233"/>
          </a:xfrm>
        </p:grpSpPr>
        <p:sp>
          <p:nvSpPr>
            <p:cNvPr id="4" name="Text Box 3"/>
            <p:cNvSpPr txBox="true"/>
            <p:nvPr/>
          </p:nvSpPr>
          <p:spPr>
            <a:xfrm>
              <a:off x="4410" y="3498"/>
              <a:ext cx="13170" cy="5233"/>
            </a:xfrm>
            <a:prstGeom prst="rect">
              <a:avLst/>
            </a:prstGeom>
            <a:noFill/>
          </p:spPr>
          <p:txBody>
            <a:bodyPr wrap="square" rtlCol="0">
              <a:spAutoFit/>
            </a:bodyPr>
            <a:p>
              <a:pPr fontAlgn="auto">
                <a:lnSpc>
                  <a:spcPct val="75000"/>
                </a:lnSpc>
              </a:pPr>
              <a:r>
                <a:rPr lang="zh-CN" altLang="en-US" sz="4000"/>
                <a:t>名人故事</a:t>
              </a:r>
              <a:endParaRPr lang="zh-CN" altLang="en-US" sz="4000"/>
            </a:p>
            <a:p>
              <a:pPr fontAlgn="auto">
                <a:lnSpc>
                  <a:spcPct val="75000"/>
                </a:lnSpc>
              </a:pPr>
              <a:endParaRPr lang="zh-CN" altLang="en-US" sz="4000"/>
            </a:p>
            <a:p>
              <a:pPr fontAlgn="auto">
                <a:lnSpc>
                  <a:spcPct val="75000"/>
                </a:lnSpc>
              </a:pPr>
              <a:r>
                <a:rPr lang="en-US" altLang="zh-CN" sz="4000"/>
                <a:t>	</a:t>
              </a:r>
              <a:r>
                <a:rPr lang="zh-CN" altLang="en-US" sz="4000"/>
                <a:t>一起坚持</a:t>
              </a:r>
              <a:endParaRPr lang="zh-CN" altLang="en-US" sz="4000"/>
            </a:p>
            <a:p>
              <a:pPr fontAlgn="auto">
                <a:lnSpc>
                  <a:spcPct val="75000"/>
                </a:lnSpc>
              </a:pPr>
              <a:endParaRPr lang="en-US" altLang="zh-CN" sz="4000"/>
            </a:p>
            <a:p>
              <a:pPr fontAlgn="auto">
                <a:lnSpc>
                  <a:spcPct val="75000"/>
                </a:lnSpc>
              </a:pPr>
              <a:r>
                <a:rPr lang="en-US" altLang="zh-CN" sz="4000"/>
                <a:t>		</a:t>
              </a:r>
              <a:r>
                <a:rPr lang="zh-CN" altLang="en-US" sz="4000"/>
                <a:t>如何坚持</a:t>
              </a:r>
              <a:endParaRPr lang="zh-CN" altLang="en-US" sz="4000"/>
            </a:p>
            <a:p>
              <a:pPr fontAlgn="auto">
                <a:lnSpc>
                  <a:spcPct val="75000"/>
                </a:lnSpc>
              </a:pPr>
              <a:endParaRPr lang="zh-CN" altLang="en-US" sz="4000"/>
            </a:p>
            <a:p>
              <a:pPr fontAlgn="auto">
                <a:lnSpc>
                  <a:spcPct val="75000"/>
                </a:lnSpc>
              </a:pPr>
              <a:r>
                <a:rPr lang="en-US" altLang="zh-CN" sz="4000"/>
                <a:t>			</a:t>
              </a:r>
              <a:r>
                <a:rPr lang="zh-CN" altLang="en-US" sz="4000"/>
                <a:t>分享坚持</a:t>
              </a:r>
              <a:endParaRPr lang="zh-CN" altLang="en-US" sz="4000"/>
            </a:p>
          </p:txBody>
        </p:sp>
        <p:grpSp>
          <p:nvGrpSpPr>
            <p:cNvPr id="7" name="Group 6"/>
            <p:cNvGrpSpPr/>
            <p:nvPr/>
          </p:nvGrpSpPr>
          <p:grpSpPr>
            <a:xfrm rot="0">
              <a:off x="3948" y="3585"/>
              <a:ext cx="514" cy="514"/>
              <a:chOff x="8685" y="660"/>
              <a:chExt cx="5148" cy="5148"/>
            </a:xfrm>
          </p:grpSpPr>
          <p:sp>
            <p:nvSpPr>
              <p:cNvPr id="5" name="Oval 4"/>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12" name="Group 11"/>
            <p:cNvGrpSpPr/>
            <p:nvPr/>
          </p:nvGrpSpPr>
          <p:grpSpPr>
            <a:xfrm rot="0">
              <a:off x="5463" y="5059"/>
              <a:ext cx="514" cy="514"/>
              <a:chOff x="8685" y="660"/>
              <a:chExt cx="5148" cy="5148"/>
            </a:xfrm>
          </p:grpSpPr>
          <p:sp>
            <p:nvSpPr>
              <p:cNvPr id="13" name="Oval 12"/>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Oval 13"/>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15" name="Group 14"/>
            <p:cNvGrpSpPr/>
            <p:nvPr/>
          </p:nvGrpSpPr>
          <p:grpSpPr>
            <a:xfrm rot="0">
              <a:off x="6862" y="6483"/>
              <a:ext cx="514" cy="514"/>
              <a:chOff x="8685" y="660"/>
              <a:chExt cx="5148" cy="5148"/>
            </a:xfrm>
          </p:grpSpPr>
          <p:sp>
            <p:nvSpPr>
              <p:cNvPr id="16" name="Oval 15"/>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Oval 16"/>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2" name="Group 21"/>
            <p:cNvGrpSpPr/>
            <p:nvPr/>
          </p:nvGrpSpPr>
          <p:grpSpPr>
            <a:xfrm rot="0">
              <a:off x="8344" y="7925"/>
              <a:ext cx="514" cy="514"/>
              <a:chOff x="8685" y="660"/>
              <a:chExt cx="5148" cy="5148"/>
            </a:xfrm>
          </p:grpSpPr>
          <p:sp>
            <p:nvSpPr>
              <p:cNvPr id="23" name="Oval 22"/>
              <p:cNvSpPr/>
              <p:nvPr/>
            </p:nvSpPr>
            <p:spPr>
              <a:xfrm>
                <a:off x="8685" y="660"/>
                <a:ext cx="5148" cy="5148"/>
              </a:xfrm>
              <a:prstGeom prst="ellipse">
                <a:avLst/>
              </a:prstGeom>
              <a:gradFill>
                <a:gsLst>
                  <a:gs pos="11000">
                    <a:schemeClr val="accent1">
                      <a:lumMod val="60000"/>
                      <a:lumOff val="40000"/>
                    </a:schemeClr>
                  </a:gs>
                  <a:gs pos="100000">
                    <a:schemeClr val="accent1">
                      <a:lumMod val="5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Oval 23"/>
              <p:cNvSpPr/>
              <p:nvPr/>
            </p:nvSpPr>
            <p:spPr>
              <a:xfrm>
                <a:off x="9846" y="1820"/>
                <a:ext cx="2827" cy="2827"/>
              </a:xfrm>
              <a:prstGeom prst="ellipse">
                <a:avLst/>
              </a:prstGeom>
              <a:gradFill>
                <a:gsLst>
                  <a:gs pos="2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000" fill="hold">
                                          <p:stCondLst>
                                            <p:cond delay="0"/>
                                          </p:stCondLst>
                                        </p:cTn>
                                        <p:tgtEl>
                                          <p:spTgt spid="26"/>
                                        </p:tgtEl>
                                        <p:attrNameLst>
                                          <p:attrName>style.visibility</p:attrName>
                                        </p:attrNameLst>
                                      </p:cBhvr>
                                      <p:to>
                                        <p:strVal val="visible"/>
                                      </p:to>
                                    </p:set>
                                    <p:animEffect transition="in" filter="randombar(vertical)">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638175" y="542925"/>
            <a:ext cx="5164455" cy="768350"/>
          </a:xfrm>
          <a:prstGeom prst="rect">
            <a:avLst/>
          </a:prstGeom>
          <a:noFill/>
        </p:spPr>
        <p:txBody>
          <a:bodyPr wrap="square" rtlCol="0">
            <a:spAutoFit/>
          </a:bodyPr>
          <a:p>
            <a:r>
              <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海伦</a:t>
            </a:r>
            <a:r>
              <a:rPr 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a:t>
            </a:r>
            <a:r>
              <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凯勒</a:t>
            </a:r>
            <a:endPar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 Box 5"/>
          <p:cNvSpPr txBox="true"/>
          <p:nvPr/>
        </p:nvSpPr>
        <p:spPr>
          <a:xfrm>
            <a:off x="889000" y="1692910"/>
            <a:ext cx="6042025" cy="3861435"/>
          </a:xfrm>
          <a:prstGeom prst="rect">
            <a:avLst/>
          </a:prstGeom>
          <a:noFill/>
        </p:spPr>
        <p:txBody>
          <a:bodyPr wrap="square" rtlCol="0">
            <a:spAutoFit/>
          </a:bodyPr>
          <a:p>
            <a:pPr fontAlgn="auto">
              <a:lnSpc>
                <a:spcPct val="125000"/>
              </a:lnSpc>
            </a:pPr>
            <a:r>
              <a:rPr lang="en-US" sz="2800">
                <a:solidFill>
                  <a:schemeClr val="accent1">
                    <a:lumMod val="50000"/>
                  </a:schemeClr>
                </a:solidFill>
                <a:sym typeface="+mn-ea"/>
              </a:rPr>
              <a:t>海伦·凯勒（Helen Keller，1880年6月27日—1968年6月1日），美国现代女作家、教育家、社会活动家。</a:t>
            </a:r>
            <a:endParaRPr lang="en-US" sz="2800">
              <a:solidFill>
                <a:schemeClr val="accent1">
                  <a:lumMod val="50000"/>
                </a:schemeClr>
              </a:solidFill>
            </a:endParaRPr>
          </a:p>
          <a:p>
            <a:pPr fontAlgn="auto">
              <a:lnSpc>
                <a:spcPct val="125000"/>
              </a:lnSpc>
            </a:pPr>
            <a:r>
              <a:rPr lang="en-US" sz="2800">
                <a:solidFill>
                  <a:schemeClr val="accent1">
                    <a:lumMod val="50000"/>
                  </a:schemeClr>
                </a:solidFill>
                <a:sym typeface="+mn-ea"/>
              </a:rPr>
              <a:t>1880年6月27日，在亚拉巴马州塔斯喀姆比亚市常春藤巷出生。1882年2月，因突发疾病丧失了视觉和听觉</a:t>
            </a:r>
            <a:r>
              <a:rPr lang="zh-CN" altLang="en-US" sz="2800">
                <a:solidFill>
                  <a:schemeClr val="accent1">
                    <a:lumMod val="50000"/>
                  </a:schemeClr>
                </a:solidFill>
                <a:sym typeface="+mn-ea"/>
              </a:rPr>
              <a:t>，</a:t>
            </a:r>
            <a:r>
              <a:rPr lang="en-US" sz="2800">
                <a:solidFill>
                  <a:schemeClr val="accent1">
                    <a:lumMod val="50000"/>
                  </a:schemeClr>
                </a:solidFill>
                <a:sym typeface="+mn-ea"/>
              </a:rPr>
              <a:t>1887年3月3日，开始学习美式手语。</a:t>
            </a:r>
            <a:endParaRPr lang="en-US" sz="2800">
              <a:solidFill>
                <a:schemeClr val="accent1">
                  <a:lumMod val="50000"/>
                </a:schemeClr>
              </a:solidFill>
              <a:sym typeface="+mn-ea"/>
            </a:endParaRPr>
          </a:p>
        </p:txBody>
      </p:sp>
      <p:pic>
        <p:nvPicPr>
          <p:cNvPr id="2" name="Picture 1" descr="u=3879199484,2045668565&amp;fm=26&amp;gp=0"/>
          <p:cNvPicPr>
            <a:picLocks noChangeAspect="true"/>
          </p:cNvPicPr>
          <p:nvPr/>
        </p:nvPicPr>
        <p:blipFill>
          <a:blip r:embed="rId1"/>
          <a:srcRect r="52350"/>
          <a:stretch>
            <a:fillRect/>
          </a:stretch>
        </p:blipFill>
        <p:spPr>
          <a:xfrm>
            <a:off x="7585710" y="405765"/>
            <a:ext cx="3841115" cy="604583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withEffect">
                                  <p:stCondLst>
                                    <p:cond delay="0"/>
                                  </p:stCondLst>
                                  <p:childTnLst>
                                    <p:set>
                                      <p:cBhvr>
                                        <p:cTn id="6" dur="1000"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fmla="">
                                          <p:val>
                                            <p:strVal val="1+#ppt_w/2"/>
                                          </p:val>
                                        </p:tav>
                                        <p:tav tm="100000" fmla="">
                                          <p:val>
                                            <p:strVal val="#ppt_x"/>
                                          </p:val>
                                        </p:tav>
                                      </p:tavLst>
                                    </p:anim>
                                    <p:anim calcmode="lin" valueType="num">
                                      <p:cBhvr additive="base">
                                        <p:cTn id="8" dur="1000" fill="hold"/>
                                        <p:tgtEl>
                                          <p:spTgt spid="2"/>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387350" y="866140"/>
            <a:ext cx="11417300" cy="5125720"/>
          </a:xfrm>
          <a:prstGeom prst="rect">
            <a:avLst/>
          </a:prstGeom>
          <a:noFill/>
        </p:spPr>
        <p:txBody>
          <a:bodyPr wrap="square" rtlCol="0">
            <a:spAutoFit/>
          </a:bodyPr>
          <a:p>
            <a:pPr fontAlgn="auto">
              <a:lnSpc>
                <a:spcPct val="90000"/>
              </a:lnSpc>
            </a:pPr>
            <a:r>
              <a:rPr lang="en-US" sz="2800">
                <a:solidFill>
                  <a:schemeClr val="accent1">
                    <a:lumMod val="50000"/>
                  </a:schemeClr>
                </a:solidFill>
              </a:rPr>
              <a:t>海伦凯勒是美国着名作家和教育家。一八八二年，在她一岁多的时候，因为发高烧，脑部受到伤害，从此以后，她的眼睛看不到，耳朵听不到，后来，连话也说不出来了。她在黑暗中摸索着长大。</a:t>
            </a:r>
            <a:endParaRPr lang="en-US" sz="2800">
              <a:solidFill>
                <a:schemeClr val="accent1">
                  <a:lumMod val="50000"/>
                </a:schemeClr>
              </a:solidFill>
            </a:endParaRPr>
          </a:p>
          <a:p>
            <a:pPr fontAlgn="auto">
              <a:lnSpc>
                <a:spcPct val="90000"/>
              </a:lnSpc>
            </a:pPr>
            <a:endParaRPr lang="en-US" sz="2800">
              <a:solidFill>
                <a:schemeClr val="accent1">
                  <a:lumMod val="50000"/>
                </a:schemeClr>
              </a:solidFill>
            </a:endParaRPr>
          </a:p>
          <a:p>
            <a:pPr fontAlgn="auto">
              <a:lnSpc>
                <a:spcPct val="90000"/>
              </a:lnSpc>
            </a:pPr>
            <a:r>
              <a:rPr lang="en-US" sz="2800">
                <a:solidFill>
                  <a:schemeClr val="accent1">
                    <a:lumMod val="50000"/>
                  </a:schemeClr>
                </a:solidFill>
              </a:rPr>
              <a:t>　　七岁那一年，家里为她请了一位家庭教师，也就是影响海伦一生的苏利文老师。苏利文在小时候眼睛也差点失明，了解失去光明的痛苦。在她辛苦的指导下，海伦用手触摸学会手语，摸点字卡学会了读书，后来用手摸别人的嘴唇，终于学会说话了。</a:t>
            </a:r>
            <a:endParaRPr lang="en-US" sz="2800">
              <a:solidFill>
                <a:schemeClr val="accent1">
                  <a:lumMod val="50000"/>
                </a:schemeClr>
              </a:solidFill>
            </a:endParaRPr>
          </a:p>
          <a:p>
            <a:pPr fontAlgn="auto">
              <a:lnSpc>
                <a:spcPct val="90000"/>
              </a:lnSpc>
            </a:pPr>
            <a:endParaRPr lang="en-US" sz="2800">
              <a:solidFill>
                <a:schemeClr val="accent1">
                  <a:lumMod val="50000"/>
                </a:schemeClr>
              </a:solidFill>
            </a:endParaRPr>
          </a:p>
          <a:p>
            <a:pPr fontAlgn="auto">
              <a:lnSpc>
                <a:spcPct val="90000"/>
              </a:lnSpc>
            </a:pPr>
            <a:r>
              <a:rPr lang="en-US" sz="2800">
                <a:solidFill>
                  <a:schemeClr val="accent1">
                    <a:lumMod val="50000"/>
                  </a:schemeClr>
                </a:solidFill>
              </a:rPr>
              <a:t>　　苏利文老师为了让海伦接近大自然，让她在草地上打滚，在田野跑跑跳跳，在地里埋下种子，爬到树上吃饭；还带她去摸一摸刚出生的小猪，也到河边去玩水。海伦在老师爱的关怀下，竟然克服失明与失聪的障碍，完成了大学学业。</a:t>
            </a:r>
            <a:endParaRPr lang="en-US" sz="2800">
              <a:solidFill>
                <a:schemeClr val="accent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nodeType="afterEffect">
                                  <p:stCondLst>
                                    <p:cond delay="0"/>
                                  </p:stCondLst>
                                  <p:childTnLst>
                                    <p:set>
                                      <p:cBhvr>
                                        <p:cTn id="12" dur="1000" fill="hold">
                                          <p:stCondLst>
                                            <p:cond delay="0"/>
                                          </p:stCondLst>
                                        </p:cTn>
                                        <p:tgtEl>
                                          <p:spTgt spid="2">
                                            <p:txEl>
                                              <p:pRg st="2" end="2"/>
                                            </p:txEl>
                                          </p:spTgt>
                                        </p:tgtEl>
                                        <p:attrNameLst>
                                          <p:attrName>style.visibility</p:attrName>
                                        </p:attrNameLst>
                                      </p:cBhvr>
                                      <p:to>
                                        <p:strVal val="visible"/>
                                      </p:to>
                                    </p:set>
                                    <p:animEffect transition="in" filter="checkerboard(across)">
                                      <p:cBhvr>
                                        <p:cTn id="13" dur="1000"/>
                                        <p:tgtEl>
                                          <p:spTgt spid="2">
                                            <p:txEl>
                                              <p:pRg st="2" end="2"/>
                                            </p:txEl>
                                          </p:spTgt>
                                        </p:tgtEl>
                                      </p:cBhvr>
                                    </p:animEffect>
                                  </p:childTnLst>
                                </p:cTn>
                              </p:par>
                            </p:childTnLst>
                          </p:cTn>
                        </p:par>
                        <p:par>
                          <p:cTn id="14" fill="hold">
                            <p:stCondLst>
                              <p:cond delay="2000"/>
                            </p:stCondLst>
                            <p:childTnLst>
                              <p:par>
                                <p:cTn id="15" presetID="4" presetClass="entr" presetSubtype="16" fill="hold" nodeType="afterEffect">
                                  <p:stCondLst>
                                    <p:cond delay="0"/>
                                  </p:stCondLst>
                                  <p:childTnLst>
                                    <p:set>
                                      <p:cBhvr>
                                        <p:cTn id="16" dur="1000" fill="hold">
                                          <p:stCondLst>
                                            <p:cond delay="0"/>
                                          </p:stCondLst>
                                        </p:cTn>
                                        <p:tgtEl>
                                          <p:spTgt spid="2">
                                            <p:txEl>
                                              <p:pRg st="4" end="4"/>
                                            </p:txEl>
                                          </p:spTgt>
                                        </p:tgtEl>
                                        <p:attrNameLst>
                                          <p:attrName>style.visibility</p:attrName>
                                        </p:attrNameLst>
                                      </p:cBhvr>
                                      <p:to>
                                        <p:strVal val="visible"/>
                                      </p:to>
                                    </p:set>
                                    <p:animEffect transition="in" filter="box(in)">
                                      <p:cBhvr>
                                        <p:cTn id="17"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2014855" y="2152650"/>
            <a:ext cx="9063355" cy="2553335"/>
          </a:xfrm>
          <a:prstGeom prst="rect">
            <a:avLst/>
          </a:prstGeom>
          <a:noFill/>
        </p:spPr>
        <p:txBody>
          <a:bodyPr wrap="square" rtlCol="0">
            <a:spAutoFit/>
          </a:bodyPr>
          <a:p>
            <a:r>
              <a:rPr lang="zh-CN" altLang="en-US" sz="4000">
                <a:solidFill>
                  <a:schemeClr val="accent1">
                    <a:lumMod val="50000"/>
                  </a:schemeClr>
                </a:solidFill>
              </a:rPr>
              <a:t>你们最爱的视频来了，</a:t>
            </a:r>
            <a:endParaRPr lang="zh-CN" altLang="en-US" sz="4000">
              <a:solidFill>
                <a:schemeClr val="accent1">
                  <a:lumMod val="50000"/>
                </a:schemeClr>
              </a:solidFill>
            </a:endParaRPr>
          </a:p>
          <a:p>
            <a:r>
              <a:rPr lang="zh-CN" altLang="en-US" sz="4000">
                <a:solidFill>
                  <a:schemeClr val="accent1">
                    <a:lumMod val="50000"/>
                  </a:schemeClr>
                </a:solidFill>
              </a:rPr>
              <a:t>不过先说好，</a:t>
            </a:r>
            <a:endParaRPr lang="zh-CN" altLang="en-US" sz="4000">
              <a:solidFill>
                <a:schemeClr val="accent1">
                  <a:lumMod val="50000"/>
                </a:schemeClr>
              </a:solidFill>
            </a:endParaRPr>
          </a:p>
          <a:p>
            <a:r>
              <a:rPr lang="zh-CN" altLang="en-US" sz="4000">
                <a:solidFill>
                  <a:schemeClr val="accent1">
                    <a:lumMod val="50000"/>
                  </a:schemeClr>
                </a:solidFill>
              </a:rPr>
              <a:t>你们可不能闹腾，不然最后的精彩，</a:t>
            </a:r>
            <a:endParaRPr lang="zh-CN" altLang="en-US" sz="4000">
              <a:solidFill>
                <a:schemeClr val="accent1">
                  <a:lumMod val="50000"/>
                </a:schemeClr>
              </a:solidFill>
            </a:endParaRPr>
          </a:p>
          <a:p>
            <a:r>
              <a:rPr lang="zh-CN" altLang="en-US" sz="4000">
                <a:solidFill>
                  <a:schemeClr val="accent1">
                    <a:lumMod val="50000"/>
                  </a:schemeClr>
                </a:solidFill>
              </a:rPr>
              <a:t>可就要错过了！</a:t>
            </a:r>
            <a:endParaRPr lang="en-US" altLang="zh-CN" sz="4000">
              <a:solidFill>
                <a:schemeClr val="accent1">
                  <a:lumMod val="50000"/>
                </a:schemeClr>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坚持的不可能">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574040" y="668020"/>
            <a:ext cx="11043920" cy="5522595"/>
          </a:xfrm>
          <a:prstGeom prst="rect">
            <a:avLst/>
          </a:prstGeom>
        </p:spPr>
      </p:pic>
    </p:spTree>
  </p:cSld>
  <p:clrMapOvr>
    <a:masterClrMapping/>
  </p:clrMapOvr>
  <p:timing>
    <p:tnLst>
      <p:par>
        <p:cTn id="1" dur="indefinite" restart="never" nodeType="tmRoot">
          <p:childTnLst>
            <p:video fullScrn="false">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pPr algn="ctr"/>
            <a:r>
              <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游戏时间</a:t>
            </a:r>
            <a:endParaRPr lang="zh-C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 Box 3"/>
          <p:cNvSpPr txBox="true"/>
          <p:nvPr/>
        </p:nvSpPr>
        <p:spPr>
          <a:xfrm>
            <a:off x="648335" y="1923415"/>
            <a:ext cx="11071225" cy="3415030"/>
          </a:xfrm>
          <a:prstGeom prst="rect">
            <a:avLst/>
          </a:prstGeom>
          <a:noFill/>
        </p:spPr>
        <p:txBody>
          <a:bodyPr wrap="square" rtlCol="0">
            <a:spAutoFit/>
          </a:bodyPr>
          <a:p>
            <a:r>
              <a:rPr lang="zh-CN" altLang="en-US" sz="3600">
                <a:ln>
                  <a:noFill/>
                </a:ln>
                <a:solidFill>
                  <a:schemeClr val="accent1">
                    <a:lumMod val="50000"/>
                  </a:schemeClr>
                </a:solidFill>
              </a:rPr>
              <a:t>规则：</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每个人先熟悉接下来所要挑战的英语文章，</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一个或多个人同时挑战自己的极限，</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看看在一口气之内最多能读到什么位置。</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读得最多的人获胜</a:t>
            </a:r>
            <a:endParaRPr lang="zh-CN" altLang="en-US" sz="3600">
              <a:ln>
                <a:noFill/>
              </a:ln>
              <a:solidFill>
                <a:schemeClr val="accent1">
                  <a:lumMod val="50000"/>
                </a:schemeClr>
              </a:solidFill>
            </a:endParaRPr>
          </a:p>
          <a:p>
            <a:r>
              <a:rPr lang="en-US" altLang="zh-CN" sz="3600">
                <a:ln>
                  <a:noFill/>
                </a:ln>
                <a:solidFill>
                  <a:schemeClr val="accent1">
                    <a:lumMod val="50000"/>
                  </a:schemeClr>
                </a:solidFill>
              </a:rPr>
              <a:t>	</a:t>
            </a:r>
            <a:r>
              <a:rPr lang="zh-CN" altLang="en-US" sz="3600">
                <a:ln>
                  <a:noFill/>
                </a:ln>
                <a:solidFill>
                  <a:schemeClr val="accent1">
                    <a:lumMod val="50000"/>
                  </a:schemeClr>
                </a:solidFill>
              </a:rPr>
              <a:t>如果挑战成功第一篇，可以选择挑战更长的文章</a:t>
            </a:r>
            <a:endParaRPr lang="zh-CN" altLang="en-US" sz="3600">
              <a:ln>
                <a:noFill/>
              </a:ln>
              <a:solidFill>
                <a:schemeClr val="accent1">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xEl>
                                              <p:pRg st="0" end="0"/>
                                            </p:txEl>
                                          </p:spTgt>
                                        </p:tgtEl>
                                      </p:cBhvr>
                                    </p:animEffect>
                                  </p:childTnLst>
                                </p:cTn>
                              </p:par>
                            </p:childTnLst>
                          </p:cTn>
                        </p:par>
                        <p:par>
                          <p:cTn id="12" fill="hold">
                            <p:stCondLst>
                              <p:cond delay="600"/>
                            </p:stCondLst>
                            <p:childTnLst>
                              <p:par>
                                <p:cTn id="13" presetID="41" presetClass="entr" presetSubtype="0" fill="hold" nodeType="afterEffect">
                                  <p:stCondLst>
                                    <p:cond delay="0"/>
                                  </p:stCondLst>
                                  <p:iterate type="lt">
                                    <p:tmPct val="10000"/>
                                  </p:iterate>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5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xEl>
                                              <p:pRg st="1" end="1"/>
                                            </p:txEl>
                                          </p:spTgt>
                                        </p:tgtEl>
                                      </p:cBhvr>
                                    </p:animEffect>
                                  </p:childTnLst>
                                </p:cTn>
                              </p:par>
                            </p:childTnLst>
                          </p:cTn>
                        </p:par>
                        <p:par>
                          <p:cTn id="20" fill="hold">
                            <p:stCondLst>
                              <p:cond delay="2050"/>
                            </p:stCondLst>
                            <p:childTnLst>
                              <p:par>
                                <p:cTn id="21" presetID="41" presetClass="entr" presetSubtype="0" fill="hold" nodeType="afterEffect">
                                  <p:stCondLst>
                                    <p:cond delay="0"/>
                                  </p:stCondLst>
                                  <p:iterate type="lt">
                                    <p:tmPct val="10000"/>
                                  </p:iterate>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5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4">
                                            <p:txEl>
                                              <p:pRg st="2" end="2"/>
                                            </p:txEl>
                                          </p:spTgt>
                                        </p:tgtEl>
                                      </p:cBhvr>
                                    </p:animEffect>
                                  </p:childTnLst>
                                </p:cTn>
                              </p:par>
                            </p:childTnLst>
                          </p:cTn>
                        </p:par>
                        <p:par>
                          <p:cTn id="28" fill="hold">
                            <p:stCondLst>
                              <p:cond delay="3350"/>
                            </p:stCondLst>
                            <p:childTnLst>
                              <p:par>
                                <p:cTn id="29" presetID="41" presetClass="entr" presetSubtype="0" fill="hold" nodeType="afterEffect">
                                  <p:stCondLst>
                                    <p:cond delay="0"/>
                                  </p:stCondLst>
                                  <p:iterate type="lt">
                                    <p:tmPct val="10000"/>
                                  </p:iterate>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p:cTn id="31" dur="5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4">
                                            <p:txEl>
                                              <p:pRg st="3" end="3"/>
                                            </p:txEl>
                                          </p:spTgt>
                                        </p:tgtEl>
                                      </p:cBhvr>
                                    </p:animEffect>
                                  </p:childTnLst>
                                </p:cTn>
                              </p:par>
                            </p:childTnLst>
                          </p:cTn>
                        </p:par>
                        <p:par>
                          <p:cTn id="36" fill="hold">
                            <p:stCondLst>
                              <p:cond delay="4749"/>
                            </p:stCondLst>
                            <p:childTnLst>
                              <p:par>
                                <p:cTn id="37" presetID="41" presetClass="entr" presetSubtype="0" fill="hold" nodeType="afterEffect">
                                  <p:stCondLst>
                                    <p:cond delay="0"/>
                                  </p:stCondLst>
                                  <p:iterate type="lt">
                                    <p:tmPct val="10000"/>
                                  </p:iterate>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p:cTn id="39" dur="5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4">
                                            <p:txEl>
                                              <p:pRg st="4" end="4"/>
                                            </p:txEl>
                                          </p:spTgt>
                                        </p:tgtEl>
                                      </p:cBhvr>
                                    </p:animEffect>
                                  </p:childTnLst>
                                </p:cTn>
                              </p:par>
                            </p:childTnLst>
                          </p:cTn>
                        </p:par>
                        <p:par>
                          <p:cTn id="44" fill="hold">
                            <p:stCondLst>
                              <p:cond delay="5650"/>
                            </p:stCondLst>
                            <p:childTnLst>
                              <p:par>
                                <p:cTn id="45" presetID="41" presetClass="entr" presetSubtype="0" fill="hold" nodeType="afterEffect">
                                  <p:stCondLst>
                                    <p:cond delay="0"/>
                                  </p:stCondLst>
                                  <p:iterate type="lt">
                                    <p:tmPct val="10000"/>
                                  </p:iterate>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5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753745" y="367030"/>
            <a:ext cx="10684510" cy="6040120"/>
          </a:xfrm>
          <a:prstGeom prst="rect">
            <a:avLst/>
          </a:prstGeom>
          <a:noFill/>
        </p:spPr>
        <p:txBody>
          <a:bodyPr wrap="square" rtlCol="0">
            <a:spAutoFit/>
          </a:bodyPr>
          <a:p>
            <a:pPr algn="ctr" fontAlgn="auto">
              <a:lnSpc>
                <a:spcPct val="120000"/>
              </a:lnSpc>
              <a:spcAft>
                <a:spcPts val="1800"/>
              </a:spcAft>
            </a:pPr>
            <a:r>
              <a:rPr lang="en-US" altLang="zh-CN" sz="4000">
                <a:gradFill>
                  <a:gsLst>
                    <a:gs pos="0">
                      <a:schemeClr val="accent5">
                        <a:lumMod val="50000"/>
                      </a:schemeClr>
                    </a:gs>
                    <a:gs pos="50000">
                      <a:schemeClr val="accent1">
                        <a:lumMod val="75000"/>
                      </a:schemeClr>
                    </a:gs>
                    <a:gs pos="100000">
                      <a:schemeClr val="accent5">
                        <a:lumMod val="86000"/>
                      </a:schemeClr>
                    </a:gs>
                  </a:gsLst>
                  <a:lin ang="5400000"/>
                </a:gradFill>
                <a:effectLst>
                  <a:reflection blurRad="6350" stA="53000" endA="300" endPos="35500" dir="5400000" sy="-90000" algn="bl" rotWithShape="0"/>
                </a:effectLst>
              </a:rPr>
              <a:t>Austria creates COVID stamp</a:t>
            </a:r>
            <a:endParaRPr lang="en-US" altLang="zh-CN" sz="4000">
              <a:solidFill>
                <a:schemeClr val="accent1">
                  <a:lumMod val="50000"/>
                </a:schemeClr>
              </a:solidFill>
            </a:endParaRPr>
          </a:p>
          <a:p>
            <a:pPr algn="l" fontAlgn="auto">
              <a:lnSpc>
                <a:spcPct val="92000"/>
              </a:lnSpc>
            </a:pPr>
            <a:r>
              <a:rPr lang="en-US" altLang="zh-CN" sz="3200">
                <a:solidFill>
                  <a:schemeClr val="accent1">
                    <a:lumMod val="75000"/>
                  </a:schemeClr>
                </a:solidFill>
              </a:rPr>
              <a:t>  You might remember seeing pictures of empty store shelves in some countries earlier this year.People were panic-buying food, soap and even toilet paper during the COVID-19 pandemic.</a:t>
            </a:r>
            <a:endParaRPr lang="en-US" altLang="zh-CN" sz="3200">
              <a:solidFill>
                <a:schemeClr val="accent1">
                  <a:lumMod val="75000"/>
                </a:schemeClr>
              </a:solidFill>
            </a:endParaRPr>
          </a:p>
          <a:p>
            <a:pPr algn="l" fontAlgn="auto">
              <a:lnSpc>
                <a:spcPct val="92000"/>
              </a:lnSpc>
            </a:pPr>
            <a:r>
              <a:rPr lang="en-US" altLang="zh-CN" sz="3200">
                <a:solidFill>
                  <a:schemeClr val="accent1">
                    <a:lumMod val="75000"/>
                  </a:schemeClr>
                </a:solidFill>
              </a:rPr>
              <a:t>  In memory of this, Austria made a toilet paper stamp. Each stamp is about 10 cm long, the same size and shape of a single sheet of toilet paper.</a:t>
            </a:r>
            <a:endParaRPr lang="en-US" altLang="zh-CN" sz="3200">
              <a:solidFill>
                <a:schemeClr val="accent1">
                  <a:lumMod val="75000"/>
                </a:schemeClr>
              </a:solidFill>
            </a:endParaRPr>
          </a:p>
          <a:p>
            <a:pPr algn="l" fontAlgn="auto">
              <a:lnSpc>
                <a:spcPct val="92000"/>
              </a:lnSpc>
            </a:pPr>
            <a:r>
              <a:rPr lang="en-US" altLang="zh-CN" sz="3200">
                <a:solidFill>
                  <a:schemeClr val="accent1">
                    <a:lumMod val="75000"/>
                  </a:schemeClr>
                </a:solidFill>
              </a:rPr>
              <a:t>  There is a picture of the COVID-19 pathogen(</a:t>
            </a:r>
            <a:r>
              <a:rPr lang="zh-CN" altLang="en-US" sz="3200">
                <a:solidFill>
                  <a:schemeClr val="accent1">
                    <a:lumMod val="75000"/>
                  </a:schemeClr>
                </a:solidFill>
              </a:rPr>
              <a:t>病原体</a:t>
            </a:r>
            <a:r>
              <a:rPr lang="en-US" altLang="zh-CN" sz="3200">
                <a:solidFill>
                  <a:schemeClr val="accent1">
                    <a:lumMod val="75000"/>
                  </a:schemeClr>
                </a:solidFill>
              </a:rPr>
              <a:t>) and a baby elephant on the stamp. On average, a baby elephant is one meter long. The pictu</a:t>
            </a:r>
            <a:r>
              <a:rPr lang="" altLang="en-US" sz="3200">
                <a:solidFill>
                  <a:schemeClr val="accent1">
                    <a:lumMod val="75000"/>
                  </a:schemeClr>
                </a:solidFill>
              </a:rPr>
              <a:t>r</a:t>
            </a:r>
            <a:r>
              <a:rPr lang="en-US" altLang="zh-CN" sz="3200">
                <a:solidFill>
                  <a:schemeClr val="accent1">
                    <a:lumMod val="75000"/>
                  </a:schemeClr>
                </a:solidFill>
              </a:rPr>
              <a:t>e remind people to stay one meter away from each other in public areas.</a:t>
            </a:r>
            <a:endParaRPr lang="en-US" altLang="zh-CN" sz="3200">
              <a:solidFill>
                <a:schemeClr val="accent1">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nodeType="withEffect">
                                  <p:stCondLst>
                                    <p:cond delay="0"/>
                                  </p:stCondLst>
                                  <p:iterate type="lt">
                                    <p:tmPct val="7000"/>
                                  </p:iterate>
                                  <p:childTnLst>
                                    <p:set>
                                      <p:cBhvr>
                                        <p:cTn id="6" dur="500"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1"/>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
                                          </p:val>
                                        </p:tav>
                                        <p:tav tm="100000">
                                          <p:val>
                                            <p:strVal val="#ppt_y"/>
                                          </p:val>
                                        </p:tav>
                                      </p:tavLst>
                                    </p:anim>
                                  </p:childTnLst>
                                </p:cTn>
                              </p:par>
                              <p:par>
                                <p:cTn id="10" presetID="8" presetClass="entr" presetSubtype="16" fill="hold" nodeType="withEffect">
                                  <p:stCondLst>
                                    <p:cond delay="30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par>
                                <p:cTn id="13" presetID="8" presetClass="entr" presetSubtype="16" fill="hold" nodeType="withEffect">
                                  <p:stCondLst>
                                    <p:cond delay="3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amond(in)">
                                      <p:cBhvr>
                                        <p:cTn id="15" dur="2000"/>
                                        <p:tgtEl>
                                          <p:spTgt spid="4">
                                            <p:txEl>
                                              <p:pRg st="2" end="2"/>
                                            </p:txEl>
                                          </p:spTgt>
                                        </p:tgtEl>
                                      </p:cBhvr>
                                    </p:animEffect>
                                  </p:childTnLst>
                                </p:cTn>
                              </p:par>
                              <p:par>
                                <p:cTn id="16" presetID="8" presetClass="entr" presetSubtype="16" fill="hold" nodeType="withEffect">
                                  <p:stCondLst>
                                    <p:cond delay="30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amond(in)">
                                      <p:cBhvr>
                                        <p:cTn id="18"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true"/>
          <p:nvPr/>
        </p:nvSpPr>
        <p:spPr>
          <a:xfrm>
            <a:off x="753745" y="367030"/>
            <a:ext cx="10684510" cy="6436995"/>
          </a:xfrm>
          <a:prstGeom prst="rect">
            <a:avLst/>
          </a:prstGeom>
          <a:noFill/>
        </p:spPr>
        <p:txBody>
          <a:bodyPr wrap="square" rtlCol="0">
            <a:spAutoFit/>
          </a:bodyPr>
          <a:p>
            <a:pPr algn="ctr" fontAlgn="auto">
              <a:lnSpc>
                <a:spcPct val="120000"/>
              </a:lnSpc>
              <a:spcAft>
                <a:spcPts val="1800"/>
              </a:spcAft>
            </a:pPr>
            <a:r>
              <a:rPr lang="" altLang="en-US" sz="4000">
                <a:gradFill>
                  <a:gsLst>
                    <a:gs pos="0">
                      <a:schemeClr val="accent5">
                        <a:lumMod val="50000"/>
                      </a:schemeClr>
                    </a:gs>
                    <a:gs pos="50000">
                      <a:schemeClr val="accent1">
                        <a:lumMod val="75000"/>
                      </a:schemeClr>
                    </a:gs>
                    <a:gs pos="100000">
                      <a:schemeClr val="accent5">
                        <a:lumMod val="86000"/>
                      </a:schemeClr>
                    </a:gs>
                  </a:gsLst>
                  <a:lin ang="5400000"/>
                </a:gradFill>
                <a:effectLst>
                  <a:reflection blurRad="6350" stA="53000" endA="300" endPos="35500" dir="5400000" sy="-90000" algn="bl" rotWithShape="0"/>
                </a:effectLst>
              </a:rPr>
              <a:t>Playing with a penguin</a:t>
            </a:r>
            <a:endParaRPr lang="en-US" altLang="zh-CN" sz="4000">
              <a:solidFill>
                <a:schemeClr val="accent1">
                  <a:lumMod val="50000"/>
                </a:schemeClr>
              </a:solidFill>
            </a:endParaRPr>
          </a:p>
          <a:p>
            <a:pPr algn="l" fontAlgn="auto">
              <a:lnSpc>
                <a:spcPct val="84000"/>
              </a:lnSpc>
            </a:pPr>
            <a:r>
              <a:rPr lang="" altLang="en-US" sz="3200">
                <a:solidFill>
                  <a:schemeClr val="accent1">
                    <a:lumMod val="75000"/>
                  </a:schemeClr>
                </a:solidFill>
              </a:rPr>
              <a:t> A man was driving down the highway with his pet penguin when he got pulled over by a police officer for speeding.</a:t>
            </a:r>
            <a:endParaRPr lang="" altLang="en-US" sz="3200">
              <a:solidFill>
                <a:schemeClr val="accent1">
                  <a:lumMod val="75000"/>
                </a:schemeClr>
              </a:solidFill>
            </a:endParaRPr>
          </a:p>
          <a:p>
            <a:pPr algn="l" fontAlgn="auto">
              <a:lnSpc>
                <a:spcPct val="84000"/>
              </a:lnSpc>
            </a:pPr>
            <a:r>
              <a:rPr lang="" altLang="en-US" sz="3200">
                <a:solidFill>
                  <a:schemeClr val="accent1">
                    <a:lumMod val="75000"/>
                  </a:schemeClr>
                </a:solidFill>
              </a:rPr>
              <a:t>  After the cop handed the speeding ticket to the driver, he noticed the penguin. He told the driver that he must take the penguin to the zoo. The driver agreed to do so.</a:t>
            </a:r>
            <a:endParaRPr lang="" altLang="en-US" sz="3200">
              <a:solidFill>
                <a:schemeClr val="accent1">
                  <a:lumMod val="75000"/>
                </a:schemeClr>
              </a:solidFill>
            </a:endParaRPr>
          </a:p>
          <a:p>
            <a:pPr algn="l" fontAlgn="auto">
              <a:lnSpc>
                <a:spcPct val="84000"/>
              </a:lnSpc>
            </a:pPr>
            <a:r>
              <a:rPr lang="" altLang="en-US" sz="3200">
                <a:solidFill>
                  <a:schemeClr val="accent1">
                    <a:lumMod val="75000"/>
                  </a:schemeClr>
                </a:solidFill>
              </a:rPr>
              <a:t>  Two months later, the same driver was pulled over by the same cop for speeding. The cop saw the penguin again, only this time it was wearing sunglasses and eating ice cream.</a:t>
            </a:r>
            <a:endParaRPr lang="" altLang="en-US" sz="3200">
              <a:solidFill>
                <a:schemeClr val="accent1">
                  <a:lumMod val="75000"/>
                </a:schemeClr>
              </a:solidFill>
            </a:endParaRPr>
          </a:p>
          <a:p>
            <a:pPr algn="l" fontAlgn="auto">
              <a:lnSpc>
                <a:spcPct val="84000"/>
              </a:lnSpc>
            </a:pPr>
            <a:r>
              <a:rPr lang="" altLang="en-US" sz="3200">
                <a:solidFill>
                  <a:schemeClr val="accent1">
                    <a:lumMod val="75000"/>
                  </a:schemeClr>
                </a:solidFill>
              </a:rPr>
              <a:t>  The cop said, “I thought I told you to take the penguin to the zoo”.</a:t>
            </a:r>
            <a:endParaRPr lang="" altLang="en-US" sz="3200">
              <a:solidFill>
                <a:schemeClr val="accent1">
                  <a:lumMod val="75000"/>
                </a:schemeClr>
              </a:solidFill>
            </a:endParaRPr>
          </a:p>
          <a:p>
            <a:pPr algn="l" fontAlgn="auto">
              <a:lnSpc>
                <a:spcPct val="84000"/>
              </a:lnSpc>
            </a:pPr>
            <a:r>
              <a:rPr lang="" altLang="en-US" sz="3200">
                <a:solidFill>
                  <a:schemeClr val="accent1">
                    <a:lumMod val="75000"/>
                  </a:schemeClr>
                </a:solidFill>
              </a:rPr>
              <a:t>  The man replied, “I did take it to the zoo. Now I’m taking it to the beach.”</a:t>
            </a:r>
            <a:endParaRPr lang="" altLang="en-US" sz="3200">
              <a:solidFill>
                <a:schemeClr val="accent1">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nodeType="withEffect">
                                  <p:stCondLst>
                                    <p:cond delay="0"/>
                                  </p:stCondLst>
                                  <p:iterate type="lt">
                                    <p:tmPct val="7000"/>
                                  </p:iterate>
                                  <p:childTnLst>
                                    <p:set>
                                      <p:cBhvr>
                                        <p:cTn id="6" dur="1000"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
                                          </p:val>
                                        </p:tav>
                                        <p:tav tm="100000">
                                          <p:val>
                                            <p:strVal val="#ppt_y"/>
                                          </p:val>
                                        </p:tav>
                                      </p:tavLst>
                                    </p:anim>
                                  </p:childTnLst>
                                </p:cTn>
                              </p:par>
                              <p:par>
                                <p:cTn id="10" presetID="8" presetClass="entr" presetSubtype="16" fill="hold" nodeType="withEffect">
                                  <p:stCondLst>
                                    <p:cond delay="500"/>
                                  </p:stCondLst>
                                  <p:childTnLst>
                                    <p:set>
                                      <p:cBhvr>
                                        <p:cTn id="11" dur="2000"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par>
                                <p:cTn id="13" presetID="8" presetClass="entr" presetSubtype="16" fill="hold" nodeType="withEffect">
                                  <p:stCondLst>
                                    <p:cond delay="500"/>
                                  </p:stCondLst>
                                  <p:childTnLst>
                                    <p:set>
                                      <p:cBhvr>
                                        <p:cTn id="14" dur="2000" fill="hold">
                                          <p:stCondLst>
                                            <p:cond delay="0"/>
                                          </p:stCondLst>
                                        </p:cTn>
                                        <p:tgtEl>
                                          <p:spTgt spid="4">
                                            <p:txEl>
                                              <p:pRg st="2" end="2"/>
                                            </p:txEl>
                                          </p:spTgt>
                                        </p:tgtEl>
                                        <p:attrNameLst>
                                          <p:attrName>style.visibility</p:attrName>
                                        </p:attrNameLst>
                                      </p:cBhvr>
                                      <p:to>
                                        <p:strVal val="visible"/>
                                      </p:to>
                                    </p:set>
                                    <p:animEffect transition="in" filter="diamond(in)">
                                      <p:cBhvr>
                                        <p:cTn id="15" dur="2000"/>
                                        <p:tgtEl>
                                          <p:spTgt spid="4">
                                            <p:txEl>
                                              <p:pRg st="2" end="2"/>
                                            </p:txEl>
                                          </p:spTgt>
                                        </p:tgtEl>
                                      </p:cBhvr>
                                    </p:animEffect>
                                  </p:childTnLst>
                                </p:cTn>
                              </p:par>
                              <p:par>
                                <p:cTn id="16" presetID="8" presetClass="entr" presetSubtype="16" fill="hold" nodeType="withEffect">
                                  <p:stCondLst>
                                    <p:cond delay="500"/>
                                  </p:stCondLst>
                                  <p:childTnLst>
                                    <p:set>
                                      <p:cBhvr>
                                        <p:cTn id="17" dur="2000" fill="hold">
                                          <p:stCondLst>
                                            <p:cond delay="0"/>
                                          </p:stCondLst>
                                        </p:cTn>
                                        <p:tgtEl>
                                          <p:spTgt spid="4">
                                            <p:txEl>
                                              <p:pRg st="4" end="4"/>
                                            </p:txEl>
                                          </p:spTgt>
                                        </p:tgtEl>
                                        <p:attrNameLst>
                                          <p:attrName>style.visibility</p:attrName>
                                        </p:attrNameLst>
                                      </p:cBhvr>
                                      <p:to>
                                        <p:strVal val="visible"/>
                                      </p:to>
                                    </p:set>
                                    <p:animEffect transition="in" filter="diamond(in)">
                                      <p:cBhvr>
                                        <p:cTn id="18" dur="2000"/>
                                        <p:tgtEl>
                                          <p:spTgt spid="4">
                                            <p:txEl>
                                              <p:pRg st="4" end="4"/>
                                            </p:txEl>
                                          </p:spTgt>
                                        </p:tgtEl>
                                      </p:cBhvr>
                                    </p:animEffect>
                                  </p:childTnLst>
                                </p:cTn>
                              </p:par>
                              <p:par>
                                <p:cTn id="19" presetID="8" presetClass="entr" presetSubtype="16" fill="hold" nodeType="withEffect">
                                  <p:stCondLst>
                                    <p:cond delay="500"/>
                                  </p:stCondLst>
                                  <p:childTnLst>
                                    <p:set>
                                      <p:cBhvr>
                                        <p:cTn id="20" dur="2000" fill="hold">
                                          <p:stCondLst>
                                            <p:cond delay="0"/>
                                          </p:stCondLst>
                                        </p:cTn>
                                        <p:tgtEl>
                                          <p:spTgt spid="4">
                                            <p:txEl>
                                              <p:pRg st="3" end="3"/>
                                            </p:txEl>
                                          </p:spTgt>
                                        </p:tgtEl>
                                        <p:attrNameLst>
                                          <p:attrName>style.visibility</p:attrName>
                                        </p:attrNameLst>
                                      </p:cBhvr>
                                      <p:to>
                                        <p:strVal val="visible"/>
                                      </p:to>
                                    </p:set>
                                    <p:animEffect transition="in" filter="diamond(in)">
                                      <p:cBhvr>
                                        <p:cTn id="21" dur="2000"/>
                                        <p:tgtEl>
                                          <p:spTgt spid="4">
                                            <p:txEl>
                                              <p:pRg st="3" end="3"/>
                                            </p:txEl>
                                          </p:spTgt>
                                        </p:tgtEl>
                                      </p:cBhvr>
                                    </p:animEffect>
                                  </p:childTnLst>
                                </p:cTn>
                              </p:par>
                              <p:par>
                                <p:cTn id="22" presetID="8" presetClass="entr" presetSubtype="16" fill="hold" nodeType="withEffect">
                                  <p:stCondLst>
                                    <p:cond delay="500"/>
                                  </p:stCondLst>
                                  <p:childTnLst>
                                    <p:set>
                                      <p:cBhvr>
                                        <p:cTn id="23" dur="2000" fill="hold">
                                          <p:stCondLst>
                                            <p:cond delay="0"/>
                                          </p:stCondLst>
                                        </p:cTn>
                                        <p:tgtEl>
                                          <p:spTgt spid="4">
                                            <p:txEl>
                                              <p:pRg st="5" end="5"/>
                                            </p:txEl>
                                          </p:spTgt>
                                        </p:tgtEl>
                                        <p:attrNameLst>
                                          <p:attrName>style.visibility</p:attrName>
                                        </p:attrNameLst>
                                      </p:cBhvr>
                                      <p:to>
                                        <p:strVal val="visible"/>
                                      </p:to>
                                    </p:set>
                                    <p:animEffect transition="in" filter="diamond(in)">
                                      <p:cBhvr>
                                        <p:cTn id="24"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txDef>
      <a:spPr>
        <a:noFill/>
      </a:spPr>
      <a:bodyPr wrap="square" rtlCol="0">
        <a:spAutoFit/>
      </a:bodyPr>
      <a:lstStyle>
        <a:defPPr>
          <a:defRPr lang="zh-CN" altLang="en-US" sz="40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2271</Words>
  <Application>WPS Presentation</Application>
  <PresentationFormat>宽屏</PresentationFormat>
  <Paragraphs>77</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Droid Sans Fallback</vt:lpstr>
      <vt:lpstr>Arial Black</vt:lpstr>
      <vt:lpstr>微软雅黑</vt:lpstr>
      <vt:lpstr>宋体</vt:lpstr>
      <vt:lpstr>Arial Unicode MS</vt:lpstr>
      <vt:lpstr>Webdings</vt:lpstr>
      <vt:lpstr>Times New Roman</vt:lpstr>
      <vt:lpstr>Office Theme</vt:lpstr>
      <vt:lpstr>坚持</vt:lpstr>
      <vt:lpstr>目录</vt:lpstr>
      <vt:lpstr>PowerPoint 演示文稿</vt:lpstr>
      <vt:lpstr>PowerPoint 演示文稿</vt:lpstr>
      <vt:lpstr>PowerPoint 演示文稿</vt:lpstr>
      <vt:lpstr>PowerPoint 演示文稿</vt:lpstr>
      <vt:lpstr>游戏时间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dc:creator>
  <cp:lastModifiedBy>pi</cp:lastModifiedBy>
  <cp:revision>28</cp:revision>
  <dcterms:created xsi:type="dcterms:W3CDTF">2020-12-03T15:22:38Z</dcterms:created>
  <dcterms:modified xsi:type="dcterms:W3CDTF">2020-12-03T15:22:38Z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