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4876949" y="1337500"/>
            <a:ext cx="3661502" cy="332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2086349" y="2198474"/>
            <a:ext cx="4886702" cy="57270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086349" y="2834125"/>
            <a:ext cx="4886702" cy="473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800"/>
            </a:lvl1pPr>
            <a:lvl2pPr marL="317500" indent="279400" algn="ctr">
              <a:buClrTx/>
              <a:buSzTx/>
              <a:buFontTx/>
              <a:buNone/>
              <a:defRPr sz="1800"/>
            </a:lvl2pPr>
            <a:lvl3pPr marL="317500" indent="736600" algn="ctr">
              <a:buClrTx/>
              <a:buSzTx/>
              <a:buFontTx/>
              <a:buNone/>
              <a:defRPr sz="1800"/>
            </a:lvl3pPr>
            <a:lvl4pPr marL="317500" indent="1193800" algn="ctr">
              <a:buClrTx/>
              <a:buSzTx/>
              <a:buFontTx/>
              <a:buNone/>
              <a:defRPr sz="1800"/>
            </a:lvl4pPr>
            <a:lvl5pPr marL="317500" indent="16510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048800" y="1129474"/>
            <a:ext cx="7046401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1066775" y="1962649"/>
            <a:ext cx="7046401" cy="1917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605400" y="1787749"/>
            <a:ext cx="7867200" cy="2875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604750" y="1337500"/>
            <a:ext cx="3595500" cy="332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320000"/>
              </a:lnSpc>
            </a:lvl1pPr>
            <a:lvl2pPr>
              <a:lnSpc>
                <a:spcPct val="320000"/>
              </a:lnSpc>
            </a:lvl2pPr>
            <a:lvl3pPr>
              <a:lnSpc>
                <a:spcPct val="320000"/>
              </a:lnSpc>
            </a:lvl3pPr>
            <a:lvl4pPr>
              <a:lnSpc>
                <a:spcPct val="320000"/>
              </a:lnSpc>
            </a:lvl4pPr>
            <a:lvl5pPr>
              <a:lnSpc>
                <a:spcPct val="32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Google Shape;30;p6"/>
          <p:cNvSpPr txBox="1"/>
          <p:nvPr>
            <p:ph type="body" sz="half" idx="13"/>
          </p:nvPr>
        </p:nvSpPr>
        <p:spPr>
          <a:xfrm>
            <a:off x="4877049" y="1337499"/>
            <a:ext cx="3595501" cy="33258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320000"/>
              </a:lnSpc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/>
          <p:nvPr>
            <p:ph type="body" idx="1"/>
          </p:nvPr>
        </p:nvSpPr>
        <p:spPr>
          <a:xfrm>
            <a:off x="3266499" y="701849"/>
            <a:ext cx="5205901" cy="3961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320000"/>
              </a:lnSpc>
            </a:lvl1pPr>
            <a:lvl2pPr>
              <a:lnSpc>
                <a:spcPct val="320000"/>
              </a:lnSpc>
            </a:lvl2pPr>
            <a:lvl3pPr>
              <a:lnSpc>
                <a:spcPct val="320000"/>
              </a:lnSpc>
            </a:lvl3pPr>
            <a:lvl4pPr>
              <a:lnSpc>
                <a:spcPct val="320000"/>
              </a:lnSpc>
            </a:lvl4pPr>
            <a:lvl5pPr>
              <a:lnSpc>
                <a:spcPct val="32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605400" y="473949"/>
            <a:ext cx="2509200" cy="5727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605400" y="1333649"/>
            <a:ext cx="3442200" cy="3329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320000"/>
              </a:lnSpc>
            </a:lvl1pPr>
            <a:lvl2pPr>
              <a:lnSpc>
                <a:spcPct val="320000"/>
              </a:lnSpc>
            </a:lvl2pPr>
            <a:lvl3pPr>
              <a:lnSpc>
                <a:spcPct val="320000"/>
              </a:lnSpc>
            </a:lvl3pPr>
            <a:lvl4pPr>
              <a:lnSpc>
                <a:spcPct val="320000"/>
              </a:lnSpc>
            </a:lvl4pPr>
            <a:lvl5pPr>
              <a:lnSpc>
                <a:spcPct val="32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9;p8"/>
          <p:cNvSpPr txBox="1"/>
          <p:nvPr>
            <p:ph type="body" sz="half" idx="13"/>
          </p:nvPr>
        </p:nvSpPr>
        <p:spPr>
          <a:xfrm>
            <a:off x="5030249" y="1333524"/>
            <a:ext cx="3442201" cy="3329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320000"/>
              </a:lnSpc>
            </a:pP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605400" y="473949"/>
            <a:ext cx="2509200" cy="5727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1"/>
          <p:cNvSpPr txBox="1"/>
          <p:nvPr/>
        </p:nvSpPr>
        <p:spPr>
          <a:xfrm>
            <a:off x="120624" y="4815049"/>
            <a:ext cx="207270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5400" y="473949"/>
            <a:ext cx="7933201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●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○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■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●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○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■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●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○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2E3D49"/>
        </a:buClr>
        <a:buSzPts val="1400"/>
        <a:buFont typeface="Helvetica"/>
        <a:buChar char="■"/>
        <a:tabLst/>
        <a:defRPr b="0" baseline="0" cap="none" i="0" spc="0" strike="noStrike" sz="1400" u="none">
          <a:ln>
            <a:noFill/>
          </a:ln>
          <a:solidFill>
            <a:srgbClr val="2E3D49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54;p12" descr="Google Shape;54;p12"/>
          <p:cNvPicPr>
            <a:picLocks noChangeAspect="1"/>
          </p:cNvPicPr>
          <p:nvPr/>
        </p:nvPicPr>
        <p:blipFill>
          <a:blip r:embed="rId2">
            <a:extLst/>
          </a:blip>
          <a:srcRect l="9957" t="35735" r="10513" b="35787"/>
          <a:stretch>
            <a:fillRect/>
          </a:stretch>
        </p:blipFill>
        <p:spPr>
          <a:xfrm>
            <a:off x="2963449" y="497350"/>
            <a:ext cx="3217100" cy="8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Google Shape;55;p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sz="2200"/>
            </a:lvl1pPr>
          </a:lstStyle>
          <a:p>
            <a:pPr/>
            <a:r>
              <a:t>Data Lake Value Proposition</a:t>
            </a:r>
          </a:p>
        </p:txBody>
      </p:sp>
      <p:sp>
        <p:nvSpPr>
          <p:cNvPr id="104" name="Google Shape;56;p12"/>
          <p:cNvSpPr txBox="1"/>
          <p:nvPr>
            <p:ph type="body" sz="quarter" idx="1"/>
          </p:nvPr>
        </p:nvSpPr>
        <p:spPr>
          <a:xfrm>
            <a:off x="2086349" y="2910325"/>
            <a:ext cx="4886702" cy="473400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Jeegar Maru</a:t>
            </a:r>
          </a:p>
        </p:txBody>
      </p:sp>
      <p:sp>
        <p:nvSpPr>
          <p:cNvPr id="105" name="Google Shape;57;p12"/>
          <p:cNvSpPr txBox="1"/>
          <p:nvPr/>
        </p:nvSpPr>
        <p:spPr>
          <a:xfrm>
            <a:off x="7705200" y="4829824"/>
            <a:ext cx="1564801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Udacity IPS Version 1.0</a:t>
            </a:r>
          </a:p>
        </p:txBody>
      </p:sp>
      <p:sp>
        <p:nvSpPr>
          <p:cNvPr id="106" name="Google Shape;58;p12"/>
          <p:cNvSpPr txBox="1"/>
          <p:nvPr/>
        </p:nvSpPr>
        <p:spPr>
          <a:xfrm>
            <a:off x="2110150" y="2505799"/>
            <a:ext cx="48867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Medical Data Processing Company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63;p13"/>
          <p:cNvSpPr txBox="1"/>
          <p:nvPr>
            <p:ph type="title"/>
          </p:nvPr>
        </p:nvSpPr>
        <p:spPr>
          <a:xfrm>
            <a:off x="1048799" y="1129474"/>
            <a:ext cx="7046402" cy="572701"/>
          </a:xfrm>
          <a:prstGeom prst="rect">
            <a:avLst/>
          </a:prstGeom>
        </p:spPr>
        <p:txBody>
          <a:bodyPr/>
          <a:lstStyle>
            <a:lvl1pPr defTabSz="768095">
              <a:defRPr sz="2520">
                <a:solidFill>
                  <a:srgbClr val="666666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09" name="Google Shape;64;p13"/>
          <p:cNvSpPr txBox="1"/>
          <p:nvPr/>
        </p:nvSpPr>
        <p:spPr>
          <a:xfrm>
            <a:off x="7705200" y="4829824"/>
            <a:ext cx="1564801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Udacity IPS Ver. 1 2/2020</a:t>
            </a:r>
          </a:p>
        </p:txBody>
      </p:sp>
      <p:sp>
        <p:nvSpPr>
          <p:cNvPr id="110" name="Google Shape;65;p13"/>
          <p:cNvSpPr txBox="1"/>
          <p:nvPr>
            <p:ph type="body" sz="half" idx="1"/>
          </p:nvPr>
        </p:nvSpPr>
        <p:spPr>
          <a:xfrm>
            <a:off x="1066774" y="1962649"/>
            <a:ext cx="7046402" cy="1917301"/>
          </a:xfrm>
          <a:prstGeom prst="rect">
            <a:avLst/>
          </a:prstGeom>
        </p:spPr>
        <p:txBody>
          <a:bodyPr/>
          <a:lstStyle/>
          <a:p>
            <a:pPr/>
            <a:r>
              <a:t>What is a Data Lake</a:t>
            </a:r>
          </a:p>
          <a:p>
            <a:pPr/>
            <a:r>
              <a:t>Components of a Data Lake</a:t>
            </a:r>
          </a:p>
          <a:p>
            <a:pPr/>
            <a:r>
              <a:t>Data Lake vs Data Warehouse</a:t>
            </a:r>
          </a:p>
          <a:p>
            <a:pPr/>
            <a:r>
              <a:t>Business Value of Data Lake Solution</a:t>
            </a:r>
          </a:p>
          <a:p>
            <a:pPr/>
            <a:r>
              <a:t>Proposed Data Lake Architecture for Medical Data Processing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70;p14"/>
          <p:cNvSpPr txBox="1"/>
          <p:nvPr>
            <p:ph type="body" idx="1"/>
          </p:nvPr>
        </p:nvSpPr>
        <p:spPr>
          <a:xfrm>
            <a:off x="605400" y="1787749"/>
            <a:ext cx="7867199" cy="28755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&lt;Provide high-level executive summary - no more than 3-4 sentences of what is a data lake. &gt;</a:t>
            </a:r>
          </a:p>
          <a:p>
            <a:pPr marL="140368" indent="-140368">
              <a:buClrTx/>
              <a:buSzPct val="100000"/>
              <a:buFontTx/>
              <a:buChar char="•"/>
            </a:pPr>
            <a:r>
              <a:t>A system or a set of systems where we ingest, store &amp; process data</a:t>
            </a:r>
          </a:p>
          <a:p>
            <a:pPr marL="140368" indent="-140368">
              <a:buClrTx/>
              <a:buSzPct val="100000"/>
              <a:buFontTx/>
              <a:buChar char="•"/>
            </a:pPr>
            <a:r>
              <a:t>Supports many different kinds of data &amp; data formats</a:t>
            </a:r>
          </a:p>
          <a:p>
            <a:pPr marL="140368" indent="-140368">
              <a:buClrTx/>
              <a:buSzPct val="100000"/>
              <a:buFontTx/>
              <a:buChar char="•"/>
            </a:pPr>
            <a:r>
              <a:t>Supports many different kinds of business use-cases</a:t>
            </a:r>
          </a:p>
        </p:txBody>
      </p:sp>
      <p:sp>
        <p:nvSpPr>
          <p:cNvPr id="113" name="Google Shape;71;p14"/>
          <p:cNvSpPr txBox="1"/>
          <p:nvPr/>
        </p:nvSpPr>
        <p:spPr>
          <a:xfrm>
            <a:off x="605399" y="1180500"/>
            <a:ext cx="7933202" cy="47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Executive summary</a:t>
            </a:r>
          </a:p>
        </p:txBody>
      </p:sp>
      <p:sp>
        <p:nvSpPr>
          <p:cNvPr id="114" name="Google Shape;72;p14"/>
          <p:cNvSpPr txBox="1"/>
          <p:nvPr>
            <p:ph type="title"/>
          </p:nvPr>
        </p:nvSpPr>
        <p:spPr>
          <a:xfrm>
            <a:off x="605399" y="473949"/>
            <a:ext cx="7933202" cy="572702"/>
          </a:xfrm>
          <a:prstGeom prst="rect">
            <a:avLst/>
          </a:prstGeom>
        </p:spPr>
        <p:txBody>
          <a:bodyPr/>
          <a:lstStyle/>
          <a:p>
            <a:pPr/>
            <a:r>
              <a:t>What is a Data Lake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7;p15"/>
          <p:cNvSpPr txBox="1"/>
          <p:nvPr>
            <p:ph type="body" idx="1"/>
          </p:nvPr>
        </p:nvSpPr>
        <p:spPr>
          <a:xfrm>
            <a:off x="605400" y="1787749"/>
            <a:ext cx="7867199" cy="2875502"/>
          </a:xfrm>
          <a:prstGeom prst="rect">
            <a:avLst/>
          </a:prstGeom>
        </p:spPr>
        <p:txBody>
          <a:bodyPr/>
          <a:lstStyle/>
          <a:p>
            <a:pPr/>
            <a:r>
              <a:t>Data Ingestion layer : Supports ingesting data from various sources into the data lake</a:t>
            </a:r>
          </a:p>
          <a:p>
            <a:pPr/>
            <a:r>
              <a:t>Data Storage layer : Supports storing data of different types like XML, CSV, real-time, etc.</a:t>
            </a:r>
          </a:p>
          <a:p>
            <a:pPr/>
            <a:r>
              <a:t>Data Processing layer : Supports data processing to clean &amp; transform data</a:t>
            </a:r>
          </a:p>
          <a:p>
            <a:pPr/>
            <a:r>
              <a:t>Data Serving layer : Supports serving the data for business use-cases like reporting, SQL queries, etc.</a:t>
            </a:r>
          </a:p>
        </p:txBody>
      </p:sp>
      <p:sp>
        <p:nvSpPr>
          <p:cNvPr id="117" name="Google Shape;78;p15"/>
          <p:cNvSpPr txBox="1"/>
          <p:nvPr/>
        </p:nvSpPr>
        <p:spPr>
          <a:xfrm>
            <a:off x="605399" y="1180500"/>
            <a:ext cx="7933202" cy="47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630936">
              <a:defRPr b="1" sz="966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&lt; Think About:</a:t>
            </a:r>
            <a:r>
              <a:rPr b="0"/>
              <a:t> What elements are needed to make a data lake? What different layers and/or tools involved? Identify at least 3 in your high level list here. Elaborate more on each component in video.</a:t>
            </a:r>
            <a:r>
              <a:t>&gt;</a:t>
            </a:r>
          </a:p>
        </p:txBody>
      </p:sp>
      <p:sp>
        <p:nvSpPr>
          <p:cNvPr id="118" name="Google Shape;79;p15"/>
          <p:cNvSpPr txBox="1"/>
          <p:nvPr>
            <p:ph type="title"/>
          </p:nvPr>
        </p:nvSpPr>
        <p:spPr>
          <a:xfrm>
            <a:off x="605399" y="473949"/>
            <a:ext cx="7933202" cy="572702"/>
          </a:xfrm>
          <a:prstGeom prst="rect">
            <a:avLst/>
          </a:prstGeom>
        </p:spPr>
        <p:txBody>
          <a:bodyPr/>
          <a:lstStyle/>
          <a:p>
            <a:pPr/>
            <a:r>
              <a:t>Components of Data Lake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84;p16"/>
          <p:cNvSpPr txBox="1"/>
          <p:nvPr>
            <p:ph type="body" sz="half" idx="1"/>
          </p:nvPr>
        </p:nvSpPr>
        <p:spPr>
          <a:xfrm>
            <a:off x="1066774" y="1962649"/>
            <a:ext cx="7046402" cy="191730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None/>
              <a:defRPr sz="1372"/>
            </a:pPr>
            <a:r>
              <a:t>&lt; </a:t>
            </a:r>
            <a:r>
              <a:rPr b="1"/>
              <a:t>Think about:</a:t>
            </a:r>
            <a:r>
              <a:t> Research if a Data Warehouse can still be a viable solution instead of a Data Lake? What is the difference between both? &gt;</a:t>
            </a:r>
          </a:p>
          <a:p>
            <a:pPr marL="0" indent="0" defTabSz="896111">
              <a:buSzTx/>
              <a:buNone/>
              <a:defRPr sz="1372"/>
            </a:pPr>
          </a:p>
          <a:p>
            <a:pPr marL="0" indent="0" defTabSz="896111">
              <a:buSzTx/>
              <a:buNone/>
              <a:defRPr sz="1372"/>
            </a:pPr>
            <a:r>
              <a:t>&lt; You will complete this information on the next slide. Please provide at least 3 items for each. No need to add any content on this slide &gt;</a:t>
            </a:r>
          </a:p>
          <a:p>
            <a:pPr marL="0" indent="0" defTabSz="896111">
              <a:buSzTx/>
              <a:buNone/>
              <a:defRPr sz="1372"/>
            </a:pPr>
            <a:r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</a:p>
        </p:txBody>
      </p:sp>
      <p:sp>
        <p:nvSpPr>
          <p:cNvPr id="121" name="Google Shape;85;p16"/>
          <p:cNvSpPr txBox="1"/>
          <p:nvPr>
            <p:ph type="title"/>
          </p:nvPr>
        </p:nvSpPr>
        <p:spPr>
          <a:xfrm>
            <a:off x="1048799" y="1129474"/>
            <a:ext cx="7046402" cy="572701"/>
          </a:xfrm>
          <a:prstGeom prst="rect">
            <a:avLst/>
          </a:prstGeom>
        </p:spPr>
        <p:txBody>
          <a:bodyPr/>
          <a:lstStyle/>
          <a:p>
            <a:pPr/>
            <a:r>
              <a:t>Data Lake vs Data Warehouse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90;p17"/>
          <p:cNvSpPr txBox="1"/>
          <p:nvPr>
            <p:ph type="body" sz="half" idx="1"/>
          </p:nvPr>
        </p:nvSpPr>
        <p:spPr>
          <a:xfrm>
            <a:off x="605400" y="1275249"/>
            <a:ext cx="3442200" cy="3454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Great for SQL-based workloads</a:t>
            </a:r>
          </a:p>
          <a:p>
            <a:pPr>
              <a:lnSpc>
                <a:spcPct val="100000"/>
              </a:lnSpc>
            </a:pPr>
            <a:r>
              <a:t>Supports only SQL-based workloads</a:t>
            </a:r>
          </a:p>
          <a:p>
            <a:pPr>
              <a:lnSpc>
                <a:spcPct val="100000"/>
              </a:lnSpc>
            </a:pPr>
            <a:r>
              <a:t>Does not support unstructured or semi-structured data</a:t>
            </a:r>
          </a:p>
          <a:p>
            <a:pPr>
              <a:lnSpc>
                <a:spcPct val="100000"/>
              </a:lnSpc>
            </a:pPr>
            <a:r>
              <a:t>Usually vertically scalable</a:t>
            </a:r>
          </a:p>
        </p:txBody>
      </p:sp>
      <p:sp>
        <p:nvSpPr>
          <p:cNvPr id="124" name="Google Shape;91;p17"/>
          <p:cNvSpPr txBox="1"/>
          <p:nvPr>
            <p:ph type="body" idx="13"/>
          </p:nvPr>
        </p:nvSpPr>
        <p:spPr>
          <a:xfrm>
            <a:off x="5030249" y="1199049"/>
            <a:ext cx="3442201" cy="332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Great for all kinds of data (for eg. unstructured, semi-structured)</a:t>
            </a:r>
          </a:p>
          <a:p>
            <a:pPr/>
            <a:r>
              <a:t>Great for running all kinds of workloads (ML models, adhoc analysis, interactive dashboards, SQL queries)</a:t>
            </a:r>
          </a:p>
          <a:p>
            <a:pPr/>
            <a:r>
              <a:t>Usually horizontally scalable</a:t>
            </a:r>
          </a:p>
          <a:p>
            <a:pPr/>
            <a:r>
              <a:t>Highly scalable to store large quantities of data</a:t>
            </a:r>
          </a:p>
        </p:txBody>
      </p:sp>
      <p:sp>
        <p:nvSpPr>
          <p:cNvPr id="125" name="Google Shape;92;p17"/>
          <p:cNvSpPr txBox="1"/>
          <p:nvPr>
            <p:ph type="title"/>
          </p:nvPr>
        </p:nvSpPr>
        <p:spPr>
          <a:xfrm>
            <a:off x="529200" y="626349"/>
            <a:ext cx="3518400" cy="572702"/>
          </a:xfrm>
          <a:prstGeom prst="rect">
            <a:avLst/>
          </a:prstGeom>
        </p:spPr>
        <p:txBody>
          <a:bodyPr/>
          <a:lstStyle>
            <a:lvl1pPr defTabSz="557784">
              <a:defRPr sz="1220"/>
            </a:lvl1pPr>
          </a:lstStyle>
          <a:p>
            <a:pPr/>
            <a:r>
              <a:t>Data Warehouse</a:t>
            </a:r>
            <a:endParaRPr b="0"/>
          </a:p>
        </p:txBody>
      </p:sp>
      <p:sp>
        <p:nvSpPr>
          <p:cNvPr id="126" name="Google Shape;93;p17"/>
          <p:cNvSpPr txBox="1"/>
          <p:nvPr/>
        </p:nvSpPr>
        <p:spPr>
          <a:xfrm>
            <a:off x="7705200" y="4829824"/>
            <a:ext cx="1564801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Udacity IPS Ver. 1 2/2020</a:t>
            </a:r>
          </a:p>
        </p:txBody>
      </p:sp>
      <p:sp>
        <p:nvSpPr>
          <p:cNvPr id="127" name="Google Shape;94;p17"/>
          <p:cNvSpPr txBox="1"/>
          <p:nvPr/>
        </p:nvSpPr>
        <p:spPr>
          <a:xfrm>
            <a:off x="4954049" y="594225"/>
            <a:ext cx="35184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557784">
              <a:defRPr b="1" sz="122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Data Lake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99;p18"/>
          <p:cNvSpPr txBox="1"/>
          <p:nvPr>
            <p:ph type="body" sz="half" idx="1"/>
          </p:nvPr>
        </p:nvSpPr>
        <p:spPr>
          <a:xfrm>
            <a:off x="605400" y="2574525"/>
            <a:ext cx="7867199" cy="2088901"/>
          </a:xfrm>
          <a:prstGeom prst="rect">
            <a:avLst/>
          </a:prstGeom>
        </p:spPr>
        <p:txBody>
          <a:bodyPr/>
          <a:lstStyle/>
          <a:p>
            <a:pPr/>
            <a:r>
              <a:t>Offers a reliable, fault-tolerant &amp; highly scalable data storage &amp; processing solution</a:t>
            </a:r>
          </a:p>
          <a:p>
            <a:pPr/>
            <a:r>
              <a:t>Offers business agility &amp; innovation by supporting many kinds of workloads &amp; use-cases</a:t>
            </a:r>
          </a:p>
          <a:p>
            <a:pPr/>
            <a:r>
              <a:t>Can be built with open-source technology, thereby there would be no vendor lock-in</a:t>
            </a:r>
          </a:p>
          <a:p>
            <a:pPr/>
            <a:r>
              <a:t>Supports metadata-driven design, which would avoid custom scripts, make data easy to find &amp; prevent data silos</a:t>
            </a:r>
          </a:p>
        </p:txBody>
      </p:sp>
      <p:sp>
        <p:nvSpPr>
          <p:cNvPr id="130" name="Google Shape;100;p18"/>
          <p:cNvSpPr txBox="1"/>
          <p:nvPr/>
        </p:nvSpPr>
        <p:spPr>
          <a:xfrm>
            <a:off x="605399" y="1180500"/>
            <a:ext cx="7933202" cy="130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886968">
              <a:defRPr b="1" sz="1358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&lt; Think about:</a:t>
            </a:r>
            <a:r>
              <a:rPr b="0"/>
              <a:t> Provide an executive level summary based on your analysis of problem statement. How would implementing a Data Lake solution help Medical Data Processing Company? Please identify at least 3 business outcomes of building a Data Lake?&gt;</a:t>
            </a:r>
          </a:p>
          <a:p>
            <a:pPr defTabSz="886968">
              <a:defRPr sz="1746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defTabSz="886968">
              <a:defRPr sz="1358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&lt;Video tip: Explain </a:t>
            </a:r>
            <a:r>
              <a:rPr b="1"/>
              <a:t>“Why”</a:t>
            </a:r>
            <a:r>
              <a:t> Data Lake solution makes sense for Medical Data Processing Company. </a:t>
            </a:r>
            <a:r>
              <a:rPr b="1"/>
              <a:t>&gt;</a:t>
            </a:r>
          </a:p>
        </p:txBody>
      </p:sp>
      <p:sp>
        <p:nvSpPr>
          <p:cNvPr id="131" name="Google Shape;101;p18"/>
          <p:cNvSpPr txBox="1"/>
          <p:nvPr>
            <p:ph type="title"/>
          </p:nvPr>
        </p:nvSpPr>
        <p:spPr>
          <a:xfrm>
            <a:off x="605399" y="473949"/>
            <a:ext cx="7933202" cy="572702"/>
          </a:xfrm>
          <a:prstGeom prst="rect">
            <a:avLst/>
          </a:prstGeom>
        </p:spPr>
        <p:txBody>
          <a:bodyPr/>
          <a:lstStyle/>
          <a:p>
            <a:pPr/>
            <a:r>
              <a:t>Business Value of Data Lake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08;p19"/>
          <p:cNvSpPr txBox="1"/>
          <p:nvPr>
            <p:ph type="title"/>
          </p:nvPr>
        </p:nvSpPr>
        <p:spPr>
          <a:xfrm>
            <a:off x="605399" y="473949"/>
            <a:ext cx="7933202" cy="572702"/>
          </a:xfrm>
          <a:prstGeom prst="rect">
            <a:avLst/>
          </a:prstGeom>
        </p:spPr>
        <p:txBody>
          <a:bodyPr/>
          <a:lstStyle/>
          <a:p>
            <a:pPr/>
            <a:r>
              <a:t>Data Lake Architecture</a:t>
            </a:r>
          </a:p>
        </p:txBody>
      </p:sp>
      <p:pic>
        <p:nvPicPr>
          <p:cNvPr id="134" name="DataLakeArchitecture.png" descr="DataLake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3" y="457192"/>
            <a:ext cx="3252261" cy="4229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13;p20" descr="Google Shape;113;p20"/>
          <p:cNvPicPr>
            <a:picLocks noChangeAspect="1"/>
          </p:cNvPicPr>
          <p:nvPr/>
        </p:nvPicPr>
        <p:blipFill>
          <a:blip r:embed="rId2">
            <a:extLst/>
          </a:blip>
          <a:srcRect l="9957" t="35735" r="10513" b="35787"/>
          <a:stretch>
            <a:fillRect/>
          </a:stretch>
        </p:blipFill>
        <p:spPr>
          <a:xfrm>
            <a:off x="2963449" y="497350"/>
            <a:ext cx="3217100" cy="8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14;p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sz="2200"/>
            </a:lvl1pPr>
          </a:lstStyle>
          <a:p>
            <a:pPr/>
            <a:r>
              <a:t>THANK YOU</a:t>
            </a:r>
          </a:p>
        </p:txBody>
      </p:sp>
      <p:sp>
        <p:nvSpPr>
          <p:cNvPr id="138" name="Google Shape;115;p20"/>
          <p:cNvSpPr txBox="1"/>
          <p:nvPr/>
        </p:nvSpPr>
        <p:spPr>
          <a:xfrm>
            <a:off x="7705200" y="4829824"/>
            <a:ext cx="1564801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Udacity IPS Version 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