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772400"/>
  <p:notesSz cx="6858000" cy="9144000"/>
  <p:embeddedFontLs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italic.fntdata"/><Relationship Id="rId10" Type="http://schemas.openxmlformats.org/officeDocument/2006/relationships/slide" Target="slides/slide3.xml"/><Relationship Id="rId32" Type="http://schemas.openxmlformats.org/officeDocument/2006/relationships/font" Target="fonts/HelveticaNeue-bold.fntdata"/><Relationship Id="rId13" Type="http://schemas.openxmlformats.org/officeDocument/2006/relationships/slide" Target="slides/slide6.xml"/><Relationship Id="rId35" Type="http://schemas.openxmlformats.org/officeDocument/2006/relationships/font" Target="fonts/OpenSansLight-regular.fntdata"/><Relationship Id="rId12" Type="http://schemas.openxmlformats.org/officeDocument/2006/relationships/slide" Target="slides/slide5.xml"/><Relationship Id="rId34" Type="http://schemas.openxmlformats.org/officeDocument/2006/relationships/font" Target="fonts/HelveticaNeue-boldItalic.fntdata"/><Relationship Id="rId15" Type="http://schemas.openxmlformats.org/officeDocument/2006/relationships/slide" Target="slides/slide8.xml"/><Relationship Id="rId37" Type="http://schemas.openxmlformats.org/officeDocument/2006/relationships/font" Target="fonts/OpenSansLight-italic.fntdata"/><Relationship Id="rId14" Type="http://schemas.openxmlformats.org/officeDocument/2006/relationships/slide" Target="slides/slide7.xml"/><Relationship Id="rId36" Type="http://schemas.openxmlformats.org/officeDocument/2006/relationships/font" Target="fonts/OpenSansLight-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penSans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e537952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9dd260ecd2_0_5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c24cf9085_0_3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06209f743_0_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06209f7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9dd260ecd2_0_7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dd260ecd2_0_9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06209f743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06209f7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c24cf9085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c24cf908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a45bde9993_0_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45bde9993_0_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9dd260ecd2_0_8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c24cf9085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b75228fd4_1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9b75228fd4_1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dd260ecd2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dd260ec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c24cf9085_0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c24cf90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24cf9085_0_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e537952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p:nvPr>
            <p:ph idx="4294967295" type="title"/>
          </p:nvPr>
        </p:nvSpPr>
        <p:spPr>
          <a:xfrm>
            <a:off x="264895" y="96629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0"/>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b="1" lang="en" sz="1600">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b="1" lang="en" sz="1600">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b="1" lang="en" sz="1600">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8" name="Shape 238"/>
        <p:cNvGrpSpPr/>
        <p:nvPr/>
      </p:nvGrpSpPr>
      <p:grpSpPr>
        <a:xfrm>
          <a:off x="0" y="0"/>
          <a:ext cx="0" cy="0"/>
          <a:chOff x="0" y="0"/>
          <a:chExt cx="0" cy="0"/>
        </a:xfrm>
      </p:grpSpPr>
      <p:sp>
        <p:nvSpPr>
          <p:cNvPr id="239" name="Google Shape;239;p61"/>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40" name="Google Shape;240;p6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2"/>
          <p:cNvSpPr txBox="1"/>
          <p:nvPr>
            <p:ph idx="1" type="body"/>
          </p:nvPr>
        </p:nvSpPr>
        <p:spPr>
          <a:xfrm>
            <a:off x="369675" y="695675"/>
            <a:ext cx="6914100" cy="1371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63"/>
          <p:cNvPicPr preferRelativeResize="0"/>
          <p:nvPr/>
        </p:nvPicPr>
        <p:blipFill>
          <a:blip r:embed="rId3">
            <a:alphaModFix/>
          </a:blip>
          <a:stretch>
            <a:fillRect/>
          </a:stretch>
        </p:blipFill>
        <p:spPr>
          <a:xfrm>
            <a:off x="152400" y="152400"/>
            <a:ext cx="6485934" cy="79683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5" name="Shape 255"/>
        <p:cNvGrpSpPr/>
        <p:nvPr/>
      </p:nvGrpSpPr>
      <p:grpSpPr>
        <a:xfrm>
          <a:off x="0" y="0"/>
          <a:ext cx="0" cy="0"/>
          <a:chOff x="0" y="0"/>
          <a:chExt cx="0" cy="0"/>
        </a:xfrm>
      </p:grpSpPr>
      <p:sp>
        <p:nvSpPr>
          <p:cNvPr id="256" name="Google Shape;256;p64"/>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57" name="Google Shape;257;p6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5"/>
          <p:cNvSpPr txBox="1"/>
          <p:nvPr>
            <p:ph idx="1" type="body"/>
          </p:nvPr>
        </p:nvSpPr>
        <p:spPr>
          <a:xfrm>
            <a:off x="439225" y="-63075"/>
            <a:ext cx="6907500" cy="47778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b="1" lang="en" sz="1600">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b="1" sz="16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MDM Architecture</a:t>
            </a:r>
            <a:endParaRPr/>
          </a:p>
        </p:txBody>
      </p:sp>
      <p:pic>
        <p:nvPicPr>
          <p:cNvPr id="268" name="Google Shape;268;p66"/>
          <p:cNvPicPr preferRelativeResize="0"/>
          <p:nvPr/>
        </p:nvPicPr>
        <p:blipFill>
          <a:blip r:embed="rId3">
            <a:alphaModFix/>
          </a:blip>
          <a:stretch>
            <a:fillRect/>
          </a:stretch>
        </p:blipFill>
        <p:spPr>
          <a:xfrm>
            <a:off x="152400" y="2142571"/>
            <a:ext cx="7467599" cy="59740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7"/>
          <p:cNvSpPr txBox="1"/>
          <p:nvPr>
            <p:ph idx="1" type="body"/>
          </p:nvPr>
        </p:nvSpPr>
        <p:spPr>
          <a:xfrm>
            <a:off x="465150" y="524225"/>
            <a:ext cx="6834900" cy="917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b="1" sz="22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I chose the Registry architecture style for MDM due to the following reasons :</a:t>
            </a:r>
            <a:endParaRPr b="1" sz="2200">
              <a:solidFill>
                <a:srgbClr val="525C65"/>
              </a:solidFill>
              <a:highlight>
                <a:schemeClr val="lt1"/>
              </a:highlight>
              <a:latin typeface="Open Sans"/>
              <a:ea typeface="Open Sans"/>
              <a:cs typeface="Open Sans"/>
              <a:sym typeface="Open Sans"/>
            </a:endParaRPr>
          </a:p>
          <a:p>
            <a:pPr indent="-368300" lvl="0" marL="457200" rtl="0" algn="just">
              <a:spcBef>
                <a:spcPts val="1600"/>
              </a:spcBef>
              <a:spcAft>
                <a:spcPts val="0"/>
              </a:spcAft>
              <a:buClr>
                <a:srgbClr val="525C65"/>
              </a:buClr>
              <a:buSzPts val="2200"/>
              <a:buFont typeface="Open Sans"/>
              <a:buAutoNum type="arabicPeriod"/>
            </a:pPr>
            <a:r>
              <a:rPr b="1" lang="en" sz="2200">
                <a:solidFill>
                  <a:srgbClr val="525C65"/>
                </a:solidFill>
                <a:highlight>
                  <a:schemeClr val="lt1"/>
                </a:highlight>
                <a:latin typeface="Open Sans"/>
                <a:ea typeface="Open Sans"/>
                <a:cs typeface="Open Sans"/>
                <a:sym typeface="Open Sans"/>
              </a:rPr>
              <a:t>Project Overview mentions that Phase 1 should focus on the foundational data management tools &amp; artifacts &amp; the Registry architecture style is a good fit for that. Also, the company wants to use a Data Warehouse in Phase2 (not in current scope) which would be a good time for the Consolidated architecture style but not right now.</a:t>
            </a:r>
            <a:endParaRPr b="1" sz="2200">
              <a:solidFill>
                <a:srgbClr val="525C65"/>
              </a:solidFill>
              <a:highlight>
                <a:schemeClr val="lt1"/>
              </a:highlight>
              <a:latin typeface="Open Sans"/>
              <a:ea typeface="Open Sans"/>
              <a:cs typeface="Open Sans"/>
              <a:sym typeface="Open Sans"/>
            </a:endParaRPr>
          </a:p>
          <a:p>
            <a:pPr indent="-368300" lvl="0" marL="457200" rtl="0" algn="just">
              <a:spcBef>
                <a:spcPts val="0"/>
              </a:spcBef>
              <a:spcAft>
                <a:spcPts val="0"/>
              </a:spcAft>
              <a:buClr>
                <a:srgbClr val="525C65"/>
              </a:buClr>
              <a:buSzPts val="2200"/>
              <a:buFont typeface="Open Sans"/>
              <a:buAutoNum type="arabicPeriod"/>
            </a:pPr>
            <a:r>
              <a:rPr b="1" lang="en" sz="2200">
                <a:solidFill>
                  <a:srgbClr val="525C65"/>
                </a:solidFill>
                <a:highlight>
                  <a:schemeClr val="lt1"/>
                </a:highlight>
                <a:latin typeface="Open Sans"/>
                <a:ea typeface="Open Sans"/>
                <a:cs typeface="Open Sans"/>
                <a:sym typeface="Open Sans"/>
              </a:rPr>
              <a:t>The Technical Details mention that this project should be minimally disruptive to the business operation &amp; the Registry style is the minimally-disruptive one </a:t>
            </a:r>
            <a:r>
              <a:rPr b="1" lang="en" sz="2200">
                <a:solidFill>
                  <a:srgbClr val="525C65"/>
                </a:solidFill>
                <a:highlight>
                  <a:schemeClr val="lt1"/>
                </a:highlight>
                <a:latin typeface="Open Sans"/>
                <a:ea typeface="Open Sans"/>
                <a:cs typeface="Open Sans"/>
                <a:sym typeface="Open Sans"/>
              </a:rPr>
              <a:t>amongst all the styles</a:t>
            </a:r>
            <a:endParaRPr b="1" sz="2200">
              <a:solidFill>
                <a:srgbClr val="525C65"/>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77" name="Shape 277"/>
        <p:cNvGrpSpPr/>
        <p:nvPr/>
      </p:nvGrpSpPr>
      <p:grpSpPr>
        <a:xfrm>
          <a:off x="0" y="0"/>
          <a:ext cx="0" cy="0"/>
          <a:chOff x="0" y="0"/>
          <a:chExt cx="0" cy="0"/>
        </a:xfrm>
      </p:grpSpPr>
      <p:sp>
        <p:nvSpPr>
          <p:cNvPr id="278" name="Google Shape;278;p6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79" name="Google Shape;279;p6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9"/>
          <p:cNvSpPr txBox="1"/>
          <p:nvPr>
            <p:ph idx="1" type="body"/>
          </p:nvPr>
        </p:nvSpPr>
        <p:spPr>
          <a:xfrm>
            <a:off x="432450" y="717975"/>
            <a:ext cx="6907500" cy="869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None/>
            </a:pPr>
            <a:r>
              <a:rPr b="1" lang="en" sz="1600">
                <a:solidFill>
                  <a:srgbClr val="525C65"/>
                </a:solidFill>
                <a:highlight>
                  <a:srgbClr val="FFFFFF"/>
                </a:highlight>
                <a:latin typeface="Open Sans"/>
                <a:ea typeface="Open Sans"/>
                <a:cs typeface="Open Sans"/>
                <a:sym typeface="Open Sans"/>
              </a:rPr>
              <a:t>Items :</a:t>
            </a:r>
            <a:endParaRPr b="1" sz="1600">
              <a:solidFill>
                <a:srgbClr val="525C65"/>
              </a:solidFill>
              <a:highlight>
                <a:srgbClr val="FFFFFF"/>
              </a:highlight>
              <a:latin typeface="Open Sans"/>
              <a:ea typeface="Open Sans"/>
              <a:cs typeface="Open Sans"/>
              <a:sym typeface="Open Sans"/>
            </a:endParaRPr>
          </a:p>
          <a:p>
            <a:pPr indent="-330200" lvl="0" marL="457200" marR="241300" rtl="0" algn="just">
              <a:lnSpc>
                <a:spcPct val="170000"/>
              </a:lnSpc>
              <a:spcBef>
                <a:spcPts val="380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Match items by listing’s productid with item’s itemid</a:t>
            </a:r>
            <a:endParaRPr b="1" sz="1600">
              <a:solidFill>
                <a:srgbClr val="525C65"/>
              </a:solidFill>
              <a:highlight>
                <a:srgbClr val="FFFFFF"/>
              </a:highlight>
              <a:latin typeface="Open Sans"/>
              <a:ea typeface="Open Sans"/>
              <a:cs typeface="Open Sans"/>
              <a:sym typeface="Open Sans"/>
            </a:endParaRPr>
          </a:p>
          <a:p>
            <a:pPr indent="-330200" lvl="0" marL="457200" marR="241300" rtl="0" algn="just">
              <a:lnSpc>
                <a:spcPct val="170000"/>
              </a:lnSpc>
              <a:spcBef>
                <a:spcPts val="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Match items by brand, color, sex/gender, size, condition (after standardization like converting M to Male for sex or “Open Box” to “Like New” for condition)</a:t>
            </a:r>
            <a:endParaRPr b="1"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None/>
            </a:pPr>
            <a:r>
              <a:rPr b="1" lang="en" sz="1600">
                <a:solidFill>
                  <a:srgbClr val="525C65"/>
                </a:solidFill>
                <a:highlight>
                  <a:srgbClr val="FFFFFF"/>
                </a:highlight>
                <a:latin typeface="Open Sans"/>
                <a:ea typeface="Open Sans"/>
                <a:cs typeface="Open Sans"/>
                <a:sym typeface="Open Sans"/>
              </a:rPr>
              <a:t>Customers :</a:t>
            </a:r>
            <a:endParaRPr b="1" sz="1600">
              <a:solidFill>
                <a:srgbClr val="525C65"/>
              </a:solidFill>
              <a:highlight>
                <a:srgbClr val="FFFFFF"/>
              </a:highlight>
              <a:latin typeface="Open Sans"/>
              <a:ea typeface="Open Sans"/>
              <a:cs typeface="Open Sans"/>
              <a:sym typeface="Open Sans"/>
            </a:endParaRPr>
          </a:p>
          <a:p>
            <a:pPr indent="-330200" lvl="0" marL="457200" marR="241300" rtl="0" algn="just">
              <a:lnSpc>
                <a:spcPct val="170000"/>
              </a:lnSpc>
              <a:spcBef>
                <a:spcPts val="380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Match customers by userid across customerservicerequests &amp; users tables</a:t>
            </a:r>
            <a:endParaRPr b="1" sz="1600">
              <a:solidFill>
                <a:srgbClr val="525C65"/>
              </a:solidFill>
              <a:highlight>
                <a:srgbClr val="FFFFFF"/>
              </a:highlight>
              <a:latin typeface="Open Sans"/>
              <a:ea typeface="Open Sans"/>
              <a:cs typeface="Open Sans"/>
              <a:sym typeface="Open Sans"/>
            </a:endParaRPr>
          </a:p>
          <a:p>
            <a:pPr indent="-330200" lvl="0" marL="457200" marR="241300" rtl="0" algn="just">
              <a:lnSpc>
                <a:spcPct val="170000"/>
              </a:lnSpc>
              <a:spcBef>
                <a:spcPts val="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Match customers by firstname, lastname &amp; email</a:t>
            </a:r>
            <a:endParaRPr b="1"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895" y="1844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86" name="Google Shape;186;p52"/>
          <p:cNvSpPr txBox="1"/>
          <p:nvPr>
            <p:ph idx="1" type="body"/>
          </p:nvPr>
        </p:nvSpPr>
        <p:spPr>
          <a:xfrm>
            <a:off x="264900" y="1420950"/>
            <a:ext cx="6932700" cy="8332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8" name="Shape 288"/>
        <p:cNvGrpSpPr/>
        <p:nvPr/>
      </p:nvGrpSpPr>
      <p:grpSpPr>
        <a:xfrm>
          <a:off x="0" y="0"/>
          <a:ext cx="0" cy="0"/>
          <a:chOff x="0" y="0"/>
          <a:chExt cx="0" cy="0"/>
        </a:xfrm>
      </p:grpSpPr>
      <p:sp>
        <p:nvSpPr>
          <p:cNvPr id="289" name="Google Shape;289;p7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90" name="Google Shape;290;p7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b="1" lang="en" sz="1600">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lang="en" sz="1600">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lang="en" sz="1600">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b="1" lang="en" sz="1600">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SneakerPark would need Data Stewards for the MDM aspect to be able to define match rules, review matching issues, review rejected records, etc. They have a SME in Jessica who can act as the Data Steward for both Items &amp; Customers, but they might need to hire 1 more person for the Data Steward role depending on the work-load.</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SneakerPark would need someone technical to create the Technical meta-data &amp; to look into Data Quality issues &amp; address them by working with other development teams. They’ll need to hire someone who can perform the job as they dont have anyone in that role, currently.</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SneakerPark would need someone from the business to prepare &amp; maintain the Business meta-data &amp; they should be able to find someone from each </a:t>
            </a:r>
            <a:r>
              <a:rPr lang="en" sz="1600">
                <a:solidFill>
                  <a:srgbClr val="525C65"/>
                </a:solidFill>
                <a:highlight>
                  <a:srgbClr val="FFFFFF"/>
                </a:highlight>
                <a:latin typeface="Open Sans"/>
                <a:ea typeface="Open Sans"/>
                <a:cs typeface="Open Sans"/>
                <a:sym typeface="Open Sans"/>
              </a:rPr>
              <a:t>business</a:t>
            </a:r>
            <a:r>
              <a:rPr lang="en" sz="1600">
                <a:solidFill>
                  <a:srgbClr val="525C65"/>
                </a:solidFill>
                <a:highlight>
                  <a:srgbClr val="FFFFFF"/>
                </a:highlight>
                <a:latin typeface="Open Sans"/>
                <a:ea typeface="Open Sans"/>
                <a:cs typeface="Open Sans"/>
                <a:sym typeface="Open Sans"/>
              </a:rPr>
              <a:t> area to fulfil that role.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9" name="Shape 299"/>
        <p:cNvGrpSpPr/>
        <p:nvPr/>
      </p:nvGrpSpPr>
      <p:grpSpPr>
        <a:xfrm>
          <a:off x="0" y="0"/>
          <a:ext cx="0" cy="0"/>
          <a:chOff x="0" y="0"/>
          <a:chExt cx="0" cy="0"/>
        </a:xfrm>
      </p:grpSpPr>
      <p:sp>
        <p:nvSpPr>
          <p:cNvPr id="300" name="Google Shape;300;p72"/>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1" name="Google Shape;301;p7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3"/>
          <p:cNvSpPr txBox="1"/>
          <p:nvPr/>
        </p:nvSpPr>
        <p:spPr>
          <a:xfrm>
            <a:off x="457200" y="504825"/>
            <a:ext cx="6858000" cy="798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a:t>
            </a:r>
            <a:r>
              <a:rPr lang="en" sz="1600">
                <a:solidFill>
                  <a:srgbClr val="525C65"/>
                </a:solidFill>
                <a:highlight>
                  <a:srgbClr val="FFFFFF"/>
                </a:highlight>
                <a:latin typeface="Open Sans"/>
                <a:ea typeface="Open Sans"/>
                <a:cs typeface="Open Sans"/>
                <a:sym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3"/>
          <p:cNvSpPr txBox="1"/>
          <p:nvPr>
            <p:ph type="title"/>
          </p:nvPr>
        </p:nvSpPr>
        <p:spPr>
          <a:xfrm>
            <a:off x="264895" y="4035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(cont’d)</a:t>
            </a:r>
            <a:endParaRPr/>
          </a:p>
        </p:txBody>
      </p:sp>
      <p:sp>
        <p:nvSpPr>
          <p:cNvPr id="192" name="Google Shape;192;p53"/>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193" name="Google Shape;193;p53"/>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7" name="Shape 197"/>
        <p:cNvGrpSpPr/>
        <p:nvPr/>
      </p:nvGrpSpPr>
      <p:grpSpPr>
        <a:xfrm>
          <a:off x="0" y="0"/>
          <a:ext cx="0" cy="0"/>
          <a:chOff x="0" y="0"/>
          <a:chExt cx="0" cy="0"/>
        </a:xfrm>
      </p:grpSpPr>
      <p:sp>
        <p:nvSpPr>
          <p:cNvPr id="198" name="Google Shape;198;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9" name="Google Shape;199;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54"/>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5"/>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b="1" lang="en" sz="1600">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lang="en" sz="1600">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06" name="Google Shape;206;p55"/>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6"/>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b="1" lang="en" sz="1600">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sz="17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b="1">
              <a:solidFill>
                <a:srgbClr val="525C65"/>
              </a:solidFill>
              <a:highlight>
                <a:schemeClr val="lt1"/>
              </a:highlight>
              <a:latin typeface="Open Sans"/>
              <a:ea typeface="Open Sans"/>
              <a:cs typeface="Open Sans"/>
              <a:sym typeface="Open Sans"/>
            </a:endParaRPr>
          </a:p>
        </p:txBody>
      </p:sp>
      <p:pic>
        <p:nvPicPr>
          <p:cNvPr id="212" name="Google Shape;212;p56"/>
          <p:cNvPicPr preferRelativeResize="0"/>
          <p:nvPr/>
        </p:nvPicPr>
        <p:blipFill>
          <a:blip r:embed="rId3">
            <a:alphaModFix/>
          </a:blip>
          <a:stretch>
            <a:fillRect/>
          </a:stretch>
        </p:blipFill>
        <p:spPr>
          <a:xfrm>
            <a:off x="152400" y="3705550"/>
            <a:ext cx="7467600" cy="34749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6" name="Shape 216"/>
        <p:cNvGrpSpPr/>
        <p:nvPr/>
      </p:nvGrpSpPr>
      <p:grpSpPr>
        <a:xfrm>
          <a:off x="0" y="0"/>
          <a:ext cx="0" cy="0"/>
          <a:chOff x="0" y="0"/>
          <a:chExt cx="0" cy="0"/>
        </a:xfrm>
      </p:grpSpPr>
      <p:sp>
        <p:nvSpPr>
          <p:cNvPr id="217" name="Google Shape;217;p57"/>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8" name="Google Shape;218;p57"/>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8"/>
          <p:cNvSpPr txBox="1"/>
          <p:nvPr>
            <p:ph idx="1" type="body"/>
          </p:nvPr>
        </p:nvSpPr>
        <p:spPr>
          <a:xfrm>
            <a:off x="264900" y="110600"/>
            <a:ext cx="7366800" cy="1041900"/>
          </a:xfrm>
          <a:prstGeom prst="rect">
            <a:avLst/>
          </a:prstGeom>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7" name="Shape 227"/>
        <p:cNvGrpSpPr/>
        <p:nvPr/>
      </p:nvGrpSpPr>
      <p:grpSpPr>
        <a:xfrm>
          <a:off x="0" y="0"/>
          <a:ext cx="0" cy="0"/>
          <a:chOff x="0" y="0"/>
          <a:chExt cx="0" cy="0"/>
        </a:xfrm>
      </p:grpSpPr>
      <p:sp>
        <p:nvSpPr>
          <p:cNvPr id="228" name="Google Shape;228;p59"/>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29" name="Google Shape;229;p5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