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70" r:id="rId4"/>
    <p:sldId id="356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25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91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40C8-DFA7-46D0-BD51-EB57FE2F4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8860-6CD1-4B55-96BF-C5CA8218D6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47134-9C11-4722-B60D-1D3FFE2C60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实中我们看到的物体，是由来自各个方向入射光、反射光、折射光照亮而产生了颜色。光线的起点，是各种光源；光线的终点，则是用来接收的眼睛。在几何光学中，光路具有可逆性，如果我们从观察者的眼睛射出一道虚拟的光线，它经过的路径将与射入观察者眼睛的那道光路径完全一致，但方向相反。</a:t>
            </a:r>
            <a:endParaRPr lang="zh-CN" altLang="en-US"/>
          </a:p>
          <a:p>
            <a:r>
              <a:rPr lang="zh-CN" altLang="en-US"/>
              <a:t>因此，为了做基于光线追踪的图像渲染，我们可以设置一个像素化的「窗口」，由每个像素发射一道虚拟光线，最终，这些光线都会回到光源中。再结合这些光的路径，和相关的物理/经验模型，我们可以计算出这个窗口上每一个像素点的颜色值，从而形成我们在计算机屏幕上看到的图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1. 场景设置：</a:t>
            </a:r>
            <a:endParaRPr lang="zh-CN" altLang="en-US"/>
          </a:p>
          <a:p>
            <a:r>
              <a:rPr lang="zh-CN" altLang="en-US">
                <a:sym typeface="+mn-ea"/>
              </a:rPr>
              <a:t>本次实验定义了三个球体，每个球体有球心位置、半径、颜色以及光照属性等信息，还定义了一个光源，属性包括位置、颜色和光照强度。</a:t>
            </a:r>
            <a:endParaRPr lang="zh-CN" altLang="en-US"/>
          </a:p>
          <a:p>
            <a:r>
              <a:rPr lang="zh-CN" altLang="en-US">
                <a:sym typeface="+mn-ea"/>
              </a:rPr>
              <a:t>2. 相交测试：</a:t>
            </a:r>
            <a:endParaRPr lang="zh-CN" altLang="en-US"/>
          </a:p>
          <a:p>
            <a:r>
              <a:rPr lang="zh-CN" altLang="en-US">
                <a:sym typeface="+mn-ea"/>
              </a:rPr>
              <a:t>用于检测光线与球体的相交，返回光线与球体的交点距离。如果没有相交，则返回无穷大。确定相交后需要检测光线（射线）与物体的第一个交点，并基于交点坐标进行后续的光线反射折射计算和颜色计算。</a:t>
            </a:r>
            <a:endParaRPr lang="zh-CN" altLang="en-US"/>
          </a:p>
          <a:p>
            <a:r>
              <a:rPr lang="zh-CN" altLang="en-US">
                <a:sym typeface="+mn-ea"/>
              </a:rPr>
              <a:t>3. 光照模型：</a:t>
            </a:r>
            <a:endParaRPr lang="zh-CN" altLang="en-US"/>
          </a:p>
          <a:p>
            <a:r>
              <a:rPr lang="zh-CN" altLang="en-US">
                <a:sym typeface="+mn-ea"/>
              </a:rPr>
              <a:t>计算光线与场景中物体的交点的颜色，包括环境光、阴影、漫反射和镜面反射的计算。对于每个像素，通过遍历场景中的物体，找到与光线最近的交点，计算环境光的贡献。再进行阴影测试，检查交点是否在阴影中，如果是则不计算漫反射和镜面反射，否则就要考虑光源的位置和方向来进行计算。</a:t>
            </a:r>
            <a:endParaRPr lang="zh-CN" altLang="en-US"/>
          </a:p>
          <a:p>
            <a:r>
              <a:rPr lang="zh-CN" altLang="en-US">
                <a:sym typeface="+mn-ea"/>
              </a:rPr>
              <a:t>4. 光线追踪</a:t>
            </a:r>
            <a:endParaRPr lang="zh-CN" altLang="en-US"/>
          </a:p>
          <a:p>
            <a:r>
              <a:rPr lang="zh-CN" altLang="en-US">
                <a:sym typeface="+mn-ea"/>
              </a:rPr>
              <a:t>追踪摄像机向每个像素点发射的光线路径，并对每个反射点进行颜色计算。反射是一个反复但会衰减的过程，可以递归来实现，每次反射，我们都将光线强度乘以反射系数，并在函数开始时判断当光线强度弱于0.01时结束递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实中我们看到的物体，是由来自各个方向入射光、反射光、折射光照亮而产生了颜色。光线的起点，是各种光源；光线的终点，则是用来接收的眼睛。在几何光学中，光路具有可逆性，如果我们从观察者的眼睛射出一道虚拟的光线，它经过的路径将与射入观察者眼睛的那道光路径完全一致，但方向相反。</a:t>
            </a:r>
            <a:endParaRPr lang="zh-CN" altLang="en-US"/>
          </a:p>
          <a:p>
            <a:r>
              <a:rPr lang="zh-CN" altLang="en-US"/>
              <a:t>因此，为了做基于光线追踪的图像渲染，我们可以设置一个像素化的「窗口」，由每个像素发射一道虚拟光线，最终，这些光线都会回到光源中。再结合这些光的路径，和相关的物理/经验模型，我们可以计算出这个窗口上每一个像素点的颜色值，从而形成我们在计算机屏幕上看到的图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5DEF-79FB-4FE1-B7A0-3C65663630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63A4-7DB1-4054-B226-09E02E9B845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BBF-7A6D-4876-ADC4-9D54FFFB14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5ADB-603B-4DD9-8DEC-47A48B64C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5C-F1B7-4738-BF2B-C96968BE5E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1BC5-EBD1-4E65-A9FC-584557EBC2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7CE8-4D51-472B-BDBB-21972B9F7AB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B579-F531-4150-A68F-195AF4FE9EC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967E-1238-4BC7-A3E8-32B01B8E1CA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2094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C82A1FF-E0ED-4EDA-89F3-928397B92D4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89" y="5990741"/>
            <a:ext cx="701250" cy="73121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CD6-C165-4F0A-BE3E-3469337A853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E9ED-D060-40B5-9C3E-8826DFAEE7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5EFF-5173-4FC3-9053-A30DA23425D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4.png"/><Relationship Id="rId7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5988" y="1755712"/>
            <a:ext cx="12265152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62F9E"/>
                </a:solidFill>
                <a:latin typeface="黑体" panose="02010609060101010101" charset="-122"/>
                <a:ea typeface="黑体" panose="02010609060101010101" charset="-122"/>
              </a:rPr>
              <a:t>并行光线追踪加速</a:t>
            </a:r>
            <a:endParaRPr lang="zh-CN" altLang="en-US" sz="4800" b="1" dirty="0">
              <a:solidFill>
                <a:srgbClr val="062F9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2" y="2839927"/>
            <a:ext cx="1409700" cy="14699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kern="1200" cap="none" spc="0" normalizeH="0" baseline="0" noProof="0" dirty="0">
                <a:solidFill>
                  <a:srgbClr val="303845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  <a:endParaRPr kumimoji="0" lang="zh-CN" altLang="en-US" sz="3600" b="0" i="0" kern="1200" cap="none" spc="0" normalizeH="0" baseline="0" noProof="0" dirty="0">
              <a:solidFill>
                <a:srgbClr val="30384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46369" y="1380385"/>
            <a:ext cx="2410725" cy="5219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加速比</a:t>
            </a:r>
            <a:endParaRPr lang="zh-CN" altLang="en-US" sz="2800" b="1" dirty="0">
              <a:solidFill>
                <a:srgbClr val="0335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828040" y="2440305"/>
          <a:ext cx="4052570" cy="2409190"/>
        </p:xfrm>
        <a:graphic>
          <a:graphicData uri="http://schemas.openxmlformats.org/drawingml/2006/table">
            <a:tbl>
              <a:tblPr/>
              <a:tblGrid>
                <a:gridCol w="2023110"/>
                <a:gridCol w="2029460"/>
              </a:tblGrid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Threads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Speedup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0.8861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2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1.6453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4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2.5028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8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4.1824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16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5.5628</a:t>
                      </a:r>
                      <a:endParaRPr lang="en-US" altLang="en-US" sz="2800" b="1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32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mbria" panose="02040503050406030204" charset="-122"/>
                        </a:rPr>
                        <a:t>4.9811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mbria" panose="02040503050406030204" charset="-12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1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 descr="p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178050"/>
            <a:ext cx="50292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62F9E"/>
                </a:solidFill>
                <a:latin typeface="Corbel" panose="020B0503020204020204" pitchFamily="34" charset="0"/>
              </a:rPr>
              <a:t>That’s all, thank you!</a:t>
            </a:r>
            <a:endParaRPr lang="zh-CN" altLang="en-US" sz="5400" b="1" dirty="0">
              <a:solidFill>
                <a:srgbClr val="062F9E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5035590"/>
            <a:ext cx="1409700" cy="14699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边形 4"/>
          <p:cNvSpPr>
            <a:spLocks noChangeArrowheads="1"/>
          </p:cNvSpPr>
          <p:nvPr/>
        </p:nvSpPr>
        <p:spPr bwMode="auto">
          <a:xfrm>
            <a:off x="6762750" y="3429000"/>
            <a:ext cx="5676900" cy="3429000"/>
          </a:xfrm>
          <a:prstGeom prst="parallelogram">
            <a:avLst>
              <a:gd name="adj" fmla="val 7283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平行四边形 5"/>
          <p:cNvSpPr>
            <a:spLocks noChangeArrowheads="1"/>
          </p:cNvSpPr>
          <p:nvPr/>
        </p:nvSpPr>
        <p:spPr bwMode="auto">
          <a:xfrm flipV="1">
            <a:off x="6762750" y="0"/>
            <a:ext cx="5676900" cy="3429000"/>
          </a:xfrm>
          <a:prstGeom prst="parallelogram">
            <a:avLst>
              <a:gd name="adj" fmla="val 7283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3" name="组合 7"/>
          <p:cNvGrpSpPr/>
          <p:nvPr/>
        </p:nvGrpSpPr>
        <p:grpSpPr bwMode="auto">
          <a:xfrm>
            <a:off x="2359024" y="2693689"/>
            <a:ext cx="3736976" cy="534629"/>
            <a:chOff x="1129" y="-1"/>
            <a:chExt cx="5407385" cy="535340"/>
          </a:xfrm>
        </p:grpSpPr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129" y="-1"/>
              <a:ext cx="5402788" cy="535340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532479" y="45775"/>
              <a:ext cx="4876035" cy="39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光线追踪算法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8"/>
          <p:cNvGrpSpPr/>
          <p:nvPr/>
        </p:nvGrpSpPr>
        <p:grpSpPr bwMode="auto">
          <a:xfrm>
            <a:off x="844548" y="2693690"/>
            <a:ext cx="1328738" cy="488950"/>
            <a:chOff x="0" y="0"/>
            <a:chExt cx="1328873" cy="489600"/>
          </a:xfrm>
        </p:grpSpPr>
        <p:sp>
          <p:nvSpPr>
            <p:cNvPr id="28" name="矩形 9"/>
            <p:cNvSpPr>
              <a:spLocks noChangeArrowheads="1"/>
            </p:cNvSpPr>
            <p:nvPr/>
          </p:nvSpPr>
          <p:spPr bwMode="auto">
            <a:xfrm>
              <a:off x="0" y="0"/>
              <a:ext cx="1328873" cy="489600"/>
            </a:xfrm>
            <a:prstGeom prst="rect">
              <a:avLst/>
            </a:prstGeom>
            <a:solidFill>
              <a:srgbClr val="006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文本框 10"/>
            <p:cNvSpPr txBox="1">
              <a:spLocks noChangeArrowheads="1"/>
            </p:cNvSpPr>
            <p:nvPr/>
          </p:nvSpPr>
          <p:spPr bwMode="auto">
            <a:xfrm>
              <a:off x="176329" y="37029"/>
              <a:ext cx="962086" cy="39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14"/>
          <p:cNvGrpSpPr/>
          <p:nvPr/>
        </p:nvGrpSpPr>
        <p:grpSpPr bwMode="auto">
          <a:xfrm>
            <a:off x="2359023" y="3354090"/>
            <a:ext cx="3733800" cy="488950"/>
            <a:chOff x="1129" y="0"/>
            <a:chExt cx="5402789" cy="489600"/>
          </a:xfrm>
        </p:grpSpPr>
        <p:sp>
          <p:nvSpPr>
            <p:cNvPr id="31" name="矩形 18"/>
            <p:cNvSpPr>
              <a:spLocks noChangeArrowheads="1"/>
            </p:cNvSpPr>
            <p:nvPr/>
          </p:nvSpPr>
          <p:spPr bwMode="auto">
            <a:xfrm>
              <a:off x="1129" y="0"/>
              <a:ext cx="5402789" cy="489600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32478" y="45775"/>
              <a:ext cx="4866845" cy="39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MPI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并行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处理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15"/>
          <p:cNvGrpSpPr/>
          <p:nvPr/>
        </p:nvGrpSpPr>
        <p:grpSpPr bwMode="auto">
          <a:xfrm>
            <a:off x="844548" y="3354090"/>
            <a:ext cx="1328738" cy="488950"/>
            <a:chOff x="0" y="0"/>
            <a:chExt cx="1328873" cy="489600"/>
          </a:xfrm>
        </p:grpSpPr>
        <p:sp>
          <p:nvSpPr>
            <p:cNvPr id="34" name="矩形 16"/>
            <p:cNvSpPr>
              <a:spLocks noChangeArrowheads="1"/>
            </p:cNvSpPr>
            <p:nvPr/>
          </p:nvSpPr>
          <p:spPr bwMode="auto">
            <a:xfrm>
              <a:off x="0" y="0"/>
              <a:ext cx="1328873" cy="489600"/>
            </a:xfrm>
            <a:prstGeom prst="rect">
              <a:avLst/>
            </a:prstGeom>
            <a:solidFill>
              <a:srgbClr val="006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文本框 17"/>
            <p:cNvSpPr txBox="1">
              <a:spLocks noChangeArrowheads="1"/>
            </p:cNvSpPr>
            <p:nvPr/>
          </p:nvSpPr>
          <p:spPr bwMode="auto">
            <a:xfrm>
              <a:off x="176329" y="37029"/>
              <a:ext cx="962086" cy="39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21"/>
          <p:cNvGrpSpPr/>
          <p:nvPr/>
        </p:nvGrpSpPr>
        <p:grpSpPr bwMode="auto">
          <a:xfrm>
            <a:off x="2355848" y="4014490"/>
            <a:ext cx="3733800" cy="488950"/>
            <a:chOff x="1129" y="0"/>
            <a:chExt cx="5402789" cy="489600"/>
          </a:xfrm>
        </p:grpSpPr>
        <p:sp>
          <p:nvSpPr>
            <p:cNvPr id="37" name="矩形 25"/>
            <p:cNvSpPr>
              <a:spLocks noChangeArrowheads="1"/>
            </p:cNvSpPr>
            <p:nvPr/>
          </p:nvSpPr>
          <p:spPr bwMode="auto">
            <a:xfrm>
              <a:off x="1129" y="0"/>
              <a:ext cx="5402789" cy="489600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532478" y="45775"/>
              <a:ext cx="4010026" cy="39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展示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22"/>
          <p:cNvGrpSpPr/>
          <p:nvPr/>
        </p:nvGrpSpPr>
        <p:grpSpPr bwMode="auto">
          <a:xfrm>
            <a:off x="841373" y="4014490"/>
            <a:ext cx="1328738" cy="488950"/>
            <a:chOff x="0" y="0"/>
            <a:chExt cx="1328873" cy="489600"/>
          </a:xfrm>
        </p:grpSpPr>
        <p:sp>
          <p:nvSpPr>
            <p:cNvPr id="40" name="矩形 23"/>
            <p:cNvSpPr>
              <a:spLocks noChangeArrowheads="1"/>
            </p:cNvSpPr>
            <p:nvPr/>
          </p:nvSpPr>
          <p:spPr bwMode="auto">
            <a:xfrm>
              <a:off x="0" y="0"/>
              <a:ext cx="1328873" cy="489600"/>
            </a:xfrm>
            <a:prstGeom prst="rect">
              <a:avLst/>
            </a:prstGeom>
            <a:solidFill>
              <a:srgbClr val="006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文本框 24"/>
            <p:cNvSpPr txBox="1">
              <a:spLocks noChangeArrowheads="1"/>
            </p:cNvSpPr>
            <p:nvPr/>
          </p:nvSpPr>
          <p:spPr bwMode="auto">
            <a:xfrm>
              <a:off x="176329" y="37029"/>
              <a:ext cx="962086" cy="39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34"/>
          <p:cNvGrpSpPr/>
          <p:nvPr/>
        </p:nvGrpSpPr>
        <p:grpSpPr bwMode="auto">
          <a:xfrm>
            <a:off x="453704" y="1074438"/>
            <a:ext cx="6434384" cy="1333308"/>
            <a:chOff x="0" y="0"/>
            <a:chExt cx="6434579" cy="1332213"/>
          </a:xfrm>
        </p:grpSpPr>
        <p:grpSp>
          <p:nvGrpSpPr>
            <p:cNvPr id="43" name="组合 35"/>
            <p:cNvGrpSpPr/>
            <p:nvPr/>
          </p:nvGrpSpPr>
          <p:grpSpPr bwMode="auto">
            <a:xfrm>
              <a:off x="0" y="0"/>
              <a:ext cx="6434579" cy="1197895"/>
              <a:chOff x="0" y="0"/>
              <a:chExt cx="6434579" cy="1197895"/>
            </a:xfrm>
          </p:grpSpPr>
          <p:sp>
            <p:nvSpPr>
              <p:cNvPr id="45" name="文本框 3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434579" cy="1197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3600" b="1" dirty="0">
                    <a:latin typeface="微软雅黑" panose="020B0503020204020204" charset="-122"/>
                    <a:ea typeface="微软雅黑" panose="020B0503020204020204" charset="-122"/>
                  </a:rPr>
                  <a:t>并行</a:t>
                </a:r>
                <a:r>
                  <a:rPr lang="zh-CN" altLang="en-US" sz="3600" b="1" dirty="0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光线追踪加速</a:t>
                </a: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46" name="直接连接符 38"/>
              <p:cNvCxnSpPr>
                <a:cxnSpLocks noChangeShapeType="1"/>
              </p:cNvCxnSpPr>
              <p:nvPr/>
            </p:nvCxnSpPr>
            <p:spPr bwMode="auto">
              <a:xfrm>
                <a:off x="150817" y="850201"/>
                <a:ext cx="255119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" name="文本框 36"/>
            <p:cNvSpPr txBox="1">
              <a:spLocks noChangeArrowheads="1"/>
            </p:cNvSpPr>
            <p:nvPr/>
          </p:nvSpPr>
          <p:spPr bwMode="auto">
            <a:xfrm>
              <a:off x="313031" y="932103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21"/>
          <p:cNvGrpSpPr/>
          <p:nvPr/>
        </p:nvGrpSpPr>
        <p:grpSpPr bwMode="auto">
          <a:xfrm>
            <a:off x="2355848" y="4674890"/>
            <a:ext cx="3733800" cy="488950"/>
            <a:chOff x="1129" y="0"/>
            <a:chExt cx="5402789" cy="489600"/>
          </a:xfrm>
        </p:grpSpPr>
        <p:sp>
          <p:nvSpPr>
            <p:cNvPr id="49" name="矩形 25"/>
            <p:cNvSpPr>
              <a:spLocks noChangeArrowheads="1"/>
            </p:cNvSpPr>
            <p:nvPr/>
          </p:nvSpPr>
          <p:spPr bwMode="auto">
            <a:xfrm>
              <a:off x="1129" y="0"/>
              <a:ext cx="5402789" cy="489600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532478" y="45775"/>
              <a:ext cx="4010026" cy="39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参考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致谢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组合 22"/>
          <p:cNvGrpSpPr/>
          <p:nvPr/>
        </p:nvGrpSpPr>
        <p:grpSpPr bwMode="auto">
          <a:xfrm>
            <a:off x="841373" y="4674890"/>
            <a:ext cx="1328738" cy="488950"/>
            <a:chOff x="0" y="0"/>
            <a:chExt cx="1328873" cy="489600"/>
          </a:xfrm>
        </p:grpSpPr>
        <p:sp>
          <p:nvSpPr>
            <p:cNvPr id="52" name="矩形 23"/>
            <p:cNvSpPr>
              <a:spLocks noChangeArrowheads="1"/>
            </p:cNvSpPr>
            <p:nvPr/>
          </p:nvSpPr>
          <p:spPr bwMode="auto">
            <a:xfrm>
              <a:off x="0" y="0"/>
              <a:ext cx="1328873" cy="489600"/>
            </a:xfrm>
            <a:prstGeom prst="rect">
              <a:avLst/>
            </a:prstGeom>
            <a:solidFill>
              <a:srgbClr val="006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文本框 24"/>
            <p:cNvSpPr txBox="1">
              <a:spLocks noChangeArrowheads="1"/>
            </p:cNvSpPr>
            <p:nvPr/>
          </p:nvSpPr>
          <p:spPr bwMode="auto">
            <a:xfrm>
              <a:off x="176329" y="37029"/>
              <a:ext cx="962086" cy="39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5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8472264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FE911A-2520-41DE-8159-547BD5CD4C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光线追踪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ray_trac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404620"/>
            <a:ext cx="7372350" cy="404812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432505" y="2818742"/>
            <a:ext cx="8630920" cy="191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光路可逆，反向建模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分割窗口，点亮像素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环境光、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阴影、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折射、反射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943597" y="556481"/>
            <a:ext cx="5163821" cy="424247"/>
            <a:chOff x="6943597" y="692378"/>
            <a:chExt cx="5163821" cy="4242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943597" y="1116625"/>
              <a:ext cx="4664951" cy="0"/>
              <a:chOff x="6831724" y="6296016"/>
              <a:chExt cx="4664951" cy="0"/>
            </a:xfrm>
          </p:grpSpPr>
          <p:cxnSp>
            <p:nvCxnSpPr>
              <p:cNvPr id="28" name="直接连接符 27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6831724" y="6296016"/>
                <a:ext cx="4664951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直接连接符 28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6831724" y="6296016"/>
                <a:ext cx="160067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0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7051040" y="692378"/>
              <a:ext cx="5056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457200"/>
              <a:r>
                <a:rPr lang="en-US" altLang="zh-CN" b="1" dirty="0">
                  <a:latin typeface="Arial" panose="020B0604020202020204"/>
                  <a:ea typeface="微软雅黑" panose="020B0503020204020204" charset="-122"/>
                </a:rPr>
                <a:t>  </a:t>
              </a:r>
              <a:r>
                <a:rPr lang="zh-CN" altLang="en-US" b="1" dirty="0">
                  <a:latin typeface="Arial" panose="020B0604020202020204"/>
                  <a:ea typeface="微软雅黑" panose="020B0503020204020204" charset="-122"/>
                </a:rPr>
                <a:t>基本原理</a:t>
              </a:r>
              <a:r>
                <a:rPr lang="en-US" altLang="zh-CN" b="1" dirty="0">
                  <a:latin typeface="Arial" panose="020B0604020202020204"/>
                  <a:ea typeface="微软雅黑" panose="020B0503020204020204" charset="-122"/>
                </a:rPr>
                <a:t>  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	   </a:t>
              </a:r>
              <a:r>
                <a:rPr lang="zh-CN" altLang="en-US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具体步骤</a:t>
              </a:r>
              <a:r>
                <a:rPr lang="en-US" altLang="zh-CN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	      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并行分析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光线追踪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seri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322830"/>
            <a:ext cx="3657600" cy="27432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07340" y="2322830"/>
            <a:ext cx="8630920" cy="2567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场景设置：定义三个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球体和一个光源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相交测试：检测视窗光线与球体的相交，返回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交点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光照模型：颜色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计算（环境光、阴影、漫反射和镜面反射）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）光线追踪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：递归反射，衰减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43597" y="556481"/>
            <a:ext cx="5163821" cy="424247"/>
            <a:chOff x="6943597" y="692378"/>
            <a:chExt cx="5163821" cy="424247"/>
          </a:xfrm>
        </p:grpSpPr>
        <p:grpSp>
          <p:nvGrpSpPr>
            <p:cNvPr id="9" name="组合 8"/>
            <p:cNvGrpSpPr/>
            <p:nvPr/>
          </p:nvGrpSpPr>
          <p:grpSpPr>
            <a:xfrm>
              <a:off x="6943597" y="1116625"/>
              <a:ext cx="4664951" cy="0"/>
              <a:chOff x="6831724" y="6296016"/>
              <a:chExt cx="4664951" cy="0"/>
            </a:xfrm>
          </p:grpSpPr>
          <p:cxnSp>
            <p:nvCxnSpPr>
              <p:cNvPr id="10" name="直接连接符 14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6831724" y="6296016"/>
                <a:ext cx="4664951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接连接符 16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8432399" y="6296016"/>
                <a:ext cx="161637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7051040" y="692378"/>
              <a:ext cx="5056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457200"/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  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基本原理</a:t>
              </a:r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 	   </a:t>
              </a:r>
              <a:r>
                <a:rPr lang="zh-CN" altLang="en-US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 </a:t>
              </a:r>
              <a:r>
                <a:rPr lang="zh-CN" altLang="en-US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具体步骤</a:t>
              </a:r>
              <a:r>
                <a:rPr lang="en-US" altLang="zh-CN" b="1" dirty="0"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	        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并行分析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光线追踪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43597" y="556481"/>
            <a:ext cx="5163821" cy="424247"/>
            <a:chOff x="6943597" y="692378"/>
            <a:chExt cx="5163821" cy="424247"/>
          </a:xfrm>
        </p:grpSpPr>
        <p:grpSp>
          <p:nvGrpSpPr>
            <p:cNvPr id="7" name="组合 6"/>
            <p:cNvGrpSpPr/>
            <p:nvPr/>
          </p:nvGrpSpPr>
          <p:grpSpPr>
            <a:xfrm>
              <a:off x="6943597" y="1116625"/>
              <a:ext cx="4697541" cy="0"/>
              <a:chOff x="6831724" y="6296016"/>
              <a:chExt cx="4697541" cy="0"/>
            </a:xfrm>
          </p:grpSpPr>
          <p:cxnSp>
            <p:nvCxnSpPr>
              <p:cNvPr id="8" name="直接连接符 14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6831724" y="6296016"/>
                <a:ext cx="4664951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接连接符 16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10048775" y="6296016"/>
                <a:ext cx="148049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7051040" y="692378"/>
              <a:ext cx="5056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457200"/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  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基本原理</a:t>
              </a:r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 	   </a:t>
              </a:r>
              <a:r>
                <a:rPr lang="zh-CN" altLang="en-US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具体步骤</a:t>
              </a:r>
              <a:r>
                <a:rPr lang="en-US" altLang="zh-CN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Arial" panose="020B0604020202020204"/>
                  <a:ea typeface="微软雅黑" panose="020B0503020204020204" charset="-122"/>
                </a:rPr>
                <a:t>	        </a:t>
              </a:r>
              <a:r>
                <a:rPr lang="zh-CN" altLang="en-US" b="1" dirty="0">
                  <a:latin typeface="Arial" panose="020B0604020202020204"/>
                  <a:ea typeface="微软雅黑" panose="020B0503020204020204" charset="-122"/>
                </a:rPr>
                <a:t>并行分析</a:t>
              </a:r>
              <a:endParaRPr lang="zh-CN" altLang="en-US" b="1" dirty="0"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pic>
        <p:nvPicPr>
          <p:cNvPr id="17" name="图片 16" descr="ray_traci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7208" r="62524" b="13882"/>
          <a:stretch>
            <a:fillRect/>
          </a:stretch>
        </p:blipFill>
        <p:spPr>
          <a:xfrm>
            <a:off x="7998460" y="1061720"/>
            <a:ext cx="2762885" cy="2789555"/>
          </a:xfrm>
          <a:prstGeom prst="rect">
            <a:avLst/>
          </a:prstGeom>
        </p:spPr>
      </p:pic>
      <p:pic>
        <p:nvPicPr>
          <p:cNvPr id="11" name="图片 10" descr="img_serial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99400" y="3757930"/>
            <a:ext cx="3359150" cy="251968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896860" y="3256915"/>
          <a:ext cx="3364230" cy="302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"/>
                <a:gridCol w="560705"/>
                <a:gridCol w="560705"/>
                <a:gridCol w="560705"/>
                <a:gridCol w="560705"/>
                <a:gridCol w="560705"/>
              </a:tblGrid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634166" y="1863132"/>
            <a:ext cx="4587698" cy="27997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zh-CN" sz="4400" b="1" i="1" dirty="0">
                <a:solidFill>
                  <a:srgbClr val="000000"/>
                </a:solidFill>
                <a:latin typeface="Corbel" panose="020B0503020204020204"/>
              </a:rPr>
              <a:t>Where to parallel ?</a:t>
            </a:r>
            <a:endParaRPr lang="en-US" altLang="zh-CN" sz="4400" b="1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endParaRPr lang="en-US" altLang="zh-CN" sz="4400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endParaRPr lang="en-US" altLang="zh-CN" sz="4400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</a:rPr>
              <a:t>Each pixel !!!</a:t>
            </a:r>
            <a:endParaRPr lang="zh-CN" altLang="en-US" sz="4400" i="1" dirty="0">
              <a:solidFill>
                <a:srgbClr val="000000"/>
              </a:solidFill>
              <a:ea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MPI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img_seri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3335" y="2513330"/>
            <a:ext cx="3359150" cy="251968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1280795" y="2012315"/>
          <a:ext cx="3364230" cy="302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"/>
                <a:gridCol w="560705"/>
                <a:gridCol w="560705"/>
                <a:gridCol w="560705"/>
                <a:gridCol w="560705"/>
                <a:gridCol w="560705"/>
              </a:tblGrid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图片 6" descr="img_serial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89570" y="2513330"/>
            <a:ext cx="3359150" cy="251968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7989570" y="2010410"/>
          <a:ext cx="3391535" cy="302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535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燕尾形箭头 9"/>
          <p:cNvSpPr/>
          <p:nvPr/>
        </p:nvSpPr>
        <p:spPr>
          <a:xfrm>
            <a:off x="5391785" y="3233420"/>
            <a:ext cx="1492885" cy="92773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61260" y="1316355"/>
            <a:ext cx="793813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  <a:sym typeface="+mn-ea"/>
              </a:rPr>
              <a:t>Maybe assigning pixel</a:t>
            </a:r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  <a:sym typeface="+mn-ea"/>
              </a:rPr>
              <a:t>s is tough  </a:t>
            </a:r>
            <a:endParaRPr lang="en-US" altLang="zh-CN" sz="4400" i="1" dirty="0">
              <a:solidFill>
                <a:srgbClr val="000000"/>
              </a:solidFill>
              <a:latin typeface="Corbel" panose="020B0503020204020204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2461260" y="5309870"/>
            <a:ext cx="793813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  <a:sym typeface="+mn-ea"/>
              </a:rPr>
              <a:t>Just relax it to </a:t>
            </a:r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  <a:sym typeface="+mn-ea"/>
              </a:rPr>
              <a:t>assigning</a:t>
            </a:r>
            <a:r>
              <a:rPr lang="en-US" altLang="zh-CN" sz="4400" i="1" dirty="0">
                <a:solidFill>
                  <a:srgbClr val="000000"/>
                </a:solidFill>
                <a:latin typeface="Corbel" panose="020B0503020204020204"/>
                <a:sym typeface="+mn-ea"/>
              </a:rPr>
              <a:t> rows  </a:t>
            </a:r>
            <a:endParaRPr lang="en-US" altLang="zh-CN" sz="4400" i="1" dirty="0">
              <a:solidFill>
                <a:srgbClr val="000000"/>
              </a:solidFill>
              <a:latin typeface="Corbel" panose="020B0503020204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MPI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634365" y="1863090"/>
            <a:ext cx="6706870" cy="93916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en-US" altLang="zh-CN" sz="4400" b="1" i="1" dirty="0">
                <a:solidFill>
                  <a:srgbClr val="000000"/>
                </a:solidFill>
                <a:latin typeface="Corbel" panose="020B0503020204020204"/>
              </a:rPr>
              <a:t>How to </a:t>
            </a:r>
            <a:r>
              <a:rPr lang="en-US" altLang="zh-CN" sz="4400" b="1" i="1" dirty="0">
                <a:solidFill>
                  <a:srgbClr val="000000"/>
                </a:solidFill>
                <a:latin typeface="Corbel" panose="020B0503020204020204"/>
              </a:rPr>
              <a:t>send &amp; gather? </a:t>
            </a:r>
            <a:endParaRPr lang="en-US" altLang="zh-CN" sz="4400" b="1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endParaRPr lang="en-US" altLang="zh-CN" sz="4400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endParaRPr lang="en-US" altLang="zh-CN" sz="4400" i="1" dirty="0">
              <a:solidFill>
                <a:srgbClr val="000000"/>
              </a:solidFill>
              <a:latin typeface="Corbel" panose="020B0503020204020204"/>
            </a:endParaRPr>
          </a:p>
          <a:p>
            <a:pPr lvl="0">
              <a:defRPr/>
            </a:pPr>
            <a:endParaRPr lang="zh-CN" altLang="en-US" sz="4400" i="1" dirty="0">
              <a:solidFill>
                <a:srgbClr val="000000"/>
              </a:solidFill>
              <a:ea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30530" y="2956560"/>
            <a:ext cx="8630920" cy="357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 latinLnBrk="1"/>
            <a:r>
              <a:rPr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只发送每个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需处理的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row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457200" algn="l" fontAlgn="auto" latinLnBrk="1"/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Problem: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乱序到达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发送整个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需处理的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，选择对应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row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457200" algn="l" fontAlgn="auto" latinLnBrk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Problem: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需要合并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3b333633323939373bb9b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0465" y="444309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MPI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17830" y="2475230"/>
            <a:ext cx="5678170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 latinLnBrk="1"/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发送整个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需处理的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，选择对应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row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 fontAlgn="auto" latinLnBrk="1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457200" algn="l" fontAlgn="auto" latinLnBrk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Problem: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需要合并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error_parall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55" y="18415"/>
            <a:ext cx="2233930" cy="6703060"/>
          </a:xfrm>
          <a:prstGeom prst="rect">
            <a:avLst/>
          </a:prstGeom>
        </p:spPr>
      </p:pic>
      <p:pic>
        <p:nvPicPr>
          <p:cNvPr id="8" name="图片 7" descr="error_parallel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-2757" t="23967" b="49943"/>
          <a:stretch>
            <a:fillRect/>
          </a:stretch>
        </p:blipFill>
        <p:spPr>
          <a:xfrm>
            <a:off x="8301990" y="1577340"/>
            <a:ext cx="2295525" cy="1748790"/>
          </a:xfrm>
          <a:prstGeom prst="rect">
            <a:avLst/>
          </a:prstGeom>
        </p:spPr>
      </p:pic>
      <p:pic>
        <p:nvPicPr>
          <p:cNvPr id="9" name="图片 8" descr="error_parallel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rcRect l="-1137" r="540" b="78590"/>
          <a:stretch>
            <a:fillRect/>
          </a:stretch>
        </p:blipFill>
        <p:spPr>
          <a:xfrm>
            <a:off x="7619365" y="514350"/>
            <a:ext cx="2247265" cy="1435100"/>
          </a:xfrm>
          <a:prstGeom prst="rect">
            <a:avLst/>
          </a:prstGeom>
        </p:spPr>
      </p:pic>
      <p:pic>
        <p:nvPicPr>
          <p:cNvPr id="10" name="图片 9" descr="error_parallel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rcRect l="1563" t="76412"/>
          <a:stretch>
            <a:fillRect/>
          </a:stretch>
        </p:blipFill>
        <p:spPr>
          <a:xfrm>
            <a:off x="9992995" y="4199255"/>
            <a:ext cx="2199005" cy="1581150"/>
          </a:xfrm>
          <a:prstGeom prst="rect">
            <a:avLst/>
          </a:prstGeom>
        </p:spPr>
      </p:pic>
      <p:pic>
        <p:nvPicPr>
          <p:cNvPr id="11" name="图片 10" descr="error_parallel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rcRect l="-455" t="51279" r="966" b="25237"/>
          <a:stretch>
            <a:fillRect/>
          </a:stretch>
        </p:blipFill>
        <p:spPr>
          <a:xfrm>
            <a:off x="9224010" y="3035300"/>
            <a:ext cx="2222500" cy="1574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267335" y="44691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l" fontAlgn="auto" latinLnBrk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Max-pooling the channel value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7B31-6501-45D8-B914-6B29E44548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0799" y="404664"/>
            <a:ext cx="7202376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0384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0384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6277563" y="1380385"/>
            <a:ext cx="2410725" cy="5219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endParaRPr lang="zh-CN" altLang="en-US" sz="2800" b="1" dirty="0">
              <a:solidFill>
                <a:srgbClr val="0335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646369" y="1380385"/>
            <a:ext cx="2410725" cy="5219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>
                <a:solidFill>
                  <a:srgbClr val="0335C1"/>
                </a:solidFill>
                <a:latin typeface="微软雅黑" panose="020B0503020204020204" charset="-122"/>
                <a:ea typeface="微软雅黑" panose="020B0503020204020204" charset="-122"/>
              </a:rPr>
              <a:t>串行</a:t>
            </a:r>
            <a:endParaRPr lang="zh-CN" altLang="en-US" sz="2800" b="1" dirty="0">
              <a:solidFill>
                <a:srgbClr val="0335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img_parall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55" y="2437765"/>
            <a:ext cx="3657600" cy="2743200"/>
          </a:xfrm>
          <a:prstGeom prst="rect">
            <a:avLst/>
          </a:prstGeom>
        </p:spPr>
      </p:pic>
      <p:pic>
        <p:nvPicPr>
          <p:cNvPr id="14" name="图片 13" descr="img_seri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70" y="2437765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ABLE_ENDDRAG_ORIGIN_RECT" val="264*237"/>
  <p:tag name="TABLE_ENDDRAG_RECT" val="622*256*264*237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64*237"/>
  <p:tag name="TABLE_ENDDRAG_RECT" val="622*256*264*237"/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ABLE_ENDDRAG_ORIGIN_RECT" val="433*238"/>
  <p:tag name="TABLE_ENDDRAG_RECT" val="629*158*433*238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TABLE_ENDDRAG_ORIGIN_RECT" val="319*189"/>
  <p:tag name="TABLE_ENDDRAG_RECT" val="65*192*319*189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OTg2MDdmYTVmZjQ2ZjVjMjVkYjA2NTYzYjNmNjk4NTEifQ=="/>
  <p:tag name="commondata" val="eyJoZGlkIjoiMzQ3YTY1M2NkODYyZDVjZGUzZDkxYzI0NDUyMGIwNj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宽屏</PresentationFormat>
  <Paragraphs>147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Corbel</vt:lpstr>
      <vt:lpstr>黑体</vt:lpstr>
      <vt:lpstr>Calibri</vt:lpstr>
      <vt:lpstr>微软雅黑</vt:lpstr>
      <vt:lpstr>等线</vt:lpstr>
      <vt:lpstr>Arial</vt:lpstr>
      <vt:lpstr>Corbel</vt:lpstr>
      <vt:lpstr>Cambria</vt:lpstr>
      <vt:lpstr>Arial Unicode MS</vt:lpstr>
      <vt:lpstr>等线 Light</vt:lpstr>
      <vt:lpstr>Office 主题​​</vt:lpstr>
      <vt:lpstr>并行光线追踪加速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That’s all,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BigDan: Distillation and Augmentation Network</dc:title>
  <dc:creator>sin wang</dc:creator>
  <cp:lastModifiedBy>叶兴松</cp:lastModifiedBy>
  <cp:revision>151</cp:revision>
  <dcterms:created xsi:type="dcterms:W3CDTF">2023-05-30T13:01:00Z</dcterms:created>
  <dcterms:modified xsi:type="dcterms:W3CDTF">2023-12-23T11:12:54Z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2052-12.1.0.15374</vt:lpwstr>
  </property>
</Properties>
</file>