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4" r:id="rId2"/>
    <p:sldId id="256" r:id="rId3"/>
    <p:sldId id="257" r:id="rId4"/>
    <p:sldId id="258" r:id="rId5"/>
    <p:sldId id="259" r:id="rId6"/>
    <p:sldId id="260" r:id="rId7"/>
    <p:sldId id="261" r:id="rId8"/>
    <p:sldId id="264" r:id="rId9"/>
    <p:sldId id="266" r:id="rId10"/>
    <p:sldId id="267" r:id="rId11"/>
    <p:sldId id="268" r:id="rId12"/>
    <p:sldId id="269" r:id="rId13"/>
    <p:sldId id="270" r:id="rId14"/>
    <p:sldId id="271" r:id="rId15"/>
    <p:sldId id="272" r:id="rId16"/>
    <p:sldId id="265"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2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693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91615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103308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437461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282748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36183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12371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4949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624486" y="5410899"/>
            <a:ext cx="13708417" cy="900889"/>
          </a:xfrm>
          <a:prstGeom prst="rect">
            <a:avLst/>
          </a:prstGeom>
          <a:noFill/>
          <a:ln/>
        </p:spPr>
        <p:txBody>
          <a:bodyPr wrap="square" rtlCol="0" anchor="t"/>
          <a:lstStyle/>
          <a:p>
            <a:pPr marL="0" indent="0">
              <a:lnSpc>
                <a:spcPts val="6561"/>
              </a:lnSpc>
              <a:buNone/>
            </a:pPr>
            <a:endParaRPr lang="en-US" sz="5249" dirty="0"/>
          </a:p>
        </p:txBody>
      </p:sp>
      <p:sp>
        <p:nvSpPr>
          <p:cNvPr id="6" name="Text 2"/>
          <p:cNvSpPr/>
          <p:nvPr/>
        </p:nvSpPr>
        <p:spPr>
          <a:xfrm>
            <a:off x="687823" y="6435077"/>
            <a:ext cx="12987717" cy="1421606"/>
          </a:xfrm>
          <a:prstGeom prst="rect">
            <a:avLst/>
          </a:prstGeom>
          <a:noFill/>
          <a:ln/>
        </p:spPr>
        <p:txBody>
          <a:bodyPr wrap="square" rtlCol="0" anchor="t"/>
          <a:lstStyle/>
          <a:p>
            <a:pPr marL="0" indent="0" algn="just">
              <a:lnSpc>
                <a:spcPts val="2799"/>
              </a:lnSpc>
              <a:buNone/>
            </a:pPr>
            <a:endParaRPr lang="en-US" sz="2000" dirty="0"/>
          </a:p>
        </p:txBody>
      </p:sp>
      <p:sp>
        <p:nvSpPr>
          <p:cNvPr id="8" name="Text 4"/>
          <p:cNvSpPr/>
          <p:nvPr/>
        </p:nvSpPr>
        <p:spPr>
          <a:xfrm>
            <a:off x="6436281" y="6184106"/>
            <a:ext cx="121920" cy="365760"/>
          </a:xfrm>
          <a:prstGeom prst="rect">
            <a:avLst/>
          </a:prstGeom>
          <a:noFill/>
          <a:ln/>
        </p:spPr>
        <p:txBody>
          <a:bodyPr wrap="none" rtlCol="0" anchor="t"/>
          <a:lstStyle/>
          <a:p>
            <a:pPr marL="0" indent="0" algn="ctr">
              <a:lnSpc>
                <a:spcPts val="2880"/>
              </a:lnSpc>
              <a:buNone/>
            </a:pPr>
            <a:endParaRPr lang="en-US" sz="1152" dirty="0"/>
          </a:p>
        </p:txBody>
      </p:sp>
      <p:sp>
        <p:nvSpPr>
          <p:cNvPr id="9" name="Text 5"/>
          <p:cNvSpPr/>
          <p:nvPr/>
        </p:nvSpPr>
        <p:spPr>
          <a:xfrm>
            <a:off x="6786086" y="6172557"/>
            <a:ext cx="1935480" cy="388858"/>
          </a:xfrm>
          <a:prstGeom prst="rect">
            <a:avLst/>
          </a:prstGeom>
          <a:noFill/>
          <a:ln/>
        </p:spPr>
        <p:txBody>
          <a:bodyPr wrap="none" rtlCol="0" anchor="t"/>
          <a:lstStyle/>
          <a:p>
            <a:pPr marL="0" indent="0" algn="l">
              <a:lnSpc>
                <a:spcPts val="3062"/>
              </a:lnSpc>
              <a:buNone/>
            </a:pPr>
            <a:endParaRPr lang="en-US" sz="2187" dirty="0"/>
          </a:p>
        </p:txBody>
      </p:sp>
      <p:sp>
        <p:nvSpPr>
          <p:cNvPr id="13" name="TextBox 12">
            <a:extLst>
              <a:ext uri="{FF2B5EF4-FFF2-40B4-BE49-F238E27FC236}">
                <a16:creationId xmlns:a16="http://schemas.microsoft.com/office/drawing/2014/main" id="{511D0E4D-F77E-DCE4-7552-29B91647EE80}"/>
              </a:ext>
            </a:extLst>
          </p:cNvPr>
          <p:cNvSpPr txBox="1"/>
          <p:nvPr/>
        </p:nvSpPr>
        <p:spPr>
          <a:xfrm>
            <a:off x="4507263" y="3468487"/>
            <a:ext cx="9168277" cy="1015663"/>
          </a:xfrm>
          <a:prstGeom prst="rect">
            <a:avLst/>
          </a:prstGeom>
          <a:noFill/>
        </p:spPr>
        <p:txBody>
          <a:bodyPr wrap="square" rtlCol="0">
            <a:spAutoFit/>
          </a:bodyPr>
          <a:lstStyle/>
          <a:p>
            <a:r>
              <a:rPr lang="en-GB" sz="6000" b="1" dirty="0"/>
              <a:t>Linear Regression </a:t>
            </a:r>
            <a:endParaRPr lang="en-DE" sz="6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9" name="Picture 8" descr="A screen shot of a graph&#10;&#10;Description automatically generated">
            <a:extLst>
              <a:ext uri="{FF2B5EF4-FFF2-40B4-BE49-F238E27FC236}">
                <a16:creationId xmlns:a16="http://schemas.microsoft.com/office/drawing/2014/main" id="{743E5A20-0436-DAEC-6612-DFAE4A015546}"/>
              </a:ext>
            </a:extLst>
          </p:cNvPr>
          <p:cNvPicPr>
            <a:picLocks noChangeAspect="1"/>
          </p:cNvPicPr>
          <p:nvPr/>
        </p:nvPicPr>
        <p:blipFill>
          <a:blip r:embed="rId3"/>
          <a:stretch>
            <a:fillRect/>
          </a:stretch>
        </p:blipFill>
        <p:spPr>
          <a:xfrm>
            <a:off x="0" y="874688"/>
            <a:ext cx="14610890" cy="6480224"/>
          </a:xfrm>
          <a:prstGeom prst="rect">
            <a:avLst/>
          </a:prstGeom>
        </p:spPr>
      </p:pic>
    </p:spTree>
    <p:extLst>
      <p:ext uri="{BB962C8B-B14F-4D97-AF65-F5344CB8AC3E}">
        <p14:creationId xmlns:p14="http://schemas.microsoft.com/office/powerpoint/2010/main" val="205285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sz="2000" dirty="0"/>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4" name="Shape 3">
            <a:extLst>
              <a:ext uri="{FF2B5EF4-FFF2-40B4-BE49-F238E27FC236}">
                <a16:creationId xmlns:a16="http://schemas.microsoft.com/office/drawing/2014/main" id="{0B5D0527-D86B-034F-00E8-D15A266D3EB4}"/>
              </a:ext>
            </a:extLst>
          </p:cNvPr>
          <p:cNvSpPr/>
          <p:nvPr/>
        </p:nvSpPr>
        <p:spPr>
          <a:xfrm>
            <a:off x="287714" y="177999"/>
            <a:ext cx="14054972" cy="1997959"/>
          </a:xfrm>
          <a:prstGeom prst="roundRect">
            <a:avLst>
              <a:gd name="adj" fmla="val 3663"/>
            </a:avLst>
          </a:prstGeom>
          <a:solidFill>
            <a:srgbClr val="EBE2E0"/>
          </a:solidFill>
          <a:ln w="13811">
            <a:solidFill>
              <a:srgbClr val="D7C5C1"/>
            </a:solidFill>
            <a:prstDash val="solid"/>
          </a:ln>
        </p:spPr>
        <p:txBody>
          <a:bodyPr/>
          <a:lstStyle/>
          <a:p>
            <a:pPr algn="just"/>
            <a:r>
              <a:rPr lang="en-GB" sz="2000" b="1" i="0" dirty="0">
                <a:solidFill>
                  <a:srgbClr val="5B2F39"/>
                </a:solidFill>
                <a:effectLst/>
                <a:latin typeface="Crimson Pro"/>
              </a:rPr>
              <a:t>Despite our attempts to program with the provided data, we encountered errors. As a solution, we decided to normalize the given data values to smaller scales to eliminate errors. Subsequently, we ran the program using the normalized X and Y data values. We also created a graph to visually compare the normalized values with the original data.</a:t>
            </a:r>
          </a:p>
          <a:p>
            <a:pPr algn="just"/>
            <a:endParaRPr lang="en-GB" sz="2000" b="1" i="0" dirty="0">
              <a:solidFill>
                <a:srgbClr val="5B2F39"/>
              </a:solidFill>
              <a:effectLst/>
              <a:latin typeface="Crimson Pro"/>
            </a:endParaRPr>
          </a:p>
          <a:p>
            <a:pPr algn="just"/>
            <a:r>
              <a:rPr lang="en-GB" sz="2000" b="1" i="0" dirty="0">
                <a:solidFill>
                  <a:srgbClr val="5B2F39"/>
                </a:solidFill>
                <a:effectLst/>
                <a:latin typeface="Crimson Pro"/>
              </a:rPr>
              <a:t>The original values proved incompatible for implementing gradient descent. However, after normalization, we successfully computed the gradient descent value, and it turned out to be negative, which is an expected outcome.</a:t>
            </a:r>
          </a:p>
          <a:p>
            <a:endParaRPr lang="en-DE" dirty="0"/>
          </a:p>
        </p:txBody>
      </p:sp>
      <p:pic>
        <p:nvPicPr>
          <p:cNvPr id="14" name="Picture 13" descr="A screenshot of a computer&#10;&#10;Description automatically generated">
            <a:extLst>
              <a:ext uri="{FF2B5EF4-FFF2-40B4-BE49-F238E27FC236}">
                <a16:creationId xmlns:a16="http://schemas.microsoft.com/office/drawing/2014/main" id="{237873C3-FE79-3198-1CD1-44F5EBF1AEA0}"/>
              </a:ext>
            </a:extLst>
          </p:cNvPr>
          <p:cNvPicPr>
            <a:picLocks noChangeAspect="1"/>
          </p:cNvPicPr>
          <p:nvPr/>
        </p:nvPicPr>
        <p:blipFill>
          <a:blip r:embed="rId3"/>
          <a:stretch>
            <a:fillRect/>
          </a:stretch>
        </p:blipFill>
        <p:spPr>
          <a:xfrm>
            <a:off x="108835" y="2427418"/>
            <a:ext cx="14412730" cy="5410200"/>
          </a:xfrm>
          <a:prstGeom prst="rect">
            <a:avLst/>
          </a:prstGeom>
        </p:spPr>
      </p:pic>
    </p:spTree>
    <p:extLst>
      <p:ext uri="{BB962C8B-B14F-4D97-AF65-F5344CB8AC3E}">
        <p14:creationId xmlns:p14="http://schemas.microsoft.com/office/powerpoint/2010/main" val="147701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sz="2000" dirty="0"/>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9" name="Picture 8" descr="A screenshot of a computer&#10;&#10;Description automatically generated">
            <a:extLst>
              <a:ext uri="{FF2B5EF4-FFF2-40B4-BE49-F238E27FC236}">
                <a16:creationId xmlns:a16="http://schemas.microsoft.com/office/drawing/2014/main" id="{8DC25A27-4338-0592-71ED-9B22166158A0}"/>
              </a:ext>
            </a:extLst>
          </p:cNvPr>
          <p:cNvPicPr>
            <a:picLocks noChangeAspect="1"/>
          </p:cNvPicPr>
          <p:nvPr/>
        </p:nvPicPr>
        <p:blipFill rotWithShape="1">
          <a:blip r:embed="rId3"/>
          <a:srcRect r="5505"/>
          <a:stretch/>
        </p:blipFill>
        <p:spPr>
          <a:xfrm>
            <a:off x="33888" y="803600"/>
            <a:ext cx="14596512" cy="6434041"/>
          </a:xfrm>
          <a:prstGeom prst="rect">
            <a:avLst/>
          </a:prstGeom>
        </p:spPr>
      </p:pic>
    </p:spTree>
    <p:extLst>
      <p:ext uri="{BB962C8B-B14F-4D97-AF65-F5344CB8AC3E}">
        <p14:creationId xmlns:p14="http://schemas.microsoft.com/office/powerpoint/2010/main" val="329542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sz="2000" dirty="0"/>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13" name="Picture 12" descr="A screenshot of a computer&#10;&#10;Description automatically generated">
            <a:extLst>
              <a:ext uri="{FF2B5EF4-FFF2-40B4-BE49-F238E27FC236}">
                <a16:creationId xmlns:a16="http://schemas.microsoft.com/office/drawing/2014/main" id="{992836E6-F0F2-7E51-5B47-BC458724D5DA}"/>
              </a:ext>
            </a:extLst>
          </p:cNvPr>
          <p:cNvPicPr>
            <a:picLocks noChangeAspect="1"/>
          </p:cNvPicPr>
          <p:nvPr/>
        </p:nvPicPr>
        <p:blipFill rotWithShape="1">
          <a:blip r:embed="rId3"/>
          <a:srcRect l="9123" t="1353" r="7758"/>
          <a:stretch/>
        </p:blipFill>
        <p:spPr>
          <a:xfrm>
            <a:off x="0" y="655320"/>
            <a:ext cx="14611071" cy="7015171"/>
          </a:xfrm>
          <a:prstGeom prst="rect">
            <a:avLst/>
          </a:prstGeom>
        </p:spPr>
      </p:pic>
    </p:spTree>
    <p:extLst>
      <p:ext uri="{BB962C8B-B14F-4D97-AF65-F5344CB8AC3E}">
        <p14:creationId xmlns:p14="http://schemas.microsoft.com/office/powerpoint/2010/main" val="298196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sz="2000" dirty="0"/>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6" name="Picture 5" descr="A screenshot of a computer&#10;&#10;Description automatically generated">
            <a:extLst>
              <a:ext uri="{FF2B5EF4-FFF2-40B4-BE49-F238E27FC236}">
                <a16:creationId xmlns:a16="http://schemas.microsoft.com/office/drawing/2014/main" id="{B269A4C6-249C-F5DF-0AFC-5296EB7AC391}"/>
              </a:ext>
            </a:extLst>
          </p:cNvPr>
          <p:cNvPicPr>
            <a:picLocks noChangeAspect="1"/>
          </p:cNvPicPr>
          <p:nvPr/>
        </p:nvPicPr>
        <p:blipFill rotWithShape="1">
          <a:blip r:embed="rId3"/>
          <a:srcRect r="7160"/>
          <a:stretch/>
        </p:blipFill>
        <p:spPr>
          <a:xfrm>
            <a:off x="5243" y="742932"/>
            <a:ext cx="14619914" cy="6427488"/>
          </a:xfrm>
          <a:prstGeom prst="rect">
            <a:avLst/>
          </a:prstGeom>
        </p:spPr>
      </p:pic>
    </p:spTree>
    <p:extLst>
      <p:ext uri="{BB962C8B-B14F-4D97-AF65-F5344CB8AC3E}">
        <p14:creationId xmlns:p14="http://schemas.microsoft.com/office/powerpoint/2010/main" val="340623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sz="2000" dirty="0"/>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545485" y="255328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13" name="Picture 12" descr="A screenshot of a computer&#10;&#10;Description automatically generated">
            <a:extLst>
              <a:ext uri="{FF2B5EF4-FFF2-40B4-BE49-F238E27FC236}">
                <a16:creationId xmlns:a16="http://schemas.microsoft.com/office/drawing/2014/main" id="{3E27654C-BAC1-2716-521C-02EFDCEE5171}"/>
              </a:ext>
            </a:extLst>
          </p:cNvPr>
          <p:cNvPicPr>
            <a:picLocks noChangeAspect="1"/>
          </p:cNvPicPr>
          <p:nvPr/>
        </p:nvPicPr>
        <p:blipFill rotWithShape="1">
          <a:blip r:embed="rId3"/>
          <a:srcRect r="6274"/>
          <a:stretch/>
        </p:blipFill>
        <p:spPr>
          <a:xfrm>
            <a:off x="658007" y="84899"/>
            <a:ext cx="12572864" cy="563113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18EF885-BB59-6D96-3089-B59982AA3F70}"/>
              </a:ext>
            </a:extLst>
          </p:cNvPr>
          <p:cNvPicPr>
            <a:picLocks noChangeAspect="1"/>
          </p:cNvPicPr>
          <p:nvPr/>
        </p:nvPicPr>
        <p:blipFill rotWithShape="1">
          <a:blip r:embed="rId4"/>
          <a:srcRect r="4971" b="32119"/>
          <a:stretch/>
        </p:blipFill>
        <p:spPr>
          <a:xfrm>
            <a:off x="658006" y="5368851"/>
            <a:ext cx="12509353" cy="2532445"/>
          </a:xfrm>
          <a:prstGeom prst="rect">
            <a:avLst/>
          </a:prstGeom>
        </p:spPr>
      </p:pic>
    </p:spTree>
    <p:extLst>
      <p:ext uri="{BB962C8B-B14F-4D97-AF65-F5344CB8AC3E}">
        <p14:creationId xmlns:p14="http://schemas.microsoft.com/office/powerpoint/2010/main" val="60012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32338"/>
          </a:xfrm>
          <a:prstGeom prst="rect">
            <a:avLst/>
          </a:prstGeom>
          <a:solidFill>
            <a:srgbClr val="FFFCFA"/>
          </a:solidFill>
          <a:ln/>
        </p:spPr>
        <p:txBody>
          <a:bodyPr/>
          <a:lstStyle/>
          <a:p>
            <a:endParaRPr lang="en-DE"/>
          </a:p>
        </p:txBody>
      </p:sp>
      <p:sp>
        <p:nvSpPr>
          <p:cNvPr id="5" name="Text 2"/>
          <p:cNvSpPr/>
          <p:nvPr/>
        </p:nvSpPr>
        <p:spPr>
          <a:xfrm>
            <a:off x="3667185" y="132517"/>
            <a:ext cx="7284720" cy="638770"/>
          </a:xfrm>
          <a:prstGeom prst="rect">
            <a:avLst/>
          </a:prstGeom>
          <a:noFill/>
          <a:ln/>
        </p:spPr>
        <p:txBody>
          <a:bodyPr wrap="none" rtlCol="0" anchor="t"/>
          <a:lstStyle/>
          <a:p>
            <a:pPr marL="0" indent="0">
              <a:lnSpc>
                <a:spcPts val="5030"/>
              </a:lnSpc>
              <a:buNone/>
            </a:pPr>
            <a:r>
              <a:rPr lang="en-US" sz="4024" b="1" dirty="0">
                <a:solidFill>
                  <a:srgbClr val="443728"/>
                </a:solidFill>
                <a:latin typeface="Crimson Pro" pitchFamily="34" charset="0"/>
                <a:ea typeface="Crimson Pro" pitchFamily="34" charset="-122"/>
                <a:cs typeface="Crimson Pro" pitchFamily="34" charset="-120"/>
              </a:rPr>
              <a:t>Conclusion and Future Directions</a:t>
            </a:r>
            <a:endParaRPr lang="en-US" sz="4024" dirty="0"/>
          </a:p>
        </p:txBody>
      </p:sp>
      <p:sp>
        <p:nvSpPr>
          <p:cNvPr id="6" name="Shape 3"/>
          <p:cNvSpPr/>
          <p:nvPr/>
        </p:nvSpPr>
        <p:spPr>
          <a:xfrm>
            <a:off x="2460545" y="1433513"/>
            <a:ext cx="459819" cy="459819"/>
          </a:xfrm>
          <a:prstGeom prst="roundRect">
            <a:avLst>
              <a:gd name="adj" fmla="val 20004"/>
            </a:avLst>
          </a:prstGeom>
          <a:solidFill>
            <a:srgbClr val="EBE2E0"/>
          </a:solidFill>
          <a:ln w="12740">
            <a:solidFill>
              <a:srgbClr val="D7C5C1"/>
            </a:solidFill>
            <a:prstDash val="solid"/>
          </a:ln>
        </p:spPr>
        <p:txBody>
          <a:bodyPr/>
          <a:lstStyle/>
          <a:p>
            <a:endParaRPr lang="en-DE"/>
          </a:p>
        </p:txBody>
      </p:sp>
      <p:sp>
        <p:nvSpPr>
          <p:cNvPr id="7" name="Text 4"/>
          <p:cNvSpPr/>
          <p:nvPr/>
        </p:nvSpPr>
        <p:spPr>
          <a:xfrm>
            <a:off x="2633305" y="1433513"/>
            <a:ext cx="114300"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1</a:t>
            </a:r>
            <a:endParaRPr lang="en-US" sz="2414" dirty="0"/>
          </a:p>
        </p:txBody>
      </p:sp>
      <p:sp>
        <p:nvSpPr>
          <p:cNvPr id="8" name="Text 5"/>
          <p:cNvSpPr/>
          <p:nvPr/>
        </p:nvSpPr>
        <p:spPr>
          <a:xfrm>
            <a:off x="2920364" y="1433513"/>
            <a:ext cx="2044065" cy="319326"/>
          </a:xfrm>
          <a:prstGeom prst="rect">
            <a:avLst/>
          </a:prstGeom>
          <a:noFill/>
          <a:ln/>
        </p:spPr>
        <p:txBody>
          <a:bodyPr wrap="non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Applications</a:t>
            </a:r>
            <a:endParaRPr lang="en-US" sz="2012" dirty="0"/>
          </a:p>
        </p:txBody>
      </p:sp>
      <p:sp>
        <p:nvSpPr>
          <p:cNvPr id="9" name="Text 6"/>
          <p:cNvSpPr/>
          <p:nvPr/>
        </p:nvSpPr>
        <p:spPr>
          <a:xfrm>
            <a:off x="2804636" y="1971080"/>
            <a:ext cx="2436138" cy="2289453"/>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Linear regression has widespread applications in economics, finance, healthcare, and social sciences, with potential for further integration into emerging fields.</a:t>
            </a:r>
            <a:endParaRPr lang="en-US" sz="1610" dirty="0"/>
          </a:p>
        </p:txBody>
      </p:sp>
      <p:sp>
        <p:nvSpPr>
          <p:cNvPr id="10" name="Shape 7"/>
          <p:cNvSpPr/>
          <p:nvPr/>
        </p:nvSpPr>
        <p:spPr>
          <a:xfrm>
            <a:off x="5685115" y="1395174"/>
            <a:ext cx="459819" cy="459819"/>
          </a:xfrm>
          <a:prstGeom prst="roundRect">
            <a:avLst>
              <a:gd name="adj" fmla="val 20004"/>
            </a:avLst>
          </a:prstGeom>
          <a:solidFill>
            <a:srgbClr val="EBE2E0"/>
          </a:solidFill>
          <a:ln w="12740">
            <a:solidFill>
              <a:srgbClr val="D7C5C1"/>
            </a:solidFill>
            <a:prstDash val="solid"/>
          </a:ln>
        </p:spPr>
        <p:txBody>
          <a:bodyPr/>
          <a:lstStyle/>
          <a:p>
            <a:endParaRPr lang="en-DE"/>
          </a:p>
        </p:txBody>
      </p:sp>
      <p:sp>
        <p:nvSpPr>
          <p:cNvPr id="11" name="Text 8"/>
          <p:cNvSpPr/>
          <p:nvPr/>
        </p:nvSpPr>
        <p:spPr>
          <a:xfrm>
            <a:off x="5835014" y="1401604"/>
            <a:ext cx="160020"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2</a:t>
            </a:r>
            <a:endParaRPr lang="en-US" sz="2414" dirty="0"/>
          </a:p>
        </p:txBody>
      </p:sp>
      <p:sp>
        <p:nvSpPr>
          <p:cNvPr id="12" name="Text 9"/>
          <p:cNvSpPr/>
          <p:nvPr/>
        </p:nvSpPr>
        <p:spPr>
          <a:xfrm>
            <a:off x="6132255" y="1433512"/>
            <a:ext cx="2354580" cy="319326"/>
          </a:xfrm>
          <a:prstGeom prst="rect">
            <a:avLst/>
          </a:prstGeom>
          <a:noFill/>
          <a:ln/>
        </p:spPr>
        <p:txBody>
          <a:bodyPr wrap="non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Advanced Techniques</a:t>
            </a:r>
            <a:endParaRPr lang="en-US" sz="2012" dirty="0"/>
          </a:p>
        </p:txBody>
      </p:sp>
      <p:sp>
        <p:nvSpPr>
          <p:cNvPr id="13" name="Text 10"/>
          <p:cNvSpPr/>
          <p:nvPr/>
        </p:nvSpPr>
        <p:spPr>
          <a:xfrm>
            <a:off x="6144934" y="1995248"/>
            <a:ext cx="2436138" cy="2616518"/>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Exploring advanced linear regression techniques such as polynomial regression and time-series regression opens doors to solving complex, real-world problems.</a:t>
            </a:r>
            <a:endParaRPr lang="en-US" sz="1610" dirty="0"/>
          </a:p>
        </p:txBody>
      </p:sp>
      <p:sp>
        <p:nvSpPr>
          <p:cNvPr id="14" name="Shape 11"/>
          <p:cNvSpPr/>
          <p:nvPr/>
        </p:nvSpPr>
        <p:spPr>
          <a:xfrm>
            <a:off x="9057680" y="1433513"/>
            <a:ext cx="459819" cy="459819"/>
          </a:xfrm>
          <a:prstGeom prst="roundRect">
            <a:avLst>
              <a:gd name="adj" fmla="val 20004"/>
            </a:avLst>
          </a:prstGeom>
          <a:solidFill>
            <a:srgbClr val="EBE2E0"/>
          </a:solidFill>
          <a:ln w="12740">
            <a:solidFill>
              <a:srgbClr val="D7C5C1"/>
            </a:solidFill>
            <a:prstDash val="solid"/>
          </a:ln>
        </p:spPr>
        <p:txBody>
          <a:bodyPr/>
          <a:lstStyle/>
          <a:p>
            <a:endParaRPr lang="en-DE"/>
          </a:p>
        </p:txBody>
      </p:sp>
      <p:sp>
        <p:nvSpPr>
          <p:cNvPr id="15" name="Text 12"/>
          <p:cNvSpPr/>
          <p:nvPr/>
        </p:nvSpPr>
        <p:spPr>
          <a:xfrm>
            <a:off x="9211389" y="1401604"/>
            <a:ext cx="152400" cy="383143"/>
          </a:xfrm>
          <a:prstGeom prst="rect">
            <a:avLst/>
          </a:prstGeom>
          <a:noFill/>
          <a:ln/>
        </p:spPr>
        <p:txBody>
          <a:bodyPr wrap="none" rtlCol="0" anchor="t"/>
          <a:lstStyle/>
          <a:p>
            <a:pPr marL="0" indent="0" algn="ctr">
              <a:lnSpc>
                <a:spcPts val="3018"/>
              </a:lnSpc>
              <a:buNone/>
            </a:pPr>
            <a:r>
              <a:rPr lang="en-US" sz="2414" b="1" dirty="0">
                <a:solidFill>
                  <a:srgbClr val="443728"/>
                </a:solidFill>
                <a:latin typeface="Crimson Pro" pitchFamily="34" charset="0"/>
                <a:ea typeface="Crimson Pro" pitchFamily="34" charset="-122"/>
                <a:cs typeface="Crimson Pro" pitchFamily="34" charset="-120"/>
              </a:rPr>
              <a:t>3</a:t>
            </a:r>
            <a:endParaRPr lang="en-US" sz="2414" dirty="0"/>
          </a:p>
        </p:txBody>
      </p:sp>
      <p:sp>
        <p:nvSpPr>
          <p:cNvPr id="16" name="Text 13"/>
          <p:cNvSpPr/>
          <p:nvPr/>
        </p:nvSpPr>
        <p:spPr>
          <a:xfrm>
            <a:off x="9733836" y="1332429"/>
            <a:ext cx="2436138" cy="638651"/>
          </a:xfrm>
          <a:prstGeom prst="rect">
            <a:avLst/>
          </a:prstGeom>
          <a:noFill/>
          <a:ln/>
        </p:spPr>
        <p:txBody>
          <a:bodyPr wrap="square" rtlCol="0" anchor="t"/>
          <a:lstStyle/>
          <a:p>
            <a:pPr marL="0" indent="0">
              <a:lnSpc>
                <a:spcPts val="2515"/>
              </a:lnSpc>
              <a:buNone/>
            </a:pPr>
            <a:r>
              <a:rPr lang="en-US" sz="2012" b="1" dirty="0">
                <a:solidFill>
                  <a:srgbClr val="443728"/>
                </a:solidFill>
                <a:latin typeface="Crimson Pro" pitchFamily="34" charset="0"/>
                <a:ea typeface="Crimson Pro" pitchFamily="34" charset="-122"/>
                <a:cs typeface="Crimson Pro" pitchFamily="34" charset="-120"/>
              </a:rPr>
              <a:t>Ethical Considerations</a:t>
            </a:r>
            <a:endParaRPr lang="en-US" sz="2012" dirty="0"/>
          </a:p>
        </p:txBody>
      </p:sp>
      <p:sp>
        <p:nvSpPr>
          <p:cNvPr id="17" name="Text 14"/>
          <p:cNvSpPr/>
          <p:nvPr/>
        </p:nvSpPr>
        <p:spPr>
          <a:xfrm>
            <a:off x="9733836" y="2004656"/>
            <a:ext cx="2436138" cy="2616518"/>
          </a:xfrm>
          <a:prstGeom prst="rect">
            <a:avLst/>
          </a:prstGeom>
          <a:noFill/>
          <a:ln/>
        </p:spPr>
        <p:txBody>
          <a:bodyPr wrap="square" rtlCol="0" anchor="t"/>
          <a:lstStyle/>
          <a:p>
            <a:pPr marL="0" indent="0">
              <a:lnSpc>
                <a:spcPts val="2575"/>
              </a:lnSpc>
              <a:buNone/>
            </a:pPr>
            <a:r>
              <a:rPr lang="en-US" sz="1610" dirty="0">
                <a:solidFill>
                  <a:srgbClr val="443728"/>
                </a:solidFill>
                <a:latin typeface="Open Sans" pitchFamily="34" charset="0"/>
                <a:ea typeface="Open Sans" pitchFamily="34" charset="-122"/>
                <a:cs typeface="Open Sans" pitchFamily="34" charset="-120"/>
              </a:rPr>
              <a:t>Addressing ethical considerations in model development, data usage, and decision-making is crucial for responsible and fair deployment of linear regression models.</a:t>
            </a:r>
            <a:endParaRPr lang="en-US" sz="16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Introduction to Supervised Learning</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Supervised learning is a machine learning technique where an algorithm learns from labeled training data to make predictions or decisions. It involves input features and output labels, allowing the model to learn the mapping function from the input to the output.</a:t>
            </a:r>
            <a:endParaRPr lang="en-US" sz="1750" dirty="0"/>
          </a:p>
        </p:txBody>
      </p:sp>
      <p:sp>
        <p:nvSpPr>
          <p:cNvPr id="8" name="Text 5"/>
          <p:cNvSpPr/>
          <p:nvPr/>
        </p:nvSpPr>
        <p:spPr>
          <a:xfrm>
            <a:off x="919401" y="5767507"/>
            <a:ext cx="182880" cy="365760"/>
          </a:xfrm>
          <a:prstGeom prst="rect">
            <a:avLst/>
          </a:prstGeom>
          <a:noFill/>
          <a:ln/>
        </p:spPr>
        <p:txBody>
          <a:bodyPr wrap="none" rtlCol="0" anchor="t"/>
          <a:lstStyle/>
          <a:p>
            <a:pPr marL="0" indent="0" algn="ctr">
              <a:lnSpc>
                <a:spcPts val="2880"/>
              </a:lnSpc>
              <a:buNone/>
            </a:pPr>
            <a:endParaRPr lang="en-US" sz="1152" dirty="0"/>
          </a:p>
        </p:txBody>
      </p:sp>
      <p:sp>
        <p:nvSpPr>
          <p:cNvPr id="9" name="Text 6"/>
          <p:cNvSpPr/>
          <p:nvPr/>
        </p:nvSpPr>
        <p:spPr>
          <a:xfrm>
            <a:off x="1299686" y="5755958"/>
            <a:ext cx="187452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4" name="Text 2"/>
          <p:cNvSpPr/>
          <p:nvPr/>
        </p:nvSpPr>
        <p:spPr>
          <a:xfrm>
            <a:off x="2037993" y="698540"/>
            <a:ext cx="71247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Overview of Linear Regression</a:t>
            </a:r>
            <a:endParaRPr lang="en-US" sz="4374" dirty="0"/>
          </a:p>
        </p:txBody>
      </p:sp>
      <p:pic>
        <p:nvPicPr>
          <p:cNvPr id="5" name="Image 0" descr="preencoded.png"/>
          <p:cNvPicPr>
            <a:picLocks noChangeAspect="1"/>
          </p:cNvPicPr>
          <p:nvPr/>
        </p:nvPicPr>
        <p:blipFill>
          <a:blip r:embed="rId3"/>
          <a:stretch>
            <a:fillRect/>
          </a:stretch>
        </p:blipFill>
        <p:spPr>
          <a:xfrm>
            <a:off x="2037993" y="1837253"/>
            <a:ext cx="5110520" cy="3158490"/>
          </a:xfrm>
          <a:prstGeom prst="rect">
            <a:avLst/>
          </a:prstGeom>
        </p:spPr>
      </p:pic>
      <p:sp>
        <p:nvSpPr>
          <p:cNvPr id="6" name="Text 3"/>
          <p:cNvSpPr/>
          <p:nvPr/>
        </p:nvSpPr>
        <p:spPr>
          <a:xfrm>
            <a:off x="2037993" y="5273397"/>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Simple &amp; Effective</a:t>
            </a:r>
            <a:endParaRPr lang="en-US" sz="2187" dirty="0"/>
          </a:p>
        </p:txBody>
      </p:sp>
      <p:sp>
        <p:nvSpPr>
          <p:cNvPr id="7" name="Text 4"/>
          <p:cNvSpPr/>
          <p:nvPr/>
        </p:nvSpPr>
        <p:spPr>
          <a:xfrm>
            <a:off x="2037993" y="5753814"/>
            <a:ext cx="5110520"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Linear regression is a simple yet powerful technique for predicting quantitative values based on one or more input features. It's widely used in various fields due to its interpretability and ease of implementation.</a:t>
            </a:r>
            <a:endParaRPr lang="en-US" sz="1750" dirty="0"/>
          </a:p>
        </p:txBody>
      </p:sp>
      <p:pic>
        <p:nvPicPr>
          <p:cNvPr id="8" name="Image 1" descr="preencoded.png"/>
          <p:cNvPicPr>
            <a:picLocks noChangeAspect="1"/>
          </p:cNvPicPr>
          <p:nvPr/>
        </p:nvPicPr>
        <p:blipFill>
          <a:blip r:embed="rId4"/>
          <a:stretch>
            <a:fillRect/>
          </a:stretch>
        </p:blipFill>
        <p:spPr>
          <a:xfrm>
            <a:off x="7481768" y="1837253"/>
            <a:ext cx="5110639" cy="3158609"/>
          </a:xfrm>
          <a:prstGeom prst="rect">
            <a:avLst/>
          </a:prstGeom>
        </p:spPr>
      </p:pic>
      <p:sp>
        <p:nvSpPr>
          <p:cNvPr id="9" name="Text 5"/>
          <p:cNvSpPr/>
          <p:nvPr/>
        </p:nvSpPr>
        <p:spPr>
          <a:xfrm>
            <a:off x="7481768" y="5273516"/>
            <a:ext cx="295656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Equation Representation</a:t>
            </a:r>
            <a:endParaRPr lang="en-US" sz="2187" dirty="0"/>
          </a:p>
        </p:txBody>
      </p:sp>
      <p:sp>
        <p:nvSpPr>
          <p:cNvPr id="10" name="Text 6"/>
          <p:cNvSpPr/>
          <p:nvPr/>
        </p:nvSpPr>
        <p:spPr>
          <a:xfrm>
            <a:off x="7481768" y="5753933"/>
            <a:ext cx="5110639"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Linear regression models can be represented by an equation that describes the relationship between the input variables and the output. This makes it easy to understand and interpret the model.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5" name="Text 2"/>
          <p:cNvSpPr/>
          <p:nvPr/>
        </p:nvSpPr>
        <p:spPr>
          <a:xfrm>
            <a:off x="833199" y="2236232"/>
            <a:ext cx="83210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Understanding Features and Labels</a:t>
            </a:r>
            <a:endParaRPr lang="en-US" sz="4374" dirty="0"/>
          </a:p>
        </p:txBody>
      </p:sp>
      <p:sp>
        <p:nvSpPr>
          <p:cNvPr id="6" name="Shape 3"/>
          <p:cNvSpPr/>
          <p:nvPr/>
        </p:nvSpPr>
        <p:spPr>
          <a:xfrm>
            <a:off x="833199" y="3263860"/>
            <a:ext cx="4542115" cy="2729389"/>
          </a:xfrm>
          <a:prstGeom prst="roundRect">
            <a:avLst>
              <a:gd name="adj" fmla="val 3663"/>
            </a:avLst>
          </a:prstGeom>
          <a:solidFill>
            <a:srgbClr val="EBE2E0"/>
          </a:solidFill>
          <a:ln w="13811">
            <a:solidFill>
              <a:srgbClr val="D7C5C1"/>
            </a:solidFill>
            <a:prstDash val="solid"/>
          </a:ln>
        </p:spPr>
        <p:txBody>
          <a:bodyPr/>
          <a:lstStyle/>
          <a:p>
            <a:endParaRPr lang="en-DE"/>
          </a:p>
        </p:txBody>
      </p:sp>
      <p:sp>
        <p:nvSpPr>
          <p:cNvPr id="7" name="Text 4"/>
          <p:cNvSpPr/>
          <p:nvPr/>
        </p:nvSpPr>
        <p:spPr>
          <a:xfrm>
            <a:off x="1069181" y="3499842"/>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Features</a:t>
            </a:r>
            <a:endParaRPr lang="en-US" sz="2187" dirty="0"/>
          </a:p>
        </p:txBody>
      </p:sp>
      <p:sp>
        <p:nvSpPr>
          <p:cNvPr id="8" name="Text 5"/>
          <p:cNvSpPr/>
          <p:nvPr/>
        </p:nvSpPr>
        <p:spPr>
          <a:xfrm>
            <a:off x="1069181" y="3980259"/>
            <a:ext cx="4070152"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Features are the input variables that are used to make predictions. They can be numerical or categorical, and their quality and relevance greatly impact the model's performance.</a:t>
            </a:r>
            <a:endParaRPr lang="en-US" sz="1750" dirty="0"/>
          </a:p>
        </p:txBody>
      </p:sp>
      <p:sp>
        <p:nvSpPr>
          <p:cNvPr id="9" name="Shape 6"/>
          <p:cNvSpPr/>
          <p:nvPr/>
        </p:nvSpPr>
        <p:spPr>
          <a:xfrm>
            <a:off x="5597485" y="3263860"/>
            <a:ext cx="4542115" cy="2729389"/>
          </a:xfrm>
          <a:prstGeom prst="roundRect">
            <a:avLst>
              <a:gd name="adj" fmla="val 3663"/>
            </a:avLst>
          </a:prstGeom>
          <a:solidFill>
            <a:srgbClr val="EBE2E0"/>
          </a:solidFill>
          <a:ln w="13811">
            <a:solidFill>
              <a:srgbClr val="D7C5C1"/>
            </a:solidFill>
            <a:prstDash val="solid"/>
          </a:ln>
        </p:spPr>
        <p:txBody>
          <a:bodyPr/>
          <a:lstStyle/>
          <a:p>
            <a:endParaRPr lang="en-DE"/>
          </a:p>
        </p:txBody>
      </p:sp>
      <p:sp>
        <p:nvSpPr>
          <p:cNvPr id="10" name="Text 7"/>
          <p:cNvSpPr/>
          <p:nvPr/>
        </p:nvSpPr>
        <p:spPr>
          <a:xfrm>
            <a:off x="5833467" y="3499842"/>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Labels</a:t>
            </a:r>
            <a:endParaRPr lang="en-US" sz="2187" dirty="0"/>
          </a:p>
        </p:txBody>
      </p:sp>
      <p:sp>
        <p:nvSpPr>
          <p:cNvPr id="11" name="Text 8"/>
          <p:cNvSpPr/>
          <p:nvPr/>
        </p:nvSpPr>
        <p:spPr>
          <a:xfrm>
            <a:off x="5833467" y="3980259"/>
            <a:ext cx="4070152"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Labels are the output or the target variable that the model aims to predict. They are the values that the model learns to approximate based on the input features.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5" name="Text 2"/>
          <p:cNvSpPr/>
          <p:nvPr/>
        </p:nvSpPr>
        <p:spPr>
          <a:xfrm>
            <a:off x="833199" y="747713"/>
            <a:ext cx="76047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Explaining Training and Testing</a:t>
            </a:r>
            <a:endParaRPr lang="en-US" sz="4374" dirty="0"/>
          </a:p>
        </p:txBody>
      </p:sp>
      <p:sp>
        <p:nvSpPr>
          <p:cNvPr id="6" name="Shape 3"/>
          <p:cNvSpPr/>
          <p:nvPr/>
        </p:nvSpPr>
        <p:spPr>
          <a:xfrm>
            <a:off x="1144310" y="1775341"/>
            <a:ext cx="44410" cy="5706427"/>
          </a:xfrm>
          <a:prstGeom prst="roundRect">
            <a:avLst>
              <a:gd name="adj" fmla="val 225151"/>
            </a:avLst>
          </a:prstGeom>
          <a:solidFill>
            <a:srgbClr val="D7C5C1"/>
          </a:solidFill>
          <a:ln/>
        </p:spPr>
        <p:txBody>
          <a:bodyPr/>
          <a:lstStyle/>
          <a:p>
            <a:endParaRPr lang="en-DE"/>
          </a:p>
        </p:txBody>
      </p:sp>
      <p:sp>
        <p:nvSpPr>
          <p:cNvPr id="7" name="Shape 4"/>
          <p:cNvSpPr/>
          <p:nvPr/>
        </p:nvSpPr>
        <p:spPr>
          <a:xfrm>
            <a:off x="1416427" y="2176641"/>
            <a:ext cx="777597" cy="44410"/>
          </a:xfrm>
          <a:prstGeom prst="roundRect">
            <a:avLst>
              <a:gd name="adj" fmla="val 225151"/>
            </a:avLst>
          </a:prstGeom>
          <a:solidFill>
            <a:srgbClr val="D7C5C1"/>
          </a:solidFill>
          <a:ln/>
        </p:spPr>
        <p:txBody>
          <a:bodyPr/>
          <a:lstStyle/>
          <a:p>
            <a:endParaRPr lang="en-DE"/>
          </a:p>
        </p:txBody>
      </p:sp>
      <p:sp>
        <p:nvSpPr>
          <p:cNvPr id="8" name="Shape 5"/>
          <p:cNvSpPr/>
          <p:nvPr/>
        </p:nvSpPr>
        <p:spPr>
          <a:xfrm>
            <a:off x="916484" y="1948934"/>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9" name="Text 6"/>
          <p:cNvSpPr/>
          <p:nvPr/>
        </p:nvSpPr>
        <p:spPr>
          <a:xfrm>
            <a:off x="1105436" y="1990606"/>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2388513" y="1997512"/>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Training Data</a:t>
            </a:r>
            <a:endParaRPr lang="en-US" sz="2187" dirty="0"/>
          </a:p>
        </p:txBody>
      </p:sp>
      <p:sp>
        <p:nvSpPr>
          <p:cNvPr id="11" name="Text 8"/>
          <p:cNvSpPr/>
          <p:nvPr/>
        </p:nvSpPr>
        <p:spPr>
          <a:xfrm>
            <a:off x="2388513" y="2477929"/>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During training, the model learns from the labeled data to understand the patterns and relationships between the features and the labels.</a:t>
            </a:r>
            <a:endParaRPr lang="en-US" sz="1750" dirty="0"/>
          </a:p>
        </p:txBody>
      </p:sp>
      <p:sp>
        <p:nvSpPr>
          <p:cNvPr id="12" name="Shape 9"/>
          <p:cNvSpPr/>
          <p:nvPr/>
        </p:nvSpPr>
        <p:spPr>
          <a:xfrm>
            <a:off x="1416427" y="4034373"/>
            <a:ext cx="777597" cy="44410"/>
          </a:xfrm>
          <a:prstGeom prst="roundRect">
            <a:avLst>
              <a:gd name="adj" fmla="val 225151"/>
            </a:avLst>
          </a:prstGeom>
          <a:solidFill>
            <a:srgbClr val="D7C5C1"/>
          </a:solidFill>
          <a:ln/>
        </p:spPr>
        <p:txBody>
          <a:bodyPr/>
          <a:lstStyle/>
          <a:p>
            <a:endParaRPr lang="en-DE"/>
          </a:p>
        </p:txBody>
      </p:sp>
      <p:sp>
        <p:nvSpPr>
          <p:cNvPr id="13" name="Shape 10"/>
          <p:cNvSpPr/>
          <p:nvPr/>
        </p:nvSpPr>
        <p:spPr>
          <a:xfrm>
            <a:off x="916484" y="3806666"/>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14" name="Text 11"/>
          <p:cNvSpPr/>
          <p:nvPr/>
        </p:nvSpPr>
        <p:spPr>
          <a:xfrm>
            <a:off x="1082576" y="3848338"/>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2"/>
          <p:cNvSpPr/>
          <p:nvPr/>
        </p:nvSpPr>
        <p:spPr>
          <a:xfrm>
            <a:off x="2388513" y="3855244"/>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Testing Data</a:t>
            </a:r>
            <a:endParaRPr lang="en-US" sz="2187" dirty="0"/>
          </a:p>
        </p:txBody>
      </p:sp>
      <p:sp>
        <p:nvSpPr>
          <p:cNvPr id="16" name="Text 13"/>
          <p:cNvSpPr/>
          <p:nvPr/>
        </p:nvSpPr>
        <p:spPr>
          <a:xfrm>
            <a:off x="2388513" y="4335661"/>
            <a:ext cx="775108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testing data is used to evaluate the model's performance and generalization on new, unseen data. It helps assess how well the model can make predictions.</a:t>
            </a:r>
            <a:endParaRPr lang="en-US" sz="1750" dirty="0"/>
          </a:p>
        </p:txBody>
      </p:sp>
      <p:sp>
        <p:nvSpPr>
          <p:cNvPr id="17" name="Shape 14"/>
          <p:cNvSpPr/>
          <p:nvPr/>
        </p:nvSpPr>
        <p:spPr>
          <a:xfrm>
            <a:off x="1416427" y="6247507"/>
            <a:ext cx="777597" cy="44410"/>
          </a:xfrm>
          <a:prstGeom prst="roundRect">
            <a:avLst>
              <a:gd name="adj" fmla="val 225151"/>
            </a:avLst>
          </a:prstGeom>
          <a:solidFill>
            <a:srgbClr val="D7C5C1"/>
          </a:solidFill>
          <a:ln/>
        </p:spPr>
        <p:txBody>
          <a:bodyPr/>
          <a:lstStyle/>
          <a:p>
            <a:endParaRPr lang="en-DE"/>
          </a:p>
        </p:txBody>
      </p:sp>
      <p:sp>
        <p:nvSpPr>
          <p:cNvPr id="18" name="Shape 15"/>
          <p:cNvSpPr/>
          <p:nvPr/>
        </p:nvSpPr>
        <p:spPr>
          <a:xfrm>
            <a:off x="916484" y="6019800"/>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19" name="Text 16"/>
          <p:cNvSpPr/>
          <p:nvPr/>
        </p:nvSpPr>
        <p:spPr>
          <a:xfrm>
            <a:off x="1086386" y="6061472"/>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7"/>
          <p:cNvSpPr/>
          <p:nvPr/>
        </p:nvSpPr>
        <p:spPr>
          <a:xfrm>
            <a:off x="2388513" y="6068378"/>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Validation Set</a:t>
            </a:r>
            <a:endParaRPr lang="en-US" sz="2187" dirty="0"/>
          </a:p>
        </p:txBody>
      </p:sp>
      <p:sp>
        <p:nvSpPr>
          <p:cNvPr id="21" name="Text 18"/>
          <p:cNvSpPr/>
          <p:nvPr/>
        </p:nvSpPr>
        <p:spPr>
          <a:xfrm>
            <a:off x="2388513" y="6548795"/>
            <a:ext cx="7751088"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Some data is often reserved for a validation set to fine-tune the model and prevent overfitting, ensuring it performs well on unknown data.</a:t>
            </a:r>
            <a:endParaRPr lang="en-US" sz="1750" dirty="0"/>
          </a:p>
        </p:txBody>
      </p:sp>
      <p:pic>
        <p:nvPicPr>
          <p:cNvPr id="24" name="Picture 2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691A93C-44AE-961E-EE28-8A82B231F85D}"/>
              </a:ext>
            </a:extLst>
          </p:cNvPr>
          <p:cNvPicPr>
            <a:picLocks noChangeAspect="1"/>
          </p:cNvPicPr>
          <p:nvPr/>
        </p:nvPicPr>
        <p:blipFill rotWithShape="1">
          <a:blip r:embed="rId3"/>
          <a:srcRect r="49359"/>
          <a:stretch/>
        </p:blipFill>
        <p:spPr>
          <a:xfrm>
            <a:off x="10027622" y="608342"/>
            <a:ext cx="4428530" cy="3285597"/>
          </a:xfrm>
          <a:prstGeom prst="rect">
            <a:avLst/>
          </a:prstGeom>
        </p:spPr>
      </p:pic>
      <p:pic>
        <p:nvPicPr>
          <p:cNvPr id="26" name="Picture 2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9ED3F8FD-AD41-A81D-FB76-26FB6FB4CD98}"/>
              </a:ext>
            </a:extLst>
          </p:cNvPr>
          <p:cNvPicPr>
            <a:picLocks noChangeAspect="1"/>
          </p:cNvPicPr>
          <p:nvPr/>
        </p:nvPicPr>
        <p:blipFill rotWithShape="1">
          <a:blip r:embed="rId3"/>
          <a:srcRect l="50000"/>
          <a:stretch/>
        </p:blipFill>
        <p:spPr>
          <a:xfrm>
            <a:off x="10095405" y="4078783"/>
            <a:ext cx="4292963" cy="3225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4" name="Text 2"/>
          <p:cNvSpPr/>
          <p:nvPr/>
        </p:nvSpPr>
        <p:spPr>
          <a:xfrm>
            <a:off x="2037993" y="1081683"/>
            <a:ext cx="101650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Visualizing Data with Charts and Diagrams</a:t>
            </a:r>
            <a:endParaRPr lang="en-US" sz="4374" dirty="0"/>
          </a:p>
        </p:txBody>
      </p:sp>
      <p:pic>
        <p:nvPicPr>
          <p:cNvPr id="5" name="Image 0" descr="preencoded.png"/>
          <p:cNvPicPr>
            <a:picLocks noChangeAspect="1"/>
          </p:cNvPicPr>
          <p:nvPr/>
        </p:nvPicPr>
        <p:blipFill>
          <a:blip r:embed="rId3"/>
          <a:stretch>
            <a:fillRect/>
          </a:stretch>
        </p:blipFill>
        <p:spPr>
          <a:xfrm>
            <a:off x="2037993" y="2220397"/>
            <a:ext cx="3295888" cy="2036921"/>
          </a:xfrm>
          <a:prstGeom prst="rect">
            <a:avLst/>
          </a:prstGeom>
        </p:spPr>
      </p:pic>
      <p:sp>
        <p:nvSpPr>
          <p:cNvPr id="6" name="Text 3"/>
          <p:cNvSpPr/>
          <p:nvPr/>
        </p:nvSpPr>
        <p:spPr>
          <a:xfrm>
            <a:off x="2037993" y="4534972"/>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Scatter Plots</a:t>
            </a:r>
            <a:endParaRPr lang="en-US" sz="2187" dirty="0"/>
          </a:p>
        </p:txBody>
      </p:sp>
      <p:sp>
        <p:nvSpPr>
          <p:cNvPr id="7" name="Text 4"/>
          <p:cNvSpPr/>
          <p:nvPr/>
        </p:nvSpPr>
        <p:spPr>
          <a:xfrm>
            <a:off x="2037993" y="5015389"/>
            <a:ext cx="3295888"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Scatter plots are effective for visualizing relationships between two numerical variables, helping to identify patterns and correlations in the data.</a:t>
            </a:r>
            <a:endParaRPr lang="en-US" sz="1750" dirty="0"/>
          </a:p>
        </p:txBody>
      </p:sp>
      <p:pic>
        <p:nvPicPr>
          <p:cNvPr id="8" name="Image 1" descr="preencoded.png"/>
          <p:cNvPicPr>
            <a:picLocks noChangeAspect="1"/>
          </p:cNvPicPr>
          <p:nvPr/>
        </p:nvPicPr>
        <p:blipFill>
          <a:blip r:embed="rId4"/>
          <a:stretch>
            <a:fillRect/>
          </a:stretch>
        </p:blipFill>
        <p:spPr>
          <a:xfrm>
            <a:off x="5667137" y="2220397"/>
            <a:ext cx="3296007" cy="2037040"/>
          </a:xfrm>
          <a:prstGeom prst="rect">
            <a:avLst/>
          </a:prstGeom>
        </p:spPr>
      </p:pic>
      <p:sp>
        <p:nvSpPr>
          <p:cNvPr id="9" name="Text 5"/>
          <p:cNvSpPr/>
          <p:nvPr/>
        </p:nvSpPr>
        <p:spPr>
          <a:xfrm>
            <a:off x="5667137" y="4535091"/>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Line Charts</a:t>
            </a:r>
            <a:endParaRPr lang="en-US" sz="2187" dirty="0"/>
          </a:p>
        </p:txBody>
      </p:sp>
      <p:sp>
        <p:nvSpPr>
          <p:cNvPr id="10" name="Text 6"/>
          <p:cNvSpPr/>
          <p:nvPr/>
        </p:nvSpPr>
        <p:spPr>
          <a:xfrm>
            <a:off x="5667137" y="5015508"/>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Line charts are useful for showing trends and changes over time, making them valuable for time-series data analysis and trend visualization.</a:t>
            </a:r>
            <a:endParaRPr lang="en-US" sz="1750" dirty="0"/>
          </a:p>
        </p:txBody>
      </p:sp>
      <p:pic>
        <p:nvPicPr>
          <p:cNvPr id="11" name="Image 2" descr="preencoded.png"/>
          <p:cNvPicPr>
            <a:picLocks noChangeAspect="1"/>
          </p:cNvPicPr>
          <p:nvPr/>
        </p:nvPicPr>
        <p:blipFill>
          <a:blip r:embed="rId5"/>
          <a:stretch>
            <a:fillRect/>
          </a:stretch>
        </p:blipFill>
        <p:spPr>
          <a:xfrm>
            <a:off x="9296400" y="2220397"/>
            <a:ext cx="3296007" cy="2037040"/>
          </a:xfrm>
          <a:prstGeom prst="rect">
            <a:avLst/>
          </a:prstGeom>
        </p:spPr>
      </p:pic>
      <p:sp>
        <p:nvSpPr>
          <p:cNvPr id="12" name="Text 7"/>
          <p:cNvSpPr/>
          <p:nvPr/>
        </p:nvSpPr>
        <p:spPr>
          <a:xfrm>
            <a:off x="9296400" y="4535091"/>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Bar Graphs</a:t>
            </a:r>
            <a:endParaRPr lang="en-US" sz="2187" dirty="0"/>
          </a:p>
        </p:txBody>
      </p:sp>
      <p:sp>
        <p:nvSpPr>
          <p:cNvPr id="13" name="Text 8"/>
          <p:cNvSpPr/>
          <p:nvPr/>
        </p:nvSpPr>
        <p:spPr>
          <a:xfrm>
            <a:off x="9296400" y="5015508"/>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Bar graphs are suitable for comparing categories or groups, making comparisons and identifying differences in performance or frequency.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4" name="Text 2"/>
          <p:cNvSpPr/>
          <p:nvPr/>
        </p:nvSpPr>
        <p:spPr>
          <a:xfrm>
            <a:off x="2037993" y="1585079"/>
            <a:ext cx="79933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Importance of Data Preprocessing</a:t>
            </a:r>
            <a:endParaRPr lang="en-US" sz="4374" dirty="0"/>
          </a:p>
        </p:txBody>
      </p:sp>
      <p:sp>
        <p:nvSpPr>
          <p:cNvPr id="5" name="Shape 3"/>
          <p:cNvSpPr/>
          <p:nvPr/>
        </p:nvSpPr>
        <p:spPr>
          <a:xfrm>
            <a:off x="2037993" y="2897386"/>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6" name="Text 4"/>
          <p:cNvSpPr/>
          <p:nvPr/>
        </p:nvSpPr>
        <p:spPr>
          <a:xfrm>
            <a:off x="2226945" y="2939058"/>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2973705"/>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Data Quality</a:t>
            </a:r>
            <a:endParaRPr lang="en-US" sz="2187" dirty="0"/>
          </a:p>
        </p:txBody>
      </p:sp>
      <p:sp>
        <p:nvSpPr>
          <p:cNvPr id="8" name="Text 6"/>
          <p:cNvSpPr/>
          <p:nvPr/>
        </p:nvSpPr>
        <p:spPr>
          <a:xfrm>
            <a:off x="2760107" y="3454122"/>
            <a:ext cx="2647950"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Preprocessing helps identify and handle missing data, outliers, and inconsistencies, ensuring the quality and reliability of the data for model training.</a:t>
            </a:r>
            <a:endParaRPr lang="en-US" sz="1750" dirty="0"/>
          </a:p>
        </p:txBody>
      </p:sp>
      <p:sp>
        <p:nvSpPr>
          <p:cNvPr id="9" name="Shape 7"/>
          <p:cNvSpPr/>
          <p:nvPr/>
        </p:nvSpPr>
        <p:spPr>
          <a:xfrm>
            <a:off x="5630228" y="2897386"/>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10" name="Text 8"/>
          <p:cNvSpPr/>
          <p:nvPr/>
        </p:nvSpPr>
        <p:spPr>
          <a:xfrm>
            <a:off x="5796320" y="2939058"/>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6352342" y="2973705"/>
            <a:ext cx="264795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Scaling &amp; Normalization</a:t>
            </a:r>
            <a:endParaRPr lang="en-US" sz="2187" dirty="0"/>
          </a:p>
        </p:txBody>
      </p:sp>
      <p:sp>
        <p:nvSpPr>
          <p:cNvPr id="12" name="Text 10"/>
          <p:cNvSpPr/>
          <p:nvPr/>
        </p:nvSpPr>
        <p:spPr>
          <a:xfrm>
            <a:off x="6352342" y="3801308"/>
            <a:ext cx="2647950"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Scaling features to a similar range and normalizing data can improve model performance, preventing certain features from dominating the learning process.</a:t>
            </a:r>
            <a:endParaRPr lang="en-US" sz="1750" dirty="0"/>
          </a:p>
        </p:txBody>
      </p:sp>
      <p:sp>
        <p:nvSpPr>
          <p:cNvPr id="13" name="Shape 11"/>
          <p:cNvSpPr/>
          <p:nvPr/>
        </p:nvSpPr>
        <p:spPr>
          <a:xfrm>
            <a:off x="9222462" y="2897386"/>
            <a:ext cx="499943" cy="499943"/>
          </a:xfrm>
          <a:prstGeom prst="roundRect">
            <a:avLst>
              <a:gd name="adj" fmla="val 20000"/>
            </a:avLst>
          </a:prstGeom>
          <a:solidFill>
            <a:srgbClr val="EBE2E0"/>
          </a:solidFill>
          <a:ln w="13811">
            <a:solidFill>
              <a:srgbClr val="D7C5C1"/>
            </a:solidFill>
            <a:prstDash val="solid"/>
          </a:ln>
        </p:spPr>
        <p:txBody>
          <a:bodyPr/>
          <a:lstStyle/>
          <a:p>
            <a:endParaRPr lang="en-DE"/>
          </a:p>
        </p:txBody>
      </p:sp>
      <p:sp>
        <p:nvSpPr>
          <p:cNvPr id="14" name="Text 12"/>
          <p:cNvSpPr/>
          <p:nvPr/>
        </p:nvSpPr>
        <p:spPr>
          <a:xfrm>
            <a:off x="9392364" y="2939058"/>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9944576" y="2973705"/>
            <a:ext cx="24079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Feature Engineering</a:t>
            </a:r>
            <a:endParaRPr lang="en-US" sz="2187" dirty="0"/>
          </a:p>
        </p:txBody>
      </p:sp>
      <p:sp>
        <p:nvSpPr>
          <p:cNvPr id="16" name="Text 14"/>
          <p:cNvSpPr/>
          <p:nvPr/>
        </p:nvSpPr>
        <p:spPr>
          <a:xfrm>
            <a:off x="9944576" y="3454122"/>
            <a:ext cx="2647950"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Creating new features or transforming existing ones can enhance the model's predictive power and relevance to the problem at hand.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Interpreting Results and Making Predictions</a:t>
            </a:r>
            <a:endParaRPr lang="en-US" sz="4374" dirty="0"/>
          </a:p>
        </p:txBody>
      </p:sp>
      <p:sp>
        <p:nvSpPr>
          <p:cNvPr id="6" name="Shape 3"/>
          <p:cNvSpPr/>
          <p:nvPr/>
        </p:nvSpPr>
        <p:spPr>
          <a:xfrm>
            <a:off x="833199" y="3611047"/>
            <a:ext cx="4542115" cy="2729389"/>
          </a:xfrm>
          <a:prstGeom prst="roundRect">
            <a:avLst>
              <a:gd name="adj" fmla="val 3663"/>
            </a:avLst>
          </a:prstGeom>
          <a:solidFill>
            <a:srgbClr val="EBE2E0"/>
          </a:solidFill>
          <a:ln w="13811">
            <a:solidFill>
              <a:srgbClr val="D7C5C1"/>
            </a:solidFill>
            <a:prstDash val="solid"/>
          </a:ln>
        </p:spPr>
        <p:txBody>
          <a:bodyPr/>
          <a:lstStyle/>
          <a:p>
            <a:endParaRPr lang="en-DE"/>
          </a:p>
        </p:txBody>
      </p:sp>
      <p:sp>
        <p:nvSpPr>
          <p:cNvPr id="7" name="Text 4"/>
          <p:cNvSpPr/>
          <p:nvPr/>
        </p:nvSpPr>
        <p:spPr>
          <a:xfrm>
            <a:off x="1069181" y="3847028"/>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Interpretation</a:t>
            </a:r>
            <a:endParaRPr lang="en-US" sz="2187"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Interpreting coefficients and feature importance can provide insights into the relationship between the features and the outcome, enabling decision-making.</a:t>
            </a:r>
            <a:endParaRPr lang="en-US" sz="1750" dirty="0"/>
          </a:p>
        </p:txBody>
      </p:sp>
      <p:sp>
        <p:nvSpPr>
          <p:cNvPr id="9" name="Shape 6"/>
          <p:cNvSpPr/>
          <p:nvPr/>
        </p:nvSpPr>
        <p:spPr>
          <a:xfrm>
            <a:off x="5597485" y="3611047"/>
            <a:ext cx="4542115" cy="2729389"/>
          </a:xfrm>
          <a:prstGeom prst="roundRect">
            <a:avLst>
              <a:gd name="adj" fmla="val 3663"/>
            </a:avLst>
          </a:prstGeom>
          <a:solidFill>
            <a:srgbClr val="EBE2E0"/>
          </a:solidFill>
          <a:ln w="13811">
            <a:solidFill>
              <a:srgbClr val="D7C5C1"/>
            </a:solidFill>
            <a:prstDash val="solid"/>
          </a:ln>
        </p:spPr>
        <p:txBody>
          <a:bodyPr/>
          <a:lstStyle/>
          <a:p>
            <a:endParaRPr lang="en-DE"/>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Predictions</a:t>
            </a: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Using the trained model to make predictions on new data can facilitate forecasting, risk assessment, and decision support in various applications.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DE"/>
          </a:p>
        </p:txBody>
      </p:sp>
      <p:sp>
        <p:nvSpPr>
          <p:cNvPr id="3" name="Shape 1"/>
          <p:cNvSpPr/>
          <p:nvPr/>
        </p:nvSpPr>
        <p:spPr>
          <a:xfrm>
            <a:off x="0" y="0"/>
            <a:ext cx="14630400" cy="8229600"/>
          </a:xfrm>
          <a:prstGeom prst="rect">
            <a:avLst/>
          </a:prstGeom>
          <a:solidFill>
            <a:srgbClr val="FFFCFA"/>
          </a:solidFill>
          <a:ln/>
        </p:spPr>
        <p:txBody>
          <a:bodyPr/>
          <a:lstStyle/>
          <a:p>
            <a:endParaRPr lang="en-DE"/>
          </a:p>
        </p:txBody>
      </p:sp>
      <p:sp>
        <p:nvSpPr>
          <p:cNvPr id="5" name="Text 2"/>
          <p:cNvSpPr/>
          <p:nvPr/>
        </p:nvSpPr>
        <p:spPr>
          <a:xfrm>
            <a:off x="833199" y="1889046"/>
            <a:ext cx="9306401" cy="1388745"/>
          </a:xfrm>
          <a:prstGeom prst="rect">
            <a:avLst/>
          </a:prstGeom>
          <a:noFill/>
          <a:ln/>
        </p:spPr>
        <p:txBody>
          <a:bodyPr wrap="square" rtlCol="0" anchor="t"/>
          <a:lstStyle/>
          <a:p>
            <a:pPr marL="0" indent="0">
              <a:lnSpc>
                <a:spcPts val="5468"/>
              </a:lnSpc>
              <a:buNone/>
            </a:pPr>
            <a:endParaRPr lang="en-US" sz="4374" dirty="0"/>
          </a:p>
        </p:txBody>
      </p:sp>
      <p:sp>
        <p:nvSpPr>
          <p:cNvPr id="6" name="Shape 3"/>
          <p:cNvSpPr/>
          <p:nvPr/>
        </p:nvSpPr>
        <p:spPr>
          <a:xfrm>
            <a:off x="287714" y="2403041"/>
            <a:ext cx="14054972" cy="918208"/>
          </a:xfrm>
          <a:prstGeom prst="roundRect">
            <a:avLst>
              <a:gd name="adj" fmla="val 3663"/>
            </a:avLst>
          </a:prstGeom>
          <a:solidFill>
            <a:srgbClr val="EBE2E0"/>
          </a:solidFill>
          <a:ln w="13811">
            <a:solidFill>
              <a:srgbClr val="D7C5C1"/>
            </a:solidFill>
            <a:prstDash val="solid"/>
          </a:ln>
        </p:spPr>
        <p:txBody>
          <a:bodyPr/>
          <a:lstStyle/>
          <a:p>
            <a:endParaRPr lang="en-DE"/>
          </a:p>
        </p:txBody>
      </p:sp>
      <p:sp>
        <p:nvSpPr>
          <p:cNvPr id="7" name="Text 4"/>
          <p:cNvSpPr/>
          <p:nvPr/>
        </p:nvSpPr>
        <p:spPr>
          <a:xfrm>
            <a:off x="545485" y="2418862"/>
            <a:ext cx="2221944" cy="347186"/>
          </a:xfrm>
          <a:prstGeom prst="rect">
            <a:avLst/>
          </a:prstGeom>
          <a:noFill/>
          <a:ln/>
        </p:spPr>
        <p:txBody>
          <a:bodyPr wrap="none" rtlCol="0" anchor="t"/>
          <a:lstStyle/>
          <a:p>
            <a:pPr marL="0" indent="0" algn="just">
              <a:lnSpc>
                <a:spcPts val="2734"/>
              </a:lnSpc>
              <a:buNone/>
            </a:pPr>
            <a:r>
              <a:rPr lang="en-GB" sz="2000" b="1" dirty="0">
                <a:solidFill>
                  <a:srgbClr val="443728"/>
                </a:solidFill>
                <a:latin typeface="Crimson Pro" pitchFamily="34" charset="0"/>
                <a:ea typeface="Crimson Pro" pitchFamily="34" charset="-122"/>
                <a:cs typeface="Crimson Pro" pitchFamily="34" charset="-120"/>
              </a:rPr>
              <a:t>In this program, we have imported and read the given sample data. During programming we had plot a graph and </a:t>
            </a:r>
          </a:p>
          <a:p>
            <a:pPr marL="0" indent="0" algn="just">
              <a:lnSpc>
                <a:spcPts val="2734"/>
              </a:lnSpc>
              <a:buNone/>
            </a:pPr>
            <a:r>
              <a:rPr lang="en-GB" sz="2000" b="1" dirty="0">
                <a:solidFill>
                  <a:srgbClr val="443728"/>
                </a:solidFill>
                <a:latin typeface="Crimson Pro" pitchFamily="34" charset="0"/>
                <a:ea typeface="Crimson Pro" pitchFamily="34" charset="-122"/>
                <a:cs typeface="Crimson Pro" pitchFamily="34" charset="-120"/>
              </a:rPr>
              <a:t>found that this data is extremely fluctuating as well as after visualising the graph it is not suitable for linear regression. </a:t>
            </a:r>
            <a:endParaRPr lang="en-US" sz="2000" dirty="0"/>
          </a:p>
        </p:txBody>
      </p:sp>
      <p:sp>
        <p:nvSpPr>
          <p:cNvPr id="8" name="Text 5"/>
          <p:cNvSpPr/>
          <p:nvPr/>
        </p:nvSpPr>
        <p:spPr>
          <a:xfrm>
            <a:off x="1069181" y="4327446"/>
            <a:ext cx="4070152" cy="1777008"/>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33467" y="3847028"/>
            <a:ext cx="222194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33467" y="4327446"/>
            <a:ext cx="4070152" cy="1777008"/>
          </a:xfrm>
          <a:prstGeom prst="rect">
            <a:avLst/>
          </a:prstGeom>
          <a:noFill/>
          <a:ln/>
        </p:spPr>
        <p:txBody>
          <a:bodyPr wrap="square" rtlCol="0" anchor="t"/>
          <a:lstStyle/>
          <a:p>
            <a:pPr marL="0" indent="0">
              <a:lnSpc>
                <a:spcPts val="2799"/>
              </a:lnSpc>
              <a:buNone/>
            </a:pPr>
            <a:endParaRPr lang="en-US" sz="1750" dirty="0"/>
          </a:p>
        </p:txBody>
      </p:sp>
      <p:pic>
        <p:nvPicPr>
          <p:cNvPr id="13" name="Picture 12" descr="A close-up of a number&#10;&#10;Description automatically generated">
            <a:extLst>
              <a:ext uri="{FF2B5EF4-FFF2-40B4-BE49-F238E27FC236}">
                <a16:creationId xmlns:a16="http://schemas.microsoft.com/office/drawing/2014/main" id="{3B75FB23-292A-868A-9776-7C41D4395A1E}"/>
              </a:ext>
            </a:extLst>
          </p:cNvPr>
          <p:cNvPicPr>
            <a:picLocks noChangeAspect="1"/>
          </p:cNvPicPr>
          <p:nvPr/>
        </p:nvPicPr>
        <p:blipFill>
          <a:blip r:embed="rId3"/>
          <a:stretch>
            <a:fillRect/>
          </a:stretch>
        </p:blipFill>
        <p:spPr>
          <a:xfrm>
            <a:off x="356238" y="143011"/>
            <a:ext cx="10260322" cy="218819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325ABCD9-C729-EB50-7327-C38809370C3C}"/>
              </a:ext>
            </a:extLst>
          </p:cNvPr>
          <p:cNvPicPr>
            <a:picLocks noChangeAspect="1"/>
          </p:cNvPicPr>
          <p:nvPr/>
        </p:nvPicPr>
        <p:blipFill rotWithShape="1">
          <a:blip r:embed="rId4"/>
          <a:srcRect t="26604"/>
          <a:stretch/>
        </p:blipFill>
        <p:spPr>
          <a:xfrm>
            <a:off x="490331" y="3600036"/>
            <a:ext cx="13649737" cy="4161592"/>
          </a:xfrm>
          <a:prstGeom prst="rect">
            <a:avLst/>
          </a:prstGeom>
        </p:spPr>
      </p:pic>
    </p:spTree>
    <p:extLst>
      <p:ext uri="{BB962C8B-B14F-4D97-AF65-F5344CB8AC3E}">
        <p14:creationId xmlns:p14="http://schemas.microsoft.com/office/powerpoint/2010/main" val="233185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738</Words>
  <Application>Microsoft Office PowerPoint</Application>
  <PresentationFormat>Custom</PresentationFormat>
  <Paragraphs>76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Jeel Langalia</cp:lastModifiedBy>
  <cp:revision>6</cp:revision>
  <dcterms:created xsi:type="dcterms:W3CDTF">2024-01-06T13:29:55Z</dcterms:created>
  <dcterms:modified xsi:type="dcterms:W3CDTF">2025-01-15T18:27:05Z</dcterms:modified>
</cp:coreProperties>
</file>