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1" r:id="rId3"/>
    <p:sldId id="257" r:id="rId4"/>
    <p:sldId id="258" r:id="rId5"/>
    <p:sldId id="260" r:id="rId6"/>
    <p:sldId id="261" r:id="rId7"/>
    <p:sldId id="262" r:id="rId8"/>
    <p:sldId id="267" r:id="rId9"/>
    <p:sldId id="264" r:id="rId10"/>
    <p:sldId id="266" r:id="rId11"/>
    <p:sldId id="265"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6:03:38.151"/>
    </inkml:context>
    <inkml:brush xml:id="br0">
      <inkml:brushProperty name="width" value="0.035" units="cm"/>
      <inkml:brushProperty name="height" value="0.035" units="cm"/>
    </inkml:brush>
  </inkml:definitions>
  <inkml:trace contextRef="#ctx0" brushRef="#br0">1 0 24575,'3'0'0,"5"0"0,4 0 0,0 4 0,2 7 0,5 2 0,3-1 0,-3 1 0,-1-2 0,1 1 0,-1-2 0,1 1 0,0-1 0,4 0 0,2 3 0,-1-1 0,0-3 0,-4-2-8191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6:03:40.677"/>
    </inkml:context>
    <inkml:brush xml:id="br0">
      <inkml:brushProperty name="width" value="0.035" units="cm"/>
      <inkml:brushProperty name="height" value="0.035" units="cm"/>
    </inkml:brush>
  </inkml:definitions>
  <inkml:trace contextRef="#ctx0" brushRef="#br0">241 1 24575,'0'1'0,"-1"1"0,1-1 0,-1 1 0,1-1 0,-1 1 0,0-1 0,0 1 0,1-1 0,-1 0 0,0 1 0,-1 0 0,-5 8 0,2 2 0,1 0 0,0 0 0,0 0 0,1 1 0,-2 24 0,2-18 0,0-1 0,-7 21 0,-27 52 0,6-20 0,25-54 0,-3 22 0,5-23 0,-11 30 0,-38 101 0,35-98 0,10-14-1365,6-17-5461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6:03:46.122"/>
    </inkml:context>
    <inkml:brush xml:id="br0">
      <inkml:brushProperty name="width" value="0.035" units="cm"/>
      <inkml:brushProperty name="height" value="0.035" units="cm"/>
    </inkml:brush>
  </inkml:definitions>
  <inkml:trace contextRef="#ctx0" brushRef="#br0">1 1 24575,'0'3'0,"0"0"0,1 0 0,0 0 0,-1 1 0,1-1 0,0 0 0,1 0 0,-1 0 0,1 0 0,-1-1 0,1 1 0,0 0 0,0-1 0,0 1 0,0-1 0,4 4 0,4 3 0,1 0 0,18 11 0,-15-12 0,36 26 0,71 50 0,-70-45 0,-44-34 0,0 0 0,11 13 0,10 6 0,-21-18 0,1 1 0,-1 0 0,7 9 0,10 10 0,-20-22-273,0 0 0,0 0 0,-1 0 0,4 5 0,-1 3-6553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6:03:48.922"/>
    </inkml:context>
    <inkml:brush xml:id="br0">
      <inkml:brushProperty name="width" value="0.035" units="cm"/>
      <inkml:brushProperty name="height" value="0.035" units="cm"/>
    </inkml:brush>
  </inkml:definitions>
  <inkml:trace contextRef="#ctx0" brushRef="#br0">385 1 24575,'-1'3'0,"1"0"0,-1-1 0,0 1 0,0 0 0,-1 0 0,1 0 0,0-1 0,-1 1 0,-2 3 0,-5 9 0,-10 31 0,10-25 0,-16 32 0,12-32 0,-3 5 0,1 1 0,-11 30 0,-42 134 0,60-171 0,0 0 0,-23 35 0,18-33 0,-21 30 0,23-33 0,-19 26 0,19-31 0,8-9-170,0 0-1,0 1 0,0-1 1,1 0-1,0 1 0,0 0 1,-2 9-1,1 1-6655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9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725240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285794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31501-692A-2CF5-7528-87A0B2575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E1D72A-A9AE-F2BF-BBB6-F5412A4FF9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1DC25-BDE6-1026-E6A3-979EC2D8C6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EBAE6B-0CF8-A315-2A1F-ABE78DA15611}"/>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12528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048976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9721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adzan.com/python-sklearn-achieving-svm-and-sv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sp>
        <p:nvSpPr>
          <p:cNvPr id="5" name="Text 2"/>
          <p:cNvSpPr/>
          <p:nvPr/>
        </p:nvSpPr>
        <p:spPr>
          <a:xfrm>
            <a:off x="2839122" y="3657599"/>
            <a:ext cx="9779598" cy="1620531"/>
          </a:xfrm>
          <a:prstGeom prst="rect">
            <a:avLst/>
          </a:prstGeom>
          <a:noFill/>
          <a:ln/>
        </p:spPr>
        <p:txBody>
          <a:bodyPr wrap="square" rtlCol="0" anchor="t"/>
          <a:lstStyle/>
          <a:p>
            <a:pPr>
              <a:lnSpc>
                <a:spcPts val="6561"/>
              </a:lnSpc>
            </a:pPr>
            <a:r>
              <a:rPr lang="en-US" sz="5249" dirty="0">
                <a:solidFill>
                  <a:srgbClr val="6EB9FC"/>
                </a:solidFill>
                <a:latin typeface="Lora" pitchFamily="34" charset="0"/>
              </a:rPr>
              <a:t>SUPPORT VECTOR MACHINE</a:t>
            </a:r>
            <a:endParaRPr lang="en-IN" sz="5249" dirty="0">
              <a:solidFill>
                <a:srgbClr val="6EB9FC"/>
              </a:solidFill>
              <a:latin typeface="Lora" pitchFamily="34" charset="0"/>
            </a:endParaRPr>
          </a:p>
        </p:txBody>
      </p:sp>
      <p:sp>
        <p:nvSpPr>
          <p:cNvPr id="8" name="Text 5"/>
          <p:cNvSpPr/>
          <p:nvPr/>
        </p:nvSpPr>
        <p:spPr>
          <a:xfrm>
            <a:off x="6443901" y="5589746"/>
            <a:ext cx="106680" cy="365760"/>
          </a:xfrm>
          <a:prstGeom prst="rect">
            <a:avLst/>
          </a:prstGeom>
          <a:noFill/>
          <a:ln/>
        </p:spPr>
        <p:txBody>
          <a:bodyPr wrap="none" rtlCol="0" anchor="t"/>
          <a:lstStyle/>
          <a:p>
            <a:pPr marL="0" indent="0" algn="ctr">
              <a:lnSpc>
                <a:spcPts val="2880"/>
              </a:lnSpc>
              <a:buNone/>
            </a:pPr>
            <a:endParaRPr lang="en-US" sz="1152" dirty="0"/>
          </a:p>
        </p:txBody>
      </p:sp>
      <p:sp>
        <p:nvSpPr>
          <p:cNvPr id="9" name="Text 6"/>
          <p:cNvSpPr/>
          <p:nvPr/>
        </p:nvSpPr>
        <p:spPr>
          <a:xfrm>
            <a:off x="6786086" y="5578197"/>
            <a:ext cx="1699260"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a:extLst>
              <a:ext uri="{FF2B5EF4-FFF2-40B4-BE49-F238E27FC236}">
                <a16:creationId xmlns:a16="http://schemas.microsoft.com/office/drawing/2014/main" id="{5D44A418-F92B-A478-962F-220BDFB31724}"/>
              </a:ext>
            </a:extLst>
          </p:cNvPr>
          <p:cNvSpPr txBox="1"/>
          <p:nvPr/>
        </p:nvSpPr>
        <p:spPr>
          <a:xfrm>
            <a:off x="7024977" y="3657600"/>
            <a:ext cx="914400" cy="914400"/>
          </a:xfrm>
          <a:prstGeom prst="rect">
            <a:avLst/>
          </a:prstGeom>
          <a:noFill/>
        </p:spPr>
        <p:txBody>
          <a:bodyPr wrap="square" rtlCol="0">
            <a:spAutoFit/>
          </a:bodyPr>
          <a:lstStyle/>
          <a:p>
            <a:endParaRPr lang="en-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txBody>
          <a:bodyPr/>
          <a:lstStyle/>
          <a:p>
            <a:endParaRPr lang="en-DE"/>
          </a:p>
        </p:txBody>
      </p:sp>
      <p:sp>
        <p:nvSpPr>
          <p:cNvPr id="6" name="Text 3"/>
          <p:cNvSpPr/>
          <p:nvPr/>
        </p:nvSpPr>
        <p:spPr>
          <a:xfrm>
            <a:off x="2348389" y="2105620"/>
            <a:ext cx="8808720" cy="694373"/>
          </a:xfrm>
          <a:prstGeom prst="rect">
            <a:avLst/>
          </a:prstGeom>
          <a:noFill/>
          <a:ln/>
        </p:spPr>
        <p:txBody>
          <a:bodyPr wrap="none" rtlCol="0" anchor="t"/>
          <a:lstStyle/>
          <a:p>
            <a:pPr marL="0" indent="0">
              <a:lnSpc>
                <a:spcPts val="5468"/>
              </a:lnSpc>
              <a:buNone/>
            </a:pPr>
            <a:endParaRPr lang="en-US" sz="4374" dirty="0"/>
          </a:p>
        </p:txBody>
      </p:sp>
      <p:sp>
        <p:nvSpPr>
          <p:cNvPr id="8" name="Text 4"/>
          <p:cNvSpPr/>
          <p:nvPr/>
        </p:nvSpPr>
        <p:spPr>
          <a:xfrm>
            <a:off x="2570559" y="4355187"/>
            <a:ext cx="2788920" cy="347186"/>
          </a:xfrm>
          <a:prstGeom prst="rect">
            <a:avLst/>
          </a:prstGeom>
          <a:noFill/>
          <a:ln/>
        </p:spPr>
        <p:txBody>
          <a:bodyPr wrap="none" rtlCol="0" anchor="t"/>
          <a:lstStyle/>
          <a:p>
            <a:pPr marL="0" indent="0" algn="l">
              <a:lnSpc>
                <a:spcPts val="2734"/>
              </a:lnSpc>
              <a:buNone/>
            </a:pPr>
            <a:endParaRPr lang="en-US" sz="2187" dirty="0"/>
          </a:p>
        </p:txBody>
      </p:sp>
      <p:sp>
        <p:nvSpPr>
          <p:cNvPr id="9" name="Text 5"/>
          <p:cNvSpPr/>
          <p:nvPr/>
        </p:nvSpPr>
        <p:spPr>
          <a:xfrm>
            <a:off x="2570559" y="4835604"/>
            <a:ext cx="4522351" cy="1066205"/>
          </a:xfrm>
          <a:prstGeom prst="rect">
            <a:avLst/>
          </a:prstGeom>
          <a:noFill/>
          <a:ln/>
        </p:spPr>
        <p:txBody>
          <a:bodyPr wrap="square" rtlCol="0" anchor="t"/>
          <a:lstStyle/>
          <a:p>
            <a:pPr marL="0" indent="0" algn="l">
              <a:lnSpc>
                <a:spcPts val="2799"/>
              </a:lnSpc>
              <a:buNone/>
            </a:pPr>
            <a:endParaRPr lang="en-US" sz="1750" dirty="0"/>
          </a:p>
        </p:txBody>
      </p:sp>
      <p:sp>
        <p:nvSpPr>
          <p:cNvPr id="11" name="Text 6"/>
          <p:cNvSpPr/>
          <p:nvPr/>
        </p:nvSpPr>
        <p:spPr>
          <a:xfrm>
            <a:off x="7537252" y="4355187"/>
            <a:ext cx="3131820" cy="347186"/>
          </a:xfrm>
          <a:prstGeom prst="rect">
            <a:avLst/>
          </a:prstGeom>
          <a:noFill/>
          <a:ln/>
        </p:spPr>
        <p:txBody>
          <a:bodyPr wrap="none" rtlCol="0" anchor="t"/>
          <a:lstStyle/>
          <a:p>
            <a:pPr marL="0" indent="0" algn="l">
              <a:lnSpc>
                <a:spcPts val="2734"/>
              </a:lnSpc>
              <a:buNone/>
            </a:pPr>
            <a:endParaRPr lang="en-US" sz="2187" dirty="0"/>
          </a:p>
        </p:txBody>
      </p:sp>
      <p:sp>
        <p:nvSpPr>
          <p:cNvPr id="12" name="Text 7"/>
          <p:cNvSpPr/>
          <p:nvPr/>
        </p:nvSpPr>
        <p:spPr>
          <a:xfrm>
            <a:off x="7537252" y="4835604"/>
            <a:ext cx="4522470" cy="1066205"/>
          </a:xfrm>
          <a:prstGeom prst="rect">
            <a:avLst/>
          </a:prstGeom>
          <a:noFill/>
          <a:ln/>
        </p:spPr>
        <p:txBody>
          <a:bodyPr wrap="square" rtlCol="0" anchor="t"/>
          <a:lstStyle/>
          <a:p>
            <a:pPr marL="0" indent="0" algn="l">
              <a:lnSpc>
                <a:spcPts val="2799"/>
              </a:lnSpc>
              <a:buNone/>
            </a:pPr>
            <a:endParaRPr lang="en-US" sz="1750" dirty="0"/>
          </a:p>
        </p:txBody>
      </p:sp>
      <p:pic>
        <p:nvPicPr>
          <p:cNvPr id="10" name="Picture 9" descr="A diagram of a triangle&#10;&#10;Description automatically generated with medium confidence">
            <a:extLst>
              <a:ext uri="{FF2B5EF4-FFF2-40B4-BE49-F238E27FC236}">
                <a16:creationId xmlns:a16="http://schemas.microsoft.com/office/drawing/2014/main" id="{A3419BB3-3629-A207-6B67-7C2034A1EFFB}"/>
              </a:ext>
            </a:extLst>
          </p:cNvPr>
          <p:cNvPicPr>
            <a:picLocks noChangeAspect="1"/>
          </p:cNvPicPr>
          <p:nvPr/>
        </p:nvPicPr>
        <p:blipFill rotWithShape="1">
          <a:blip r:embed="rId4"/>
          <a:srcRect r="10878"/>
          <a:stretch/>
        </p:blipFill>
        <p:spPr>
          <a:xfrm>
            <a:off x="10486" y="411480"/>
            <a:ext cx="14619914" cy="7406640"/>
          </a:xfrm>
          <a:prstGeom prst="rect">
            <a:avLst/>
          </a:prstGeom>
        </p:spPr>
      </p:pic>
    </p:spTree>
    <p:extLst>
      <p:ext uri="{BB962C8B-B14F-4D97-AF65-F5344CB8AC3E}">
        <p14:creationId xmlns:p14="http://schemas.microsoft.com/office/powerpoint/2010/main" val="346761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9525"/>
            <a:ext cx="14630400" cy="8229600"/>
          </a:xfrm>
          <a:prstGeom prst="rect">
            <a:avLst/>
          </a:prstGeom>
          <a:solidFill>
            <a:srgbClr val="252833"/>
          </a:solidFill>
          <a:ln/>
        </p:spPr>
        <p:txBody>
          <a:bodyPr/>
          <a:lstStyle/>
          <a:p>
            <a:endParaRPr lang="en-DE" dirty="0"/>
          </a:p>
        </p:txBody>
      </p:sp>
      <p:sp>
        <p:nvSpPr>
          <p:cNvPr id="5" name="Text 2"/>
          <p:cNvSpPr/>
          <p:nvPr/>
        </p:nvSpPr>
        <p:spPr>
          <a:xfrm>
            <a:off x="136442" y="195411"/>
            <a:ext cx="792480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Implementation of SVM</a:t>
            </a:r>
          </a:p>
        </p:txBody>
      </p:sp>
      <p:sp>
        <p:nvSpPr>
          <p:cNvPr id="6" name="Shape 3"/>
          <p:cNvSpPr/>
          <p:nvPr/>
        </p:nvSpPr>
        <p:spPr>
          <a:xfrm>
            <a:off x="176804" y="1058349"/>
            <a:ext cx="7576473" cy="1489761"/>
          </a:xfrm>
          <a:prstGeom prst="roundRect">
            <a:avLst>
              <a:gd name="adj" fmla="val 0"/>
            </a:avLst>
          </a:prstGeom>
          <a:solidFill>
            <a:srgbClr val="2F3343"/>
          </a:solidFill>
          <a:ln/>
        </p:spPr>
        <p:txBody>
          <a:bodyPr/>
          <a:lstStyle/>
          <a:p>
            <a:pPr marL="342900" indent="-342900" algn="just">
              <a:lnSpc>
                <a:spcPts val="2734"/>
              </a:lnSpc>
              <a:buFont typeface="+mj-lt"/>
              <a:buAutoNum type="arabicPeriod"/>
            </a:pPr>
            <a:r>
              <a:rPr lang="en-US" sz="1800" dirty="0">
                <a:solidFill>
                  <a:srgbClr val="6EB9FC"/>
                </a:solidFill>
                <a:latin typeface="Lora" pitchFamily="34" charset="0"/>
                <a:ea typeface="Lora" pitchFamily="34" charset="-122"/>
                <a:cs typeface="Lora" pitchFamily="34" charset="-120"/>
              </a:rPr>
              <a:t>Effective In </a:t>
            </a:r>
            <a:r>
              <a:rPr lang="en-US" dirty="0">
                <a:solidFill>
                  <a:srgbClr val="6EB9FC"/>
                </a:solidFill>
                <a:latin typeface="Lora" pitchFamily="34" charset="0"/>
                <a:ea typeface="Lora" pitchFamily="34" charset="-122"/>
                <a:cs typeface="Lora" pitchFamily="34" charset="-120"/>
              </a:rPr>
              <a:t>H</a:t>
            </a:r>
            <a:r>
              <a:rPr lang="en-US" sz="1800" dirty="0">
                <a:solidFill>
                  <a:srgbClr val="6EB9FC"/>
                </a:solidFill>
                <a:latin typeface="Lora" pitchFamily="34" charset="0"/>
                <a:ea typeface="Lora" pitchFamily="34" charset="-122"/>
                <a:cs typeface="Lora" pitchFamily="34" charset="-120"/>
              </a:rPr>
              <a:t>igh </a:t>
            </a:r>
            <a:r>
              <a:rPr lang="en-US" dirty="0">
                <a:solidFill>
                  <a:srgbClr val="6EB9FC"/>
                </a:solidFill>
                <a:latin typeface="Lora" pitchFamily="34" charset="0"/>
                <a:ea typeface="Lora" pitchFamily="34" charset="-122"/>
                <a:cs typeface="Lora" pitchFamily="34" charset="-120"/>
              </a:rPr>
              <a:t>D</a:t>
            </a:r>
            <a:r>
              <a:rPr lang="en-US" sz="1800" dirty="0">
                <a:solidFill>
                  <a:srgbClr val="6EB9FC"/>
                </a:solidFill>
                <a:latin typeface="Lora" pitchFamily="34" charset="0"/>
                <a:ea typeface="Lora" pitchFamily="34" charset="-122"/>
                <a:cs typeface="Lora" pitchFamily="34" charset="-120"/>
              </a:rPr>
              <a:t>imensional </a:t>
            </a:r>
            <a:r>
              <a:rPr lang="en-US" dirty="0">
                <a:solidFill>
                  <a:srgbClr val="6EB9FC"/>
                </a:solidFill>
                <a:latin typeface="Lora" pitchFamily="34" charset="0"/>
                <a:ea typeface="Lora" pitchFamily="34" charset="-122"/>
                <a:cs typeface="Lora" pitchFamily="34" charset="-120"/>
              </a:rPr>
              <a:t>S</a:t>
            </a:r>
            <a:r>
              <a:rPr lang="en-US" sz="1800" dirty="0">
                <a:solidFill>
                  <a:srgbClr val="6EB9FC"/>
                </a:solidFill>
                <a:latin typeface="Lora" pitchFamily="34" charset="0"/>
                <a:ea typeface="Lora" pitchFamily="34" charset="-122"/>
                <a:cs typeface="Lora" pitchFamily="34" charset="-120"/>
              </a:rPr>
              <a:t>pace – </a:t>
            </a:r>
            <a:r>
              <a:rPr lang="en-GB" b="0" i="0" dirty="0">
                <a:solidFill>
                  <a:schemeClr val="bg1"/>
                </a:solidFill>
                <a:effectLst/>
                <a:latin typeface="Lora" pitchFamily="2" charset="0"/>
              </a:rPr>
              <a:t>SVMs are particularly effective in high-dimensional spaces, making them suitable for tasks with a large number of features, such as image recognition and text classification</a:t>
            </a:r>
            <a:r>
              <a:rPr lang="en-GB" b="0" i="0" dirty="0">
                <a:solidFill>
                  <a:srgbClr val="374151"/>
                </a:solidFill>
                <a:effectLst/>
                <a:latin typeface="Söhne"/>
              </a:rPr>
              <a:t>.</a:t>
            </a:r>
            <a:endParaRPr lang="en-US" sz="1800" dirty="0"/>
          </a:p>
          <a:p>
            <a:pPr algn="l">
              <a:lnSpc>
                <a:spcPts val="2734"/>
              </a:lnSpc>
            </a:pPr>
            <a:endParaRPr lang="en-US" sz="1800" dirty="0"/>
          </a:p>
        </p:txBody>
      </p:sp>
      <p:sp>
        <p:nvSpPr>
          <p:cNvPr id="7" name="Text 4"/>
          <p:cNvSpPr/>
          <p:nvPr/>
        </p:nvSpPr>
        <p:spPr>
          <a:xfrm>
            <a:off x="136442" y="1915653"/>
            <a:ext cx="2827020" cy="347186"/>
          </a:xfrm>
          <a:prstGeom prst="rect">
            <a:avLst/>
          </a:prstGeom>
          <a:noFill/>
          <a:ln/>
        </p:spPr>
        <p:txBody>
          <a:bodyPr wrap="none" rtlCol="0" anchor="t"/>
          <a:lstStyle/>
          <a:p>
            <a:pPr marL="0" indent="0">
              <a:lnSpc>
                <a:spcPts val="2734"/>
              </a:lnSpc>
              <a:buNone/>
            </a:pPr>
            <a:endParaRPr lang="en-US" sz="2000" dirty="0"/>
          </a:p>
        </p:txBody>
      </p:sp>
      <p:sp>
        <p:nvSpPr>
          <p:cNvPr id="8" name="Text 5"/>
          <p:cNvSpPr/>
          <p:nvPr/>
        </p:nvSpPr>
        <p:spPr>
          <a:xfrm>
            <a:off x="176804" y="2323497"/>
            <a:ext cx="8862060" cy="710803"/>
          </a:xfrm>
          <a:prstGeom prst="rect">
            <a:avLst/>
          </a:prstGeom>
          <a:noFill/>
          <a:ln/>
        </p:spPr>
        <p:txBody>
          <a:bodyPr wrap="square" rtlCol="0" anchor="t"/>
          <a:lstStyle/>
          <a:p>
            <a:pPr marL="0" indent="0" algn="just">
              <a:lnSpc>
                <a:spcPct val="150000"/>
              </a:lnSpc>
              <a:buNone/>
            </a:pPr>
            <a:endParaRPr lang="en-US" dirty="0">
              <a:solidFill>
                <a:schemeClr val="bg1"/>
              </a:solidFill>
            </a:endParaRPr>
          </a:p>
        </p:txBody>
      </p:sp>
      <p:sp>
        <p:nvSpPr>
          <p:cNvPr id="14" name="Shape 3">
            <a:extLst>
              <a:ext uri="{FF2B5EF4-FFF2-40B4-BE49-F238E27FC236}">
                <a16:creationId xmlns:a16="http://schemas.microsoft.com/office/drawing/2014/main" id="{B1AA0FFF-D9ED-F82D-25F3-553B1A87E811}"/>
              </a:ext>
            </a:extLst>
          </p:cNvPr>
          <p:cNvSpPr/>
          <p:nvPr/>
        </p:nvSpPr>
        <p:spPr>
          <a:xfrm>
            <a:off x="187585" y="2738043"/>
            <a:ext cx="7576473" cy="1729970"/>
          </a:xfrm>
          <a:prstGeom prst="roundRect">
            <a:avLst>
              <a:gd name="adj" fmla="val 0"/>
            </a:avLst>
          </a:prstGeom>
          <a:solidFill>
            <a:srgbClr val="2F3343"/>
          </a:solidFill>
          <a:ln/>
        </p:spPr>
        <p:txBody>
          <a:bodyPr/>
          <a:lstStyle/>
          <a:p>
            <a:pPr algn="just">
              <a:lnSpc>
                <a:spcPct val="150000"/>
              </a:lnSpc>
            </a:pPr>
            <a:r>
              <a:rPr lang="en-GB" i="0" dirty="0">
                <a:solidFill>
                  <a:srgbClr val="6EB9FC"/>
                </a:solidFill>
                <a:effectLst/>
                <a:latin typeface="Lora" pitchFamily="2" charset="0"/>
              </a:rPr>
              <a:t>2. Kernel Trick for Non-Linear Relationships - </a:t>
            </a:r>
            <a:r>
              <a:rPr lang="en-GB" i="0" dirty="0">
                <a:solidFill>
                  <a:schemeClr val="bg1"/>
                </a:solidFill>
                <a:effectLst/>
                <a:latin typeface="Lora" pitchFamily="2" charset="0"/>
              </a:rPr>
              <a:t>The kernel trick allows SVMs to handle non-linear relationships by implicitly mapping the input features into a higher-dimensional space. Common kernel functions include linear, polynomial, and radial basis function (RBF).</a:t>
            </a:r>
            <a:endParaRPr lang="en-DE" dirty="0">
              <a:solidFill>
                <a:schemeClr val="bg1"/>
              </a:solidFill>
              <a:latin typeface="Lora" pitchFamily="2" charset="0"/>
            </a:endParaRPr>
          </a:p>
        </p:txBody>
      </p:sp>
      <p:sp>
        <p:nvSpPr>
          <p:cNvPr id="15" name="Shape 3">
            <a:extLst>
              <a:ext uri="{FF2B5EF4-FFF2-40B4-BE49-F238E27FC236}">
                <a16:creationId xmlns:a16="http://schemas.microsoft.com/office/drawing/2014/main" id="{B24CB936-833D-A447-60FD-F6224892D022}"/>
              </a:ext>
            </a:extLst>
          </p:cNvPr>
          <p:cNvSpPr/>
          <p:nvPr/>
        </p:nvSpPr>
        <p:spPr>
          <a:xfrm>
            <a:off x="187585" y="6559185"/>
            <a:ext cx="7576473" cy="1660890"/>
          </a:xfrm>
          <a:prstGeom prst="roundRect">
            <a:avLst>
              <a:gd name="adj" fmla="val 0"/>
            </a:avLst>
          </a:prstGeom>
          <a:solidFill>
            <a:srgbClr val="2F3343"/>
          </a:solidFill>
          <a:ln/>
        </p:spPr>
        <p:txBody>
          <a:bodyPr/>
          <a:lstStyle/>
          <a:p>
            <a:pPr algn="just">
              <a:lnSpc>
                <a:spcPct val="150000"/>
              </a:lnSpc>
            </a:pPr>
            <a:r>
              <a:rPr lang="en-GB" i="0" dirty="0">
                <a:solidFill>
                  <a:srgbClr val="6EB9FC"/>
                </a:solidFill>
                <a:effectLst/>
                <a:latin typeface="Lora" pitchFamily="2" charset="0"/>
              </a:rPr>
              <a:t>4. Choice of Kernel - </a:t>
            </a:r>
            <a:r>
              <a:rPr lang="en-GB" i="0" dirty="0">
                <a:solidFill>
                  <a:schemeClr val="bg1"/>
                </a:solidFill>
                <a:effectLst/>
                <a:latin typeface="Lora" pitchFamily="2" charset="0"/>
              </a:rPr>
              <a:t>The choice of kernel is crucial and depends on the nature of the data. Experimenting with different kernels and tuning their parameters is often necessary to achieve optimal performance.</a:t>
            </a:r>
            <a:endParaRPr lang="en-DE" dirty="0">
              <a:solidFill>
                <a:schemeClr val="bg1"/>
              </a:solidFill>
              <a:latin typeface="Lora" pitchFamily="2" charset="0"/>
            </a:endParaRPr>
          </a:p>
        </p:txBody>
      </p:sp>
      <p:sp>
        <p:nvSpPr>
          <p:cNvPr id="16" name="Shape 3">
            <a:extLst>
              <a:ext uri="{FF2B5EF4-FFF2-40B4-BE49-F238E27FC236}">
                <a16:creationId xmlns:a16="http://schemas.microsoft.com/office/drawing/2014/main" id="{BA79E503-42BC-F1B7-6EBE-191AA07CEE00}"/>
              </a:ext>
            </a:extLst>
          </p:cNvPr>
          <p:cNvSpPr/>
          <p:nvPr/>
        </p:nvSpPr>
        <p:spPr>
          <a:xfrm>
            <a:off x="176802" y="4657946"/>
            <a:ext cx="7576473" cy="1711306"/>
          </a:xfrm>
          <a:prstGeom prst="roundRect">
            <a:avLst>
              <a:gd name="adj" fmla="val 0"/>
            </a:avLst>
          </a:prstGeom>
          <a:solidFill>
            <a:srgbClr val="2F3343"/>
          </a:solidFill>
          <a:ln/>
        </p:spPr>
        <p:txBody>
          <a:bodyPr/>
          <a:lstStyle/>
          <a:p>
            <a:pPr algn="just">
              <a:lnSpc>
                <a:spcPct val="150000"/>
              </a:lnSpc>
            </a:pPr>
            <a:r>
              <a:rPr lang="en-GB" i="0" dirty="0">
                <a:solidFill>
                  <a:srgbClr val="6EB9FC"/>
                </a:solidFill>
                <a:effectLst/>
                <a:latin typeface="Lora" pitchFamily="2" charset="0"/>
              </a:rPr>
              <a:t>3. Scalability -  </a:t>
            </a:r>
            <a:r>
              <a:rPr lang="en-GB" b="0" i="0" dirty="0">
                <a:solidFill>
                  <a:schemeClr val="bg1"/>
                </a:solidFill>
                <a:effectLst/>
                <a:latin typeface="Lora" pitchFamily="2" charset="0"/>
              </a:rPr>
              <a:t>While SVMs can be effective, they may not scale well to very large datasets. Training an SVM on a large dataset can be computationally expensive. In such cases, approximation techniques or alternative algorithms might be considered.</a:t>
            </a:r>
            <a:endParaRPr lang="en-DE" dirty="0">
              <a:solidFill>
                <a:schemeClr val="bg1"/>
              </a:solidFill>
              <a:latin typeface="Lora" pitchFamily="2" charset="0"/>
            </a:endParaRPr>
          </a:p>
        </p:txBody>
      </p:sp>
      <p:pic>
        <p:nvPicPr>
          <p:cNvPr id="19" name="Picture 18" descr="A diagram of a diagram of a diagram&#10;&#10;Description automatically generated">
            <a:extLst>
              <a:ext uri="{FF2B5EF4-FFF2-40B4-BE49-F238E27FC236}">
                <a16:creationId xmlns:a16="http://schemas.microsoft.com/office/drawing/2014/main" id="{C85A41E3-905D-0CC1-1312-25A84BA8590A}"/>
              </a:ext>
            </a:extLst>
          </p:cNvPr>
          <p:cNvPicPr>
            <a:picLocks noChangeAspect="1"/>
          </p:cNvPicPr>
          <p:nvPr/>
        </p:nvPicPr>
        <p:blipFill rotWithShape="1">
          <a:blip r:embed="rId3">
            <a:alphaModFix/>
          </a:blip>
          <a:srcRect l="7587" r="16080"/>
          <a:stretch/>
        </p:blipFill>
        <p:spPr>
          <a:xfrm>
            <a:off x="8122559" y="1915653"/>
            <a:ext cx="6149340" cy="4541520"/>
          </a:xfrm>
          <a:prstGeom prst="rect">
            <a:avLst/>
          </a:prstGeom>
        </p:spPr>
      </p:pic>
    </p:spTree>
    <p:extLst>
      <p:ext uri="{BB962C8B-B14F-4D97-AF65-F5344CB8AC3E}">
        <p14:creationId xmlns:p14="http://schemas.microsoft.com/office/powerpoint/2010/main" val="61122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sp>
        <p:nvSpPr>
          <p:cNvPr id="5" name="Text 2"/>
          <p:cNvSpPr/>
          <p:nvPr/>
        </p:nvSpPr>
        <p:spPr>
          <a:xfrm>
            <a:off x="2959060" y="2121350"/>
            <a:ext cx="874014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Conclusion and further resources</a:t>
            </a:r>
            <a:endParaRPr lang="en-US" sz="4374" dirty="0"/>
          </a:p>
        </p:txBody>
      </p:sp>
      <p:sp>
        <p:nvSpPr>
          <p:cNvPr id="6" name="Shape 3"/>
          <p:cNvSpPr/>
          <p:nvPr/>
        </p:nvSpPr>
        <p:spPr>
          <a:xfrm>
            <a:off x="2441912" y="3641617"/>
            <a:ext cx="4542115" cy="1990963"/>
          </a:xfrm>
          <a:prstGeom prst="roundRect">
            <a:avLst>
              <a:gd name="adj" fmla="val 3348"/>
            </a:avLst>
          </a:prstGeom>
          <a:solidFill>
            <a:srgbClr val="2F3343"/>
          </a:solidFill>
          <a:ln/>
        </p:spPr>
        <p:txBody>
          <a:bodyPr/>
          <a:lstStyle/>
          <a:p>
            <a:endParaRPr lang="en-DE" dirty="0"/>
          </a:p>
        </p:txBody>
      </p:sp>
      <p:sp>
        <p:nvSpPr>
          <p:cNvPr id="7" name="Text 4"/>
          <p:cNvSpPr/>
          <p:nvPr/>
        </p:nvSpPr>
        <p:spPr>
          <a:xfrm>
            <a:off x="3775055" y="3837735"/>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Applications</a:t>
            </a:r>
            <a:endParaRPr lang="en-US" sz="2187" dirty="0"/>
          </a:p>
        </p:txBody>
      </p:sp>
      <p:sp>
        <p:nvSpPr>
          <p:cNvPr id="8" name="Text 5"/>
          <p:cNvSpPr/>
          <p:nvPr/>
        </p:nvSpPr>
        <p:spPr>
          <a:xfrm>
            <a:off x="2837140" y="4335660"/>
            <a:ext cx="4097774"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SVM has wide applications in image recognition, medical diagnosis, and text classification, among others.</a:t>
            </a:r>
            <a:endParaRPr lang="en-US" sz="1750" dirty="0"/>
          </a:p>
        </p:txBody>
      </p:sp>
      <p:sp>
        <p:nvSpPr>
          <p:cNvPr id="9" name="Shape 6"/>
          <p:cNvSpPr/>
          <p:nvPr/>
        </p:nvSpPr>
        <p:spPr>
          <a:xfrm>
            <a:off x="7841784" y="3633073"/>
            <a:ext cx="4542115" cy="1990963"/>
          </a:xfrm>
          <a:prstGeom prst="roundRect">
            <a:avLst>
              <a:gd name="adj" fmla="val 3348"/>
            </a:avLst>
          </a:prstGeom>
          <a:solidFill>
            <a:srgbClr val="2F3343"/>
          </a:solidFill>
          <a:ln/>
        </p:spPr>
        <p:txBody>
          <a:bodyPr/>
          <a:lstStyle/>
          <a:p>
            <a:endParaRPr lang="en-DE"/>
          </a:p>
        </p:txBody>
      </p:sp>
      <p:sp>
        <p:nvSpPr>
          <p:cNvPr id="10" name="Text 7"/>
          <p:cNvSpPr/>
          <p:nvPr/>
        </p:nvSpPr>
        <p:spPr>
          <a:xfrm>
            <a:off x="9001869" y="3837735"/>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Further Learning</a:t>
            </a:r>
            <a:endParaRPr lang="en-US" sz="2187" dirty="0"/>
          </a:p>
        </p:txBody>
      </p:sp>
      <p:sp>
        <p:nvSpPr>
          <p:cNvPr id="11" name="Text 8"/>
          <p:cNvSpPr/>
          <p:nvPr/>
        </p:nvSpPr>
        <p:spPr>
          <a:xfrm>
            <a:off x="8286125" y="4228280"/>
            <a:ext cx="4097774"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Explore advanced topics in SVM, such as kernel methods and multi-class classification, for deeper understanding.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0D2E0-B43F-8CFA-D762-57E54DA04CE9}"/>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E17CADC4-522E-E5CF-3D05-0DFDAF57B5BB}"/>
              </a:ext>
            </a:extLst>
          </p:cNvPr>
          <p:cNvSpPr/>
          <p:nvPr/>
        </p:nvSpPr>
        <p:spPr>
          <a:xfrm>
            <a:off x="0" y="0"/>
            <a:ext cx="14630400" cy="8229600"/>
          </a:xfrm>
          <a:prstGeom prst="rect">
            <a:avLst/>
          </a:prstGeom>
          <a:solidFill>
            <a:srgbClr val="181A24"/>
          </a:solidFill>
          <a:ln/>
        </p:spPr>
        <p:txBody>
          <a:bodyPr/>
          <a:lstStyle/>
          <a:p>
            <a:endParaRPr lang="en-DE"/>
          </a:p>
        </p:txBody>
      </p:sp>
      <p:sp>
        <p:nvSpPr>
          <p:cNvPr id="3" name="Shape 1">
            <a:extLst>
              <a:ext uri="{FF2B5EF4-FFF2-40B4-BE49-F238E27FC236}">
                <a16:creationId xmlns:a16="http://schemas.microsoft.com/office/drawing/2014/main" id="{24C21A0D-A585-169E-28D0-4D35CFCC195B}"/>
              </a:ext>
            </a:extLst>
          </p:cNvPr>
          <p:cNvSpPr/>
          <p:nvPr/>
        </p:nvSpPr>
        <p:spPr>
          <a:xfrm>
            <a:off x="0" y="0"/>
            <a:ext cx="14630400" cy="8229600"/>
          </a:xfrm>
          <a:prstGeom prst="rect">
            <a:avLst/>
          </a:prstGeom>
          <a:solidFill>
            <a:srgbClr val="252833"/>
          </a:solidFill>
          <a:ln/>
        </p:spPr>
        <p:txBody>
          <a:bodyPr/>
          <a:lstStyle/>
          <a:p>
            <a:endParaRPr lang="en-DE"/>
          </a:p>
        </p:txBody>
      </p:sp>
      <p:pic>
        <p:nvPicPr>
          <p:cNvPr id="4" name="Image 0">
            <a:extLst>
              <a:ext uri="{FF2B5EF4-FFF2-40B4-BE49-F238E27FC236}">
                <a16:creationId xmlns:a16="http://schemas.microsoft.com/office/drawing/2014/main" id="{1F1B47BC-BEFD-793A-6F5F-3CAA76CA808D}"/>
              </a:ext>
            </a:extLst>
          </p:cNvPr>
          <p:cNvPicPr>
            <a:picLocks noChangeAspect="1"/>
          </p:cNvPicPr>
          <p:nvPr/>
        </p:nvPicPr>
        <p:blipFill rotWithShape="1">
          <a:blip r:embed="rId3"/>
          <a:srcRect l="10641" b="7117"/>
          <a:stretch/>
        </p:blipFill>
        <p:spPr>
          <a:xfrm>
            <a:off x="375046" y="1135989"/>
            <a:ext cx="5174964" cy="5957622"/>
          </a:xfrm>
          <a:prstGeom prst="rect">
            <a:avLst/>
          </a:prstGeom>
        </p:spPr>
      </p:pic>
      <p:sp>
        <p:nvSpPr>
          <p:cNvPr id="5" name="Text 2">
            <a:extLst>
              <a:ext uri="{FF2B5EF4-FFF2-40B4-BE49-F238E27FC236}">
                <a16:creationId xmlns:a16="http://schemas.microsoft.com/office/drawing/2014/main" id="{D289E95E-5438-DC1A-B35F-0FBD87ABF541}"/>
              </a:ext>
            </a:extLst>
          </p:cNvPr>
          <p:cNvSpPr/>
          <p:nvPr/>
        </p:nvSpPr>
        <p:spPr>
          <a:xfrm>
            <a:off x="7488441" y="1166335"/>
            <a:ext cx="7477601" cy="1666399"/>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Introduction to Support Vector Machines (SVM)</a:t>
            </a:r>
            <a:endParaRPr lang="en-US" sz="5249" dirty="0"/>
          </a:p>
        </p:txBody>
      </p:sp>
      <p:sp>
        <p:nvSpPr>
          <p:cNvPr id="6" name="Text 3">
            <a:extLst>
              <a:ext uri="{FF2B5EF4-FFF2-40B4-BE49-F238E27FC236}">
                <a16:creationId xmlns:a16="http://schemas.microsoft.com/office/drawing/2014/main" id="{6777C7CE-1E3D-5D1F-0E3B-E48D3D51B1CD}"/>
              </a:ext>
            </a:extLst>
          </p:cNvPr>
          <p:cNvSpPr/>
          <p:nvPr/>
        </p:nvSpPr>
        <p:spPr>
          <a:xfrm>
            <a:off x="6319599" y="4270212"/>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Support Vector Machines (SVM) is a powerful and versatile supervised learning algorithm used for both classification and regression tasks.</a:t>
            </a: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 It works by finding the optimal hyperplane that best separates the data into different classes.</a:t>
            </a:r>
            <a:endParaRPr lang="en-US" sz="1750" dirty="0"/>
          </a:p>
        </p:txBody>
      </p:sp>
      <p:sp>
        <p:nvSpPr>
          <p:cNvPr id="8" name="Text 5">
            <a:extLst>
              <a:ext uri="{FF2B5EF4-FFF2-40B4-BE49-F238E27FC236}">
                <a16:creationId xmlns:a16="http://schemas.microsoft.com/office/drawing/2014/main" id="{0CB40162-5581-C967-BCA1-5D9C5BD7C236}"/>
              </a:ext>
            </a:extLst>
          </p:cNvPr>
          <p:cNvSpPr/>
          <p:nvPr/>
        </p:nvSpPr>
        <p:spPr>
          <a:xfrm>
            <a:off x="6443901" y="5589746"/>
            <a:ext cx="106680" cy="365760"/>
          </a:xfrm>
          <a:prstGeom prst="rect">
            <a:avLst/>
          </a:prstGeom>
          <a:noFill/>
          <a:ln/>
        </p:spPr>
        <p:txBody>
          <a:bodyPr wrap="none" rtlCol="0" anchor="t"/>
          <a:lstStyle/>
          <a:p>
            <a:pPr marL="0" indent="0" algn="ctr">
              <a:lnSpc>
                <a:spcPts val="2880"/>
              </a:lnSpc>
              <a:buNone/>
            </a:pPr>
            <a:endParaRPr lang="en-US" sz="1152" dirty="0"/>
          </a:p>
        </p:txBody>
      </p:sp>
      <p:sp>
        <p:nvSpPr>
          <p:cNvPr id="9" name="Text 6">
            <a:extLst>
              <a:ext uri="{FF2B5EF4-FFF2-40B4-BE49-F238E27FC236}">
                <a16:creationId xmlns:a16="http://schemas.microsoft.com/office/drawing/2014/main" id="{F78EC314-B534-5C52-A321-F19D2303CB2F}"/>
              </a:ext>
            </a:extLst>
          </p:cNvPr>
          <p:cNvSpPr/>
          <p:nvPr/>
        </p:nvSpPr>
        <p:spPr>
          <a:xfrm>
            <a:off x="6786086" y="5578197"/>
            <a:ext cx="1699260"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a:extLst>
              <a:ext uri="{FF2B5EF4-FFF2-40B4-BE49-F238E27FC236}">
                <a16:creationId xmlns:a16="http://schemas.microsoft.com/office/drawing/2014/main" id="{993C7D02-5EC0-AACD-97CE-EE2387EF0448}"/>
              </a:ext>
            </a:extLst>
          </p:cNvPr>
          <p:cNvSpPr txBox="1"/>
          <p:nvPr/>
        </p:nvSpPr>
        <p:spPr>
          <a:xfrm>
            <a:off x="7024977" y="3657600"/>
            <a:ext cx="914400" cy="914400"/>
          </a:xfrm>
          <a:prstGeom prst="rect">
            <a:avLst/>
          </a:prstGeom>
          <a:noFill/>
        </p:spPr>
        <p:txBody>
          <a:bodyPr wrap="square" rtlCol="0">
            <a:spAutoFit/>
          </a:bodyPr>
          <a:lstStyle/>
          <a:p>
            <a:endParaRPr lang="en-DE" dirty="0"/>
          </a:p>
        </p:txBody>
      </p:sp>
      <p:sp>
        <p:nvSpPr>
          <p:cNvPr id="12" name="TextBox 11">
            <a:extLst>
              <a:ext uri="{FF2B5EF4-FFF2-40B4-BE49-F238E27FC236}">
                <a16:creationId xmlns:a16="http://schemas.microsoft.com/office/drawing/2014/main" id="{2E83F5FB-CFCD-8275-8C67-CEB41B10658A}"/>
              </a:ext>
            </a:extLst>
          </p:cNvPr>
          <p:cNvSpPr txBox="1"/>
          <p:nvPr/>
        </p:nvSpPr>
        <p:spPr>
          <a:xfrm>
            <a:off x="7394712" y="4214191"/>
            <a:ext cx="3275937" cy="556592"/>
          </a:xfrm>
          <a:prstGeom prst="rect">
            <a:avLst/>
          </a:prstGeom>
          <a:noFill/>
        </p:spPr>
        <p:txBody>
          <a:bodyPr wrap="square" rtlCol="0">
            <a:spAutoFit/>
          </a:bodyPr>
          <a:lstStyle/>
          <a:p>
            <a:endParaRPr lang="en-DE" dirty="0"/>
          </a:p>
        </p:txBody>
      </p:sp>
      <p:grpSp>
        <p:nvGrpSpPr>
          <p:cNvPr id="20" name="Group 19">
            <a:extLst>
              <a:ext uri="{FF2B5EF4-FFF2-40B4-BE49-F238E27FC236}">
                <a16:creationId xmlns:a16="http://schemas.microsoft.com/office/drawing/2014/main" id="{B85E24E8-1837-60CA-8289-36A03A87DD4F}"/>
              </a:ext>
            </a:extLst>
          </p:cNvPr>
          <p:cNvGrpSpPr/>
          <p:nvPr/>
        </p:nvGrpSpPr>
        <p:grpSpPr>
          <a:xfrm>
            <a:off x="609537" y="1647371"/>
            <a:ext cx="152280" cy="263880"/>
            <a:chOff x="609537" y="1647371"/>
            <a:chExt cx="152280" cy="263880"/>
          </a:xfrm>
        </p:grpSpPr>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AEDEDB2-B4D2-E398-3C6C-FF813211C955}"/>
                    </a:ext>
                  </a:extLst>
                </p14:cNvPr>
                <p14:cNvContentPartPr/>
                <p14:nvPr/>
              </p14:nvContentPartPr>
              <p14:xfrm>
                <a:off x="609537" y="1683731"/>
                <a:ext cx="114840" cy="56880"/>
              </p14:xfrm>
            </p:contentPart>
          </mc:Choice>
          <mc:Fallback xmlns="">
            <p:pic>
              <p:nvPicPr>
                <p:cNvPr id="18" name="Ink 17">
                  <a:extLst>
                    <a:ext uri="{FF2B5EF4-FFF2-40B4-BE49-F238E27FC236}">
                      <a16:creationId xmlns:a16="http://schemas.microsoft.com/office/drawing/2014/main" id="{B47A06CF-A3DC-B7B7-FF98-0BF2F4E00BFF}"/>
                    </a:ext>
                  </a:extLst>
                </p:cNvPr>
                <p:cNvPicPr/>
                <p:nvPr/>
              </p:nvPicPr>
              <p:blipFill>
                <a:blip r:embed="rId5"/>
                <a:stretch>
                  <a:fillRect/>
                </a:stretch>
              </p:blipFill>
              <p:spPr>
                <a:xfrm>
                  <a:off x="603417" y="1677611"/>
                  <a:ext cx="1270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9881D48-0071-811B-D088-D39ABEBF6BF3}"/>
                    </a:ext>
                  </a:extLst>
                </p14:cNvPr>
                <p14:cNvContentPartPr/>
                <p14:nvPr/>
              </p14:nvContentPartPr>
              <p14:xfrm>
                <a:off x="675057" y="1647371"/>
                <a:ext cx="86760" cy="263880"/>
              </p14:xfrm>
            </p:contentPart>
          </mc:Choice>
          <mc:Fallback xmlns="">
            <p:pic>
              <p:nvPicPr>
                <p:cNvPr id="19" name="Ink 18">
                  <a:extLst>
                    <a:ext uri="{FF2B5EF4-FFF2-40B4-BE49-F238E27FC236}">
                      <a16:creationId xmlns:a16="http://schemas.microsoft.com/office/drawing/2014/main" id="{3DEA2D4B-9192-1893-517C-1E05AFC50E9A}"/>
                    </a:ext>
                  </a:extLst>
                </p:cNvPr>
                <p:cNvPicPr/>
                <p:nvPr/>
              </p:nvPicPr>
              <p:blipFill>
                <a:blip r:embed="rId7"/>
                <a:stretch>
                  <a:fillRect/>
                </a:stretch>
              </p:blipFill>
              <p:spPr>
                <a:xfrm>
                  <a:off x="668937" y="1641251"/>
                  <a:ext cx="99000" cy="276120"/>
                </a:xfrm>
                <a:prstGeom prst="rect">
                  <a:avLst/>
                </a:prstGeom>
              </p:spPr>
            </p:pic>
          </mc:Fallback>
        </mc:AlternateContent>
      </p:grpSp>
      <p:grpSp>
        <p:nvGrpSpPr>
          <p:cNvPr id="23" name="Group 22">
            <a:extLst>
              <a:ext uri="{FF2B5EF4-FFF2-40B4-BE49-F238E27FC236}">
                <a16:creationId xmlns:a16="http://schemas.microsoft.com/office/drawing/2014/main" id="{0F823EBB-8F7E-B5E5-A23E-043194D2303F}"/>
              </a:ext>
            </a:extLst>
          </p:cNvPr>
          <p:cNvGrpSpPr/>
          <p:nvPr/>
        </p:nvGrpSpPr>
        <p:grpSpPr>
          <a:xfrm>
            <a:off x="5239497" y="6720131"/>
            <a:ext cx="166320" cy="289800"/>
            <a:chOff x="5239497" y="6720131"/>
            <a:chExt cx="166320" cy="289800"/>
          </a:xfrm>
        </p:grpSpPr>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F879CE7C-C13E-C212-2873-2511D60AB28D}"/>
                    </a:ext>
                  </a:extLst>
                </p14:cNvPr>
                <p14:cNvContentPartPr/>
                <p14:nvPr/>
              </p14:nvContentPartPr>
              <p14:xfrm>
                <a:off x="5239497" y="6777731"/>
                <a:ext cx="166320" cy="146520"/>
              </p14:xfrm>
            </p:contentPart>
          </mc:Choice>
          <mc:Fallback xmlns="">
            <p:pic>
              <p:nvPicPr>
                <p:cNvPr id="21" name="Ink 20">
                  <a:extLst>
                    <a:ext uri="{FF2B5EF4-FFF2-40B4-BE49-F238E27FC236}">
                      <a16:creationId xmlns:a16="http://schemas.microsoft.com/office/drawing/2014/main" id="{037EAB16-D24D-DE9F-5C73-597A147D0634}"/>
                    </a:ext>
                  </a:extLst>
                </p:cNvPr>
                <p:cNvPicPr/>
                <p:nvPr/>
              </p:nvPicPr>
              <p:blipFill>
                <a:blip r:embed="rId9"/>
                <a:stretch>
                  <a:fillRect/>
                </a:stretch>
              </p:blipFill>
              <p:spPr>
                <a:xfrm>
                  <a:off x="5233377" y="6771611"/>
                  <a:ext cx="1785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CD87F509-7652-0D2C-B1A7-FD79B8C9CF84}"/>
                    </a:ext>
                  </a:extLst>
                </p14:cNvPr>
                <p14:cNvContentPartPr/>
                <p14:nvPr/>
              </p14:nvContentPartPr>
              <p14:xfrm>
                <a:off x="5245977" y="6720131"/>
                <a:ext cx="138960" cy="289800"/>
              </p14:xfrm>
            </p:contentPart>
          </mc:Choice>
          <mc:Fallback xmlns="">
            <p:pic>
              <p:nvPicPr>
                <p:cNvPr id="22" name="Ink 21">
                  <a:extLst>
                    <a:ext uri="{FF2B5EF4-FFF2-40B4-BE49-F238E27FC236}">
                      <a16:creationId xmlns:a16="http://schemas.microsoft.com/office/drawing/2014/main" id="{AF42C631-E320-A13F-1A77-DDE21EC715A0}"/>
                    </a:ext>
                  </a:extLst>
                </p:cNvPr>
                <p:cNvPicPr/>
                <p:nvPr/>
              </p:nvPicPr>
              <p:blipFill>
                <a:blip r:embed="rId11"/>
                <a:stretch>
                  <a:fillRect/>
                </a:stretch>
              </p:blipFill>
              <p:spPr>
                <a:xfrm>
                  <a:off x="5239857" y="6714011"/>
                  <a:ext cx="151200" cy="302040"/>
                </a:xfrm>
                <a:prstGeom prst="rect">
                  <a:avLst/>
                </a:prstGeom>
              </p:spPr>
            </p:pic>
          </mc:Fallback>
        </mc:AlternateContent>
      </p:grpSp>
    </p:spTree>
    <p:extLst>
      <p:ext uri="{BB962C8B-B14F-4D97-AF65-F5344CB8AC3E}">
        <p14:creationId xmlns:p14="http://schemas.microsoft.com/office/powerpoint/2010/main" val="381761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sp>
        <p:nvSpPr>
          <p:cNvPr id="4" name="Text 2"/>
          <p:cNvSpPr/>
          <p:nvPr/>
        </p:nvSpPr>
        <p:spPr>
          <a:xfrm>
            <a:off x="1327997" y="746986"/>
            <a:ext cx="11974286"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Understanding SVM with a simple example</a:t>
            </a:r>
            <a:endParaRPr lang="en-US" sz="4374" dirty="0"/>
          </a:p>
        </p:txBody>
      </p:sp>
      <p:pic>
        <p:nvPicPr>
          <p:cNvPr id="5" name="Image 0"/>
          <p:cNvPicPr>
            <a:picLocks noChangeAspect="1"/>
          </p:cNvPicPr>
          <p:nvPr/>
        </p:nvPicPr>
        <p:blipFill rotWithShape="1">
          <a:blip r:embed="rId3"/>
          <a:srcRect l="8095" t="4744" r="5661" b="5418"/>
          <a:stretch/>
        </p:blipFill>
        <p:spPr>
          <a:xfrm>
            <a:off x="4573362" y="1660469"/>
            <a:ext cx="5483556" cy="4284028"/>
          </a:xfrm>
          <a:prstGeom prst="rect">
            <a:avLst/>
          </a:prstGeom>
        </p:spPr>
      </p:pic>
      <p:sp>
        <p:nvSpPr>
          <p:cNvPr id="6" name="Text 3"/>
          <p:cNvSpPr/>
          <p:nvPr/>
        </p:nvSpPr>
        <p:spPr>
          <a:xfrm>
            <a:off x="2348389" y="6291143"/>
            <a:ext cx="230124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Linear Separation</a:t>
            </a:r>
            <a:endParaRPr lang="en-US" sz="2187" dirty="0"/>
          </a:p>
        </p:txBody>
      </p:sp>
      <p:sp>
        <p:nvSpPr>
          <p:cNvPr id="7" name="Text 4"/>
          <p:cNvSpPr/>
          <p:nvPr/>
        </p:nvSpPr>
        <p:spPr>
          <a:xfrm>
            <a:off x="2348389" y="6771561"/>
            <a:ext cx="993350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In a simple example, imagine two classes of data points that can be separated by a straight line. SVM aims to find the best line that maximizes the margin between the classes.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9525"/>
            <a:ext cx="14630400" cy="8229600"/>
          </a:xfrm>
          <a:prstGeom prst="rect">
            <a:avLst/>
          </a:prstGeom>
          <a:solidFill>
            <a:srgbClr val="252833"/>
          </a:solidFill>
          <a:ln/>
        </p:spPr>
        <p:txBody>
          <a:bodyPr/>
          <a:lstStyle/>
          <a:p>
            <a:endParaRPr lang="en-DE" dirty="0"/>
          </a:p>
        </p:txBody>
      </p:sp>
      <p:pic>
        <p:nvPicPr>
          <p:cNvPr id="4" name="Image 0"/>
          <p:cNvPicPr>
            <a:picLocks noChangeAspect="1"/>
          </p:cNvPicPr>
          <p:nvPr/>
        </p:nvPicPr>
        <p:blipFill rotWithShape="1">
          <a:blip r:embed="rId3">
            <a:extLst>
              <a:ext uri="{837473B0-CC2E-450A-ABE3-18F120FF3D39}">
                <a1611:picAttrSrcUrl xmlns:a1611="http://schemas.microsoft.com/office/drawing/2016/11/main" r:id="rId4"/>
              </a:ext>
            </a:extLst>
          </a:blip>
          <a:srcRect l="8332" r="9896"/>
          <a:stretch/>
        </p:blipFill>
        <p:spPr>
          <a:xfrm>
            <a:off x="8196261" y="1312156"/>
            <a:ext cx="6162675" cy="5605287"/>
          </a:xfrm>
          <a:prstGeom prst="rect">
            <a:avLst/>
          </a:prstGeom>
        </p:spPr>
      </p:pic>
      <p:sp>
        <p:nvSpPr>
          <p:cNvPr id="5" name="Text 2"/>
          <p:cNvSpPr/>
          <p:nvPr/>
        </p:nvSpPr>
        <p:spPr>
          <a:xfrm>
            <a:off x="136442" y="195411"/>
            <a:ext cx="792480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The role of Matplotlib </a:t>
            </a:r>
          </a:p>
          <a:p>
            <a:pPr marL="0" indent="0">
              <a:lnSpc>
                <a:spcPts val="5468"/>
              </a:lnSpc>
              <a:buNone/>
            </a:pPr>
            <a:r>
              <a:rPr lang="en-US" sz="4374" dirty="0">
                <a:solidFill>
                  <a:srgbClr val="6EB9FC"/>
                </a:solidFill>
                <a:latin typeface="Lora" pitchFamily="34" charset="0"/>
                <a:ea typeface="Lora" pitchFamily="34" charset="-122"/>
                <a:cs typeface="Lora" pitchFamily="34" charset="-120"/>
              </a:rPr>
              <a:t>in SVM</a:t>
            </a:r>
            <a:endParaRPr lang="en-US" sz="4374" dirty="0"/>
          </a:p>
        </p:txBody>
      </p:sp>
      <p:sp>
        <p:nvSpPr>
          <p:cNvPr id="6" name="Shape 3"/>
          <p:cNvSpPr/>
          <p:nvPr/>
        </p:nvSpPr>
        <p:spPr>
          <a:xfrm>
            <a:off x="176804" y="1887496"/>
            <a:ext cx="7844076" cy="1635562"/>
          </a:xfrm>
          <a:prstGeom prst="roundRect">
            <a:avLst>
              <a:gd name="adj" fmla="val 0"/>
            </a:avLst>
          </a:prstGeom>
          <a:solidFill>
            <a:srgbClr val="2F3343"/>
          </a:solidFill>
          <a:ln/>
        </p:spPr>
        <p:txBody>
          <a:bodyPr/>
          <a:lstStyle/>
          <a:p>
            <a:endParaRPr lang="en-DE"/>
          </a:p>
        </p:txBody>
      </p:sp>
      <p:sp>
        <p:nvSpPr>
          <p:cNvPr id="7" name="Text 4"/>
          <p:cNvSpPr/>
          <p:nvPr/>
        </p:nvSpPr>
        <p:spPr>
          <a:xfrm>
            <a:off x="136442" y="1915653"/>
            <a:ext cx="2827020" cy="347186"/>
          </a:xfrm>
          <a:prstGeom prst="rect">
            <a:avLst/>
          </a:prstGeom>
          <a:noFill/>
          <a:ln/>
        </p:spPr>
        <p:txBody>
          <a:bodyPr wrap="none" rtlCol="0" anchor="t"/>
          <a:lstStyle/>
          <a:p>
            <a:pPr marL="0" indent="0">
              <a:lnSpc>
                <a:spcPts val="2734"/>
              </a:lnSpc>
              <a:buNone/>
            </a:pPr>
            <a:r>
              <a:rPr lang="en-US" sz="2000" dirty="0">
                <a:solidFill>
                  <a:srgbClr val="6EB9FC"/>
                </a:solidFill>
                <a:latin typeface="Lora" pitchFamily="34" charset="0"/>
                <a:ea typeface="Lora" pitchFamily="34" charset="-122"/>
                <a:cs typeface="Lora" pitchFamily="34" charset="-120"/>
              </a:rPr>
              <a:t>Visual Representation</a:t>
            </a:r>
            <a:endParaRPr lang="en-US" sz="2000" dirty="0"/>
          </a:p>
        </p:txBody>
      </p:sp>
      <p:sp>
        <p:nvSpPr>
          <p:cNvPr id="8" name="Text 5"/>
          <p:cNvSpPr/>
          <p:nvPr/>
        </p:nvSpPr>
        <p:spPr>
          <a:xfrm>
            <a:off x="176804" y="2323497"/>
            <a:ext cx="8862060" cy="710803"/>
          </a:xfrm>
          <a:prstGeom prst="rect">
            <a:avLst/>
          </a:prstGeom>
          <a:noFill/>
          <a:ln/>
        </p:spPr>
        <p:txBody>
          <a:bodyPr wrap="square" rtlCol="0" anchor="t"/>
          <a:lstStyle/>
          <a:p>
            <a:pPr marL="0" indent="0" algn="just">
              <a:lnSpc>
                <a:spcPct val="150000"/>
              </a:lnSpc>
              <a:buNone/>
            </a:pPr>
            <a:r>
              <a:rPr lang="en-US" dirty="0">
                <a:solidFill>
                  <a:schemeClr val="bg1"/>
                </a:solidFill>
                <a:latin typeface="Source Sans Pro" pitchFamily="34" charset="0"/>
                <a:ea typeface="Source Sans Pro" pitchFamily="34" charset="-122"/>
                <a:cs typeface="Source Sans Pro" pitchFamily="34" charset="-120"/>
              </a:rPr>
              <a:t>Matplotlib is a powerful visualization library that enables the creation of </a:t>
            </a:r>
          </a:p>
          <a:p>
            <a:pPr marL="0" indent="0" algn="just">
              <a:lnSpc>
                <a:spcPct val="150000"/>
              </a:lnSpc>
              <a:buNone/>
            </a:pPr>
            <a:r>
              <a:rPr lang="en-US" dirty="0">
                <a:solidFill>
                  <a:schemeClr val="bg1"/>
                </a:solidFill>
                <a:latin typeface="Source Sans Pro" pitchFamily="34" charset="0"/>
                <a:ea typeface="Source Sans Pro" pitchFamily="34" charset="-122"/>
                <a:cs typeface="Source Sans Pro" pitchFamily="34" charset="-120"/>
              </a:rPr>
              <a:t>informative plots to visualize the results and decisions made by SVM.</a:t>
            </a:r>
            <a:endParaRPr lang="en-US" dirty="0">
              <a:solidFill>
                <a:schemeClr val="bg1"/>
              </a:solidFill>
            </a:endParaRPr>
          </a:p>
        </p:txBody>
      </p:sp>
      <p:sp>
        <p:nvSpPr>
          <p:cNvPr id="9" name="Shape 3">
            <a:extLst>
              <a:ext uri="{FF2B5EF4-FFF2-40B4-BE49-F238E27FC236}">
                <a16:creationId xmlns:a16="http://schemas.microsoft.com/office/drawing/2014/main" id="{E6DA5664-CC3D-A505-A3DE-91977C90751A}"/>
              </a:ext>
            </a:extLst>
          </p:cNvPr>
          <p:cNvSpPr/>
          <p:nvPr/>
        </p:nvSpPr>
        <p:spPr>
          <a:xfrm>
            <a:off x="176804" y="4053099"/>
            <a:ext cx="7844076" cy="1635562"/>
          </a:xfrm>
          <a:prstGeom prst="roundRect">
            <a:avLst>
              <a:gd name="adj" fmla="val 0"/>
            </a:avLst>
          </a:prstGeom>
          <a:solidFill>
            <a:srgbClr val="2F3343"/>
          </a:solidFill>
          <a:ln/>
        </p:spPr>
        <p:txBody>
          <a:bodyPr/>
          <a:lstStyle/>
          <a:p>
            <a:pPr marL="0" indent="0">
              <a:lnSpc>
                <a:spcPts val="2734"/>
              </a:lnSpc>
              <a:buNone/>
            </a:pPr>
            <a:r>
              <a:rPr lang="en-GB" sz="2000" i="0">
                <a:solidFill>
                  <a:srgbClr val="6EB9FC"/>
                </a:solidFill>
                <a:effectLst/>
                <a:latin typeface="Lora" pitchFamily="2" charset="0"/>
              </a:rPr>
              <a:t>Decision Boundary Visualization</a:t>
            </a:r>
            <a:endParaRPr lang="en-US" sz="2000" dirty="0">
              <a:solidFill>
                <a:srgbClr val="6EB9FC"/>
              </a:solidFill>
              <a:latin typeface="Lora" pitchFamily="2" charset="0"/>
            </a:endParaRPr>
          </a:p>
        </p:txBody>
      </p:sp>
      <p:sp>
        <p:nvSpPr>
          <p:cNvPr id="11" name="TextBox 10">
            <a:extLst>
              <a:ext uri="{FF2B5EF4-FFF2-40B4-BE49-F238E27FC236}">
                <a16:creationId xmlns:a16="http://schemas.microsoft.com/office/drawing/2014/main" id="{8D55E9B3-CDCC-994A-3201-207440492CE6}"/>
              </a:ext>
            </a:extLst>
          </p:cNvPr>
          <p:cNvSpPr txBox="1"/>
          <p:nvPr/>
        </p:nvSpPr>
        <p:spPr>
          <a:xfrm>
            <a:off x="136442" y="4381127"/>
            <a:ext cx="7458323" cy="1295868"/>
          </a:xfrm>
          <a:prstGeom prst="rect">
            <a:avLst/>
          </a:prstGeom>
          <a:noFill/>
        </p:spPr>
        <p:txBody>
          <a:bodyPr wrap="square" rtlCol="0">
            <a:spAutoFit/>
          </a:bodyPr>
          <a:lstStyle/>
          <a:p>
            <a:pPr algn="just">
              <a:lnSpc>
                <a:spcPct val="150000"/>
              </a:lnSpc>
            </a:pPr>
            <a:r>
              <a:rPr lang="en-GB" b="0" i="0" dirty="0">
                <a:solidFill>
                  <a:schemeClr val="bg1"/>
                </a:solidFill>
                <a:effectLst/>
                <a:latin typeface="Söhne"/>
              </a:rPr>
              <a:t>Matplotlib is particularly useful for visualizing the decision boundaries created by the SVM algorithm. In a two-dimension Matplotlib is particularly useful for visualizing the decision boundaries created by the SVM.</a:t>
            </a:r>
            <a:endParaRPr lang="en-DE" dirty="0">
              <a:solidFill>
                <a:schemeClr val="bg1"/>
              </a:solidFill>
            </a:endParaRPr>
          </a:p>
        </p:txBody>
      </p:sp>
      <p:sp>
        <p:nvSpPr>
          <p:cNvPr id="12" name="Shape 3">
            <a:extLst>
              <a:ext uri="{FF2B5EF4-FFF2-40B4-BE49-F238E27FC236}">
                <a16:creationId xmlns:a16="http://schemas.microsoft.com/office/drawing/2014/main" id="{0B3D6A4D-CCE1-E669-595A-4E8991D297D3}"/>
              </a:ext>
            </a:extLst>
          </p:cNvPr>
          <p:cNvSpPr/>
          <p:nvPr/>
        </p:nvSpPr>
        <p:spPr>
          <a:xfrm>
            <a:off x="176093" y="6159721"/>
            <a:ext cx="7844076" cy="1635562"/>
          </a:xfrm>
          <a:prstGeom prst="roundRect">
            <a:avLst>
              <a:gd name="adj" fmla="val 0"/>
            </a:avLst>
          </a:prstGeom>
          <a:solidFill>
            <a:srgbClr val="2F3343"/>
          </a:solidFill>
          <a:ln/>
        </p:spPr>
        <p:txBody>
          <a:bodyPr/>
          <a:lstStyle/>
          <a:p>
            <a:pPr marL="0" indent="0">
              <a:lnSpc>
                <a:spcPts val="2734"/>
              </a:lnSpc>
              <a:buNone/>
            </a:pPr>
            <a:r>
              <a:rPr lang="en-GB" sz="2000">
                <a:solidFill>
                  <a:srgbClr val="6EB9FC"/>
                </a:solidFill>
                <a:latin typeface="Lora" pitchFamily="2" charset="0"/>
              </a:rPr>
              <a:t>Supports Vector Visualization</a:t>
            </a:r>
            <a:endParaRPr lang="en-US" sz="2000" dirty="0">
              <a:solidFill>
                <a:srgbClr val="6EB9FC"/>
              </a:solidFill>
              <a:latin typeface="Lora" pitchFamily="2" charset="0"/>
            </a:endParaRPr>
          </a:p>
        </p:txBody>
      </p:sp>
      <p:sp>
        <p:nvSpPr>
          <p:cNvPr id="13" name="TextBox 12">
            <a:extLst>
              <a:ext uri="{FF2B5EF4-FFF2-40B4-BE49-F238E27FC236}">
                <a16:creationId xmlns:a16="http://schemas.microsoft.com/office/drawing/2014/main" id="{52B9930D-6CC3-4CCF-ED09-F050C8AB52DC}"/>
              </a:ext>
            </a:extLst>
          </p:cNvPr>
          <p:cNvSpPr txBox="1"/>
          <p:nvPr/>
        </p:nvSpPr>
        <p:spPr>
          <a:xfrm>
            <a:off x="176804" y="6476312"/>
            <a:ext cx="7576473" cy="1295676"/>
          </a:xfrm>
          <a:prstGeom prst="rect">
            <a:avLst/>
          </a:prstGeom>
          <a:noFill/>
        </p:spPr>
        <p:txBody>
          <a:bodyPr wrap="square" rtlCol="0">
            <a:spAutoFit/>
          </a:bodyPr>
          <a:lstStyle/>
          <a:p>
            <a:pPr algn="just">
              <a:lnSpc>
                <a:spcPct val="150000"/>
              </a:lnSpc>
            </a:pPr>
            <a:r>
              <a:rPr lang="en-GB" b="0" i="0" dirty="0">
                <a:solidFill>
                  <a:schemeClr val="bg1"/>
                </a:solidFill>
                <a:effectLst/>
                <a:latin typeface="Source Sans Pro" panose="020B0503030403020204" pitchFamily="34" charset="0"/>
                <a:ea typeface="Source Sans Pro" panose="020B0503030403020204" pitchFamily="34" charset="0"/>
              </a:rPr>
              <a:t>SVM relies on support vectors for its decision boundary. Matplotlib can be used to highlight these support vectors in the plot, making it easier to understand their influence on the decision boundary</a:t>
            </a:r>
            <a:r>
              <a:rPr lang="en-GB" b="0" i="0" dirty="0">
                <a:solidFill>
                  <a:schemeClr val="bg1"/>
                </a:solidFill>
                <a:effectLst/>
                <a:latin typeface="Söhne"/>
              </a:rPr>
              <a:t>.</a:t>
            </a:r>
            <a:endParaRPr lang="en-DE"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pic>
        <p:nvPicPr>
          <p:cNvPr id="4" name="Image 0"/>
          <p:cNvPicPr>
            <a:picLocks noChangeAspect="1"/>
          </p:cNvPicPr>
          <p:nvPr/>
        </p:nvPicPr>
        <p:blipFill rotWithShape="1">
          <a:blip r:embed="rId3"/>
          <a:srcRect/>
          <a:stretch/>
        </p:blipFill>
        <p:spPr>
          <a:xfrm>
            <a:off x="8827054" y="2241046"/>
            <a:ext cx="5658565" cy="3935783"/>
          </a:xfrm>
          <a:prstGeom prst="rect">
            <a:avLst/>
          </a:prstGeom>
        </p:spPr>
      </p:pic>
      <p:sp>
        <p:nvSpPr>
          <p:cNvPr id="5" name="Text 2"/>
          <p:cNvSpPr/>
          <p:nvPr/>
        </p:nvSpPr>
        <p:spPr>
          <a:xfrm>
            <a:off x="833199" y="933688"/>
            <a:ext cx="9306401"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Plotting the decision boundary with matplotlib</a:t>
            </a:r>
            <a:endParaRPr lang="en-US" sz="4374" dirty="0"/>
          </a:p>
        </p:txBody>
      </p:sp>
      <p:sp>
        <p:nvSpPr>
          <p:cNvPr id="6" name="Shape 3"/>
          <p:cNvSpPr/>
          <p:nvPr/>
        </p:nvSpPr>
        <p:spPr>
          <a:xfrm>
            <a:off x="1152644" y="2655689"/>
            <a:ext cx="27742" cy="4640223"/>
          </a:xfrm>
          <a:prstGeom prst="rect">
            <a:avLst/>
          </a:prstGeom>
          <a:solidFill>
            <a:srgbClr val="6EB9FC"/>
          </a:solidFill>
          <a:ln/>
        </p:spPr>
        <p:txBody>
          <a:bodyPr/>
          <a:lstStyle/>
          <a:p>
            <a:endParaRPr lang="en-DE"/>
          </a:p>
        </p:txBody>
      </p:sp>
      <p:sp>
        <p:nvSpPr>
          <p:cNvPr id="7" name="Shape 4"/>
          <p:cNvSpPr/>
          <p:nvPr/>
        </p:nvSpPr>
        <p:spPr>
          <a:xfrm>
            <a:off x="1416427" y="3065324"/>
            <a:ext cx="777597" cy="27742"/>
          </a:xfrm>
          <a:prstGeom prst="rect">
            <a:avLst/>
          </a:prstGeom>
          <a:solidFill>
            <a:srgbClr val="6EB9FC"/>
          </a:solidFill>
          <a:ln/>
        </p:spPr>
        <p:txBody>
          <a:bodyPr/>
          <a:lstStyle/>
          <a:p>
            <a:endParaRPr lang="en-DE"/>
          </a:p>
        </p:txBody>
      </p:sp>
      <p:sp>
        <p:nvSpPr>
          <p:cNvPr id="8" name="Shape 5"/>
          <p:cNvSpPr/>
          <p:nvPr/>
        </p:nvSpPr>
        <p:spPr>
          <a:xfrm>
            <a:off x="916484" y="2829282"/>
            <a:ext cx="499943" cy="499943"/>
          </a:xfrm>
          <a:prstGeom prst="roundRect">
            <a:avLst>
              <a:gd name="adj" fmla="val 13333"/>
            </a:avLst>
          </a:prstGeom>
          <a:solidFill>
            <a:srgbClr val="2F3343"/>
          </a:solidFill>
          <a:ln/>
        </p:spPr>
        <p:txBody>
          <a:bodyPr/>
          <a:lstStyle/>
          <a:p>
            <a:endParaRPr lang="en-DE"/>
          </a:p>
        </p:txBody>
      </p:sp>
      <p:sp>
        <p:nvSpPr>
          <p:cNvPr id="9" name="Text 6"/>
          <p:cNvSpPr/>
          <p:nvPr/>
        </p:nvSpPr>
        <p:spPr>
          <a:xfrm>
            <a:off x="1105436" y="2870954"/>
            <a:ext cx="12192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10" name="Text 7"/>
          <p:cNvSpPr/>
          <p:nvPr/>
        </p:nvSpPr>
        <p:spPr>
          <a:xfrm>
            <a:off x="2388513" y="2877860"/>
            <a:ext cx="232410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Create Input Data</a:t>
            </a:r>
            <a:endParaRPr lang="en-US" sz="2187" dirty="0"/>
          </a:p>
        </p:txBody>
      </p:sp>
      <p:sp>
        <p:nvSpPr>
          <p:cNvPr id="11" name="Text 8"/>
          <p:cNvSpPr/>
          <p:nvPr/>
        </p:nvSpPr>
        <p:spPr>
          <a:xfrm>
            <a:off x="1453872" y="3360718"/>
            <a:ext cx="7751088" cy="355402"/>
          </a:xfrm>
          <a:prstGeom prst="rect">
            <a:avLst/>
          </a:prstGeom>
          <a:noFill/>
          <a:ln/>
        </p:spPr>
        <p:txBody>
          <a:bodyPr wrap="non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Generate sample data to represent the classes and their features.</a:t>
            </a:r>
            <a:endParaRPr lang="en-US" sz="1750" dirty="0"/>
          </a:p>
        </p:txBody>
      </p:sp>
      <p:sp>
        <p:nvSpPr>
          <p:cNvPr id="12" name="Shape 9"/>
          <p:cNvSpPr/>
          <p:nvPr/>
        </p:nvSpPr>
        <p:spPr>
          <a:xfrm>
            <a:off x="1416427" y="4567654"/>
            <a:ext cx="777597" cy="27742"/>
          </a:xfrm>
          <a:prstGeom prst="rect">
            <a:avLst/>
          </a:prstGeom>
          <a:solidFill>
            <a:srgbClr val="6EB9FC"/>
          </a:solidFill>
          <a:ln/>
        </p:spPr>
        <p:txBody>
          <a:bodyPr/>
          <a:lstStyle/>
          <a:p>
            <a:endParaRPr lang="en-DE"/>
          </a:p>
        </p:txBody>
      </p:sp>
      <p:sp>
        <p:nvSpPr>
          <p:cNvPr id="13" name="Shape 10"/>
          <p:cNvSpPr/>
          <p:nvPr/>
        </p:nvSpPr>
        <p:spPr>
          <a:xfrm>
            <a:off x="916484" y="4331613"/>
            <a:ext cx="499943" cy="499943"/>
          </a:xfrm>
          <a:prstGeom prst="roundRect">
            <a:avLst>
              <a:gd name="adj" fmla="val 13333"/>
            </a:avLst>
          </a:prstGeom>
          <a:solidFill>
            <a:srgbClr val="2F3343"/>
          </a:solidFill>
          <a:ln/>
        </p:spPr>
        <p:txBody>
          <a:bodyPr/>
          <a:lstStyle/>
          <a:p>
            <a:endParaRPr lang="en-DE"/>
          </a:p>
        </p:txBody>
      </p:sp>
      <p:sp>
        <p:nvSpPr>
          <p:cNvPr id="14" name="Text 11"/>
          <p:cNvSpPr/>
          <p:nvPr/>
        </p:nvSpPr>
        <p:spPr>
          <a:xfrm>
            <a:off x="1078766" y="4373285"/>
            <a:ext cx="17526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5" name="Text 12"/>
          <p:cNvSpPr/>
          <p:nvPr/>
        </p:nvSpPr>
        <p:spPr>
          <a:xfrm>
            <a:off x="2388513" y="4380190"/>
            <a:ext cx="222194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Train the SVM</a:t>
            </a:r>
            <a:endParaRPr lang="en-US" sz="2187" dirty="0"/>
          </a:p>
        </p:txBody>
      </p:sp>
      <p:sp>
        <p:nvSpPr>
          <p:cNvPr id="16" name="Text 13"/>
          <p:cNvSpPr/>
          <p:nvPr/>
        </p:nvSpPr>
        <p:spPr>
          <a:xfrm>
            <a:off x="1453872" y="4885552"/>
            <a:ext cx="7751088" cy="355402"/>
          </a:xfrm>
          <a:prstGeom prst="rect">
            <a:avLst/>
          </a:prstGeom>
          <a:noFill/>
          <a:ln/>
        </p:spPr>
        <p:txBody>
          <a:bodyPr wrap="non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Use the input data to train the SVM model and define the decision boundary.</a:t>
            </a:r>
            <a:endParaRPr lang="en-US" sz="1750" dirty="0"/>
          </a:p>
        </p:txBody>
      </p:sp>
      <p:sp>
        <p:nvSpPr>
          <p:cNvPr id="17" name="Shape 14"/>
          <p:cNvSpPr/>
          <p:nvPr/>
        </p:nvSpPr>
        <p:spPr>
          <a:xfrm>
            <a:off x="1416427" y="6069985"/>
            <a:ext cx="777597" cy="27742"/>
          </a:xfrm>
          <a:prstGeom prst="rect">
            <a:avLst/>
          </a:prstGeom>
          <a:solidFill>
            <a:srgbClr val="6EB9FC"/>
          </a:solidFill>
          <a:ln/>
        </p:spPr>
        <p:txBody>
          <a:bodyPr/>
          <a:lstStyle/>
          <a:p>
            <a:endParaRPr lang="en-DE"/>
          </a:p>
        </p:txBody>
      </p:sp>
      <p:sp>
        <p:nvSpPr>
          <p:cNvPr id="18" name="Shape 15"/>
          <p:cNvSpPr/>
          <p:nvPr/>
        </p:nvSpPr>
        <p:spPr>
          <a:xfrm>
            <a:off x="916484" y="5833943"/>
            <a:ext cx="499943" cy="499943"/>
          </a:xfrm>
          <a:prstGeom prst="roundRect">
            <a:avLst>
              <a:gd name="adj" fmla="val 13333"/>
            </a:avLst>
          </a:prstGeom>
          <a:solidFill>
            <a:srgbClr val="2F3343"/>
          </a:solidFill>
          <a:ln/>
        </p:spPr>
        <p:txBody>
          <a:bodyPr/>
          <a:lstStyle/>
          <a:p>
            <a:endParaRPr lang="en-DE"/>
          </a:p>
        </p:txBody>
      </p:sp>
      <p:sp>
        <p:nvSpPr>
          <p:cNvPr id="19" name="Text 16"/>
          <p:cNvSpPr/>
          <p:nvPr/>
        </p:nvSpPr>
        <p:spPr>
          <a:xfrm>
            <a:off x="1074956" y="5875615"/>
            <a:ext cx="18288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20" name="Text 17"/>
          <p:cNvSpPr/>
          <p:nvPr/>
        </p:nvSpPr>
        <p:spPr>
          <a:xfrm>
            <a:off x="2388513" y="5882521"/>
            <a:ext cx="303276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Plot Decision Boundary</a:t>
            </a:r>
            <a:endParaRPr lang="en-US" sz="2187" dirty="0"/>
          </a:p>
        </p:txBody>
      </p:sp>
      <p:sp>
        <p:nvSpPr>
          <p:cNvPr id="21" name="Text 18"/>
          <p:cNvSpPr/>
          <p:nvPr/>
        </p:nvSpPr>
        <p:spPr>
          <a:xfrm>
            <a:off x="1610855" y="6410386"/>
            <a:ext cx="7751088"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Use matplotlib to plot the decision boundary and visualize the separation of classes.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sp>
        <p:nvSpPr>
          <p:cNvPr id="4" name="Text 2"/>
          <p:cNvSpPr/>
          <p:nvPr/>
        </p:nvSpPr>
        <p:spPr>
          <a:xfrm>
            <a:off x="2348389" y="2402681"/>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Visualizing the support vectors with matplotlib</a:t>
            </a:r>
            <a:endParaRPr lang="en-US" sz="4374" dirty="0"/>
          </a:p>
        </p:txBody>
      </p:sp>
      <p:sp>
        <p:nvSpPr>
          <p:cNvPr id="5" name="Text 3"/>
          <p:cNvSpPr/>
          <p:nvPr/>
        </p:nvSpPr>
        <p:spPr>
          <a:xfrm>
            <a:off x="2348389" y="4346853"/>
            <a:ext cx="318516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Identify Support Vectors</a:t>
            </a:r>
            <a:endParaRPr lang="en-US" sz="2187" dirty="0"/>
          </a:p>
        </p:txBody>
      </p:sp>
      <p:sp>
        <p:nvSpPr>
          <p:cNvPr id="6" name="Text 4"/>
          <p:cNvSpPr/>
          <p:nvPr/>
        </p:nvSpPr>
        <p:spPr>
          <a:xfrm>
            <a:off x="2348389" y="4916210"/>
            <a:ext cx="4695706"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After training the SVM, identify the support vectors that are crucial for defining the decision boundary.</a:t>
            </a:r>
            <a:endParaRPr lang="en-US" sz="1750" dirty="0"/>
          </a:p>
        </p:txBody>
      </p:sp>
      <p:sp>
        <p:nvSpPr>
          <p:cNvPr id="7" name="Text 5"/>
          <p:cNvSpPr/>
          <p:nvPr/>
        </p:nvSpPr>
        <p:spPr>
          <a:xfrm>
            <a:off x="7593687" y="4346853"/>
            <a:ext cx="270510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Plot Support Vectors</a:t>
            </a:r>
            <a:endParaRPr lang="en-US" sz="2187" dirty="0"/>
          </a:p>
        </p:txBody>
      </p:sp>
      <p:sp>
        <p:nvSpPr>
          <p:cNvPr id="8" name="Text 6"/>
          <p:cNvSpPr/>
          <p:nvPr/>
        </p:nvSpPr>
        <p:spPr>
          <a:xfrm>
            <a:off x="7593687" y="4916210"/>
            <a:ext cx="4695706"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Use matplotlib to plot the support vectors as part of the graphical representation of the SVM model.</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txBody>
          <a:bodyPr/>
          <a:lstStyle/>
          <a:p>
            <a:endParaRPr lang="en-DE"/>
          </a:p>
        </p:txBody>
      </p:sp>
      <p:sp>
        <p:nvSpPr>
          <p:cNvPr id="6" name="Text 3"/>
          <p:cNvSpPr/>
          <p:nvPr/>
        </p:nvSpPr>
        <p:spPr>
          <a:xfrm>
            <a:off x="2348389" y="2105620"/>
            <a:ext cx="880872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Fine-tuning SVM with mathplotlib</a:t>
            </a:r>
            <a:endParaRPr lang="en-US" sz="4374" dirty="0"/>
          </a:p>
        </p:txBody>
      </p:sp>
      <p:pic>
        <p:nvPicPr>
          <p:cNvPr id="7" name="Image 1" descr="preencoded.png"/>
          <p:cNvPicPr>
            <a:picLocks noChangeAspect="1"/>
          </p:cNvPicPr>
          <p:nvPr/>
        </p:nvPicPr>
        <p:blipFill>
          <a:blip r:embed="rId4"/>
          <a:stretch>
            <a:fillRect/>
          </a:stretch>
        </p:blipFill>
        <p:spPr>
          <a:xfrm>
            <a:off x="2348389" y="3133249"/>
            <a:ext cx="4966692" cy="888682"/>
          </a:xfrm>
          <a:prstGeom prst="rect">
            <a:avLst/>
          </a:prstGeom>
        </p:spPr>
      </p:pic>
      <p:sp>
        <p:nvSpPr>
          <p:cNvPr id="8" name="Text 4"/>
          <p:cNvSpPr/>
          <p:nvPr/>
        </p:nvSpPr>
        <p:spPr>
          <a:xfrm>
            <a:off x="2570559" y="4355187"/>
            <a:ext cx="278892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Adjusting Parameters</a:t>
            </a:r>
            <a:endParaRPr lang="en-US" sz="2187" dirty="0"/>
          </a:p>
        </p:txBody>
      </p:sp>
      <p:sp>
        <p:nvSpPr>
          <p:cNvPr id="9" name="Text 5"/>
          <p:cNvSpPr/>
          <p:nvPr/>
        </p:nvSpPr>
        <p:spPr>
          <a:xfrm>
            <a:off x="2570559" y="4835604"/>
            <a:ext cx="4522351" cy="1066205"/>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Experiment with different kernel functions, regularization parameters, and margins to fine-tune the SVM model.</a:t>
            </a:r>
            <a:endParaRPr lang="en-US" sz="1750" dirty="0"/>
          </a:p>
        </p:txBody>
      </p:sp>
      <p:pic>
        <p:nvPicPr>
          <p:cNvPr id="10" name="Image 2" descr="preencoded.png"/>
          <p:cNvPicPr>
            <a:picLocks noChangeAspect="1"/>
          </p:cNvPicPr>
          <p:nvPr/>
        </p:nvPicPr>
        <p:blipFill>
          <a:blip r:embed="rId5"/>
          <a:stretch>
            <a:fillRect/>
          </a:stretch>
        </p:blipFill>
        <p:spPr>
          <a:xfrm>
            <a:off x="7315081" y="3133249"/>
            <a:ext cx="4966811" cy="888682"/>
          </a:xfrm>
          <a:prstGeom prst="rect">
            <a:avLst/>
          </a:prstGeom>
        </p:spPr>
      </p:pic>
      <p:sp>
        <p:nvSpPr>
          <p:cNvPr id="11" name="Text 6"/>
          <p:cNvSpPr/>
          <p:nvPr/>
        </p:nvSpPr>
        <p:spPr>
          <a:xfrm>
            <a:off x="7537252" y="4355187"/>
            <a:ext cx="313182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Visualize Tuning Results</a:t>
            </a:r>
            <a:endParaRPr lang="en-US" sz="2187" dirty="0"/>
          </a:p>
        </p:txBody>
      </p:sp>
      <p:sp>
        <p:nvSpPr>
          <p:cNvPr id="12" name="Text 7"/>
          <p:cNvSpPr/>
          <p:nvPr/>
        </p:nvSpPr>
        <p:spPr>
          <a:xfrm>
            <a:off x="7537252" y="4835604"/>
            <a:ext cx="4522470" cy="1066205"/>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Use matplotlib to visualize the impact of parameter adjustments on the decision boundary and support vectors.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txBody>
          <a:bodyPr/>
          <a:lstStyle/>
          <a:p>
            <a:endParaRPr lang="en-DE"/>
          </a:p>
        </p:txBody>
      </p:sp>
      <p:sp>
        <p:nvSpPr>
          <p:cNvPr id="6" name="Text 3"/>
          <p:cNvSpPr/>
          <p:nvPr/>
        </p:nvSpPr>
        <p:spPr>
          <a:xfrm>
            <a:off x="2348389" y="2105620"/>
            <a:ext cx="8808720" cy="694373"/>
          </a:xfrm>
          <a:prstGeom prst="rect">
            <a:avLst/>
          </a:prstGeom>
          <a:noFill/>
          <a:ln/>
        </p:spPr>
        <p:txBody>
          <a:bodyPr wrap="none" rtlCol="0" anchor="t"/>
          <a:lstStyle/>
          <a:p>
            <a:pPr marL="0" indent="0">
              <a:lnSpc>
                <a:spcPts val="5468"/>
              </a:lnSpc>
              <a:buNone/>
            </a:pPr>
            <a:endParaRPr lang="en-US" sz="4374" dirty="0"/>
          </a:p>
        </p:txBody>
      </p:sp>
      <p:sp>
        <p:nvSpPr>
          <p:cNvPr id="8" name="Text 4"/>
          <p:cNvSpPr/>
          <p:nvPr/>
        </p:nvSpPr>
        <p:spPr>
          <a:xfrm>
            <a:off x="2570559" y="4355187"/>
            <a:ext cx="2788920" cy="347186"/>
          </a:xfrm>
          <a:prstGeom prst="rect">
            <a:avLst/>
          </a:prstGeom>
          <a:noFill/>
          <a:ln/>
        </p:spPr>
        <p:txBody>
          <a:bodyPr wrap="none" rtlCol="0" anchor="t"/>
          <a:lstStyle/>
          <a:p>
            <a:pPr marL="0" indent="0" algn="l">
              <a:lnSpc>
                <a:spcPts val="2734"/>
              </a:lnSpc>
              <a:buNone/>
            </a:pPr>
            <a:endParaRPr lang="en-US" sz="2187" dirty="0"/>
          </a:p>
        </p:txBody>
      </p:sp>
      <p:sp>
        <p:nvSpPr>
          <p:cNvPr id="9" name="Text 5"/>
          <p:cNvSpPr/>
          <p:nvPr/>
        </p:nvSpPr>
        <p:spPr>
          <a:xfrm>
            <a:off x="2570559" y="4835604"/>
            <a:ext cx="4522351" cy="1066205"/>
          </a:xfrm>
          <a:prstGeom prst="rect">
            <a:avLst/>
          </a:prstGeom>
          <a:noFill/>
          <a:ln/>
        </p:spPr>
        <p:txBody>
          <a:bodyPr wrap="square" rtlCol="0" anchor="t"/>
          <a:lstStyle/>
          <a:p>
            <a:pPr marL="0" indent="0" algn="l">
              <a:lnSpc>
                <a:spcPts val="2799"/>
              </a:lnSpc>
              <a:buNone/>
            </a:pPr>
            <a:endParaRPr lang="en-US" sz="1750" dirty="0"/>
          </a:p>
        </p:txBody>
      </p:sp>
      <p:sp>
        <p:nvSpPr>
          <p:cNvPr id="11" name="Text 6"/>
          <p:cNvSpPr/>
          <p:nvPr/>
        </p:nvSpPr>
        <p:spPr>
          <a:xfrm>
            <a:off x="7537252" y="4355187"/>
            <a:ext cx="3131820" cy="347186"/>
          </a:xfrm>
          <a:prstGeom prst="rect">
            <a:avLst/>
          </a:prstGeom>
          <a:noFill/>
          <a:ln/>
        </p:spPr>
        <p:txBody>
          <a:bodyPr wrap="none" rtlCol="0" anchor="t"/>
          <a:lstStyle/>
          <a:p>
            <a:pPr marL="0" indent="0" algn="l">
              <a:lnSpc>
                <a:spcPts val="2734"/>
              </a:lnSpc>
              <a:buNone/>
            </a:pPr>
            <a:endParaRPr lang="en-US" sz="2187" dirty="0"/>
          </a:p>
        </p:txBody>
      </p:sp>
      <p:sp>
        <p:nvSpPr>
          <p:cNvPr id="12" name="Text 7"/>
          <p:cNvSpPr/>
          <p:nvPr/>
        </p:nvSpPr>
        <p:spPr>
          <a:xfrm>
            <a:off x="7537252" y="4835604"/>
            <a:ext cx="4522470" cy="1066205"/>
          </a:xfrm>
          <a:prstGeom prst="rect">
            <a:avLst/>
          </a:prstGeom>
          <a:noFill/>
          <a:ln/>
        </p:spPr>
        <p:txBody>
          <a:bodyPr wrap="square" rtlCol="0" anchor="t"/>
          <a:lstStyle/>
          <a:p>
            <a:pPr marL="0" indent="0" algn="l">
              <a:lnSpc>
                <a:spcPts val="2799"/>
              </a:lnSpc>
              <a:buNone/>
            </a:pPr>
            <a:endParaRPr lang="en-US" sz="1750" dirty="0"/>
          </a:p>
        </p:txBody>
      </p:sp>
      <p:pic>
        <p:nvPicPr>
          <p:cNvPr id="10" name="Picture 9" descr="A screenshot of a computer&#10;&#10;Description automatically generated">
            <a:extLst>
              <a:ext uri="{FF2B5EF4-FFF2-40B4-BE49-F238E27FC236}">
                <a16:creationId xmlns:a16="http://schemas.microsoft.com/office/drawing/2014/main" id="{DDFB4136-8EB6-3AD1-8E21-5F49FEC6907F}"/>
              </a:ext>
            </a:extLst>
          </p:cNvPr>
          <p:cNvPicPr>
            <a:picLocks noChangeAspect="1"/>
          </p:cNvPicPr>
          <p:nvPr/>
        </p:nvPicPr>
        <p:blipFill>
          <a:blip r:embed="rId4"/>
          <a:stretch>
            <a:fillRect/>
          </a:stretch>
        </p:blipFill>
        <p:spPr>
          <a:xfrm>
            <a:off x="-35675" y="533400"/>
            <a:ext cx="14666075" cy="7162800"/>
          </a:xfrm>
          <a:prstGeom prst="rect">
            <a:avLst/>
          </a:prstGeom>
        </p:spPr>
      </p:pic>
    </p:spTree>
    <p:extLst>
      <p:ext uri="{BB962C8B-B14F-4D97-AF65-F5344CB8AC3E}">
        <p14:creationId xmlns:p14="http://schemas.microsoft.com/office/powerpoint/2010/main" val="172834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DE"/>
          </a:p>
        </p:txBody>
      </p:sp>
      <p:sp>
        <p:nvSpPr>
          <p:cNvPr id="3" name="Shape 1"/>
          <p:cNvSpPr/>
          <p:nvPr/>
        </p:nvSpPr>
        <p:spPr>
          <a:xfrm>
            <a:off x="0" y="0"/>
            <a:ext cx="14630400" cy="8229600"/>
          </a:xfrm>
          <a:prstGeom prst="rect">
            <a:avLst/>
          </a:prstGeom>
          <a:solidFill>
            <a:srgbClr val="252833"/>
          </a:solidFill>
          <a:ln/>
        </p:spPr>
        <p:txBody>
          <a:bodyPr/>
          <a:lstStyle/>
          <a:p>
            <a:endParaRPr lang="en-DE"/>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txBody>
          <a:bodyPr/>
          <a:lstStyle/>
          <a:p>
            <a:endParaRPr lang="en-DE"/>
          </a:p>
        </p:txBody>
      </p:sp>
      <p:sp>
        <p:nvSpPr>
          <p:cNvPr id="6" name="Text 3"/>
          <p:cNvSpPr/>
          <p:nvPr/>
        </p:nvSpPr>
        <p:spPr>
          <a:xfrm>
            <a:off x="2348389" y="2105620"/>
            <a:ext cx="8808720" cy="694373"/>
          </a:xfrm>
          <a:prstGeom prst="rect">
            <a:avLst/>
          </a:prstGeom>
          <a:noFill/>
          <a:ln/>
        </p:spPr>
        <p:txBody>
          <a:bodyPr wrap="none" rtlCol="0" anchor="t"/>
          <a:lstStyle/>
          <a:p>
            <a:pPr marL="0" indent="0">
              <a:lnSpc>
                <a:spcPts val="5468"/>
              </a:lnSpc>
              <a:buNone/>
            </a:pPr>
            <a:endParaRPr lang="en-US" sz="4374" dirty="0"/>
          </a:p>
        </p:txBody>
      </p:sp>
      <p:sp>
        <p:nvSpPr>
          <p:cNvPr id="8" name="Text 4"/>
          <p:cNvSpPr/>
          <p:nvPr/>
        </p:nvSpPr>
        <p:spPr>
          <a:xfrm>
            <a:off x="2570559" y="4355187"/>
            <a:ext cx="2788920" cy="347186"/>
          </a:xfrm>
          <a:prstGeom prst="rect">
            <a:avLst/>
          </a:prstGeom>
          <a:noFill/>
          <a:ln/>
        </p:spPr>
        <p:txBody>
          <a:bodyPr wrap="none" rtlCol="0" anchor="t"/>
          <a:lstStyle/>
          <a:p>
            <a:pPr marL="0" indent="0" algn="l">
              <a:lnSpc>
                <a:spcPts val="2734"/>
              </a:lnSpc>
              <a:buNone/>
            </a:pPr>
            <a:endParaRPr lang="en-US" sz="2187" dirty="0"/>
          </a:p>
        </p:txBody>
      </p:sp>
      <p:sp>
        <p:nvSpPr>
          <p:cNvPr id="9" name="Text 5"/>
          <p:cNvSpPr/>
          <p:nvPr/>
        </p:nvSpPr>
        <p:spPr>
          <a:xfrm>
            <a:off x="2570559" y="4835604"/>
            <a:ext cx="4522351" cy="1066205"/>
          </a:xfrm>
          <a:prstGeom prst="rect">
            <a:avLst/>
          </a:prstGeom>
          <a:noFill/>
          <a:ln/>
        </p:spPr>
        <p:txBody>
          <a:bodyPr wrap="square" rtlCol="0" anchor="t"/>
          <a:lstStyle/>
          <a:p>
            <a:pPr marL="0" indent="0" algn="l">
              <a:lnSpc>
                <a:spcPts val="2799"/>
              </a:lnSpc>
              <a:buNone/>
            </a:pPr>
            <a:endParaRPr lang="en-US" sz="1750" dirty="0"/>
          </a:p>
        </p:txBody>
      </p:sp>
      <p:sp>
        <p:nvSpPr>
          <p:cNvPr id="11" name="Text 6"/>
          <p:cNvSpPr/>
          <p:nvPr/>
        </p:nvSpPr>
        <p:spPr>
          <a:xfrm>
            <a:off x="7537252" y="4355187"/>
            <a:ext cx="3131820" cy="347186"/>
          </a:xfrm>
          <a:prstGeom prst="rect">
            <a:avLst/>
          </a:prstGeom>
          <a:noFill/>
          <a:ln/>
        </p:spPr>
        <p:txBody>
          <a:bodyPr wrap="none" rtlCol="0" anchor="t"/>
          <a:lstStyle/>
          <a:p>
            <a:pPr marL="0" indent="0" algn="l">
              <a:lnSpc>
                <a:spcPts val="2734"/>
              </a:lnSpc>
              <a:buNone/>
            </a:pPr>
            <a:endParaRPr lang="en-US" sz="2187" dirty="0"/>
          </a:p>
        </p:txBody>
      </p:sp>
      <p:sp>
        <p:nvSpPr>
          <p:cNvPr id="12" name="Text 7"/>
          <p:cNvSpPr/>
          <p:nvPr/>
        </p:nvSpPr>
        <p:spPr>
          <a:xfrm>
            <a:off x="7537252" y="4835604"/>
            <a:ext cx="4522470" cy="1066205"/>
          </a:xfrm>
          <a:prstGeom prst="rect">
            <a:avLst/>
          </a:prstGeom>
          <a:noFill/>
          <a:ln/>
        </p:spPr>
        <p:txBody>
          <a:bodyPr wrap="square" rtlCol="0" anchor="t"/>
          <a:lstStyle/>
          <a:p>
            <a:pPr marL="0" indent="0" algn="l">
              <a:lnSpc>
                <a:spcPts val="2799"/>
              </a:lnSpc>
              <a:buNone/>
            </a:pPr>
            <a:endParaRPr lang="en-US" sz="1750" dirty="0"/>
          </a:p>
        </p:txBody>
      </p:sp>
      <p:pic>
        <p:nvPicPr>
          <p:cNvPr id="21" name="Picture 20" descr="A screenshot of a computer code&#10;&#10;Description automatically generated">
            <a:extLst>
              <a:ext uri="{FF2B5EF4-FFF2-40B4-BE49-F238E27FC236}">
                <a16:creationId xmlns:a16="http://schemas.microsoft.com/office/drawing/2014/main" id="{019B6612-729E-F2CE-7DF9-55F3BEB5E649}"/>
              </a:ext>
            </a:extLst>
          </p:cNvPr>
          <p:cNvPicPr>
            <a:picLocks noChangeAspect="1"/>
          </p:cNvPicPr>
          <p:nvPr/>
        </p:nvPicPr>
        <p:blipFill>
          <a:blip r:embed="rId4"/>
          <a:stretch>
            <a:fillRect/>
          </a:stretch>
        </p:blipFill>
        <p:spPr>
          <a:xfrm>
            <a:off x="-16022" y="1043940"/>
            <a:ext cx="14646422" cy="6278880"/>
          </a:xfrm>
          <a:prstGeom prst="rect">
            <a:avLst/>
          </a:prstGeom>
        </p:spPr>
      </p:pic>
    </p:spTree>
    <p:extLst>
      <p:ext uri="{BB962C8B-B14F-4D97-AF65-F5344CB8AC3E}">
        <p14:creationId xmlns:p14="http://schemas.microsoft.com/office/powerpoint/2010/main" val="439865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563</Words>
  <Application>Microsoft Office PowerPoint</Application>
  <PresentationFormat>Custom</PresentationFormat>
  <Paragraphs>59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Lora</vt:lpstr>
      <vt:lpstr>Söhne</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Jeel Langalia</cp:lastModifiedBy>
  <cp:revision>17</cp:revision>
  <dcterms:created xsi:type="dcterms:W3CDTF">2024-01-06T19:10:35Z</dcterms:created>
  <dcterms:modified xsi:type="dcterms:W3CDTF">2025-01-15T18:31:45Z</dcterms:modified>
</cp:coreProperties>
</file>