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  <p:sldMasterId id="2147483686" r:id="rId2"/>
    <p:sldMasterId id="2147483717" r:id="rId3"/>
  </p:sldMasterIdLst>
  <p:notesMasterIdLst>
    <p:notesMasterId r:id="rId6"/>
  </p:notesMasterIdLst>
  <p:sldIdLst>
    <p:sldId id="620" r:id="rId4"/>
    <p:sldId id="628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75"/>
    <a:srgbClr val="88A5DC"/>
    <a:srgbClr val="4D6095"/>
    <a:srgbClr val="6DEE72"/>
    <a:srgbClr val="8EB4E4"/>
    <a:srgbClr val="81BBEB"/>
    <a:srgbClr val="BFE2F5"/>
    <a:srgbClr val="B9E4E8"/>
    <a:srgbClr val="CCDDE6"/>
    <a:srgbClr val="008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8"/>
    <p:restoredTop sz="92446"/>
  </p:normalViewPr>
  <p:slideViewPr>
    <p:cSldViewPr snapToGrid="0" snapToObjects="1">
      <p:cViewPr varScale="1">
        <p:scale>
          <a:sx n="83" d="100"/>
          <a:sy n="83" d="100"/>
        </p:scale>
        <p:origin x="1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27B13-B934-9A40-90B1-133982D9D511}" type="datetimeFigureOut">
              <a:rPr lang="en-CH" smtClean="0"/>
              <a:t>16.09.24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F8ACD-6F21-454F-93FF-5C29FBC277C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660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F8ACD-6F21-454F-93FF-5C29FBC277C8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638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517C-C0DD-CE47-8304-4EDE2D332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5AA07-A1B4-9346-8B51-1C90D10C4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Slide Number Placeholder 11">
            <a:extLst>
              <a:ext uri="{FF2B5EF4-FFF2-40B4-BE49-F238E27FC236}">
                <a16:creationId xmlns:a16="http://schemas.microsoft.com/office/drawing/2014/main" id="{EBF2AA54-3301-AD41-BF74-3B47BACCF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: 3 col + 2 row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8A0-E370-2A4C-B7FF-BAAE546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89EA7-424A-E647-8965-A59928CEA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99191" y="2020186"/>
            <a:ext cx="10396641" cy="4053277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285C3-854D-C64A-B2F5-6AB991263B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88AF4F5-66AE-BE46-BAE0-227325C42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2215" y="1334409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574F6ED-ABBC-884B-A779-778565809C0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786813" y="1334409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D56CF36-BB0B-8444-AEC1-EFB92E4A6A4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744514" y="1337201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1D1C92D-1CA6-3445-B852-82DAC6F1005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96168" y="2017394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D36CCBE-052C-7449-98FD-45435FDA745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96167" y="4045428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337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: 3 col + 3 row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8A0-E370-2A4C-B7FF-BAAE546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89EA7-424A-E647-8965-A59928CEA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99191" y="2020186"/>
            <a:ext cx="10396641" cy="4053277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285C3-854D-C64A-B2F5-6AB991263B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88AF4F5-66AE-BE46-BAE0-227325C42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2215" y="1334409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574F6ED-ABBC-884B-A779-778565809C0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786813" y="1334409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D56CF36-BB0B-8444-AEC1-EFB92E4A6A4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744514" y="1337201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1D1C92D-1CA6-3445-B852-82DAC6F1005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96168" y="2017394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D36CCBE-052C-7449-98FD-45435FDA745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96167" y="4717953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52D43E9-F335-FA49-8CFA-85D9A5548ED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296166" y="3362443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73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02496-467F-5949-B8BA-F462D95B6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34409"/>
            <a:ext cx="5157787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269B-E567-1B4C-9825-76F0D30AD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9100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657F9-9844-B640-800D-8F7BBC0EF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34409"/>
            <a:ext cx="5183188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92A68-8DCD-2043-AF50-D847D4524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9100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C085401B-3FFE-3A4A-992E-256DFEE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071F9A2-C78B-8C45-B5A3-EB36B27CAC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DBC65F4A-1E6E-A847-900D-30E97506DB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54098" y="6561039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1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D69B-EC5A-4048-9801-AE582E2FB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015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8382A-C5B1-1B4A-B2F4-4F15C6C24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015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itle Placeholder 5">
            <a:extLst>
              <a:ext uri="{FF2B5EF4-FFF2-40B4-BE49-F238E27FC236}">
                <a16:creationId xmlns:a16="http://schemas.microsoft.com/office/drawing/2014/main" id="{7053A63D-0261-BC4D-B894-8FCEC65A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A7F12B4-06AC-1F4F-BA99-9D9CBE97CC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29C608F-1D21-E442-8CA4-163897CE9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6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D5E8-A41F-7C43-B148-09642396D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0AFC0-532F-3641-A0E2-681EADD3E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224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9A44-9BBE-B34F-9D4C-32C4A007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335C-4096-094A-882A-4C62C57A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071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C95-31FF-674F-9992-94AB9775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E6370-208F-084E-B32F-98968382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826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A5D1-4142-D548-9D14-8B9563EB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8919-FC0B-7F4B-90F7-3BB66C82C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A9681-7F48-3847-AB53-59B5245DA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2232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E3C7-887B-A844-B3F7-8FEF84CF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E2267-45DA-DA42-9C44-E1A611362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92DC-60C0-0A48-9249-AA573F004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642CE-E32C-0B41-A63B-4C699AC21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78690-5FDC-CD48-B3A0-250BBB128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6895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89A7-AC28-B746-B911-CA2AFF95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2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AF9F-256E-C14C-B75B-16AA07C4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81F8B-291B-4348-A3B8-B9A17E5F5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11">
            <a:extLst>
              <a:ext uri="{FF2B5EF4-FFF2-40B4-BE49-F238E27FC236}">
                <a16:creationId xmlns:a16="http://schemas.microsoft.com/office/drawing/2014/main" id="{FCA8203D-D586-CD48-A5C0-4A0EAFCD4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09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18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1030-5508-7542-BE22-D6BAB864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A36C-C098-CE49-98D2-3A16B7232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1F158-4F93-9A47-B760-8C3973B36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17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3065-1D19-3444-B6B9-D0041EC2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3FADE-7E45-8447-84A2-5D3D79A77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A62A5-1D04-4C45-BBB9-3A99531E7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792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F446-611B-B745-822F-BBD032AA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7DA52-433B-8943-BB41-B7A209C2C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41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489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719520" y="1654200"/>
            <a:ext cx="10748160" cy="449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8834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19520" y="1654200"/>
            <a:ext cx="10748160" cy="449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5785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19520" y="1654200"/>
            <a:ext cx="5244960" cy="449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7040" y="1654200"/>
            <a:ext cx="5244960" cy="449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1892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6778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719520" y="647640"/>
            <a:ext cx="8828160" cy="3789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933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160E2F9-0610-AC47-AADE-033F3B024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22187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A8FEB69-6648-DB4E-B0E3-E047D98A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162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19520" y="165420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9520" y="400392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7040" y="1654200"/>
            <a:ext cx="5244960" cy="449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02450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19520" y="1654200"/>
            <a:ext cx="5244960" cy="449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7040" y="165420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27040" y="400392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058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19520" y="165420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7040" y="165420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19520" y="4003920"/>
            <a:ext cx="107481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57718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19520" y="1654200"/>
            <a:ext cx="107481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19520" y="4003920"/>
            <a:ext cx="107481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243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19520" y="165420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27040" y="165420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27040" y="400392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19520" y="400392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1130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19520" y="1654200"/>
            <a:ext cx="346080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54080" y="1654200"/>
            <a:ext cx="346080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988160" y="1654200"/>
            <a:ext cx="346080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7988160" y="4003920"/>
            <a:ext cx="346080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54080" y="4003920"/>
            <a:ext cx="346080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19520" y="4003920"/>
            <a:ext cx="346080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575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hout date and slide n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525" y="1604559"/>
            <a:ext cx="10972125" cy="39771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C73BF-7BBF-854D-A071-5492F826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6AA07D-0205-FF40-ABF0-8F0C0AAF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57E576D4-728A-7F45-AFF5-DDEC8DA0E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5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>
            <a:extLst>
              <a:ext uri="{FF2B5EF4-FFF2-40B4-BE49-F238E27FC236}">
                <a16:creationId xmlns:a16="http://schemas.microsoft.com/office/drawing/2014/main" id="{F3FCEE4E-1FE9-5F41-B4FF-978E1E61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EA98F7E-B8DD-BA4D-8E85-0E9077ADE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0F99C92-9D68-8F4E-8086-9D84869F2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5">
            <a:extLst>
              <a:ext uri="{FF2B5EF4-FFF2-40B4-BE49-F238E27FC236}">
                <a16:creationId xmlns:a16="http://schemas.microsoft.com/office/drawing/2014/main" id="{F5BB7D2A-48E0-284C-9319-48B3343D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243FAF7-705C-3C4C-9860-7D3FEA12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03" y="157797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931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b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5">
            <a:extLst>
              <a:ext uri="{FF2B5EF4-FFF2-40B4-BE49-F238E27FC236}">
                <a16:creationId xmlns:a16="http://schemas.microsoft.com/office/drawing/2014/main" id="{F5BB7D2A-48E0-284C-9319-48B3343D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243FAF7-705C-3C4C-9860-7D3FEA12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03" y="157797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445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8A0-E370-2A4C-B7FF-BAAE546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89EA7-424A-E647-8965-A59928CEA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7393" y="1435448"/>
            <a:ext cx="11528439" cy="463801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285C3-854D-C64A-B2F5-6AB991263B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1656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8A0-E370-2A4C-B7FF-BAAE546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89EA7-424A-E647-8965-A59928CEA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7393" y="2084764"/>
            <a:ext cx="11528439" cy="3868786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285C3-854D-C64A-B2F5-6AB991263B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102805"/>
            <a:ext cx="3109020" cy="447601"/>
          </a:xfrm>
        </p:spPr>
        <p:txBody>
          <a:bodyPr>
            <a:norm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86FD8E-CB02-2441-96D3-D1ACE2DD81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7606" y="1392959"/>
            <a:ext cx="11528227" cy="691806"/>
          </a:xfrm>
        </p:spPr>
        <p:txBody>
          <a:bodyPr>
            <a:normAutofit/>
          </a:bodyPr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21457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19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8A0-E370-2A4C-B7FF-BAAE546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89EA7-424A-E647-8965-A59928CEA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7393" y="1435448"/>
            <a:ext cx="11528439" cy="3868786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285C3-854D-C64A-B2F5-6AB991263B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5453489"/>
            <a:ext cx="3109020" cy="447601"/>
          </a:xfrm>
        </p:spPr>
        <p:txBody>
          <a:bodyPr>
            <a:norm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86FD8E-CB02-2441-96D3-D1ACE2DD81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7606" y="5758056"/>
            <a:ext cx="11528227" cy="935385"/>
          </a:xfrm>
        </p:spPr>
        <p:txBody>
          <a:bodyPr>
            <a:normAutofit/>
          </a:bodyPr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21457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2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3"/>
          <p:cNvSpPr/>
          <p:nvPr/>
        </p:nvSpPr>
        <p:spPr>
          <a:xfrm>
            <a:off x="197438" y="1149621"/>
            <a:ext cx="11796975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miter/>
          </a:ln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E1189-9039-0A48-A2E9-8942CD8B7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03" y="157797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19D839E-1466-174B-ABF2-B54F1408A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Line 3">
            <a:extLst>
              <a:ext uri="{FF2B5EF4-FFF2-40B4-BE49-F238E27FC236}">
                <a16:creationId xmlns:a16="http://schemas.microsoft.com/office/drawing/2014/main" id="{FDD3C60F-7F32-4E41-9D27-2FB8B1CE63D7}"/>
              </a:ext>
            </a:extLst>
          </p:cNvPr>
          <p:cNvSpPr/>
          <p:nvPr userDrawn="1"/>
        </p:nvSpPr>
        <p:spPr>
          <a:xfrm>
            <a:off x="224015" y="6614033"/>
            <a:ext cx="11796975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miter/>
          </a:ln>
        </p:spPr>
      </p:sp>
      <p:pic>
        <p:nvPicPr>
          <p:cNvPr id="10" name="Picture 9" descr="Text, table&#10;&#10;Description automatically generated">
            <a:extLst>
              <a:ext uri="{FF2B5EF4-FFF2-40B4-BE49-F238E27FC236}">
                <a16:creationId xmlns:a16="http://schemas.microsoft.com/office/drawing/2014/main" id="{0FBF6721-89E9-8C4D-819F-61F2F5C5EE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98526" y="105847"/>
            <a:ext cx="926454" cy="926454"/>
          </a:xfrm>
          <a:prstGeom prst="rect">
            <a:avLst/>
          </a:prstGeom>
        </p:spPr>
      </p:pic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714EF2D1-0B17-3E47-8204-6797491C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853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4" r:id="rId3"/>
    <p:sldLayoutId id="2147483711" r:id="rId4"/>
    <p:sldLayoutId id="2147483700" r:id="rId5"/>
    <p:sldLayoutId id="2147483715" r:id="rId6"/>
    <p:sldLayoutId id="2147483699" r:id="rId7"/>
    <p:sldLayoutId id="2147483714" r:id="rId8"/>
    <p:sldLayoutId id="2147483701" r:id="rId9"/>
    <p:sldLayoutId id="2147483712" r:id="rId10"/>
    <p:sldLayoutId id="2147483713" r:id="rId11"/>
    <p:sldLayoutId id="2147483709" r:id="rId12"/>
    <p:sldLayoutId id="2147483708" r:id="rId13"/>
  </p:sldLayoutIdLst>
  <p:hf hdr="0" ftr="0"/>
  <p:txStyles>
    <p:titleStyle>
      <a:lvl1pPr algn="ctr" defTabSz="642915" rtl="0" eaLnBrk="1" fontAlgn="t" latinLnBrk="0" hangingPunct="1">
        <a:lnSpc>
          <a:spcPct val="0"/>
        </a:lnSpc>
        <a:spcBef>
          <a:spcPct val="0"/>
        </a:spcBef>
        <a:buNone/>
        <a:defRPr sz="3400" b="0" i="0" kern="1200" baseline="0">
          <a:solidFill>
            <a:schemeClr val="tx1"/>
          </a:solidFill>
          <a:latin typeface="Calibri" panose="020F050202020403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0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/>
          <p:cNvPicPr/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0316640" y="109440"/>
            <a:ext cx="1741440" cy="1302840"/>
          </a:xfrm>
          <a:prstGeom prst="rect">
            <a:avLst/>
          </a:prstGeom>
          <a:ln>
            <a:noFill/>
          </a:ln>
        </p:spPr>
      </p:pic>
      <p:sp>
        <p:nvSpPr>
          <p:cNvPr id="11" name="Line 1"/>
          <p:cNvSpPr/>
          <p:nvPr/>
        </p:nvSpPr>
        <p:spPr>
          <a:xfrm>
            <a:off x="143040" y="1628640"/>
            <a:ext cx="1190544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9741120" y="1511280"/>
            <a:ext cx="2446560" cy="5001840"/>
          </a:xfrm>
          <a:prstGeom prst="rect">
            <a:avLst/>
          </a:prstGeom>
          <a:solidFill>
            <a:srgbClr val="B3CC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0" y="108000"/>
            <a:ext cx="9740640" cy="6640200"/>
          </a:xfrm>
          <a:prstGeom prst="rect">
            <a:avLst/>
          </a:prstGeom>
          <a:solidFill>
            <a:srgbClr val="E1EB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0" y="108000"/>
            <a:ext cx="9740640" cy="6405120"/>
          </a:xfrm>
          <a:prstGeom prst="rect">
            <a:avLst/>
          </a:prstGeom>
          <a:solidFill>
            <a:srgbClr val="9CBD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719520" y="2574000"/>
            <a:ext cx="8828160" cy="114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Master title style</a:t>
            </a:r>
            <a:endParaRPr lang="de-CH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13"/>
          <p:cNvPicPr/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0316640" y="109440"/>
            <a:ext cx="1741440" cy="1302840"/>
          </a:xfrm>
          <a:prstGeom prst="rect">
            <a:avLst/>
          </a:prstGeom>
          <a:ln>
            <a:noFill/>
          </a:ln>
        </p:spPr>
      </p:pic>
      <p:pic>
        <p:nvPicPr>
          <p:cNvPr id="8" name="Picture 20"/>
          <p:cNvPicPr/>
          <p:nvPr/>
        </p:nvPicPr>
        <p:blipFill>
          <a:blip r:embed="rId16"/>
          <a:stretch/>
        </p:blipFill>
        <p:spPr>
          <a:xfrm>
            <a:off x="0" y="108000"/>
            <a:ext cx="9740640" cy="1402920"/>
          </a:xfrm>
          <a:prstGeom prst="rect">
            <a:avLst/>
          </a:prstGeom>
          <a:ln>
            <a:noFill/>
          </a:ln>
        </p:spPr>
      </p:pic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3956" lvl="1" indent="-323984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5934" lvl="2" indent="-287986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7912" lvl="3" indent="-215989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59889" lvl="4" indent="-215989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1867" lvl="5" indent="-215989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3845" lvl="6" indent="-215989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07686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hf hdr="0" ftr="0"/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39" indent="-227804" algn="l" defTabSz="914353" rtl="0" eaLnBrk="1" latinLnBrk="0" hangingPunct="1">
        <a:lnSpc>
          <a:spcPct val="90000"/>
        </a:lnSpc>
        <a:spcBef>
          <a:spcPts val="996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0725B3-11F6-725B-ECC2-562F5B8DCE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26" name="Title 2">
            <a:extLst>
              <a:ext uri="{FF2B5EF4-FFF2-40B4-BE49-F238E27FC236}">
                <a16:creationId xmlns:a16="http://schemas.microsoft.com/office/drawing/2014/main" id="{3EE4FBA1-B21A-80BA-488F-2BAD42D1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</p:spPr>
        <p:txBody>
          <a:bodyPr>
            <a:normAutofit fontScale="90000"/>
          </a:bodyPr>
          <a:lstStyle/>
          <a:p>
            <a:r>
              <a:rPr lang="en-CH" dirty="0"/>
              <a:t>Deng et al. vs. Bern3D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3CE0A2-BC94-5B0B-F898-490703A7F5CB}"/>
              </a:ext>
            </a:extLst>
          </p:cNvPr>
          <p:cNvSpPr txBox="1"/>
          <p:nvPr/>
        </p:nvSpPr>
        <p:spPr>
          <a:xfrm>
            <a:off x="262233" y="6590848"/>
            <a:ext cx="363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Adapted from Deng et al. 2018,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Biogeosciences</a:t>
            </a: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357066-A3AE-6B53-CBEE-838862DD8B85}"/>
              </a:ext>
            </a:extLst>
          </p:cNvPr>
          <p:cNvGrpSpPr/>
          <p:nvPr/>
        </p:nvGrpSpPr>
        <p:grpSpPr>
          <a:xfrm>
            <a:off x="-21009" y="1366003"/>
            <a:ext cx="12042011" cy="5103698"/>
            <a:chOff x="-21009" y="1366003"/>
            <a:chExt cx="12042011" cy="51036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25A772-6B0C-794B-969E-B43851D5330F}"/>
                </a:ext>
              </a:extLst>
            </p:cNvPr>
            <p:cNvGrpSpPr/>
            <p:nvPr/>
          </p:nvGrpSpPr>
          <p:grpSpPr>
            <a:xfrm>
              <a:off x="52348" y="1391375"/>
              <a:ext cx="11968654" cy="4772494"/>
              <a:chOff x="114340" y="1391375"/>
              <a:chExt cx="11968654" cy="477249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5C7788-D4F6-7D62-DAD3-43F5D9227608}"/>
                  </a:ext>
                </a:extLst>
              </p:cNvPr>
              <p:cNvSpPr txBox="1"/>
              <p:nvPr/>
            </p:nvSpPr>
            <p:spPr>
              <a:xfrm>
                <a:off x="543945" y="1391375"/>
                <a:ext cx="3185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dirty="0"/>
                  <a:t>Measured: Deng et al. (2018)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3F9877-2E97-0355-B0BF-FD3B6C8232E3}"/>
                  </a:ext>
                </a:extLst>
              </p:cNvPr>
              <p:cNvSpPr txBox="1"/>
              <p:nvPr/>
            </p:nvSpPr>
            <p:spPr>
              <a:xfrm>
                <a:off x="4970564" y="1391375"/>
                <a:ext cx="264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Modeled: Bern3D CTRL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A3585E0-97C8-40C4-DCE3-D7979AC08CC9}"/>
                  </a:ext>
                </a:extLst>
              </p:cNvPr>
              <p:cNvGrpSpPr/>
              <p:nvPr/>
            </p:nvGrpSpPr>
            <p:grpSpPr>
              <a:xfrm>
                <a:off x="4230200" y="1718329"/>
                <a:ext cx="3923731" cy="4445540"/>
                <a:chOff x="7874954" y="2104866"/>
                <a:chExt cx="3923731" cy="4445540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FF0C9A1-AB11-20DB-CC1C-A06F14BFAE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74954" y="2104866"/>
                  <a:ext cx="3923731" cy="444554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4B8E773-42D0-894F-88BA-F2CA33DE03B5}"/>
                    </a:ext>
                  </a:extLst>
                </p:cNvPr>
                <p:cNvSpPr txBox="1"/>
                <p:nvPr/>
              </p:nvSpPr>
              <p:spPr>
                <a:xfrm>
                  <a:off x="9337311" y="3649459"/>
                  <a:ext cx="466879" cy="215444"/>
                </a:xfrm>
                <a:prstGeom prst="rect">
                  <a:avLst/>
                </a:prstGeom>
                <a:solidFill>
                  <a:srgbClr val="5981D5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400" dirty="0"/>
                    <a:t>202.5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72D056-0182-AAA3-1584-D25612462CAD}"/>
                    </a:ext>
                  </a:extLst>
                </p:cNvPr>
                <p:cNvSpPr txBox="1"/>
                <p:nvPr/>
              </p:nvSpPr>
              <p:spPr>
                <a:xfrm>
                  <a:off x="9969334" y="5213800"/>
                  <a:ext cx="466879" cy="215444"/>
                </a:xfrm>
                <a:prstGeom prst="rect">
                  <a:avLst/>
                </a:prstGeom>
                <a:solidFill>
                  <a:srgbClr val="5980D5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400" dirty="0"/>
                    <a:t>131.4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15B1918-8488-BF36-8001-B802E8C69324}"/>
                    </a:ext>
                  </a:extLst>
                </p:cNvPr>
                <p:cNvSpPr txBox="1"/>
                <p:nvPr/>
              </p:nvSpPr>
              <p:spPr>
                <a:xfrm rot="16200000">
                  <a:off x="10058066" y="5880726"/>
                  <a:ext cx="466879" cy="169277"/>
                </a:xfrm>
                <a:prstGeom prst="rect">
                  <a:avLst/>
                </a:prstGeom>
                <a:solidFill>
                  <a:srgbClr val="5980D5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100" b="1" dirty="0"/>
                    <a:t> 11.0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E1C3565-40C2-2A5C-D937-FB9A32BE70A3}"/>
                    </a:ext>
                  </a:extLst>
                </p:cNvPr>
                <p:cNvSpPr txBox="1"/>
                <p:nvPr/>
              </p:nvSpPr>
              <p:spPr>
                <a:xfrm rot="16200000">
                  <a:off x="10363782" y="4527246"/>
                  <a:ext cx="466879" cy="169277"/>
                </a:xfrm>
                <a:prstGeom prst="rect">
                  <a:avLst/>
                </a:prstGeom>
                <a:solidFill>
                  <a:srgbClr val="5A7BD8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100" b="1" dirty="0"/>
                    <a:t>  7.14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A31EADA-8BDE-49AB-8A95-2C89A4CC35AF}"/>
                    </a:ext>
                  </a:extLst>
                </p:cNvPr>
                <p:cNvSpPr txBox="1"/>
                <p:nvPr/>
              </p:nvSpPr>
              <p:spPr>
                <a:xfrm rot="18605109">
                  <a:off x="9702567" y="2590784"/>
                  <a:ext cx="405644" cy="169277"/>
                </a:xfrm>
                <a:prstGeom prst="rect">
                  <a:avLst/>
                </a:prstGeom>
                <a:solidFill>
                  <a:srgbClr val="5C84D3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100" b="1" dirty="0"/>
                    <a:t> 3.35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E8E6C9-2BD0-2F7A-0344-6A7D287657CF}"/>
                    </a:ext>
                  </a:extLst>
                </p:cNvPr>
                <p:cNvSpPr txBox="1"/>
                <p:nvPr/>
              </p:nvSpPr>
              <p:spPr>
                <a:xfrm rot="18437861">
                  <a:off x="10098821" y="2673065"/>
                  <a:ext cx="291266" cy="169277"/>
                </a:xfrm>
                <a:prstGeom prst="rect">
                  <a:avLst/>
                </a:prstGeom>
                <a:solidFill>
                  <a:srgbClr val="C5A772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100" b="1" dirty="0"/>
                    <a:t>0.32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64F69A3-E3F6-9E51-0903-D55EC9492941}"/>
                    </a:ext>
                  </a:extLst>
                </p:cNvPr>
                <p:cNvSpPr txBox="1"/>
                <p:nvPr/>
              </p:nvSpPr>
              <p:spPr>
                <a:xfrm>
                  <a:off x="10067120" y="3798000"/>
                  <a:ext cx="465468" cy="215444"/>
                </a:xfrm>
                <a:prstGeom prst="rect">
                  <a:avLst/>
                </a:prstGeom>
                <a:solidFill>
                  <a:srgbClr val="C5A772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400" dirty="0"/>
                    <a:t>18.7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AC9DE5-4A63-9E0D-B450-3671585C2E0C}"/>
                    </a:ext>
                  </a:extLst>
                </p:cNvPr>
                <p:cNvSpPr txBox="1"/>
                <p:nvPr/>
              </p:nvSpPr>
              <p:spPr>
                <a:xfrm rot="16200000">
                  <a:off x="10766582" y="4457453"/>
                  <a:ext cx="369333" cy="169277"/>
                </a:xfrm>
                <a:prstGeom prst="rect">
                  <a:avLst/>
                </a:prstGeom>
                <a:solidFill>
                  <a:srgbClr val="C5A772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100" b="1" dirty="0"/>
                    <a:t>4.45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5BCE43D-FE68-9FB3-9E25-4F9457B70979}"/>
                    </a:ext>
                  </a:extLst>
                </p:cNvPr>
                <p:cNvSpPr txBox="1"/>
                <p:nvPr/>
              </p:nvSpPr>
              <p:spPr>
                <a:xfrm rot="16200000">
                  <a:off x="10707015" y="5837636"/>
                  <a:ext cx="358535" cy="169277"/>
                </a:xfrm>
                <a:prstGeom prst="rect">
                  <a:avLst/>
                </a:prstGeom>
                <a:solidFill>
                  <a:srgbClr val="C7B56D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100" b="1" dirty="0"/>
                    <a:t>5.68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FB35BC0-CEE8-060D-CE4F-AAEBB6945B7E}"/>
                    </a:ext>
                  </a:extLst>
                </p:cNvPr>
                <p:cNvSpPr txBox="1"/>
                <p:nvPr/>
              </p:nvSpPr>
              <p:spPr>
                <a:xfrm>
                  <a:off x="10699143" y="5405141"/>
                  <a:ext cx="465468" cy="215444"/>
                </a:xfrm>
                <a:prstGeom prst="rect">
                  <a:avLst/>
                </a:prstGeom>
                <a:solidFill>
                  <a:srgbClr val="C7B56D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400" dirty="0"/>
                    <a:t>12.2</a:t>
                  </a:r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4C3BB30-61A2-6345-E062-958BDAA12E33}"/>
                    </a:ext>
                  </a:extLst>
                </p:cNvPr>
                <p:cNvGrpSpPr/>
                <p:nvPr/>
              </p:nvGrpSpPr>
              <p:grpSpPr>
                <a:xfrm>
                  <a:off x="9763371" y="4291732"/>
                  <a:ext cx="1804520" cy="1551665"/>
                  <a:chOff x="2281194" y="4291732"/>
                  <a:chExt cx="1804520" cy="1551665"/>
                </a:xfrm>
              </p:grpSpPr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72BD3C7-E291-53AF-BC72-8A2A0F61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2622334" y="4291732"/>
                    <a:ext cx="334889" cy="246221"/>
                  </a:xfrm>
                  <a:prstGeom prst="rect">
                    <a:avLst/>
                  </a:prstGeom>
                  <a:solidFill>
                    <a:schemeClr val="bg1">
                      <a:alpha val="76676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accent1"/>
                        </a:solidFill>
                      </a:rPr>
                      <a:t>2</a:t>
                    </a:r>
                    <a:r>
                      <a:rPr lang="en-CH" sz="1600" dirty="0">
                        <a:solidFill>
                          <a:schemeClr val="accent1"/>
                        </a:solidFill>
                      </a:rPr>
                      <a:t>%</a:t>
                    </a:r>
                    <a:endParaRPr lang="en-CH" sz="16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5495E96-009E-49D6-2657-19375A524B8E}"/>
                      </a:ext>
                    </a:extLst>
                  </p:cNvPr>
                  <p:cNvSpPr txBox="1"/>
                  <p:nvPr/>
                </p:nvSpPr>
                <p:spPr>
                  <a:xfrm>
                    <a:off x="3636918" y="4291732"/>
                    <a:ext cx="448796" cy="246221"/>
                  </a:xfrm>
                  <a:prstGeom prst="rect">
                    <a:avLst/>
                  </a:prstGeom>
                  <a:solidFill>
                    <a:schemeClr val="tx1">
                      <a:alpha val="35073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CH" sz="1600" dirty="0">
                        <a:solidFill>
                          <a:srgbClr val="FFC000"/>
                        </a:solidFill>
                      </a:rPr>
                      <a:t>22%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309071F3-1A80-2825-5B95-3340BEF75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281194" y="5597176"/>
                    <a:ext cx="353710" cy="246221"/>
                  </a:xfrm>
                  <a:prstGeom prst="rect">
                    <a:avLst/>
                  </a:prstGeom>
                  <a:solidFill>
                    <a:schemeClr val="bg1">
                      <a:alpha val="77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accent1"/>
                        </a:solidFill>
                      </a:rPr>
                      <a:t>3</a:t>
                    </a:r>
                    <a:r>
                      <a:rPr lang="en-CH" sz="1600" dirty="0">
                        <a:solidFill>
                          <a:schemeClr val="accent1"/>
                        </a:solidFill>
                      </a:rPr>
                      <a:t>%</a:t>
                    </a:r>
                    <a:endParaRPr lang="en-CH" sz="16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29D6C39-A80B-AD7B-E6FF-4C87D6C7A6AB}"/>
                      </a:ext>
                    </a:extLst>
                  </p:cNvPr>
                  <p:cNvSpPr txBox="1"/>
                  <p:nvPr/>
                </p:nvSpPr>
                <p:spPr>
                  <a:xfrm>
                    <a:off x="3598842" y="5597176"/>
                    <a:ext cx="463245" cy="246221"/>
                  </a:xfrm>
                  <a:prstGeom prst="rect">
                    <a:avLst/>
                  </a:prstGeom>
                  <a:solidFill>
                    <a:schemeClr val="tx1">
                      <a:alpha val="3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CH" sz="1600" dirty="0">
                        <a:solidFill>
                          <a:srgbClr val="FFC000"/>
                        </a:solidFill>
                      </a:rPr>
                      <a:t>10%</a:t>
                    </a:r>
                  </a:p>
                </p:txBody>
              </p:sp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0E3D0A0-EF2B-D588-5B29-7F373072FC97}"/>
                  </a:ext>
                </a:extLst>
              </p:cNvPr>
              <p:cNvGrpSpPr/>
              <p:nvPr/>
            </p:nvGrpSpPr>
            <p:grpSpPr>
              <a:xfrm>
                <a:off x="114340" y="1718329"/>
                <a:ext cx="3923731" cy="4445540"/>
                <a:chOff x="393315" y="2104866"/>
                <a:chExt cx="3923731" cy="4445540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663FA242-F213-4E84-3D97-CDA822BB5E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3315" y="2104866"/>
                  <a:ext cx="3923731" cy="4445540"/>
                </a:xfrm>
                <a:prstGeom prst="rect">
                  <a:avLst/>
                </a:prstGeom>
              </p:spPr>
            </p:pic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C80F07F8-BEBF-70DE-5F4D-36BE4B5BFBEF}"/>
                    </a:ext>
                  </a:extLst>
                </p:cNvPr>
                <p:cNvGrpSpPr/>
                <p:nvPr/>
              </p:nvGrpSpPr>
              <p:grpSpPr>
                <a:xfrm>
                  <a:off x="2290593" y="4297151"/>
                  <a:ext cx="1831322" cy="1550256"/>
                  <a:chOff x="2290593" y="4297151"/>
                  <a:chExt cx="1831322" cy="1550256"/>
                </a:xfrm>
              </p:grpSpPr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422D8A-74F2-7E44-B252-15E7135A47F2}"/>
                      </a:ext>
                    </a:extLst>
                  </p:cNvPr>
                  <p:cNvSpPr txBox="1"/>
                  <p:nvPr/>
                </p:nvSpPr>
                <p:spPr>
                  <a:xfrm>
                    <a:off x="2617797" y="4297151"/>
                    <a:ext cx="339904" cy="246221"/>
                  </a:xfrm>
                  <a:prstGeom prst="rect">
                    <a:avLst/>
                  </a:prstGeom>
                  <a:solidFill>
                    <a:schemeClr val="bg1">
                      <a:alpha val="59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accent1"/>
                        </a:solidFill>
                      </a:rPr>
                      <a:t>4</a:t>
                    </a:r>
                    <a:r>
                      <a:rPr lang="en-CH" sz="1600" dirty="0">
                        <a:solidFill>
                          <a:schemeClr val="accent1"/>
                        </a:solidFill>
                      </a:rPr>
                      <a:t>%</a:t>
                    </a:r>
                    <a:endParaRPr lang="en-CH" sz="16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F9128E51-EEE5-711A-6487-B5B855EB12B5}"/>
                      </a:ext>
                    </a:extLst>
                  </p:cNvPr>
                  <p:cNvSpPr txBox="1"/>
                  <p:nvPr/>
                </p:nvSpPr>
                <p:spPr>
                  <a:xfrm>
                    <a:off x="3626970" y="4297151"/>
                    <a:ext cx="494945" cy="246221"/>
                  </a:xfrm>
                  <a:prstGeom prst="rect">
                    <a:avLst/>
                  </a:prstGeom>
                  <a:solidFill>
                    <a:schemeClr val="tx1">
                      <a:alpha val="3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CH" sz="1600" dirty="0">
                        <a:solidFill>
                          <a:srgbClr val="FFC000"/>
                        </a:solidFill>
                      </a:rPr>
                      <a:t>26%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340AA4A-C0E7-C5C2-64C3-8A051489A0A0}"/>
                      </a:ext>
                    </a:extLst>
                  </p:cNvPr>
                  <p:cNvSpPr txBox="1"/>
                  <p:nvPr/>
                </p:nvSpPr>
                <p:spPr>
                  <a:xfrm>
                    <a:off x="2290593" y="5601186"/>
                    <a:ext cx="339904" cy="246221"/>
                  </a:xfrm>
                  <a:prstGeom prst="rect">
                    <a:avLst/>
                  </a:prstGeom>
                  <a:solidFill>
                    <a:schemeClr val="bg1">
                      <a:alpha val="59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accent1"/>
                        </a:solidFill>
                      </a:rPr>
                      <a:t>0</a:t>
                    </a:r>
                    <a:r>
                      <a:rPr lang="en-CH" sz="1600" dirty="0">
                        <a:solidFill>
                          <a:schemeClr val="accent1"/>
                        </a:solidFill>
                      </a:rPr>
                      <a:t>%</a:t>
                    </a:r>
                    <a:endParaRPr lang="en-CH" sz="16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E7A9751-31C8-F94A-12A8-1FDD6B00A317}"/>
                      </a:ext>
                    </a:extLst>
                  </p:cNvPr>
                  <p:cNvSpPr txBox="1"/>
                  <p:nvPr/>
                </p:nvSpPr>
                <p:spPr>
                  <a:xfrm>
                    <a:off x="3595274" y="5601186"/>
                    <a:ext cx="393125" cy="246221"/>
                  </a:xfrm>
                  <a:prstGeom prst="rect">
                    <a:avLst/>
                  </a:prstGeom>
                  <a:solidFill>
                    <a:schemeClr val="tx1">
                      <a:alpha val="3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CH" sz="1600" dirty="0">
                        <a:solidFill>
                          <a:srgbClr val="FFC000"/>
                        </a:solidFill>
                      </a:rPr>
                      <a:t>0%</a:t>
                    </a:r>
                  </a:p>
                </p:txBody>
              </p: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2C33BF0-E955-E315-6905-15F9DA7AF9B2}"/>
                  </a:ext>
                </a:extLst>
              </p:cNvPr>
              <p:cNvGrpSpPr/>
              <p:nvPr/>
            </p:nvGrpSpPr>
            <p:grpSpPr>
              <a:xfrm>
                <a:off x="8323630" y="1958622"/>
                <a:ext cx="3759364" cy="3706662"/>
                <a:chOff x="4549785" y="2157943"/>
                <a:chExt cx="3759364" cy="3706662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1FC8F9B4-4AA3-8A6F-6FDF-7085043F3885}"/>
                    </a:ext>
                  </a:extLst>
                </p:cNvPr>
                <p:cNvGrpSpPr/>
                <p:nvPr/>
              </p:nvGrpSpPr>
              <p:grpSpPr>
                <a:xfrm>
                  <a:off x="4549785" y="2157943"/>
                  <a:ext cx="2506218" cy="2417733"/>
                  <a:chOff x="4514910" y="2182023"/>
                  <a:chExt cx="2998226" cy="2892370"/>
                </a:xfrm>
              </p:grpSpPr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4B2253B0-5443-D034-5929-AE02B1E815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53495" y="3758997"/>
                    <a:ext cx="2959641" cy="1315396"/>
                  </a:xfrm>
                  <a:prstGeom prst="rect">
                    <a:avLst/>
                  </a:prstGeom>
                </p:spPr>
              </p:pic>
              <p:pic>
                <p:nvPicPr>
                  <p:cNvPr id="61" name="Picture 60">
                    <a:extLst>
                      <a:ext uri="{FF2B5EF4-FFF2-40B4-BE49-F238E27FC236}">
                        <a16:creationId xmlns:a16="http://schemas.microsoft.com/office/drawing/2014/main" id="{5252D086-190C-8773-8FFD-005A827E3B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514910" y="2182023"/>
                    <a:ext cx="2904300" cy="146743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3633E6F-2210-28E7-F0FB-A396FAD36558}"/>
                    </a:ext>
                  </a:extLst>
                </p:cNvPr>
                <p:cNvSpPr txBox="1"/>
                <p:nvPr/>
              </p:nvSpPr>
              <p:spPr>
                <a:xfrm>
                  <a:off x="4551411" y="4633967"/>
                  <a:ext cx="3757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Net meridional adv. /production </a:t>
                  </a:r>
                  <a:r>
                    <a:rPr lang="en-CH" sz="1200" dirty="0"/>
                    <a:t>in NAtl (S</a:t>
                  </a:r>
                  <a:r>
                    <a:rPr lang="en-GB" sz="1200" dirty="0"/>
                    <a:t>A</a:t>
                  </a:r>
                  <a:r>
                    <a:rPr lang="en-CH" sz="1200" dirty="0"/>
                    <a:t>tl) of </a:t>
                  </a:r>
                  <a:r>
                    <a:rPr lang="en-CH" sz="1200" baseline="30000" dirty="0"/>
                    <a:t>230</a:t>
                  </a:r>
                  <a:r>
                    <a:rPr lang="en-CH" sz="1200" dirty="0"/>
                    <a:t>Th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218662F-D84E-DB1F-DECC-B3A91CCA9DF9}"/>
                    </a:ext>
                  </a:extLst>
                </p:cNvPr>
                <p:cNvSpPr txBox="1"/>
                <p:nvPr/>
              </p:nvSpPr>
              <p:spPr>
                <a:xfrm>
                  <a:off x="4735081" y="4948639"/>
                  <a:ext cx="508147" cy="246221"/>
                </a:xfrm>
                <a:prstGeom prst="rect">
                  <a:avLst/>
                </a:prstGeom>
                <a:solidFill>
                  <a:schemeClr val="bg1">
                    <a:alpha val="77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accent1"/>
                      </a:solidFill>
                    </a:rPr>
                    <a:t>     </a:t>
                  </a:r>
                  <a:r>
                    <a:rPr lang="en-CH" sz="1600" dirty="0">
                      <a:solidFill>
                        <a:schemeClr val="accent1"/>
                      </a:solidFill>
                    </a:rPr>
                    <a:t>%</a:t>
                  </a:r>
                  <a:endParaRPr lang="en-CH" sz="1600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9D65943-3835-FD58-6508-DA11AC011EED}"/>
                    </a:ext>
                  </a:extLst>
                </p:cNvPr>
                <p:cNvSpPr txBox="1"/>
                <p:nvPr/>
              </p:nvSpPr>
              <p:spPr>
                <a:xfrm>
                  <a:off x="4735081" y="5618384"/>
                  <a:ext cx="508147" cy="246221"/>
                </a:xfrm>
                <a:prstGeom prst="rect">
                  <a:avLst/>
                </a:prstGeom>
                <a:solidFill>
                  <a:schemeClr val="tx1">
                    <a:alpha val="3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600" dirty="0">
                      <a:solidFill>
                        <a:srgbClr val="FFC000"/>
                      </a:solidFill>
                    </a:rPr>
                    <a:t>     %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1E86B66-4231-59FB-F477-FBF8CF0E3FF8}"/>
                    </a:ext>
                  </a:extLst>
                </p:cNvPr>
                <p:cNvSpPr txBox="1"/>
                <p:nvPr/>
              </p:nvSpPr>
              <p:spPr>
                <a:xfrm>
                  <a:off x="4551411" y="5309214"/>
                  <a:ext cx="37577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Net meridional adv./production </a:t>
                  </a:r>
                  <a:r>
                    <a:rPr lang="en-CH" sz="1200" dirty="0"/>
                    <a:t>in NAtl (S</a:t>
                  </a:r>
                  <a:r>
                    <a:rPr lang="en-GB" sz="1200" dirty="0"/>
                    <a:t>A</a:t>
                  </a:r>
                  <a:r>
                    <a:rPr lang="en-CH" sz="1200" dirty="0"/>
                    <a:t>tl) of </a:t>
                  </a:r>
                  <a:r>
                    <a:rPr lang="en-CH" sz="1200" baseline="30000" dirty="0"/>
                    <a:t>231</a:t>
                  </a:r>
                  <a:r>
                    <a:rPr lang="en-CH" sz="1200" dirty="0"/>
                    <a:t>Pa</a:t>
                  </a:r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2E93C5-A997-03A4-B52D-B64F7DA28343}"/>
                </a:ext>
              </a:extLst>
            </p:cNvPr>
            <p:cNvSpPr txBox="1"/>
            <p:nvPr/>
          </p:nvSpPr>
          <p:spPr>
            <a:xfrm>
              <a:off x="6334135" y="6100369"/>
              <a:ext cx="58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dirty="0">
                  <a:solidFill>
                    <a:srgbClr val="88A5DC"/>
                  </a:solidFill>
                </a:rPr>
                <a:t>Th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F1C763-0B5F-0437-A764-439CAF91798C}"/>
                </a:ext>
              </a:extLst>
            </p:cNvPr>
            <p:cNvSpPr txBox="1"/>
            <p:nvPr/>
          </p:nvSpPr>
          <p:spPr>
            <a:xfrm>
              <a:off x="2221687" y="6100369"/>
              <a:ext cx="58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dirty="0">
                  <a:solidFill>
                    <a:srgbClr val="88A5DC"/>
                  </a:solidFill>
                </a:rPr>
                <a:t>Th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337989-FEC2-ED40-D724-0B6A15231962}"/>
                </a:ext>
              </a:extLst>
            </p:cNvPr>
            <p:cNvSpPr txBox="1"/>
            <p:nvPr/>
          </p:nvSpPr>
          <p:spPr>
            <a:xfrm>
              <a:off x="6998544" y="6100369"/>
              <a:ext cx="58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dirty="0">
                  <a:solidFill>
                    <a:srgbClr val="FFE175"/>
                  </a:solidFill>
                </a:rPr>
                <a:t>Pa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E00245-5C4B-96D0-3A46-636E8C0B62B2}"/>
                </a:ext>
              </a:extLst>
            </p:cNvPr>
            <p:cNvSpPr txBox="1"/>
            <p:nvPr/>
          </p:nvSpPr>
          <p:spPr>
            <a:xfrm>
              <a:off x="2868807" y="6100369"/>
              <a:ext cx="58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dirty="0">
                  <a:solidFill>
                    <a:srgbClr val="FFE175"/>
                  </a:solidFill>
                </a:rPr>
                <a:t>Pa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4937B5-2DE0-0DDF-FB3E-0D29AD8579CE}"/>
                </a:ext>
              </a:extLst>
            </p:cNvPr>
            <p:cNvSpPr txBox="1"/>
            <p:nvPr/>
          </p:nvSpPr>
          <p:spPr>
            <a:xfrm>
              <a:off x="-21009" y="1366003"/>
              <a:ext cx="582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900" b="1" dirty="0"/>
                <a:t>(a)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F53F85-53EC-AC17-564A-B9452FEA1679}"/>
                </a:ext>
              </a:extLst>
            </p:cNvPr>
            <p:cNvSpPr txBox="1"/>
            <p:nvPr/>
          </p:nvSpPr>
          <p:spPr>
            <a:xfrm>
              <a:off x="4086032" y="1367490"/>
              <a:ext cx="582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900" b="1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1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2DD74-60BD-8454-F7BC-FFFDDD301F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7620C3-0466-3444-9C0E-A1700790CD0F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D3D1D-4010-C977-1565-A567C88B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Convert to pdf figure: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7C291-A777-6486-2A15-B7943583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Save figure by EITHER: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</a:t>
            </a:r>
            <a:r>
              <a:rPr lang="en-CH" dirty="0"/>
              <a:t>ight click on grouped items =&gt; save as 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H" dirty="0"/>
          </a:p>
          <a:p>
            <a:r>
              <a:rPr lang="en-CH" dirty="0"/>
              <a:t>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export</a:t>
            </a:r>
            <a:r>
              <a:rPr lang="en-CH" dirty="0"/>
              <a:t> file as 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delete </a:t>
            </a:r>
            <a:r>
              <a:rPr lang="en-CH" dirty="0"/>
              <a:t>all slides except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H" dirty="0"/>
              <a:t>crop (Preview: rectangular selection tool, then crop)</a:t>
            </a:r>
          </a:p>
        </p:txBody>
      </p:sp>
    </p:spTree>
    <p:extLst>
      <p:ext uri="{BB962C8B-B14F-4D97-AF65-F5344CB8AC3E}">
        <p14:creationId xmlns:p14="http://schemas.microsoft.com/office/powerpoint/2010/main" val="426686268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p" id="{8C632FB4-29AD-3446-BDA7-3CDD1F83802B}" vid="{80F5AC4F-5B80-1C4E-BE65-0D392FF65E5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14085</TotalTime>
  <Words>148</Words>
  <Application>Microsoft Macintosh PowerPoint</Application>
  <PresentationFormat>Widescreen</PresentationFormat>
  <Paragraphs>44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Helvetica Neue</vt:lpstr>
      <vt:lpstr>Symbol</vt:lpstr>
      <vt:lpstr>Wingdings</vt:lpstr>
      <vt:lpstr>2_Office Theme</vt:lpstr>
      <vt:lpstr>Office Theme</vt:lpstr>
      <vt:lpstr>kup</vt:lpstr>
      <vt:lpstr>Deng et al. vs. Bern3D model</vt:lpstr>
      <vt:lpstr>Convert to pdf figure: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Scheen, Jeemijn (CLIMATE)</dc:creator>
  <cp:lastModifiedBy>Scheen, Jeemijn (CLIMATE)</cp:lastModifiedBy>
  <cp:revision>220</cp:revision>
  <dcterms:created xsi:type="dcterms:W3CDTF">2021-12-06T13:22:00Z</dcterms:created>
  <dcterms:modified xsi:type="dcterms:W3CDTF">2024-09-16T13:19:42Z</dcterms:modified>
</cp:coreProperties>
</file>