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  <p:sldMasterId id="2147483686" r:id="rId2"/>
    <p:sldMasterId id="2147483717" r:id="rId3"/>
  </p:sldMasterIdLst>
  <p:notesMasterIdLst>
    <p:notesMasterId r:id="rId7"/>
  </p:notesMasterIdLst>
  <p:sldIdLst>
    <p:sldId id="464" r:id="rId4"/>
    <p:sldId id="463" r:id="rId5"/>
    <p:sldId id="415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FE"/>
    <a:srgbClr val="CFDEF5"/>
    <a:srgbClr val="D7E8FD"/>
    <a:srgbClr val="74BCED"/>
    <a:srgbClr val="108BD7"/>
    <a:srgbClr val="D1E3F7"/>
    <a:srgbClr val="7FBBE9"/>
    <a:srgbClr val="76AED6"/>
    <a:srgbClr val="1884C0"/>
    <a:srgbClr val="256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4"/>
    <p:restoredTop sz="95707"/>
  </p:normalViewPr>
  <p:slideViewPr>
    <p:cSldViewPr snapToGrid="0" snapToObjects="1">
      <p:cViewPr>
        <p:scale>
          <a:sx n="100" d="100"/>
          <a:sy n="100" d="100"/>
        </p:scale>
        <p:origin x="64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27B13-B934-9A40-90B1-133982D9D511}" type="datetimeFigureOut">
              <a:rPr lang="en-CH" smtClean="0"/>
              <a:t>23.06.22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F8ACD-6F21-454F-93FF-5C29FBC277C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660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Misleading! I confused myself because this water column effect is just next to the arrow – as if it is essential. It is not! Only that AMOC can dominate because at this depth we have more Pa.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F8ACD-6F21-454F-93FF-5C29FBC277C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61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517C-C0DD-CE47-8304-4EDE2D33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5AA07-A1B4-9346-8B51-1C90D10C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EBF2AA54-3301-AD41-BF74-3B47BACCF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: 3 col + 2 row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91" y="2020186"/>
            <a:ext cx="10396641" cy="405327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88AF4F5-66AE-BE46-BAE0-227325C4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2215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74F6ED-ABBC-884B-A779-778565809C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86813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56CF36-BB0B-8444-AEC1-EFB92E4A6A4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744514" y="1337201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D1C92D-1CA6-3445-B852-82DAC6F1005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96168" y="2017394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36CCBE-052C-7449-98FD-45435FDA745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6167" y="4045428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37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: 3 col + 3 row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99191" y="2020186"/>
            <a:ext cx="10396641" cy="4053277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88AF4F5-66AE-BE46-BAE0-227325C4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2215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74F6ED-ABBC-884B-A779-778565809C0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86813" y="1334409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56CF36-BB0B-8444-AEC1-EFB92E4A6A4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744514" y="1337201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D1C92D-1CA6-3445-B852-82DAC6F1005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96168" y="2017394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36CCBE-052C-7449-98FD-45435FDA745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96167" y="4717953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52D43E9-F335-FA49-8CFA-85D9A5548ED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296166" y="3362443"/>
            <a:ext cx="4596809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73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2496-467F-5949-B8BA-F462D95B6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4409"/>
            <a:ext cx="5157787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269B-E567-1B4C-9825-76F0D30A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9100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657F9-9844-B640-800D-8F7BBC0EF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4409"/>
            <a:ext cx="5183188" cy="58073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92A68-8DCD-2043-AF50-D847D4524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9100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Title Placeholder 5">
            <a:extLst>
              <a:ext uri="{FF2B5EF4-FFF2-40B4-BE49-F238E27FC236}">
                <a16:creationId xmlns:a16="http://schemas.microsoft.com/office/drawing/2014/main" id="{C085401B-3FFE-3A4A-992E-256DFEEF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71F9A2-C78B-8C45-B5A3-EB36B27CAC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DBC65F4A-1E6E-A847-900D-30E97506DB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354098" y="6561039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1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D69B-EC5A-4048-9801-AE582E2F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015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8382A-C5B1-1B4A-B2F4-4F15C6C2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0152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7053A63D-0261-BC4D-B894-8FCEC65A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A7F12B4-06AC-1F4F-BA99-9D9CBE97CC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29C608F-1D21-E442-8CA4-163897CE9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611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D5E8-A41F-7C43-B148-09642396D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0AFC0-532F-3641-A0E2-681EADD3E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2241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9A44-9BBE-B34F-9D4C-32C4A007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335C-4096-094A-882A-4C62C57A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071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C95-31FF-674F-9992-94AB9775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6370-208F-084E-B32F-98968382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82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A5D1-4142-D548-9D14-8B9563EB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8919-FC0B-7F4B-90F7-3BB66C82C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A9681-7F48-3847-AB53-59B5245DA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2232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E3C7-887B-A844-B3F7-8FEF84CF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E2267-45DA-DA42-9C44-E1A611362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92DC-60C0-0A48-9249-AA573F00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642CE-E32C-0B41-A63B-4C699AC2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78690-5FDC-CD48-B3A0-250BBB128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689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F9F-256E-C14C-B75B-16AA07C4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1F8B-291B-4348-A3B8-B9A17E5F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FCA8203D-D586-CD48-A5C0-4A0EAFCD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09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89A7-AC28-B746-B911-CA2AFF95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22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18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1030-5508-7542-BE22-D6BAB864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A36C-C098-CE49-98D2-3A16B7232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1F158-4F93-9A47-B760-8C3973B3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173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3065-1D19-3444-B6B9-D0041EC2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3FADE-7E45-8447-84A2-5D3D79A77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A62A5-1D04-4C45-BBB9-3A99531E7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79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F446-611B-B745-822F-BBD032A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7DA52-433B-8943-BB41-B7A209C2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41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489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719520" y="1654200"/>
            <a:ext cx="10748160" cy="449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88340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107481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78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189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6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160E2F9-0610-AC47-AADE-033F3B024A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22187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A8FEB69-6648-DB4E-B0E3-E047D98A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16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719520" y="647640"/>
            <a:ext cx="8828160" cy="3789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337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1952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245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449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704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058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19520" y="4003920"/>
            <a:ext cx="107481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771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107481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719520" y="4003920"/>
            <a:ext cx="107481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243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27040" y="165420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2704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19520" y="4003920"/>
            <a:ext cx="524496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0113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9520" y="647640"/>
            <a:ext cx="8828160" cy="817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de-CH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19520" y="165420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54080" y="165420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988160" y="165420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7988160" y="400392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54080" y="400392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9520" y="4003920"/>
            <a:ext cx="3460800" cy="214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5759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out date and slide n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525" y="1604559"/>
            <a:ext cx="10972125" cy="397710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C73BF-7BBF-854D-A071-5492F826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AA07D-0205-FF40-ABF0-8F0C0AAF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57E576D4-728A-7F45-AFF5-DDEC8DA0E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5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>
            <a:extLst>
              <a:ext uri="{FF2B5EF4-FFF2-40B4-BE49-F238E27FC236}">
                <a16:creationId xmlns:a16="http://schemas.microsoft.com/office/drawing/2014/main" id="{F3FCEE4E-1FE9-5F41-B4FF-978E1E61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EA98F7E-B8DD-BA4D-8E85-0E9077ADE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D0F99C92-9D68-8F4E-8086-9D84869F2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F5BB7D2A-48E0-284C-9319-48B3343D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43FAF7-705C-3C4C-9860-7D3FEA12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7931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b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5">
            <a:extLst>
              <a:ext uri="{FF2B5EF4-FFF2-40B4-BE49-F238E27FC236}">
                <a16:creationId xmlns:a16="http://schemas.microsoft.com/office/drawing/2014/main" id="{F5BB7D2A-48E0-284C-9319-48B3343D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243FAF7-705C-3C4C-9860-7D3FEA12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445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1435448"/>
            <a:ext cx="11528439" cy="463801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212355"/>
            <a:ext cx="3109020" cy="338051"/>
          </a:xfrm>
        </p:spPr>
        <p:txBody>
          <a:bodyPr>
            <a:no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1656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2084764"/>
            <a:ext cx="11528439" cy="3868786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6102805"/>
            <a:ext cx="3109020" cy="447601"/>
          </a:xfrm>
        </p:spPr>
        <p:txBody>
          <a:bodyPr>
            <a:norm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86FD8E-CB02-2441-96D3-D1ACE2DD8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606" y="1392959"/>
            <a:ext cx="11528227" cy="691806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21457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19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78A0-E370-2A4C-B7FF-BAAE546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3A8D-4AA8-DD4A-8C9B-8443BBE66B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E89EA7-424A-E647-8965-A59928CEA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7393" y="1435448"/>
            <a:ext cx="11528439" cy="3868786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C285C3-854D-C64A-B2F5-6AB991263B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6813" y="5453489"/>
            <a:ext cx="3109020" cy="447601"/>
          </a:xfrm>
        </p:spPr>
        <p:txBody>
          <a:bodyPr>
            <a:normAutofit/>
          </a:bodyPr>
          <a:lstStyle>
            <a:lvl1pPr algn="r">
              <a:defRPr sz="2000" i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86FD8E-CB02-2441-96D3-D1ACE2DD81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7606" y="5758056"/>
            <a:ext cx="11528227" cy="935385"/>
          </a:xfrm>
        </p:spPr>
        <p:txBody>
          <a:bodyPr>
            <a:normAutofit/>
          </a:bodyPr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21457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2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3"/>
          <p:cNvSpPr/>
          <p:nvPr/>
        </p:nvSpPr>
        <p:spPr>
          <a:xfrm>
            <a:off x="197438" y="1149621"/>
            <a:ext cx="1179697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miter/>
          </a:ln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E1189-9039-0A48-A2E9-8942CD8B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03" y="1577972"/>
            <a:ext cx="10516195" cy="435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9D839E-1466-174B-ABF2-B54F1408A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098" y="6550406"/>
            <a:ext cx="541764" cy="36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defRPr>
            </a:lvl1pPr>
          </a:lstStyle>
          <a:p>
            <a:fld id="{E27620C3-0466-3444-9C0E-A1700790CD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FDD3C60F-7F32-4E41-9D27-2FB8B1CE63D7}"/>
              </a:ext>
            </a:extLst>
          </p:cNvPr>
          <p:cNvSpPr/>
          <p:nvPr userDrawn="1"/>
        </p:nvSpPr>
        <p:spPr>
          <a:xfrm>
            <a:off x="224015" y="6614033"/>
            <a:ext cx="11796975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miter/>
          </a:ln>
        </p:spPr>
      </p:sp>
      <p:pic>
        <p:nvPicPr>
          <p:cNvPr id="10" name="Picture 9" descr="Text, table&#10;&#10;Description automatically generated">
            <a:extLst>
              <a:ext uri="{FF2B5EF4-FFF2-40B4-BE49-F238E27FC236}">
                <a16:creationId xmlns:a16="http://schemas.microsoft.com/office/drawing/2014/main" id="{0FBF6721-89E9-8C4D-819F-61F2F5C5EE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98526" y="105847"/>
            <a:ext cx="926454" cy="926454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714EF2D1-0B17-3E47-8204-6797491C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04" y="464550"/>
            <a:ext cx="10516195" cy="580729"/>
          </a:xfrm>
          <a:prstGeom prst="rect">
            <a:avLst/>
          </a:prstGeom>
        </p:spPr>
        <p:txBody>
          <a:bodyPr vert="horz" lIns="0" tIns="468000" rIns="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85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4" r:id="rId3"/>
    <p:sldLayoutId id="2147483711" r:id="rId4"/>
    <p:sldLayoutId id="2147483700" r:id="rId5"/>
    <p:sldLayoutId id="2147483715" r:id="rId6"/>
    <p:sldLayoutId id="2147483699" r:id="rId7"/>
    <p:sldLayoutId id="2147483714" r:id="rId8"/>
    <p:sldLayoutId id="2147483701" r:id="rId9"/>
    <p:sldLayoutId id="2147483712" r:id="rId10"/>
    <p:sldLayoutId id="2147483713" r:id="rId11"/>
    <p:sldLayoutId id="2147483709" r:id="rId12"/>
    <p:sldLayoutId id="2147483708" r:id="rId13"/>
    <p:sldLayoutId id="2147483731" r:id="rId14"/>
  </p:sldLayoutIdLst>
  <p:hf hdr="0" ftr="0"/>
  <p:txStyles>
    <p:titleStyle>
      <a:lvl1pPr algn="ctr" defTabSz="642915" rtl="0" eaLnBrk="1" fontAlgn="t" latinLnBrk="0" hangingPunct="1">
        <a:lnSpc>
          <a:spcPct val="0"/>
        </a:lnSpc>
        <a:spcBef>
          <a:spcPct val="0"/>
        </a:spcBef>
        <a:buNone/>
        <a:defRPr sz="3400" b="0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42915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82186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364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25101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446558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0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1"/>
          <p:cNvPicPr/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0316640" y="109440"/>
            <a:ext cx="1741440" cy="1302840"/>
          </a:xfrm>
          <a:prstGeom prst="rect">
            <a:avLst/>
          </a:prstGeom>
          <a:ln>
            <a:noFill/>
          </a:ln>
        </p:spPr>
      </p:pic>
      <p:sp>
        <p:nvSpPr>
          <p:cNvPr id="11" name="Line 1"/>
          <p:cNvSpPr/>
          <p:nvPr/>
        </p:nvSpPr>
        <p:spPr>
          <a:xfrm>
            <a:off x="143040" y="1628640"/>
            <a:ext cx="11905440" cy="360"/>
          </a:xfrm>
          <a:prstGeom prst="line">
            <a:avLst/>
          </a:prstGeom>
          <a:ln w="381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9741120" y="1511280"/>
            <a:ext cx="2446560" cy="5001840"/>
          </a:xfrm>
          <a:prstGeom prst="rect">
            <a:avLst/>
          </a:prstGeom>
          <a:solidFill>
            <a:srgbClr val="B3CC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0" y="108000"/>
            <a:ext cx="9740640" cy="6640200"/>
          </a:xfrm>
          <a:prstGeom prst="rect">
            <a:avLst/>
          </a:prstGeom>
          <a:solidFill>
            <a:srgbClr val="E1EBF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0" y="108000"/>
            <a:ext cx="9740640" cy="6405120"/>
          </a:xfrm>
          <a:prstGeom prst="rect">
            <a:avLst/>
          </a:prstGeom>
          <a:solidFill>
            <a:srgbClr val="9CBD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719520" y="2574000"/>
            <a:ext cx="8828160" cy="114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lang="de-CH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13"/>
          <p:cNvPicPr/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0316640" y="109440"/>
            <a:ext cx="1741440" cy="1302840"/>
          </a:xfrm>
          <a:prstGeom prst="rect">
            <a:avLst/>
          </a:prstGeom>
          <a:ln>
            <a:noFill/>
          </a:ln>
        </p:spPr>
      </p:pic>
      <p:pic>
        <p:nvPicPr>
          <p:cNvPr id="8" name="Picture 20"/>
          <p:cNvPicPr/>
          <p:nvPr/>
        </p:nvPicPr>
        <p:blipFill>
          <a:blip r:embed="rId16"/>
          <a:stretch/>
        </p:blipFill>
        <p:spPr>
          <a:xfrm>
            <a:off x="0" y="108000"/>
            <a:ext cx="9740640" cy="1402920"/>
          </a:xfrm>
          <a:prstGeom prst="rect">
            <a:avLst/>
          </a:prstGeom>
          <a:ln>
            <a:noFill/>
          </a:ln>
        </p:spPr>
      </p:pic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3956" lvl="1" indent="-323984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5934" lvl="2" indent="-287986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7912" lvl="3" indent="-215989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1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59889" lvl="4" indent="-215989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1867" lvl="5" indent="-215989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3845" lvl="6" indent="-215989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7686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hdr="0" ftr="0"/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39" indent="-227804" algn="l" defTabSz="914353" rtl="0" eaLnBrk="1" latinLnBrk="0" hangingPunct="1">
        <a:lnSpc>
          <a:spcPct val="90000"/>
        </a:lnSpc>
        <a:spcBef>
          <a:spcPts val="996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E2D93-BE5D-4B2E-36DC-ACB70760C5EA}"/>
              </a:ext>
            </a:extLst>
          </p:cNvPr>
          <p:cNvSpPr txBox="1"/>
          <p:nvPr/>
        </p:nvSpPr>
        <p:spPr>
          <a:xfrm>
            <a:off x="642938" y="1385888"/>
            <a:ext cx="9715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How to save?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</a:t>
            </a:r>
            <a:r>
              <a:rPr lang="en-CH" dirty="0"/>
              <a:t>roup entire object (if not done already)</a:t>
            </a:r>
          </a:p>
          <a:p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Right-click: Save as picture &gt;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NB Rpoc.png curve from python was only used as a background while drawing curve on top via Insert &gt; Shapes &gt; Lines &gt; Curve (3rd last)</a:t>
            </a:r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3520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CC65C59-EB09-35C9-5495-BCFF11200748}"/>
              </a:ext>
            </a:extLst>
          </p:cNvPr>
          <p:cNvGrpSpPr/>
          <p:nvPr/>
        </p:nvGrpSpPr>
        <p:grpSpPr>
          <a:xfrm>
            <a:off x="617221" y="1271434"/>
            <a:ext cx="9876884" cy="3919131"/>
            <a:chOff x="617221" y="1271434"/>
            <a:chExt cx="9876884" cy="39191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5D26A8-25C5-0416-8C62-984671EE8F1D}"/>
                </a:ext>
              </a:extLst>
            </p:cNvPr>
            <p:cNvGrpSpPr/>
            <p:nvPr/>
          </p:nvGrpSpPr>
          <p:grpSpPr>
            <a:xfrm>
              <a:off x="2133475" y="1271434"/>
              <a:ext cx="7843628" cy="469783"/>
              <a:chOff x="1319712" y="1271434"/>
              <a:chExt cx="7843628" cy="46978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DC04F27-14E0-404D-B7C1-E360B6F570DF}"/>
                  </a:ext>
                </a:extLst>
              </p:cNvPr>
              <p:cNvSpPr/>
              <p:nvPr/>
            </p:nvSpPr>
            <p:spPr>
              <a:xfrm>
                <a:off x="2446944" y="1273626"/>
                <a:ext cx="1119627" cy="4675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779C06F-8A18-C846-9277-0E3D12F59750}"/>
                  </a:ext>
                </a:extLst>
              </p:cNvPr>
              <p:cNvSpPr/>
              <p:nvPr/>
            </p:nvSpPr>
            <p:spPr>
              <a:xfrm>
                <a:off x="8043713" y="1273626"/>
                <a:ext cx="1119627" cy="4675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ACF9AE8-CB81-2A40-B8D7-116E7A0A671E}"/>
                  </a:ext>
                </a:extLst>
              </p:cNvPr>
              <p:cNvSpPr/>
              <p:nvPr/>
            </p:nvSpPr>
            <p:spPr>
              <a:xfrm>
                <a:off x="1319712" y="1271434"/>
                <a:ext cx="1119627" cy="4675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12ED49-8956-EC4B-A4BE-2AF33A27E944}"/>
                  </a:ext>
                </a:extLst>
              </p:cNvPr>
              <p:cNvSpPr/>
              <p:nvPr/>
            </p:nvSpPr>
            <p:spPr>
              <a:xfrm>
                <a:off x="3562901" y="1272268"/>
                <a:ext cx="1119627" cy="4675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9E20795-1636-40FC-ED96-E99FF6A445B4}"/>
                  </a:ext>
                </a:extLst>
              </p:cNvPr>
              <p:cNvSpPr/>
              <p:nvPr/>
            </p:nvSpPr>
            <p:spPr>
              <a:xfrm>
                <a:off x="5809760" y="1273626"/>
                <a:ext cx="1119627" cy="4675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6954433-1981-FF10-5787-42C340AABD01}"/>
                  </a:ext>
                </a:extLst>
              </p:cNvPr>
              <p:cNvSpPr/>
              <p:nvPr/>
            </p:nvSpPr>
            <p:spPr>
              <a:xfrm>
                <a:off x="4682528" y="1271434"/>
                <a:ext cx="1119627" cy="4675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03EBB20-4BAE-8813-0C60-EA648A2F72A4}"/>
                  </a:ext>
                </a:extLst>
              </p:cNvPr>
              <p:cNvSpPr/>
              <p:nvPr/>
            </p:nvSpPr>
            <p:spPr>
              <a:xfrm>
                <a:off x="6925717" y="1272268"/>
                <a:ext cx="1119627" cy="4675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3EACBE-D451-E643-9677-E2A2C4751D76}"/>
                </a:ext>
              </a:extLst>
            </p:cNvPr>
            <p:cNvSpPr/>
            <p:nvPr/>
          </p:nvSpPr>
          <p:spPr>
            <a:xfrm>
              <a:off x="2097140" y="1523348"/>
              <a:ext cx="7921177" cy="2814368"/>
            </a:xfrm>
            <a:prstGeom prst="rect">
              <a:avLst/>
            </a:prstGeom>
            <a:gradFill flip="none" rotWithShape="1">
              <a:gsLst>
                <a:gs pos="11000">
                  <a:srgbClr val="1561FE"/>
                </a:gs>
                <a:gs pos="34000">
                  <a:srgbClr val="108BD7"/>
                </a:gs>
                <a:gs pos="74000">
                  <a:srgbClr val="74BCED"/>
                </a:gs>
                <a:gs pos="100000">
                  <a:srgbClr val="CFDEF5"/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1C87D2-2EF7-394D-BCB1-17C0A7F8B1B7}"/>
                </a:ext>
              </a:extLst>
            </p:cNvPr>
            <p:cNvSpPr/>
            <p:nvPr/>
          </p:nvSpPr>
          <p:spPr>
            <a:xfrm>
              <a:off x="2097138" y="4314708"/>
              <a:ext cx="7920749" cy="124493"/>
            </a:xfrm>
            <a:prstGeom prst="rect">
              <a:avLst/>
            </a:prstGeom>
            <a:solidFill>
              <a:srgbClr val="AE9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BDFD2B-1270-1D4D-927E-370D0A6961B7}"/>
                </a:ext>
              </a:extLst>
            </p:cNvPr>
            <p:cNvSpPr/>
            <p:nvPr/>
          </p:nvSpPr>
          <p:spPr>
            <a:xfrm>
              <a:off x="1953890" y="4200250"/>
              <a:ext cx="8190327" cy="186240"/>
            </a:xfrm>
            <a:prstGeom prst="rect">
              <a:avLst/>
            </a:prstGeom>
            <a:solidFill>
              <a:srgbClr val="AE9282"/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A1D8B58-3394-7F5E-0926-653403EBF393}"/>
                </a:ext>
              </a:extLst>
            </p:cNvPr>
            <p:cNvSpPr/>
            <p:nvPr/>
          </p:nvSpPr>
          <p:spPr>
            <a:xfrm>
              <a:off x="1966296" y="4057004"/>
              <a:ext cx="133276" cy="436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4F4AC6D-3C5C-17EC-D90F-45934F416753}"/>
                </a:ext>
              </a:extLst>
            </p:cNvPr>
            <p:cNvSpPr/>
            <p:nvPr/>
          </p:nvSpPr>
          <p:spPr>
            <a:xfrm>
              <a:off x="10025288" y="4004844"/>
              <a:ext cx="468817" cy="4364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7BFC3F-3AC2-D642-90AA-3FB10A91563D}"/>
                </a:ext>
              </a:extLst>
            </p:cNvPr>
            <p:cNvSpPr txBox="1"/>
            <p:nvPr/>
          </p:nvSpPr>
          <p:spPr>
            <a:xfrm>
              <a:off x="2103791" y="3281320"/>
              <a:ext cx="190266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transport</a:t>
              </a:r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(advection, convection, diffusion)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5319543-6DB2-6B44-9193-EE0C0BA8BF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7352" y="2503150"/>
              <a:ext cx="14233" cy="92615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5AAF17A-1E19-6E47-9C9B-C7C62D2CC239}"/>
                </a:ext>
              </a:extLst>
            </p:cNvPr>
            <p:cNvSpPr/>
            <p:nvPr/>
          </p:nvSpPr>
          <p:spPr>
            <a:xfrm>
              <a:off x="8816544" y="2536406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8A0E189-728A-194B-8A8E-5D68B231C41F}"/>
                </a:ext>
              </a:extLst>
            </p:cNvPr>
            <p:cNvSpPr/>
            <p:nvPr/>
          </p:nvSpPr>
          <p:spPr>
            <a:xfrm>
              <a:off x="9038426" y="2571794"/>
              <a:ext cx="73061" cy="730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F688A69-A87E-514D-96AF-C339CD925873}"/>
                </a:ext>
              </a:extLst>
            </p:cNvPr>
            <p:cNvSpPr/>
            <p:nvPr/>
          </p:nvSpPr>
          <p:spPr>
            <a:xfrm>
              <a:off x="9202502" y="2516340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B50AC08-DE4F-9943-A277-8463E04C892C}"/>
                </a:ext>
              </a:extLst>
            </p:cNvPr>
            <p:cNvSpPr/>
            <p:nvPr/>
          </p:nvSpPr>
          <p:spPr>
            <a:xfrm>
              <a:off x="9428316" y="2544604"/>
              <a:ext cx="73061" cy="730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5EAF446-0F68-994E-9B65-BDA7D1016010}"/>
                </a:ext>
              </a:extLst>
            </p:cNvPr>
            <p:cNvSpPr/>
            <p:nvPr/>
          </p:nvSpPr>
          <p:spPr>
            <a:xfrm>
              <a:off x="9218977" y="2852155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A78A5D-0194-C24D-B58C-99AD8B34C3B3}"/>
                </a:ext>
              </a:extLst>
            </p:cNvPr>
            <p:cNvSpPr/>
            <p:nvPr/>
          </p:nvSpPr>
          <p:spPr>
            <a:xfrm>
              <a:off x="9444791" y="2880419"/>
              <a:ext cx="73061" cy="7306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22C865-0D4A-6733-331A-EBC9B69D020A}"/>
                </a:ext>
              </a:extLst>
            </p:cNvPr>
            <p:cNvGrpSpPr/>
            <p:nvPr/>
          </p:nvGrpSpPr>
          <p:grpSpPr>
            <a:xfrm>
              <a:off x="2185544" y="2465069"/>
              <a:ext cx="1091825" cy="944468"/>
              <a:chOff x="426993" y="2305174"/>
              <a:chExt cx="1091825" cy="94446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0A80E2A-561F-164E-BFE7-7D6C3FCE1793}"/>
                  </a:ext>
                </a:extLst>
              </p:cNvPr>
              <p:cNvGrpSpPr/>
              <p:nvPr/>
            </p:nvGrpSpPr>
            <p:grpSpPr>
              <a:xfrm>
                <a:off x="426993" y="2305174"/>
                <a:ext cx="641145" cy="454408"/>
                <a:chOff x="280457" y="2462692"/>
                <a:chExt cx="641145" cy="454408"/>
              </a:xfrm>
            </p:grpSpPr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5D26B2E1-A315-F640-A9DB-2E1CA776EA52}"/>
                    </a:ext>
                  </a:extLst>
                </p:cNvPr>
                <p:cNvSpPr/>
                <p:nvPr/>
              </p:nvSpPr>
              <p:spPr>
                <a:xfrm>
                  <a:off x="390661" y="2501466"/>
                  <a:ext cx="73061" cy="7306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3CAD414A-D4E4-5345-97AE-EA7955D1A69B}"/>
                    </a:ext>
                  </a:extLst>
                </p:cNvPr>
                <p:cNvSpPr/>
                <p:nvPr/>
              </p:nvSpPr>
              <p:spPr>
                <a:xfrm>
                  <a:off x="526544" y="2560177"/>
                  <a:ext cx="73061" cy="7306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6FC4F6A9-E10E-8542-8144-8FF6B7082521}"/>
                    </a:ext>
                  </a:extLst>
                </p:cNvPr>
                <p:cNvSpPr/>
                <p:nvPr/>
              </p:nvSpPr>
              <p:spPr>
                <a:xfrm>
                  <a:off x="280457" y="2652074"/>
                  <a:ext cx="265026" cy="265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DA9752D6-65CD-6842-8F9D-BD6EB74BA6A9}"/>
                    </a:ext>
                  </a:extLst>
                </p:cNvPr>
                <p:cNvSpPr/>
                <p:nvPr/>
              </p:nvSpPr>
              <p:spPr>
                <a:xfrm>
                  <a:off x="502339" y="2687462"/>
                  <a:ext cx="73061" cy="7306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1A3C03C4-17C4-4F46-A482-33BA122391DC}"/>
                    </a:ext>
                  </a:extLst>
                </p:cNvPr>
                <p:cNvSpPr/>
                <p:nvPr/>
              </p:nvSpPr>
              <p:spPr>
                <a:xfrm>
                  <a:off x="622727" y="2635773"/>
                  <a:ext cx="265026" cy="265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BB62A33A-BAE5-9F4E-923A-E5A9BAE80EF0}"/>
                    </a:ext>
                  </a:extLst>
                </p:cNvPr>
                <p:cNvSpPr/>
                <p:nvPr/>
              </p:nvSpPr>
              <p:spPr>
                <a:xfrm>
                  <a:off x="848541" y="2664037"/>
                  <a:ext cx="73061" cy="7306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7F0609A6-C212-4742-972A-79FCBE3133A1}"/>
                    </a:ext>
                  </a:extLst>
                </p:cNvPr>
                <p:cNvSpPr/>
                <p:nvPr/>
              </p:nvSpPr>
              <p:spPr>
                <a:xfrm>
                  <a:off x="597766" y="2462692"/>
                  <a:ext cx="73061" cy="7306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774E7174-5FF7-3242-80E0-C730D585C9D9}"/>
                    </a:ext>
                  </a:extLst>
                </p:cNvPr>
                <p:cNvSpPr/>
                <p:nvPr/>
              </p:nvSpPr>
              <p:spPr>
                <a:xfrm>
                  <a:off x="733649" y="2521403"/>
                  <a:ext cx="73061" cy="7306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6"/>
                </a:p>
              </p:txBody>
            </p:sp>
          </p:grpSp>
          <p:sp>
            <p:nvSpPr>
              <p:cNvPr id="30" name="U-turn Arrow 29">
                <a:extLst>
                  <a:ext uri="{FF2B5EF4-FFF2-40B4-BE49-F238E27FC236}">
                    <a16:creationId xmlns:a16="http://schemas.microsoft.com/office/drawing/2014/main" id="{D3F2C0DF-0328-D240-8B9B-CA73B133D814}"/>
                  </a:ext>
                </a:extLst>
              </p:cNvPr>
              <p:cNvSpPr/>
              <p:nvPr/>
            </p:nvSpPr>
            <p:spPr>
              <a:xfrm rot="7818263">
                <a:off x="878263" y="2609088"/>
                <a:ext cx="685517" cy="595592"/>
              </a:xfrm>
              <a:prstGeom prst="utur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AB2550D-1A95-FA49-B083-68A7189C89D2}"/>
                    </a:ext>
                  </a:extLst>
                </p:cNvPr>
                <p:cNvSpPr txBox="1"/>
                <p:nvPr/>
              </p:nvSpPr>
              <p:spPr>
                <a:xfrm>
                  <a:off x="2789070" y="1755060"/>
                  <a:ext cx="246540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radioactive ingrowth (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</m:oMath>
                  </a14:m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</a:t>
                  </a:r>
                </a:p>
                <a:p>
                  <a:r>
                    <a:rPr lang="en-US" sz="1600" baseline="30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235</a:t>
                  </a:r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 ➝ </a:t>
                  </a:r>
                  <a:r>
                    <a:rPr lang="en-US" sz="1600" baseline="30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231</a:t>
                  </a:r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Pa;   </a:t>
                  </a:r>
                  <a:r>
                    <a:rPr lang="en-US" sz="1600" baseline="30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234</a:t>
                  </a:r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 ➝ </a:t>
                  </a:r>
                  <a:r>
                    <a:rPr lang="en-US" sz="1600" baseline="30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230</a:t>
                  </a:r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</a:t>
                  </a:r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AB2550D-1A95-FA49-B083-68A7189C8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070" y="1755060"/>
                  <a:ext cx="2465408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1538" t="-4255" r="-513" b="-1063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05F4054-D9A0-634E-B34D-25369B5CFBC3}"/>
                </a:ext>
              </a:extLst>
            </p:cNvPr>
            <p:cNvGrpSpPr/>
            <p:nvPr/>
          </p:nvGrpSpPr>
          <p:grpSpPr>
            <a:xfrm>
              <a:off x="6367933" y="3925232"/>
              <a:ext cx="641145" cy="454408"/>
              <a:chOff x="280457" y="2462692"/>
              <a:chExt cx="641145" cy="454408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6A660B5-6F80-ED4E-9C45-BE0CDE8262BA}"/>
                  </a:ext>
                </a:extLst>
              </p:cNvPr>
              <p:cNvSpPr/>
              <p:nvPr/>
            </p:nvSpPr>
            <p:spPr>
              <a:xfrm>
                <a:off x="390661" y="2501466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A7EB935-ED58-CF47-B190-EFCC72E97CC6}"/>
                  </a:ext>
                </a:extLst>
              </p:cNvPr>
              <p:cNvSpPr/>
              <p:nvPr/>
            </p:nvSpPr>
            <p:spPr>
              <a:xfrm>
                <a:off x="526544" y="2560177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30D37EDD-01E9-A549-9F12-89EE73F82B5B}"/>
                  </a:ext>
                </a:extLst>
              </p:cNvPr>
              <p:cNvSpPr/>
              <p:nvPr/>
            </p:nvSpPr>
            <p:spPr>
              <a:xfrm>
                <a:off x="280457" y="2652074"/>
                <a:ext cx="265026" cy="2650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4EA06F0-F714-E841-9497-598197A846B1}"/>
                  </a:ext>
                </a:extLst>
              </p:cNvPr>
              <p:cNvSpPr/>
              <p:nvPr/>
            </p:nvSpPr>
            <p:spPr>
              <a:xfrm>
                <a:off x="502339" y="2687462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2190FED8-DD98-BD46-9D0D-50F145092F05}"/>
                  </a:ext>
                </a:extLst>
              </p:cNvPr>
              <p:cNvSpPr/>
              <p:nvPr/>
            </p:nvSpPr>
            <p:spPr>
              <a:xfrm>
                <a:off x="622727" y="2635773"/>
                <a:ext cx="265026" cy="2650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EAC1F6-961C-3446-8DA2-0E27A1B1B45D}"/>
                  </a:ext>
                </a:extLst>
              </p:cNvPr>
              <p:cNvSpPr/>
              <p:nvPr/>
            </p:nvSpPr>
            <p:spPr>
              <a:xfrm>
                <a:off x="848541" y="2664037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9AC9760-897D-6E43-B66F-FD07BED414AB}"/>
                  </a:ext>
                </a:extLst>
              </p:cNvPr>
              <p:cNvSpPr/>
              <p:nvPr/>
            </p:nvSpPr>
            <p:spPr>
              <a:xfrm>
                <a:off x="597766" y="2462692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C8DDBEF-0373-304C-9F55-EDB04B7C3F70}"/>
                  </a:ext>
                </a:extLst>
              </p:cNvPr>
              <p:cNvSpPr/>
              <p:nvPr/>
            </p:nvSpPr>
            <p:spPr>
              <a:xfrm>
                <a:off x="733649" y="2521403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F4AA76E7-C466-524D-99AE-87BF88E28A01}"/>
                    </a:ext>
                  </a:extLst>
                </p:cNvPr>
                <p:cNvSpPr txBox="1"/>
                <p:nvPr/>
              </p:nvSpPr>
              <p:spPr>
                <a:xfrm>
                  <a:off x="7831865" y="3572259"/>
                  <a:ext cx="218395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radioactive decay (</a:t>
                  </a:r>
                  <a14:m>
                    <m:oMath xmlns:m="http://schemas.openxmlformats.org/officeDocument/2006/math">
                      <m:r>
                        <a:rPr lang="nl-N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</m:oMath>
                  </a14:m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</a:t>
                  </a:r>
                </a:p>
                <a:p>
                  <a:r>
                    <a:rPr lang="en-US" sz="1600" baseline="30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231</a:t>
                  </a:r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Pa ➝ ...;     </a:t>
                  </a:r>
                  <a:r>
                    <a:rPr lang="en-US" sz="1600" baseline="30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230</a:t>
                  </a:r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Th ➝ ...</a:t>
                  </a:r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F4AA76E7-C466-524D-99AE-87BF88E28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865" y="3572259"/>
                  <a:ext cx="21839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1734" t="-4255" r="-1156" b="-1063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783A6645-BA01-6946-9450-5071F52657DE}"/>
                    </a:ext>
                  </a:extLst>
                </p:cNvPr>
                <p:cNvSpPr txBox="1"/>
                <p:nvPr/>
              </p:nvSpPr>
              <p:spPr>
                <a:xfrm>
                  <a:off x="8721431" y="1869675"/>
                  <a:ext cx="130701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sinking with particles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l-NL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783A6645-BA01-6946-9450-5071F5265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431" y="1869675"/>
                  <a:ext cx="13070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1923" t="-4255" b="-1063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09DB52A-47CB-C246-ABBA-4087028C29B2}"/>
                </a:ext>
              </a:extLst>
            </p:cNvPr>
            <p:cNvGrpSpPr/>
            <p:nvPr/>
          </p:nvGrpSpPr>
          <p:grpSpPr>
            <a:xfrm>
              <a:off x="5181417" y="1927559"/>
              <a:ext cx="416049" cy="170546"/>
              <a:chOff x="390661" y="2462692"/>
              <a:chExt cx="416049" cy="170546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39E2E950-BAA0-CE4B-B546-C6F7EE464EB6}"/>
                  </a:ext>
                </a:extLst>
              </p:cNvPr>
              <p:cNvSpPr/>
              <p:nvPr/>
            </p:nvSpPr>
            <p:spPr>
              <a:xfrm>
                <a:off x="390661" y="2501466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09E58C8-6760-C341-B22C-1C51FBCAE5DE}"/>
                  </a:ext>
                </a:extLst>
              </p:cNvPr>
              <p:cNvSpPr/>
              <p:nvPr/>
            </p:nvSpPr>
            <p:spPr>
              <a:xfrm>
                <a:off x="526544" y="2560177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B1BD0AF-3F34-EC41-8535-D5BC67E0F4C8}"/>
                  </a:ext>
                </a:extLst>
              </p:cNvPr>
              <p:cNvSpPr/>
              <p:nvPr/>
            </p:nvSpPr>
            <p:spPr>
              <a:xfrm>
                <a:off x="597766" y="2462692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27C09F10-AFD7-B446-B3B9-F8886C9D85B2}"/>
                  </a:ext>
                </a:extLst>
              </p:cNvPr>
              <p:cNvSpPr/>
              <p:nvPr/>
            </p:nvSpPr>
            <p:spPr>
              <a:xfrm>
                <a:off x="733649" y="2521403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3CE62C3-AF60-2E42-9426-87E0093C2EAD}"/>
                </a:ext>
              </a:extLst>
            </p:cNvPr>
            <p:cNvSpPr txBox="1"/>
            <p:nvPr/>
          </p:nvSpPr>
          <p:spPr>
            <a:xfrm>
              <a:off x="4028937" y="2513008"/>
              <a:ext cx="22489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reversible scavenging:</a:t>
              </a:r>
            </a:p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adsorption &amp; desorption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A2D15B1-2214-1144-8E2C-D670A2B830B7}"/>
                </a:ext>
              </a:extLst>
            </p:cNvPr>
            <p:cNvSpPr txBox="1"/>
            <p:nvPr/>
          </p:nvSpPr>
          <p:spPr>
            <a:xfrm>
              <a:off x="2962066" y="4136166"/>
              <a:ext cx="3580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bottom scavenging to nepheloid layers</a:t>
              </a:r>
            </a:p>
          </p:txBody>
        </p: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F6C81459-BD1D-2C4A-A3DF-D84B0EDB3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621" y="3911221"/>
              <a:ext cx="0" cy="4826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981475-DBDA-B8B1-F062-BB778E76B77D}"/>
                </a:ext>
              </a:extLst>
            </p:cNvPr>
            <p:cNvGrpSpPr/>
            <p:nvPr/>
          </p:nvGrpSpPr>
          <p:grpSpPr>
            <a:xfrm>
              <a:off x="5303685" y="4678640"/>
              <a:ext cx="73062" cy="362260"/>
              <a:chOff x="3888277" y="4539740"/>
              <a:chExt cx="73062" cy="36226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07117E4-A47E-EF4D-A18F-E5AEAD53E8E1}"/>
                  </a:ext>
                </a:extLst>
              </p:cNvPr>
              <p:cNvSpPr/>
              <p:nvPr/>
            </p:nvSpPr>
            <p:spPr>
              <a:xfrm>
                <a:off x="3888278" y="4539740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5127F0D-4170-554D-8DEF-1F2DED3E440B}"/>
                  </a:ext>
                </a:extLst>
              </p:cNvPr>
              <p:cNvSpPr/>
              <p:nvPr/>
            </p:nvSpPr>
            <p:spPr>
              <a:xfrm>
                <a:off x="3888277" y="4828939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0CAE4DD-CE2E-834B-AFF0-77DCBBE22ED0}"/>
                </a:ext>
              </a:extLst>
            </p:cNvPr>
            <p:cNvSpPr/>
            <p:nvPr/>
          </p:nvSpPr>
          <p:spPr>
            <a:xfrm>
              <a:off x="2403764" y="4618819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16A28F-DB04-674E-59F6-97534983936F}"/>
                </a:ext>
              </a:extLst>
            </p:cNvPr>
            <p:cNvGrpSpPr/>
            <p:nvPr/>
          </p:nvGrpSpPr>
          <p:grpSpPr>
            <a:xfrm>
              <a:off x="7533559" y="4618819"/>
              <a:ext cx="294943" cy="266400"/>
              <a:chOff x="8895156" y="2542528"/>
              <a:chExt cx="294943" cy="265026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877E0C4-13A5-2349-9A91-70EC31512E45}"/>
                  </a:ext>
                </a:extLst>
              </p:cNvPr>
              <p:cNvSpPr/>
              <p:nvPr/>
            </p:nvSpPr>
            <p:spPr>
              <a:xfrm>
                <a:off x="8895156" y="2542528"/>
                <a:ext cx="265026" cy="2650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09DAC68-F701-734D-B948-49CA851C9687}"/>
                  </a:ext>
                </a:extLst>
              </p:cNvPr>
              <p:cNvSpPr/>
              <p:nvPr/>
            </p:nvSpPr>
            <p:spPr>
              <a:xfrm>
                <a:off x="9117038" y="2577916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66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FC43AD-0371-FD46-034F-985123568E3E}"/>
                </a:ext>
              </a:extLst>
            </p:cNvPr>
            <p:cNvGrpSpPr/>
            <p:nvPr/>
          </p:nvGrpSpPr>
          <p:grpSpPr>
            <a:xfrm>
              <a:off x="7529627" y="4910229"/>
              <a:ext cx="298875" cy="266400"/>
              <a:chOff x="8891223" y="3404238"/>
              <a:chExt cx="298875" cy="265026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CC2D445-AA20-6D43-A4C8-DD5B1ED104B6}"/>
                  </a:ext>
                </a:extLst>
              </p:cNvPr>
              <p:cNvSpPr/>
              <p:nvPr/>
            </p:nvSpPr>
            <p:spPr>
              <a:xfrm>
                <a:off x="8891223" y="3404238"/>
                <a:ext cx="265026" cy="2650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636BE55-641A-0C42-ABCF-92F5C2580B19}"/>
                  </a:ext>
                </a:extLst>
              </p:cNvPr>
              <p:cNvSpPr/>
              <p:nvPr/>
            </p:nvSpPr>
            <p:spPr>
              <a:xfrm>
                <a:off x="9117037" y="3432502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266"/>
              </a:p>
            </p:txBody>
          </p:sp>
        </p:grpSp>
        <p:sp>
          <p:nvSpPr>
            <p:cNvPr id="103" name="Text Placeholder 7">
              <a:extLst>
                <a:ext uri="{FF2B5EF4-FFF2-40B4-BE49-F238E27FC236}">
                  <a16:creationId xmlns:a16="http://schemas.microsoft.com/office/drawing/2014/main" id="{B4BCAB3A-DF0B-734D-AB7A-929395F0324D}"/>
                </a:ext>
              </a:extLst>
            </p:cNvPr>
            <p:cNvSpPr txBox="1">
              <a:spLocks/>
            </p:cNvSpPr>
            <p:nvPr/>
          </p:nvSpPr>
          <p:spPr>
            <a:xfrm>
              <a:off x="2098067" y="4582974"/>
              <a:ext cx="7919821" cy="604392"/>
            </a:xfrm>
            <a:prstGeom prst="rect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lIns="91440" tIns="45720" rIns="91440" bIns="0" numCol="3" spcCol="0" rtlCol="0">
              <a:noAutofit/>
            </a:bodyPr>
            <a:lstStyle>
              <a:lvl1pPr marL="0" indent="0" algn="l" defTabSz="642915" rtl="0" eaLnBrk="1" latinLnBrk="0" hangingPunct="1">
                <a:lnSpc>
                  <a:spcPct val="90000"/>
                </a:lnSpc>
                <a:spcBef>
                  <a:spcPts val="703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321457" indent="0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803643" indent="-160729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125101" indent="-160729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Char char="•"/>
                <a:defRPr sz="1266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446558" indent="-160729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Char char="•"/>
                <a:defRPr sz="1266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768015" indent="-160729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Char char="•"/>
                <a:defRPr sz="12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89473" indent="-160729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Char char="•"/>
                <a:defRPr sz="12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10930" indent="-160729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Char char="•"/>
                <a:defRPr sz="12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32387" indent="-160729" algn="l" defTabSz="642915" rtl="0" eaLnBrk="1" latinLnBrk="0" hangingPunct="1">
                <a:lnSpc>
                  <a:spcPct val="90000"/>
                </a:lnSpc>
                <a:spcBef>
                  <a:spcPts val="352"/>
                </a:spcBef>
                <a:buFont typeface="Arial" panose="020B0604020202020204" pitchFamily="34" charset="0"/>
                <a:buChar char="•"/>
                <a:defRPr sz="126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particles:</a:t>
              </a:r>
              <a:b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POC, CaCO</a:t>
              </a:r>
              <a:r>
                <a:rPr lang="en-US" sz="12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opal, dust; </a:t>
              </a:r>
              <a:r>
                <a:rPr lang="en-U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neph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   Pa</a:t>
              </a:r>
              <a:r>
                <a:rPr lang="en-US" sz="14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Pa dissolved</a:t>
              </a: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   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</a:t>
              </a:r>
              <a:r>
                <a:rPr lang="en-US" sz="1400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Th dissolved</a:t>
              </a: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Pa</a:t>
              </a:r>
              <a:r>
                <a:rPr lang="en-US" sz="14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Pa particle-bound</a:t>
              </a: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	</a:t>
              </a:r>
              <a:r>
                <a:rPr lang="en-U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</a:t>
              </a:r>
              <a:r>
                <a:rPr lang="en-US" sz="1400" baseline="-25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</a:t>
              </a: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 Th particle-bound</a:t>
              </a:r>
              <a:endParaRPr lang="en-US" sz="1400" baseline="-25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A9F700E-C825-41F1-FEFA-298799ECD8C4}"/>
                </a:ext>
              </a:extLst>
            </p:cNvPr>
            <p:cNvGrpSpPr/>
            <p:nvPr/>
          </p:nvGrpSpPr>
          <p:grpSpPr>
            <a:xfrm>
              <a:off x="8185875" y="4127609"/>
              <a:ext cx="1701283" cy="76065"/>
              <a:chOff x="6689187" y="3975261"/>
              <a:chExt cx="1701283" cy="7606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C4E390D-B0EF-8C20-3274-28CED4710999}"/>
                  </a:ext>
                </a:extLst>
              </p:cNvPr>
              <p:cNvSpPr/>
              <p:nvPr/>
            </p:nvSpPr>
            <p:spPr>
              <a:xfrm>
                <a:off x="7179951" y="3978265"/>
                <a:ext cx="73061" cy="73061"/>
              </a:xfrm>
              <a:prstGeom prst="ellipse">
                <a:avLst/>
              </a:prstGeom>
              <a:noFill/>
              <a:ln w="19050">
                <a:solidFill>
                  <a:srgbClr val="F8964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3FB090E-0437-4503-DB83-BD5221777319}"/>
                  </a:ext>
                </a:extLst>
              </p:cNvPr>
              <p:cNvSpPr/>
              <p:nvPr/>
            </p:nvSpPr>
            <p:spPr>
              <a:xfrm>
                <a:off x="8317409" y="3975261"/>
                <a:ext cx="73061" cy="73061"/>
              </a:xfrm>
              <a:prstGeom prst="ellipse">
                <a:avLst/>
              </a:prstGeom>
              <a:noFill/>
              <a:ln w="19050">
                <a:solidFill>
                  <a:srgbClr val="7F7F7F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7CB7C15-9CE7-721B-D24C-0EE76DB255A2}"/>
                  </a:ext>
                </a:extLst>
              </p:cNvPr>
              <p:cNvSpPr/>
              <p:nvPr/>
            </p:nvSpPr>
            <p:spPr>
              <a:xfrm>
                <a:off x="6689187" y="3978265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FF80B11-E53A-E728-E715-241F0C7FF46E}"/>
                  </a:ext>
                </a:extLst>
              </p:cNvPr>
              <p:cNvSpPr/>
              <p:nvPr/>
            </p:nvSpPr>
            <p:spPr>
              <a:xfrm>
                <a:off x="7850818" y="3978265"/>
                <a:ext cx="73061" cy="7306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446BB4-A1D4-EFC2-3DAA-C204FEF2EACD}"/>
                </a:ext>
              </a:extLst>
            </p:cNvPr>
            <p:cNvCxnSpPr>
              <a:cxnSpLocks/>
            </p:cNvCxnSpPr>
            <p:nvPr/>
          </p:nvCxnSpPr>
          <p:spPr>
            <a:xfrm>
              <a:off x="985772" y="1526834"/>
              <a:ext cx="896909" cy="0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EDB56A-A24A-5527-3A9E-13930A9396BB}"/>
                </a:ext>
              </a:extLst>
            </p:cNvPr>
            <p:cNvCxnSpPr>
              <a:cxnSpLocks/>
            </p:cNvCxnSpPr>
            <p:nvPr/>
          </p:nvCxnSpPr>
          <p:spPr>
            <a:xfrm>
              <a:off x="995604" y="1517002"/>
              <a:ext cx="0" cy="367036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tailEnd type="arrow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05FBE03-38E0-E84C-5583-C2ABCEB9FD9C}"/>
                    </a:ext>
                  </a:extLst>
                </p:cNvPr>
                <p:cNvSpPr txBox="1"/>
                <p:nvPr/>
              </p:nvSpPr>
              <p:spPr>
                <a:xfrm>
                  <a:off x="617221" y="3983943"/>
                  <a:ext cx="3547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05FBE03-38E0-E84C-5583-C2ABCEB9F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1" y="3983943"/>
                  <a:ext cx="354719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99A9F14-2D03-D60F-E052-F3CCFF4D32AE}"/>
                    </a:ext>
                  </a:extLst>
                </p:cNvPr>
                <p:cNvSpPr txBox="1"/>
                <p:nvPr/>
              </p:nvSpPr>
              <p:spPr>
                <a:xfrm>
                  <a:off x="1308184" y="2314213"/>
                  <a:ext cx="73666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𝑃𝑂𝐶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99A9F14-2D03-D60F-E052-F3CCFF4D3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184" y="2314213"/>
                  <a:ext cx="73666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4FFD44A-977D-718F-4382-59D55CE2FA72}"/>
                </a:ext>
              </a:extLst>
            </p:cNvPr>
            <p:cNvSpPr/>
            <p:nvPr/>
          </p:nvSpPr>
          <p:spPr>
            <a:xfrm>
              <a:off x="1169619" y="1721224"/>
              <a:ext cx="712694" cy="3469341"/>
            </a:xfrm>
            <a:custGeom>
              <a:avLst/>
              <a:gdLst>
                <a:gd name="connsiteX0" fmla="*/ 712694 w 712694"/>
                <a:gd name="connsiteY0" fmla="*/ 0 h 3469341"/>
                <a:gd name="connsiteX1" fmla="*/ 490817 w 712694"/>
                <a:gd name="connsiteY1" fmla="*/ 20170 h 3469341"/>
                <a:gd name="connsiteX2" fmla="*/ 262217 w 712694"/>
                <a:gd name="connsiteY2" fmla="*/ 67235 h 3469341"/>
                <a:gd name="connsiteX3" fmla="*/ 141194 w 712694"/>
                <a:gd name="connsiteY3" fmla="*/ 181535 h 3469341"/>
                <a:gd name="connsiteX4" fmla="*/ 67235 w 712694"/>
                <a:gd name="connsiteY4" fmla="*/ 437029 h 3469341"/>
                <a:gd name="connsiteX5" fmla="*/ 33617 w 712694"/>
                <a:gd name="connsiteY5" fmla="*/ 941294 h 3469341"/>
                <a:gd name="connsiteX6" fmla="*/ 13447 w 712694"/>
                <a:gd name="connsiteY6" fmla="*/ 1788458 h 3469341"/>
                <a:gd name="connsiteX7" fmla="*/ 0 w 712694"/>
                <a:gd name="connsiteY7" fmla="*/ 3469341 h 346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2694" h="3469341">
                  <a:moveTo>
                    <a:pt x="712694" y="0"/>
                  </a:moveTo>
                  <a:cubicBezTo>
                    <a:pt x="639295" y="4482"/>
                    <a:pt x="565896" y="8964"/>
                    <a:pt x="490817" y="20170"/>
                  </a:cubicBezTo>
                  <a:cubicBezTo>
                    <a:pt x="415738" y="31376"/>
                    <a:pt x="320488" y="40341"/>
                    <a:pt x="262217" y="67235"/>
                  </a:cubicBezTo>
                  <a:cubicBezTo>
                    <a:pt x="203946" y="94129"/>
                    <a:pt x="173691" y="119903"/>
                    <a:pt x="141194" y="181535"/>
                  </a:cubicBezTo>
                  <a:cubicBezTo>
                    <a:pt x="108697" y="243167"/>
                    <a:pt x="85164" y="310403"/>
                    <a:pt x="67235" y="437029"/>
                  </a:cubicBezTo>
                  <a:cubicBezTo>
                    <a:pt x="49305" y="563656"/>
                    <a:pt x="42582" y="716056"/>
                    <a:pt x="33617" y="941294"/>
                  </a:cubicBezTo>
                  <a:cubicBezTo>
                    <a:pt x="24652" y="1166532"/>
                    <a:pt x="19050" y="1367117"/>
                    <a:pt x="13447" y="1788458"/>
                  </a:cubicBezTo>
                  <a:cubicBezTo>
                    <a:pt x="7844" y="2209799"/>
                    <a:pt x="3922" y="2839570"/>
                    <a:pt x="0" y="3469341"/>
                  </a:cubicBezTo>
                </a:path>
              </a:pathLst>
            </a:cu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F4FAD17-4894-FD2A-9222-8E54C8A5E897}"/>
                </a:ext>
              </a:extLst>
            </p:cNvPr>
            <p:cNvGrpSpPr/>
            <p:nvPr/>
          </p:nvGrpSpPr>
          <p:grpSpPr>
            <a:xfrm>
              <a:off x="4222680" y="2997825"/>
              <a:ext cx="1576988" cy="876802"/>
              <a:chOff x="4222680" y="2997825"/>
              <a:chExt cx="1576988" cy="8768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1632A627-62FA-C047-895C-3E1B83781FAB}"/>
                      </a:ext>
                    </a:extLst>
                  </p:cNvPr>
                  <p:cNvSpPr txBox="1"/>
                  <p:nvPr/>
                </p:nvSpPr>
                <p:spPr>
                  <a:xfrm>
                    <a:off x="4222680" y="2997825"/>
                    <a:ext cx="5227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nl-NL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𝑑𝑒𝑠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1632A627-62FA-C047-895C-3E1B83781F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2680" y="2997825"/>
                    <a:ext cx="52273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4A4B942-9C1B-9742-996E-AC9F7C2E69AE}"/>
                  </a:ext>
                </a:extLst>
              </p:cNvPr>
              <p:cNvSpPr/>
              <p:nvPr/>
            </p:nvSpPr>
            <p:spPr>
              <a:xfrm>
                <a:off x="4585197" y="3609601"/>
                <a:ext cx="265026" cy="2650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97F2486-4E82-574A-985C-6F86ACE33198}"/>
                  </a:ext>
                </a:extLst>
              </p:cNvPr>
              <p:cNvSpPr/>
              <p:nvPr/>
            </p:nvSpPr>
            <p:spPr>
              <a:xfrm>
                <a:off x="4770503" y="3599269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095AC24-56E1-BD4C-B155-739F264CB470}"/>
                  </a:ext>
                </a:extLst>
              </p:cNvPr>
              <p:cNvSpPr/>
              <p:nvPr/>
            </p:nvSpPr>
            <p:spPr>
              <a:xfrm>
                <a:off x="5109621" y="3281109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239" name="U-turn Arrow 238">
                <a:extLst>
                  <a:ext uri="{FF2B5EF4-FFF2-40B4-BE49-F238E27FC236}">
                    <a16:creationId xmlns:a16="http://schemas.microsoft.com/office/drawing/2014/main" id="{3776D895-3D1A-F944-8201-2EE2C0FD154F}"/>
                  </a:ext>
                </a:extLst>
              </p:cNvPr>
              <p:cNvSpPr/>
              <p:nvPr/>
            </p:nvSpPr>
            <p:spPr>
              <a:xfrm rot="7818263">
                <a:off x="4968461" y="3556705"/>
                <a:ext cx="355907" cy="249626"/>
              </a:xfrm>
              <a:prstGeom prst="utur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U-turn Arrow 239">
                <a:extLst>
                  <a:ext uri="{FF2B5EF4-FFF2-40B4-BE49-F238E27FC236}">
                    <a16:creationId xmlns:a16="http://schemas.microsoft.com/office/drawing/2014/main" id="{D71697E3-63EA-CE4E-9396-7BAFDD375345}"/>
                  </a:ext>
                </a:extLst>
              </p:cNvPr>
              <p:cNvSpPr/>
              <p:nvPr/>
            </p:nvSpPr>
            <p:spPr>
              <a:xfrm rot="19953246">
                <a:off x="4730177" y="3238546"/>
                <a:ext cx="355907" cy="249626"/>
              </a:xfrm>
              <a:prstGeom prst="uturn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H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15DE8724-1669-DA4E-B256-C9A35A5411D1}"/>
                      </a:ext>
                    </a:extLst>
                  </p:cNvPr>
                  <p:cNvSpPr txBox="1"/>
                  <p:nvPr/>
                </p:nvSpPr>
                <p:spPr>
                  <a:xfrm>
                    <a:off x="5276932" y="3487706"/>
                    <a:ext cx="52273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nl-NL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nl-NL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𝑎𝑑𝑠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15DE8724-1669-DA4E-B256-C9A35A541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932" y="3487706"/>
                    <a:ext cx="52273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746820B-AAD0-792E-EA2B-1E6064ABB15A}"/>
                  </a:ext>
                </a:extLst>
              </p:cNvPr>
              <p:cNvSpPr/>
              <p:nvPr/>
            </p:nvSpPr>
            <p:spPr>
              <a:xfrm>
                <a:off x="4829620" y="3695348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24E0F2F-C517-D372-2968-EB1CBB2E8AEC}"/>
                  </a:ext>
                </a:extLst>
              </p:cNvPr>
              <p:cNvSpPr/>
              <p:nvPr/>
            </p:nvSpPr>
            <p:spPr>
              <a:xfrm>
                <a:off x="5174044" y="3372260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89DDF4F-9FBA-DD4C-998C-E565E866F6A3}"/>
                    </a:ext>
                  </a:extLst>
                </p:cNvPr>
                <p:cNvSpPr txBox="1"/>
                <p:nvPr/>
              </p:nvSpPr>
              <p:spPr>
                <a:xfrm>
                  <a:off x="6353045" y="2351077"/>
                  <a:ext cx="21519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remineralization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l-NL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nl-NL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nl-NL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𝑃𝑂𝐶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89DDF4F-9FBA-DD4C-998C-E565E866F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45" y="2351077"/>
                  <a:ext cx="215190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765" t="-7407" r="-588" b="-2222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C95D7B-7499-E31F-09B4-8F5C9512C8E0}"/>
                </a:ext>
              </a:extLst>
            </p:cNvPr>
            <p:cNvGrpSpPr/>
            <p:nvPr/>
          </p:nvGrpSpPr>
          <p:grpSpPr>
            <a:xfrm>
              <a:off x="6637973" y="2681382"/>
              <a:ext cx="1393340" cy="369332"/>
              <a:chOff x="6674549" y="2626518"/>
              <a:chExt cx="1393340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251DA3-18C3-364F-B20B-FB92829AF271}"/>
                  </a:ext>
                </a:extLst>
              </p:cNvPr>
              <p:cNvSpPr/>
              <p:nvPr/>
            </p:nvSpPr>
            <p:spPr>
              <a:xfrm>
                <a:off x="6674549" y="2681883"/>
                <a:ext cx="265026" cy="2650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5B0A936-08E7-C04E-8970-724F40701A6F}"/>
                  </a:ext>
                </a:extLst>
              </p:cNvPr>
              <p:cNvSpPr/>
              <p:nvPr/>
            </p:nvSpPr>
            <p:spPr>
              <a:xfrm>
                <a:off x="6846553" y="2656309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5EDC817-C421-CA4B-8EA9-776A1B635446}"/>
                  </a:ext>
                </a:extLst>
              </p:cNvPr>
              <p:cNvSpPr/>
              <p:nvPr/>
            </p:nvSpPr>
            <p:spPr>
              <a:xfrm>
                <a:off x="7561673" y="2678671"/>
                <a:ext cx="265026" cy="2650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5376561-BF3B-0743-9E32-5998A27C738E}"/>
                  </a:ext>
                </a:extLst>
              </p:cNvPr>
              <p:cNvSpPr/>
              <p:nvPr/>
            </p:nvSpPr>
            <p:spPr>
              <a:xfrm>
                <a:off x="7934277" y="2676139"/>
                <a:ext cx="73061" cy="730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1DADC5A-653D-BD49-A433-7426CAB4E68E}"/>
                  </a:ext>
                </a:extLst>
              </p:cNvPr>
              <p:cNvSpPr txBox="1"/>
              <p:nvPr/>
            </p:nvSpPr>
            <p:spPr>
              <a:xfrm>
                <a:off x="7017363" y="2626518"/>
                <a:ext cx="3780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➝</a:t>
                </a:r>
                <a:endParaRPr lang="en-CH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E3D5A4A-95B9-F42B-59E2-A9E8AAD2F855}"/>
                  </a:ext>
                </a:extLst>
              </p:cNvPr>
              <p:cNvSpPr/>
              <p:nvPr/>
            </p:nvSpPr>
            <p:spPr>
              <a:xfrm>
                <a:off x="6900320" y="2759886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EBCD94A1-90C3-0662-5B0A-9D47A5B3217D}"/>
                  </a:ext>
                </a:extLst>
              </p:cNvPr>
              <p:cNvSpPr/>
              <p:nvPr/>
            </p:nvSpPr>
            <p:spPr>
              <a:xfrm>
                <a:off x="7994828" y="2779278"/>
                <a:ext cx="73061" cy="7306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48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3EACBE-D451-E643-9677-E2A2C4751D76}"/>
              </a:ext>
            </a:extLst>
          </p:cNvPr>
          <p:cNvSpPr/>
          <p:nvPr/>
        </p:nvSpPr>
        <p:spPr>
          <a:xfrm>
            <a:off x="242631" y="2579467"/>
            <a:ext cx="8323849" cy="2814368"/>
          </a:xfrm>
          <a:prstGeom prst="rect">
            <a:avLst/>
          </a:prstGeom>
          <a:gradFill flip="none" rotWithShape="1">
            <a:gsLst>
              <a:gs pos="15000">
                <a:srgbClr val="184FF3"/>
              </a:gs>
              <a:gs pos="35000">
                <a:srgbClr val="0070C0"/>
              </a:gs>
              <a:gs pos="70000">
                <a:srgbClr val="65A5D6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5620B-3133-3846-9D3A-BCF2B7A2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12" y="464550"/>
            <a:ext cx="10516195" cy="580729"/>
          </a:xfrm>
        </p:spPr>
        <p:txBody>
          <a:bodyPr>
            <a:normAutofit fontScale="90000"/>
          </a:bodyPr>
          <a:lstStyle/>
          <a:p>
            <a:r>
              <a:rPr lang="en-US" baseline="30000" dirty="0"/>
              <a:t>231</a:t>
            </a:r>
            <a:r>
              <a:rPr lang="en-US" dirty="0"/>
              <a:t>Pa/</a:t>
            </a:r>
            <a:r>
              <a:rPr lang="en-US" baseline="30000" dirty="0"/>
              <a:t>230</a:t>
            </a:r>
            <a:r>
              <a:rPr lang="en-US" dirty="0"/>
              <a:t>Th as proxy for AMOC strength</a:t>
            </a:r>
            <a:endParaRPr lang="en-CH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63490-182E-874E-B701-93B681B11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A638F-B84C-C044-A256-A5C21CA31E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1390" y="1273733"/>
            <a:ext cx="8749748" cy="1190884"/>
          </a:xfrm>
        </p:spPr>
        <p:txBody>
          <a:bodyPr>
            <a:normAutofit fontScale="92500"/>
          </a:bodyPr>
          <a:lstStyle/>
          <a:p>
            <a:r>
              <a:rPr lang="en-CH" dirty="0"/>
              <a:t>Under strong AMOC advection, </a:t>
            </a:r>
          </a:p>
          <a:p>
            <a:r>
              <a:rPr lang="en-CH" dirty="0"/>
              <a:t>more Pa transported out of North Atlantic =&gt; smaller Pa</a:t>
            </a:r>
            <a:r>
              <a:rPr lang="en-CH" baseline="-25000" dirty="0"/>
              <a:t>p</a:t>
            </a:r>
            <a:r>
              <a:rPr lang="en-CH" dirty="0"/>
              <a:t>/Th</a:t>
            </a:r>
            <a:r>
              <a:rPr lang="en-CH" baseline="-25000" dirty="0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150AC-C9C5-2248-9431-AA7A68005A71}"/>
              </a:ext>
            </a:extLst>
          </p:cNvPr>
          <p:cNvSpPr txBox="1"/>
          <p:nvPr/>
        </p:nvSpPr>
        <p:spPr>
          <a:xfrm>
            <a:off x="199056" y="5576938"/>
            <a:ext cx="333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Atlantic Southern Ocean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83987-D5E3-EE4A-9549-DC99EFE863EE}"/>
              </a:ext>
            </a:extLst>
          </p:cNvPr>
          <p:cNvSpPr txBox="1"/>
          <p:nvPr/>
        </p:nvSpPr>
        <p:spPr>
          <a:xfrm>
            <a:off x="6826158" y="5569203"/>
            <a:ext cx="1762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North Atlantic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688B49-1BFC-984C-9A08-191731F90BD7}"/>
              </a:ext>
            </a:extLst>
          </p:cNvPr>
          <p:cNvGrpSpPr/>
          <p:nvPr/>
        </p:nvGrpSpPr>
        <p:grpSpPr>
          <a:xfrm>
            <a:off x="2127846" y="2226844"/>
            <a:ext cx="6438634" cy="501686"/>
            <a:chOff x="2405221" y="2226844"/>
            <a:chExt cx="6438634" cy="5016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C04F27-14E0-404D-B7C1-E360B6F570DF}"/>
                </a:ext>
              </a:extLst>
            </p:cNvPr>
            <p:cNvSpPr/>
            <p:nvPr/>
          </p:nvSpPr>
          <p:spPr>
            <a:xfrm>
              <a:off x="2405221" y="2226844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18685B-12BF-5C4F-BAB8-A950F2FAE543}"/>
                </a:ext>
              </a:extLst>
            </p:cNvPr>
            <p:cNvSpPr/>
            <p:nvPr/>
          </p:nvSpPr>
          <p:spPr>
            <a:xfrm>
              <a:off x="3491397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4D25A3A-3D02-3042-ADD8-D8410CA081E1}"/>
                </a:ext>
              </a:extLst>
            </p:cNvPr>
            <p:cNvSpPr/>
            <p:nvPr/>
          </p:nvSpPr>
          <p:spPr>
            <a:xfrm>
              <a:off x="4625959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1B83D4-5DDA-674A-A373-4C19B7CBE25C}"/>
                </a:ext>
              </a:extLst>
            </p:cNvPr>
            <p:cNvSpPr/>
            <p:nvPr/>
          </p:nvSpPr>
          <p:spPr>
            <a:xfrm>
              <a:off x="5585175" y="2226844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79C06F-8A18-C846-9277-0E3D12F59750}"/>
                </a:ext>
              </a:extLst>
            </p:cNvPr>
            <p:cNvSpPr/>
            <p:nvPr/>
          </p:nvSpPr>
          <p:spPr>
            <a:xfrm>
              <a:off x="6604602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5B5D21-4568-4D41-A7CA-3119E3A439CB}"/>
                </a:ext>
              </a:extLst>
            </p:cNvPr>
            <p:cNvSpPr/>
            <p:nvPr/>
          </p:nvSpPr>
          <p:spPr>
            <a:xfrm>
              <a:off x="7724228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FDDBCF-F889-9D45-826E-7F5576FD898F}"/>
              </a:ext>
            </a:extLst>
          </p:cNvPr>
          <p:cNvGrpSpPr/>
          <p:nvPr/>
        </p:nvGrpSpPr>
        <p:grpSpPr>
          <a:xfrm>
            <a:off x="-118626" y="5174266"/>
            <a:ext cx="8846984" cy="436437"/>
            <a:chOff x="275583" y="7538528"/>
            <a:chExt cx="9719971" cy="6207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BDFD2B-1270-1D4D-927E-370D0A6961B7}"/>
                </a:ext>
              </a:extLst>
            </p:cNvPr>
            <p:cNvSpPr/>
            <p:nvPr/>
          </p:nvSpPr>
          <p:spPr>
            <a:xfrm>
              <a:off x="559713" y="7573818"/>
              <a:ext cx="9435841" cy="264874"/>
            </a:xfrm>
            <a:prstGeom prst="rect">
              <a:avLst/>
            </a:prstGeom>
            <a:solidFill>
              <a:srgbClr val="AE9282"/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1C87D2-2EF7-394D-BCB1-17C0A7F8B1B7}"/>
                </a:ext>
              </a:extLst>
            </p:cNvPr>
            <p:cNvSpPr/>
            <p:nvPr/>
          </p:nvSpPr>
          <p:spPr>
            <a:xfrm>
              <a:off x="671703" y="7741510"/>
              <a:ext cx="9158327" cy="180507"/>
            </a:xfrm>
            <a:prstGeom prst="rect">
              <a:avLst/>
            </a:prstGeom>
            <a:solidFill>
              <a:srgbClr val="AE92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CAC2D5-A177-564D-BDEF-80DE6C17E84C}"/>
                </a:ext>
              </a:extLst>
            </p:cNvPr>
            <p:cNvSpPr/>
            <p:nvPr/>
          </p:nvSpPr>
          <p:spPr>
            <a:xfrm>
              <a:off x="275583" y="7538528"/>
              <a:ext cx="395542" cy="6207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 dirty="0"/>
            </a:p>
          </p:txBody>
        </p:sp>
      </p:grpSp>
      <p:sp>
        <p:nvSpPr>
          <p:cNvPr id="34" name="Right Arrow 33">
            <a:extLst>
              <a:ext uri="{FF2B5EF4-FFF2-40B4-BE49-F238E27FC236}">
                <a16:creationId xmlns:a16="http://schemas.microsoft.com/office/drawing/2014/main" id="{88809139-0827-654D-8410-9A950EADD262}"/>
              </a:ext>
            </a:extLst>
          </p:cNvPr>
          <p:cNvSpPr/>
          <p:nvPr/>
        </p:nvSpPr>
        <p:spPr>
          <a:xfrm flipH="1">
            <a:off x="2616043" y="3181665"/>
            <a:ext cx="3295481" cy="2117543"/>
          </a:xfrm>
          <a:prstGeom prst="rightArrow">
            <a:avLst/>
          </a:prstGeom>
          <a:solidFill>
            <a:schemeClr val="bg1">
              <a:alpha val="53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7BFC3F-3AC2-D642-90AA-3FB10A91563D}"/>
              </a:ext>
            </a:extLst>
          </p:cNvPr>
          <p:cNvSpPr txBox="1"/>
          <p:nvPr/>
        </p:nvSpPr>
        <p:spPr>
          <a:xfrm>
            <a:off x="3672170" y="3694870"/>
            <a:ext cx="2051049" cy="87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87" b="1" dirty="0"/>
              <a:t>AMOC advection </a:t>
            </a:r>
          </a:p>
          <a:p>
            <a:endParaRPr lang="en-US" sz="1687" b="1" dirty="0"/>
          </a:p>
          <a:p>
            <a:endParaRPr lang="en-US" sz="1687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43D221-3034-0D49-86F4-BC59FD610219}"/>
              </a:ext>
            </a:extLst>
          </p:cNvPr>
          <p:cNvCxnSpPr>
            <a:cxnSpLocks/>
          </p:cNvCxnSpPr>
          <p:nvPr/>
        </p:nvCxnSpPr>
        <p:spPr>
          <a:xfrm flipH="1" flipV="1">
            <a:off x="3501678" y="4145031"/>
            <a:ext cx="1195303" cy="6153"/>
          </a:xfrm>
          <a:prstGeom prst="straightConnector1">
            <a:avLst/>
          </a:prstGeom>
          <a:ln w="76200">
            <a:solidFill>
              <a:schemeClr val="accent6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78A9B6-DEC2-4741-AD36-47BB6F0633AE}"/>
              </a:ext>
            </a:extLst>
          </p:cNvPr>
          <p:cNvCxnSpPr>
            <a:cxnSpLocks/>
          </p:cNvCxnSpPr>
          <p:nvPr/>
        </p:nvCxnSpPr>
        <p:spPr>
          <a:xfrm rot="5400000">
            <a:off x="4482655" y="4183134"/>
            <a:ext cx="0" cy="4583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AF4BE8A-F250-324C-B9CB-67F0C74BDDA2}"/>
              </a:ext>
            </a:extLst>
          </p:cNvPr>
          <p:cNvSpPr txBox="1"/>
          <p:nvPr/>
        </p:nvSpPr>
        <p:spPr>
          <a:xfrm>
            <a:off x="4772836" y="4272725"/>
            <a:ext cx="81264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1" dirty="0" err="1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687" b="1" baseline="-25000" dirty="0" err="1">
                <a:solidFill>
                  <a:schemeClr val="bg1">
                    <a:lumMod val="50000"/>
                  </a:schemeClr>
                </a:solidFill>
              </a:rPr>
              <a:t>d</a:t>
            </a:r>
            <a:endParaRPr lang="en-US" sz="1687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0D2ED1-3E65-7F49-B853-A62651C462B0}"/>
              </a:ext>
            </a:extLst>
          </p:cNvPr>
          <p:cNvSpPr txBox="1"/>
          <p:nvPr/>
        </p:nvSpPr>
        <p:spPr>
          <a:xfrm>
            <a:off x="4772836" y="3993543"/>
            <a:ext cx="59573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1" dirty="0">
                <a:solidFill>
                  <a:schemeClr val="accent6"/>
                </a:solidFill>
              </a:rPr>
              <a:t>Pa</a:t>
            </a:r>
            <a:r>
              <a:rPr lang="en-US" sz="1687" b="1" baseline="-25000" dirty="0">
                <a:solidFill>
                  <a:schemeClr val="accent6"/>
                </a:solidFill>
              </a:rPr>
              <a:t>d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6D3835-944E-5442-881F-200490683E84}"/>
              </a:ext>
            </a:extLst>
          </p:cNvPr>
          <p:cNvGrpSpPr/>
          <p:nvPr/>
        </p:nvGrpSpPr>
        <p:grpSpPr>
          <a:xfrm>
            <a:off x="2127846" y="2259335"/>
            <a:ext cx="6438634" cy="501686"/>
            <a:chOff x="2405221" y="2226844"/>
            <a:chExt cx="6438634" cy="501686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ACF9AE8-CB81-2A40-B8D7-116E7A0A671E}"/>
                </a:ext>
              </a:extLst>
            </p:cNvPr>
            <p:cNvSpPr/>
            <p:nvPr/>
          </p:nvSpPr>
          <p:spPr>
            <a:xfrm>
              <a:off x="2405221" y="2226844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212ED49-8956-EC4B-A4BE-2AF33A27E944}"/>
                </a:ext>
              </a:extLst>
            </p:cNvPr>
            <p:cNvSpPr/>
            <p:nvPr/>
          </p:nvSpPr>
          <p:spPr>
            <a:xfrm>
              <a:off x="3491397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BC0A3EF-B5B5-4D4B-9B84-3C00572A355E}"/>
                </a:ext>
              </a:extLst>
            </p:cNvPr>
            <p:cNvSpPr/>
            <p:nvPr/>
          </p:nvSpPr>
          <p:spPr>
            <a:xfrm>
              <a:off x="4625959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7A505FD-A6DC-C94E-BE6B-DFD56993D9F3}"/>
                </a:ext>
              </a:extLst>
            </p:cNvPr>
            <p:cNvSpPr/>
            <p:nvPr/>
          </p:nvSpPr>
          <p:spPr>
            <a:xfrm>
              <a:off x="5585175" y="2226844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30C4768-BE7D-284C-B710-5AFEE982620E}"/>
                </a:ext>
              </a:extLst>
            </p:cNvPr>
            <p:cNvSpPr/>
            <p:nvPr/>
          </p:nvSpPr>
          <p:spPr>
            <a:xfrm>
              <a:off x="6604602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B68D846-0C70-CC44-A9CC-A895C6A4261A}"/>
                </a:ext>
              </a:extLst>
            </p:cNvPr>
            <p:cNvSpPr/>
            <p:nvPr/>
          </p:nvSpPr>
          <p:spPr>
            <a:xfrm>
              <a:off x="7724228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F9A1D2-CE8F-7B49-B874-24B371E2EC9B}"/>
              </a:ext>
            </a:extLst>
          </p:cNvPr>
          <p:cNvSpPr txBox="1"/>
          <p:nvPr/>
        </p:nvSpPr>
        <p:spPr>
          <a:xfrm>
            <a:off x="7003085" y="3981089"/>
            <a:ext cx="45849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1" dirty="0">
                <a:solidFill>
                  <a:schemeClr val="accent6"/>
                </a:solidFill>
              </a:rPr>
              <a:t>Pa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8F7CF1-E03F-2D40-87DB-6D1BB931906E}"/>
              </a:ext>
            </a:extLst>
          </p:cNvPr>
          <p:cNvCxnSpPr>
            <a:cxnSpLocks/>
          </p:cNvCxnSpPr>
          <p:nvPr/>
        </p:nvCxnSpPr>
        <p:spPr>
          <a:xfrm>
            <a:off x="7202018" y="3640031"/>
            <a:ext cx="0" cy="330821"/>
          </a:xfrm>
          <a:prstGeom prst="straightConnector1">
            <a:avLst/>
          </a:prstGeom>
          <a:ln w="76200">
            <a:solidFill>
              <a:schemeClr val="accent6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319543-6DB2-6B44-9193-EE0C0BA8BF8F}"/>
              </a:ext>
            </a:extLst>
          </p:cNvPr>
          <p:cNvCxnSpPr>
            <a:cxnSpLocks/>
          </p:cNvCxnSpPr>
          <p:nvPr/>
        </p:nvCxnSpPr>
        <p:spPr>
          <a:xfrm flipH="1">
            <a:off x="8149745" y="3640161"/>
            <a:ext cx="14233" cy="926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151F00-3CF8-5243-ACA7-5F552BFD69BC}"/>
              </a:ext>
            </a:extLst>
          </p:cNvPr>
          <p:cNvSpPr txBox="1"/>
          <p:nvPr/>
        </p:nvSpPr>
        <p:spPr>
          <a:xfrm>
            <a:off x="7975200" y="4614206"/>
            <a:ext cx="45849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b="1" dirty="0">
                <a:solidFill>
                  <a:schemeClr val="bg1">
                    <a:lumMod val="50000"/>
                  </a:schemeClr>
                </a:solidFill>
              </a:rPr>
              <a:t>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5B65D7-7ACB-A446-8BCB-F53C74EB4CBB}"/>
              </a:ext>
            </a:extLst>
          </p:cNvPr>
          <p:cNvSpPr txBox="1"/>
          <p:nvPr/>
        </p:nvSpPr>
        <p:spPr>
          <a:xfrm>
            <a:off x="6899947" y="2730750"/>
            <a:ext cx="1393745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6" b="1" dirty="0"/>
              <a:t>productivity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CD8834-31E8-A34B-8742-D137ED8C9D95}"/>
              </a:ext>
            </a:extLst>
          </p:cNvPr>
          <p:cNvGrpSpPr/>
          <p:nvPr/>
        </p:nvGrpSpPr>
        <p:grpSpPr>
          <a:xfrm>
            <a:off x="6009812" y="2812446"/>
            <a:ext cx="409142" cy="292243"/>
            <a:chOff x="7647708" y="4246417"/>
            <a:chExt cx="581891" cy="41563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C7AFB61-8522-7B46-BC6F-FC0BF9895F71}"/>
                </a:ext>
              </a:extLst>
            </p:cNvPr>
            <p:cNvSpPr/>
            <p:nvPr/>
          </p:nvSpPr>
          <p:spPr>
            <a:xfrm>
              <a:off x="7647708" y="4364183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5F4F19D-1CA3-2741-9335-7F42811464DD}"/>
                </a:ext>
              </a:extLst>
            </p:cNvPr>
            <p:cNvSpPr/>
            <p:nvPr/>
          </p:nvSpPr>
          <p:spPr>
            <a:xfrm>
              <a:off x="7841672" y="4246417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8044EB2-2C83-1D4F-B1BF-EB10398A9594}"/>
                </a:ext>
              </a:extLst>
            </p:cNvPr>
            <p:cNvSpPr/>
            <p:nvPr/>
          </p:nvSpPr>
          <p:spPr>
            <a:xfrm>
              <a:off x="8097982" y="4523509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F71D133-17D8-E048-ACDF-9977E6B6BF78}"/>
                </a:ext>
              </a:extLst>
            </p:cNvPr>
            <p:cNvSpPr/>
            <p:nvPr/>
          </p:nvSpPr>
          <p:spPr>
            <a:xfrm>
              <a:off x="8125690" y="4281051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02806DC-6118-7E4A-B42E-EBF2E8C344AD}"/>
                </a:ext>
              </a:extLst>
            </p:cNvPr>
            <p:cNvSpPr/>
            <p:nvPr/>
          </p:nvSpPr>
          <p:spPr>
            <a:xfrm>
              <a:off x="7883232" y="4558143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10D5C46-8A64-1943-B9C9-E786154E3540}"/>
                </a:ext>
              </a:extLst>
            </p:cNvPr>
            <p:cNvSpPr/>
            <p:nvPr/>
          </p:nvSpPr>
          <p:spPr>
            <a:xfrm>
              <a:off x="7973286" y="4336467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480C530-4030-0943-911C-DBDE3AD0124D}"/>
              </a:ext>
            </a:extLst>
          </p:cNvPr>
          <p:cNvGrpSpPr/>
          <p:nvPr/>
        </p:nvGrpSpPr>
        <p:grpSpPr>
          <a:xfrm>
            <a:off x="6659461" y="2817218"/>
            <a:ext cx="1736713" cy="483415"/>
            <a:chOff x="6368569" y="2871344"/>
            <a:chExt cx="1736713" cy="48341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E464A18-9572-BE44-B4A3-CEA327081972}"/>
                </a:ext>
              </a:extLst>
            </p:cNvPr>
            <p:cNvSpPr/>
            <p:nvPr/>
          </p:nvSpPr>
          <p:spPr>
            <a:xfrm>
              <a:off x="6821297" y="3089733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0AC9DA5-7A16-FE48-834F-5F9B6D3340BC}"/>
                </a:ext>
              </a:extLst>
            </p:cNvPr>
            <p:cNvSpPr/>
            <p:nvPr/>
          </p:nvSpPr>
          <p:spPr>
            <a:xfrm>
              <a:off x="6368569" y="2871344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29529D8-8A1B-6C45-91D8-C1D3318C5200}"/>
                </a:ext>
              </a:extLst>
            </p:cNvPr>
            <p:cNvSpPr/>
            <p:nvPr/>
          </p:nvSpPr>
          <p:spPr>
            <a:xfrm>
              <a:off x="7298870" y="3072421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8BE89A9-2731-9B43-AAE4-AE66445E7210}"/>
                </a:ext>
              </a:extLst>
            </p:cNvPr>
            <p:cNvSpPr/>
            <p:nvPr/>
          </p:nvSpPr>
          <p:spPr>
            <a:xfrm>
              <a:off x="7840256" y="2893314"/>
              <a:ext cx="265026" cy="2650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0A0CB52-0029-E648-884F-29EDD15D3C18}"/>
              </a:ext>
            </a:extLst>
          </p:cNvPr>
          <p:cNvGrpSpPr/>
          <p:nvPr/>
        </p:nvGrpSpPr>
        <p:grpSpPr>
          <a:xfrm>
            <a:off x="6029957" y="2939449"/>
            <a:ext cx="409142" cy="292243"/>
            <a:chOff x="7647708" y="4246417"/>
            <a:chExt cx="581891" cy="415635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D872E0F-866A-1249-89A9-8296B3EF9158}"/>
                </a:ext>
              </a:extLst>
            </p:cNvPr>
            <p:cNvSpPr/>
            <p:nvPr/>
          </p:nvSpPr>
          <p:spPr>
            <a:xfrm>
              <a:off x="7647708" y="4364183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19C55B8-8114-3F46-B0FA-4FB605C15D51}"/>
                </a:ext>
              </a:extLst>
            </p:cNvPr>
            <p:cNvSpPr/>
            <p:nvPr/>
          </p:nvSpPr>
          <p:spPr>
            <a:xfrm>
              <a:off x="7841672" y="4246417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0D46056-B275-3449-A12B-B4CEEDD1A3E8}"/>
                </a:ext>
              </a:extLst>
            </p:cNvPr>
            <p:cNvSpPr/>
            <p:nvPr/>
          </p:nvSpPr>
          <p:spPr>
            <a:xfrm>
              <a:off x="8097982" y="4523509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40F59CF-7255-A042-8581-8D125E44CAF3}"/>
                </a:ext>
              </a:extLst>
            </p:cNvPr>
            <p:cNvSpPr/>
            <p:nvPr/>
          </p:nvSpPr>
          <p:spPr>
            <a:xfrm>
              <a:off x="8125690" y="4281051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BCF97F3-1134-4B4F-8E45-00680714E3FF}"/>
                </a:ext>
              </a:extLst>
            </p:cNvPr>
            <p:cNvSpPr/>
            <p:nvPr/>
          </p:nvSpPr>
          <p:spPr>
            <a:xfrm>
              <a:off x="7883232" y="4558143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31CCB1E-C1C8-674C-9329-9307C8D12CD9}"/>
                </a:ext>
              </a:extLst>
            </p:cNvPr>
            <p:cNvSpPr/>
            <p:nvPr/>
          </p:nvSpPr>
          <p:spPr>
            <a:xfrm>
              <a:off x="7973286" y="4336467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45AAF17A-1E19-6E47-9C9B-C7C62D2CC239}"/>
              </a:ext>
            </a:extLst>
          </p:cNvPr>
          <p:cNvSpPr/>
          <p:nvPr/>
        </p:nvSpPr>
        <p:spPr>
          <a:xfrm>
            <a:off x="6662279" y="3674156"/>
            <a:ext cx="265026" cy="265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8A0E189-728A-194B-8A8E-5D68B231C41F}"/>
              </a:ext>
            </a:extLst>
          </p:cNvPr>
          <p:cNvSpPr/>
          <p:nvPr/>
        </p:nvSpPr>
        <p:spPr>
          <a:xfrm>
            <a:off x="6884161" y="3709544"/>
            <a:ext cx="73061" cy="730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F688A69-A87E-514D-96AF-C339CD925873}"/>
              </a:ext>
            </a:extLst>
          </p:cNvPr>
          <p:cNvSpPr/>
          <p:nvPr/>
        </p:nvSpPr>
        <p:spPr>
          <a:xfrm>
            <a:off x="7714895" y="3653351"/>
            <a:ext cx="265026" cy="265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B50AC08-DE4F-9943-A277-8463E04C892C}"/>
              </a:ext>
            </a:extLst>
          </p:cNvPr>
          <p:cNvSpPr/>
          <p:nvPr/>
        </p:nvSpPr>
        <p:spPr>
          <a:xfrm>
            <a:off x="7940709" y="3681615"/>
            <a:ext cx="73061" cy="730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5EAF446-0F68-994E-9B65-BDA7D1016010}"/>
              </a:ext>
            </a:extLst>
          </p:cNvPr>
          <p:cNvSpPr/>
          <p:nvPr/>
        </p:nvSpPr>
        <p:spPr>
          <a:xfrm>
            <a:off x="7731370" y="3989166"/>
            <a:ext cx="265026" cy="265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3A78A5D-0194-C24D-B58C-99AD8B34C3B3}"/>
              </a:ext>
            </a:extLst>
          </p:cNvPr>
          <p:cNvSpPr/>
          <p:nvPr/>
        </p:nvSpPr>
        <p:spPr>
          <a:xfrm>
            <a:off x="7957184" y="4017430"/>
            <a:ext cx="73061" cy="730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C292463-C944-0A40-AFC1-C3CD7E6B2688}"/>
              </a:ext>
            </a:extLst>
          </p:cNvPr>
          <p:cNvGrpSpPr/>
          <p:nvPr/>
        </p:nvGrpSpPr>
        <p:grpSpPr>
          <a:xfrm>
            <a:off x="6038616" y="4069686"/>
            <a:ext cx="389660" cy="185087"/>
            <a:chOff x="7647708" y="4364183"/>
            <a:chExt cx="554183" cy="263235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FA795DFC-513E-0740-84EA-3189C5A44AA4}"/>
                </a:ext>
              </a:extLst>
            </p:cNvPr>
            <p:cNvSpPr/>
            <p:nvPr/>
          </p:nvSpPr>
          <p:spPr>
            <a:xfrm>
              <a:off x="7647708" y="4364183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ED672EB-62CA-0543-AC51-697CA88BB5F3}"/>
                </a:ext>
              </a:extLst>
            </p:cNvPr>
            <p:cNvSpPr/>
            <p:nvPr/>
          </p:nvSpPr>
          <p:spPr>
            <a:xfrm>
              <a:off x="8097982" y="4523509"/>
              <a:ext cx="103909" cy="1039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92DCA340-9FC1-1C4F-852C-F88CB1D45C20}"/>
              </a:ext>
            </a:extLst>
          </p:cNvPr>
          <p:cNvGrpSpPr/>
          <p:nvPr/>
        </p:nvGrpSpPr>
        <p:grpSpPr>
          <a:xfrm>
            <a:off x="6058758" y="4113883"/>
            <a:ext cx="409142" cy="292243"/>
            <a:chOff x="7647708" y="4246417"/>
            <a:chExt cx="581891" cy="415635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1B849D4-1FA9-5B45-83DD-BB0AFAFCCC88}"/>
                </a:ext>
              </a:extLst>
            </p:cNvPr>
            <p:cNvSpPr/>
            <p:nvPr/>
          </p:nvSpPr>
          <p:spPr>
            <a:xfrm>
              <a:off x="7647708" y="4364183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EA267F5-1DF0-1E43-8AC7-073EB474C591}"/>
                </a:ext>
              </a:extLst>
            </p:cNvPr>
            <p:cNvSpPr/>
            <p:nvPr/>
          </p:nvSpPr>
          <p:spPr>
            <a:xfrm>
              <a:off x="7841672" y="4246417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7221F63-6CED-504F-89CF-0B85657BF3E7}"/>
                </a:ext>
              </a:extLst>
            </p:cNvPr>
            <p:cNvSpPr/>
            <p:nvPr/>
          </p:nvSpPr>
          <p:spPr>
            <a:xfrm>
              <a:off x="8097982" y="4523509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E995E72-F74F-E442-8283-FE5B9278E117}"/>
                </a:ext>
              </a:extLst>
            </p:cNvPr>
            <p:cNvSpPr/>
            <p:nvPr/>
          </p:nvSpPr>
          <p:spPr>
            <a:xfrm>
              <a:off x="8125690" y="4281051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4C473BD-49E4-424E-836F-E1C8C70B93CE}"/>
                </a:ext>
              </a:extLst>
            </p:cNvPr>
            <p:cNvSpPr/>
            <p:nvPr/>
          </p:nvSpPr>
          <p:spPr>
            <a:xfrm>
              <a:off x="7883232" y="4558143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FCCB75F-DDF3-BF45-9FC9-0B8EF4818701}"/>
                </a:ext>
              </a:extLst>
            </p:cNvPr>
            <p:cNvSpPr/>
            <p:nvPr/>
          </p:nvSpPr>
          <p:spPr>
            <a:xfrm>
              <a:off x="7973286" y="4336467"/>
              <a:ext cx="103909" cy="10390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963CA77-9656-D143-B53E-4A1AF94DE864}"/>
              </a:ext>
            </a:extLst>
          </p:cNvPr>
          <p:cNvSpPr/>
          <p:nvPr/>
        </p:nvSpPr>
        <p:spPr>
          <a:xfrm>
            <a:off x="8843856" y="5043688"/>
            <a:ext cx="278115" cy="43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9CE9668-9A57-A649-B0C9-41A93680965E}"/>
              </a:ext>
            </a:extLst>
          </p:cNvPr>
          <p:cNvSpPr/>
          <p:nvPr/>
        </p:nvSpPr>
        <p:spPr>
          <a:xfrm>
            <a:off x="8570915" y="5018103"/>
            <a:ext cx="360017" cy="4364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 dirty="0"/>
          </a:p>
        </p:txBody>
      </p:sp>
      <p:sp>
        <p:nvSpPr>
          <p:cNvPr id="156" name="Text Placeholder 7">
            <a:extLst>
              <a:ext uri="{FF2B5EF4-FFF2-40B4-BE49-F238E27FC236}">
                <a16:creationId xmlns:a16="http://schemas.microsoft.com/office/drawing/2014/main" id="{1805D08D-FF7E-D74C-BB52-AD18F2E7DB31}"/>
              </a:ext>
            </a:extLst>
          </p:cNvPr>
          <p:cNvSpPr txBox="1">
            <a:spLocks/>
          </p:cNvSpPr>
          <p:nvPr/>
        </p:nvSpPr>
        <p:spPr>
          <a:xfrm>
            <a:off x="8652424" y="1334541"/>
            <a:ext cx="3399591" cy="3982447"/>
          </a:xfrm>
          <a:prstGeom prst="rect">
            <a:avLst/>
          </a:prstGeom>
          <a:ln w="2540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642915" rtl="0" eaLnBrk="1" latinLnBrk="0" hangingPunct="1">
              <a:lnSpc>
                <a:spcPct val="90000"/>
              </a:lnSpc>
              <a:spcBef>
                <a:spcPts val="703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321457" indent="0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3643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25101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46558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768015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473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930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387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Legend:</a:t>
            </a:r>
          </a:p>
          <a:p>
            <a:r>
              <a:rPr lang="en-US" dirty="0"/>
              <a:t> 	particles: </a:t>
            </a:r>
            <a:r>
              <a:rPr lang="en-US" sz="2400" dirty="0"/>
              <a:t>opal, 	POC, CaCO</a:t>
            </a:r>
            <a:r>
              <a:rPr lang="en-US" sz="2400" baseline="-25000" dirty="0"/>
              <a:t>3</a:t>
            </a:r>
            <a:r>
              <a:rPr lang="en-US" sz="2400" dirty="0"/>
              <a:t>, ...</a:t>
            </a:r>
          </a:p>
          <a:p>
            <a:r>
              <a:rPr lang="en-US" dirty="0">
                <a:solidFill>
                  <a:schemeClr val="accent6"/>
                </a:solidFill>
              </a:rPr>
              <a:t>	Pa</a:t>
            </a:r>
            <a:r>
              <a:rPr lang="en-US" baseline="-25000" dirty="0">
                <a:solidFill>
                  <a:schemeClr val="accent6"/>
                </a:solidFill>
              </a:rPr>
              <a:t>d</a:t>
            </a:r>
            <a:r>
              <a:rPr lang="en-US" dirty="0">
                <a:solidFill>
                  <a:schemeClr val="accent6"/>
                </a:solidFill>
              </a:rPr>
              <a:t>: Pa 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r>
              <a:rPr lang="en-US" dirty="0">
                <a:solidFill>
                  <a:schemeClr val="accent6"/>
                </a:solidFill>
              </a:rPr>
              <a:t>issolved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Th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issolved</a:t>
            </a:r>
          </a:p>
          <a:p>
            <a:r>
              <a:rPr lang="en-US" dirty="0">
                <a:solidFill>
                  <a:schemeClr val="accent6"/>
                </a:solidFill>
              </a:rPr>
              <a:t>	Pa</a:t>
            </a:r>
            <a:r>
              <a:rPr lang="en-US" baseline="-25000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: Pa </a:t>
            </a:r>
            <a:r>
              <a:rPr lang="en-US" b="1" dirty="0">
                <a:solidFill>
                  <a:schemeClr val="accent6"/>
                </a:solidFill>
              </a:rPr>
              <a:t>p</a:t>
            </a:r>
            <a:r>
              <a:rPr lang="en-US" dirty="0">
                <a:solidFill>
                  <a:schemeClr val="accent6"/>
                </a:solidFill>
              </a:rPr>
              <a:t>article-		        bound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Th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article-	      		bound</a:t>
            </a:r>
            <a:endParaRPr lang="en-US" baseline="-25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A10939C-DEE4-4E4C-9129-FDE9BC5FB56B}"/>
              </a:ext>
            </a:extLst>
          </p:cNvPr>
          <p:cNvSpPr/>
          <p:nvPr/>
        </p:nvSpPr>
        <p:spPr>
          <a:xfrm>
            <a:off x="8991139" y="2812026"/>
            <a:ext cx="73061" cy="730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389829-84F5-144B-A204-BBD770A7F7D7}"/>
              </a:ext>
            </a:extLst>
          </p:cNvPr>
          <p:cNvSpPr/>
          <p:nvPr/>
        </p:nvSpPr>
        <p:spPr>
          <a:xfrm>
            <a:off x="8991138" y="3284105"/>
            <a:ext cx="73061" cy="730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E8B010A-4C15-FD40-8CBA-EF3883585B04}"/>
              </a:ext>
            </a:extLst>
          </p:cNvPr>
          <p:cNvSpPr/>
          <p:nvPr/>
        </p:nvSpPr>
        <p:spPr>
          <a:xfrm>
            <a:off x="8895156" y="1919871"/>
            <a:ext cx="265026" cy="265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8CFB12E-A810-0548-9C6D-C865DC813F2A}"/>
              </a:ext>
            </a:extLst>
          </p:cNvPr>
          <p:cNvSpPr/>
          <p:nvPr/>
        </p:nvSpPr>
        <p:spPr>
          <a:xfrm>
            <a:off x="8895156" y="3639808"/>
            <a:ext cx="265026" cy="265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8A43986-FBA5-3B41-83CF-26FCF415739A}"/>
              </a:ext>
            </a:extLst>
          </p:cNvPr>
          <p:cNvSpPr/>
          <p:nvPr/>
        </p:nvSpPr>
        <p:spPr>
          <a:xfrm>
            <a:off x="8891223" y="4501518"/>
            <a:ext cx="265026" cy="2650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0C4F6FB-F5FF-7649-8F16-EE3B6C68509C}"/>
              </a:ext>
            </a:extLst>
          </p:cNvPr>
          <p:cNvSpPr/>
          <p:nvPr/>
        </p:nvSpPr>
        <p:spPr>
          <a:xfrm>
            <a:off x="9117038" y="3675196"/>
            <a:ext cx="73061" cy="7306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D5941CA-AB0D-9448-9745-B17EB8962883}"/>
              </a:ext>
            </a:extLst>
          </p:cNvPr>
          <p:cNvSpPr/>
          <p:nvPr/>
        </p:nvSpPr>
        <p:spPr>
          <a:xfrm>
            <a:off x="9117037" y="4529782"/>
            <a:ext cx="73061" cy="730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B0D7AA82-B6B2-8C43-9144-D509A2D3D461}"/>
              </a:ext>
            </a:extLst>
          </p:cNvPr>
          <p:cNvSpPr/>
          <p:nvPr/>
        </p:nvSpPr>
        <p:spPr>
          <a:xfrm>
            <a:off x="5022064" y="5191692"/>
            <a:ext cx="285736" cy="250321"/>
          </a:xfrm>
          <a:prstGeom prst="star5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CA8BA30D-A311-BE4A-8433-23BEF11A7EE3}"/>
              </a:ext>
            </a:extLst>
          </p:cNvPr>
          <p:cNvSpPr txBox="1">
            <a:spLocks/>
          </p:cNvSpPr>
          <p:nvPr/>
        </p:nvSpPr>
        <p:spPr>
          <a:xfrm>
            <a:off x="296138" y="6573598"/>
            <a:ext cx="7858759" cy="3237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42915" rtl="0" eaLnBrk="1" latinLnBrk="0" hangingPunct="1">
              <a:lnSpc>
                <a:spcPct val="90000"/>
              </a:lnSpc>
              <a:spcBef>
                <a:spcPts val="703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82186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3643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125101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46558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768015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9473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0930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387" indent="-160729" algn="l" defTabSz="642915" rtl="0" eaLnBrk="1" latinLnBrk="0" hangingPunct="1">
              <a:lnSpc>
                <a:spcPct val="90000"/>
              </a:lnSpc>
              <a:spcBef>
                <a:spcPts val="352"/>
              </a:spcBef>
              <a:buFont typeface="Arial" panose="020B0604020202020204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Summary slides – Jeemijn Scheen et al. – </a:t>
            </a:r>
            <a:r>
              <a:rPr lang="en-US" sz="1800" i="1" dirty="0" err="1"/>
              <a:t>jeemijn.scheen@climate.unibe.ch</a:t>
            </a:r>
            <a:endParaRPr lang="en-US" sz="1800" i="1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75511F0-A0D5-B449-B8D9-C2A31F1AA962}"/>
              </a:ext>
            </a:extLst>
          </p:cNvPr>
          <p:cNvGrpSpPr/>
          <p:nvPr/>
        </p:nvGrpSpPr>
        <p:grpSpPr>
          <a:xfrm>
            <a:off x="-58535" y="2298142"/>
            <a:ext cx="2239253" cy="467591"/>
            <a:chOff x="6604602" y="2260939"/>
            <a:chExt cx="2239253" cy="467591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AB9F75F-5579-3A46-AF3D-6A78A4113300}"/>
                </a:ext>
              </a:extLst>
            </p:cNvPr>
            <p:cNvSpPr/>
            <p:nvPr/>
          </p:nvSpPr>
          <p:spPr>
            <a:xfrm>
              <a:off x="6604602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C22C868-516C-A445-BBEF-E53EECDCE249}"/>
                </a:ext>
              </a:extLst>
            </p:cNvPr>
            <p:cNvSpPr/>
            <p:nvPr/>
          </p:nvSpPr>
          <p:spPr>
            <a:xfrm>
              <a:off x="7724228" y="2260939"/>
              <a:ext cx="1119627" cy="4675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</p:grpSp>
    </p:spTree>
    <p:extLst>
      <p:ext uri="{BB962C8B-B14F-4D97-AF65-F5344CB8AC3E}">
        <p14:creationId xmlns:p14="http://schemas.microsoft.com/office/powerpoint/2010/main" val="124304471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p" id="{8C632FB4-29AD-3446-BDA7-3CDD1F83802B}" vid="{80F5AC4F-5B80-1C4E-BE65-0D392FF65E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9510</TotalTime>
  <Words>286</Words>
  <Application>Microsoft Macintosh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 Neue</vt:lpstr>
      <vt:lpstr>Symbol</vt:lpstr>
      <vt:lpstr>Wingdings</vt:lpstr>
      <vt:lpstr>2_Office Theme</vt:lpstr>
      <vt:lpstr>Office Theme</vt:lpstr>
      <vt:lpstr>kup</vt:lpstr>
      <vt:lpstr>PowerPoint Presentation</vt:lpstr>
      <vt:lpstr>PowerPoint Presentation</vt:lpstr>
      <vt:lpstr>231Pa/230Th as proxy for AMOC strength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Scheen, Jeemijn (CLIMATE)</dc:creator>
  <cp:lastModifiedBy>Scheen, Jeemijn (CLIMATE)</cp:lastModifiedBy>
  <cp:revision>163</cp:revision>
  <dcterms:created xsi:type="dcterms:W3CDTF">2021-12-06T13:22:00Z</dcterms:created>
  <dcterms:modified xsi:type="dcterms:W3CDTF">2022-06-23T21:31:20Z</dcterms:modified>
</cp:coreProperties>
</file>