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72"/>
  </p:normalViewPr>
  <p:slideViewPr>
    <p:cSldViewPr snapToGrid="0">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9/13/24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290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9/13/24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9669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9/13/24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884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9/13/24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798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9/13/24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75481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9/13/24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829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9/13/24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027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9/13/24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6165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9/13/24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766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9/13/24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269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9/13/24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7643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9/13/24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946374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12" r:id="rId6"/>
    <p:sldLayoutId id="2147483707" r:id="rId7"/>
    <p:sldLayoutId id="2147483708" r:id="rId8"/>
    <p:sldLayoutId id="2147483709" r:id="rId9"/>
    <p:sldLayoutId id="2147483711" r:id="rId10"/>
    <p:sldLayoutId id="214748371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7E06325-BDAE-0CDE-2CC0-FC058FB6D258}"/>
              </a:ext>
            </a:extLst>
          </p:cNvPr>
          <p:cNvPicPr>
            <a:picLocks noChangeAspect="1"/>
          </p:cNvPicPr>
          <p:nvPr/>
        </p:nvPicPr>
        <p:blipFill>
          <a:blip r:embed="rId2"/>
          <a:srcRect t="29687"/>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66A51746-1C51-CBA5-8174-7A6E149C94B6}"/>
              </a:ext>
            </a:extLst>
          </p:cNvPr>
          <p:cNvSpPr>
            <a:spLocks noGrp="1"/>
          </p:cNvSpPr>
          <p:nvPr>
            <p:ph type="ctrTitle"/>
          </p:nvPr>
        </p:nvSpPr>
        <p:spPr>
          <a:xfrm>
            <a:off x="475488" y="2311080"/>
            <a:ext cx="4023360" cy="2014032"/>
          </a:xfrm>
        </p:spPr>
        <p:txBody>
          <a:bodyPr anchor="b">
            <a:normAutofit/>
          </a:bodyPr>
          <a:lstStyle/>
          <a:p>
            <a:r>
              <a:rPr lang="en-US" sz="4800" dirty="0" err="1">
                <a:latin typeface="Times New Roman" panose="02020603050405020304" pitchFamily="18" charset="0"/>
                <a:cs typeface="Times New Roman" panose="02020603050405020304" pitchFamily="18" charset="0"/>
              </a:rPr>
              <a:t>NewYork</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CityBike</a:t>
            </a:r>
            <a:endParaRPr lang="en-US"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CB380B-9602-E6E4-339E-EC0F0AE20EC2}"/>
              </a:ext>
            </a:extLst>
          </p:cNvPr>
          <p:cNvSpPr>
            <a:spLocks noGrp="1"/>
          </p:cNvSpPr>
          <p:nvPr>
            <p:ph type="subTitle" idx="1"/>
          </p:nvPr>
        </p:nvSpPr>
        <p:spPr>
          <a:xfrm>
            <a:off x="475488" y="4873752"/>
            <a:ext cx="4023360" cy="1207008"/>
          </a:xfrm>
        </p:spPr>
        <p:txBody>
          <a:bodyPr anchor="t">
            <a:normAutofit/>
          </a:bodyPr>
          <a:lstStyle/>
          <a:p>
            <a:r>
              <a:rPr lang="en-US" sz="2000"/>
              <a:t>Data Analysis</a:t>
            </a:r>
          </a:p>
        </p:txBody>
      </p:sp>
      <p:sp>
        <p:nvSpPr>
          <p:cNvPr id="15" name="Rectangle 14">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6602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46BA-7C3B-96D6-4631-B163B4227178}"/>
              </a:ext>
            </a:extLst>
          </p:cNvPr>
          <p:cNvSpPr>
            <a:spLocks noGrp="1"/>
          </p:cNvSpPr>
          <p:nvPr>
            <p:ph type="title"/>
          </p:nvPr>
        </p:nvSpPr>
        <p:spPr>
          <a:xfrm>
            <a:off x="1144143" y="2991802"/>
            <a:ext cx="10168128" cy="1179576"/>
          </a:xfrm>
        </p:spPr>
        <p:txBody>
          <a:bodyPr/>
          <a:lstStyle/>
          <a:p>
            <a:pPr algn="ctr"/>
            <a:r>
              <a:rPr lang="en-US" dirty="0"/>
              <a:t>Summary</a:t>
            </a:r>
          </a:p>
        </p:txBody>
      </p:sp>
    </p:spTree>
    <p:extLst>
      <p:ext uri="{BB962C8B-B14F-4D97-AF65-F5344CB8AC3E}">
        <p14:creationId xmlns:p14="http://schemas.microsoft.com/office/powerpoint/2010/main" val="1789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BA08-9F45-B224-625C-32886588923E}"/>
              </a:ext>
            </a:extLst>
          </p:cNvPr>
          <p:cNvSpPr>
            <a:spLocks noGrp="1"/>
          </p:cNvSpPr>
          <p:nvPr>
            <p:ph type="title"/>
          </p:nvPr>
        </p:nvSpPr>
        <p:spPr>
          <a:xfrm>
            <a:off x="1011936" y="248603"/>
            <a:ext cx="10168128" cy="1179576"/>
          </a:xfrm>
        </p:spPr>
        <p:txBody>
          <a:bodyPr>
            <a:normAutofit/>
          </a:bodyPr>
          <a:lstStyle/>
          <a:p>
            <a:r>
              <a:rPr lang="en-US" sz="2800" dirty="0">
                <a:latin typeface="Times New Roman" panose="02020603050405020304" pitchFamily="18" charset="0"/>
                <a:cs typeface="Times New Roman" panose="02020603050405020304" pitchFamily="18" charset="0"/>
              </a:rPr>
              <a:t>Summary of findings</a:t>
            </a:r>
          </a:p>
        </p:txBody>
      </p:sp>
      <p:sp>
        <p:nvSpPr>
          <p:cNvPr id="3" name="Content Placeholder 2">
            <a:extLst>
              <a:ext uri="{FF2B5EF4-FFF2-40B4-BE49-F238E27FC236}">
                <a16:creationId xmlns:a16="http://schemas.microsoft.com/office/drawing/2014/main" id="{E68BFCF2-0F99-20B5-FE58-80691CDA0619}"/>
              </a:ext>
            </a:extLst>
          </p:cNvPr>
          <p:cNvSpPr>
            <a:spLocks noGrp="1"/>
          </p:cNvSpPr>
          <p:nvPr>
            <p:ph idx="1"/>
          </p:nvPr>
        </p:nvSpPr>
        <p:spPr>
          <a:xfrm>
            <a:off x="672656" y="1181862"/>
            <a:ext cx="10168128" cy="3694176"/>
          </a:xfrm>
        </p:spPr>
        <p:txBody>
          <a:bodyPr>
            <a:noAutofit/>
          </a:bodyPr>
          <a:lstStyle/>
          <a:p>
            <a:pPr marL="342900" indent="-342900">
              <a:buAutoNum type="arabicPeriod"/>
            </a:pPr>
            <a:r>
              <a:rPr lang="en-IN" sz="2200" b="1" u="none" strike="noStrike" dirty="0">
                <a:solidFill>
                  <a:srgbClr val="000000"/>
                </a:solidFill>
                <a:effectLst/>
                <a:latin typeface="Times New Roman" panose="02020603050405020304" pitchFamily="18" charset="0"/>
                <a:cs typeface="Times New Roman" panose="02020603050405020304" pitchFamily="18" charset="0"/>
              </a:rPr>
              <a:t>Top 5 pick-up locations for bikes:</a:t>
            </a:r>
            <a:r>
              <a:rPr lang="en-IN" sz="2200" b="0" u="none" strike="noStrike" dirty="0">
                <a:solidFill>
                  <a:srgbClr val="000000"/>
                </a:solidFill>
                <a:effectLst/>
                <a:latin typeface="Times New Roman" panose="02020603050405020304" pitchFamily="18" charset="0"/>
                <a:cs typeface="Times New Roman" panose="02020603050405020304" pitchFamily="18" charset="0"/>
              </a:rPr>
              <a:t> </a:t>
            </a:r>
          </a:p>
          <a:p>
            <a:pPr marL="0" indent="0">
              <a:buNone/>
            </a:pPr>
            <a:r>
              <a:rPr lang="en-IN" sz="2200" dirty="0">
                <a:solidFill>
                  <a:srgbClr val="000000"/>
                </a:solidFill>
                <a:latin typeface="Times New Roman" panose="02020603050405020304" pitchFamily="18" charset="0"/>
                <a:cs typeface="Times New Roman" panose="02020603050405020304" pitchFamily="18" charset="0"/>
              </a:rPr>
              <a:t>	</a:t>
            </a:r>
            <a:r>
              <a:rPr lang="en-IN" sz="2200" b="0" u="none" strike="noStrike" dirty="0">
                <a:solidFill>
                  <a:srgbClr val="000000"/>
                </a:solidFill>
                <a:effectLst/>
                <a:latin typeface="Times New Roman" panose="02020603050405020304" pitchFamily="18" charset="0"/>
                <a:cs typeface="Times New Roman" panose="02020603050405020304" pitchFamily="18" charset="0"/>
              </a:rPr>
              <a:t>Grove St Path, Exchange Place, Sip Ave, Hamilton Park, &amp; Morris Canal</a:t>
            </a:r>
          </a:p>
          <a:p>
            <a:pPr marL="0" indent="0">
              <a:buNone/>
            </a:pPr>
            <a:r>
              <a:rPr lang="en-IN" sz="2200" b="1" dirty="0">
                <a:solidFill>
                  <a:srgbClr val="000000"/>
                </a:solidFill>
                <a:latin typeface="Times New Roman" panose="02020603050405020304" pitchFamily="18" charset="0"/>
                <a:cs typeface="Times New Roman" panose="02020603050405020304" pitchFamily="18" charset="0"/>
              </a:rPr>
              <a:t>2</a:t>
            </a:r>
            <a:r>
              <a:rPr lang="en-IN" sz="2200" dirty="0">
                <a:solidFill>
                  <a:srgbClr val="000000"/>
                </a:solidFill>
                <a:latin typeface="Times New Roman" panose="02020603050405020304" pitchFamily="18" charset="0"/>
                <a:cs typeface="Times New Roman" panose="02020603050405020304" pitchFamily="18" charset="0"/>
              </a:rPr>
              <a:t>. </a:t>
            </a:r>
            <a:r>
              <a:rPr lang="en-IN" sz="2200" b="1" u="none" strike="noStrike" dirty="0">
                <a:solidFill>
                  <a:srgbClr val="000000"/>
                </a:solidFill>
                <a:effectLst/>
                <a:latin typeface="Times New Roman" panose="02020603050405020304" pitchFamily="18" charset="0"/>
                <a:cs typeface="Times New Roman" panose="02020603050405020304" pitchFamily="18" charset="0"/>
              </a:rPr>
              <a:t>Customer base: </a:t>
            </a:r>
            <a:br>
              <a:rPr lang="en-IN" sz="2200" b="1" u="none" strike="noStrike" dirty="0">
                <a:solidFill>
                  <a:srgbClr val="000000"/>
                </a:solidFill>
                <a:effectLst/>
                <a:latin typeface="Times New Roman" panose="02020603050405020304" pitchFamily="18" charset="0"/>
                <a:cs typeface="Times New Roman" panose="02020603050405020304" pitchFamily="18" charset="0"/>
              </a:rPr>
            </a:br>
            <a:r>
              <a:rPr lang="en-IN" sz="2200" dirty="0">
                <a:solidFill>
                  <a:srgbClr val="000000"/>
                </a:solidFill>
                <a:latin typeface="Times New Roman" panose="02020603050405020304" pitchFamily="18" charset="0"/>
                <a:cs typeface="Times New Roman" panose="02020603050405020304" pitchFamily="18" charset="0"/>
              </a:rPr>
              <a:t>	Based on our findings, the Customer base of City Bike would be </a:t>
            </a:r>
            <a:r>
              <a:rPr lang="en-IN" sz="2200" dirty="0" err="1">
                <a:solidFill>
                  <a:srgbClr val="000000"/>
                </a:solidFill>
                <a:latin typeface="Times New Roman" panose="02020603050405020304" pitchFamily="18" charset="0"/>
                <a:cs typeface="Times New Roman" panose="02020603050405020304" pitchFamily="18" charset="0"/>
              </a:rPr>
              <a:t>Longtime</a:t>
            </a:r>
            <a:r>
              <a:rPr lang="en-IN" sz="2200" dirty="0">
                <a:solidFill>
                  <a:srgbClr val="000000"/>
                </a:solidFill>
                <a:latin typeface="Times New Roman" panose="02020603050405020304" pitchFamily="18" charset="0"/>
                <a:cs typeface="Times New Roman" panose="02020603050405020304" pitchFamily="18" charset="0"/>
              </a:rPr>
              <a:t> subscribers in the age group of 35 -50 who rent their bikes to their work places.</a:t>
            </a:r>
          </a:p>
          <a:p>
            <a:pPr marL="0" indent="0">
              <a:buNone/>
            </a:pPr>
            <a:r>
              <a:rPr lang="en-IN" sz="2200" b="1" u="none" strike="noStrike" dirty="0">
                <a:solidFill>
                  <a:srgbClr val="000000"/>
                </a:solidFill>
                <a:effectLst/>
                <a:latin typeface="Times New Roman" panose="02020603050405020304" pitchFamily="18" charset="0"/>
                <a:cs typeface="Times New Roman" panose="02020603050405020304" pitchFamily="18" charset="0"/>
              </a:rPr>
              <a:t>3. Citi Bike customer </a:t>
            </a:r>
            <a:r>
              <a:rPr lang="en-IN" sz="2200" b="1" u="none" strike="noStrike" dirty="0" err="1">
                <a:solidFill>
                  <a:srgbClr val="000000"/>
                </a:solidFill>
                <a:effectLst/>
                <a:latin typeface="Times New Roman" panose="02020603050405020304" pitchFamily="18" charset="0"/>
                <a:cs typeface="Times New Roman" panose="02020603050405020304" pitchFamily="18" charset="0"/>
              </a:rPr>
              <a:t>behavior</a:t>
            </a:r>
            <a:r>
              <a:rPr lang="en-IN" sz="2200" b="1" u="none" strike="noStrike" dirty="0">
                <a:solidFill>
                  <a:srgbClr val="000000"/>
                </a:solidFill>
                <a:effectLst/>
                <a:latin typeface="Times New Roman" panose="02020603050405020304" pitchFamily="18" charset="0"/>
                <a:cs typeface="Times New Roman" panose="02020603050405020304" pitchFamily="18" charset="0"/>
              </a:rPr>
              <a:t>:</a:t>
            </a:r>
            <a:br>
              <a:rPr lang="en-IN" sz="2200" b="1" u="none" strike="noStrike" dirty="0">
                <a:solidFill>
                  <a:srgbClr val="000000"/>
                </a:solidFill>
                <a:effectLst/>
                <a:latin typeface="Times New Roman" panose="02020603050405020304" pitchFamily="18" charset="0"/>
                <a:cs typeface="Times New Roman" panose="02020603050405020304" pitchFamily="18" charset="0"/>
              </a:rPr>
            </a:br>
            <a:r>
              <a:rPr lang="en-IN" sz="2200" b="1" dirty="0">
                <a:solidFill>
                  <a:srgbClr val="000000"/>
                </a:solidFill>
                <a:latin typeface="Times New Roman" panose="02020603050405020304" pitchFamily="18" charset="0"/>
                <a:cs typeface="Times New Roman" panose="02020603050405020304" pitchFamily="18" charset="0"/>
              </a:rPr>
              <a:t>	</a:t>
            </a:r>
            <a:r>
              <a:rPr lang="en-IN" sz="2200" dirty="0">
                <a:solidFill>
                  <a:srgbClr val="000000"/>
                </a:solidFill>
                <a:latin typeface="Times New Roman" panose="02020603050405020304" pitchFamily="18" charset="0"/>
                <a:cs typeface="Times New Roman" panose="02020603050405020304" pitchFamily="18" charset="0"/>
              </a:rPr>
              <a:t>After our descriptive statistical analysis, we can see that the minimum trip duration was made for 1 minute and maximum trip duration was made for 3693 minutes. More Bikes were rented by Long time subscribers and especially on weekdays than on weekends. We also saw that more bikes were rented on Wednesday. We can also learn from our analysis that people aged 75+ did made more average trip duration than others.</a:t>
            </a:r>
            <a:br>
              <a:rPr lang="en-IN" sz="2200" b="0" u="none" strike="noStrike" dirty="0">
                <a:solidFill>
                  <a:srgbClr val="000000"/>
                </a:solidFill>
                <a:effectLst/>
                <a:latin typeface="Times New Roman" panose="02020603050405020304" pitchFamily="18" charset="0"/>
                <a:cs typeface="Times New Roman" panose="02020603050405020304" pitchFamily="18" charset="0"/>
              </a:rPr>
            </a:br>
            <a:br>
              <a:rPr lang="en-IN" sz="2200" b="0" u="none" strike="noStrike" dirty="0">
                <a:solidFill>
                  <a:srgbClr val="000000"/>
                </a:solidFill>
                <a:effectLst/>
                <a:latin typeface="Times New Roman" panose="02020603050405020304" pitchFamily="18" charset="0"/>
                <a:cs typeface="Times New Roman" panose="02020603050405020304" pitchFamily="18" charset="0"/>
              </a:rPr>
            </a:br>
            <a:endParaRPr lang="en-IN" sz="2200" b="0" u="none" strike="noStrike" dirty="0">
              <a:solidFill>
                <a:srgbClr val="000000"/>
              </a:solidFill>
              <a:effectLst/>
              <a:latin typeface="Times New Roman" panose="02020603050405020304" pitchFamily="18" charset="0"/>
              <a:cs typeface="Times New Roman" panose="02020603050405020304" pitchFamily="18" charset="0"/>
            </a:endParaRPr>
          </a:p>
          <a:p>
            <a:pPr marL="0" indent="0">
              <a:buNone/>
            </a:pPr>
            <a:br>
              <a:rPr lang="en-IN" sz="2200" b="0" u="none" strike="noStrike" dirty="0">
                <a:solidFill>
                  <a:srgbClr val="000000"/>
                </a:solidFill>
                <a:effectLst/>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54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98F9-EA87-D793-65FF-42C8536B017D}"/>
              </a:ext>
            </a:extLst>
          </p:cNvPr>
          <p:cNvSpPr>
            <a:spLocks noGrp="1"/>
          </p:cNvSpPr>
          <p:nvPr>
            <p:ph type="title"/>
          </p:nvPr>
        </p:nvSpPr>
        <p:spPr>
          <a:xfrm>
            <a:off x="1011936" y="3122507"/>
            <a:ext cx="10168128" cy="1179576"/>
          </a:xfrm>
        </p:spPr>
        <p:txBody>
          <a:bodyPr>
            <a:normAutofit/>
          </a:bodyPr>
          <a:lstStyle/>
          <a:p>
            <a:pPr algn="ctr" rtl="0">
              <a:spcBef>
                <a:spcPts val="0"/>
              </a:spcBef>
              <a:spcAft>
                <a:spcPts val="0"/>
              </a:spcAft>
            </a:pPr>
            <a:r>
              <a:rPr lang="en-IN" i="0" u="none" strike="noStrike" dirty="0">
                <a:solidFill>
                  <a:srgbClr val="000000"/>
                </a:solidFill>
                <a:effectLst/>
                <a:cs typeface="Times New Roman" panose="02020603050405020304" pitchFamily="18" charset="0"/>
              </a:rPr>
              <a:t>Actions &amp; Recommendations</a:t>
            </a:r>
            <a:endParaRPr lang="en-US" dirty="0">
              <a:cs typeface="Times New Roman" panose="02020603050405020304" pitchFamily="18" charset="0"/>
            </a:endParaRPr>
          </a:p>
        </p:txBody>
      </p:sp>
    </p:spTree>
    <p:extLst>
      <p:ext uri="{BB962C8B-B14F-4D97-AF65-F5344CB8AC3E}">
        <p14:creationId xmlns:p14="http://schemas.microsoft.com/office/powerpoint/2010/main" val="199885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520C-B922-B8D5-27EE-D8558E76F2E4}"/>
              </a:ext>
            </a:extLst>
          </p:cNvPr>
          <p:cNvSpPr>
            <a:spLocks noGrp="1"/>
          </p:cNvSpPr>
          <p:nvPr>
            <p:ph type="title"/>
          </p:nvPr>
        </p:nvSpPr>
        <p:spPr>
          <a:xfrm>
            <a:off x="1115568" y="520637"/>
            <a:ext cx="10168128" cy="1179576"/>
          </a:xfrm>
        </p:spPr>
        <p:txBody>
          <a:bodyPr>
            <a:normAutofit/>
          </a:bodyPr>
          <a:lstStyle/>
          <a:p>
            <a:r>
              <a:rPr lang="en-IN" sz="2800" i="0" u="none" strike="noStrike" dirty="0">
                <a:solidFill>
                  <a:srgbClr val="000000"/>
                </a:solidFill>
                <a:effectLst/>
                <a:latin typeface="Times New Roman" panose="02020603050405020304" pitchFamily="18" charset="0"/>
                <a:cs typeface="Times New Roman" panose="02020603050405020304" pitchFamily="18" charset="0"/>
              </a:rPr>
              <a:t>Recommended actions: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06FDA2-9B2D-A849-5D79-B93D7CA39F85}"/>
              </a:ext>
            </a:extLst>
          </p:cNvPr>
          <p:cNvSpPr>
            <a:spLocks noGrp="1"/>
          </p:cNvSpPr>
          <p:nvPr>
            <p:ph idx="1"/>
          </p:nvPr>
        </p:nvSpPr>
        <p:spPr>
          <a:xfrm>
            <a:off x="1115568" y="1865376"/>
            <a:ext cx="10168128" cy="4686300"/>
          </a:xfrm>
        </p:spPr>
        <p:txBody>
          <a:bodyPr>
            <a:noAutofit/>
          </a:bodyPr>
          <a:lstStyle/>
          <a:p>
            <a:r>
              <a:rPr lang="en-IN" sz="2200" b="1" u="none" strike="noStrike" dirty="0">
                <a:solidFill>
                  <a:srgbClr val="000000"/>
                </a:solidFill>
                <a:effectLst/>
                <a:latin typeface="Times New Roman" panose="02020603050405020304" pitchFamily="18" charset="0"/>
                <a:cs typeface="Times New Roman" panose="02020603050405020304" pitchFamily="18" charset="0"/>
              </a:rPr>
              <a:t>Product recommendations:</a:t>
            </a:r>
          </a:p>
          <a:p>
            <a:pPr marL="0" indent="0">
              <a:buNone/>
            </a:pPr>
            <a:r>
              <a:rPr lang="en-IN" sz="2200" dirty="0">
                <a:solidFill>
                  <a:srgbClr val="000000"/>
                </a:solidFill>
                <a:latin typeface="Times New Roman" panose="02020603050405020304" pitchFamily="18" charset="0"/>
                <a:cs typeface="Times New Roman" panose="02020603050405020304" pitchFamily="18" charset="0"/>
              </a:rPr>
              <a:t>Install more Bikes at the top 5 Pick-Up stations as we see more number of bikes are been rented from these places compared to others.</a:t>
            </a:r>
          </a:p>
          <a:p>
            <a:pPr rtl="0">
              <a:spcBef>
                <a:spcPts val="0"/>
              </a:spcBef>
              <a:spcAft>
                <a:spcPts val="1200"/>
              </a:spcAft>
            </a:pPr>
            <a:r>
              <a:rPr lang="en-IN" sz="2200" b="1" u="none" strike="noStrike" dirty="0">
                <a:solidFill>
                  <a:srgbClr val="000000"/>
                </a:solidFill>
                <a:effectLst/>
                <a:latin typeface="Times New Roman" panose="02020603050405020304" pitchFamily="18" charset="0"/>
                <a:cs typeface="Times New Roman" panose="02020603050405020304" pitchFamily="18" charset="0"/>
              </a:rPr>
              <a:t>Marketing recommendations:</a:t>
            </a:r>
          </a:p>
          <a:p>
            <a:pPr>
              <a:spcBef>
                <a:spcPts val="0"/>
              </a:spcBef>
              <a:spcAft>
                <a:spcPts val="1200"/>
              </a:spcAft>
              <a:buFontTx/>
              <a:buChar char="-"/>
            </a:pPr>
            <a:r>
              <a:rPr lang="en-IN" sz="2200" dirty="0">
                <a:solidFill>
                  <a:srgbClr val="000000"/>
                </a:solidFill>
                <a:latin typeface="Times New Roman" panose="02020603050405020304" pitchFamily="18" charset="0"/>
                <a:cs typeface="Times New Roman" panose="02020603050405020304" pitchFamily="18" charset="0"/>
              </a:rPr>
              <a:t>The Citi Bike customer base is mostly Long time subscribers aged between 35 – 45  who are most active during weekdays. This tells us that they are probably people who live in New York and use Citi Bikes to commute to the work places and back. Marketing and advertising campaigns should therefore target this particular demographic.</a:t>
            </a:r>
          </a:p>
          <a:p>
            <a:pPr>
              <a:spcBef>
                <a:spcPts val="0"/>
              </a:spcBef>
              <a:spcAft>
                <a:spcPts val="1200"/>
              </a:spcAft>
              <a:buFontTx/>
              <a:buChar char="-"/>
            </a:pPr>
            <a:r>
              <a:rPr lang="en-IN" sz="2200" dirty="0">
                <a:solidFill>
                  <a:srgbClr val="000000"/>
                </a:solidFill>
                <a:latin typeface="Times New Roman" panose="02020603050405020304" pitchFamily="18" charset="0"/>
                <a:cs typeface="Times New Roman" panose="02020603050405020304" pitchFamily="18" charset="0"/>
              </a:rPr>
              <a:t>We see few outliers who take their Bikes outside the city for weekends.  Campaigns on any offers for weekends and for senior citizens can attract more people to hire.</a:t>
            </a:r>
          </a:p>
          <a:p>
            <a:pPr marL="0" indent="0">
              <a:spcBef>
                <a:spcPts val="0"/>
              </a:spcBef>
              <a:spcAft>
                <a:spcPts val="1200"/>
              </a:spcAft>
              <a:buNone/>
            </a:pPr>
            <a:br>
              <a:rPr lang="en-IN"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99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7082-E0F0-0262-0684-AE46145699F7}"/>
              </a:ext>
            </a:extLst>
          </p:cNvPr>
          <p:cNvSpPr>
            <a:spLocks noGrp="1"/>
          </p:cNvSpPr>
          <p:nvPr>
            <p:ph type="title"/>
          </p:nvPr>
        </p:nvSpPr>
        <p:spPr>
          <a:xfrm>
            <a:off x="923657" y="3429000"/>
            <a:ext cx="10168128" cy="1179576"/>
          </a:xfrm>
        </p:spPr>
        <p:txBody>
          <a:bodyPr/>
          <a:lstStyle/>
          <a:p>
            <a:pPr algn="ctr"/>
            <a:r>
              <a:rPr lang="en-US" dirty="0"/>
              <a:t>THANK YOU !</a:t>
            </a:r>
          </a:p>
        </p:txBody>
      </p:sp>
    </p:spTree>
    <p:extLst>
      <p:ext uri="{BB962C8B-B14F-4D97-AF65-F5344CB8AC3E}">
        <p14:creationId xmlns:p14="http://schemas.microsoft.com/office/powerpoint/2010/main" val="358898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7838-7B19-D9A8-7862-2ADBD5A47ADC}"/>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Project Goal: </a:t>
            </a:r>
          </a:p>
        </p:txBody>
      </p:sp>
      <p:sp>
        <p:nvSpPr>
          <p:cNvPr id="3" name="Content Placeholder 2">
            <a:extLst>
              <a:ext uri="{FF2B5EF4-FFF2-40B4-BE49-F238E27FC236}">
                <a16:creationId xmlns:a16="http://schemas.microsoft.com/office/drawing/2014/main" id="{36742B8A-CB48-DAC8-8569-9DF19BD2F78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To better understand the behavior of Citi Bike’s customers (both one-time users and subscribers) and how they use Citi Bikes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will help us to:</a:t>
            </a:r>
          </a:p>
          <a:p>
            <a:r>
              <a:rPr lang="en-US" dirty="0">
                <a:latin typeface="Times New Roman" panose="02020603050405020304" pitchFamily="18" charset="0"/>
                <a:cs typeface="Times New Roman" panose="02020603050405020304" pitchFamily="18" charset="0"/>
              </a:rPr>
              <a:t>Identify where more bikes should be installed</a:t>
            </a:r>
          </a:p>
          <a:p>
            <a:r>
              <a:rPr lang="en-US" dirty="0">
                <a:latin typeface="Times New Roman" panose="02020603050405020304" pitchFamily="18" charset="0"/>
                <a:cs typeface="Times New Roman" panose="02020603050405020304" pitchFamily="18" charset="0"/>
              </a:rPr>
              <a:t>Create targeted marketing campaigns that will appeal to different customer segments</a:t>
            </a:r>
            <a:br>
              <a:rPr lang="en-US" dirty="0"/>
            </a:br>
            <a:endParaRPr lang="en-US" dirty="0"/>
          </a:p>
        </p:txBody>
      </p:sp>
    </p:spTree>
    <p:extLst>
      <p:ext uri="{BB962C8B-B14F-4D97-AF65-F5344CB8AC3E}">
        <p14:creationId xmlns:p14="http://schemas.microsoft.com/office/powerpoint/2010/main" val="353552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C5E1-CEC8-DC84-35AB-36118DE9AE8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Key Questions:</a:t>
            </a:r>
          </a:p>
        </p:txBody>
      </p:sp>
      <p:sp>
        <p:nvSpPr>
          <p:cNvPr id="3" name="Content Placeholder 2">
            <a:extLst>
              <a:ext uri="{FF2B5EF4-FFF2-40B4-BE49-F238E27FC236}">
                <a16:creationId xmlns:a16="http://schemas.microsoft.com/office/drawing/2014/main" id="{D783B460-576D-34AD-EF45-38A876FB1CB1}"/>
              </a:ext>
            </a:extLst>
          </p:cNvPr>
          <p:cNvSpPr>
            <a:spLocks noGrp="1"/>
          </p:cNvSpPr>
          <p:nvPr>
            <p:ph idx="1"/>
          </p:nvPr>
        </p:nvSpPr>
        <p:spPr>
          <a:xfrm>
            <a:off x="1115568" y="2212621"/>
            <a:ext cx="10168128" cy="4273903"/>
          </a:xfrm>
        </p:spPr>
        <p:txBody>
          <a:bodyPr>
            <a:noAutofit/>
          </a:bodyPr>
          <a:lstStyle/>
          <a:p>
            <a:pPr rtl="0" fontAlgn="base">
              <a:spcBef>
                <a:spcPts val="0"/>
              </a:spcBef>
              <a:spcAft>
                <a:spcPts val="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What are the most popular pick-up locations across the city for Citi Bike rental?</a:t>
            </a:r>
            <a:br>
              <a:rPr lang="en-IN" b="0" i="0" u="none" strike="noStrike" dirty="0">
                <a:solidFill>
                  <a:srgbClr val="000000"/>
                </a:solidFill>
                <a:effectLst/>
                <a:latin typeface="Times New Roman" panose="02020603050405020304" pitchFamily="18" charset="0"/>
                <a:cs typeface="Times New Roman" panose="02020603050405020304" pitchFamily="18" charset="0"/>
              </a:rPr>
            </a:b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How does the average trip duration vary across different age groups?</a:t>
            </a:r>
            <a:br>
              <a:rPr lang="en-IN" b="0" i="0" u="none" strike="noStrike" dirty="0">
                <a:solidFill>
                  <a:srgbClr val="000000"/>
                </a:solidFill>
                <a:effectLst/>
                <a:latin typeface="Times New Roman" panose="02020603050405020304" pitchFamily="18" charset="0"/>
                <a:cs typeface="Times New Roman" panose="02020603050405020304" pitchFamily="18" charset="0"/>
              </a:rPr>
            </a:b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Which age group rents the most bikes?</a:t>
            </a:r>
            <a:br>
              <a:rPr lang="en-IN" b="0" i="0" u="none" strike="noStrike" dirty="0">
                <a:solidFill>
                  <a:srgbClr val="000000"/>
                </a:solidFill>
                <a:effectLst/>
                <a:latin typeface="Times New Roman" panose="02020603050405020304" pitchFamily="18" charset="0"/>
                <a:cs typeface="Times New Roman" panose="02020603050405020304" pitchFamily="18" charset="0"/>
              </a:rPr>
            </a:b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How does bike rental vary across the two user groups (one-time users vs long-term subscribers) on different days of the week? </a:t>
            </a:r>
            <a:br>
              <a:rPr lang="en-IN" b="0" i="0" u="none" strike="noStrike" dirty="0">
                <a:solidFill>
                  <a:srgbClr val="000000"/>
                </a:solidFill>
                <a:effectLst/>
                <a:latin typeface="Times New Roman" panose="02020603050405020304" pitchFamily="18" charset="0"/>
                <a:cs typeface="Times New Roman" panose="02020603050405020304" pitchFamily="18" charset="0"/>
              </a:rPr>
            </a:br>
            <a:endParaRPr lang="en-IN"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IN" b="0" i="0" u="none" strike="noStrike" dirty="0">
                <a:solidFill>
                  <a:srgbClr val="000000"/>
                </a:solidFill>
                <a:effectLst/>
                <a:latin typeface="Times New Roman" panose="02020603050405020304" pitchFamily="18" charset="0"/>
                <a:cs typeface="Times New Roman" panose="02020603050405020304" pitchFamily="18" charset="0"/>
              </a:rPr>
              <a:t>Does the factor of user age impact the average bike trip duration?</a:t>
            </a:r>
          </a:p>
        </p:txBody>
      </p:sp>
    </p:spTree>
    <p:extLst>
      <p:ext uri="{BB962C8B-B14F-4D97-AF65-F5344CB8AC3E}">
        <p14:creationId xmlns:p14="http://schemas.microsoft.com/office/powerpoint/2010/main" val="415829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F592-4221-AAD0-F5AF-ACE6AF6A66B1}"/>
              </a:ext>
            </a:extLst>
          </p:cNvPr>
          <p:cNvSpPr>
            <a:spLocks noGrp="1"/>
          </p:cNvSpPr>
          <p:nvPr>
            <p:ph type="title"/>
          </p:nvPr>
        </p:nvSpPr>
        <p:spPr>
          <a:xfrm>
            <a:off x="912368" y="2614506"/>
            <a:ext cx="10168128" cy="1179576"/>
          </a:xfrm>
        </p:spPr>
        <p:txBody>
          <a:bodyPr/>
          <a:lstStyle/>
          <a:p>
            <a:pPr algn="ctr"/>
            <a:r>
              <a:rPr lang="en-US" dirty="0"/>
              <a:t>Findings and Insights</a:t>
            </a:r>
          </a:p>
        </p:txBody>
      </p:sp>
    </p:spTree>
    <p:extLst>
      <p:ext uri="{BB962C8B-B14F-4D97-AF65-F5344CB8AC3E}">
        <p14:creationId xmlns:p14="http://schemas.microsoft.com/office/powerpoint/2010/main" val="80743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Rectangle 104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5" name="Rectangle 104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6" name="Rectangle 104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8EF99-100A-59D9-5726-13AD79A294CC}"/>
              </a:ext>
            </a:extLst>
          </p:cNvPr>
          <p:cNvSpPr>
            <a:spLocks noGrp="1"/>
          </p:cNvSpPr>
          <p:nvPr>
            <p:ph type="title"/>
          </p:nvPr>
        </p:nvSpPr>
        <p:spPr>
          <a:xfrm>
            <a:off x="420624" y="2280682"/>
            <a:ext cx="4023360" cy="1713118"/>
          </a:xfrm>
        </p:spPr>
        <p:txBody>
          <a:bodyPr vert="horz" lIns="91440" tIns="45720" rIns="91440" bIns="45720" rtlCol="0" anchor="b">
            <a:normAutofit/>
          </a:bodyPr>
          <a:lstStyle/>
          <a:p>
            <a:r>
              <a:rPr lang="en-US" sz="2800" dirty="0">
                <a:latin typeface="Times New Roman" panose="02020603050405020304" pitchFamily="18" charset="0"/>
                <a:cs typeface="Times New Roman" panose="02020603050405020304" pitchFamily="18" charset="0"/>
              </a:rPr>
              <a:t>1. What are the most popular Citi Bike pick-up locations?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1057" name="Rectangle 10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8" name="Rectangle 10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A62212F6-6AB0-71AE-2AD6-13DE76120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458"/>
          <a:stretch/>
        </p:blipFill>
        <p:spPr bwMode="auto">
          <a:xfrm>
            <a:off x="4864608" y="1249197"/>
            <a:ext cx="6846363" cy="420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98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Rectangle 2058">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1" name="Rectangle 2060">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3A007C-652C-DD18-4760-79FE6B3378EA}"/>
              </a:ext>
            </a:extLst>
          </p:cNvPr>
          <p:cNvSpPr>
            <a:spLocks noGrp="1"/>
          </p:cNvSpPr>
          <p:nvPr>
            <p:ph type="title"/>
          </p:nvPr>
        </p:nvSpPr>
        <p:spPr>
          <a:xfrm>
            <a:off x="1115568" y="548640"/>
            <a:ext cx="10168128" cy="1179576"/>
          </a:xfrm>
        </p:spPr>
        <p:txBody>
          <a:bodyPr>
            <a:normAutofit/>
          </a:bodyPr>
          <a:lstStyle/>
          <a:p>
            <a:r>
              <a:rPr lang="en-US" sz="2800" dirty="0">
                <a:latin typeface="Times New Roman" panose="02020603050405020304" pitchFamily="18" charset="0"/>
                <a:cs typeface="Times New Roman" panose="02020603050405020304" pitchFamily="18" charset="0"/>
              </a:rPr>
              <a:t>2.</a:t>
            </a:r>
            <a:r>
              <a:rPr lang="en-IN" sz="2800" i="0" u="none" strike="noStrike" dirty="0">
                <a:effectLst/>
                <a:latin typeface="Times New Roman" panose="02020603050405020304" pitchFamily="18" charset="0"/>
                <a:cs typeface="Times New Roman" panose="02020603050405020304" pitchFamily="18" charset="0"/>
              </a:rPr>
              <a:t> How does the average trip duration vary across different age groups?</a:t>
            </a:r>
            <a:endParaRPr lang="en-US" sz="2800" dirty="0">
              <a:latin typeface="Times New Roman" panose="02020603050405020304" pitchFamily="18" charset="0"/>
              <a:cs typeface="Times New Roman" panose="02020603050405020304" pitchFamily="18" charset="0"/>
            </a:endParaRPr>
          </a:p>
        </p:txBody>
      </p:sp>
      <p:sp>
        <p:nvSpPr>
          <p:cNvPr id="2063" name="Rectangle 2062">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83155A5B-62A0-6CEC-4E65-DA43D223C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56" r="2" b="2"/>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7349FE56-F20F-4BA1-7D57-0318378C34BB}"/>
              </a:ext>
            </a:extLst>
          </p:cNvPr>
          <p:cNvSpPr>
            <a:spLocks noGrp="1"/>
          </p:cNvSpPr>
          <p:nvPr>
            <p:ph idx="1"/>
          </p:nvPr>
        </p:nvSpPr>
        <p:spPr>
          <a:xfrm>
            <a:off x="7411453" y="2478024"/>
            <a:ext cx="3872243" cy="3694176"/>
          </a:xfrm>
        </p:spPr>
        <p:txBody>
          <a:bodyPr anchor="ctr">
            <a:normAutofit/>
          </a:bodyPr>
          <a:lstStyle/>
          <a:p>
            <a:r>
              <a:rPr lang="en-US" dirty="0">
                <a:latin typeface="Times New Roman" panose="02020603050405020304" pitchFamily="18" charset="0"/>
                <a:cs typeface="Times New Roman" panose="02020603050405020304" pitchFamily="18" charset="0"/>
              </a:rPr>
              <a:t>Trip Duration can be seen more in elderly people who are aged above 75</a:t>
            </a:r>
          </a:p>
          <a:p>
            <a:r>
              <a:rPr lang="en-US" dirty="0">
                <a:latin typeface="Times New Roman" panose="02020603050405020304" pitchFamily="18" charset="0"/>
                <a:cs typeface="Times New Roman" panose="02020603050405020304" pitchFamily="18" charset="0"/>
              </a:rPr>
              <a:t>People aged 75+ has taken 49 min as their average trip duration</a:t>
            </a:r>
          </a:p>
        </p:txBody>
      </p:sp>
    </p:spTree>
    <p:extLst>
      <p:ext uri="{BB962C8B-B14F-4D97-AF65-F5344CB8AC3E}">
        <p14:creationId xmlns:p14="http://schemas.microsoft.com/office/powerpoint/2010/main" val="68659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AC2B9-9137-3F6B-CCF4-4CD600AD6160}"/>
              </a:ext>
            </a:extLst>
          </p:cNvPr>
          <p:cNvSpPr>
            <a:spLocks noGrp="1"/>
          </p:cNvSpPr>
          <p:nvPr>
            <p:ph type="title"/>
          </p:nvPr>
        </p:nvSpPr>
        <p:spPr>
          <a:xfrm>
            <a:off x="429768" y="411480"/>
            <a:ext cx="11201400" cy="1106424"/>
          </a:xfrm>
        </p:spPr>
        <p:txBody>
          <a:bodyPr>
            <a:normAutofit/>
          </a:bodyPr>
          <a:lstStyle/>
          <a:p>
            <a:pPr rtl="0">
              <a:spcBef>
                <a:spcPts val="0"/>
              </a:spcBef>
              <a:spcAft>
                <a:spcPts val="0"/>
              </a:spcAft>
            </a:pPr>
            <a:r>
              <a:rPr lang="en-IN" sz="2800" i="0" u="none" strike="noStrike" dirty="0">
                <a:effectLst/>
                <a:latin typeface="Times New Roman" panose="02020603050405020304" pitchFamily="18" charset="0"/>
                <a:cs typeface="Times New Roman" panose="02020603050405020304" pitchFamily="18" charset="0"/>
              </a:rPr>
              <a:t>3. Which age group rents the most bikes?</a:t>
            </a:r>
            <a:endParaRPr lang="en-US" sz="2800" dirty="0">
              <a:latin typeface="Times New Roman" panose="02020603050405020304" pitchFamily="18" charset="0"/>
              <a:cs typeface="Times New Roman" panose="02020603050405020304" pitchFamily="18" charset="0"/>
            </a:endParaRPr>
          </a:p>
        </p:txBody>
      </p:sp>
      <p:sp>
        <p:nvSpPr>
          <p:cNvPr id="3088"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FB16460A-A55E-AA9C-F053-865F6F0432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768" y="1908227"/>
            <a:ext cx="6702552" cy="4138826"/>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9"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0" name="Content Placeholder 3077">
            <a:extLst>
              <a:ext uri="{FF2B5EF4-FFF2-40B4-BE49-F238E27FC236}">
                <a16:creationId xmlns:a16="http://schemas.microsoft.com/office/drawing/2014/main" id="{B5010CC6-B1C1-7BBC-E500-D580E7A13D1E}"/>
              </a:ext>
            </a:extLst>
          </p:cNvPr>
          <p:cNvSpPr>
            <a:spLocks noGrp="1"/>
          </p:cNvSpPr>
          <p:nvPr>
            <p:ph idx="1"/>
          </p:nvPr>
        </p:nvSpPr>
        <p:spPr>
          <a:xfrm>
            <a:off x="7938752" y="2020824"/>
            <a:ext cx="3455097" cy="3959352"/>
          </a:xfrm>
        </p:spPr>
        <p:txBody>
          <a:bodyPr anchor="ctr">
            <a:normAutofit/>
          </a:bodyPr>
          <a:lstStyle/>
          <a:p>
            <a:r>
              <a:rPr lang="en-US" dirty="0">
                <a:latin typeface="Times New Roman" panose="02020603050405020304" pitchFamily="18" charset="0"/>
                <a:cs typeface="Times New Roman" panose="02020603050405020304" pitchFamily="18" charset="0"/>
              </a:rPr>
              <a:t>Age group 35 – 44 has rented more bikes than any other age group ,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close to 8000</a:t>
            </a:r>
          </a:p>
          <a:p>
            <a:r>
              <a:rPr lang="en-US" dirty="0">
                <a:latin typeface="Times New Roman" panose="02020603050405020304" pitchFamily="18" charset="0"/>
                <a:cs typeface="Times New Roman" panose="02020603050405020304" pitchFamily="18" charset="0"/>
              </a:rPr>
              <a:t>All other age groups have rented less that 4000 bikes.</a:t>
            </a:r>
          </a:p>
        </p:txBody>
      </p:sp>
    </p:spTree>
    <p:extLst>
      <p:ext uri="{BB962C8B-B14F-4D97-AF65-F5344CB8AC3E}">
        <p14:creationId xmlns:p14="http://schemas.microsoft.com/office/powerpoint/2010/main" val="387460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0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4" name="Rectangle 410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15" name="Rectangle 410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06DFEF-A5CE-90C0-6E25-2D46A160036B}"/>
              </a:ext>
            </a:extLst>
          </p:cNvPr>
          <p:cNvSpPr>
            <a:spLocks noGrp="1"/>
          </p:cNvSpPr>
          <p:nvPr>
            <p:ph type="title"/>
          </p:nvPr>
        </p:nvSpPr>
        <p:spPr>
          <a:xfrm>
            <a:off x="1115568" y="548640"/>
            <a:ext cx="10168128" cy="1179576"/>
          </a:xfrm>
        </p:spPr>
        <p:txBody>
          <a:bodyPr>
            <a:normAutofit/>
          </a:bodyPr>
          <a:lstStyle/>
          <a:p>
            <a:pPr rtl="0">
              <a:spcBef>
                <a:spcPts val="0"/>
              </a:spcBef>
              <a:spcAft>
                <a:spcPts val="0"/>
              </a:spcAft>
            </a:pPr>
            <a:r>
              <a:rPr lang="en-IN" sz="2800" i="0" u="none" strike="noStrike" dirty="0">
                <a:effectLst/>
                <a:latin typeface="Times New Roman" panose="02020603050405020304" pitchFamily="18" charset="0"/>
                <a:cs typeface="Times New Roman" panose="02020603050405020304" pitchFamily="18" charset="0"/>
              </a:rPr>
              <a:t>4. How does bike rental vary across the two user groups (one-time users vs long-term subscribers) on different days of the week? </a:t>
            </a:r>
            <a:endParaRPr lang="en-US" sz="2800" dirty="0">
              <a:latin typeface="Times New Roman" panose="02020603050405020304" pitchFamily="18" charset="0"/>
              <a:cs typeface="Times New Roman" panose="02020603050405020304" pitchFamily="18" charset="0"/>
            </a:endParaRPr>
          </a:p>
        </p:txBody>
      </p:sp>
      <p:sp>
        <p:nvSpPr>
          <p:cNvPr id="4116" name="Rectangle 411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2" name="Content Placeholder 4101">
            <a:extLst>
              <a:ext uri="{FF2B5EF4-FFF2-40B4-BE49-F238E27FC236}">
                <a16:creationId xmlns:a16="http://schemas.microsoft.com/office/drawing/2014/main" id="{06E5B533-5723-5F3E-2C22-4A94785F051F}"/>
              </a:ext>
            </a:extLst>
          </p:cNvPr>
          <p:cNvSpPr>
            <a:spLocks noGrp="1"/>
          </p:cNvSpPr>
          <p:nvPr>
            <p:ph idx="1"/>
          </p:nvPr>
        </p:nvSpPr>
        <p:spPr>
          <a:xfrm>
            <a:off x="566928" y="2018806"/>
            <a:ext cx="5447930" cy="4174385"/>
          </a:xfrm>
        </p:spPr>
        <p:txBody>
          <a:bodyPr anchor="ctr">
            <a:normAutofit/>
          </a:bodyPr>
          <a:lstStyle/>
          <a:p>
            <a:r>
              <a:rPr lang="en-US" dirty="0">
                <a:latin typeface="Times New Roman" panose="02020603050405020304" pitchFamily="18" charset="0"/>
                <a:cs typeface="Times New Roman" panose="02020603050405020304" pitchFamily="18" charset="0"/>
              </a:rPr>
              <a:t>We can see that Subscribers have rented way more than the one time users.</a:t>
            </a:r>
          </a:p>
          <a:p>
            <a:r>
              <a:rPr lang="en-US" dirty="0">
                <a:latin typeface="Times New Roman" panose="02020603050405020304" pitchFamily="18" charset="0"/>
                <a:cs typeface="Times New Roman" panose="02020603050405020304" pitchFamily="18" charset="0"/>
              </a:rPr>
              <a:t>When we study One-time users, they have rented more bikes on Saturdays and Sundays than on weekdays.</a:t>
            </a:r>
          </a:p>
          <a:p>
            <a:r>
              <a:rPr lang="en-US" dirty="0">
                <a:latin typeface="Times New Roman" panose="02020603050405020304" pitchFamily="18" charset="0"/>
                <a:cs typeface="Times New Roman" panose="02020603050405020304" pitchFamily="18" charset="0"/>
              </a:rPr>
              <a:t>While Longtime subscribers have rented their bikes more on weekdays, with Wednesday as their peak day of usage.</a:t>
            </a:r>
          </a:p>
        </p:txBody>
      </p:sp>
      <p:pic>
        <p:nvPicPr>
          <p:cNvPr id="4100" name="Picture 4">
            <a:extLst>
              <a:ext uri="{FF2B5EF4-FFF2-40B4-BE49-F238E27FC236}">
                <a16:creationId xmlns:a16="http://schemas.microsoft.com/office/drawing/2014/main" id="{C66E1E88-2BC1-D3F5-15F0-DB1615FAD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38237"/>
            <a:ext cx="6014858" cy="285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72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7" name="Rectangle 5136">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3850F7-189F-2BE2-5E07-FCE60D167932}"/>
              </a:ext>
            </a:extLst>
          </p:cNvPr>
          <p:cNvSpPr>
            <a:spLocks noGrp="1"/>
          </p:cNvSpPr>
          <p:nvPr>
            <p:ph type="title"/>
          </p:nvPr>
        </p:nvSpPr>
        <p:spPr>
          <a:xfrm>
            <a:off x="838196" y="978408"/>
            <a:ext cx="6007608" cy="1106424"/>
          </a:xfrm>
        </p:spPr>
        <p:txBody>
          <a:bodyPr>
            <a:normAutofit/>
          </a:bodyPr>
          <a:lstStyle/>
          <a:p>
            <a:pPr rtl="0">
              <a:spcBef>
                <a:spcPts val="0"/>
              </a:spcBef>
              <a:spcAft>
                <a:spcPts val="0"/>
              </a:spcAft>
            </a:pPr>
            <a:r>
              <a:rPr lang="en-IN" sz="2600" i="0" u="none" strike="noStrike">
                <a:effectLst/>
                <a:latin typeface="Times New Roman" panose="02020603050405020304" pitchFamily="18" charset="0"/>
                <a:cs typeface="Times New Roman" panose="02020603050405020304" pitchFamily="18" charset="0"/>
              </a:rPr>
              <a:t>5. Do factors like weather and age impact the average bike trip duration? </a:t>
            </a:r>
            <a:endParaRPr lang="en-US" sz="2600">
              <a:latin typeface="Times New Roman" panose="02020603050405020304" pitchFamily="18" charset="0"/>
              <a:cs typeface="Times New Roman" panose="02020603050405020304" pitchFamily="18" charset="0"/>
            </a:endParaRPr>
          </a:p>
        </p:txBody>
      </p:sp>
      <p:sp>
        <p:nvSpPr>
          <p:cNvPr id="5139" name="Rectangle 5138">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41" name="Rectangle 5140">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2" name="Content Placeholder 5131">
            <a:extLst>
              <a:ext uri="{FF2B5EF4-FFF2-40B4-BE49-F238E27FC236}">
                <a16:creationId xmlns:a16="http://schemas.microsoft.com/office/drawing/2014/main" id="{F130F80F-520D-DB48-3015-03B4D0F8B31D}"/>
              </a:ext>
            </a:extLst>
          </p:cNvPr>
          <p:cNvSpPr>
            <a:spLocks noGrp="1"/>
          </p:cNvSpPr>
          <p:nvPr>
            <p:ph idx="1"/>
          </p:nvPr>
        </p:nvSpPr>
        <p:spPr>
          <a:xfrm>
            <a:off x="841244" y="2359152"/>
            <a:ext cx="6007608" cy="3429000"/>
          </a:xfrm>
        </p:spPr>
        <p:txBody>
          <a:bodyPr>
            <a:normAutofit/>
          </a:bodyPr>
          <a:lstStyle/>
          <a:p>
            <a:r>
              <a:rPr lang="en-US" sz="2000" dirty="0"/>
              <a:t>We see that both weather and Age group is not affecting the trip duration in a drastic manner.</a:t>
            </a:r>
          </a:p>
          <a:p>
            <a:r>
              <a:rPr lang="en-US" sz="2000" dirty="0"/>
              <a:t>They are all distributed evenly except for few outliers in Age Group/Trip Duration where they would have gone outside the city</a:t>
            </a:r>
          </a:p>
          <a:p>
            <a:r>
              <a:rPr lang="en-US" sz="2000" dirty="0"/>
              <a:t>We see  slightly more duration in their trips at temperatures more than 14 </a:t>
            </a:r>
            <a:r>
              <a:rPr lang="en-US" sz="2000" dirty="0" err="1"/>
              <a:t>degress</a:t>
            </a:r>
            <a:r>
              <a:rPr lang="en-US" sz="2000" dirty="0"/>
              <a:t>.</a:t>
            </a:r>
          </a:p>
        </p:txBody>
      </p:sp>
      <p:pic>
        <p:nvPicPr>
          <p:cNvPr id="5128" name="Picture 8">
            <a:extLst>
              <a:ext uri="{FF2B5EF4-FFF2-40B4-BE49-F238E27FC236}">
                <a16:creationId xmlns:a16="http://schemas.microsoft.com/office/drawing/2014/main" id="{44ABF55D-B8D0-5611-4061-02240A27E0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0960" y="652353"/>
            <a:ext cx="4233672" cy="261429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562D7F8-66DA-3AE6-CACE-21609579D7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80960" y="3492300"/>
            <a:ext cx="4230116" cy="2612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504204"/>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436"/>
      </a:dk2>
      <a:lt2>
        <a:srgbClr val="E2E8E4"/>
      </a:lt2>
      <a:accent1>
        <a:srgbClr val="C34D97"/>
      </a:accent1>
      <a:accent2>
        <a:srgbClr val="B13B53"/>
      </a:accent2>
      <a:accent3>
        <a:srgbClr val="C3654D"/>
      </a:accent3>
      <a:accent4>
        <a:srgbClr val="B1853B"/>
      </a:accent4>
      <a:accent5>
        <a:srgbClr val="A4A842"/>
      </a:accent5>
      <a:accent6>
        <a:srgbClr val="7BB13B"/>
      </a:accent6>
      <a:hlink>
        <a:srgbClr val="319356"/>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63</TotalTime>
  <Words>674</Words>
  <Application>Microsoft Macintosh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Neue Haas Grotesk Text Pro</vt:lpstr>
      <vt:lpstr>Times New Roman</vt:lpstr>
      <vt:lpstr>AccentBoxVTI</vt:lpstr>
      <vt:lpstr>NewYork CityBike</vt:lpstr>
      <vt:lpstr>Project Goal: </vt:lpstr>
      <vt:lpstr>Key Questions:</vt:lpstr>
      <vt:lpstr>Findings and Insights</vt:lpstr>
      <vt:lpstr>1. What are the most popular Citi Bike pick-up locations? </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5. Do factors like weather and age impact the average bike trip duration? </vt:lpstr>
      <vt:lpstr>Summary</vt:lpstr>
      <vt:lpstr>Summary of findings</vt:lpstr>
      <vt:lpstr>Actions &amp; Recommendations</vt:lpstr>
      <vt:lpstr>Recommended actions: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NewYork CityBike</dc:title>
  <dc:creator>Shaino George</dc:creator>
  <cp:lastModifiedBy>Shaino George</cp:lastModifiedBy>
  <cp:revision>2</cp:revision>
  <dcterms:created xsi:type="dcterms:W3CDTF">2024-09-13T12:14:29Z</dcterms:created>
  <dcterms:modified xsi:type="dcterms:W3CDTF">2024-09-13T13:18:21Z</dcterms:modified>
</cp:coreProperties>
</file>