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7" r:id="rId6"/>
    <p:sldId id="262" r:id="rId7"/>
    <p:sldId id="268" r:id="rId8"/>
    <p:sldId id="269"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DE72-3024-44E4-B2A1-9C14BE551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AB308-8DE3-4D8C-84DA-1A97B1993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7B40C-2BFE-462B-9DEF-C63AD56289CE}"/>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77610F3F-EE49-4F6B-9EEF-DE948BFA2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1F44-F2BB-4501-B6D4-DC8002DC1219}"/>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262183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54BF-66B5-419B-9CCC-9E2D442EA7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D3A22-4631-4484-9594-A3326EE8E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AF1F3-79D4-48B7-BEF7-95781CE936D2}"/>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3EC1B81F-3BC6-4B9F-AE7B-E5C38170D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38D18-62E4-4AFB-80A8-5B6FD1545531}"/>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45906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7D971-25AB-4522-9749-18DEC41BF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352F6-1D25-4ECB-BB7E-F8C46F288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EED0D-B0B0-4CC5-AADD-9A11CA5BCF6C}"/>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1F23E6D8-FB6A-4FC1-8B0D-CAE234171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E023-6D6F-41BC-A7E7-C14DFE6AAC2E}"/>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263799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4F76-1AE9-4E05-A5FB-DD99390BE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2F7E0-6541-4F7C-BC4B-B72DE76AAB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6D2C-B912-43AA-8DA5-1C95616703AD}"/>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C5492520-CA37-4972-8670-815159131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E4EAE-48DF-47D2-B280-2E6C5646252E}"/>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390961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6666-F97B-4234-8150-B86DBE5D2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A62A16-DEB0-48B9-B32E-1F584F1404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B2BFE-9F79-4087-9E66-E8B2B4A89AAA}"/>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881304BE-BB26-4D0A-ACBF-0ABD706E2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EC01D-CAFB-433F-BE74-619D201DB94F}"/>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411550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529A-58B4-4156-AFD2-DB2BC1999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4996B-DCEA-4D28-A5B7-DA727EDF54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203BC3-B9AB-4708-85EB-AAD263228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BE599-169A-4AD1-A588-0619198EA0AC}"/>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6" name="Footer Placeholder 5">
            <a:extLst>
              <a:ext uri="{FF2B5EF4-FFF2-40B4-BE49-F238E27FC236}">
                <a16:creationId xmlns:a16="http://schemas.microsoft.com/office/drawing/2014/main" id="{50AD060B-9C91-40D7-A1A3-45BCBB648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5F734-51DC-417C-BD00-D787C48DBE79}"/>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223233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EFD0-AF92-4FB1-BEFA-0ED0353B6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DFA374-1686-4525-AA55-221211C6A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BF5FE-A097-4149-92C1-058CB43E6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F1874-34E1-4008-B2C3-C00FFF27F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2B075-8453-4F67-821E-C5E9BA628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7E45E-1D68-45C6-A4B6-30D3EDB869C4}"/>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8" name="Footer Placeholder 7">
            <a:extLst>
              <a:ext uri="{FF2B5EF4-FFF2-40B4-BE49-F238E27FC236}">
                <a16:creationId xmlns:a16="http://schemas.microsoft.com/office/drawing/2014/main" id="{475CED05-3A36-49BE-A78C-BC08ECB21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A6E2FF-9B7F-4327-9838-1B9FF0580970}"/>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132416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B2B9-0075-48C3-9B90-97554CBBB2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16EE8F-B140-4DFB-8738-38065162D989}"/>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4" name="Footer Placeholder 3">
            <a:extLst>
              <a:ext uri="{FF2B5EF4-FFF2-40B4-BE49-F238E27FC236}">
                <a16:creationId xmlns:a16="http://schemas.microsoft.com/office/drawing/2014/main" id="{6F649314-A612-4E0B-9D15-37E7B3ED9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A93EC5-3A57-4039-8C80-348BA9F0BE1B}"/>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152710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F0E35-3DED-48A8-8938-326FCDB859E0}"/>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3" name="Footer Placeholder 2">
            <a:extLst>
              <a:ext uri="{FF2B5EF4-FFF2-40B4-BE49-F238E27FC236}">
                <a16:creationId xmlns:a16="http://schemas.microsoft.com/office/drawing/2014/main" id="{F95655A0-8E3E-4DF9-8991-3BF145E851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24A55-4977-4537-B6A0-09AC3884E117}"/>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418144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5313-DE51-4EEF-9C41-B4DA6D290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2EB61-9C37-446A-B871-5C6B693E9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65DBA-6A4F-417B-A34B-7DC45992C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4A73D-22A0-4F38-B3B0-34A24C8866AE}"/>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6" name="Footer Placeholder 5">
            <a:extLst>
              <a:ext uri="{FF2B5EF4-FFF2-40B4-BE49-F238E27FC236}">
                <a16:creationId xmlns:a16="http://schemas.microsoft.com/office/drawing/2014/main" id="{29D99992-617B-471A-A8B5-4CD2FA7E5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59B65-8D57-4A1F-96A7-0084676263CD}"/>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6392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57FF-AF6A-4A49-AEAC-E9BC74DC4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6FC91-C735-40D9-BFF9-DA8AB0F1F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97111A-24C4-48D3-B0D8-E982C8580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BEFA-D768-4340-BCB8-5E2A9295388D}"/>
              </a:ext>
            </a:extLst>
          </p:cNvPr>
          <p:cNvSpPr>
            <a:spLocks noGrp="1"/>
          </p:cNvSpPr>
          <p:nvPr>
            <p:ph type="dt" sz="half" idx="10"/>
          </p:nvPr>
        </p:nvSpPr>
        <p:spPr/>
        <p:txBody>
          <a:bodyPr/>
          <a:lstStyle/>
          <a:p>
            <a:fld id="{09D0F9D7-8267-4020-9320-EB47AEF32935}" type="datetimeFigureOut">
              <a:rPr lang="en-US" smtClean="0"/>
              <a:t>9/6/2020</a:t>
            </a:fld>
            <a:endParaRPr lang="en-US"/>
          </a:p>
        </p:txBody>
      </p:sp>
      <p:sp>
        <p:nvSpPr>
          <p:cNvPr id="6" name="Footer Placeholder 5">
            <a:extLst>
              <a:ext uri="{FF2B5EF4-FFF2-40B4-BE49-F238E27FC236}">
                <a16:creationId xmlns:a16="http://schemas.microsoft.com/office/drawing/2014/main" id="{D2C4FE28-CEDE-41C9-9F6E-4D3AED0CD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02A36-4B7C-4D81-8A30-A1FACA95EA36}"/>
              </a:ext>
            </a:extLst>
          </p:cNvPr>
          <p:cNvSpPr>
            <a:spLocks noGrp="1"/>
          </p:cNvSpPr>
          <p:nvPr>
            <p:ph type="sldNum" sz="quarter" idx="12"/>
          </p:nvPr>
        </p:nvSpPr>
        <p:spPr/>
        <p:txBody>
          <a:bodyPr/>
          <a:lstStyle/>
          <a:p>
            <a:fld id="{177BFDC9-E863-4303-9885-2CE9C1A3E880}" type="slidenum">
              <a:rPr lang="en-US" smtClean="0"/>
              <a:t>‹#›</a:t>
            </a:fld>
            <a:endParaRPr lang="en-US"/>
          </a:p>
        </p:txBody>
      </p:sp>
    </p:spTree>
    <p:extLst>
      <p:ext uri="{BB962C8B-B14F-4D97-AF65-F5344CB8AC3E}">
        <p14:creationId xmlns:p14="http://schemas.microsoft.com/office/powerpoint/2010/main" val="365878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48DE3-5C99-4D58-9005-F945A6947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F0C542-37FA-4670-81A9-12DE68DC6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C90FD-C875-4D73-8452-1F24F2FA7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0F9D7-8267-4020-9320-EB47AEF32935}" type="datetimeFigureOut">
              <a:rPr lang="en-US" smtClean="0"/>
              <a:t>9/6/2020</a:t>
            </a:fld>
            <a:endParaRPr lang="en-US"/>
          </a:p>
        </p:txBody>
      </p:sp>
      <p:sp>
        <p:nvSpPr>
          <p:cNvPr id="5" name="Footer Placeholder 4">
            <a:extLst>
              <a:ext uri="{FF2B5EF4-FFF2-40B4-BE49-F238E27FC236}">
                <a16:creationId xmlns:a16="http://schemas.microsoft.com/office/drawing/2014/main" id="{EE4B649C-2679-4CD0-9D12-376337F59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7B6E03-2AAB-4D41-9257-90406269B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BFDC9-E863-4303-9885-2CE9C1A3E880}" type="slidenum">
              <a:rPr lang="en-US" smtClean="0"/>
              <a:t>‹#›</a:t>
            </a:fld>
            <a:endParaRPr lang="en-US"/>
          </a:p>
        </p:txBody>
      </p:sp>
    </p:spTree>
    <p:extLst>
      <p:ext uri="{BB962C8B-B14F-4D97-AF65-F5344CB8AC3E}">
        <p14:creationId xmlns:p14="http://schemas.microsoft.com/office/powerpoint/2010/main" val="428690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2162337"/>
          </a:xfrm>
        </p:spPr>
        <p:txBody>
          <a:bodyPr>
            <a:normAutofit/>
          </a:bodyPr>
          <a:lstStyle/>
          <a:p>
            <a:r>
              <a:rPr lang="en-IN" sz="2800" dirty="0"/>
              <a:t>INVESTMENT ANALYSIS</a:t>
            </a:r>
          </a:p>
        </p:txBody>
      </p:sp>
      <p:sp>
        <p:nvSpPr>
          <p:cNvPr id="3" name="Subtitle 2"/>
          <p:cNvSpPr>
            <a:spLocks noGrp="1"/>
          </p:cNvSpPr>
          <p:nvPr>
            <p:ph type="subTitle" idx="1"/>
          </p:nvPr>
        </p:nvSpPr>
        <p:spPr>
          <a:xfrm>
            <a:off x="4710031" y="2611671"/>
            <a:ext cx="2506894" cy="563044"/>
          </a:xfrm>
        </p:spPr>
        <p:txBody>
          <a:bodyPr>
            <a:normAutofit/>
          </a:bodyPr>
          <a:lstStyle/>
          <a:p>
            <a:r>
              <a:rPr lang="en-IN" sz="1800" dirty="0"/>
              <a:t>By: Jeena Pandit</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As an asset management company, ABC Funds wants to make investments in a few companies. We want to understand the global trends in investments so that they can take the investment decisions effectively. </a:t>
            </a:r>
          </a:p>
          <a:p>
            <a:pPr marL="0" indent="0">
              <a:buNone/>
            </a:pPr>
            <a:r>
              <a:rPr lang="en-US" sz="2400" dirty="0"/>
              <a:t>We have two minor constraints for investments:</a:t>
            </a:r>
          </a:p>
          <a:p>
            <a:pPr lvl="1"/>
            <a:r>
              <a:rPr lang="en-US" sz="2000" dirty="0"/>
              <a:t>It wants to invest between 5 to 15 million USD per round of investment</a:t>
            </a:r>
          </a:p>
          <a:p>
            <a:pPr lvl="1"/>
            <a:r>
              <a:rPr lang="en-US" sz="2000" dirty="0"/>
              <a:t>It wants to invest only in English-speaking countries because of the ease of communication with the companies it would invest in.</a:t>
            </a:r>
          </a:p>
          <a:p>
            <a:pPr marL="0" indent="0">
              <a:buNone/>
            </a:pPr>
            <a:r>
              <a:rPr lang="en-IN" sz="2400" dirty="0"/>
              <a:t>Our Strategy is </a:t>
            </a:r>
            <a:r>
              <a:rPr lang="en-US" sz="2400" dirty="0"/>
              <a:t>to invest where most other investors are investing.</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Business Problem and Goal</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 1 - I</a:t>
            </a:r>
            <a:r>
              <a:rPr lang="en-US" sz="2800" dirty="0" err="1"/>
              <a:t>nvestment</a:t>
            </a:r>
            <a:r>
              <a:rPr lang="en-US" sz="2800" dirty="0"/>
              <a:t> type analysis.</a:t>
            </a:r>
            <a:endParaRPr lang="en-IN" sz="2800"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IN" sz="1400" dirty="0"/>
              <a:t>Collecting and merging data from Companies and rounds2 files.</a:t>
            </a:r>
          </a:p>
          <a:p>
            <a:pPr marL="342900" indent="-342900">
              <a:buFont typeface="+mj-lt"/>
              <a:buAutoNum type="arabicPeriod"/>
            </a:pPr>
            <a:r>
              <a:rPr lang="en-IN" sz="1400" dirty="0"/>
              <a:t>Finding missing values for rows and columns.</a:t>
            </a:r>
          </a:p>
          <a:p>
            <a:pPr marL="342900" indent="-342900">
              <a:buFont typeface="+mj-lt"/>
              <a:buAutoNum type="arabicPeriod"/>
            </a:pPr>
            <a:r>
              <a:rPr lang="en-IN" sz="1400" dirty="0"/>
              <a:t>Removing columns which will not help us in further analysis like ‘</a:t>
            </a:r>
            <a:r>
              <a:rPr lang="en-IN" sz="1400" dirty="0" err="1"/>
              <a:t>funding_round_code</a:t>
            </a:r>
            <a:r>
              <a:rPr lang="en-IN" sz="1400" dirty="0"/>
              <a:t>’ and ‘</a:t>
            </a:r>
            <a:r>
              <a:rPr lang="en-IN" sz="1400" dirty="0" err="1"/>
              <a:t>founded_at</a:t>
            </a:r>
            <a:r>
              <a:rPr lang="en-IN" sz="1400" dirty="0"/>
              <a:t>’</a:t>
            </a:r>
          </a:p>
          <a:p>
            <a:pPr marL="342900" indent="-342900">
              <a:buFont typeface="+mj-lt"/>
              <a:buAutoNum type="arabicPeriod"/>
            </a:pPr>
            <a:r>
              <a:rPr lang="en-IN" sz="1400" dirty="0"/>
              <a:t>Removing rows with missing values on ‘</a:t>
            </a:r>
            <a:r>
              <a:rPr lang="en-IN" sz="1400" dirty="0" err="1"/>
              <a:t>raised_amount_usd</a:t>
            </a:r>
            <a:r>
              <a:rPr lang="en-IN" sz="1400" dirty="0"/>
              <a:t>’ since imputing values in it will introduce heavy bias owing to its almost 14.5% missing values.</a:t>
            </a:r>
          </a:p>
          <a:p>
            <a:pPr marL="342900" indent="-342900">
              <a:buFont typeface="+mj-lt"/>
              <a:buAutoNum type="arabicPeriod"/>
            </a:pPr>
            <a:r>
              <a:rPr lang="en-IN" sz="1400" dirty="0"/>
              <a:t>Imputing dummy values for columns which will not have any or small effect on our analysis- ‘</a:t>
            </a:r>
            <a:r>
              <a:rPr lang="en-IN" sz="1400" dirty="0" err="1"/>
              <a:t>homepage_url</a:t>
            </a:r>
            <a:r>
              <a:rPr lang="en-IN" sz="1400" dirty="0"/>
              <a:t>’, '</a:t>
            </a:r>
            <a:r>
              <a:rPr lang="en-IN" sz="1400" dirty="0" err="1"/>
              <a:t>state_code','region','city</a:t>
            </a:r>
            <a:r>
              <a:rPr lang="en-IN" sz="1400" dirty="0"/>
              <a:t>’ (since </a:t>
            </a:r>
            <a:r>
              <a:rPr lang="en-IN" sz="1400" dirty="0" err="1"/>
              <a:t>country_code</a:t>
            </a:r>
            <a:r>
              <a:rPr lang="en-IN" sz="1400" dirty="0"/>
              <a:t> already exists and we need only country data for further analysis.</a:t>
            </a:r>
          </a:p>
          <a:p>
            <a:pPr marL="342900" indent="-342900">
              <a:buFont typeface="+mj-lt"/>
              <a:buAutoNum type="arabicPeriod"/>
            </a:pPr>
            <a:r>
              <a:rPr lang="en-US" sz="1400" dirty="0"/>
              <a:t>And Finding the average funding </a:t>
            </a:r>
            <a:r>
              <a:rPr lang="en-US" sz="1400" dirty="0" err="1"/>
              <a:t>funding_round_type</a:t>
            </a:r>
            <a:r>
              <a:rPr lang="en-US" sz="1400" dirty="0"/>
              <a:t>-wise, which we observe is as below, and hence, since, ABC Funds wants to invest 5 to 15 million USD per investment round, </a:t>
            </a:r>
            <a:r>
              <a:rPr lang="en-US" sz="1400" b="1" dirty="0"/>
              <a:t>Venture</a:t>
            </a:r>
            <a:r>
              <a:rPr lang="en-US" sz="1400" dirty="0"/>
              <a:t> type is most suitable.</a:t>
            </a:r>
            <a:endParaRPr lang="en-IN" sz="1400" dirty="0"/>
          </a:p>
          <a:p>
            <a:pPr marL="342900" indent="-342900">
              <a:buFont typeface="+mj-lt"/>
              <a:buAutoNum type="arabicPeriod"/>
            </a:pPr>
            <a:endParaRPr lang="en-IN" sz="1400" dirty="0"/>
          </a:p>
          <a:p>
            <a:pPr marL="342900" indent="-342900">
              <a:buFont typeface="+mj-lt"/>
              <a:buAutoNum type="arabicPeriod"/>
            </a:pPr>
            <a:endParaRPr lang="en-IN" sz="1400" dirty="0"/>
          </a:p>
          <a:p>
            <a:pPr marL="342900" indent="-342900">
              <a:buFont typeface="+mj-lt"/>
              <a:buAutoNum type="arabicPeriod"/>
            </a:pPr>
            <a:endParaRPr lang="en-IN" sz="1400" dirty="0"/>
          </a:p>
        </p:txBody>
      </p:sp>
      <p:pic>
        <p:nvPicPr>
          <p:cNvPr id="4" name="Picture 3">
            <a:extLst>
              <a:ext uri="{FF2B5EF4-FFF2-40B4-BE49-F238E27FC236}">
                <a16:creationId xmlns:a16="http://schemas.microsoft.com/office/drawing/2014/main" id="{6CC4C229-E3ED-485E-9533-2E72EFB59BA9}"/>
              </a:ext>
            </a:extLst>
          </p:cNvPr>
          <p:cNvPicPr>
            <a:picLocks noChangeAspect="1"/>
          </p:cNvPicPr>
          <p:nvPr/>
        </p:nvPicPr>
        <p:blipFill>
          <a:blip r:embed="rId2"/>
          <a:stretch>
            <a:fillRect/>
          </a:stretch>
        </p:blipFill>
        <p:spPr>
          <a:xfrm>
            <a:off x="886587" y="4435030"/>
            <a:ext cx="2609850" cy="1590675"/>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b="1" dirty="0"/>
              <a:t> </a:t>
            </a:r>
            <a:r>
              <a:rPr lang="en-IN" sz="2800" dirty="0"/>
              <a:t>Analysis 2 - </a:t>
            </a:r>
            <a:r>
              <a:rPr lang="en-US" sz="2800" dirty="0"/>
              <a:t>Country analysis</a:t>
            </a:r>
            <a:endParaRPr lang="en-IN" sz="2800" dirty="0"/>
          </a:p>
        </p:txBody>
      </p:sp>
      <p:sp>
        <p:nvSpPr>
          <p:cNvPr id="3" name="Content Placeholder 2"/>
          <p:cNvSpPr>
            <a:spLocks noGrp="1"/>
          </p:cNvSpPr>
          <p:nvPr>
            <p:ph idx="1"/>
          </p:nvPr>
        </p:nvSpPr>
        <p:spPr/>
        <p:txBody>
          <a:bodyPr>
            <a:normAutofit/>
          </a:bodyPr>
          <a:lstStyle/>
          <a:p>
            <a:pPr marL="0" indent="0">
              <a:buNone/>
            </a:pPr>
            <a:r>
              <a:rPr lang="en-US" sz="1400" dirty="0"/>
              <a:t>ABC Funds wants to invest in countries with the highest amount of funding for the chosen investment type.</a:t>
            </a:r>
          </a:p>
          <a:p>
            <a:pPr marL="342900" indent="-342900">
              <a:buFont typeface="+mj-lt"/>
              <a:buAutoNum type="arabicPeriod"/>
            </a:pPr>
            <a:r>
              <a:rPr lang="en-US" sz="1400" dirty="0"/>
              <a:t>We extract list of top 9 countries by highest amount of funding.</a:t>
            </a:r>
          </a:p>
          <a:p>
            <a:pPr marL="342900" indent="-342900">
              <a:buFont typeface="+mj-lt"/>
              <a:buAutoNum type="arabicPeriod"/>
            </a:pPr>
            <a:r>
              <a:rPr lang="en-US" sz="1400" dirty="0"/>
              <a:t>The top 9 countries are [IND, CHN, CAN, USA, GBR, FRA, ESP, DEU, ISR] (not necessarily in an order)</a:t>
            </a:r>
          </a:p>
          <a:p>
            <a:pPr marL="342900" indent="-342900">
              <a:buFont typeface="+mj-lt"/>
              <a:buAutoNum type="arabicPeriod"/>
            </a:pPr>
            <a:r>
              <a:rPr lang="en-US" sz="1400" dirty="0"/>
              <a:t>Among these Top 9, we are only interested in English speaking countries for ease of business, so we have the following countries, list of these have been extracted from the Wiki page “List_of_territorial_entities_where_English_is_an_official_language”.</a:t>
            </a:r>
          </a:p>
          <a:p>
            <a:pPr marL="342900" indent="-342900">
              <a:buFont typeface="+mj-lt"/>
              <a:buAutoNum type="arabicPeriod"/>
            </a:pPr>
            <a:r>
              <a:rPr lang="en-US" sz="1400" dirty="0"/>
              <a:t>And we find the top 3 funding(in million USD) country-wise as below-</a:t>
            </a:r>
          </a:p>
          <a:p>
            <a:pPr marL="0" indent="0">
              <a:buNone/>
            </a:pPr>
            <a:r>
              <a:rPr lang="en-US" sz="1400" dirty="0"/>
              <a:t>	</a:t>
            </a:r>
          </a:p>
          <a:p>
            <a:pPr marL="342900" indent="-342900">
              <a:buFont typeface="+mj-lt"/>
              <a:buAutoNum type="arabicPeriod"/>
            </a:pPr>
            <a:endParaRPr lang="en-IN" sz="1400" dirty="0"/>
          </a:p>
        </p:txBody>
      </p:sp>
      <p:pic>
        <p:nvPicPr>
          <p:cNvPr id="5" name="Picture 4">
            <a:extLst>
              <a:ext uri="{FF2B5EF4-FFF2-40B4-BE49-F238E27FC236}">
                <a16:creationId xmlns:a16="http://schemas.microsoft.com/office/drawing/2014/main" id="{7C1E65A2-8C6F-4778-A46B-042E7635E4FB}"/>
              </a:ext>
            </a:extLst>
          </p:cNvPr>
          <p:cNvPicPr>
            <a:picLocks noChangeAspect="1"/>
          </p:cNvPicPr>
          <p:nvPr/>
        </p:nvPicPr>
        <p:blipFill>
          <a:blip r:embed="rId2"/>
          <a:stretch>
            <a:fillRect/>
          </a:stretch>
        </p:blipFill>
        <p:spPr>
          <a:xfrm>
            <a:off x="8600122" y="3128581"/>
            <a:ext cx="2124075" cy="2447925"/>
          </a:xfrm>
          <a:prstGeom prst="rect">
            <a:avLst/>
          </a:prstGeom>
        </p:spPr>
      </p:pic>
      <p:pic>
        <p:nvPicPr>
          <p:cNvPr id="6" name="Picture 5">
            <a:extLst>
              <a:ext uri="{FF2B5EF4-FFF2-40B4-BE49-F238E27FC236}">
                <a16:creationId xmlns:a16="http://schemas.microsoft.com/office/drawing/2014/main" id="{020A12ED-635E-43F8-9B93-B269071A2D59}"/>
              </a:ext>
            </a:extLst>
          </p:cNvPr>
          <p:cNvPicPr>
            <a:picLocks noChangeAspect="1"/>
          </p:cNvPicPr>
          <p:nvPr/>
        </p:nvPicPr>
        <p:blipFill>
          <a:blip r:embed="rId3"/>
          <a:stretch>
            <a:fillRect/>
          </a:stretch>
        </p:blipFill>
        <p:spPr>
          <a:xfrm>
            <a:off x="1661922" y="4027056"/>
            <a:ext cx="2705100" cy="1457325"/>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 3 - </a:t>
            </a:r>
            <a:r>
              <a:rPr lang="en-US" sz="2800" dirty="0"/>
              <a:t>Sector analysis </a:t>
            </a:r>
            <a:endParaRPr lang="en-IN" sz="2800"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IN" sz="1400" dirty="0"/>
              <a:t>We extract the first sector as the </a:t>
            </a:r>
            <a:r>
              <a:rPr lang="en-IN" sz="1400" dirty="0" err="1"/>
              <a:t>primary_sector</a:t>
            </a:r>
            <a:r>
              <a:rPr lang="en-IN" sz="1400" dirty="0"/>
              <a:t> from the </a:t>
            </a:r>
            <a:r>
              <a:rPr lang="en-IN" sz="1400" dirty="0" err="1"/>
              <a:t>category_list</a:t>
            </a:r>
            <a:r>
              <a:rPr lang="en-IN" sz="1400" dirty="0"/>
              <a:t> if the </a:t>
            </a:r>
            <a:r>
              <a:rPr lang="en-IN" sz="1400" dirty="0" err="1"/>
              <a:t>category_list</a:t>
            </a:r>
            <a:r>
              <a:rPr lang="en-IN" sz="1400" dirty="0"/>
              <a:t> has more than one sub-sectors.</a:t>
            </a:r>
          </a:p>
          <a:p>
            <a:pPr marL="342900" indent="-342900">
              <a:buFont typeface="+mj-lt"/>
              <a:buAutoNum type="arabicPeriod"/>
            </a:pPr>
            <a:r>
              <a:rPr lang="en-IN" sz="1400" dirty="0"/>
              <a:t>Now, We map the main 8 sectors to the numerous varied primary sectors with the mapping file and the data set we have.</a:t>
            </a:r>
          </a:p>
          <a:p>
            <a:pPr marL="342900" indent="-342900">
              <a:buFont typeface="+mj-lt"/>
              <a:buAutoNum type="arabicPeriod"/>
            </a:pPr>
            <a:r>
              <a:rPr lang="en-IN" sz="1400" dirty="0"/>
              <a:t>We also correct and impute missing values for the </a:t>
            </a:r>
            <a:r>
              <a:rPr lang="en-IN" sz="1400" dirty="0" err="1"/>
              <a:t>main_sector</a:t>
            </a:r>
            <a:r>
              <a:rPr lang="en-IN" sz="1400" dirty="0"/>
              <a:t>.</a:t>
            </a:r>
          </a:p>
          <a:p>
            <a:pPr marL="342900" indent="-342900">
              <a:buFont typeface="+mj-lt"/>
              <a:buAutoNum type="arabicPeriod"/>
            </a:pPr>
            <a:r>
              <a:rPr lang="en-IN" sz="1400" dirty="0"/>
              <a:t>Finally, we create 3 </a:t>
            </a:r>
            <a:r>
              <a:rPr lang="en-IN" sz="1400" dirty="0" err="1"/>
              <a:t>dataframes</a:t>
            </a:r>
            <a:r>
              <a:rPr lang="en-IN" sz="1400" dirty="0"/>
              <a:t>, D1, D2, D3 containing funding date country-wise for top3 countries we extracted.</a:t>
            </a:r>
          </a:p>
          <a:p>
            <a:pPr marL="342900" indent="-342900">
              <a:buFont typeface="+mj-lt"/>
              <a:buAutoNum type="arabicPeriod"/>
            </a:pPr>
            <a:r>
              <a:rPr lang="en-IN" sz="1400" dirty="0"/>
              <a:t>We find the sector-wise investment count and understand  the </a:t>
            </a:r>
            <a:r>
              <a:rPr lang="en-IN" sz="1400" dirty="0" err="1"/>
              <a:t>main_sector</a:t>
            </a:r>
            <a:r>
              <a:rPr lang="en-IN" sz="1400" dirty="0"/>
              <a:t> per country that has high number of investments.</a:t>
            </a:r>
          </a:p>
          <a:p>
            <a:r>
              <a:rPr lang="en-US" sz="1400" dirty="0"/>
              <a:t>Top Sectors in :USA: [['Others' 8318], ['Cleantech / Semiconductors' 8195], ['Social, Finance, Analytics, Advertising' 7247]</a:t>
            </a:r>
          </a:p>
          <a:p>
            <a:r>
              <a:rPr lang="en-US" sz="1400" dirty="0"/>
              <a:t>Top Sectors in :GBR [['Others' 516], ['Cleantech / Semiconductors' 455], ['Social, Finance, Analytics, Advertising' 421]</a:t>
            </a:r>
          </a:p>
          <a:p>
            <a:r>
              <a:rPr lang="en-US" sz="1400" dirty="0"/>
              <a:t>Top Sectors in :IND [['Others' 284], ['Social, Finance, Analytics, Advertising' 147], ['News, Search and Messaging' 130]</a:t>
            </a:r>
          </a:p>
          <a:p>
            <a:endParaRPr lang="en-IN" sz="1400" dirty="0"/>
          </a:p>
          <a:p>
            <a:pPr marL="342900" indent="-342900">
              <a:buFont typeface="+mj-lt"/>
              <a:buAutoNum type="arabicPeriod"/>
            </a:pPr>
            <a:endParaRPr lang="en-IN" sz="1400" b="1" dirty="0"/>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344261"/>
          </a:xfrm>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Investment Trend Globally</a:t>
            </a:r>
          </a:p>
        </p:txBody>
      </p:sp>
      <p:pic>
        <p:nvPicPr>
          <p:cNvPr id="4" name="Picture 3" descr="A screenshot of a cell phone&#10;&#10;Description automatically generated">
            <a:extLst>
              <a:ext uri="{FF2B5EF4-FFF2-40B4-BE49-F238E27FC236}">
                <a16:creationId xmlns:a16="http://schemas.microsoft.com/office/drawing/2014/main" id="{E3F1E69E-D068-486C-BB63-9F533577D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84" y="1753235"/>
            <a:ext cx="4966136" cy="335153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85D5E6B-4D67-497A-993A-DBE52A10A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790" y="1753236"/>
            <a:ext cx="4623642" cy="3351529"/>
          </a:xfrm>
          <a:prstGeom prst="rect">
            <a:avLst/>
          </a:prstGeom>
        </p:spPr>
      </p:pic>
      <p:sp>
        <p:nvSpPr>
          <p:cNvPr id="8" name="TextBox 7">
            <a:extLst>
              <a:ext uri="{FF2B5EF4-FFF2-40B4-BE49-F238E27FC236}">
                <a16:creationId xmlns:a16="http://schemas.microsoft.com/office/drawing/2014/main" id="{63E4C452-218E-4091-9DD4-89B139316981}"/>
              </a:ext>
            </a:extLst>
          </p:cNvPr>
          <p:cNvSpPr txBox="1"/>
          <p:nvPr/>
        </p:nvSpPr>
        <p:spPr>
          <a:xfrm>
            <a:off x="994954" y="5275857"/>
            <a:ext cx="9988731" cy="923330"/>
          </a:xfrm>
          <a:prstGeom prst="rect">
            <a:avLst/>
          </a:prstGeom>
          <a:noFill/>
        </p:spPr>
        <p:txBody>
          <a:bodyPr wrap="square" rtlCol="0">
            <a:spAutoFit/>
          </a:bodyPr>
          <a:lstStyle/>
          <a:p>
            <a:r>
              <a:rPr lang="en-US" dirty="0"/>
              <a:t>Observing the Fraction of investments made and the average amount invested in different funding types, since ABC Funds wants to invest between </a:t>
            </a:r>
            <a:r>
              <a:rPr lang="en-US" b="1" dirty="0"/>
              <a:t>5 to 15 million USD</a:t>
            </a:r>
            <a:r>
              <a:rPr lang="en-US" dirty="0"/>
              <a:t> per investment round, </a:t>
            </a:r>
            <a:r>
              <a:rPr lang="en-US" b="1" dirty="0"/>
              <a:t>Venture</a:t>
            </a:r>
            <a:r>
              <a:rPr lang="en-US" dirty="0"/>
              <a:t> funding type is the most suitable.</a:t>
            </a:r>
          </a:p>
        </p:txBody>
      </p:sp>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Investment trend Country-wise</a:t>
            </a:r>
          </a:p>
        </p:txBody>
      </p:sp>
      <p:pic>
        <p:nvPicPr>
          <p:cNvPr id="4" name="Picture 3" descr="A screenshot of a cell phone&#10;&#10;Description automatically generated">
            <a:extLst>
              <a:ext uri="{FF2B5EF4-FFF2-40B4-BE49-F238E27FC236}">
                <a16:creationId xmlns:a16="http://schemas.microsoft.com/office/drawing/2014/main" id="{2E1FCCE4-7CE6-473F-8B2C-021CF7510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2000249"/>
            <a:ext cx="6291262" cy="3629065"/>
          </a:xfrm>
          <a:prstGeom prst="rect">
            <a:avLst/>
          </a:prstGeom>
        </p:spPr>
      </p:pic>
      <p:sp>
        <p:nvSpPr>
          <p:cNvPr id="5" name="TextBox 4">
            <a:extLst>
              <a:ext uri="{FF2B5EF4-FFF2-40B4-BE49-F238E27FC236}">
                <a16:creationId xmlns:a16="http://schemas.microsoft.com/office/drawing/2014/main" id="{DC8B116E-15B7-4E63-9804-547CBBE995EB}"/>
              </a:ext>
            </a:extLst>
          </p:cNvPr>
          <p:cNvSpPr txBox="1"/>
          <p:nvPr/>
        </p:nvSpPr>
        <p:spPr>
          <a:xfrm>
            <a:off x="7724298" y="2413337"/>
            <a:ext cx="3552825" cy="2031325"/>
          </a:xfrm>
          <a:prstGeom prst="rect">
            <a:avLst/>
          </a:prstGeom>
          <a:noFill/>
        </p:spPr>
        <p:txBody>
          <a:bodyPr wrap="square" rtlCol="0">
            <a:spAutoFit/>
          </a:bodyPr>
          <a:lstStyle/>
          <a:p>
            <a:r>
              <a:rPr lang="en-US" dirty="0"/>
              <a:t>The top 9 countries that have the highest amount of investments are given here.</a:t>
            </a:r>
          </a:p>
          <a:p>
            <a:endParaRPr lang="en-US" dirty="0"/>
          </a:p>
          <a:p>
            <a:r>
              <a:rPr lang="en-US" dirty="0"/>
              <a:t>Out of these top 9, </a:t>
            </a:r>
            <a:r>
              <a:rPr lang="en-US" b="1" dirty="0"/>
              <a:t>USA, GBR and IND</a:t>
            </a:r>
            <a:r>
              <a:rPr lang="en-US" dirty="0"/>
              <a:t> being the top 3 English Speaking Countries.</a:t>
            </a:r>
          </a:p>
        </p:txBody>
      </p:sp>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38784" y="382778"/>
            <a:ext cx="10515600" cy="1325563"/>
          </a:xfrm>
        </p:spPr>
        <p:txBody>
          <a:bodyPr>
            <a:normAutofit/>
          </a:bodyPr>
          <a:lstStyle/>
          <a:p>
            <a:r>
              <a:rPr lang="en-IN" b="1" dirty="0"/>
              <a:t> </a:t>
            </a:r>
            <a:r>
              <a:rPr lang="en-IN" sz="2800" dirty="0"/>
              <a:t>Investment trend in Top 3 countries in Top 3 sectors</a:t>
            </a:r>
          </a:p>
        </p:txBody>
      </p:sp>
      <p:sp>
        <p:nvSpPr>
          <p:cNvPr id="3" name="Content Placeholder 2"/>
          <p:cNvSpPr>
            <a:spLocks noGrp="1"/>
          </p:cNvSpPr>
          <p:nvPr>
            <p:ph idx="1"/>
          </p:nvPr>
        </p:nvSpPr>
        <p:spPr>
          <a:xfrm>
            <a:off x="838200" y="1825625"/>
            <a:ext cx="3797807" cy="4351338"/>
          </a:xfrm>
        </p:spPr>
        <p:txBody>
          <a:bodyPr>
            <a:normAutofit/>
          </a:bodyPr>
          <a:lstStyle/>
          <a:p>
            <a:pPr marL="0" indent="0">
              <a:buNone/>
            </a:pPr>
            <a:r>
              <a:rPr lang="en-IN" sz="2000" dirty="0"/>
              <a:t>Plot 3</a:t>
            </a:r>
          </a:p>
        </p:txBody>
      </p:sp>
      <p:sp>
        <p:nvSpPr>
          <p:cNvPr id="5" name="TextBox 4">
            <a:extLst>
              <a:ext uri="{FF2B5EF4-FFF2-40B4-BE49-F238E27FC236}">
                <a16:creationId xmlns:a16="http://schemas.microsoft.com/office/drawing/2014/main" id="{53CEB802-32CA-4ADB-AF74-17D6408A8DFF}"/>
              </a:ext>
            </a:extLst>
          </p:cNvPr>
          <p:cNvSpPr txBox="1"/>
          <p:nvPr/>
        </p:nvSpPr>
        <p:spPr>
          <a:xfrm>
            <a:off x="9467849" y="1690688"/>
            <a:ext cx="2076451" cy="1200329"/>
          </a:xfrm>
          <a:prstGeom prst="rect">
            <a:avLst/>
          </a:prstGeom>
          <a:noFill/>
        </p:spPr>
        <p:txBody>
          <a:bodyPr wrap="square" rtlCol="0">
            <a:spAutoFit/>
          </a:bodyPr>
          <a:lstStyle/>
          <a:p>
            <a:r>
              <a:rPr lang="en-US" dirty="0"/>
              <a:t>Here are the 3 top Sectors of the Top 3 English Speaking Countries.</a:t>
            </a:r>
          </a:p>
        </p:txBody>
      </p:sp>
      <p:pic>
        <p:nvPicPr>
          <p:cNvPr id="8" name="Picture 7" descr="A screenshot of a cell phone&#10;&#10;Description automatically generated">
            <a:extLst>
              <a:ext uri="{FF2B5EF4-FFF2-40B4-BE49-F238E27FC236}">
                <a16:creationId xmlns:a16="http://schemas.microsoft.com/office/drawing/2014/main" id="{73D3E86E-7D22-4107-9B82-59D7CAE15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596086"/>
            <a:ext cx="7215378" cy="4896789"/>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b="1" dirty="0"/>
              <a:t>Venture</a:t>
            </a:r>
            <a:r>
              <a:rPr lang="en-IN" sz="1800" dirty="0"/>
              <a:t> Funding type is most suitable for ABC Funds because of its high number of investment and average funding amount which falls within the </a:t>
            </a:r>
            <a:r>
              <a:rPr lang="en-US" sz="1800" dirty="0"/>
              <a:t>5 to 15 million USD per round of investment criterion.</a:t>
            </a:r>
          </a:p>
          <a:p>
            <a:endParaRPr lang="en-US" sz="1800" dirty="0"/>
          </a:p>
          <a:p>
            <a:r>
              <a:rPr lang="en-US" sz="1800" b="1" dirty="0"/>
              <a:t>USA</a:t>
            </a:r>
            <a:r>
              <a:rPr lang="en-US" sz="1800" dirty="0"/>
              <a:t>(United States), </a:t>
            </a:r>
            <a:r>
              <a:rPr lang="en-US" sz="1800" b="1" dirty="0"/>
              <a:t>GBR</a:t>
            </a:r>
            <a:r>
              <a:rPr lang="en-US" sz="1800" dirty="0"/>
              <a:t>(United Kingdom) and </a:t>
            </a:r>
            <a:r>
              <a:rPr lang="en-US" sz="1800" b="1" dirty="0"/>
              <a:t>IND</a:t>
            </a:r>
            <a:r>
              <a:rPr lang="en-US" sz="1800" dirty="0"/>
              <a:t>(India) are the top countries where the most investments are occurring.</a:t>
            </a:r>
          </a:p>
          <a:p>
            <a:endParaRPr lang="en-US" sz="1800" dirty="0"/>
          </a:p>
          <a:p>
            <a:r>
              <a:rPr lang="en-US" sz="1800" dirty="0"/>
              <a:t>The top Main Sector for investment in these top countries is ‘</a:t>
            </a:r>
            <a:r>
              <a:rPr lang="en-US" sz="1800" b="1" dirty="0"/>
              <a:t>Others</a:t>
            </a:r>
            <a:r>
              <a:rPr lang="en-US" sz="1800" dirty="0"/>
              <a:t>’ followed by ‘</a:t>
            </a:r>
            <a:r>
              <a:rPr lang="en-US" sz="1800" b="1" dirty="0"/>
              <a:t>Cleantech / Semiconductors</a:t>
            </a:r>
            <a:r>
              <a:rPr lang="en-US" sz="1800" dirty="0"/>
              <a:t>’.</a:t>
            </a:r>
          </a:p>
          <a:p>
            <a:endParaRPr lang="en-US" sz="1800" dirty="0"/>
          </a:p>
          <a:p>
            <a:r>
              <a:rPr lang="en-US" sz="1800" b="1" dirty="0"/>
              <a:t>'Social, Finance, Analytics, Advertising</a:t>
            </a:r>
            <a:r>
              <a:rPr lang="en-US" sz="1800" dirty="0"/>
              <a:t>’ in USA and GBR, and ‘</a:t>
            </a:r>
            <a:r>
              <a:rPr lang="en-US" sz="1800" b="1" dirty="0"/>
              <a:t>News, Search and Messaging</a:t>
            </a:r>
            <a:r>
              <a:rPr lang="en-US" sz="1800" dirty="0"/>
              <a:t>’ in India are also favorable investment options.</a:t>
            </a:r>
          </a:p>
          <a:p>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841</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INVESTMENT ANALYSIS</vt:lpstr>
      <vt:lpstr> Business Problem and Goal</vt:lpstr>
      <vt:lpstr> Analysis 1 - Investment type analysis.</vt:lpstr>
      <vt:lpstr>  Analysis 2 - Country analysis</vt:lpstr>
      <vt:lpstr> Analysis 3 - Sector analysis </vt:lpstr>
      <vt:lpstr> Investment Trend Globally</vt:lpstr>
      <vt:lpstr> Investment trend Country-wise</vt:lpstr>
      <vt:lpstr> Investment trend in Top 3 countries in Top 3 sectors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Jeena Pandit</dc:creator>
  <cp:lastModifiedBy>Jeena Pandit</cp:lastModifiedBy>
  <cp:revision>8</cp:revision>
  <dcterms:created xsi:type="dcterms:W3CDTF">2020-09-06T15:52:30Z</dcterms:created>
  <dcterms:modified xsi:type="dcterms:W3CDTF">2020-09-06T15:56:02Z</dcterms:modified>
</cp:coreProperties>
</file>