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257" r:id="rId3"/>
    <p:sldId id="271" r:id="rId4"/>
    <p:sldId id="272" r:id="rId5"/>
    <p:sldId id="275" r:id="rId6"/>
    <p:sldId id="273" r:id="rId7"/>
    <p:sldId id="274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-48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7EF7E3A-B2BA-4F61-BA82-27407FCA7CB2}" type="datetimeFigureOut">
              <a:rPr lang="en-IN" smtClean="0"/>
              <a:pPr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F90BAAB-BB8D-46E4-9220-911BF637E2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2654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7E3A-B2BA-4F61-BA82-27407FCA7CB2}" type="datetimeFigureOut">
              <a:rPr lang="en-IN" smtClean="0"/>
              <a:pPr/>
              <a:t>16-05-2021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BAAB-BB8D-46E4-9220-911BF637E2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6897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7E3A-B2BA-4F61-BA82-27407FCA7CB2}" type="datetimeFigureOut">
              <a:rPr lang="en-IN" smtClean="0"/>
              <a:pPr/>
              <a:t>16-05-2021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BAAB-BB8D-46E4-9220-911BF637E2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58095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7E3A-B2BA-4F61-BA82-27407FCA7CB2}" type="datetimeFigureOut">
              <a:rPr lang="en-IN" smtClean="0"/>
              <a:pPr/>
              <a:t>16-05-2021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BAAB-BB8D-46E4-9220-911BF637E2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87077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7E3A-B2BA-4F61-BA82-27407FCA7CB2}" type="datetimeFigureOut">
              <a:rPr lang="en-IN" smtClean="0"/>
              <a:pPr/>
              <a:t>16-05-2021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BAAB-BB8D-46E4-9220-911BF637E2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5646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7E3A-B2BA-4F61-BA82-27407FCA7CB2}" type="datetimeFigureOut">
              <a:rPr lang="en-IN" smtClean="0"/>
              <a:pPr/>
              <a:t>16-05-2021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BAAB-BB8D-46E4-9220-911BF637E2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60679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7E3A-B2BA-4F61-BA82-27407FCA7CB2}" type="datetimeFigureOut">
              <a:rPr lang="en-IN" smtClean="0"/>
              <a:pPr/>
              <a:t>16-05-2021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BAAB-BB8D-46E4-9220-911BF637E2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8681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7E3A-B2BA-4F61-BA82-27407FCA7CB2}" type="datetimeFigureOut">
              <a:rPr lang="en-IN" smtClean="0"/>
              <a:pPr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BAAB-BB8D-46E4-9220-911BF637E2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58252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7E3A-B2BA-4F61-BA82-27407FCA7CB2}" type="datetimeFigureOut">
              <a:rPr lang="en-IN" smtClean="0"/>
              <a:pPr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BAAB-BB8D-46E4-9220-911BF637E2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1402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7E3A-B2BA-4F61-BA82-27407FCA7CB2}" type="datetimeFigureOut">
              <a:rPr lang="en-IN" smtClean="0"/>
              <a:pPr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BAAB-BB8D-46E4-9220-911BF637E2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5838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7E3A-B2BA-4F61-BA82-27407FCA7CB2}" type="datetimeFigureOut">
              <a:rPr lang="en-IN" smtClean="0"/>
              <a:pPr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BAAB-BB8D-46E4-9220-911BF637E2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5906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7E3A-B2BA-4F61-BA82-27407FCA7CB2}" type="datetimeFigureOut">
              <a:rPr lang="en-IN" smtClean="0"/>
              <a:pPr/>
              <a:t>16-05-2021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BAAB-BB8D-46E4-9220-911BF637E2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278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7E3A-B2BA-4F61-BA82-27407FCA7CB2}" type="datetimeFigureOut">
              <a:rPr lang="en-IN" smtClean="0"/>
              <a:pPr/>
              <a:t>16-05-2021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BAAB-BB8D-46E4-9220-911BF637E2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2897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7E3A-B2BA-4F61-BA82-27407FCA7CB2}" type="datetimeFigureOut">
              <a:rPr lang="en-IN" smtClean="0"/>
              <a:pPr/>
              <a:t>16-05-2021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BAAB-BB8D-46E4-9220-911BF637E2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8396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7E3A-B2BA-4F61-BA82-27407FCA7CB2}" type="datetimeFigureOut">
              <a:rPr lang="en-IN" smtClean="0"/>
              <a:pPr/>
              <a:t>16-05-2021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BAAB-BB8D-46E4-9220-911BF637E2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8335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7E3A-B2BA-4F61-BA82-27407FCA7CB2}" type="datetimeFigureOut">
              <a:rPr lang="en-IN" smtClean="0"/>
              <a:pPr/>
              <a:t>16-05-2021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BAAB-BB8D-46E4-9220-911BF637E2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7125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7E3A-B2BA-4F61-BA82-27407FCA7CB2}" type="datetimeFigureOut">
              <a:rPr lang="en-IN" smtClean="0"/>
              <a:pPr/>
              <a:t>16-05-2021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BAAB-BB8D-46E4-9220-911BF637E2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2453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F7E3A-B2BA-4F61-BA82-27407FCA7CB2}" type="datetimeFigureOut">
              <a:rPr lang="en-IN" smtClean="0"/>
              <a:pPr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0BAAB-BB8D-46E4-9220-911BF637E2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35184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w-data" TargetMode="External"/><Relationship Id="rId2" Type="http://schemas.openxmlformats.org/officeDocument/2006/relationships/hyperlink" Target="https://github.com/jeenaths/Supervised-ML/blob/main/Prediction_Using_Supervised_ML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79000B-1722-437A-8EFF-DF36417C4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345" y="395416"/>
            <a:ext cx="9304637" cy="151988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Graduate </a:t>
            </a:r>
            <a:r>
              <a:rPr lang="en-US" sz="4000" b="1" dirty="0" err="1">
                <a:solidFill>
                  <a:schemeClr val="bg1"/>
                </a:solidFill>
              </a:rPr>
              <a:t>RotationaL</a:t>
            </a:r>
            <a:r>
              <a:rPr lang="en-US" sz="4000" b="1" dirty="0">
                <a:solidFill>
                  <a:schemeClr val="bg1"/>
                </a:solidFill>
              </a:rPr>
              <a:t> Internship Program 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61BAECE-6601-4BA0-9284-FFA0999C4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3070" y="3188044"/>
            <a:ext cx="8344929" cy="1087394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3200" b="1" dirty="0"/>
              <a:t>Prediction using Supervised ML </a:t>
            </a:r>
          </a:p>
          <a:p>
            <a:pPr algn="ctr"/>
            <a:r>
              <a:rPr lang="en-US" sz="3200" b="1" dirty="0"/>
              <a:t>(Level - Beginner) </a:t>
            </a:r>
            <a:endParaRPr lang="en-IN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F1F6693-A435-4C72-9874-2C2D5CEA75F3}"/>
              </a:ext>
            </a:extLst>
          </p:cNvPr>
          <p:cNvSpPr txBox="1"/>
          <p:nvPr/>
        </p:nvSpPr>
        <p:spPr>
          <a:xfrm>
            <a:off x="6635578" y="4806776"/>
            <a:ext cx="53134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Submitted By,</a:t>
            </a:r>
          </a:p>
          <a:p>
            <a:pPr lvl="3"/>
            <a:r>
              <a:rPr lang="en-IN" b="1" dirty="0" err="1"/>
              <a:t>Jeenath</a:t>
            </a:r>
            <a:r>
              <a:rPr lang="en-IN" b="1" dirty="0"/>
              <a:t> S,</a:t>
            </a:r>
          </a:p>
          <a:p>
            <a:pPr lvl="3"/>
            <a:r>
              <a:rPr lang="en-IN" b="1" dirty="0"/>
              <a:t>B.E-Computer Science and Engineering,</a:t>
            </a:r>
          </a:p>
          <a:p>
            <a:pPr lvl="3"/>
            <a:r>
              <a:rPr lang="en-IN" b="1" dirty="0" err="1"/>
              <a:t>Bharathiyar</a:t>
            </a:r>
            <a:r>
              <a:rPr lang="en-IN" b="1" dirty="0"/>
              <a:t> Institute of Engineering for Women,</a:t>
            </a:r>
          </a:p>
          <a:p>
            <a:pPr lvl="3"/>
            <a:r>
              <a:rPr lang="en-IN" b="1" dirty="0" err="1"/>
              <a:t>Attur</a:t>
            </a:r>
            <a:r>
              <a:rPr lang="en-IN" b="1" dirty="0"/>
              <a:t>, Salem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0FFBEB6-4ED6-46ED-A0BD-8C7197D73893}"/>
              </a:ext>
            </a:extLst>
          </p:cNvPr>
          <p:cNvSpPr txBox="1"/>
          <p:nvPr/>
        </p:nvSpPr>
        <p:spPr>
          <a:xfrm>
            <a:off x="4646141" y="2248930"/>
            <a:ext cx="5572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THE SPARKS FOUNDATION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986711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801F29-4F56-4EAA-AFF4-10EC0B48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STEP 3:</a:t>
            </a:r>
            <a:br>
              <a:rPr lang="en-IN" b="1" dirty="0"/>
            </a:br>
            <a:r>
              <a:rPr lang="en-IN" b="1" dirty="0">
                <a:solidFill>
                  <a:schemeClr val="bg1"/>
                </a:solidFill>
              </a:rPr>
              <a:t/>
            </a:r>
            <a:br>
              <a:rPr lang="en-IN" b="1" dirty="0">
                <a:solidFill>
                  <a:schemeClr val="bg1"/>
                </a:solidFill>
              </a:rPr>
            </a:br>
            <a:r>
              <a:rPr lang="en-IN" b="1" dirty="0">
                <a:solidFill>
                  <a:schemeClr val="bg1"/>
                </a:solidFill>
              </a:rPr>
              <a:t>Check the data if anything is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106F22-0773-4D87-BF6A-4FD4E7B1D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6C29010-0C17-4DEF-9010-F8F5BD7A537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9119" y="2817341"/>
            <a:ext cx="8354850" cy="185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861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5C6372-19D5-4685-A803-1611E1153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57200"/>
            <a:ext cx="9905998" cy="66726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/>
            </a:r>
            <a:br>
              <a:rPr lang="en-IN" b="1" dirty="0">
                <a:solidFill>
                  <a:schemeClr val="bg1"/>
                </a:solidFill>
              </a:rPr>
            </a:br>
            <a:r>
              <a:rPr lang="en-IN" b="1" dirty="0">
                <a:solidFill>
                  <a:schemeClr val="bg1"/>
                </a:solidFill>
              </a:rPr>
              <a:t>Visualize the given values</a:t>
            </a:r>
            <a:br>
              <a:rPr lang="en-IN" b="1" dirty="0">
                <a:solidFill>
                  <a:schemeClr val="bg1"/>
                </a:solidFill>
              </a:rPr>
            </a:b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15B3FF5-F2F4-42B3-99DB-CC7231597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35677" y="1124465"/>
            <a:ext cx="9811734" cy="4250044"/>
          </a:xfrm>
        </p:spPr>
      </p:pic>
    </p:spTree>
    <p:extLst>
      <p:ext uri="{BB962C8B-B14F-4D97-AF65-F5344CB8AC3E}">
        <p14:creationId xmlns:p14="http://schemas.microsoft.com/office/powerpoint/2010/main" xmlns="" val="351892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9D195-D404-449F-B6DA-55E6CF2D1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85568"/>
          </a:xfrm>
        </p:spPr>
        <p:txBody>
          <a:bodyPr>
            <a:normAutofit fontScale="90000"/>
          </a:bodyPr>
          <a:lstStyle/>
          <a:p>
            <a:r>
              <a:rPr lang="en-IN" b="1" dirty="0" err="1"/>
              <a:t>STEp</a:t>
            </a:r>
            <a:r>
              <a:rPr lang="en-IN" b="1" dirty="0"/>
              <a:t> 3:</a:t>
            </a:r>
            <a:br>
              <a:rPr lang="en-IN" b="1" dirty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b="1" dirty="0">
                <a:solidFill>
                  <a:schemeClr val="bg1"/>
                </a:solidFill>
              </a:rPr>
              <a:t>Regression plot</a:t>
            </a: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3D29972-16E9-45EF-83AC-61B70FF75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48930" y="3249828"/>
            <a:ext cx="7016407" cy="16711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0E237F0-6B9A-4CEF-9874-391850A73501}"/>
              </a:ext>
            </a:extLst>
          </p:cNvPr>
          <p:cNvSpPr txBox="1"/>
          <p:nvPr/>
        </p:nvSpPr>
        <p:spPr>
          <a:xfrm>
            <a:off x="1581665" y="1643449"/>
            <a:ext cx="95764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From the above scatter plot there looks to be correlation between the '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/>
              </a:rPr>
              <a:t>Marks Percentage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' and 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/>
              </a:rPr>
              <a:t>'Hours Studied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’,</a:t>
            </a:r>
          </a:p>
          <a:p>
            <a:pPr algn="just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Lets plot a regression line to confirm the correlation.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/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2435751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0023DD-A7C1-42C6-B0C4-674AAD9F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5351"/>
            <a:ext cx="9905998" cy="945293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 look like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F47229C-0A66-434A-9DEA-6593C8144BE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159" y="1130644"/>
            <a:ext cx="8992938" cy="528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30380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769034-DEE9-473E-92E3-FA87B6F54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308920"/>
            <a:ext cx="8791575" cy="213771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Step :4</a:t>
            </a:r>
            <a:br>
              <a:rPr lang="en-IN" b="1" dirty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Training the Model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40680C9-8CB1-4127-BA85-B0F9EE4C10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534413A-75ED-46F2-B558-D4BD1AF4790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1775" y="2326029"/>
            <a:ext cx="9465276" cy="422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16991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BA2D08-1338-405F-9144-CE38EC93E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8930" y="0"/>
            <a:ext cx="9094573" cy="2644345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Step 5</a:t>
            </a:r>
            <a:br>
              <a:rPr lang="en-IN" dirty="0"/>
            </a:br>
            <a:r>
              <a:rPr lang="en-IN" b="1" i="0" dirty="0">
                <a:solidFill>
                  <a:srgbClr val="000000"/>
                </a:solidFill>
                <a:effectLst/>
                <a:latin typeface="inherit"/>
              </a:rPr>
              <a:t>Making Predictions</a:t>
            </a:r>
            <a:br>
              <a:rPr lang="en-IN" b="1" i="0" dirty="0">
                <a:solidFill>
                  <a:srgbClr val="000000"/>
                </a:solidFill>
                <a:effectLst/>
                <a:latin typeface="inherit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/>
            </a:r>
            <a:b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77D5D10-82EF-421A-9AAA-0E4E73E549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1112CBF-235B-4181-A794-3DDB4B78BCC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4498" y="1816443"/>
            <a:ext cx="9115425" cy="454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6609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D267D1-2B6B-4163-BC45-F285E416B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46206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latin typeface="Helvetica Neue"/>
              </a:rPr>
              <a:t>Comparing the Predicted Marks with the Actual Marks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Helvetica Neue"/>
              </a:rPr>
              <a:t/>
            </a:r>
            <a:br>
              <a:rPr lang="en-US" sz="2400" b="0" i="0" dirty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Helvetica Neue"/>
              </a:rPr>
              <a:t/>
            </a:r>
            <a:br>
              <a:rPr lang="en-US" sz="2400" b="0" i="0" dirty="0">
                <a:solidFill>
                  <a:schemeClr val="bg1"/>
                </a:solidFill>
                <a:effectLst/>
                <a:latin typeface="Helvetica Neue"/>
              </a:rPr>
            </a:b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85B7C46-C2FE-48D3-A8F4-9B3E42784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24006" y="1964724"/>
            <a:ext cx="8686800" cy="3855309"/>
          </a:xfrm>
        </p:spPr>
      </p:pic>
    </p:spTree>
    <p:extLst>
      <p:ext uri="{BB962C8B-B14F-4D97-AF65-F5344CB8AC3E}">
        <p14:creationId xmlns:p14="http://schemas.microsoft.com/office/powerpoint/2010/main" xmlns="" val="1496559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DA775C-2332-4EBE-93C2-099748138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36141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chemeClr val="bg1"/>
                </a:solidFill>
                <a:effectLst/>
                <a:latin typeface="Helvetica Neue"/>
              </a:rPr>
              <a:t>Visually Comparing the Predicted Marks with the Actual Marks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Helvetica Neue"/>
              </a:rPr>
              <a:t/>
            </a:r>
            <a:br>
              <a:rPr lang="en-US" sz="2000" b="0" i="0" dirty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Helvetica Neue"/>
              </a:rPr>
              <a:t/>
            </a:r>
            <a:br>
              <a:rPr lang="en-US" sz="2000" b="0" i="0" dirty="0">
                <a:solidFill>
                  <a:schemeClr val="bg1"/>
                </a:solidFill>
                <a:effectLst/>
                <a:latin typeface="Helvetica Neue"/>
              </a:rPr>
            </a:b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CFB14BE-1416-4BFA-93BE-886C729AF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77081" y="1853514"/>
            <a:ext cx="7438768" cy="3937686"/>
          </a:xfrm>
        </p:spPr>
      </p:pic>
    </p:spTree>
    <p:extLst>
      <p:ext uri="{BB962C8B-B14F-4D97-AF65-F5344CB8AC3E}">
        <p14:creationId xmlns:p14="http://schemas.microsoft.com/office/powerpoint/2010/main" xmlns="" val="1675725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DA353E-2FD2-452E-BEC7-EB67370C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/>
              <a:t>Step 6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b="1" i="0" dirty="0">
                <a:solidFill>
                  <a:srgbClr val="000000"/>
                </a:solidFill>
                <a:effectLst/>
                <a:latin typeface="inherit"/>
              </a:rPr>
              <a:t>Evaluating the model</a:t>
            </a:r>
            <a:br>
              <a:rPr lang="en-IN" b="1" i="0" dirty="0">
                <a:solidFill>
                  <a:srgbClr val="000000"/>
                </a:solidFill>
                <a:effectLst/>
                <a:latin typeface="inherit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/>
            </a:r>
            <a:b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53EAE8C-5E79-477A-8344-75F82D1C3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273" y="1746699"/>
            <a:ext cx="9094103" cy="12003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968E47B-4A73-4DB2-9251-817BE636FCF9}"/>
              </a:ext>
            </a:extLst>
          </p:cNvPr>
          <p:cNvSpPr txBox="1"/>
          <p:nvPr/>
        </p:nvSpPr>
        <p:spPr>
          <a:xfrm>
            <a:off x="1692876" y="3789283"/>
            <a:ext cx="8427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Small value of Mean absolute error states that the chances of error or wrong forecasting through the model are very less.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/>
            </a:r>
            <a:b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58622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E98653-A957-4739-AC57-F3DF545F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Solution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14FBE81-5913-47F5-8B09-FF1382FBE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67538" y="1999370"/>
            <a:ext cx="5864353" cy="14296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18AA848-3F82-4D3A-BBB5-254E0A201D87}"/>
              </a:ext>
            </a:extLst>
          </p:cNvPr>
          <p:cNvSpPr txBox="1"/>
          <p:nvPr/>
        </p:nvSpPr>
        <p:spPr>
          <a:xfrm>
            <a:off x="1779373" y="4448432"/>
            <a:ext cx="85014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chemeClr val="bg1"/>
                </a:solidFill>
                <a:effectLst/>
                <a:latin typeface="Helvetica Neue"/>
              </a:rPr>
              <a:t>According to the regression model if a student studies for 9.25 hours a day he/she is likely to score </a:t>
            </a:r>
            <a:r>
              <a:rPr lang="en-US" sz="2800" b="1" i="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Helvetica Neue"/>
              </a:rPr>
              <a:t>93.89 marks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Helvetica Neue"/>
              </a:rPr>
              <a:t>.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224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713E75-3374-4989-9EA2-56535C2D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E09DF5-EF77-43C2-B998-2CD34EADA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7145"/>
            <a:ext cx="10515600" cy="39898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● Predict the percentage of an student based on the no. of study hours.</a:t>
            </a:r>
          </a:p>
          <a:p>
            <a:pPr marL="0" indent="0">
              <a:buNone/>
            </a:pPr>
            <a:r>
              <a:rPr lang="en-US" dirty="0"/>
              <a:t>● This is a simple linear regression task as it involves just 2 variables.</a:t>
            </a:r>
          </a:p>
          <a:p>
            <a:pPr marL="0" indent="0">
              <a:buNone/>
            </a:pPr>
            <a:r>
              <a:rPr lang="en-US" dirty="0"/>
              <a:t>● You can use R, Python, SAS Enterprise Miner or any other tool </a:t>
            </a:r>
          </a:p>
          <a:p>
            <a:pPr marL="0" indent="0">
              <a:buNone/>
            </a:pPr>
            <a:r>
              <a:rPr lang="en-US" dirty="0"/>
              <a:t>● Data can be found at http://bit.ly/w-data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● 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What will be predicted score if a student studies for 9.25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hrs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/ day?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● </a:t>
            </a:r>
            <a:r>
              <a:rPr lang="en-US" b="1" dirty="0"/>
              <a:t>Sample Solution </a:t>
            </a:r>
            <a:r>
              <a:rPr lang="en-US" dirty="0"/>
              <a:t>: https://bit.ly/2HxiGGJ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98788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957F51-694C-4028-A027-9203C914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63147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445F0B-6E9E-460F-900C-D61FB5F62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297799"/>
          </a:xfrm>
        </p:spPr>
        <p:txBody>
          <a:bodyPr/>
          <a:lstStyle/>
          <a:p>
            <a:r>
              <a:rPr lang="en-IN" dirty="0"/>
              <a:t>Please check my </a:t>
            </a:r>
            <a:r>
              <a:rPr lang="en-IN" dirty="0" err="1"/>
              <a:t>github</a:t>
            </a:r>
            <a:r>
              <a:rPr lang="en-IN" dirty="0"/>
              <a:t> repository : </a:t>
            </a:r>
            <a:r>
              <a:rPr lang="en-IN" dirty="0">
                <a:hlinkClick r:id="rId2"/>
              </a:rPr>
              <a:t>https://github.com/jeenaths/Supervised-ML/blob/main/Prediction_Using_Supervised_ML.ipynb</a:t>
            </a:r>
            <a:endParaRPr lang="en-IN" dirty="0"/>
          </a:p>
          <a:p>
            <a:r>
              <a:rPr lang="en-US" dirty="0"/>
              <a:t>Data can be found at </a:t>
            </a:r>
            <a:r>
              <a:rPr lang="en-US" dirty="0">
                <a:hlinkClick r:id="rId3"/>
              </a:rPr>
              <a:t>http://bit.ly/w-data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6D093A-EAB4-4868-A100-BC4CC367D929}"/>
              </a:ext>
            </a:extLst>
          </p:cNvPr>
          <p:cNvSpPr txBox="1"/>
          <p:nvPr/>
        </p:nvSpPr>
        <p:spPr>
          <a:xfrm>
            <a:off x="7982463" y="4753443"/>
            <a:ext cx="2656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Thanks &amp; Regards,</a:t>
            </a:r>
          </a:p>
          <a:p>
            <a:r>
              <a:rPr lang="en-IN" sz="2000" dirty="0" err="1"/>
              <a:t>Jeenath</a:t>
            </a:r>
            <a:r>
              <a:rPr lang="en-IN" sz="2000" dirty="0"/>
              <a:t> S,</a:t>
            </a:r>
          </a:p>
          <a:p>
            <a:r>
              <a:rPr lang="en-IN" sz="2000" dirty="0"/>
              <a:t>B.E - CSE</a:t>
            </a:r>
          </a:p>
        </p:txBody>
      </p:sp>
    </p:spTree>
    <p:extLst>
      <p:ext uri="{BB962C8B-B14F-4D97-AF65-F5344CB8AC3E}">
        <p14:creationId xmlns:p14="http://schemas.microsoft.com/office/powerpoint/2010/main" xmlns="" val="295144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First You NEED TO UNDERSTAND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What is </a:t>
            </a:r>
            <a:r>
              <a:rPr lang="en-US" sz="4400" b="1" dirty="0" err="1" smtClean="0"/>
              <a:t>Supervsied</a:t>
            </a:r>
            <a:r>
              <a:rPr lang="en-US" sz="4400" b="1" dirty="0" smtClean="0"/>
              <a:t> Learning?</a:t>
            </a:r>
          </a:p>
          <a:p>
            <a:r>
              <a:rPr lang="en-US" sz="4400" b="1" dirty="0" smtClean="0"/>
              <a:t>When we use Linear Regression Algorithm?</a:t>
            </a:r>
          </a:p>
          <a:p>
            <a:pPr>
              <a:buNone/>
            </a:pPr>
            <a:endParaRPr lang="en-US" sz="4400" b="1" dirty="0" smtClean="0"/>
          </a:p>
          <a:p>
            <a:endParaRPr lang="en-US" sz="4400" dirty="0" smtClean="0"/>
          </a:p>
        </p:txBody>
      </p:sp>
      <p:pic>
        <p:nvPicPr>
          <p:cNvPr id="4" name="Picture 3" descr="alternate-machine-learning-im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23891" y="1053664"/>
            <a:ext cx="2631088" cy="19733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Supervised Ml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supervis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33600" y="1954923"/>
            <a:ext cx="8103475" cy="4246179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Flowchart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2787" y="2249488"/>
            <a:ext cx="6527746" cy="354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REGRESSION ML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It is an ML algorithm, which includes </a:t>
            </a:r>
            <a:r>
              <a:rPr lang="en-US" dirty="0" err="1" smtClean="0"/>
              <a:t>modelling</a:t>
            </a:r>
            <a:r>
              <a:rPr lang="en-US" dirty="0" smtClean="0"/>
              <a:t> with the help of a dependent variable.</a:t>
            </a:r>
          </a:p>
          <a:p>
            <a:pPr fontAlgn="base"/>
            <a:r>
              <a:rPr lang="en-US" dirty="0" smtClean="0"/>
              <a:t>As the name suggests, this is a linear model.</a:t>
            </a:r>
          </a:p>
          <a:p>
            <a:pPr fontAlgn="base"/>
            <a:r>
              <a:rPr lang="en-US" dirty="0" smtClean="0"/>
              <a:t>The format of the projection for this model is </a:t>
            </a:r>
            <a:r>
              <a:rPr lang="en-US" b="1" dirty="0" smtClean="0">
                <a:solidFill>
                  <a:srgbClr val="FFFF00"/>
                </a:solidFill>
              </a:rPr>
              <a:t>Y= </a:t>
            </a:r>
            <a:r>
              <a:rPr lang="en-US" b="1" dirty="0" err="1" smtClean="0">
                <a:solidFill>
                  <a:srgbClr val="FFFF00"/>
                </a:solidFill>
              </a:rPr>
              <a:t>ax+b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</a:p>
          <a:p>
            <a:pPr fontAlgn="base"/>
            <a:r>
              <a:rPr lang="en-US" dirty="0" smtClean="0"/>
              <a:t>Linear regression is an algorithm, which helps us to understand the relationship between two </a:t>
            </a:r>
            <a:r>
              <a:rPr lang="en-US" dirty="0" smtClean="0"/>
              <a:t>variables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Linear regression Model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1763" y="2343944"/>
            <a:ext cx="43053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CD93BA-D5E1-4337-8548-BF88741E5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335"/>
            <a:ext cx="10515600" cy="986353"/>
          </a:xfrm>
        </p:spPr>
        <p:txBody>
          <a:bodyPr>
            <a:noAutofit/>
          </a:bodyPr>
          <a:lstStyle/>
          <a:p>
            <a:r>
              <a:rPr lang="en-IN" sz="3600" b="1" dirty="0"/>
              <a:t>Step 1:</a:t>
            </a:r>
            <a:br>
              <a:rPr lang="en-IN" sz="3600" b="1" dirty="0"/>
            </a:br>
            <a:r>
              <a:rPr lang="en-IN" sz="3600" b="1" dirty="0"/>
              <a:t/>
            </a:r>
            <a:br>
              <a:rPr lang="en-IN" sz="3600" b="1" dirty="0"/>
            </a:br>
            <a:r>
              <a:rPr lang="en-US" sz="3600" b="1" i="0" dirty="0">
                <a:solidFill>
                  <a:srgbClr val="000000"/>
                </a:solidFill>
                <a:effectLst/>
                <a:latin typeface="Helvetica Neue"/>
              </a:rPr>
              <a:t>Importing all libraries required in this notebook</a:t>
            </a:r>
            <a:br>
              <a:rPr lang="en-US" sz="36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15ED75E-DBDB-4202-A51E-96BE8DBE3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22174" y="2446640"/>
            <a:ext cx="7710616" cy="2928550"/>
          </a:xfrm>
        </p:spPr>
      </p:pic>
    </p:spTree>
    <p:extLst>
      <p:ext uri="{BB962C8B-B14F-4D97-AF65-F5344CB8AC3E}">
        <p14:creationId xmlns:p14="http://schemas.microsoft.com/office/powerpoint/2010/main" xmlns="" val="3886936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CAD5C4-CA9B-4AE7-B80B-83F51A686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7568" y="1260432"/>
            <a:ext cx="9144000" cy="2168567"/>
          </a:xfrm>
        </p:spPr>
        <p:txBody>
          <a:bodyPr>
            <a:noAutofit/>
          </a:bodyPr>
          <a:lstStyle/>
          <a:p>
            <a:pPr algn="l"/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b="1" dirty="0"/>
              <a:t>Step 2</a:t>
            </a: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Reading data from csv file and visualization</a:t>
            </a:r>
            <a:b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</a:br>
            <a:r>
              <a:rPr lang="en-US" sz="4000" b="0" i="0" dirty="0">
                <a:solidFill>
                  <a:srgbClr val="000000"/>
                </a:solidFill>
                <a:effectLst/>
                <a:latin typeface="Helvetica Neue"/>
              </a:rPr>
              <a:t/>
            </a:r>
            <a:br>
              <a:rPr lang="en-US" sz="40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693BB54-7D01-4F36-B0B8-E8DC7831F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80519"/>
            <a:ext cx="9144000" cy="3577281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EA3AD9C-B2A1-4F3B-8AE9-B0AD1F87EA0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34574" y="2465731"/>
            <a:ext cx="4778333" cy="1383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829C816-985D-472D-A286-200C427173F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34574" y="4283052"/>
            <a:ext cx="2974247" cy="194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4160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80</TotalTime>
  <Words>316</Words>
  <Application>Microsoft Office PowerPoint</Application>
  <PresentationFormat>Custom</PresentationFormat>
  <Paragraphs>55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Circuit</vt:lpstr>
      <vt:lpstr>Graduate RotationaL Internship Program </vt:lpstr>
      <vt:lpstr>Problem Statement</vt:lpstr>
      <vt:lpstr>First You NEED TO UNDERSTAND</vt:lpstr>
      <vt:lpstr>Supervised Ml</vt:lpstr>
      <vt:lpstr>Flowchart</vt:lpstr>
      <vt:lpstr>REGRESSION ML</vt:lpstr>
      <vt:lpstr>Linear regression Model</vt:lpstr>
      <vt:lpstr>Step 1:  Importing all libraries required in this notebook </vt:lpstr>
      <vt:lpstr>    Step 2  Reading data from csv file and visualization  </vt:lpstr>
      <vt:lpstr>STEP 3:  Check the data if anything is null</vt:lpstr>
      <vt:lpstr> Visualize the given values </vt:lpstr>
      <vt:lpstr>STEp 3:  Regression plot </vt:lpstr>
      <vt:lpstr>Plot look like</vt:lpstr>
      <vt:lpstr>Step :4  Training the Model </vt:lpstr>
      <vt:lpstr>Step 5 Making Predictions  </vt:lpstr>
      <vt:lpstr>Comparing the Predicted Marks with the Actual Marks  </vt:lpstr>
      <vt:lpstr>Visually Comparing the Predicted Marks with the Actual Marks  </vt:lpstr>
      <vt:lpstr>Step 6  Evaluating the model  </vt:lpstr>
      <vt:lpstr> Solution 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Graduate Rotational Internship Program The Sparks Foundation</dc:title>
  <dc:creator>Cipher_T</dc:creator>
  <cp:lastModifiedBy>Admin</cp:lastModifiedBy>
  <cp:revision>14</cp:revision>
  <dcterms:created xsi:type="dcterms:W3CDTF">2021-05-11T16:30:12Z</dcterms:created>
  <dcterms:modified xsi:type="dcterms:W3CDTF">2021-05-16T07:09:25Z</dcterms:modified>
</cp:coreProperties>
</file>