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83" r:id="rId4"/>
    <p:sldId id="289" r:id="rId5"/>
    <p:sldId id="262" r:id="rId6"/>
    <p:sldId id="258" r:id="rId7"/>
    <p:sldId id="285" r:id="rId8"/>
    <p:sldId id="290" r:id="rId9"/>
    <p:sldId id="291" r:id="rId10"/>
    <p:sldId id="287" r:id="rId11"/>
    <p:sldId id="282" r:id="rId12"/>
    <p:sldId id="28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57"/>
          </p14:sldIdLst>
        </p14:section>
        <p14:section name="Financial Planning" id="{6844172C-9703-4DC7-908A-C23538616A3C}">
          <p14:sldIdLst>
            <p14:sldId id="283"/>
            <p14:sldId id="289"/>
          </p14:sldIdLst>
        </p14:section>
        <p14:section name="Factors" id="{D2B1A631-DA57-4338-A0E0-61A680422BB9}">
          <p14:sldIdLst>
            <p14:sldId id="262"/>
            <p14:sldId id="258"/>
            <p14:sldId id="285"/>
            <p14:sldId id="290"/>
            <p14:sldId id="291"/>
            <p14:sldId id="287"/>
          </p14:sldIdLst>
        </p14:section>
        <p14:section name="Learn More" id="{62756D7E-964E-493A-83A1-13BC0B6B5E47}">
          <p14:sldIdLst>
            <p14:sldId id="282"/>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B389"/>
    <a:srgbClr val="EE9C64"/>
    <a:srgbClr val="D24726"/>
    <a:srgbClr val="E84848"/>
    <a:srgbClr val="DA4A27"/>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1" autoAdjust="0"/>
    <p:restoredTop sz="86409" autoAdjust="0"/>
  </p:normalViewPr>
  <p:slideViewPr>
    <p:cSldViewPr snapToGrid="0">
      <p:cViewPr varScale="1">
        <p:scale>
          <a:sx n="74" d="100"/>
          <a:sy n="74" d="100"/>
        </p:scale>
        <p:origin x="144" y="77"/>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11/26/2021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Aagama</a:t>
            </a:r>
            <a:r>
              <a:rPr lang="en-IN" dirty="0"/>
              <a:t> # ritual</a:t>
            </a:r>
            <a:r>
              <a:rPr lang="en-IN" baseline="0" dirty="0"/>
              <a:t> text</a:t>
            </a:r>
            <a:endParaRPr lang="en-IN" dirty="0"/>
          </a:p>
        </p:txBody>
      </p:sp>
      <p:sp>
        <p:nvSpPr>
          <p:cNvPr id="4" name="Slide Number Placeholder 3"/>
          <p:cNvSpPr>
            <a:spLocks noGrp="1"/>
          </p:cNvSpPr>
          <p:nvPr>
            <p:ph type="sldNum" sz="quarter" idx="5"/>
          </p:nvPr>
        </p:nvSpPr>
        <p:spPr/>
        <p:txBody>
          <a:bodyPr/>
          <a:lstStyle/>
          <a:p>
            <a:fld id="{5A01C38D-F26D-4167-83EF-8774BC62D548}" type="slidenum">
              <a:rPr lang="en-US" smtClean="0"/>
              <a:t>9</a:t>
            </a:fld>
            <a:endParaRPr lang="en-US"/>
          </a:p>
        </p:txBody>
      </p:sp>
    </p:spTree>
    <p:extLst>
      <p:ext uri="{BB962C8B-B14F-4D97-AF65-F5344CB8AC3E}">
        <p14:creationId xmlns:p14="http://schemas.microsoft.com/office/powerpoint/2010/main" val="4085446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11</a:t>
            </a:fld>
            <a:endParaRPr lang="en-US"/>
          </a:p>
        </p:txBody>
      </p:sp>
    </p:spTree>
    <p:extLst>
      <p:ext uri="{BB962C8B-B14F-4D97-AF65-F5344CB8AC3E}">
        <p14:creationId xmlns:p14="http://schemas.microsoft.com/office/powerpoint/2010/main" val="3287545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pic>
        <p:nvPicPr>
          <p:cNvPr id="5" name="Picture 4">
            <a:extLst>
              <a:ext uri="{FF2B5EF4-FFF2-40B4-BE49-F238E27FC236}">
                <a16:creationId xmlns:a16="http://schemas.microsoft.com/office/drawing/2014/main" id="{F6BE50AA-362F-4D92-A441-C979EC134AE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46511" y="551981"/>
            <a:ext cx="541055" cy="541055"/>
          </a:xfrm>
          <a:prstGeom prst="rect">
            <a:avLst/>
          </a:prstGeom>
        </p:spPr>
      </p:pic>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pic>
        <p:nvPicPr>
          <p:cNvPr id="6" name="Picture 5">
            <a:extLst>
              <a:ext uri="{FF2B5EF4-FFF2-40B4-BE49-F238E27FC236}">
                <a16:creationId xmlns:a16="http://schemas.microsoft.com/office/drawing/2014/main" id="{DD501B9D-DDD9-4FDB-9605-BCCA82BA4E5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46511" y="551981"/>
            <a:ext cx="541055" cy="541055"/>
          </a:xfrm>
          <a:prstGeom prst="rect">
            <a:avLst/>
          </a:prstGeom>
        </p:spPr>
      </p:pic>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pic>
        <p:nvPicPr>
          <p:cNvPr id="3" name="Picture 2">
            <a:extLst>
              <a:ext uri="{FF2B5EF4-FFF2-40B4-BE49-F238E27FC236}">
                <a16:creationId xmlns:a16="http://schemas.microsoft.com/office/drawing/2014/main" id="{319BD82E-B814-49A8-AD3F-7A56018AA95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46511" y="551981"/>
            <a:ext cx="541055" cy="541055"/>
          </a:xfrm>
          <a:prstGeom prst="rect">
            <a:avLst/>
          </a:prstGeom>
        </p:spPr>
      </p:pic>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pic>
        <p:nvPicPr>
          <p:cNvPr id="6" name="Picture 5">
            <a:extLst>
              <a:ext uri="{FF2B5EF4-FFF2-40B4-BE49-F238E27FC236}">
                <a16:creationId xmlns:a16="http://schemas.microsoft.com/office/drawing/2014/main" id="{06C231CA-3B01-4413-AB16-729A80E8BE6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46511" y="551981"/>
            <a:ext cx="541055" cy="541055"/>
          </a:xfrm>
          <a:prstGeom prst="rect">
            <a:avLst/>
          </a:prstGeom>
        </p:spPr>
      </p:pic>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pic>
        <p:nvPicPr>
          <p:cNvPr id="4" name="Picture 3">
            <a:extLst>
              <a:ext uri="{FF2B5EF4-FFF2-40B4-BE49-F238E27FC236}">
                <a16:creationId xmlns:a16="http://schemas.microsoft.com/office/drawing/2014/main" id="{263412CD-5BF0-4700-A9DD-EB970F4B270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46511" y="551981"/>
            <a:ext cx="541055" cy="541055"/>
          </a:xfrm>
          <a:prstGeom prst="rect">
            <a:avLst/>
          </a:prstGeom>
        </p:spPr>
      </p:pic>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8D50B9-7E4E-44F4-A87A-E862621C69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46511" y="551981"/>
            <a:ext cx="541055" cy="541055"/>
          </a:xfrm>
          <a:prstGeom prst="rect">
            <a:avLst/>
          </a:prstGeom>
        </p:spPr>
      </p:pic>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11/26/2021</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png"/><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7/06/relationships/model3d" Target="../media/model3d1.glb"/><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1524000" y="1333500"/>
            <a:ext cx="10058400" cy="1790700"/>
          </a:xfrm>
        </p:spPr>
        <p:txBody>
          <a:bodyPr/>
          <a:lstStyle/>
          <a:p>
            <a:r>
              <a:rPr lang="en-US" dirty="0"/>
              <a:t>Income Protection &amp; Legacy Planning </a:t>
            </a:r>
            <a:br>
              <a:rPr lang="en-US" dirty="0"/>
            </a:br>
            <a:endParaRPr lang="en-US" dirty="0"/>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p:txBody>
          <a:bodyPr/>
          <a:lstStyle/>
          <a:p>
            <a:r>
              <a:rPr lang="en-US" dirty="0"/>
              <a:t>Life Stages in a Circle</a:t>
            </a:r>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8077762" y="5255593"/>
            <a:ext cx="2447364" cy="495232"/>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r>
              <a:rPr lang="en-US" sz="1800" dirty="0">
                <a:solidFill>
                  <a:schemeClr val="bg1"/>
                </a:solidFill>
                <a:latin typeface="+mj-lt"/>
                <a:ea typeface="+mn-ea"/>
                <a:cs typeface="+mn-cs"/>
              </a:rPr>
              <a:t>About this deck</a:t>
            </a: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8077762" y="5524500"/>
            <a:ext cx="3760738" cy="102056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dirty="0"/>
              <a:t>In life, there are two major risks - Dying too soon and Living too long. The goal is to protect your parents, wife, children and yourself in the event of either risks. Take Action NOW!</a:t>
            </a:r>
          </a:p>
          <a:p>
            <a:endParaRPr lang="en-US" sz="1200" u="sng" dirty="0"/>
          </a:p>
        </p:txBody>
      </p:sp>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8BAB3-ACF6-4EB6-96E2-CC75E6F83315}"/>
              </a:ext>
            </a:extLst>
          </p:cNvPr>
          <p:cNvSpPr>
            <a:spLocks noGrp="1"/>
          </p:cNvSpPr>
          <p:nvPr>
            <p:ph type="title"/>
          </p:nvPr>
        </p:nvSpPr>
        <p:spPr/>
        <p:txBody>
          <a:bodyPr/>
          <a:lstStyle/>
          <a:p>
            <a:r>
              <a:rPr lang="en-IN" dirty="0"/>
              <a:t>#Disappointment #Decision #Anxiety</a:t>
            </a:r>
          </a:p>
        </p:txBody>
      </p:sp>
      <p:sp>
        <p:nvSpPr>
          <p:cNvPr id="3" name="Rectangle: Rounded Corners 2">
            <a:extLst>
              <a:ext uri="{FF2B5EF4-FFF2-40B4-BE49-F238E27FC236}">
                <a16:creationId xmlns:a16="http://schemas.microsoft.com/office/drawing/2014/main" id="{EE393D0A-63B3-441A-A2E1-D2CAE15C867F}"/>
              </a:ext>
            </a:extLst>
          </p:cNvPr>
          <p:cNvSpPr/>
          <p:nvPr/>
        </p:nvSpPr>
        <p:spPr>
          <a:xfrm>
            <a:off x="810365" y="1466295"/>
            <a:ext cx="9658350" cy="3162300"/>
          </a:xfrm>
          <a:prstGeom prst="roundRect">
            <a:avLst/>
          </a:prstGeom>
          <a:solidFill>
            <a:srgbClr val="D24726"/>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Money is one of the most important subjects of your entire life. Some of life's greatest enjoyments and most of life's greatest disappointments stem from your decisions about money. Whether you experience great peace of mind or constant anxiety will depend on getting your finances under control.</a:t>
            </a:r>
          </a:p>
          <a:p>
            <a:pPr algn="ctr"/>
            <a:endParaRPr lang="en-US" dirty="0"/>
          </a:p>
          <a:p>
            <a:pPr algn="ctr"/>
            <a:r>
              <a:rPr lang="en-US" dirty="0"/>
              <a:t>- Robert G Allen (Author, Speaker, Mentor)</a:t>
            </a:r>
            <a:endParaRPr lang="en-IN" dirty="0"/>
          </a:p>
        </p:txBody>
      </p:sp>
    </p:spTree>
    <p:extLst>
      <p:ext uri="{BB962C8B-B14F-4D97-AF65-F5344CB8AC3E}">
        <p14:creationId xmlns:p14="http://schemas.microsoft.com/office/powerpoint/2010/main" val="1999783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21207" y="1498484"/>
            <a:ext cx="8336073" cy="640080"/>
          </a:xfrm>
        </p:spPr>
        <p:txBody>
          <a:bodyPr>
            <a:normAutofit fontScale="90000"/>
          </a:bodyPr>
          <a:lstStyle/>
          <a:p>
            <a:r>
              <a:rPr lang="en-US" dirty="0">
                <a:latin typeface="Segoe UI Light" panose="020B0502040204020203" pitchFamily="34" charset="0"/>
                <a:cs typeface="Segoe UI Light" panose="020B0502040204020203" pitchFamily="34" charset="0"/>
              </a:rPr>
              <a:t>More questions about Financial Life Planning?</a:t>
            </a:r>
          </a:p>
        </p:txBody>
      </p:sp>
      <p:sp>
        <p:nvSpPr>
          <p:cNvPr id="5" name="Tell Me Text" descr="Select the Tell Me button and type what you want to know.&#10;"/>
          <p:cNvSpPr>
            <a:spLocks noGrp="1"/>
          </p:cNvSpPr>
          <p:nvPr>
            <p:ph sz="half" idx="4294967295"/>
          </p:nvPr>
        </p:nvSpPr>
        <p:spPr>
          <a:xfrm>
            <a:off x="521208" y="2679617"/>
            <a:ext cx="7766738" cy="544904"/>
          </a:xfrm>
        </p:spPr>
        <p:txBody>
          <a:bodyPr>
            <a:noAutofit/>
          </a:bodyPr>
          <a:lstStyle/>
          <a:p>
            <a:pPr marL="0" indent="0">
              <a:lnSpc>
                <a:spcPts val="3600"/>
              </a:lnSpc>
              <a:spcAft>
                <a:spcPts val="0"/>
              </a:spcAft>
              <a:buNone/>
            </a:pPr>
            <a:r>
              <a:rPr lang="en-US" sz="2000" dirty="0">
                <a:solidFill>
                  <a:srgbClr val="D24726"/>
                </a:solidFill>
                <a:latin typeface="Segoe UI Semibold" panose="020B0702040204020203" pitchFamily="34" charset="0"/>
                <a:cs typeface="Segoe UI Semibold" panose="020B0702040204020203" pitchFamily="34" charset="0"/>
              </a:rPr>
              <a:t>        </a:t>
            </a:r>
            <a:r>
              <a:rPr lang="en-US" sz="2000" dirty="0">
                <a:latin typeface="Segoe UI Light" panose="020B0502040204020203" pitchFamily="34" charset="0"/>
                <a:cs typeface="Segoe UI Light" panose="020B0502040204020203" pitchFamily="34" charset="0"/>
              </a:rPr>
              <a:t>Want to </a:t>
            </a:r>
            <a:r>
              <a:rPr lang="en-US" sz="2000" dirty="0">
                <a:solidFill>
                  <a:srgbClr val="D24726"/>
                </a:solidFill>
                <a:latin typeface="Segoe UI Semibold" panose="020B0702040204020203" pitchFamily="34" charset="0"/>
                <a:cs typeface="Segoe UI Semibold" panose="020B0702040204020203" pitchFamily="34" charset="0"/>
              </a:rPr>
              <a:t>Seek</a:t>
            </a:r>
            <a:r>
              <a:rPr lang="en-US" sz="2000" dirty="0">
                <a:latin typeface="Segoe UI Light" panose="020B0502040204020203" pitchFamily="34" charset="0"/>
                <a:cs typeface="Segoe UI Light" panose="020B0502040204020203" pitchFamily="34" charset="0"/>
              </a:rPr>
              <a:t> more information on:</a:t>
            </a:r>
          </a:p>
        </p:txBody>
      </p:sp>
      <p:grpSp>
        <p:nvGrpSpPr>
          <p:cNvPr id="26" name="Links" descr="Hyperlinks to the PowerPoint team blog, PowerPoint free training, and feedback about this tour.">
            <a:extLst>
              <a:ext uri="{FF2B5EF4-FFF2-40B4-BE49-F238E27FC236}">
                <a16:creationId xmlns:a16="http://schemas.microsoft.com/office/drawing/2014/main" id="{A410C95B-7D22-4AE4-BEE0-35AD5FA96E07}"/>
              </a:ext>
            </a:extLst>
          </p:cNvPr>
          <p:cNvGrpSpPr/>
          <p:nvPr/>
        </p:nvGrpSpPr>
        <p:grpSpPr>
          <a:xfrm>
            <a:off x="521208" y="3629258"/>
            <a:ext cx="3488190" cy="1867001"/>
            <a:chOff x="3832853" y="3420317"/>
            <a:chExt cx="3488190" cy="1867001"/>
          </a:xfrm>
        </p:grpSpPr>
        <p:sp>
          <p:nvSpPr>
            <p:cNvPr id="9" name="TextBox 8" descr="SELECT THE ARROW WHEN IN SLIDE SHOW MODE&#10;"/>
            <p:cNvSpPr txBox="1"/>
            <p:nvPr/>
          </p:nvSpPr>
          <p:spPr>
            <a:xfrm>
              <a:off x="3832853" y="4920686"/>
              <a:ext cx="3368047" cy="267257"/>
            </a:xfrm>
            <a:prstGeom prst="rect">
              <a:avLst/>
            </a:prstGeom>
            <a:noFill/>
          </p:spPr>
          <p:txBody>
            <a:bodyPr wrap="square" rtlCol="0">
              <a:spAutoFit/>
            </a:bodyPr>
            <a:lstStyle/>
            <a:p>
              <a:pPr algn="l"/>
              <a:endParaRPr lang="en-US" sz="1100" dirty="0">
                <a:latin typeface="Segoe UI Light" panose="020B0502040204020203" pitchFamily="34" charset="0"/>
                <a:cs typeface="Segoe UI Light" panose="020B0502040204020203" pitchFamily="34" charset="0"/>
              </a:endParaRPr>
            </a:p>
          </p:txBody>
        </p:sp>
        <p:sp>
          <p:nvSpPr>
            <p:cNvPr id="25" name="Content Placeholder 4">
              <a:extLst>
                <a:ext uri="{FF2B5EF4-FFF2-40B4-BE49-F238E27FC236}">
                  <a16:creationId xmlns:a16="http://schemas.microsoft.com/office/drawing/2014/main" id="{8E6C017A-BE5B-443C-B929-BF7D929C214F}"/>
                </a:ext>
              </a:extLst>
            </p:cNvPr>
            <p:cNvSpPr txBox="1">
              <a:spLocks/>
            </p:cNvSpPr>
            <p:nvPr/>
          </p:nvSpPr>
          <p:spPr>
            <a:xfrm>
              <a:off x="3832853" y="3420317"/>
              <a:ext cx="3488190" cy="1867001"/>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ts val="3600"/>
                </a:lnSpc>
                <a:spcBef>
                  <a:spcPts val="2400"/>
                </a:spcBef>
                <a:spcAft>
                  <a:spcPts val="0"/>
                </a:spcAft>
              </a:pPr>
              <a:r>
                <a:rPr lang="en-US" sz="2000" dirty="0">
                  <a:latin typeface="Segoe UI Light" panose="020B0502040204020203" pitchFamily="34" charset="0"/>
                  <a:cs typeface="Segoe UI Light" panose="020B0502040204020203" pitchFamily="34" charset="0"/>
                </a:rPr>
                <a:t>Risk Mitigation</a:t>
              </a:r>
            </a:p>
            <a:p>
              <a:pPr>
                <a:lnSpc>
                  <a:spcPts val="3600"/>
                </a:lnSpc>
                <a:spcBef>
                  <a:spcPts val="2400"/>
                </a:spcBef>
                <a:spcAft>
                  <a:spcPts val="0"/>
                </a:spcAft>
              </a:pPr>
              <a:r>
                <a:rPr lang="en-US" sz="2000" dirty="0">
                  <a:latin typeface="Segoe UI Light" panose="020B0502040204020203" pitchFamily="34" charset="0"/>
                  <a:cs typeface="Segoe UI Light" panose="020B0502040204020203" pitchFamily="34" charset="0"/>
                </a:rPr>
                <a:t>Long Term Savings</a:t>
              </a:r>
            </a:p>
            <a:p>
              <a:pPr>
                <a:lnSpc>
                  <a:spcPts val="3600"/>
                </a:lnSpc>
                <a:spcBef>
                  <a:spcPts val="2400"/>
                </a:spcBef>
                <a:spcAft>
                  <a:spcPts val="0"/>
                </a:spcAft>
              </a:pPr>
              <a:r>
                <a:rPr lang="en-US" sz="2000" dirty="0">
                  <a:latin typeface="Segoe UI Light" panose="020B0502040204020203" pitchFamily="34" charset="0"/>
                  <a:cs typeface="Segoe UI Light" panose="020B0502040204020203" pitchFamily="34" charset="0"/>
                </a:rPr>
                <a:t>Legacy Planning</a:t>
              </a:r>
            </a:p>
          </p:txBody>
        </p:sp>
      </p:grpSp>
      <p:grpSp>
        <p:nvGrpSpPr>
          <p:cNvPr id="27" name="Lightbulb">
            <a:extLst>
              <a:ext uri="{FF2B5EF4-FFF2-40B4-BE49-F238E27FC236}">
                <a16:creationId xmlns:a16="http://schemas.microsoft.com/office/drawing/2014/main" id="{48BFDBF3-A0E6-4AC2-BA9E-D628D9B775CE}"/>
              </a:ext>
              <a:ext uri="{C183D7F6-B498-43B3-948B-1728B52AA6E4}">
                <adec:decorative xmlns:adec="http://schemas.microsoft.com/office/drawing/2017/decorative" val="1"/>
              </a:ext>
            </a:extLst>
          </p:cNvPr>
          <p:cNvGrpSpPr>
            <a:grpSpLocks noChangeAspect="1"/>
          </p:cNvGrpSpPr>
          <p:nvPr/>
        </p:nvGrpSpPr>
        <p:grpSpPr>
          <a:xfrm>
            <a:off x="563029" y="2523849"/>
            <a:ext cx="556325" cy="828000"/>
            <a:chOff x="5052041" y="3023897"/>
            <a:chExt cx="1009650" cy="1502702"/>
          </a:xfrm>
        </p:grpSpPr>
        <p:sp>
          <p:nvSpPr>
            <p:cNvPr id="28" name="Freeform: Shape 27">
              <a:extLst>
                <a:ext uri="{FF2B5EF4-FFF2-40B4-BE49-F238E27FC236}">
                  <a16:creationId xmlns:a16="http://schemas.microsoft.com/office/drawing/2014/main" id="{4D2D164C-C1E3-409C-8F9C-CD1060D2633B}"/>
                </a:ext>
                <a:ext uri="{C183D7F6-B498-43B3-948B-1728B52AA6E4}">
                  <adec:decorative xmlns:adec="http://schemas.microsoft.com/office/drawing/2017/decorative" val="1"/>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29" name="Freeform: Shape 28">
              <a:extLst>
                <a:ext uri="{FF2B5EF4-FFF2-40B4-BE49-F238E27FC236}">
                  <a16:creationId xmlns:a16="http://schemas.microsoft.com/office/drawing/2014/main" id="{1B00A2AF-7CE7-4114-8B70-1603205C6F13}"/>
                </a:ext>
                <a:ext uri="{C183D7F6-B498-43B3-948B-1728B52AA6E4}">
                  <adec:decorative xmlns:adec="http://schemas.microsoft.com/office/drawing/2017/decorative" val="1"/>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30" name="Freeform: Shape 29">
              <a:extLst>
                <a:ext uri="{FF2B5EF4-FFF2-40B4-BE49-F238E27FC236}">
                  <a16:creationId xmlns:a16="http://schemas.microsoft.com/office/drawing/2014/main" id="{83FA8D69-0317-49BB-8ADC-54B565E8A87A}"/>
                </a:ext>
                <a:ext uri="{C183D7F6-B498-43B3-948B-1728B52AA6E4}">
                  <adec:decorative xmlns:adec="http://schemas.microsoft.com/office/drawing/2017/decorative" val="1"/>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pic>
        <p:nvPicPr>
          <p:cNvPr id="1032" name="Picture 8">
            <a:extLst>
              <a:ext uri="{FF2B5EF4-FFF2-40B4-BE49-F238E27FC236}">
                <a16:creationId xmlns:a16="http://schemas.microsoft.com/office/drawing/2014/main" id="{632F3A2A-6A37-4755-BF95-E820EF0A99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1076" y="1960451"/>
            <a:ext cx="2639016" cy="1764791"/>
          </a:xfrm>
          <a:prstGeom prst="rect">
            <a:avLst/>
          </a:prstGeom>
        </p:spPr>
        <p:style>
          <a:lnRef idx="0">
            <a:schemeClr val="accent4"/>
          </a:lnRef>
          <a:fillRef idx="3">
            <a:schemeClr val="accent4"/>
          </a:fillRef>
          <a:effectRef idx="3">
            <a:schemeClr val="accent4"/>
          </a:effectRef>
          <a:fontRef idx="minor">
            <a:schemeClr val="lt1"/>
          </a:fontRef>
        </p:style>
      </p:pic>
      <p:pic>
        <p:nvPicPr>
          <p:cNvPr id="1036" name="Picture 12">
            <a:extLst>
              <a:ext uri="{FF2B5EF4-FFF2-40B4-BE49-F238E27FC236}">
                <a16:creationId xmlns:a16="http://schemas.microsoft.com/office/drawing/2014/main" id="{50FAA22C-66E1-41FE-B46E-22181C5BC3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76219" y="1960451"/>
            <a:ext cx="2836504" cy="3535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036"/>
                                        </p:tgtEl>
                                        <p:attrNameLst>
                                          <p:attrName>ppt_x</p:attrName>
                                        </p:attrNameLst>
                                      </p:cBhvr>
                                      <p:tavLst>
                                        <p:tav tm="0">
                                          <p:val>
                                            <p:strVal val="ppt_x"/>
                                          </p:val>
                                        </p:tav>
                                        <p:tav tm="100000">
                                          <p:val>
                                            <p:strVal val="ppt_x"/>
                                          </p:val>
                                        </p:tav>
                                      </p:tavLst>
                                    </p:anim>
                                    <p:anim calcmode="lin" valueType="num">
                                      <p:cBhvr additive="base">
                                        <p:cTn id="7" dur="500"/>
                                        <p:tgtEl>
                                          <p:spTgt spid="1036"/>
                                        </p:tgtEl>
                                        <p:attrNameLst>
                                          <p:attrName>ppt_y</p:attrName>
                                        </p:attrNameLst>
                                      </p:cBhvr>
                                      <p:tavLst>
                                        <p:tav tm="0">
                                          <p:val>
                                            <p:strVal val="ppt_y"/>
                                          </p:val>
                                        </p:tav>
                                        <p:tav tm="100000">
                                          <p:val>
                                            <p:strVal val="1+ppt_h/2"/>
                                          </p:val>
                                        </p:tav>
                                      </p:tavLst>
                                    </p:anim>
                                    <p:set>
                                      <p:cBhvr>
                                        <p:cTn id="8" dur="1" fill="hold">
                                          <p:stCondLst>
                                            <p:cond delay="499"/>
                                          </p:stCondLst>
                                        </p:cTn>
                                        <p:tgtEl>
                                          <p:spTgt spid="103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1000"/>
                                        <p:tgtEl>
                                          <p:spTgt spid="27"/>
                                        </p:tgtEl>
                                      </p:cBhvr>
                                    </p:animEffect>
                                    <p:anim calcmode="lin" valueType="num">
                                      <p:cBhvr>
                                        <p:cTn id="14" dur="1000" fill="hold"/>
                                        <p:tgtEl>
                                          <p:spTgt spid="27"/>
                                        </p:tgtEl>
                                        <p:attrNameLst>
                                          <p:attrName>ppt_x</p:attrName>
                                        </p:attrNameLst>
                                      </p:cBhvr>
                                      <p:tavLst>
                                        <p:tav tm="0">
                                          <p:val>
                                            <p:strVal val="#ppt_x"/>
                                          </p:val>
                                        </p:tav>
                                        <p:tav tm="100000">
                                          <p:val>
                                            <p:strVal val="#ppt_x"/>
                                          </p:val>
                                        </p:tav>
                                      </p:tavLst>
                                    </p:anim>
                                    <p:anim calcmode="lin" valueType="num">
                                      <p:cBhvr>
                                        <p:cTn id="15" dur="1000" fill="hold"/>
                                        <p:tgtEl>
                                          <p:spTgt spid="27"/>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1000"/>
                                        <p:tgtEl>
                                          <p:spTgt spid="5">
                                            <p:txEl>
                                              <p:pRg st="0" end="0"/>
                                            </p:txEl>
                                          </p:spTgt>
                                        </p:tgtEl>
                                      </p:cBhvr>
                                    </p:animEffect>
                                    <p:anim calcmode="lin" valueType="num">
                                      <p:cBhvr>
                                        <p:cTn id="19"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5">
                                            <p:txEl>
                                              <p:pRg st="0" end="0"/>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1000"/>
                                        <p:tgtEl>
                                          <p:spTgt spid="26"/>
                                        </p:tgtEl>
                                      </p:cBhvr>
                                    </p:animEffect>
                                    <p:anim calcmode="lin" valueType="num">
                                      <p:cBhvr>
                                        <p:cTn id="24" dur="1000" fill="hold"/>
                                        <p:tgtEl>
                                          <p:spTgt spid="26"/>
                                        </p:tgtEl>
                                        <p:attrNameLst>
                                          <p:attrName>ppt_x</p:attrName>
                                        </p:attrNameLst>
                                      </p:cBhvr>
                                      <p:tavLst>
                                        <p:tav tm="0">
                                          <p:val>
                                            <p:strVal val="#ppt_x"/>
                                          </p:val>
                                        </p:tav>
                                        <p:tav tm="100000">
                                          <p:val>
                                            <p:strVal val="#ppt_x"/>
                                          </p:val>
                                        </p:tav>
                                      </p:tavLst>
                                    </p:anim>
                                    <p:anim calcmode="lin" valueType="num">
                                      <p:cBhvr>
                                        <p:cTn id="2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nodeType="clickEffect">
                                  <p:stCondLst>
                                    <p:cond delay="0"/>
                                  </p:stCondLst>
                                  <p:childTnLst>
                                    <p:set>
                                      <p:cBhvr>
                                        <p:cTn id="29" dur="1" fill="hold">
                                          <p:stCondLst>
                                            <p:cond delay="0"/>
                                          </p:stCondLst>
                                        </p:cTn>
                                        <p:tgtEl>
                                          <p:spTgt spid="1032"/>
                                        </p:tgtEl>
                                        <p:attrNameLst>
                                          <p:attrName>style.visibility</p:attrName>
                                        </p:attrNameLst>
                                      </p:cBhvr>
                                      <p:to>
                                        <p:strVal val="visible"/>
                                      </p:to>
                                    </p:set>
                                    <p:animEffect transition="in" filter="wipe(down)">
                                      <p:cBhvr>
                                        <p:cTn id="30" dur="580">
                                          <p:stCondLst>
                                            <p:cond delay="0"/>
                                          </p:stCondLst>
                                        </p:cTn>
                                        <p:tgtEl>
                                          <p:spTgt spid="1032"/>
                                        </p:tgtEl>
                                      </p:cBhvr>
                                    </p:animEffect>
                                    <p:anim calcmode="lin" valueType="num">
                                      <p:cBhvr>
                                        <p:cTn id="31" dur="1822" tmFilter="0,0; 0.14,0.36; 0.43,0.73; 0.71,0.91; 1.0,1.0">
                                          <p:stCondLst>
                                            <p:cond delay="0"/>
                                          </p:stCondLst>
                                        </p:cTn>
                                        <p:tgtEl>
                                          <p:spTgt spid="1032"/>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1032"/>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1032"/>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1032"/>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1032"/>
                                        </p:tgtEl>
                                        <p:attrNameLst>
                                          <p:attrName>ppt_y</p:attrName>
                                        </p:attrNameLst>
                                      </p:cBhvr>
                                      <p:tavLst>
                                        <p:tav tm="0" fmla="#ppt_y-sin(pi*$)/81">
                                          <p:val>
                                            <p:fltVal val="0"/>
                                          </p:val>
                                        </p:tav>
                                        <p:tav tm="100000">
                                          <p:val>
                                            <p:fltVal val="1"/>
                                          </p:val>
                                        </p:tav>
                                      </p:tavLst>
                                    </p:anim>
                                    <p:animScale>
                                      <p:cBhvr>
                                        <p:cTn id="36" dur="26">
                                          <p:stCondLst>
                                            <p:cond delay="650"/>
                                          </p:stCondLst>
                                        </p:cTn>
                                        <p:tgtEl>
                                          <p:spTgt spid="1032"/>
                                        </p:tgtEl>
                                      </p:cBhvr>
                                      <p:to x="100000" y="60000"/>
                                    </p:animScale>
                                    <p:animScale>
                                      <p:cBhvr>
                                        <p:cTn id="37" dur="166" decel="50000">
                                          <p:stCondLst>
                                            <p:cond delay="676"/>
                                          </p:stCondLst>
                                        </p:cTn>
                                        <p:tgtEl>
                                          <p:spTgt spid="1032"/>
                                        </p:tgtEl>
                                      </p:cBhvr>
                                      <p:to x="100000" y="100000"/>
                                    </p:animScale>
                                    <p:animScale>
                                      <p:cBhvr>
                                        <p:cTn id="38" dur="26">
                                          <p:stCondLst>
                                            <p:cond delay="1312"/>
                                          </p:stCondLst>
                                        </p:cTn>
                                        <p:tgtEl>
                                          <p:spTgt spid="1032"/>
                                        </p:tgtEl>
                                      </p:cBhvr>
                                      <p:to x="100000" y="80000"/>
                                    </p:animScale>
                                    <p:animScale>
                                      <p:cBhvr>
                                        <p:cTn id="39" dur="166" decel="50000">
                                          <p:stCondLst>
                                            <p:cond delay="1338"/>
                                          </p:stCondLst>
                                        </p:cTn>
                                        <p:tgtEl>
                                          <p:spTgt spid="1032"/>
                                        </p:tgtEl>
                                      </p:cBhvr>
                                      <p:to x="100000" y="100000"/>
                                    </p:animScale>
                                    <p:animScale>
                                      <p:cBhvr>
                                        <p:cTn id="40" dur="26">
                                          <p:stCondLst>
                                            <p:cond delay="1642"/>
                                          </p:stCondLst>
                                        </p:cTn>
                                        <p:tgtEl>
                                          <p:spTgt spid="1032"/>
                                        </p:tgtEl>
                                      </p:cBhvr>
                                      <p:to x="100000" y="90000"/>
                                    </p:animScale>
                                    <p:animScale>
                                      <p:cBhvr>
                                        <p:cTn id="41" dur="166" decel="50000">
                                          <p:stCondLst>
                                            <p:cond delay="1668"/>
                                          </p:stCondLst>
                                        </p:cTn>
                                        <p:tgtEl>
                                          <p:spTgt spid="1032"/>
                                        </p:tgtEl>
                                      </p:cBhvr>
                                      <p:to x="100000" y="100000"/>
                                    </p:animScale>
                                    <p:animScale>
                                      <p:cBhvr>
                                        <p:cTn id="42" dur="26">
                                          <p:stCondLst>
                                            <p:cond delay="1808"/>
                                          </p:stCondLst>
                                        </p:cTn>
                                        <p:tgtEl>
                                          <p:spTgt spid="1032"/>
                                        </p:tgtEl>
                                      </p:cBhvr>
                                      <p:to x="100000" y="95000"/>
                                    </p:animScale>
                                    <p:animScale>
                                      <p:cBhvr>
                                        <p:cTn id="43" dur="166" decel="50000">
                                          <p:stCondLst>
                                            <p:cond delay="1834"/>
                                          </p:stCondLst>
                                        </p:cTn>
                                        <p:tgtEl>
                                          <p:spTgt spid="103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16878-CBB8-446D-A1B2-86C5745F0F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FED33F-D376-428E-BA4C-596391E95201}"/>
              </a:ext>
            </a:extLst>
          </p:cNvPr>
          <p:cNvSpPr>
            <a:spLocks noGrp="1"/>
          </p:cNvSpPr>
          <p:nvPr>
            <p:ph sz="quarter" idx="13"/>
          </p:nvPr>
        </p:nvSpPr>
        <p:spPr/>
        <p:txBody>
          <a:bodyPr/>
          <a:lstStyle/>
          <a:p>
            <a:endParaRPr lang="en-IN"/>
          </a:p>
        </p:txBody>
      </p:sp>
    </p:spTree>
    <p:extLst>
      <p:ext uri="{BB962C8B-B14F-4D97-AF65-F5344CB8AC3E}">
        <p14:creationId xmlns:p14="http://schemas.microsoft.com/office/powerpoint/2010/main" val="30746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dirty="0"/>
              <a:t>Financial Planning Thumb rule</a:t>
            </a:r>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1362075" y="1447801"/>
            <a:ext cx="3495141" cy="369888"/>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latin typeface="+mj-lt"/>
                <a:ea typeface="+mj-ea"/>
                <a:cs typeface="+mj-cs"/>
              </a:rPr>
              <a:t>Pay yourself first</a:t>
            </a:r>
          </a:p>
        </p:txBody>
      </p:sp>
      <p:sp>
        <p:nvSpPr>
          <p:cNvPr id="5" name="TextBox 2D 1">
            <a:extLst>
              <a:ext uri="{FF2B5EF4-FFF2-40B4-BE49-F238E27FC236}">
                <a16:creationId xmlns:a16="http://schemas.microsoft.com/office/drawing/2014/main" id="{CAA61E68-C8F4-4610-BC1E-4D08000B9C76}"/>
              </a:ext>
            </a:extLst>
          </p:cNvPr>
          <p:cNvSpPr txBox="1"/>
          <p:nvPr/>
        </p:nvSpPr>
        <p:spPr>
          <a:xfrm>
            <a:off x="2172509" y="5177503"/>
            <a:ext cx="2625418" cy="276999"/>
          </a:xfrm>
          <a:prstGeom prst="rect">
            <a:avLst/>
          </a:prstGeom>
          <a:noFill/>
        </p:spPr>
        <p:txBody>
          <a:bodyPr wrap="square" rtlCol="0">
            <a:spAutoFit/>
          </a:bodyPr>
          <a:lstStyle/>
          <a:p>
            <a:r>
              <a:rPr lang="en-US" sz="1200" dirty="0">
                <a:solidFill>
                  <a:schemeClr val="tx1">
                    <a:lumMod val="75000"/>
                    <a:lumOff val="25000"/>
                  </a:schemeClr>
                </a:solidFill>
                <a:latin typeface="Segoe UI" panose="020B0502040204020203" pitchFamily="34" charset="0"/>
                <a:cs typeface="Segoe UI" panose="020B0502040204020203" pitchFamily="34" charset="0"/>
              </a:rPr>
              <a:t>Income minus Expenses = Savings</a:t>
            </a:r>
          </a:p>
        </p:txBody>
      </p:sp>
      <p:sp>
        <p:nvSpPr>
          <p:cNvPr id="6" name="TextBox 2D 2">
            <a:extLst>
              <a:ext uri="{FF2B5EF4-FFF2-40B4-BE49-F238E27FC236}">
                <a16:creationId xmlns:a16="http://schemas.microsoft.com/office/drawing/2014/main" id="{F7E77654-B14A-463A-9892-AB5ABE4D5E5E}"/>
              </a:ext>
            </a:extLst>
          </p:cNvPr>
          <p:cNvSpPr txBox="1"/>
          <p:nvPr/>
        </p:nvSpPr>
        <p:spPr>
          <a:xfrm>
            <a:off x="2152651" y="5715000"/>
            <a:ext cx="2950078" cy="275855"/>
          </a:xfrm>
          <a:prstGeom prst="rect">
            <a:avLst/>
          </a:prstGeom>
          <a:noFill/>
        </p:spPr>
        <p:txBody>
          <a:bodyPr wrap="square" rtlCol="0">
            <a:spAutoFit/>
          </a:bodyPr>
          <a:lstStyle>
            <a:defPPr>
              <a:defRPr lang="en-US"/>
            </a:defPPr>
            <a:lvl1pPr>
              <a:defRPr sz="1200">
                <a:solidFill>
                  <a:schemeClr val="tx1">
                    <a:lumMod val="75000"/>
                    <a:lumOff val="25000"/>
                  </a:schemeClr>
                </a:solidFill>
                <a:latin typeface="Segoe UI" panose="020B0502040204020203" pitchFamily="34" charset="0"/>
                <a:cs typeface="Segoe UI" panose="020B0502040204020203" pitchFamily="34" charset="0"/>
              </a:defRPr>
            </a:lvl1pPr>
          </a:lstStyle>
          <a:p>
            <a:r>
              <a:rPr lang="en-US" dirty="0"/>
              <a:t>Income minus Savings = Expenses</a:t>
            </a:r>
          </a:p>
        </p:txBody>
      </p:sp>
      <p:sp>
        <p:nvSpPr>
          <p:cNvPr id="32" name="Text Placeholder 6" descr="3D Models">
            <a:extLst>
              <a:ext uri="{FF2B5EF4-FFF2-40B4-BE49-F238E27FC236}">
                <a16:creationId xmlns:a16="http://schemas.microsoft.com/office/drawing/2014/main" id="{0D4EB70A-0A14-4B27-B499-59D76007ABA8}"/>
              </a:ext>
            </a:extLst>
          </p:cNvPr>
          <p:cNvSpPr txBox="1">
            <a:spLocks/>
          </p:cNvSpPr>
          <p:nvPr/>
        </p:nvSpPr>
        <p:spPr>
          <a:xfrm>
            <a:off x="6502183" y="1452563"/>
            <a:ext cx="3475038"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latin typeface="+mj-lt"/>
                <a:ea typeface="+mj-ea"/>
                <a:cs typeface="+mj-cs"/>
              </a:rPr>
              <a:t>How much to save</a:t>
            </a: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5404148" y="2578082"/>
            <a:ext cx="5896604" cy="3030452"/>
          </a:xfrm>
          <a:prstGeom prst="rect">
            <a:avLst/>
          </a:prstGeom>
        </p:spPr>
      </p:pic>
      <p:sp>
        <p:nvSpPr>
          <p:cNvPr id="7" name="TextBox 3D 1">
            <a:extLst>
              <a:ext uri="{FF2B5EF4-FFF2-40B4-BE49-F238E27FC236}">
                <a16:creationId xmlns:a16="http://schemas.microsoft.com/office/drawing/2014/main" id="{793D8DEF-3B62-4E96-9D4A-0030ACE85CE5}"/>
              </a:ext>
            </a:extLst>
          </p:cNvPr>
          <p:cNvSpPr txBox="1">
            <a:spLocks/>
          </p:cNvSpPr>
          <p:nvPr/>
        </p:nvSpPr>
        <p:spPr>
          <a:xfrm>
            <a:off x="7133099" y="5177503"/>
            <a:ext cx="3115981" cy="276999"/>
          </a:xfrm>
          <a:prstGeom prst="rect">
            <a:avLst/>
          </a:prstGeom>
          <a:noFill/>
        </p:spPr>
        <p:txBody>
          <a:bodyPr wrap="square" rtlCol="0">
            <a:spAutoFit/>
          </a:bodyPr>
          <a:lstStyle/>
          <a:p>
            <a:r>
              <a:rPr lang="en-US" sz="1200" dirty="0">
                <a:solidFill>
                  <a:schemeClr val="tx1">
                    <a:lumMod val="75000"/>
                    <a:lumOff val="25000"/>
                  </a:schemeClr>
                </a:solidFill>
                <a:latin typeface="Segoe UI" panose="020B0502040204020203" pitchFamily="34" charset="0"/>
                <a:cs typeface="Segoe UI" panose="020B0502040204020203" pitchFamily="34" charset="0"/>
              </a:rPr>
              <a:t>Create outflows for better control</a:t>
            </a:r>
          </a:p>
        </p:txBody>
      </p:sp>
      <p:sp>
        <p:nvSpPr>
          <p:cNvPr id="8" name="TextBox 3D 2">
            <a:extLst>
              <a:ext uri="{FF2B5EF4-FFF2-40B4-BE49-F238E27FC236}">
                <a16:creationId xmlns:a16="http://schemas.microsoft.com/office/drawing/2014/main" id="{B50B1AB8-F700-4516-825B-6175463CCD3C}"/>
              </a:ext>
            </a:extLst>
          </p:cNvPr>
          <p:cNvSpPr txBox="1"/>
          <p:nvPr/>
        </p:nvSpPr>
        <p:spPr>
          <a:xfrm>
            <a:off x="7133098" y="5713856"/>
            <a:ext cx="3256560" cy="276999"/>
          </a:xfrm>
          <a:prstGeom prst="rect">
            <a:avLst/>
          </a:prstGeom>
          <a:noFill/>
        </p:spPr>
        <p:txBody>
          <a:bodyPr wrap="square" rtlCol="0">
            <a:spAutoFit/>
          </a:bodyPr>
          <a:lstStyle>
            <a:defPPr>
              <a:defRPr lang="en-US"/>
            </a:defPPr>
            <a:lvl1pPr>
              <a:defRPr sz="1200">
                <a:solidFill>
                  <a:schemeClr val="tx1">
                    <a:lumMod val="75000"/>
                    <a:lumOff val="25000"/>
                  </a:schemeClr>
                </a:solidFill>
                <a:latin typeface="Segoe UI" panose="020B0502040204020203" pitchFamily="34" charset="0"/>
                <a:cs typeface="Segoe UI" panose="020B0502040204020203" pitchFamily="34" charset="0"/>
              </a:defRPr>
            </a:lvl1pPr>
          </a:lstStyle>
          <a:p>
            <a:r>
              <a:rPr lang="en-US" sz="1200" dirty="0">
                <a:solidFill>
                  <a:schemeClr val="tx1">
                    <a:lumMod val="75000"/>
                    <a:lumOff val="25000"/>
                  </a:schemeClr>
                </a:solidFill>
                <a:latin typeface="Segoe UI" panose="020B0502040204020203" pitchFamily="34" charset="0"/>
                <a:cs typeface="Segoe UI" panose="020B0502040204020203" pitchFamily="34" charset="0"/>
              </a:rPr>
              <a:t>The 50-20-30 Rule</a:t>
            </a:r>
            <a:endParaRPr lang="en-US" dirty="0"/>
          </a:p>
        </p:txBody>
      </p:sp>
      <p:pic>
        <p:nvPicPr>
          <p:cNvPr id="2050" name="Picture 2">
            <a:extLst>
              <a:ext uri="{FF2B5EF4-FFF2-40B4-BE49-F238E27FC236}">
                <a16:creationId xmlns:a16="http://schemas.microsoft.com/office/drawing/2014/main" id="{334367A1-09A8-43BC-9886-9912698F3C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293" y="1731359"/>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7098262-888B-4EBD-9120-9144009AB3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9368" y="1734343"/>
            <a:ext cx="1914525"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93DBFC5-A624-4027-9F12-BB1E94C640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5188" y="3179877"/>
            <a:ext cx="1914525"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E9C65805-1801-426E-8AAB-9DD89C9D8E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68819" y="1989171"/>
            <a:ext cx="1200799" cy="120079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580B0C99-7475-4631-ADD2-40EE306151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98639" y="1960075"/>
            <a:ext cx="1184400" cy="11844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A8E88B99-9452-498A-9E5B-AA3D20DFC7D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27497" y="3568789"/>
            <a:ext cx="1184400" cy="1184400"/>
          </a:xfrm>
          <a:prstGeom prst="rect">
            <a:avLst/>
          </a:prstGeom>
          <a:noFill/>
          <a:extLst>
            <a:ext uri="{909E8E84-426E-40DD-AFC4-6F175D3DCCD1}">
              <a14:hiddenFill xmlns:a14="http://schemas.microsoft.com/office/drawing/2010/main">
                <a:solidFill>
                  <a:srgbClr val="FFFFFF"/>
                </a:solidFill>
              </a14:hiddenFill>
            </a:ext>
          </a:extLst>
        </p:spPr>
      </p:pic>
      <p:pic>
        <p:nvPicPr>
          <p:cNvPr id="34" name="Graphic 33" descr="Close">
            <a:extLst>
              <a:ext uri="{FF2B5EF4-FFF2-40B4-BE49-F238E27FC236}">
                <a16:creationId xmlns:a16="http://schemas.microsoft.com/office/drawing/2014/main" id="{6D493F75-BD8D-41DA-8629-5BAEE87278C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46384" y="4858802"/>
            <a:ext cx="914400" cy="914400"/>
          </a:xfrm>
          <a:prstGeom prst="rect">
            <a:avLst/>
          </a:prstGeom>
        </p:spPr>
      </p:pic>
      <p:pic>
        <p:nvPicPr>
          <p:cNvPr id="36" name="Graphic 35" descr="Checkmark">
            <a:extLst>
              <a:ext uri="{FF2B5EF4-FFF2-40B4-BE49-F238E27FC236}">
                <a16:creationId xmlns:a16="http://schemas.microsoft.com/office/drawing/2014/main" id="{EAFE77CF-9E8E-4BCF-BBC2-B2904C816ED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493128" y="5316002"/>
            <a:ext cx="914400" cy="914400"/>
          </a:xfrm>
          <a:prstGeom prst="rect">
            <a:avLst/>
          </a:prstGeom>
        </p:spPr>
      </p:pic>
      <p:sp>
        <p:nvSpPr>
          <p:cNvPr id="37" name="TextBox 36">
            <a:extLst>
              <a:ext uri="{FF2B5EF4-FFF2-40B4-BE49-F238E27FC236}">
                <a16:creationId xmlns:a16="http://schemas.microsoft.com/office/drawing/2014/main" id="{5AB849BA-4751-41BE-AE5D-2677820B47C2}"/>
              </a:ext>
            </a:extLst>
          </p:cNvPr>
          <p:cNvSpPr txBox="1"/>
          <p:nvPr/>
        </p:nvSpPr>
        <p:spPr>
          <a:xfrm>
            <a:off x="5371653" y="2164862"/>
            <a:ext cx="1200799" cy="1156676"/>
          </a:xfrm>
          <a:prstGeom prst="rect">
            <a:avLst/>
          </a:prstGeom>
        </p:spPr>
        <p:txBody>
          <a:bodyPr vert="horz" wrap="square" lIns="91440" tIns="45720" rIns="91440" bIns="45720" rtlCol="0">
            <a:noAutofit/>
          </a:bodyPr>
          <a:lstStyle/>
          <a:p>
            <a:pPr marL="0" indent="0" algn="r">
              <a:lnSpc>
                <a:spcPts val="1800"/>
              </a:lnSpc>
              <a:spcAft>
                <a:spcPts val="600"/>
              </a:spcAft>
              <a:buNone/>
            </a:pPr>
            <a:r>
              <a:rPr lang="en-IN" sz="1000" dirty="0">
                <a:solidFill>
                  <a:prstClr val="black">
                    <a:lumMod val="75000"/>
                    <a:lumOff val="25000"/>
                  </a:prstClr>
                </a:solidFill>
                <a:latin typeface="Segoe UI" panose="020B0502040204020203" pitchFamily="34" charset="0"/>
                <a:cs typeface="Segoe UI" panose="020B0502040204020203" pitchFamily="34" charset="0"/>
              </a:rPr>
              <a:t>Food </a:t>
            </a:r>
          </a:p>
          <a:p>
            <a:pPr marL="0" indent="0" algn="r">
              <a:lnSpc>
                <a:spcPts val="1800"/>
              </a:lnSpc>
              <a:spcAft>
                <a:spcPts val="600"/>
              </a:spcAft>
              <a:buNone/>
            </a:pPr>
            <a:r>
              <a:rPr lang="en-IN" sz="1000" dirty="0">
                <a:solidFill>
                  <a:prstClr val="black">
                    <a:lumMod val="75000"/>
                    <a:lumOff val="25000"/>
                  </a:prstClr>
                </a:solidFill>
                <a:latin typeface="Segoe UI" panose="020B0502040204020203" pitchFamily="34" charset="0"/>
                <a:cs typeface="Segoe UI" panose="020B0502040204020203" pitchFamily="34" charset="0"/>
              </a:rPr>
              <a:t>Clothing</a:t>
            </a:r>
          </a:p>
          <a:p>
            <a:pPr marL="0" indent="0" algn="r">
              <a:lnSpc>
                <a:spcPts val="1800"/>
              </a:lnSpc>
              <a:spcAft>
                <a:spcPts val="600"/>
              </a:spcAft>
              <a:buNone/>
            </a:pPr>
            <a:r>
              <a:rPr lang="en-IN" sz="1000" dirty="0">
                <a:solidFill>
                  <a:prstClr val="black">
                    <a:lumMod val="75000"/>
                    <a:lumOff val="25000"/>
                  </a:prstClr>
                </a:solidFill>
                <a:latin typeface="Segoe UI" panose="020B0502040204020203" pitchFamily="34" charset="0"/>
                <a:cs typeface="Segoe UI" panose="020B0502040204020203" pitchFamily="34" charset="0"/>
              </a:rPr>
              <a:t>Rent</a:t>
            </a:r>
          </a:p>
          <a:p>
            <a:pPr marL="0" indent="0" algn="r">
              <a:lnSpc>
                <a:spcPts val="1800"/>
              </a:lnSpc>
              <a:spcAft>
                <a:spcPts val="600"/>
              </a:spcAft>
              <a:buNone/>
            </a:pPr>
            <a:r>
              <a:rPr lang="en-IN" sz="1000" dirty="0">
                <a:solidFill>
                  <a:prstClr val="black">
                    <a:lumMod val="75000"/>
                    <a:lumOff val="25000"/>
                  </a:prstClr>
                </a:solidFill>
                <a:latin typeface="Segoe UI" panose="020B0502040204020203" pitchFamily="34" charset="0"/>
                <a:cs typeface="Segoe UI" panose="020B0502040204020203" pitchFamily="34" charset="0"/>
              </a:rPr>
              <a:t>School Fees</a:t>
            </a:r>
          </a:p>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8" name="TextBox 37">
            <a:extLst>
              <a:ext uri="{FF2B5EF4-FFF2-40B4-BE49-F238E27FC236}">
                <a16:creationId xmlns:a16="http://schemas.microsoft.com/office/drawing/2014/main" id="{CEC79189-FEBD-489A-AAA0-4971A747E001}"/>
              </a:ext>
            </a:extLst>
          </p:cNvPr>
          <p:cNvSpPr txBox="1"/>
          <p:nvPr/>
        </p:nvSpPr>
        <p:spPr>
          <a:xfrm>
            <a:off x="10103863" y="2203938"/>
            <a:ext cx="1914524" cy="1299632"/>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1000" b="1" dirty="0">
                <a:solidFill>
                  <a:srgbClr val="00B050"/>
                </a:solidFill>
                <a:latin typeface="Segoe UI" panose="020B0502040204020203" pitchFamily="34" charset="0"/>
                <a:cs typeface="Segoe UI" panose="020B0502040204020203" pitchFamily="34" charset="0"/>
              </a:rPr>
              <a:t>Guaranteed instruments</a:t>
            </a:r>
          </a:p>
          <a:p>
            <a:pPr marL="0" indent="0" algn="l">
              <a:lnSpc>
                <a:spcPts val="1800"/>
              </a:lnSpc>
              <a:spcAft>
                <a:spcPts val="600"/>
              </a:spcAft>
              <a:buNone/>
            </a:pPr>
            <a:r>
              <a:rPr lang="en-IN" sz="1000" dirty="0">
                <a:solidFill>
                  <a:prstClr val="black">
                    <a:lumMod val="75000"/>
                    <a:lumOff val="25000"/>
                  </a:prstClr>
                </a:solidFill>
                <a:latin typeface="Segoe UI" panose="020B0502040204020203" pitchFamily="34" charset="0"/>
                <a:cs typeface="Segoe UI" panose="020B0502040204020203" pitchFamily="34" charset="0"/>
              </a:rPr>
              <a:t>Short/ medium term</a:t>
            </a:r>
          </a:p>
          <a:p>
            <a:pPr marL="0" indent="0" algn="l">
              <a:lnSpc>
                <a:spcPts val="1800"/>
              </a:lnSpc>
              <a:spcAft>
                <a:spcPts val="600"/>
              </a:spcAft>
              <a:buNone/>
            </a:pPr>
            <a:r>
              <a:rPr lang="en-IN" sz="1000" dirty="0">
                <a:solidFill>
                  <a:prstClr val="black">
                    <a:lumMod val="75000"/>
                    <a:lumOff val="25000"/>
                  </a:prstClr>
                </a:solidFill>
                <a:latin typeface="Segoe UI" panose="020B0502040204020203" pitchFamily="34" charset="0"/>
                <a:cs typeface="Segoe UI" panose="020B0502040204020203" pitchFamily="34" charset="0"/>
              </a:rPr>
              <a:t>Long term savings</a:t>
            </a:r>
          </a:p>
          <a:p>
            <a:pPr marL="0" indent="0" algn="l">
              <a:lnSpc>
                <a:spcPts val="1800"/>
              </a:lnSpc>
              <a:spcAft>
                <a:spcPts val="600"/>
              </a:spcAft>
              <a:buNone/>
            </a:pPr>
            <a:r>
              <a:rPr lang="en-IN" sz="1000" dirty="0">
                <a:solidFill>
                  <a:prstClr val="black">
                    <a:lumMod val="75000"/>
                    <a:lumOff val="25000"/>
                  </a:prstClr>
                </a:solidFill>
                <a:latin typeface="Segoe UI" panose="020B0502040204020203" pitchFamily="34" charset="0"/>
                <a:cs typeface="Segoe UI" panose="020B0502040204020203" pitchFamily="34" charset="0"/>
              </a:rPr>
              <a:t>Bank/ Govt Bonds/ Insurance</a:t>
            </a:r>
          </a:p>
          <a:p>
            <a:pPr marL="0" indent="0" algn="l">
              <a:lnSpc>
                <a:spcPts val="1800"/>
              </a:lnSpc>
              <a:spcAft>
                <a:spcPts val="600"/>
              </a:spcAft>
              <a:buNone/>
            </a:pPr>
            <a:endParaRPr lang="en-IN" sz="1000" dirty="0">
              <a:solidFill>
                <a:prstClr val="black">
                  <a:lumMod val="75000"/>
                  <a:lumOff val="25000"/>
                </a:prstClr>
              </a:solidFill>
              <a:latin typeface="Segoe UI" panose="020B0502040204020203" pitchFamily="34" charset="0"/>
              <a:cs typeface="Segoe UI" panose="020B0502040204020203" pitchFamily="34" charset="0"/>
            </a:endParaRPr>
          </a:p>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9" name="TextBox 38">
            <a:extLst>
              <a:ext uri="{FF2B5EF4-FFF2-40B4-BE49-F238E27FC236}">
                <a16:creationId xmlns:a16="http://schemas.microsoft.com/office/drawing/2014/main" id="{59BCA82F-B3CA-46AC-9ACE-5DEDD9DB0DAE}"/>
              </a:ext>
            </a:extLst>
          </p:cNvPr>
          <p:cNvSpPr txBox="1"/>
          <p:nvPr/>
        </p:nvSpPr>
        <p:spPr>
          <a:xfrm>
            <a:off x="9099592" y="3657602"/>
            <a:ext cx="2040299" cy="1148860"/>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1000" dirty="0">
                <a:solidFill>
                  <a:prstClr val="black">
                    <a:lumMod val="75000"/>
                    <a:lumOff val="25000"/>
                  </a:prstClr>
                </a:solidFill>
                <a:latin typeface="Segoe UI" panose="020B0502040204020203" pitchFamily="34" charset="0"/>
                <a:cs typeface="Segoe UI" panose="020B0502040204020203" pitchFamily="34" charset="0"/>
              </a:rPr>
              <a:t>Entertainment </a:t>
            </a:r>
          </a:p>
          <a:p>
            <a:pPr marL="0" indent="0" algn="l">
              <a:lnSpc>
                <a:spcPts val="1800"/>
              </a:lnSpc>
              <a:spcAft>
                <a:spcPts val="600"/>
              </a:spcAft>
              <a:buNone/>
            </a:pPr>
            <a:r>
              <a:rPr lang="en-IN" sz="1000" dirty="0">
                <a:solidFill>
                  <a:prstClr val="black">
                    <a:lumMod val="75000"/>
                    <a:lumOff val="25000"/>
                  </a:prstClr>
                </a:solidFill>
                <a:latin typeface="Segoe UI" panose="020B0502040204020203" pitchFamily="34" charset="0"/>
                <a:cs typeface="Segoe UI" panose="020B0502040204020203" pitchFamily="34" charset="0"/>
              </a:rPr>
              <a:t>Luxurious lifestyle</a:t>
            </a:r>
          </a:p>
          <a:p>
            <a:pPr>
              <a:lnSpc>
                <a:spcPts val="1800"/>
              </a:lnSpc>
              <a:spcAft>
                <a:spcPts val="600"/>
              </a:spcAft>
            </a:pPr>
            <a:r>
              <a:rPr lang="en-IN" sz="1000" dirty="0">
                <a:solidFill>
                  <a:prstClr val="black">
                    <a:lumMod val="75000"/>
                    <a:lumOff val="25000"/>
                  </a:prstClr>
                </a:solidFill>
                <a:latin typeface="Segoe UI" panose="020B0502040204020203" pitchFamily="34" charset="0"/>
                <a:cs typeface="Segoe UI" panose="020B0502040204020203" pitchFamily="34" charset="0"/>
              </a:rPr>
              <a:t>2</a:t>
            </a:r>
            <a:r>
              <a:rPr lang="en-IN" sz="1000" baseline="30000" dirty="0">
                <a:solidFill>
                  <a:prstClr val="black">
                    <a:lumMod val="75000"/>
                    <a:lumOff val="25000"/>
                  </a:prstClr>
                </a:solidFill>
                <a:latin typeface="Segoe UI" panose="020B0502040204020203" pitchFamily="34" charset="0"/>
                <a:cs typeface="Segoe UI" panose="020B0502040204020203" pitchFamily="34" charset="0"/>
              </a:rPr>
              <a:t>nd</a:t>
            </a:r>
            <a:r>
              <a:rPr lang="en-IN" sz="1000" dirty="0">
                <a:solidFill>
                  <a:prstClr val="black">
                    <a:lumMod val="75000"/>
                    <a:lumOff val="25000"/>
                  </a:prstClr>
                </a:solidFill>
                <a:latin typeface="Segoe UI" panose="020B0502040204020203" pitchFamily="34" charset="0"/>
                <a:cs typeface="Segoe UI" panose="020B0502040204020203" pitchFamily="34" charset="0"/>
              </a:rPr>
              <a:t> property and more</a:t>
            </a:r>
          </a:p>
          <a:p>
            <a:pPr>
              <a:lnSpc>
                <a:spcPts val="1800"/>
              </a:lnSpc>
              <a:spcAft>
                <a:spcPts val="600"/>
              </a:spcAft>
            </a:pPr>
            <a:r>
              <a:rPr lang="en-IN" sz="1000" dirty="0">
                <a:solidFill>
                  <a:prstClr val="black">
                    <a:lumMod val="75000"/>
                    <a:lumOff val="25000"/>
                  </a:prstClr>
                </a:solidFill>
                <a:latin typeface="Segoe UI" panose="020B0502040204020203" pitchFamily="34" charset="0"/>
                <a:cs typeface="Segoe UI" panose="020B0502040204020203" pitchFamily="34" charset="0"/>
              </a:rPr>
              <a:t>Investment in trading</a:t>
            </a:r>
          </a:p>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55108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058"/>
                                        </p:tgtEl>
                                        <p:attrNameLst>
                                          <p:attrName>style.visibility</p:attrName>
                                        </p:attrNameLst>
                                      </p:cBhvr>
                                      <p:to>
                                        <p:strVal val="visible"/>
                                      </p:to>
                                    </p:set>
                                    <p:animEffect transition="in" filter="fade">
                                      <p:cBhvr>
                                        <p:cTn id="12" dur="1000"/>
                                        <p:tgtEl>
                                          <p:spTgt spid="2058"/>
                                        </p:tgtEl>
                                      </p:cBhvr>
                                    </p:animEffect>
                                    <p:anim calcmode="lin" valueType="num">
                                      <p:cBhvr>
                                        <p:cTn id="13" dur="1000" fill="hold"/>
                                        <p:tgtEl>
                                          <p:spTgt spid="2058"/>
                                        </p:tgtEl>
                                        <p:attrNameLst>
                                          <p:attrName>ppt_x</p:attrName>
                                        </p:attrNameLst>
                                      </p:cBhvr>
                                      <p:tavLst>
                                        <p:tav tm="0">
                                          <p:val>
                                            <p:strVal val="#ppt_x"/>
                                          </p:val>
                                        </p:tav>
                                        <p:tav tm="100000">
                                          <p:val>
                                            <p:strVal val="#ppt_x"/>
                                          </p:val>
                                        </p:tav>
                                      </p:tavLst>
                                    </p:anim>
                                    <p:anim calcmode="lin" valueType="num">
                                      <p:cBhvr>
                                        <p:cTn id="14" dur="1000" fill="hold"/>
                                        <p:tgtEl>
                                          <p:spTgt spid="205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056"/>
                                        </p:tgtEl>
                                        <p:attrNameLst>
                                          <p:attrName>style.visibility</p:attrName>
                                        </p:attrNameLst>
                                      </p:cBhvr>
                                      <p:to>
                                        <p:strVal val="visible"/>
                                      </p:to>
                                    </p:set>
                                    <p:animEffect transition="in" filter="fade">
                                      <p:cBhvr>
                                        <p:cTn id="17" dur="1000"/>
                                        <p:tgtEl>
                                          <p:spTgt spid="2056"/>
                                        </p:tgtEl>
                                      </p:cBhvr>
                                    </p:animEffect>
                                    <p:anim calcmode="lin" valueType="num">
                                      <p:cBhvr>
                                        <p:cTn id="18" dur="1000" fill="hold"/>
                                        <p:tgtEl>
                                          <p:spTgt spid="2056"/>
                                        </p:tgtEl>
                                        <p:attrNameLst>
                                          <p:attrName>ppt_x</p:attrName>
                                        </p:attrNameLst>
                                      </p:cBhvr>
                                      <p:tavLst>
                                        <p:tav tm="0">
                                          <p:val>
                                            <p:strVal val="#ppt_x"/>
                                          </p:val>
                                        </p:tav>
                                        <p:tav tm="100000">
                                          <p:val>
                                            <p:strVal val="#ppt_x"/>
                                          </p:val>
                                        </p:tav>
                                      </p:tavLst>
                                    </p:anim>
                                    <p:anim calcmode="lin" valueType="num">
                                      <p:cBhvr>
                                        <p:cTn id="19" dur="1000" fill="hold"/>
                                        <p:tgtEl>
                                          <p:spTgt spid="205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060"/>
                                        </p:tgtEl>
                                        <p:attrNameLst>
                                          <p:attrName>style.visibility</p:attrName>
                                        </p:attrNameLst>
                                      </p:cBhvr>
                                      <p:to>
                                        <p:strVal val="visible"/>
                                      </p:to>
                                    </p:set>
                                    <p:animEffect transition="in" filter="fade">
                                      <p:cBhvr>
                                        <p:cTn id="22" dur="1000"/>
                                        <p:tgtEl>
                                          <p:spTgt spid="2060"/>
                                        </p:tgtEl>
                                      </p:cBhvr>
                                    </p:animEffect>
                                    <p:anim calcmode="lin" valueType="num">
                                      <p:cBhvr>
                                        <p:cTn id="23" dur="1000" fill="hold"/>
                                        <p:tgtEl>
                                          <p:spTgt spid="2060"/>
                                        </p:tgtEl>
                                        <p:attrNameLst>
                                          <p:attrName>ppt_x</p:attrName>
                                        </p:attrNameLst>
                                      </p:cBhvr>
                                      <p:tavLst>
                                        <p:tav tm="0">
                                          <p:val>
                                            <p:strVal val="#ppt_x"/>
                                          </p:val>
                                        </p:tav>
                                        <p:tav tm="100000">
                                          <p:val>
                                            <p:strVal val="#ppt_x"/>
                                          </p:val>
                                        </p:tav>
                                      </p:tavLst>
                                    </p:anim>
                                    <p:anim calcmode="lin" valueType="num">
                                      <p:cBhvr>
                                        <p:cTn id="24" dur="1000" fill="hold"/>
                                        <p:tgtEl>
                                          <p:spTgt spid="2060"/>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34"/>
                                        </p:tgtEl>
                                        <p:attrNameLst>
                                          <p:attrName>style.visibility</p:attrName>
                                        </p:attrNameLst>
                                      </p:cBhvr>
                                      <p:to>
                                        <p:strVal val="visible"/>
                                      </p:to>
                                    </p:set>
                                    <p:anim calcmode="lin" valueType="num">
                                      <p:cBhvr>
                                        <p:cTn id="34" dur="500" fill="hold"/>
                                        <p:tgtEl>
                                          <p:spTgt spid="34"/>
                                        </p:tgtEl>
                                        <p:attrNameLst>
                                          <p:attrName>ppt_w</p:attrName>
                                        </p:attrNameLst>
                                      </p:cBhvr>
                                      <p:tavLst>
                                        <p:tav tm="0">
                                          <p:val>
                                            <p:fltVal val="0"/>
                                          </p:val>
                                        </p:tav>
                                        <p:tav tm="100000">
                                          <p:val>
                                            <p:strVal val="#ppt_w"/>
                                          </p:val>
                                        </p:tav>
                                      </p:tavLst>
                                    </p:anim>
                                    <p:anim calcmode="lin" valueType="num">
                                      <p:cBhvr>
                                        <p:cTn id="35" dur="500" fill="hold"/>
                                        <p:tgtEl>
                                          <p:spTgt spid="34"/>
                                        </p:tgtEl>
                                        <p:attrNameLst>
                                          <p:attrName>ppt_h</p:attrName>
                                        </p:attrNameLst>
                                      </p:cBhvr>
                                      <p:tavLst>
                                        <p:tav tm="0">
                                          <p:val>
                                            <p:fltVal val="0"/>
                                          </p:val>
                                        </p:tav>
                                        <p:tav tm="100000">
                                          <p:val>
                                            <p:strVal val="#ppt_h"/>
                                          </p:val>
                                        </p:tav>
                                      </p:tavLst>
                                    </p:anim>
                                    <p:animEffect transition="in" filter="fade">
                                      <p:cBhvr>
                                        <p:cTn id="36" dur="500"/>
                                        <p:tgtEl>
                                          <p:spTgt spid="3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31" presetClass="entr" presetSubtype="0" fill="hold" nodeType="clickEffect">
                                  <p:stCondLst>
                                    <p:cond delay="0"/>
                                  </p:stCondLst>
                                  <p:childTnLst>
                                    <p:set>
                                      <p:cBhvr>
                                        <p:cTn id="45" dur="1" fill="hold">
                                          <p:stCondLst>
                                            <p:cond delay="0"/>
                                          </p:stCondLst>
                                        </p:cTn>
                                        <p:tgtEl>
                                          <p:spTgt spid="36"/>
                                        </p:tgtEl>
                                        <p:attrNameLst>
                                          <p:attrName>style.visibility</p:attrName>
                                        </p:attrNameLst>
                                      </p:cBhvr>
                                      <p:to>
                                        <p:strVal val="visible"/>
                                      </p:to>
                                    </p:set>
                                    <p:anim calcmode="lin" valueType="num">
                                      <p:cBhvr>
                                        <p:cTn id="46" dur="1000" fill="hold"/>
                                        <p:tgtEl>
                                          <p:spTgt spid="36"/>
                                        </p:tgtEl>
                                        <p:attrNameLst>
                                          <p:attrName>ppt_w</p:attrName>
                                        </p:attrNameLst>
                                      </p:cBhvr>
                                      <p:tavLst>
                                        <p:tav tm="0">
                                          <p:val>
                                            <p:fltVal val="0"/>
                                          </p:val>
                                        </p:tav>
                                        <p:tav tm="100000">
                                          <p:val>
                                            <p:strVal val="#ppt_w"/>
                                          </p:val>
                                        </p:tav>
                                      </p:tavLst>
                                    </p:anim>
                                    <p:anim calcmode="lin" valueType="num">
                                      <p:cBhvr>
                                        <p:cTn id="47" dur="1000" fill="hold"/>
                                        <p:tgtEl>
                                          <p:spTgt spid="36"/>
                                        </p:tgtEl>
                                        <p:attrNameLst>
                                          <p:attrName>ppt_h</p:attrName>
                                        </p:attrNameLst>
                                      </p:cBhvr>
                                      <p:tavLst>
                                        <p:tav tm="0">
                                          <p:val>
                                            <p:fltVal val="0"/>
                                          </p:val>
                                        </p:tav>
                                        <p:tav tm="100000">
                                          <p:val>
                                            <p:strVal val="#ppt_h"/>
                                          </p:val>
                                        </p:tav>
                                      </p:tavLst>
                                    </p:anim>
                                    <p:anim calcmode="lin" valueType="num">
                                      <p:cBhvr>
                                        <p:cTn id="48" dur="1000" fill="hold"/>
                                        <p:tgtEl>
                                          <p:spTgt spid="36"/>
                                        </p:tgtEl>
                                        <p:attrNameLst>
                                          <p:attrName>style.rotation</p:attrName>
                                        </p:attrNameLst>
                                      </p:cBhvr>
                                      <p:tavLst>
                                        <p:tav tm="0">
                                          <p:val>
                                            <p:fltVal val="90"/>
                                          </p:val>
                                        </p:tav>
                                        <p:tav tm="100000">
                                          <p:val>
                                            <p:fltVal val="0"/>
                                          </p:val>
                                        </p:tav>
                                      </p:tavLst>
                                    </p:anim>
                                    <p:animEffect transition="in" filter="fade">
                                      <p:cBhvr>
                                        <p:cTn id="49" dur="1000"/>
                                        <p:tgtEl>
                                          <p:spTgt spid="3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500"/>
                                        <p:tgtEl>
                                          <p:spTgt spid="3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500"/>
                                        <p:tgtEl>
                                          <p:spTgt spid="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fade">
                                      <p:cBhvr>
                                        <p:cTn id="62" dur="500"/>
                                        <p:tgtEl>
                                          <p:spTgt spid="7"/>
                                        </p:tgtEl>
                                      </p:cBhvr>
                                    </p:animEffect>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2050"/>
                                        </p:tgtEl>
                                        <p:attrNameLst>
                                          <p:attrName>style.visibility</p:attrName>
                                        </p:attrNameLst>
                                      </p:cBhvr>
                                      <p:to>
                                        <p:strVal val="visible"/>
                                      </p:to>
                                    </p:set>
                                    <p:animEffect transition="in" filter="fade">
                                      <p:cBhvr>
                                        <p:cTn id="67" dur="1000"/>
                                        <p:tgtEl>
                                          <p:spTgt spid="2050"/>
                                        </p:tgtEl>
                                      </p:cBhvr>
                                    </p:animEffect>
                                    <p:anim calcmode="lin" valueType="num">
                                      <p:cBhvr>
                                        <p:cTn id="68" dur="1000" fill="hold"/>
                                        <p:tgtEl>
                                          <p:spTgt spid="2050"/>
                                        </p:tgtEl>
                                        <p:attrNameLst>
                                          <p:attrName>ppt_x</p:attrName>
                                        </p:attrNameLst>
                                      </p:cBhvr>
                                      <p:tavLst>
                                        <p:tav tm="0">
                                          <p:val>
                                            <p:strVal val="#ppt_x"/>
                                          </p:val>
                                        </p:tav>
                                        <p:tav tm="100000">
                                          <p:val>
                                            <p:strVal val="#ppt_x"/>
                                          </p:val>
                                        </p:tav>
                                      </p:tavLst>
                                    </p:anim>
                                    <p:anim calcmode="lin" valueType="num">
                                      <p:cBhvr>
                                        <p:cTn id="6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2052"/>
                                        </p:tgtEl>
                                        <p:attrNameLst>
                                          <p:attrName>style.visibility</p:attrName>
                                        </p:attrNameLst>
                                      </p:cBhvr>
                                      <p:to>
                                        <p:strVal val="visible"/>
                                      </p:to>
                                    </p:set>
                                    <p:animEffect transition="in" filter="fade">
                                      <p:cBhvr>
                                        <p:cTn id="74" dur="1000"/>
                                        <p:tgtEl>
                                          <p:spTgt spid="2052"/>
                                        </p:tgtEl>
                                      </p:cBhvr>
                                    </p:animEffect>
                                    <p:anim calcmode="lin" valueType="num">
                                      <p:cBhvr>
                                        <p:cTn id="75" dur="1000" fill="hold"/>
                                        <p:tgtEl>
                                          <p:spTgt spid="2052"/>
                                        </p:tgtEl>
                                        <p:attrNameLst>
                                          <p:attrName>ppt_x</p:attrName>
                                        </p:attrNameLst>
                                      </p:cBhvr>
                                      <p:tavLst>
                                        <p:tav tm="0">
                                          <p:val>
                                            <p:strVal val="#ppt_x"/>
                                          </p:val>
                                        </p:tav>
                                        <p:tav tm="100000">
                                          <p:val>
                                            <p:strVal val="#ppt_x"/>
                                          </p:val>
                                        </p:tav>
                                      </p:tavLst>
                                    </p:anim>
                                    <p:anim calcmode="lin" valueType="num">
                                      <p:cBhvr>
                                        <p:cTn id="76"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2054"/>
                                        </p:tgtEl>
                                        <p:attrNameLst>
                                          <p:attrName>style.visibility</p:attrName>
                                        </p:attrNameLst>
                                      </p:cBhvr>
                                      <p:to>
                                        <p:strVal val="visible"/>
                                      </p:to>
                                    </p:set>
                                    <p:animEffect transition="in" filter="fade">
                                      <p:cBhvr>
                                        <p:cTn id="81" dur="1000"/>
                                        <p:tgtEl>
                                          <p:spTgt spid="2054"/>
                                        </p:tgtEl>
                                      </p:cBhvr>
                                    </p:animEffect>
                                    <p:anim calcmode="lin" valueType="num">
                                      <p:cBhvr>
                                        <p:cTn id="82" dur="1000" fill="hold"/>
                                        <p:tgtEl>
                                          <p:spTgt spid="2054"/>
                                        </p:tgtEl>
                                        <p:attrNameLst>
                                          <p:attrName>ppt_x</p:attrName>
                                        </p:attrNameLst>
                                      </p:cBhvr>
                                      <p:tavLst>
                                        <p:tav tm="0">
                                          <p:val>
                                            <p:strVal val="#ppt_x"/>
                                          </p:val>
                                        </p:tav>
                                        <p:tav tm="100000">
                                          <p:val>
                                            <p:strVal val="#ppt_x"/>
                                          </p:val>
                                        </p:tav>
                                      </p:tavLst>
                                    </p:anim>
                                    <p:anim calcmode="lin" valueType="num">
                                      <p:cBhvr>
                                        <p:cTn id="83" dur="1000" fill="hold"/>
                                        <p:tgtEl>
                                          <p:spTgt spid="2054"/>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fade">
                                      <p:cBhvr>
                                        <p:cTn id="88" dur="500"/>
                                        <p:tgtEl>
                                          <p:spTgt spid="37"/>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38"/>
                                        </p:tgtEl>
                                        <p:attrNameLst>
                                          <p:attrName>style.visibility</p:attrName>
                                        </p:attrNameLst>
                                      </p:cBhvr>
                                      <p:to>
                                        <p:strVal val="visible"/>
                                      </p:to>
                                    </p:set>
                                    <p:animEffect transition="in" filter="fade">
                                      <p:cBhvr>
                                        <p:cTn id="93" dur="500"/>
                                        <p:tgtEl>
                                          <p:spTgt spid="38"/>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39"/>
                                        </p:tgtEl>
                                        <p:attrNameLst>
                                          <p:attrName>style.visibility</p:attrName>
                                        </p:attrNameLst>
                                      </p:cBhvr>
                                      <p:to>
                                        <p:strVal val="visible"/>
                                      </p:to>
                                    </p:set>
                                    <p:animEffect transition="in" filter="fade">
                                      <p:cBhvr>
                                        <p:cTn id="9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32" grpId="0"/>
      <p:bldP spid="7" grpId="0"/>
      <p:bldP spid="8" grpId="0"/>
      <p:bldP spid="37" grpId="0"/>
      <p:bldP spid="38" grpId="0"/>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a:xfrm>
            <a:off x="604434" y="448628"/>
            <a:ext cx="10983132" cy="747763"/>
          </a:xfrm>
        </p:spPr>
        <p:txBody>
          <a:bodyPr/>
          <a:lstStyle/>
          <a:p>
            <a:r>
              <a:rPr lang="en-US" dirty="0"/>
              <a:t>What is Your Lucky Number? Volunteers Please!</a:t>
            </a:r>
          </a:p>
        </p:txBody>
      </p:sp>
      <p:sp>
        <p:nvSpPr>
          <p:cNvPr id="10" name="Rectangle 9">
            <a:extLst>
              <a:ext uri="{FF2B5EF4-FFF2-40B4-BE49-F238E27FC236}">
                <a16:creationId xmlns:a16="http://schemas.microsoft.com/office/drawing/2014/main" id="{0F38B781-369A-49BC-86F6-CD67DB60FD0B}"/>
              </a:ext>
            </a:extLst>
          </p:cNvPr>
          <p:cNvSpPr/>
          <p:nvPr/>
        </p:nvSpPr>
        <p:spPr>
          <a:xfrm>
            <a:off x="10052290" y="1440053"/>
            <a:ext cx="1285875" cy="1495425"/>
          </a:xfrm>
          <a:prstGeom prst="rect">
            <a:avLst/>
          </a:prstGeom>
          <a:solidFill>
            <a:srgbClr val="DA4A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Studying</a:t>
            </a:r>
          </a:p>
          <a:p>
            <a:pPr algn="ctr"/>
            <a:r>
              <a:rPr lang="en-IN" dirty="0"/>
              <a:t>Playing</a:t>
            </a:r>
          </a:p>
        </p:txBody>
      </p:sp>
      <p:sp>
        <p:nvSpPr>
          <p:cNvPr id="12" name="Rectangle 11">
            <a:extLst>
              <a:ext uri="{FF2B5EF4-FFF2-40B4-BE49-F238E27FC236}">
                <a16:creationId xmlns:a16="http://schemas.microsoft.com/office/drawing/2014/main" id="{DC0D6CB5-5A4D-40B5-8EFF-57B755A9D8AC}"/>
              </a:ext>
            </a:extLst>
          </p:cNvPr>
          <p:cNvSpPr/>
          <p:nvPr/>
        </p:nvSpPr>
        <p:spPr>
          <a:xfrm>
            <a:off x="10043411" y="3531204"/>
            <a:ext cx="1285875" cy="1495425"/>
          </a:xfrm>
          <a:prstGeom prst="rect">
            <a:avLst/>
          </a:prstGeom>
          <a:solidFill>
            <a:srgbClr val="DA4A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r>
              <a:rPr lang="en-IN" baseline="30000" dirty="0"/>
              <a:t>st</a:t>
            </a:r>
            <a:r>
              <a:rPr lang="en-IN" dirty="0"/>
              <a:t> Job</a:t>
            </a:r>
          </a:p>
          <a:p>
            <a:pPr algn="ctr"/>
            <a:r>
              <a:rPr lang="en-IN" dirty="0"/>
              <a:t>1</a:t>
            </a:r>
            <a:r>
              <a:rPr lang="en-IN" baseline="30000" dirty="0"/>
              <a:t>st</a:t>
            </a:r>
            <a:r>
              <a:rPr lang="en-IN" dirty="0"/>
              <a:t> Car</a:t>
            </a:r>
          </a:p>
          <a:p>
            <a:pPr algn="ctr"/>
            <a:r>
              <a:rPr lang="en-IN" dirty="0"/>
              <a:t>1</a:t>
            </a:r>
            <a:r>
              <a:rPr lang="en-IN" baseline="30000" dirty="0"/>
              <a:t>st</a:t>
            </a:r>
            <a:r>
              <a:rPr lang="en-IN" dirty="0"/>
              <a:t> House</a:t>
            </a:r>
          </a:p>
          <a:p>
            <a:pPr algn="ctr"/>
            <a:r>
              <a:rPr lang="en-IN" dirty="0"/>
              <a:t>Married</a:t>
            </a:r>
          </a:p>
          <a:p>
            <a:pPr algn="ctr"/>
            <a:r>
              <a:rPr lang="en-IN" dirty="0"/>
              <a:t>Children</a:t>
            </a:r>
          </a:p>
        </p:txBody>
      </p:sp>
      <p:sp>
        <p:nvSpPr>
          <p:cNvPr id="14" name="Rectangle 13">
            <a:extLst>
              <a:ext uri="{FF2B5EF4-FFF2-40B4-BE49-F238E27FC236}">
                <a16:creationId xmlns:a16="http://schemas.microsoft.com/office/drawing/2014/main" id="{0D784BCC-6D2B-4A53-85FF-CF18080EFB6F}"/>
              </a:ext>
            </a:extLst>
          </p:cNvPr>
          <p:cNvSpPr/>
          <p:nvPr/>
        </p:nvSpPr>
        <p:spPr>
          <a:xfrm>
            <a:off x="5742760" y="3531203"/>
            <a:ext cx="1285875" cy="1495425"/>
          </a:xfrm>
          <a:prstGeom prst="rect">
            <a:avLst/>
          </a:prstGeom>
          <a:solidFill>
            <a:srgbClr val="DA4A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r>
              <a:rPr lang="en-IN" baseline="30000" dirty="0"/>
              <a:t>nd</a:t>
            </a:r>
            <a:r>
              <a:rPr lang="en-IN" dirty="0"/>
              <a:t> Job</a:t>
            </a:r>
          </a:p>
          <a:p>
            <a:pPr algn="ctr"/>
            <a:r>
              <a:rPr lang="en-IN" dirty="0"/>
              <a:t>2</a:t>
            </a:r>
            <a:r>
              <a:rPr lang="en-IN" baseline="30000" dirty="0"/>
              <a:t>nd</a:t>
            </a:r>
            <a:r>
              <a:rPr lang="en-IN" dirty="0"/>
              <a:t> Car</a:t>
            </a:r>
          </a:p>
          <a:p>
            <a:pPr algn="ctr"/>
            <a:r>
              <a:rPr lang="en-IN" dirty="0"/>
              <a:t>2</a:t>
            </a:r>
            <a:r>
              <a:rPr lang="en-IN" baseline="30000" dirty="0"/>
              <a:t>nd</a:t>
            </a:r>
            <a:r>
              <a:rPr lang="en-IN" dirty="0"/>
              <a:t> House</a:t>
            </a:r>
          </a:p>
          <a:p>
            <a:pPr algn="ctr"/>
            <a:r>
              <a:rPr lang="en-IN" dirty="0"/>
              <a:t>Children</a:t>
            </a:r>
          </a:p>
        </p:txBody>
      </p:sp>
      <p:sp>
        <p:nvSpPr>
          <p:cNvPr id="16" name="Rectangle 15">
            <a:extLst>
              <a:ext uri="{FF2B5EF4-FFF2-40B4-BE49-F238E27FC236}">
                <a16:creationId xmlns:a16="http://schemas.microsoft.com/office/drawing/2014/main" id="{7D91C77A-9305-49D6-B7F8-D358F3930193}"/>
              </a:ext>
            </a:extLst>
          </p:cNvPr>
          <p:cNvSpPr/>
          <p:nvPr/>
        </p:nvSpPr>
        <p:spPr>
          <a:xfrm>
            <a:off x="5765056" y="1448246"/>
            <a:ext cx="1285875" cy="1495425"/>
          </a:xfrm>
          <a:prstGeom prst="rect">
            <a:avLst/>
          </a:prstGeom>
          <a:solidFill>
            <a:srgbClr val="DA4A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Retire</a:t>
            </a:r>
          </a:p>
        </p:txBody>
      </p:sp>
      <p:sp>
        <p:nvSpPr>
          <p:cNvPr id="3" name="Oval 2">
            <a:extLst>
              <a:ext uri="{FF2B5EF4-FFF2-40B4-BE49-F238E27FC236}">
                <a16:creationId xmlns:a16="http://schemas.microsoft.com/office/drawing/2014/main" id="{39E0D764-91FF-4609-959A-9B597B330E65}"/>
              </a:ext>
            </a:extLst>
          </p:cNvPr>
          <p:cNvSpPr/>
          <p:nvPr/>
        </p:nvSpPr>
        <p:spPr>
          <a:xfrm>
            <a:off x="7046309" y="1729204"/>
            <a:ext cx="3000376" cy="298342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AD64F4C6-F2E4-4778-9672-4B8711022AE7}"/>
              </a:ext>
            </a:extLst>
          </p:cNvPr>
          <p:cNvCxnSpPr>
            <a:cxnSpLocks/>
          </p:cNvCxnSpPr>
          <p:nvPr/>
        </p:nvCxnSpPr>
        <p:spPr>
          <a:xfrm>
            <a:off x="8546498" y="1448246"/>
            <a:ext cx="13964" cy="32643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68B1829-E05B-46AC-8286-4E4CBBCEC1AE}"/>
              </a:ext>
            </a:extLst>
          </p:cNvPr>
          <p:cNvCxnSpPr>
            <a:cxnSpLocks/>
            <a:stCxn id="3" idx="6"/>
          </p:cNvCxnSpPr>
          <p:nvPr/>
        </p:nvCxnSpPr>
        <p:spPr>
          <a:xfrm flipH="1">
            <a:off x="7024015" y="3220916"/>
            <a:ext cx="3022670" cy="38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1C06608-00B9-486F-8150-00DCC7CC8D9C}"/>
              </a:ext>
            </a:extLst>
          </p:cNvPr>
          <p:cNvSpPr txBox="1"/>
          <p:nvPr/>
        </p:nvSpPr>
        <p:spPr>
          <a:xfrm>
            <a:off x="8634170" y="1448246"/>
            <a:ext cx="319250" cy="242858"/>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1600" b="1" dirty="0">
                <a:solidFill>
                  <a:prstClr val="black">
                    <a:lumMod val="75000"/>
                    <a:lumOff val="25000"/>
                  </a:prstClr>
                </a:solidFill>
                <a:latin typeface="Segoe UI" panose="020B0502040204020203" pitchFamily="34" charset="0"/>
                <a:cs typeface="Segoe UI" panose="020B0502040204020203" pitchFamily="34" charset="0"/>
              </a:rPr>
              <a:t>0</a:t>
            </a:r>
          </a:p>
        </p:txBody>
      </p:sp>
      <p:sp>
        <p:nvSpPr>
          <p:cNvPr id="13" name="TextBox 12">
            <a:extLst>
              <a:ext uri="{FF2B5EF4-FFF2-40B4-BE49-F238E27FC236}">
                <a16:creationId xmlns:a16="http://schemas.microsoft.com/office/drawing/2014/main" id="{54417048-7148-42D1-97DF-EDB4BA5854F4}"/>
              </a:ext>
            </a:extLst>
          </p:cNvPr>
          <p:cNvSpPr txBox="1"/>
          <p:nvPr/>
        </p:nvSpPr>
        <p:spPr>
          <a:xfrm>
            <a:off x="8088630" y="1450235"/>
            <a:ext cx="420506" cy="306999"/>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1600" b="1" dirty="0">
                <a:solidFill>
                  <a:prstClr val="black">
                    <a:lumMod val="75000"/>
                    <a:lumOff val="25000"/>
                  </a:prstClr>
                </a:solidFill>
                <a:latin typeface="Segoe UI" panose="020B0502040204020203" pitchFamily="34" charset="0"/>
                <a:cs typeface="Segoe UI" panose="020B0502040204020203" pitchFamily="34" charset="0"/>
              </a:rPr>
              <a:t>80</a:t>
            </a:r>
          </a:p>
        </p:txBody>
      </p:sp>
      <p:sp>
        <p:nvSpPr>
          <p:cNvPr id="15" name="TextBox 14">
            <a:extLst>
              <a:ext uri="{FF2B5EF4-FFF2-40B4-BE49-F238E27FC236}">
                <a16:creationId xmlns:a16="http://schemas.microsoft.com/office/drawing/2014/main" id="{C5DC295B-78C3-4249-9047-F26884900407}"/>
              </a:ext>
            </a:extLst>
          </p:cNvPr>
          <p:cNvSpPr txBox="1"/>
          <p:nvPr/>
        </p:nvSpPr>
        <p:spPr>
          <a:xfrm>
            <a:off x="10154058" y="3067227"/>
            <a:ext cx="437021" cy="269284"/>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1600" b="1" dirty="0">
                <a:solidFill>
                  <a:prstClr val="black">
                    <a:lumMod val="75000"/>
                    <a:lumOff val="25000"/>
                  </a:prstClr>
                </a:solidFill>
                <a:latin typeface="Segoe UI" panose="020B0502040204020203" pitchFamily="34" charset="0"/>
                <a:cs typeface="Segoe UI" panose="020B0502040204020203" pitchFamily="34" charset="0"/>
              </a:rPr>
              <a:t>20</a:t>
            </a:r>
          </a:p>
        </p:txBody>
      </p:sp>
      <p:sp>
        <p:nvSpPr>
          <p:cNvPr id="17" name="TextBox 16">
            <a:extLst>
              <a:ext uri="{FF2B5EF4-FFF2-40B4-BE49-F238E27FC236}">
                <a16:creationId xmlns:a16="http://schemas.microsoft.com/office/drawing/2014/main" id="{3CD168BB-95D4-451C-B5CD-17B6ED409AF5}"/>
              </a:ext>
            </a:extLst>
          </p:cNvPr>
          <p:cNvSpPr txBox="1"/>
          <p:nvPr/>
        </p:nvSpPr>
        <p:spPr>
          <a:xfrm>
            <a:off x="8317790" y="4795277"/>
            <a:ext cx="444483" cy="266052"/>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1600" b="1" dirty="0">
                <a:solidFill>
                  <a:prstClr val="black">
                    <a:lumMod val="75000"/>
                    <a:lumOff val="25000"/>
                  </a:prstClr>
                </a:solidFill>
                <a:latin typeface="Segoe UI" panose="020B0502040204020203" pitchFamily="34" charset="0"/>
                <a:cs typeface="Segoe UI" panose="020B0502040204020203" pitchFamily="34" charset="0"/>
              </a:rPr>
              <a:t>40</a:t>
            </a:r>
          </a:p>
        </p:txBody>
      </p:sp>
      <p:sp>
        <p:nvSpPr>
          <p:cNvPr id="18" name="TextBox 17">
            <a:extLst>
              <a:ext uri="{FF2B5EF4-FFF2-40B4-BE49-F238E27FC236}">
                <a16:creationId xmlns:a16="http://schemas.microsoft.com/office/drawing/2014/main" id="{64D85BBF-069E-45A8-8B80-8B4270E9550D}"/>
              </a:ext>
            </a:extLst>
          </p:cNvPr>
          <p:cNvSpPr txBox="1"/>
          <p:nvPr/>
        </p:nvSpPr>
        <p:spPr>
          <a:xfrm>
            <a:off x="6496454" y="3082725"/>
            <a:ext cx="437021" cy="269284"/>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1600" b="1" dirty="0">
                <a:solidFill>
                  <a:prstClr val="black">
                    <a:lumMod val="75000"/>
                    <a:lumOff val="25000"/>
                  </a:prstClr>
                </a:solidFill>
                <a:latin typeface="Segoe UI" panose="020B0502040204020203" pitchFamily="34" charset="0"/>
                <a:cs typeface="Segoe UI" panose="020B0502040204020203" pitchFamily="34" charset="0"/>
              </a:rPr>
              <a:t>60</a:t>
            </a:r>
          </a:p>
        </p:txBody>
      </p:sp>
      <p:cxnSp>
        <p:nvCxnSpPr>
          <p:cNvPr id="32" name="Straight Connector 31">
            <a:extLst>
              <a:ext uri="{FF2B5EF4-FFF2-40B4-BE49-F238E27FC236}">
                <a16:creationId xmlns:a16="http://schemas.microsoft.com/office/drawing/2014/main" id="{D7124B17-423B-41D7-B049-F996CB9FB340}"/>
              </a:ext>
            </a:extLst>
          </p:cNvPr>
          <p:cNvCxnSpPr>
            <a:cxnSpLocks/>
          </p:cNvCxnSpPr>
          <p:nvPr/>
        </p:nvCxnSpPr>
        <p:spPr>
          <a:xfrm flipH="1" flipV="1">
            <a:off x="7068606" y="2856443"/>
            <a:ext cx="2949504" cy="79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13D293B-E7C4-444D-98C2-56FC5EE12DEF}"/>
              </a:ext>
            </a:extLst>
          </p:cNvPr>
          <p:cNvCxnSpPr>
            <a:cxnSpLocks/>
          </p:cNvCxnSpPr>
          <p:nvPr/>
        </p:nvCxnSpPr>
        <p:spPr>
          <a:xfrm flipH="1">
            <a:off x="7221101" y="2515137"/>
            <a:ext cx="264826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D451B46-E159-4A90-B519-0AD222A3D736}"/>
              </a:ext>
            </a:extLst>
          </p:cNvPr>
          <p:cNvCxnSpPr>
            <a:cxnSpLocks/>
          </p:cNvCxnSpPr>
          <p:nvPr/>
        </p:nvCxnSpPr>
        <p:spPr>
          <a:xfrm flipH="1" flipV="1">
            <a:off x="7589235" y="2059916"/>
            <a:ext cx="1924050" cy="207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8B75BFEC-97CE-424E-A299-B854F8E4730E}"/>
              </a:ext>
            </a:extLst>
          </p:cNvPr>
          <p:cNvSpPr txBox="1"/>
          <p:nvPr/>
        </p:nvSpPr>
        <p:spPr>
          <a:xfrm>
            <a:off x="7736470" y="2186482"/>
            <a:ext cx="1924050" cy="398358"/>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b="1" dirty="0">
                <a:solidFill>
                  <a:prstClr val="black">
                    <a:lumMod val="75000"/>
                    <a:lumOff val="25000"/>
                  </a:prstClr>
                </a:solidFill>
                <a:latin typeface="Segoe UI" panose="020B0502040204020203" pitchFamily="34" charset="0"/>
                <a:cs typeface="Segoe UI" panose="020B0502040204020203" pitchFamily="34" charset="0"/>
              </a:rPr>
              <a:t>NO INCOME</a:t>
            </a:r>
          </a:p>
        </p:txBody>
      </p:sp>
      <p:sp>
        <p:nvSpPr>
          <p:cNvPr id="52" name="TextBox 51">
            <a:extLst>
              <a:ext uri="{FF2B5EF4-FFF2-40B4-BE49-F238E27FC236}">
                <a16:creationId xmlns:a16="http://schemas.microsoft.com/office/drawing/2014/main" id="{5BDE4556-2B60-4A14-A0A5-9589CD76AA53}"/>
              </a:ext>
            </a:extLst>
          </p:cNvPr>
          <p:cNvSpPr txBox="1"/>
          <p:nvPr/>
        </p:nvSpPr>
        <p:spPr>
          <a:xfrm>
            <a:off x="7253742" y="5406883"/>
            <a:ext cx="1653871" cy="349861"/>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400" dirty="0">
                <a:solidFill>
                  <a:prstClr val="black">
                    <a:lumMod val="75000"/>
                    <a:lumOff val="25000"/>
                  </a:prstClr>
                </a:solidFill>
                <a:latin typeface="Segoe UI" panose="020B0502040204020203" pitchFamily="34" charset="0"/>
                <a:cs typeface="Segoe UI" panose="020B0502040204020203" pitchFamily="34" charset="0"/>
              </a:rPr>
              <a:t>40 years</a:t>
            </a:r>
          </a:p>
        </p:txBody>
      </p:sp>
      <p:sp>
        <p:nvSpPr>
          <p:cNvPr id="54" name="TextBox 53">
            <a:extLst>
              <a:ext uri="{FF2B5EF4-FFF2-40B4-BE49-F238E27FC236}">
                <a16:creationId xmlns:a16="http://schemas.microsoft.com/office/drawing/2014/main" id="{73CE4561-7BDE-4DE5-872F-087E0CD2632D}"/>
              </a:ext>
            </a:extLst>
          </p:cNvPr>
          <p:cNvSpPr txBox="1"/>
          <p:nvPr/>
        </p:nvSpPr>
        <p:spPr>
          <a:xfrm>
            <a:off x="8789676" y="5406878"/>
            <a:ext cx="1653871" cy="341761"/>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400" dirty="0">
                <a:solidFill>
                  <a:prstClr val="black">
                    <a:lumMod val="75000"/>
                    <a:lumOff val="25000"/>
                  </a:prstClr>
                </a:solidFill>
                <a:latin typeface="Segoe UI" panose="020B0502040204020203" pitchFamily="34" charset="0"/>
                <a:cs typeface="Segoe UI" panose="020B0502040204020203" pitchFamily="34" charset="0"/>
              </a:rPr>
              <a:t>10 years</a:t>
            </a:r>
          </a:p>
        </p:txBody>
      </p:sp>
      <p:sp>
        <p:nvSpPr>
          <p:cNvPr id="56" name="TextBox 55">
            <a:extLst>
              <a:ext uri="{FF2B5EF4-FFF2-40B4-BE49-F238E27FC236}">
                <a16:creationId xmlns:a16="http://schemas.microsoft.com/office/drawing/2014/main" id="{222FBF59-3E97-461C-B20B-CFF5A88D31B4}"/>
              </a:ext>
            </a:extLst>
          </p:cNvPr>
          <p:cNvSpPr txBox="1"/>
          <p:nvPr/>
        </p:nvSpPr>
        <p:spPr>
          <a:xfrm>
            <a:off x="10268612" y="5406887"/>
            <a:ext cx="1653871" cy="370916"/>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400" dirty="0">
                <a:solidFill>
                  <a:prstClr val="black">
                    <a:lumMod val="75000"/>
                    <a:lumOff val="25000"/>
                  </a:prstClr>
                </a:solidFill>
                <a:latin typeface="Segoe UI" panose="020B0502040204020203" pitchFamily="34" charset="0"/>
                <a:cs typeface="Segoe UI" panose="020B0502040204020203" pitchFamily="34" charset="0"/>
              </a:rPr>
              <a:t>30 years</a:t>
            </a:r>
          </a:p>
        </p:txBody>
      </p:sp>
      <p:sp>
        <p:nvSpPr>
          <p:cNvPr id="58" name="TextBox 57">
            <a:extLst>
              <a:ext uri="{FF2B5EF4-FFF2-40B4-BE49-F238E27FC236}">
                <a16:creationId xmlns:a16="http://schemas.microsoft.com/office/drawing/2014/main" id="{D94894CF-6708-4F22-B548-DA8BB04F2C5E}"/>
              </a:ext>
            </a:extLst>
          </p:cNvPr>
          <p:cNvSpPr txBox="1"/>
          <p:nvPr/>
        </p:nvSpPr>
        <p:spPr>
          <a:xfrm>
            <a:off x="9854661" y="5796492"/>
            <a:ext cx="2020115" cy="349862"/>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400" dirty="0">
                <a:solidFill>
                  <a:prstClr val="black">
                    <a:lumMod val="75000"/>
                    <a:lumOff val="25000"/>
                  </a:prstClr>
                </a:solidFill>
                <a:latin typeface="Segoe UI" panose="020B0502040204020203" pitchFamily="34" charset="0"/>
                <a:cs typeface="Segoe UI" panose="020B0502040204020203" pitchFamily="34" charset="0"/>
              </a:rPr>
              <a:t>10950 days</a:t>
            </a:r>
          </a:p>
        </p:txBody>
      </p:sp>
      <p:sp>
        <p:nvSpPr>
          <p:cNvPr id="59" name="TextBox 58">
            <a:extLst>
              <a:ext uri="{FF2B5EF4-FFF2-40B4-BE49-F238E27FC236}">
                <a16:creationId xmlns:a16="http://schemas.microsoft.com/office/drawing/2014/main" id="{D54DE96A-F9A9-49A5-AB70-08A12269D3EE}"/>
              </a:ext>
            </a:extLst>
          </p:cNvPr>
          <p:cNvSpPr txBox="1"/>
          <p:nvPr/>
        </p:nvSpPr>
        <p:spPr>
          <a:xfrm>
            <a:off x="8509136" y="5390984"/>
            <a:ext cx="328247" cy="262391"/>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400" dirty="0">
                <a:solidFill>
                  <a:prstClr val="black">
                    <a:lumMod val="75000"/>
                    <a:lumOff val="25000"/>
                  </a:prstClr>
                </a:solidFill>
                <a:latin typeface="Segoe UI" panose="020B0502040204020203" pitchFamily="34" charset="0"/>
                <a:cs typeface="Segoe UI" panose="020B0502040204020203" pitchFamily="34" charset="0"/>
              </a:rPr>
              <a:t>-</a:t>
            </a:r>
          </a:p>
        </p:txBody>
      </p:sp>
      <p:sp>
        <p:nvSpPr>
          <p:cNvPr id="61" name="TextBox 60">
            <a:extLst>
              <a:ext uri="{FF2B5EF4-FFF2-40B4-BE49-F238E27FC236}">
                <a16:creationId xmlns:a16="http://schemas.microsoft.com/office/drawing/2014/main" id="{5AA6A6EF-6314-4F7F-B5DE-E790DED5E052}"/>
              </a:ext>
            </a:extLst>
          </p:cNvPr>
          <p:cNvSpPr txBox="1"/>
          <p:nvPr/>
        </p:nvSpPr>
        <p:spPr>
          <a:xfrm>
            <a:off x="9997364" y="5375082"/>
            <a:ext cx="328247" cy="279617"/>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400" dirty="0">
                <a:solidFill>
                  <a:prstClr val="black">
                    <a:lumMod val="75000"/>
                    <a:lumOff val="25000"/>
                  </a:prstClr>
                </a:solidFill>
                <a:latin typeface="Segoe UI" panose="020B0502040204020203" pitchFamily="34" charset="0"/>
                <a:cs typeface="Segoe UI" panose="020B0502040204020203" pitchFamily="34" charset="0"/>
              </a:rPr>
              <a:t>=</a:t>
            </a:r>
          </a:p>
        </p:txBody>
      </p:sp>
      <p:sp>
        <p:nvSpPr>
          <p:cNvPr id="62" name="Freeform: Shape 61">
            <a:extLst>
              <a:ext uri="{FF2B5EF4-FFF2-40B4-BE49-F238E27FC236}">
                <a16:creationId xmlns:a16="http://schemas.microsoft.com/office/drawing/2014/main" id="{2AFD1F03-A26E-48F8-9E38-D6923BB93F04}"/>
              </a:ext>
            </a:extLst>
          </p:cNvPr>
          <p:cNvSpPr/>
          <p:nvPr/>
        </p:nvSpPr>
        <p:spPr>
          <a:xfrm rot="16668861">
            <a:off x="6836093" y="2649808"/>
            <a:ext cx="2336526" cy="2080633"/>
          </a:xfrm>
          <a:custGeom>
            <a:avLst/>
            <a:gdLst>
              <a:gd name="connsiteX0" fmla="*/ 2404559 w 2404559"/>
              <a:gd name="connsiteY0" fmla="*/ 1922786 h 2132810"/>
              <a:gd name="connsiteX1" fmla="*/ 2040509 w 2404559"/>
              <a:gd name="connsiteY1" fmla="*/ 2132810 h 2132810"/>
              <a:gd name="connsiteX2" fmla="*/ 2040509 w 2404559"/>
              <a:gd name="connsiteY2" fmla="*/ 1993334 h 2132810"/>
              <a:gd name="connsiteX3" fmla="*/ 1416347 w 2404559"/>
              <a:gd name="connsiteY3" fmla="*/ 1842115 h 2132810"/>
              <a:gd name="connsiteX4" fmla="*/ 879076 w 2404559"/>
              <a:gd name="connsiteY4" fmla="*/ 1568461 h 2132810"/>
              <a:gd name="connsiteX5" fmla="*/ 723122 w 2404559"/>
              <a:gd name="connsiteY5" fmla="*/ 1453692 h 2132810"/>
              <a:gd name="connsiteX6" fmla="*/ 0 w 2404559"/>
              <a:gd name="connsiteY6" fmla="*/ 43654 h 2132810"/>
              <a:gd name="connsiteX7" fmla="*/ 0 w 2404559"/>
              <a:gd name="connsiteY7" fmla="*/ 1087 h 2132810"/>
              <a:gd name="connsiteX8" fmla="*/ 7922 w 2404559"/>
              <a:gd name="connsiteY8" fmla="*/ 0 h 2132810"/>
              <a:gd name="connsiteX9" fmla="*/ 10021 w 2404559"/>
              <a:gd name="connsiteY9" fmla="*/ 37874 h 2132810"/>
              <a:gd name="connsiteX10" fmla="*/ 10023 w 2404559"/>
              <a:gd name="connsiteY10" fmla="*/ 37889 h 2132810"/>
              <a:gd name="connsiteX11" fmla="*/ 38655 w 2404559"/>
              <a:gd name="connsiteY11" fmla="*/ 209187 h 2132810"/>
              <a:gd name="connsiteX12" fmla="*/ 53695 w 2404559"/>
              <a:gd name="connsiteY12" fmla="*/ 264881 h 2132810"/>
              <a:gd name="connsiteX13" fmla="*/ 84850 w 2404559"/>
              <a:gd name="connsiteY13" fmla="*/ 375822 h 2132810"/>
              <a:gd name="connsiteX14" fmla="*/ 109320 w 2404559"/>
              <a:gd name="connsiteY14" fmla="*/ 440284 h 2132810"/>
              <a:gd name="connsiteX15" fmla="*/ 147867 w 2404559"/>
              <a:gd name="connsiteY15" fmla="*/ 537072 h 2132810"/>
              <a:gd name="connsiteX16" fmla="*/ 180607 w 2404559"/>
              <a:gd name="connsiteY16" fmla="*/ 603349 h 2132810"/>
              <a:gd name="connsiteX17" fmla="*/ 226967 w 2404559"/>
              <a:gd name="connsiteY17" fmla="*/ 692230 h 2132810"/>
              <a:gd name="connsiteX18" fmla="*/ 267308 w 2404559"/>
              <a:gd name="connsiteY18" fmla="*/ 757788 h 2132810"/>
              <a:gd name="connsiteX19" fmla="*/ 321418 w 2404559"/>
              <a:gd name="connsiteY19" fmla="*/ 840589 h 2132810"/>
              <a:gd name="connsiteX20" fmla="*/ 368815 w 2404559"/>
              <a:gd name="connsiteY20" fmla="*/ 904098 h 2132810"/>
              <a:gd name="connsiteX21" fmla="*/ 430496 w 2404559"/>
              <a:gd name="connsiteY21" fmla="*/ 981448 h 2132810"/>
              <a:gd name="connsiteX22" fmla="*/ 484441 w 2404559"/>
              <a:gd name="connsiteY22" fmla="*/ 1042033 h 2132810"/>
              <a:gd name="connsiteX23" fmla="*/ 553488 w 2404559"/>
              <a:gd name="connsiteY23" fmla="*/ 1114104 h 2132810"/>
              <a:gd name="connsiteX24" fmla="*/ 613472 w 2404559"/>
              <a:gd name="connsiteY24" fmla="*/ 1171104 h 2132810"/>
              <a:gd name="connsiteX25" fmla="*/ 689702 w 2404559"/>
              <a:gd name="connsiteY25" fmla="*/ 1237857 h 2132810"/>
              <a:gd name="connsiteX26" fmla="*/ 755180 w 2404559"/>
              <a:gd name="connsiteY26" fmla="*/ 1290714 h 2132810"/>
              <a:gd name="connsiteX27" fmla="*/ 838475 w 2404559"/>
              <a:gd name="connsiteY27" fmla="*/ 1352012 h 2132810"/>
              <a:gd name="connsiteX28" fmla="*/ 908837 w 2404559"/>
              <a:gd name="connsiteY28" fmla="*/ 1400221 h 2132810"/>
              <a:gd name="connsiteX29" fmla="*/ 999208 w 2404559"/>
              <a:gd name="connsiteY29" fmla="*/ 1455882 h 2132810"/>
              <a:gd name="connsiteX30" fmla="*/ 1073709 w 2404559"/>
              <a:gd name="connsiteY30" fmla="*/ 1498956 h 2132810"/>
              <a:gd name="connsiteX31" fmla="*/ 1171426 w 2404559"/>
              <a:gd name="connsiteY31" fmla="*/ 1548793 h 2132810"/>
              <a:gd name="connsiteX32" fmla="*/ 1249062 w 2404559"/>
              <a:gd name="connsiteY32" fmla="*/ 1586231 h 2132810"/>
              <a:gd name="connsiteX33" fmla="*/ 1354958 w 2404559"/>
              <a:gd name="connsiteY33" fmla="*/ 1630109 h 2132810"/>
              <a:gd name="connsiteX34" fmla="*/ 1434158 w 2404559"/>
              <a:gd name="connsiteY34" fmla="*/ 1661353 h 2132810"/>
              <a:gd name="connsiteX35" fmla="*/ 1550549 w 2404559"/>
              <a:gd name="connsiteY35" fmla="*/ 1699308 h 2132810"/>
              <a:gd name="connsiteX36" fmla="*/ 1628257 w 2404559"/>
              <a:gd name="connsiteY36" fmla="*/ 1723620 h 2132810"/>
              <a:gd name="connsiteX37" fmla="*/ 1762903 w 2404559"/>
              <a:gd name="connsiteY37" fmla="*/ 1756367 h 2132810"/>
              <a:gd name="connsiteX38" fmla="*/ 1830621 w 2404559"/>
              <a:gd name="connsiteY38" fmla="*/ 1772326 h 2132810"/>
              <a:gd name="connsiteX39" fmla="*/ 2040509 w 2404559"/>
              <a:gd name="connsiteY39" fmla="*/ 1806764 h 2132810"/>
              <a:gd name="connsiteX40" fmla="*/ 2040509 w 2404559"/>
              <a:gd name="connsiteY40" fmla="*/ 1667287 h 213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04559" h="2132810">
                <a:moveTo>
                  <a:pt x="2404559" y="1922786"/>
                </a:moveTo>
                <a:lnTo>
                  <a:pt x="2040509" y="2132810"/>
                </a:lnTo>
                <a:lnTo>
                  <a:pt x="2040509" y="1993334"/>
                </a:lnTo>
                <a:cubicBezTo>
                  <a:pt x="1820433" y="1965684"/>
                  <a:pt x="1611149" y="1914102"/>
                  <a:pt x="1416347" y="1842115"/>
                </a:cubicBezTo>
                <a:cubicBezTo>
                  <a:pt x="1221544" y="1770128"/>
                  <a:pt x="1041224" y="1677734"/>
                  <a:pt x="879076" y="1568461"/>
                </a:cubicBezTo>
                <a:cubicBezTo>
                  <a:pt x="825027" y="1532037"/>
                  <a:pt x="772996" y="1493737"/>
                  <a:pt x="723122" y="1453692"/>
                </a:cubicBezTo>
                <a:cubicBezTo>
                  <a:pt x="274251" y="1093288"/>
                  <a:pt x="0" y="591543"/>
                  <a:pt x="0" y="43654"/>
                </a:cubicBezTo>
                <a:lnTo>
                  <a:pt x="0" y="1087"/>
                </a:lnTo>
                <a:lnTo>
                  <a:pt x="7922" y="0"/>
                </a:lnTo>
                <a:lnTo>
                  <a:pt x="10021" y="37874"/>
                </a:lnTo>
                <a:lnTo>
                  <a:pt x="10023" y="37889"/>
                </a:lnTo>
                <a:lnTo>
                  <a:pt x="38655" y="209187"/>
                </a:lnTo>
                <a:lnTo>
                  <a:pt x="53695" y="264881"/>
                </a:lnTo>
                <a:lnTo>
                  <a:pt x="84850" y="375822"/>
                </a:lnTo>
                <a:lnTo>
                  <a:pt x="109320" y="440284"/>
                </a:lnTo>
                <a:lnTo>
                  <a:pt x="147867" y="537072"/>
                </a:lnTo>
                <a:lnTo>
                  <a:pt x="180607" y="603349"/>
                </a:lnTo>
                <a:lnTo>
                  <a:pt x="226967" y="692230"/>
                </a:lnTo>
                <a:lnTo>
                  <a:pt x="267308" y="757788"/>
                </a:lnTo>
                <a:lnTo>
                  <a:pt x="321418" y="840589"/>
                </a:lnTo>
                <a:lnTo>
                  <a:pt x="368815" y="904098"/>
                </a:lnTo>
                <a:lnTo>
                  <a:pt x="430496" y="981448"/>
                </a:lnTo>
                <a:lnTo>
                  <a:pt x="484441" y="1042033"/>
                </a:lnTo>
                <a:lnTo>
                  <a:pt x="553488" y="1114104"/>
                </a:lnTo>
                <a:lnTo>
                  <a:pt x="613472" y="1171104"/>
                </a:lnTo>
                <a:lnTo>
                  <a:pt x="689702" y="1237857"/>
                </a:lnTo>
                <a:lnTo>
                  <a:pt x="755180" y="1290714"/>
                </a:lnTo>
                <a:lnTo>
                  <a:pt x="838475" y="1352012"/>
                </a:lnTo>
                <a:lnTo>
                  <a:pt x="908837" y="1400221"/>
                </a:lnTo>
                <a:lnTo>
                  <a:pt x="999208" y="1455882"/>
                </a:lnTo>
                <a:lnTo>
                  <a:pt x="1073709" y="1498956"/>
                </a:lnTo>
                <a:lnTo>
                  <a:pt x="1171426" y="1548793"/>
                </a:lnTo>
                <a:lnTo>
                  <a:pt x="1249062" y="1586231"/>
                </a:lnTo>
                <a:lnTo>
                  <a:pt x="1354958" y="1630109"/>
                </a:lnTo>
                <a:lnTo>
                  <a:pt x="1434158" y="1661353"/>
                </a:lnTo>
                <a:lnTo>
                  <a:pt x="1550549" y="1699308"/>
                </a:lnTo>
                <a:lnTo>
                  <a:pt x="1628257" y="1723620"/>
                </a:lnTo>
                <a:lnTo>
                  <a:pt x="1762903" y="1756367"/>
                </a:lnTo>
                <a:lnTo>
                  <a:pt x="1830621" y="1772326"/>
                </a:lnTo>
                <a:lnTo>
                  <a:pt x="2040509" y="1806764"/>
                </a:lnTo>
                <a:lnTo>
                  <a:pt x="2040509" y="1667287"/>
                </a:lnTo>
                <a:close/>
              </a:path>
            </a:pathLst>
          </a:custGeom>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IN">
              <a:solidFill>
                <a:schemeClr val="tx1"/>
              </a:solidFill>
            </a:endParaRPr>
          </a:p>
        </p:txBody>
      </p:sp>
      <p:sp>
        <p:nvSpPr>
          <p:cNvPr id="65" name="Oval 64">
            <a:extLst>
              <a:ext uri="{FF2B5EF4-FFF2-40B4-BE49-F238E27FC236}">
                <a16:creationId xmlns:a16="http://schemas.microsoft.com/office/drawing/2014/main" id="{546005D6-54B6-4045-BCF4-D86139227DA7}"/>
              </a:ext>
              <a:ext uri="{C183D7F6-B498-43B3-948B-1728B52AA6E4}">
                <adec:decorative xmlns:adec="http://schemas.microsoft.com/office/drawing/2017/decorative" val="1"/>
              </a:ext>
            </a:extLst>
          </p:cNvPr>
          <p:cNvSpPr/>
          <p:nvPr/>
        </p:nvSpPr>
        <p:spPr bwMode="blackWhite">
          <a:xfrm>
            <a:off x="604200" y="1450258"/>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66" name="Oval 65">
            <a:extLst>
              <a:ext uri="{FF2B5EF4-FFF2-40B4-BE49-F238E27FC236}">
                <a16:creationId xmlns:a16="http://schemas.microsoft.com/office/drawing/2014/main" id="{4272E364-0EDA-4412-B177-4D1032090622}"/>
              </a:ext>
              <a:ext uri="{C183D7F6-B498-43B3-948B-1728B52AA6E4}">
                <adec:decorative xmlns:adec="http://schemas.microsoft.com/office/drawing/2017/decorative" val="1"/>
              </a:ext>
            </a:extLst>
          </p:cNvPr>
          <p:cNvSpPr/>
          <p:nvPr/>
        </p:nvSpPr>
        <p:spPr bwMode="blackWhite">
          <a:xfrm>
            <a:off x="604200" y="3021262"/>
            <a:ext cx="405450"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sp>
        <p:nvSpPr>
          <p:cNvPr id="67" name="Oval 66">
            <a:extLst>
              <a:ext uri="{FF2B5EF4-FFF2-40B4-BE49-F238E27FC236}">
                <a16:creationId xmlns:a16="http://schemas.microsoft.com/office/drawing/2014/main" id="{98EA905B-F158-411D-978A-0E7D3544A4E1}"/>
              </a:ext>
              <a:ext uri="{C183D7F6-B498-43B3-948B-1728B52AA6E4}">
                <adec:decorative xmlns:adec="http://schemas.microsoft.com/office/drawing/2017/decorative" val="1"/>
              </a:ext>
            </a:extLst>
          </p:cNvPr>
          <p:cNvSpPr/>
          <p:nvPr/>
        </p:nvSpPr>
        <p:spPr bwMode="blackWhite">
          <a:xfrm>
            <a:off x="604200" y="3855694"/>
            <a:ext cx="409838" cy="423802"/>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sp>
        <p:nvSpPr>
          <p:cNvPr id="68" name="Oval 67">
            <a:extLst>
              <a:ext uri="{FF2B5EF4-FFF2-40B4-BE49-F238E27FC236}">
                <a16:creationId xmlns:a16="http://schemas.microsoft.com/office/drawing/2014/main" id="{50A853B3-B1BA-4FE4-AD46-29BD859750B6}"/>
              </a:ext>
              <a:ext uri="{C183D7F6-B498-43B3-948B-1728B52AA6E4}">
                <adec:decorative xmlns:adec="http://schemas.microsoft.com/office/drawing/2017/decorative" val="1"/>
              </a:ext>
            </a:extLst>
          </p:cNvPr>
          <p:cNvSpPr/>
          <p:nvPr/>
        </p:nvSpPr>
        <p:spPr bwMode="blackWhite">
          <a:xfrm>
            <a:off x="594675" y="4673192"/>
            <a:ext cx="409838" cy="40292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5</a:t>
            </a:r>
          </a:p>
        </p:txBody>
      </p:sp>
      <p:sp>
        <p:nvSpPr>
          <p:cNvPr id="69" name="TextBox 68">
            <a:extLst>
              <a:ext uri="{FF2B5EF4-FFF2-40B4-BE49-F238E27FC236}">
                <a16:creationId xmlns:a16="http://schemas.microsoft.com/office/drawing/2014/main" id="{EED0167F-8BC0-4750-87E9-6C27E3C35C69}"/>
              </a:ext>
            </a:extLst>
          </p:cNvPr>
          <p:cNvSpPr txBox="1"/>
          <p:nvPr/>
        </p:nvSpPr>
        <p:spPr>
          <a:xfrm>
            <a:off x="1058365" y="5852008"/>
            <a:ext cx="3450026" cy="327452"/>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400" dirty="0">
                <a:solidFill>
                  <a:srgbClr val="D24726"/>
                </a:solidFill>
                <a:latin typeface="Segoe UI Semibold" panose="020B0702040204020203" pitchFamily="34" charset="0"/>
                <a:cs typeface="Segoe UI Semibold" panose="020B0702040204020203" pitchFamily="34" charset="0"/>
              </a:rPr>
              <a:t>Guaranteed Payout</a:t>
            </a:r>
            <a:endParaRPr lang="en-IN" sz="14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70" name="TextBox 69">
            <a:extLst>
              <a:ext uri="{FF2B5EF4-FFF2-40B4-BE49-F238E27FC236}">
                <a16:creationId xmlns:a16="http://schemas.microsoft.com/office/drawing/2014/main" id="{D4166409-DBA2-4F37-9BD9-C3213E74F142}"/>
              </a:ext>
            </a:extLst>
          </p:cNvPr>
          <p:cNvSpPr txBox="1"/>
          <p:nvPr/>
        </p:nvSpPr>
        <p:spPr>
          <a:xfrm>
            <a:off x="1059687" y="3196364"/>
            <a:ext cx="3450026" cy="319497"/>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400" dirty="0">
                <a:solidFill>
                  <a:srgbClr val="D24726"/>
                </a:solidFill>
                <a:latin typeface="Segoe UI Semibold" panose="020B0702040204020203" pitchFamily="34" charset="0"/>
                <a:cs typeface="Segoe UI Semibold" panose="020B0702040204020203" pitchFamily="34" charset="0"/>
              </a:rPr>
              <a:t>Critical Illness OR ADDL Insurance</a:t>
            </a:r>
            <a:endParaRPr lang="en-IN" sz="14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71" name="TextBox 70">
            <a:extLst>
              <a:ext uri="{FF2B5EF4-FFF2-40B4-BE49-F238E27FC236}">
                <a16:creationId xmlns:a16="http://schemas.microsoft.com/office/drawing/2014/main" id="{B2B7E2B1-2345-471F-8716-028A7EF96524}"/>
              </a:ext>
            </a:extLst>
          </p:cNvPr>
          <p:cNvSpPr txBox="1"/>
          <p:nvPr/>
        </p:nvSpPr>
        <p:spPr>
          <a:xfrm>
            <a:off x="1057524" y="4014551"/>
            <a:ext cx="3428341" cy="357811"/>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400" dirty="0">
                <a:solidFill>
                  <a:srgbClr val="D24726"/>
                </a:solidFill>
                <a:latin typeface="Segoe UI Semibold" panose="020B0702040204020203" pitchFamily="34" charset="0"/>
                <a:cs typeface="Segoe UI Semibold" panose="020B0702040204020203" pitchFamily="34" charset="0"/>
              </a:rPr>
              <a:t>Life Insurance</a:t>
            </a:r>
            <a:endParaRPr lang="en-IN" sz="14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72" name="TextBox 71">
            <a:extLst>
              <a:ext uri="{FF2B5EF4-FFF2-40B4-BE49-F238E27FC236}">
                <a16:creationId xmlns:a16="http://schemas.microsoft.com/office/drawing/2014/main" id="{B87A75DB-A0CD-45C2-AB14-0BF9D78D24D2}"/>
              </a:ext>
            </a:extLst>
          </p:cNvPr>
          <p:cNvSpPr txBox="1"/>
          <p:nvPr/>
        </p:nvSpPr>
        <p:spPr>
          <a:xfrm>
            <a:off x="1049572" y="4849450"/>
            <a:ext cx="3452198" cy="356483"/>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400" dirty="0">
                <a:solidFill>
                  <a:srgbClr val="D24726"/>
                </a:solidFill>
                <a:latin typeface="Segoe UI Semibold" panose="020B0702040204020203" pitchFamily="34" charset="0"/>
                <a:cs typeface="Segoe UI Semibold" panose="020B0702040204020203" pitchFamily="34" charset="0"/>
              </a:rPr>
              <a:t>Depends. </a:t>
            </a:r>
            <a:r>
              <a:rPr lang="en-US" sz="1400" dirty="0" err="1">
                <a:solidFill>
                  <a:srgbClr val="D24726"/>
                </a:solidFill>
                <a:latin typeface="Segoe UI Semibold" panose="020B0702040204020203" pitchFamily="34" charset="0"/>
                <a:cs typeface="Segoe UI Semibold" panose="020B0702040204020203" pitchFamily="34" charset="0"/>
              </a:rPr>
              <a:t>Atleast</a:t>
            </a:r>
            <a:r>
              <a:rPr lang="en-US" sz="1400" dirty="0">
                <a:solidFill>
                  <a:srgbClr val="D24726"/>
                </a:solidFill>
                <a:latin typeface="Segoe UI Semibold" panose="020B0702040204020203" pitchFamily="34" charset="0"/>
                <a:cs typeface="Segoe UI Semibold" panose="020B0702040204020203" pitchFamily="34" charset="0"/>
              </a:rPr>
              <a:t> 20% of Annual Income</a:t>
            </a:r>
            <a:endParaRPr lang="en-IN" sz="14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73" name="TextBox 72">
            <a:extLst>
              <a:ext uri="{FF2B5EF4-FFF2-40B4-BE49-F238E27FC236}">
                <a16:creationId xmlns:a16="http://schemas.microsoft.com/office/drawing/2014/main" id="{ADC9CE01-EE44-4C1E-9D99-727BD6AEFDB6}"/>
              </a:ext>
            </a:extLst>
          </p:cNvPr>
          <p:cNvSpPr txBox="1"/>
          <p:nvPr/>
        </p:nvSpPr>
        <p:spPr>
          <a:xfrm>
            <a:off x="1057539" y="2962087"/>
            <a:ext cx="4079855" cy="341756"/>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1200" dirty="0">
                <a:solidFill>
                  <a:prstClr val="black">
                    <a:lumMod val="75000"/>
                    <a:lumOff val="25000"/>
                  </a:prstClr>
                </a:solidFill>
                <a:latin typeface="Segoe UI" panose="020B0502040204020203" pitchFamily="34" charset="0"/>
                <a:cs typeface="Segoe UI" panose="020B0502040204020203" pitchFamily="34" charset="0"/>
              </a:rPr>
              <a:t>WHAT IF I CANNOT WORK UPTO 60?</a:t>
            </a:r>
          </a:p>
        </p:txBody>
      </p:sp>
      <p:sp>
        <p:nvSpPr>
          <p:cNvPr id="74" name="TextBox 73">
            <a:extLst>
              <a:ext uri="{FF2B5EF4-FFF2-40B4-BE49-F238E27FC236}">
                <a16:creationId xmlns:a16="http://schemas.microsoft.com/office/drawing/2014/main" id="{28752CED-1A66-4F0C-A32F-0B683F71A438}"/>
              </a:ext>
            </a:extLst>
          </p:cNvPr>
          <p:cNvSpPr txBox="1"/>
          <p:nvPr/>
        </p:nvSpPr>
        <p:spPr>
          <a:xfrm>
            <a:off x="1065468" y="4624463"/>
            <a:ext cx="4120942" cy="341756"/>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1200" dirty="0">
                <a:solidFill>
                  <a:prstClr val="black">
                    <a:lumMod val="75000"/>
                    <a:lumOff val="25000"/>
                  </a:prstClr>
                </a:solidFill>
                <a:latin typeface="Segoe UI" panose="020B0502040204020203" pitchFamily="34" charset="0"/>
                <a:cs typeface="Segoe UI" panose="020B0502040204020203" pitchFamily="34" charset="0"/>
              </a:rPr>
              <a:t>HOW MUCH IS ENOUGH TO RETIRE?</a:t>
            </a:r>
          </a:p>
        </p:txBody>
      </p:sp>
      <p:sp>
        <p:nvSpPr>
          <p:cNvPr id="75" name="TextBox 74">
            <a:extLst>
              <a:ext uri="{FF2B5EF4-FFF2-40B4-BE49-F238E27FC236}">
                <a16:creationId xmlns:a16="http://schemas.microsoft.com/office/drawing/2014/main" id="{00F4AB79-60B4-49AC-9FD3-810FD89A5058}"/>
              </a:ext>
            </a:extLst>
          </p:cNvPr>
          <p:cNvSpPr txBox="1"/>
          <p:nvPr/>
        </p:nvSpPr>
        <p:spPr>
          <a:xfrm>
            <a:off x="1057529" y="3800164"/>
            <a:ext cx="4074559" cy="341756"/>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1200" dirty="0">
                <a:solidFill>
                  <a:prstClr val="black">
                    <a:lumMod val="75000"/>
                    <a:lumOff val="25000"/>
                  </a:prstClr>
                </a:solidFill>
                <a:latin typeface="Segoe UI" panose="020B0502040204020203" pitchFamily="34" charset="0"/>
                <a:cs typeface="Segoe UI" panose="020B0502040204020203" pitchFamily="34" charset="0"/>
              </a:rPr>
              <a:t>WHAT IF I DON’T REACH 60?</a:t>
            </a:r>
          </a:p>
        </p:txBody>
      </p:sp>
      <p:sp>
        <p:nvSpPr>
          <p:cNvPr id="76" name="TextBox 75">
            <a:extLst>
              <a:ext uri="{FF2B5EF4-FFF2-40B4-BE49-F238E27FC236}">
                <a16:creationId xmlns:a16="http://schemas.microsoft.com/office/drawing/2014/main" id="{E58FFCBA-808B-4FB5-8C8E-298C048C9581}"/>
              </a:ext>
            </a:extLst>
          </p:cNvPr>
          <p:cNvSpPr txBox="1"/>
          <p:nvPr/>
        </p:nvSpPr>
        <p:spPr>
          <a:xfrm>
            <a:off x="1069455" y="1384918"/>
            <a:ext cx="4079855" cy="513577"/>
          </a:xfrm>
          <a:prstGeom prst="rect">
            <a:avLst/>
          </a:prstGeom>
        </p:spPr>
        <p:txBody>
          <a:bodyPr vert="horz" wrap="square" lIns="91440" tIns="45720" rIns="91440" bIns="45720" rtlCol="0">
            <a:noAutofit/>
          </a:bodyPr>
          <a:lstStyle/>
          <a:p>
            <a:pPr>
              <a:lnSpc>
                <a:spcPts val="1800"/>
              </a:lnSpc>
              <a:spcAft>
                <a:spcPts val="600"/>
              </a:spcAft>
            </a:pPr>
            <a:r>
              <a:rPr lang="en-US" sz="1200" dirty="0">
                <a:solidFill>
                  <a:prstClr val="black">
                    <a:lumMod val="75000"/>
                    <a:lumOff val="25000"/>
                  </a:prstClr>
                </a:solidFill>
                <a:latin typeface="Segoe UI" panose="020B0502040204020203" pitchFamily="34" charset="0"/>
                <a:cs typeface="Segoe UI" panose="020B0502040204020203" pitchFamily="34" charset="0"/>
              </a:rPr>
              <a:t>HOW MUCH SHOULD I BE SAVING FOR EMERGENCY</a:t>
            </a:r>
            <a:r>
              <a:rPr lang="en-IN" sz="1200" dirty="0">
                <a:solidFill>
                  <a:prstClr val="black">
                    <a:lumMod val="75000"/>
                    <a:lumOff val="25000"/>
                  </a:prstClr>
                </a:solidFill>
                <a:latin typeface="Segoe UI" panose="020B0502040204020203" pitchFamily="34" charset="0"/>
                <a:cs typeface="Segoe UI" panose="020B0502040204020203" pitchFamily="34" charset="0"/>
              </a:rPr>
              <a:t>?</a:t>
            </a:r>
          </a:p>
        </p:txBody>
      </p:sp>
      <p:sp>
        <p:nvSpPr>
          <p:cNvPr id="77" name="TextBox 76">
            <a:extLst>
              <a:ext uri="{FF2B5EF4-FFF2-40B4-BE49-F238E27FC236}">
                <a16:creationId xmlns:a16="http://schemas.microsoft.com/office/drawing/2014/main" id="{6B9CB7CB-85FD-4D19-880D-7FC326F62636}"/>
              </a:ext>
            </a:extLst>
          </p:cNvPr>
          <p:cNvSpPr txBox="1"/>
          <p:nvPr/>
        </p:nvSpPr>
        <p:spPr>
          <a:xfrm>
            <a:off x="1070778" y="5393758"/>
            <a:ext cx="4079855" cy="498610"/>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1200" dirty="0">
                <a:solidFill>
                  <a:prstClr val="black">
                    <a:lumMod val="75000"/>
                    <a:lumOff val="25000"/>
                  </a:prstClr>
                </a:solidFill>
                <a:latin typeface="Segoe UI" panose="020B0502040204020203" pitchFamily="34" charset="0"/>
                <a:cs typeface="Segoe UI" panose="020B0502040204020203" pitchFamily="34" charset="0"/>
              </a:rPr>
              <a:t>CAN I ENSURE THAT MY CHILDREN START LIFE WITH THE RIGHT FOUNDATION?</a:t>
            </a:r>
          </a:p>
        </p:txBody>
      </p:sp>
      <p:sp>
        <p:nvSpPr>
          <p:cNvPr id="78" name="TextBox 77">
            <a:extLst>
              <a:ext uri="{FF2B5EF4-FFF2-40B4-BE49-F238E27FC236}">
                <a16:creationId xmlns:a16="http://schemas.microsoft.com/office/drawing/2014/main" id="{EA8E6E66-0A07-484E-B950-9F22DC5DDF8C}"/>
              </a:ext>
            </a:extLst>
          </p:cNvPr>
          <p:cNvSpPr txBox="1"/>
          <p:nvPr/>
        </p:nvSpPr>
        <p:spPr>
          <a:xfrm>
            <a:off x="1059690" y="1606849"/>
            <a:ext cx="3450026" cy="319907"/>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400" dirty="0">
                <a:solidFill>
                  <a:srgbClr val="D24726"/>
                </a:solidFill>
                <a:latin typeface="Segoe UI Semibold" panose="020B0702040204020203" pitchFamily="34" charset="0"/>
                <a:cs typeface="Segoe UI Semibold" panose="020B0702040204020203" pitchFamily="34" charset="0"/>
              </a:rPr>
              <a:t>Savings/ Fixed Deposits</a:t>
            </a:r>
            <a:endParaRPr lang="en-IN" sz="14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79" name="Oval 78">
            <a:extLst>
              <a:ext uri="{FF2B5EF4-FFF2-40B4-BE49-F238E27FC236}">
                <a16:creationId xmlns:a16="http://schemas.microsoft.com/office/drawing/2014/main" id="{04515421-506F-42C0-893E-576AD30B5845}"/>
              </a:ext>
              <a:ext uri="{C183D7F6-B498-43B3-948B-1728B52AA6E4}">
                <adec:decorative xmlns:adec="http://schemas.microsoft.com/office/drawing/2017/decorative" val="1"/>
              </a:ext>
            </a:extLst>
          </p:cNvPr>
          <p:cNvSpPr/>
          <p:nvPr/>
        </p:nvSpPr>
        <p:spPr bwMode="blackWhite">
          <a:xfrm>
            <a:off x="603957" y="5447813"/>
            <a:ext cx="409838" cy="40292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6</a:t>
            </a:r>
          </a:p>
        </p:txBody>
      </p:sp>
      <p:sp>
        <p:nvSpPr>
          <p:cNvPr id="41" name="Oval 40">
            <a:extLst>
              <a:ext uri="{FF2B5EF4-FFF2-40B4-BE49-F238E27FC236}">
                <a16:creationId xmlns:a16="http://schemas.microsoft.com/office/drawing/2014/main" id="{2AE728F1-6670-423B-86D4-3E68C7BD668F}"/>
              </a:ext>
              <a:ext uri="{C183D7F6-B498-43B3-948B-1728B52AA6E4}">
                <adec:decorative xmlns:adec="http://schemas.microsoft.com/office/drawing/2017/decorative" val="1"/>
              </a:ext>
            </a:extLst>
          </p:cNvPr>
          <p:cNvSpPr/>
          <p:nvPr/>
        </p:nvSpPr>
        <p:spPr bwMode="blackWhite">
          <a:xfrm>
            <a:off x="605674" y="2215222"/>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42" name="TextBox 41">
            <a:extLst>
              <a:ext uri="{FF2B5EF4-FFF2-40B4-BE49-F238E27FC236}">
                <a16:creationId xmlns:a16="http://schemas.microsoft.com/office/drawing/2014/main" id="{F34755F8-B2DC-4A1D-A950-EA159DFAD1CB}"/>
              </a:ext>
            </a:extLst>
          </p:cNvPr>
          <p:cNvSpPr txBox="1"/>
          <p:nvPr/>
        </p:nvSpPr>
        <p:spPr>
          <a:xfrm>
            <a:off x="1070929" y="2149882"/>
            <a:ext cx="4875322" cy="513577"/>
          </a:xfrm>
          <a:prstGeom prst="rect">
            <a:avLst/>
          </a:prstGeom>
        </p:spPr>
        <p:txBody>
          <a:bodyPr vert="horz" wrap="square" lIns="91440" tIns="45720" rIns="91440" bIns="45720" rtlCol="0">
            <a:noAutofit/>
          </a:bodyPr>
          <a:lstStyle/>
          <a:p>
            <a:pPr>
              <a:lnSpc>
                <a:spcPts val="1800"/>
              </a:lnSpc>
              <a:spcAft>
                <a:spcPts val="600"/>
              </a:spcAft>
            </a:pPr>
            <a:r>
              <a:rPr lang="en-US" sz="1200" dirty="0">
                <a:solidFill>
                  <a:prstClr val="black">
                    <a:lumMod val="75000"/>
                    <a:lumOff val="25000"/>
                  </a:prstClr>
                </a:solidFill>
                <a:latin typeface="Segoe UI" panose="020B0502040204020203" pitchFamily="34" charset="0"/>
                <a:cs typeface="Segoe UI" panose="020B0502040204020203" pitchFamily="34" charset="0"/>
              </a:rPr>
              <a:t>HOW MUCH SHOULD I BUDGET FOR UNEXPECTED MEDICAL COST</a:t>
            </a:r>
            <a:r>
              <a:rPr lang="en-IN" sz="1200" dirty="0">
                <a:solidFill>
                  <a:prstClr val="black">
                    <a:lumMod val="75000"/>
                    <a:lumOff val="25000"/>
                  </a:prstClr>
                </a:solidFill>
                <a:latin typeface="Segoe UI" panose="020B0502040204020203" pitchFamily="34" charset="0"/>
                <a:cs typeface="Segoe UI" panose="020B0502040204020203" pitchFamily="34" charset="0"/>
              </a:rPr>
              <a:t>?</a:t>
            </a:r>
          </a:p>
        </p:txBody>
      </p:sp>
      <p:sp>
        <p:nvSpPr>
          <p:cNvPr id="43" name="TextBox 42">
            <a:extLst>
              <a:ext uri="{FF2B5EF4-FFF2-40B4-BE49-F238E27FC236}">
                <a16:creationId xmlns:a16="http://schemas.microsoft.com/office/drawing/2014/main" id="{6BAF33D8-C531-490C-936B-295BA90B8C2A}"/>
              </a:ext>
            </a:extLst>
          </p:cNvPr>
          <p:cNvSpPr txBox="1"/>
          <p:nvPr/>
        </p:nvSpPr>
        <p:spPr>
          <a:xfrm>
            <a:off x="1061164" y="2371813"/>
            <a:ext cx="3450026" cy="319907"/>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400" dirty="0">
                <a:solidFill>
                  <a:srgbClr val="D24726"/>
                </a:solidFill>
                <a:latin typeface="Segoe UI Semibold" panose="020B0702040204020203" pitchFamily="34" charset="0"/>
                <a:cs typeface="Segoe UI Semibold" panose="020B0702040204020203" pitchFamily="34" charset="0"/>
              </a:rPr>
              <a:t>Health Insurance</a:t>
            </a:r>
            <a:endParaRPr lang="en-IN" sz="1400" dirty="0">
              <a:solidFill>
                <a:prstClr val="black">
                  <a:lumMod val="75000"/>
                  <a:lumOff val="25000"/>
                </a:prstClr>
              </a:solidFill>
              <a:latin typeface="Segoe UI" panose="020B0502040204020203" pitchFamily="34" charset="0"/>
              <a:cs typeface="Segoe UI" panose="020B0502040204020203" pitchFamily="34" charset="0"/>
            </a:endParaRPr>
          </a:p>
        </p:txBody>
      </p:sp>
      <p:cxnSp>
        <p:nvCxnSpPr>
          <p:cNvPr id="44" name="Straight Connector 43">
            <a:extLst>
              <a:ext uri="{FF2B5EF4-FFF2-40B4-BE49-F238E27FC236}">
                <a16:creationId xmlns:a16="http://schemas.microsoft.com/office/drawing/2014/main" id="{DE9C2E68-A659-413D-898A-2C6FD71A9563}"/>
              </a:ext>
            </a:extLst>
          </p:cNvPr>
          <p:cNvCxnSpPr>
            <a:cxnSpLocks/>
            <a:stCxn id="3" idx="5"/>
          </p:cNvCxnSpPr>
          <p:nvPr/>
        </p:nvCxnSpPr>
        <p:spPr>
          <a:xfrm flipH="1" flipV="1">
            <a:off x="8546498" y="3220916"/>
            <a:ext cx="1060792" cy="1054800"/>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E98725AB-4B50-4F69-AC21-48391DA554DF}"/>
              </a:ext>
            </a:extLst>
          </p:cNvPr>
          <p:cNvCxnSpPr>
            <a:cxnSpLocks/>
          </p:cNvCxnSpPr>
          <p:nvPr/>
        </p:nvCxnSpPr>
        <p:spPr>
          <a:xfrm flipH="1">
            <a:off x="8791915" y="3224791"/>
            <a:ext cx="115698" cy="233365"/>
          </a:xfrm>
          <a:prstGeom prst="line">
            <a:avLst/>
          </a:prstGeom>
          <a:ln>
            <a:solidFill>
              <a:srgbClr val="EE9C64"/>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6F337F-C5FC-407D-BABE-F51CBDABA40F}"/>
              </a:ext>
            </a:extLst>
          </p:cNvPr>
          <p:cNvCxnSpPr>
            <a:cxnSpLocks/>
          </p:cNvCxnSpPr>
          <p:nvPr/>
        </p:nvCxnSpPr>
        <p:spPr>
          <a:xfrm flipH="1">
            <a:off x="8977598" y="3250699"/>
            <a:ext cx="180869" cy="382511"/>
          </a:xfrm>
          <a:prstGeom prst="line">
            <a:avLst/>
          </a:prstGeom>
          <a:ln>
            <a:solidFill>
              <a:srgbClr val="EE9C64"/>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29A8563-DF51-4C1A-887E-9F564B87CAEB}"/>
              </a:ext>
            </a:extLst>
          </p:cNvPr>
          <p:cNvCxnSpPr>
            <a:cxnSpLocks/>
          </p:cNvCxnSpPr>
          <p:nvPr/>
        </p:nvCxnSpPr>
        <p:spPr>
          <a:xfrm flipH="1">
            <a:off x="9193855" y="3240685"/>
            <a:ext cx="293468" cy="615009"/>
          </a:xfrm>
          <a:prstGeom prst="line">
            <a:avLst/>
          </a:prstGeom>
          <a:ln>
            <a:solidFill>
              <a:srgbClr val="EE9C6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70743BD-80D5-4386-8B8C-F5B35B1FA1AC}"/>
              </a:ext>
            </a:extLst>
          </p:cNvPr>
          <p:cNvCxnSpPr>
            <a:cxnSpLocks/>
          </p:cNvCxnSpPr>
          <p:nvPr/>
        </p:nvCxnSpPr>
        <p:spPr>
          <a:xfrm flipH="1">
            <a:off x="9416993" y="3240685"/>
            <a:ext cx="388551" cy="835867"/>
          </a:xfrm>
          <a:prstGeom prst="line">
            <a:avLst/>
          </a:prstGeom>
          <a:ln>
            <a:solidFill>
              <a:srgbClr val="EE9C64"/>
            </a:solidFill>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272B61FE-DED3-40A8-8D4A-BBA9B8F61BDD}"/>
              </a:ext>
            </a:extLst>
          </p:cNvPr>
          <p:cNvSpPr txBox="1"/>
          <p:nvPr/>
        </p:nvSpPr>
        <p:spPr>
          <a:xfrm>
            <a:off x="9498588" y="4249434"/>
            <a:ext cx="437021" cy="269284"/>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1600" b="1" dirty="0">
                <a:solidFill>
                  <a:srgbClr val="F0B389"/>
                </a:solidFill>
                <a:latin typeface="Segoe UI" panose="020B0502040204020203" pitchFamily="34" charset="0"/>
                <a:cs typeface="Segoe UI" panose="020B0502040204020203" pitchFamily="34" charset="0"/>
              </a:rPr>
              <a:t>30</a:t>
            </a:r>
          </a:p>
        </p:txBody>
      </p:sp>
      <p:sp>
        <p:nvSpPr>
          <p:cNvPr id="30" name="Rectangle 29">
            <a:extLst>
              <a:ext uri="{FF2B5EF4-FFF2-40B4-BE49-F238E27FC236}">
                <a16:creationId xmlns:a16="http://schemas.microsoft.com/office/drawing/2014/main" id="{CE2B28FD-2FBF-45A8-AD3C-718B3D106250}"/>
              </a:ext>
            </a:extLst>
          </p:cNvPr>
          <p:cNvSpPr/>
          <p:nvPr/>
        </p:nvSpPr>
        <p:spPr>
          <a:xfrm>
            <a:off x="9027328" y="3332717"/>
            <a:ext cx="842037" cy="338593"/>
          </a:xfrm>
          <a:prstGeom prst="rect">
            <a:avLst/>
          </a:prstGeom>
          <a:solidFill>
            <a:srgbClr val="F0B3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10 years passed</a:t>
            </a:r>
          </a:p>
        </p:txBody>
      </p:sp>
    </p:spTree>
    <p:extLst>
      <p:ext uri="{BB962C8B-B14F-4D97-AF65-F5344CB8AC3E}">
        <p14:creationId xmlns:p14="http://schemas.microsoft.com/office/powerpoint/2010/main" val="325761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0">
                                            <p:txEl>
                                              <p:pRg st="0" end="0"/>
                                            </p:txEl>
                                          </p:spTgt>
                                        </p:tgtEl>
                                        <p:attrNameLst>
                                          <p:attrName>style.visibility</p:attrName>
                                        </p:attrNameLst>
                                      </p:cBhvr>
                                      <p:to>
                                        <p:strVal val="visible"/>
                                      </p:to>
                                    </p:set>
                                    <p:animEffect transition="in" filter="fade">
                                      <p:cBhvr>
                                        <p:cTn id="56" dur="500"/>
                                        <p:tgtEl>
                                          <p:spTgt spid="10">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0">
                                            <p:txEl>
                                              <p:pRg st="1" end="1"/>
                                            </p:txEl>
                                          </p:spTgt>
                                        </p:tgtEl>
                                        <p:attrNameLst>
                                          <p:attrName>style.visibility</p:attrName>
                                        </p:attrNameLst>
                                      </p:cBhvr>
                                      <p:to>
                                        <p:strVal val="visible"/>
                                      </p:to>
                                    </p:set>
                                    <p:animEffect transition="in" filter="fade">
                                      <p:cBhvr>
                                        <p:cTn id="61" dur="500"/>
                                        <p:tgtEl>
                                          <p:spTgt spid="10">
                                            <p:txEl>
                                              <p:pRg st="1" end="1"/>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fade">
                                      <p:cBhvr>
                                        <p:cTn id="66" dur="1000"/>
                                        <p:tgtEl>
                                          <p:spTgt spid="12"/>
                                        </p:tgtEl>
                                      </p:cBhvr>
                                    </p:animEffect>
                                    <p:anim calcmode="lin" valueType="num">
                                      <p:cBhvr>
                                        <p:cTn id="67" dur="1000" fill="hold"/>
                                        <p:tgtEl>
                                          <p:spTgt spid="12"/>
                                        </p:tgtEl>
                                        <p:attrNameLst>
                                          <p:attrName>ppt_x</p:attrName>
                                        </p:attrNameLst>
                                      </p:cBhvr>
                                      <p:tavLst>
                                        <p:tav tm="0">
                                          <p:val>
                                            <p:strVal val="#ppt_x"/>
                                          </p:val>
                                        </p:tav>
                                        <p:tav tm="100000">
                                          <p:val>
                                            <p:strVal val="#ppt_x"/>
                                          </p:val>
                                        </p:tav>
                                      </p:tavLst>
                                    </p:anim>
                                    <p:anim calcmode="lin" valueType="num">
                                      <p:cBhvr>
                                        <p:cTn id="6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12">
                                            <p:txEl>
                                              <p:pRg st="0" end="0"/>
                                            </p:txEl>
                                          </p:spTgt>
                                        </p:tgtEl>
                                        <p:attrNameLst>
                                          <p:attrName>style.visibility</p:attrName>
                                        </p:attrNameLst>
                                      </p:cBhvr>
                                      <p:to>
                                        <p:strVal val="visible"/>
                                      </p:to>
                                    </p:set>
                                    <p:animEffect transition="in" filter="fade">
                                      <p:cBhvr>
                                        <p:cTn id="73" dur="500"/>
                                        <p:tgtEl>
                                          <p:spTgt spid="12">
                                            <p:txEl>
                                              <p:pRg st="0" end="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12">
                                            <p:txEl>
                                              <p:pRg st="1" end="1"/>
                                            </p:txEl>
                                          </p:spTgt>
                                        </p:tgtEl>
                                        <p:attrNameLst>
                                          <p:attrName>style.visibility</p:attrName>
                                        </p:attrNameLst>
                                      </p:cBhvr>
                                      <p:to>
                                        <p:strVal val="visible"/>
                                      </p:to>
                                    </p:set>
                                    <p:animEffect transition="in" filter="fade">
                                      <p:cBhvr>
                                        <p:cTn id="78" dur="500"/>
                                        <p:tgtEl>
                                          <p:spTgt spid="12">
                                            <p:txEl>
                                              <p:pRg st="1" end="1"/>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12">
                                            <p:txEl>
                                              <p:pRg st="2" end="2"/>
                                            </p:txEl>
                                          </p:spTgt>
                                        </p:tgtEl>
                                        <p:attrNameLst>
                                          <p:attrName>style.visibility</p:attrName>
                                        </p:attrNameLst>
                                      </p:cBhvr>
                                      <p:to>
                                        <p:strVal val="visible"/>
                                      </p:to>
                                    </p:set>
                                    <p:animEffect transition="in" filter="fade">
                                      <p:cBhvr>
                                        <p:cTn id="83" dur="500"/>
                                        <p:tgtEl>
                                          <p:spTgt spid="12">
                                            <p:txEl>
                                              <p:pRg st="2" end="2"/>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12">
                                            <p:txEl>
                                              <p:pRg st="3" end="3"/>
                                            </p:txEl>
                                          </p:spTgt>
                                        </p:tgtEl>
                                        <p:attrNameLst>
                                          <p:attrName>style.visibility</p:attrName>
                                        </p:attrNameLst>
                                      </p:cBhvr>
                                      <p:to>
                                        <p:strVal val="visible"/>
                                      </p:to>
                                    </p:set>
                                    <p:animEffect transition="in" filter="fade">
                                      <p:cBhvr>
                                        <p:cTn id="88" dur="500"/>
                                        <p:tgtEl>
                                          <p:spTgt spid="12">
                                            <p:txEl>
                                              <p:pRg st="3" end="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12">
                                            <p:txEl>
                                              <p:pRg st="4" end="4"/>
                                            </p:txEl>
                                          </p:spTgt>
                                        </p:tgtEl>
                                        <p:attrNameLst>
                                          <p:attrName>style.visibility</p:attrName>
                                        </p:attrNameLst>
                                      </p:cBhvr>
                                      <p:to>
                                        <p:strVal val="visible"/>
                                      </p:to>
                                    </p:set>
                                    <p:animEffect transition="in" filter="fade">
                                      <p:cBhvr>
                                        <p:cTn id="93" dur="500"/>
                                        <p:tgtEl>
                                          <p:spTgt spid="12">
                                            <p:txEl>
                                              <p:pRg st="4" end="4"/>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14"/>
                                        </p:tgtEl>
                                        <p:attrNameLst>
                                          <p:attrName>style.visibility</p:attrName>
                                        </p:attrNameLst>
                                      </p:cBhvr>
                                      <p:to>
                                        <p:strVal val="visible"/>
                                      </p:to>
                                    </p:set>
                                    <p:animEffect transition="in" filter="fade">
                                      <p:cBhvr>
                                        <p:cTn id="98" dur="1000"/>
                                        <p:tgtEl>
                                          <p:spTgt spid="14"/>
                                        </p:tgtEl>
                                      </p:cBhvr>
                                    </p:animEffect>
                                    <p:anim calcmode="lin" valueType="num">
                                      <p:cBhvr>
                                        <p:cTn id="99" dur="1000" fill="hold"/>
                                        <p:tgtEl>
                                          <p:spTgt spid="14"/>
                                        </p:tgtEl>
                                        <p:attrNameLst>
                                          <p:attrName>ppt_x</p:attrName>
                                        </p:attrNameLst>
                                      </p:cBhvr>
                                      <p:tavLst>
                                        <p:tav tm="0">
                                          <p:val>
                                            <p:strVal val="#ppt_x"/>
                                          </p:val>
                                        </p:tav>
                                        <p:tav tm="100000">
                                          <p:val>
                                            <p:strVal val="#ppt_x"/>
                                          </p:val>
                                        </p:tav>
                                      </p:tavLst>
                                    </p:anim>
                                    <p:anim calcmode="lin" valueType="num">
                                      <p:cBhvr>
                                        <p:cTn id="10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14">
                                            <p:txEl>
                                              <p:pRg st="0" end="0"/>
                                            </p:txEl>
                                          </p:spTgt>
                                        </p:tgtEl>
                                        <p:attrNameLst>
                                          <p:attrName>style.visibility</p:attrName>
                                        </p:attrNameLst>
                                      </p:cBhvr>
                                      <p:to>
                                        <p:strVal val="visible"/>
                                      </p:to>
                                    </p:set>
                                    <p:animEffect transition="in" filter="fade">
                                      <p:cBhvr>
                                        <p:cTn id="105" dur="500"/>
                                        <p:tgtEl>
                                          <p:spTgt spid="14">
                                            <p:txEl>
                                              <p:pRg st="0" end="0"/>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14">
                                            <p:txEl>
                                              <p:pRg st="1" end="1"/>
                                            </p:txEl>
                                          </p:spTgt>
                                        </p:tgtEl>
                                        <p:attrNameLst>
                                          <p:attrName>style.visibility</p:attrName>
                                        </p:attrNameLst>
                                      </p:cBhvr>
                                      <p:to>
                                        <p:strVal val="visible"/>
                                      </p:to>
                                    </p:set>
                                    <p:animEffect transition="in" filter="fade">
                                      <p:cBhvr>
                                        <p:cTn id="110" dur="500"/>
                                        <p:tgtEl>
                                          <p:spTgt spid="14">
                                            <p:txEl>
                                              <p:pRg st="1" end="1"/>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14">
                                            <p:txEl>
                                              <p:pRg st="2" end="2"/>
                                            </p:txEl>
                                          </p:spTgt>
                                        </p:tgtEl>
                                        <p:attrNameLst>
                                          <p:attrName>style.visibility</p:attrName>
                                        </p:attrNameLst>
                                      </p:cBhvr>
                                      <p:to>
                                        <p:strVal val="visible"/>
                                      </p:to>
                                    </p:set>
                                    <p:animEffect transition="in" filter="fade">
                                      <p:cBhvr>
                                        <p:cTn id="115" dur="500"/>
                                        <p:tgtEl>
                                          <p:spTgt spid="14">
                                            <p:txEl>
                                              <p:pRg st="2" end="2"/>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14">
                                            <p:txEl>
                                              <p:pRg st="3" end="3"/>
                                            </p:txEl>
                                          </p:spTgt>
                                        </p:tgtEl>
                                        <p:attrNameLst>
                                          <p:attrName>style.visibility</p:attrName>
                                        </p:attrNameLst>
                                      </p:cBhvr>
                                      <p:to>
                                        <p:strVal val="visible"/>
                                      </p:to>
                                    </p:set>
                                    <p:animEffect transition="in" filter="fade">
                                      <p:cBhvr>
                                        <p:cTn id="120" dur="500"/>
                                        <p:tgtEl>
                                          <p:spTgt spid="14">
                                            <p:txEl>
                                              <p:pRg st="3" end="3"/>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4" fill="hold" grpId="0" nodeType="clickEffect">
                                  <p:stCondLst>
                                    <p:cond delay="0"/>
                                  </p:stCondLst>
                                  <p:childTnLst>
                                    <p:set>
                                      <p:cBhvr>
                                        <p:cTn id="124" dur="1" fill="hold">
                                          <p:stCondLst>
                                            <p:cond delay="0"/>
                                          </p:stCondLst>
                                        </p:cTn>
                                        <p:tgtEl>
                                          <p:spTgt spid="62"/>
                                        </p:tgtEl>
                                        <p:attrNameLst>
                                          <p:attrName>style.visibility</p:attrName>
                                        </p:attrNameLst>
                                      </p:cBhvr>
                                      <p:to>
                                        <p:strVal val="visible"/>
                                      </p:to>
                                    </p:set>
                                    <p:animEffect transition="in" filter="wipe(down)">
                                      <p:cBhvr>
                                        <p:cTn id="125" dur="500"/>
                                        <p:tgtEl>
                                          <p:spTgt spid="62"/>
                                        </p:tgtEl>
                                      </p:cBhvr>
                                    </p:animEffect>
                                  </p:childTnLst>
                                </p:cTn>
                              </p:par>
                            </p:childTnLst>
                          </p:cTn>
                        </p:par>
                      </p:childTnLst>
                    </p:cTn>
                  </p:par>
                  <p:par>
                    <p:cTn id="126" fill="hold">
                      <p:stCondLst>
                        <p:cond delay="indefinite"/>
                      </p:stCondLst>
                      <p:childTnLst>
                        <p:par>
                          <p:cTn id="127" fill="hold">
                            <p:stCondLst>
                              <p:cond delay="0"/>
                            </p:stCondLst>
                            <p:childTnLst>
                              <p:par>
                                <p:cTn id="128" presetID="42" presetClass="entr" presetSubtype="0" fill="hold" grpId="0" nodeType="clickEffect">
                                  <p:stCondLst>
                                    <p:cond delay="0"/>
                                  </p:stCondLst>
                                  <p:childTnLst>
                                    <p:set>
                                      <p:cBhvr>
                                        <p:cTn id="129" dur="1" fill="hold">
                                          <p:stCondLst>
                                            <p:cond delay="0"/>
                                          </p:stCondLst>
                                        </p:cTn>
                                        <p:tgtEl>
                                          <p:spTgt spid="16"/>
                                        </p:tgtEl>
                                        <p:attrNameLst>
                                          <p:attrName>style.visibility</p:attrName>
                                        </p:attrNameLst>
                                      </p:cBhvr>
                                      <p:to>
                                        <p:strVal val="visible"/>
                                      </p:to>
                                    </p:set>
                                    <p:animEffect transition="in" filter="fade">
                                      <p:cBhvr>
                                        <p:cTn id="130" dur="1000"/>
                                        <p:tgtEl>
                                          <p:spTgt spid="16"/>
                                        </p:tgtEl>
                                      </p:cBhvr>
                                    </p:animEffect>
                                    <p:anim calcmode="lin" valueType="num">
                                      <p:cBhvr>
                                        <p:cTn id="131" dur="1000" fill="hold"/>
                                        <p:tgtEl>
                                          <p:spTgt spid="16"/>
                                        </p:tgtEl>
                                        <p:attrNameLst>
                                          <p:attrName>ppt_x</p:attrName>
                                        </p:attrNameLst>
                                      </p:cBhvr>
                                      <p:tavLst>
                                        <p:tav tm="0">
                                          <p:val>
                                            <p:strVal val="#ppt_x"/>
                                          </p:val>
                                        </p:tav>
                                        <p:tav tm="100000">
                                          <p:val>
                                            <p:strVal val="#ppt_x"/>
                                          </p:val>
                                        </p:tav>
                                      </p:tavLst>
                                    </p:anim>
                                    <p:anim calcmode="lin" valueType="num">
                                      <p:cBhvr>
                                        <p:cTn id="13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nodeType="clickEffect">
                                  <p:stCondLst>
                                    <p:cond delay="0"/>
                                  </p:stCondLst>
                                  <p:childTnLst>
                                    <p:set>
                                      <p:cBhvr>
                                        <p:cTn id="136" dur="1" fill="hold">
                                          <p:stCondLst>
                                            <p:cond delay="0"/>
                                          </p:stCondLst>
                                        </p:cTn>
                                        <p:tgtEl>
                                          <p:spTgt spid="16">
                                            <p:txEl>
                                              <p:pRg st="0" end="0"/>
                                            </p:txEl>
                                          </p:spTgt>
                                        </p:tgtEl>
                                        <p:attrNameLst>
                                          <p:attrName>style.visibility</p:attrName>
                                        </p:attrNameLst>
                                      </p:cBhvr>
                                      <p:to>
                                        <p:strVal val="visible"/>
                                      </p:to>
                                    </p:set>
                                    <p:animEffect transition="in" filter="fade">
                                      <p:cBhvr>
                                        <p:cTn id="137" dur="500"/>
                                        <p:tgtEl>
                                          <p:spTgt spid="16">
                                            <p:txEl>
                                              <p:pRg st="0" end="0"/>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53" presetClass="entr" presetSubtype="16" fill="hold" nodeType="clickEffect">
                                  <p:stCondLst>
                                    <p:cond delay="0"/>
                                  </p:stCondLst>
                                  <p:childTnLst>
                                    <p:set>
                                      <p:cBhvr>
                                        <p:cTn id="141" dur="1" fill="hold">
                                          <p:stCondLst>
                                            <p:cond delay="0"/>
                                          </p:stCondLst>
                                        </p:cTn>
                                        <p:tgtEl>
                                          <p:spTgt spid="32"/>
                                        </p:tgtEl>
                                        <p:attrNameLst>
                                          <p:attrName>style.visibility</p:attrName>
                                        </p:attrNameLst>
                                      </p:cBhvr>
                                      <p:to>
                                        <p:strVal val="visible"/>
                                      </p:to>
                                    </p:set>
                                    <p:anim calcmode="lin" valueType="num">
                                      <p:cBhvr>
                                        <p:cTn id="142" dur="500" fill="hold"/>
                                        <p:tgtEl>
                                          <p:spTgt spid="32"/>
                                        </p:tgtEl>
                                        <p:attrNameLst>
                                          <p:attrName>ppt_w</p:attrName>
                                        </p:attrNameLst>
                                      </p:cBhvr>
                                      <p:tavLst>
                                        <p:tav tm="0">
                                          <p:val>
                                            <p:fltVal val="0"/>
                                          </p:val>
                                        </p:tav>
                                        <p:tav tm="100000">
                                          <p:val>
                                            <p:strVal val="#ppt_w"/>
                                          </p:val>
                                        </p:tav>
                                      </p:tavLst>
                                    </p:anim>
                                    <p:anim calcmode="lin" valueType="num">
                                      <p:cBhvr>
                                        <p:cTn id="143" dur="500" fill="hold"/>
                                        <p:tgtEl>
                                          <p:spTgt spid="32"/>
                                        </p:tgtEl>
                                        <p:attrNameLst>
                                          <p:attrName>ppt_h</p:attrName>
                                        </p:attrNameLst>
                                      </p:cBhvr>
                                      <p:tavLst>
                                        <p:tav tm="0">
                                          <p:val>
                                            <p:fltVal val="0"/>
                                          </p:val>
                                        </p:tav>
                                        <p:tav tm="100000">
                                          <p:val>
                                            <p:strVal val="#ppt_h"/>
                                          </p:val>
                                        </p:tav>
                                      </p:tavLst>
                                    </p:anim>
                                    <p:animEffect transition="in" filter="fade">
                                      <p:cBhvr>
                                        <p:cTn id="144" dur="500"/>
                                        <p:tgtEl>
                                          <p:spTgt spid="32"/>
                                        </p:tgtEl>
                                      </p:cBhvr>
                                    </p:animEffect>
                                  </p:childTnLst>
                                </p:cTn>
                              </p:par>
                            </p:childTnLst>
                          </p:cTn>
                        </p:par>
                      </p:childTnLst>
                    </p:cTn>
                  </p:par>
                  <p:par>
                    <p:cTn id="145" fill="hold">
                      <p:stCondLst>
                        <p:cond delay="indefinite"/>
                      </p:stCondLst>
                      <p:childTnLst>
                        <p:par>
                          <p:cTn id="146" fill="hold">
                            <p:stCondLst>
                              <p:cond delay="0"/>
                            </p:stCondLst>
                            <p:childTnLst>
                              <p:par>
                                <p:cTn id="147" presetID="53" presetClass="entr" presetSubtype="16" fill="hold" nodeType="clickEffect">
                                  <p:stCondLst>
                                    <p:cond delay="0"/>
                                  </p:stCondLst>
                                  <p:childTnLst>
                                    <p:set>
                                      <p:cBhvr>
                                        <p:cTn id="148" dur="1" fill="hold">
                                          <p:stCondLst>
                                            <p:cond delay="0"/>
                                          </p:stCondLst>
                                        </p:cTn>
                                        <p:tgtEl>
                                          <p:spTgt spid="35"/>
                                        </p:tgtEl>
                                        <p:attrNameLst>
                                          <p:attrName>style.visibility</p:attrName>
                                        </p:attrNameLst>
                                      </p:cBhvr>
                                      <p:to>
                                        <p:strVal val="visible"/>
                                      </p:to>
                                    </p:set>
                                    <p:anim calcmode="lin" valueType="num">
                                      <p:cBhvr>
                                        <p:cTn id="149" dur="500" fill="hold"/>
                                        <p:tgtEl>
                                          <p:spTgt spid="35"/>
                                        </p:tgtEl>
                                        <p:attrNameLst>
                                          <p:attrName>ppt_w</p:attrName>
                                        </p:attrNameLst>
                                      </p:cBhvr>
                                      <p:tavLst>
                                        <p:tav tm="0">
                                          <p:val>
                                            <p:fltVal val="0"/>
                                          </p:val>
                                        </p:tav>
                                        <p:tav tm="100000">
                                          <p:val>
                                            <p:strVal val="#ppt_w"/>
                                          </p:val>
                                        </p:tav>
                                      </p:tavLst>
                                    </p:anim>
                                    <p:anim calcmode="lin" valueType="num">
                                      <p:cBhvr>
                                        <p:cTn id="150" dur="500" fill="hold"/>
                                        <p:tgtEl>
                                          <p:spTgt spid="35"/>
                                        </p:tgtEl>
                                        <p:attrNameLst>
                                          <p:attrName>ppt_h</p:attrName>
                                        </p:attrNameLst>
                                      </p:cBhvr>
                                      <p:tavLst>
                                        <p:tav tm="0">
                                          <p:val>
                                            <p:fltVal val="0"/>
                                          </p:val>
                                        </p:tav>
                                        <p:tav tm="100000">
                                          <p:val>
                                            <p:strVal val="#ppt_h"/>
                                          </p:val>
                                        </p:tav>
                                      </p:tavLst>
                                    </p:anim>
                                    <p:animEffect transition="in" filter="fade">
                                      <p:cBhvr>
                                        <p:cTn id="151" dur="500"/>
                                        <p:tgtEl>
                                          <p:spTgt spid="35"/>
                                        </p:tgtEl>
                                      </p:cBhvr>
                                    </p:animEffect>
                                  </p:childTnLst>
                                </p:cTn>
                              </p:par>
                            </p:childTnLst>
                          </p:cTn>
                        </p:par>
                      </p:childTnLst>
                    </p:cTn>
                  </p:par>
                  <p:par>
                    <p:cTn id="152" fill="hold">
                      <p:stCondLst>
                        <p:cond delay="indefinite"/>
                      </p:stCondLst>
                      <p:childTnLst>
                        <p:par>
                          <p:cTn id="153" fill="hold">
                            <p:stCondLst>
                              <p:cond delay="0"/>
                            </p:stCondLst>
                            <p:childTnLst>
                              <p:par>
                                <p:cTn id="154" presetID="53" presetClass="entr" presetSubtype="16" fill="hold" nodeType="clickEffect">
                                  <p:stCondLst>
                                    <p:cond delay="0"/>
                                  </p:stCondLst>
                                  <p:childTnLst>
                                    <p:set>
                                      <p:cBhvr>
                                        <p:cTn id="155" dur="1" fill="hold">
                                          <p:stCondLst>
                                            <p:cond delay="0"/>
                                          </p:stCondLst>
                                        </p:cTn>
                                        <p:tgtEl>
                                          <p:spTgt spid="37"/>
                                        </p:tgtEl>
                                        <p:attrNameLst>
                                          <p:attrName>style.visibility</p:attrName>
                                        </p:attrNameLst>
                                      </p:cBhvr>
                                      <p:to>
                                        <p:strVal val="visible"/>
                                      </p:to>
                                    </p:set>
                                    <p:anim calcmode="lin" valueType="num">
                                      <p:cBhvr>
                                        <p:cTn id="156" dur="500" fill="hold"/>
                                        <p:tgtEl>
                                          <p:spTgt spid="37"/>
                                        </p:tgtEl>
                                        <p:attrNameLst>
                                          <p:attrName>ppt_w</p:attrName>
                                        </p:attrNameLst>
                                      </p:cBhvr>
                                      <p:tavLst>
                                        <p:tav tm="0">
                                          <p:val>
                                            <p:fltVal val="0"/>
                                          </p:val>
                                        </p:tav>
                                        <p:tav tm="100000">
                                          <p:val>
                                            <p:strVal val="#ppt_w"/>
                                          </p:val>
                                        </p:tav>
                                      </p:tavLst>
                                    </p:anim>
                                    <p:anim calcmode="lin" valueType="num">
                                      <p:cBhvr>
                                        <p:cTn id="157" dur="500" fill="hold"/>
                                        <p:tgtEl>
                                          <p:spTgt spid="37"/>
                                        </p:tgtEl>
                                        <p:attrNameLst>
                                          <p:attrName>ppt_h</p:attrName>
                                        </p:attrNameLst>
                                      </p:cBhvr>
                                      <p:tavLst>
                                        <p:tav tm="0">
                                          <p:val>
                                            <p:fltVal val="0"/>
                                          </p:val>
                                        </p:tav>
                                        <p:tav tm="100000">
                                          <p:val>
                                            <p:strVal val="#ppt_h"/>
                                          </p:val>
                                        </p:tav>
                                      </p:tavLst>
                                    </p:anim>
                                    <p:animEffect transition="in" filter="fade">
                                      <p:cBhvr>
                                        <p:cTn id="158" dur="500"/>
                                        <p:tgtEl>
                                          <p:spTgt spid="37"/>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46"/>
                                        </p:tgtEl>
                                        <p:attrNameLst>
                                          <p:attrName>style.visibility</p:attrName>
                                        </p:attrNameLst>
                                      </p:cBhvr>
                                      <p:to>
                                        <p:strVal val="visible"/>
                                      </p:to>
                                    </p:set>
                                    <p:animEffect transition="in" filter="fade">
                                      <p:cBhvr>
                                        <p:cTn id="163" dur="500"/>
                                        <p:tgtEl>
                                          <p:spTgt spid="46"/>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nodeType="clickEffect">
                                  <p:stCondLst>
                                    <p:cond delay="0"/>
                                  </p:stCondLst>
                                  <p:childTnLst>
                                    <p:set>
                                      <p:cBhvr>
                                        <p:cTn id="167" dur="1" fill="hold">
                                          <p:stCondLst>
                                            <p:cond delay="0"/>
                                          </p:stCondLst>
                                        </p:cTn>
                                        <p:tgtEl>
                                          <p:spTgt spid="44"/>
                                        </p:tgtEl>
                                        <p:attrNameLst>
                                          <p:attrName>style.visibility</p:attrName>
                                        </p:attrNameLst>
                                      </p:cBhvr>
                                      <p:to>
                                        <p:strVal val="visible"/>
                                      </p:to>
                                    </p:set>
                                    <p:animEffect transition="in" filter="fade">
                                      <p:cBhvr>
                                        <p:cTn id="168" dur="500"/>
                                        <p:tgtEl>
                                          <p:spTgt spid="44"/>
                                        </p:tgtEl>
                                      </p:cBhvr>
                                    </p:animEffect>
                                  </p:childTnLst>
                                </p:cTn>
                              </p:par>
                              <p:par>
                                <p:cTn id="169" presetID="10" presetClass="entr" presetSubtype="0" fill="hold" nodeType="withEffect">
                                  <p:stCondLst>
                                    <p:cond delay="0"/>
                                  </p:stCondLst>
                                  <p:childTnLst>
                                    <p:set>
                                      <p:cBhvr>
                                        <p:cTn id="170" dur="1" fill="hold">
                                          <p:stCondLst>
                                            <p:cond delay="0"/>
                                          </p:stCondLst>
                                        </p:cTn>
                                        <p:tgtEl>
                                          <p:spTgt spid="8"/>
                                        </p:tgtEl>
                                        <p:attrNameLst>
                                          <p:attrName>style.visibility</p:attrName>
                                        </p:attrNameLst>
                                      </p:cBhvr>
                                      <p:to>
                                        <p:strVal val="visible"/>
                                      </p:to>
                                    </p:set>
                                    <p:animEffect transition="in" filter="fade">
                                      <p:cBhvr>
                                        <p:cTn id="171" dur="500"/>
                                        <p:tgtEl>
                                          <p:spTgt spid="8"/>
                                        </p:tgtEl>
                                      </p:cBhvr>
                                    </p:animEffect>
                                  </p:childTnLst>
                                </p:cTn>
                              </p:par>
                              <p:par>
                                <p:cTn id="172" presetID="10" presetClass="entr" presetSubtype="0" fill="hold" nodeType="withEffect">
                                  <p:stCondLst>
                                    <p:cond delay="0"/>
                                  </p:stCondLst>
                                  <p:childTnLst>
                                    <p:set>
                                      <p:cBhvr>
                                        <p:cTn id="173" dur="1" fill="hold">
                                          <p:stCondLst>
                                            <p:cond delay="0"/>
                                          </p:stCondLst>
                                        </p:cTn>
                                        <p:tgtEl>
                                          <p:spTgt spid="49"/>
                                        </p:tgtEl>
                                        <p:attrNameLst>
                                          <p:attrName>style.visibility</p:attrName>
                                        </p:attrNameLst>
                                      </p:cBhvr>
                                      <p:to>
                                        <p:strVal val="visible"/>
                                      </p:to>
                                    </p:set>
                                    <p:animEffect transition="in" filter="fade">
                                      <p:cBhvr>
                                        <p:cTn id="174" dur="500"/>
                                        <p:tgtEl>
                                          <p:spTgt spid="49"/>
                                        </p:tgtEl>
                                      </p:cBhvr>
                                    </p:animEffect>
                                  </p:childTnLst>
                                </p:cTn>
                              </p:par>
                              <p:par>
                                <p:cTn id="175" presetID="10" presetClass="entr" presetSubtype="0" fill="hold" nodeType="withEffect">
                                  <p:stCondLst>
                                    <p:cond delay="0"/>
                                  </p:stCondLst>
                                  <p:childTnLst>
                                    <p:set>
                                      <p:cBhvr>
                                        <p:cTn id="176" dur="1" fill="hold">
                                          <p:stCondLst>
                                            <p:cond delay="0"/>
                                          </p:stCondLst>
                                        </p:cTn>
                                        <p:tgtEl>
                                          <p:spTgt spid="50"/>
                                        </p:tgtEl>
                                        <p:attrNameLst>
                                          <p:attrName>style.visibility</p:attrName>
                                        </p:attrNameLst>
                                      </p:cBhvr>
                                      <p:to>
                                        <p:strVal val="visible"/>
                                      </p:to>
                                    </p:set>
                                    <p:animEffect transition="in" filter="fade">
                                      <p:cBhvr>
                                        <p:cTn id="177" dur="500"/>
                                        <p:tgtEl>
                                          <p:spTgt spid="50"/>
                                        </p:tgtEl>
                                      </p:cBhvr>
                                    </p:animEffect>
                                  </p:childTnLst>
                                </p:cTn>
                              </p:par>
                              <p:par>
                                <p:cTn id="178" presetID="10" presetClass="entr" presetSubtype="0" fill="hold" nodeType="withEffect">
                                  <p:stCondLst>
                                    <p:cond delay="0"/>
                                  </p:stCondLst>
                                  <p:childTnLst>
                                    <p:set>
                                      <p:cBhvr>
                                        <p:cTn id="179" dur="1" fill="hold">
                                          <p:stCondLst>
                                            <p:cond delay="0"/>
                                          </p:stCondLst>
                                        </p:cTn>
                                        <p:tgtEl>
                                          <p:spTgt spid="51"/>
                                        </p:tgtEl>
                                        <p:attrNameLst>
                                          <p:attrName>style.visibility</p:attrName>
                                        </p:attrNameLst>
                                      </p:cBhvr>
                                      <p:to>
                                        <p:strVal val="visible"/>
                                      </p:to>
                                    </p:set>
                                    <p:animEffect transition="in" filter="fade">
                                      <p:cBhvr>
                                        <p:cTn id="180" dur="500"/>
                                        <p:tgtEl>
                                          <p:spTgt spid="51"/>
                                        </p:tgtEl>
                                      </p:cBhvr>
                                    </p:animEffect>
                                  </p:childTnLst>
                                </p:cTn>
                              </p:par>
                            </p:childTnLst>
                          </p:cTn>
                        </p:par>
                      </p:childTnLst>
                    </p:cTn>
                  </p:par>
                  <p:par>
                    <p:cTn id="181" fill="hold">
                      <p:stCondLst>
                        <p:cond delay="indefinite"/>
                      </p:stCondLst>
                      <p:childTnLst>
                        <p:par>
                          <p:cTn id="182" fill="hold">
                            <p:stCondLst>
                              <p:cond delay="0"/>
                            </p:stCondLst>
                            <p:childTnLst>
                              <p:par>
                                <p:cTn id="183" presetID="10" presetClass="entr" presetSubtype="0" fill="hold" grpId="0" nodeType="clickEffect">
                                  <p:stCondLst>
                                    <p:cond delay="0"/>
                                  </p:stCondLst>
                                  <p:childTnLst>
                                    <p:set>
                                      <p:cBhvr>
                                        <p:cTn id="184" dur="1" fill="hold">
                                          <p:stCondLst>
                                            <p:cond delay="0"/>
                                          </p:stCondLst>
                                        </p:cTn>
                                        <p:tgtEl>
                                          <p:spTgt spid="63"/>
                                        </p:tgtEl>
                                        <p:attrNameLst>
                                          <p:attrName>style.visibility</p:attrName>
                                        </p:attrNameLst>
                                      </p:cBhvr>
                                      <p:to>
                                        <p:strVal val="visible"/>
                                      </p:to>
                                    </p:set>
                                    <p:animEffect transition="in" filter="fade">
                                      <p:cBhvr>
                                        <p:cTn id="185" dur="500"/>
                                        <p:tgtEl>
                                          <p:spTgt spid="63"/>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4" fill="hold" grpId="0" nodeType="clickEffect">
                                  <p:stCondLst>
                                    <p:cond delay="0"/>
                                  </p:stCondLst>
                                  <p:childTnLst>
                                    <p:set>
                                      <p:cBhvr>
                                        <p:cTn id="189" dur="1" fill="hold">
                                          <p:stCondLst>
                                            <p:cond delay="0"/>
                                          </p:stCondLst>
                                        </p:cTn>
                                        <p:tgtEl>
                                          <p:spTgt spid="30"/>
                                        </p:tgtEl>
                                        <p:attrNameLst>
                                          <p:attrName>style.visibility</p:attrName>
                                        </p:attrNameLst>
                                      </p:cBhvr>
                                      <p:to>
                                        <p:strVal val="visible"/>
                                      </p:to>
                                    </p:set>
                                    <p:animEffect transition="in" filter="wipe(down)">
                                      <p:cBhvr>
                                        <p:cTn id="190" dur="500"/>
                                        <p:tgtEl>
                                          <p:spTgt spid="30"/>
                                        </p:tgtEl>
                                      </p:cBhvr>
                                    </p:animEffect>
                                  </p:childTnLst>
                                </p:cTn>
                              </p:par>
                            </p:childTnLst>
                          </p:cTn>
                        </p:par>
                      </p:childTnLst>
                    </p:cTn>
                  </p:par>
                  <p:par>
                    <p:cTn id="191" fill="hold">
                      <p:stCondLst>
                        <p:cond delay="indefinite"/>
                      </p:stCondLst>
                      <p:childTnLst>
                        <p:par>
                          <p:cTn id="192" fill="hold">
                            <p:stCondLst>
                              <p:cond delay="0"/>
                            </p:stCondLst>
                            <p:childTnLst>
                              <p:par>
                                <p:cTn id="193" presetID="10" presetClass="entr" presetSubtype="0" fill="hold" grpId="0" nodeType="clickEffect">
                                  <p:stCondLst>
                                    <p:cond delay="0"/>
                                  </p:stCondLst>
                                  <p:childTnLst>
                                    <p:set>
                                      <p:cBhvr>
                                        <p:cTn id="194" dur="1" fill="hold">
                                          <p:stCondLst>
                                            <p:cond delay="0"/>
                                          </p:stCondLst>
                                        </p:cTn>
                                        <p:tgtEl>
                                          <p:spTgt spid="52"/>
                                        </p:tgtEl>
                                        <p:attrNameLst>
                                          <p:attrName>style.visibility</p:attrName>
                                        </p:attrNameLst>
                                      </p:cBhvr>
                                      <p:to>
                                        <p:strVal val="visible"/>
                                      </p:to>
                                    </p:set>
                                    <p:animEffect transition="in" filter="fade">
                                      <p:cBhvr>
                                        <p:cTn id="195" dur="500"/>
                                        <p:tgtEl>
                                          <p:spTgt spid="52"/>
                                        </p:tgtEl>
                                      </p:cBhvr>
                                    </p:animEffect>
                                  </p:childTnLst>
                                </p:cTn>
                              </p:par>
                            </p:childTnLst>
                          </p:cTn>
                        </p:par>
                      </p:childTnLst>
                    </p:cTn>
                  </p:par>
                  <p:par>
                    <p:cTn id="196" fill="hold">
                      <p:stCondLst>
                        <p:cond delay="indefinite"/>
                      </p:stCondLst>
                      <p:childTnLst>
                        <p:par>
                          <p:cTn id="197" fill="hold">
                            <p:stCondLst>
                              <p:cond delay="0"/>
                            </p:stCondLst>
                            <p:childTnLst>
                              <p:par>
                                <p:cTn id="198" presetID="10" presetClass="entr" presetSubtype="0" fill="hold" grpId="0" nodeType="clickEffect">
                                  <p:stCondLst>
                                    <p:cond delay="0"/>
                                  </p:stCondLst>
                                  <p:childTnLst>
                                    <p:set>
                                      <p:cBhvr>
                                        <p:cTn id="199" dur="1" fill="hold">
                                          <p:stCondLst>
                                            <p:cond delay="0"/>
                                          </p:stCondLst>
                                        </p:cTn>
                                        <p:tgtEl>
                                          <p:spTgt spid="59"/>
                                        </p:tgtEl>
                                        <p:attrNameLst>
                                          <p:attrName>style.visibility</p:attrName>
                                        </p:attrNameLst>
                                      </p:cBhvr>
                                      <p:to>
                                        <p:strVal val="visible"/>
                                      </p:to>
                                    </p:set>
                                    <p:animEffect transition="in" filter="fade">
                                      <p:cBhvr>
                                        <p:cTn id="200" dur="500"/>
                                        <p:tgtEl>
                                          <p:spTgt spid="59"/>
                                        </p:tgtEl>
                                      </p:cBhvr>
                                    </p:animEffect>
                                  </p:childTnLst>
                                </p:cTn>
                              </p:par>
                            </p:childTnLst>
                          </p:cTn>
                        </p:par>
                      </p:childTnLst>
                    </p:cTn>
                  </p:par>
                  <p:par>
                    <p:cTn id="201" fill="hold">
                      <p:stCondLst>
                        <p:cond delay="indefinite"/>
                      </p:stCondLst>
                      <p:childTnLst>
                        <p:par>
                          <p:cTn id="202" fill="hold">
                            <p:stCondLst>
                              <p:cond delay="0"/>
                            </p:stCondLst>
                            <p:childTnLst>
                              <p:par>
                                <p:cTn id="203" presetID="10" presetClass="entr" presetSubtype="0" fill="hold" grpId="0" nodeType="clickEffect">
                                  <p:stCondLst>
                                    <p:cond delay="0"/>
                                  </p:stCondLst>
                                  <p:childTnLst>
                                    <p:set>
                                      <p:cBhvr>
                                        <p:cTn id="204" dur="1" fill="hold">
                                          <p:stCondLst>
                                            <p:cond delay="0"/>
                                          </p:stCondLst>
                                        </p:cTn>
                                        <p:tgtEl>
                                          <p:spTgt spid="54"/>
                                        </p:tgtEl>
                                        <p:attrNameLst>
                                          <p:attrName>style.visibility</p:attrName>
                                        </p:attrNameLst>
                                      </p:cBhvr>
                                      <p:to>
                                        <p:strVal val="visible"/>
                                      </p:to>
                                    </p:set>
                                    <p:animEffect transition="in" filter="fade">
                                      <p:cBhvr>
                                        <p:cTn id="205" dur="500"/>
                                        <p:tgtEl>
                                          <p:spTgt spid="54"/>
                                        </p:tgtEl>
                                      </p:cBhvr>
                                    </p:animEffect>
                                  </p:childTnLst>
                                </p:cTn>
                              </p:par>
                            </p:childTnLst>
                          </p:cTn>
                        </p:par>
                      </p:childTnLst>
                    </p:cTn>
                  </p:par>
                  <p:par>
                    <p:cTn id="206" fill="hold">
                      <p:stCondLst>
                        <p:cond delay="indefinite"/>
                      </p:stCondLst>
                      <p:childTnLst>
                        <p:par>
                          <p:cTn id="207" fill="hold">
                            <p:stCondLst>
                              <p:cond delay="0"/>
                            </p:stCondLst>
                            <p:childTnLst>
                              <p:par>
                                <p:cTn id="208" presetID="10" presetClass="entr" presetSubtype="0" fill="hold" grpId="0" nodeType="clickEffect">
                                  <p:stCondLst>
                                    <p:cond delay="0"/>
                                  </p:stCondLst>
                                  <p:childTnLst>
                                    <p:set>
                                      <p:cBhvr>
                                        <p:cTn id="209" dur="1" fill="hold">
                                          <p:stCondLst>
                                            <p:cond delay="0"/>
                                          </p:stCondLst>
                                        </p:cTn>
                                        <p:tgtEl>
                                          <p:spTgt spid="61"/>
                                        </p:tgtEl>
                                        <p:attrNameLst>
                                          <p:attrName>style.visibility</p:attrName>
                                        </p:attrNameLst>
                                      </p:cBhvr>
                                      <p:to>
                                        <p:strVal val="visible"/>
                                      </p:to>
                                    </p:set>
                                    <p:animEffect transition="in" filter="fade">
                                      <p:cBhvr>
                                        <p:cTn id="210" dur="500"/>
                                        <p:tgtEl>
                                          <p:spTgt spid="61"/>
                                        </p:tgtEl>
                                      </p:cBhvr>
                                    </p:animEffect>
                                  </p:childTnLst>
                                </p:cTn>
                              </p:par>
                            </p:childTnLst>
                          </p:cTn>
                        </p:par>
                      </p:childTnLst>
                    </p:cTn>
                  </p:par>
                  <p:par>
                    <p:cTn id="211" fill="hold">
                      <p:stCondLst>
                        <p:cond delay="indefinite"/>
                      </p:stCondLst>
                      <p:childTnLst>
                        <p:par>
                          <p:cTn id="212" fill="hold">
                            <p:stCondLst>
                              <p:cond delay="0"/>
                            </p:stCondLst>
                            <p:childTnLst>
                              <p:par>
                                <p:cTn id="213" presetID="10" presetClass="entr" presetSubtype="0" fill="hold" grpId="0" nodeType="clickEffect">
                                  <p:stCondLst>
                                    <p:cond delay="0"/>
                                  </p:stCondLst>
                                  <p:childTnLst>
                                    <p:set>
                                      <p:cBhvr>
                                        <p:cTn id="214" dur="1" fill="hold">
                                          <p:stCondLst>
                                            <p:cond delay="0"/>
                                          </p:stCondLst>
                                        </p:cTn>
                                        <p:tgtEl>
                                          <p:spTgt spid="56"/>
                                        </p:tgtEl>
                                        <p:attrNameLst>
                                          <p:attrName>style.visibility</p:attrName>
                                        </p:attrNameLst>
                                      </p:cBhvr>
                                      <p:to>
                                        <p:strVal val="visible"/>
                                      </p:to>
                                    </p:set>
                                    <p:animEffect transition="in" filter="fade">
                                      <p:cBhvr>
                                        <p:cTn id="215" dur="500"/>
                                        <p:tgtEl>
                                          <p:spTgt spid="56"/>
                                        </p:tgtEl>
                                      </p:cBhvr>
                                    </p:animEffect>
                                  </p:childTnLst>
                                </p:cTn>
                              </p:par>
                            </p:childTnLst>
                          </p:cTn>
                        </p:par>
                      </p:childTnLst>
                    </p:cTn>
                  </p:par>
                  <p:par>
                    <p:cTn id="216" fill="hold">
                      <p:stCondLst>
                        <p:cond delay="indefinite"/>
                      </p:stCondLst>
                      <p:childTnLst>
                        <p:par>
                          <p:cTn id="217" fill="hold">
                            <p:stCondLst>
                              <p:cond delay="0"/>
                            </p:stCondLst>
                            <p:childTnLst>
                              <p:par>
                                <p:cTn id="218" presetID="42" presetClass="entr" presetSubtype="0" fill="hold" grpId="0" nodeType="clickEffect">
                                  <p:stCondLst>
                                    <p:cond delay="0"/>
                                  </p:stCondLst>
                                  <p:childTnLst>
                                    <p:set>
                                      <p:cBhvr>
                                        <p:cTn id="219" dur="1" fill="hold">
                                          <p:stCondLst>
                                            <p:cond delay="0"/>
                                          </p:stCondLst>
                                        </p:cTn>
                                        <p:tgtEl>
                                          <p:spTgt spid="58"/>
                                        </p:tgtEl>
                                        <p:attrNameLst>
                                          <p:attrName>style.visibility</p:attrName>
                                        </p:attrNameLst>
                                      </p:cBhvr>
                                      <p:to>
                                        <p:strVal val="visible"/>
                                      </p:to>
                                    </p:set>
                                    <p:animEffect transition="in" filter="fade">
                                      <p:cBhvr>
                                        <p:cTn id="220" dur="1000"/>
                                        <p:tgtEl>
                                          <p:spTgt spid="58"/>
                                        </p:tgtEl>
                                      </p:cBhvr>
                                    </p:animEffect>
                                    <p:anim calcmode="lin" valueType="num">
                                      <p:cBhvr>
                                        <p:cTn id="221" dur="1000" fill="hold"/>
                                        <p:tgtEl>
                                          <p:spTgt spid="58"/>
                                        </p:tgtEl>
                                        <p:attrNameLst>
                                          <p:attrName>ppt_x</p:attrName>
                                        </p:attrNameLst>
                                      </p:cBhvr>
                                      <p:tavLst>
                                        <p:tav tm="0">
                                          <p:val>
                                            <p:strVal val="#ppt_x"/>
                                          </p:val>
                                        </p:tav>
                                        <p:tav tm="100000">
                                          <p:val>
                                            <p:strVal val="#ppt_x"/>
                                          </p:val>
                                        </p:tav>
                                      </p:tavLst>
                                    </p:anim>
                                    <p:anim calcmode="lin" valueType="num">
                                      <p:cBhvr>
                                        <p:cTn id="222"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223" fill="hold">
                      <p:stCondLst>
                        <p:cond delay="indefinite"/>
                      </p:stCondLst>
                      <p:childTnLst>
                        <p:par>
                          <p:cTn id="224" fill="hold">
                            <p:stCondLst>
                              <p:cond delay="0"/>
                            </p:stCondLst>
                            <p:childTnLst>
                              <p:par>
                                <p:cTn id="225" presetID="10" presetClass="entr" presetSubtype="0" fill="hold" grpId="0" nodeType="clickEffect">
                                  <p:stCondLst>
                                    <p:cond delay="0"/>
                                  </p:stCondLst>
                                  <p:childTnLst>
                                    <p:set>
                                      <p:cBhvr>
                                        <p:cTn id="226" dur="1" fill="hold">
                                          <p:stCondLst>
                                            <p:cond delay="0"/>
                                          </p:stCondLst>
                                        </p:cTn>
                                        <p:tgtEl>
                                          <p:spTgt spid="65"/>
                                        </p:tgtEl>
                                        <p:attrNameLst>
                                          <p:attrName>style.visibility</p:attrName>
                                        </p:attrNameLst>
                                      </p:cBhvr>
                                      <p:to>
                                        <p:strVal val="visible"/>
                                      </p:to>
                                    </p:set>
                                    <p:animEffect transition="in" filter="fade">
                                      <p:cBhvr>
                                        <p:cTn id="227" dur="500"/>
                                        <p:tgtEl>
                                          <p:spTgt spid="65"/>
                                        </p:tgtEl>
                                      </p:cBhvr>
                                    </p:animEffect>
                                  </p:childTnLst>
                                </p:cTn>
                              </p:par>
                              <p:par>
                                <p:cTn id="228" presetID="10" presetClass="entr" presetSubtype="0" fill="hold" grpId="0" nodeType="withEffect">
                                  <p:stCondLst>
                                    <p:cond delay="0"/>
                                  </p:stCondLst>
                                  <p:childTnLst>
                                    <p:set>
                                      <p:cBhvr>
                                        <p:cTn id="229" dur="1" fill="hold">
                                          <p:stCondLst>
                                            <p:cond delay="0"/>
                                          </p:stCondLst>
                                        </p:cTn>
                                        <p:tgtEl>
                                          <p:spTgt spid="76"/>
                                        </p:tgtEl>
                                        <p:attrNameLst>
                                          <p:attrName>style.visibility</p:attrName>
                                        </p:attrNameLst>
                                      </p:cBhvr>
                                      <p:to>
                                        <p:strVal val="visible"/>
                                      </p:to>
                                    </p:set>
                                    <p:animEffect transition="in" filter="fade">
                                      <p:cBhvr>
                                        <p:cTn id="230" dur="500"/>
                                        <p:tgtEl>
                                          <p:spTgt spid="76"/>
                                        </p:tgtEl>
                                      </p:cBhvr>
                                    </p:animEffect>
                                  </p:childTnLst>
                                </p:cTn>
                              </p:par>
                            </p:childTnLst>
                          </p:cTn>
                        </p:par>
                      </p:childTnLst>
                    </p:cTn>
                  </p:par>
                  <p:par>
                    <p:cTn id="231" fill="hold">
                      <p:stCondLst>
                        <p:cond delay="indefinite"/>
                      </p:stCondLst>
                      <p:childTnLst>
                        <p:par>
                          <p:cTn id="232" fill="hold">
                            <p:stCondLst>
                              <p:cond delay="0"/>
                            </p:stCondLst>
                            <p:childTnLst>
                              <p:par>
                                <p:cTn id="233" presetID="10" presetClass="entr" presetSubtype="0" fill="hold" grpId="0" nodeType="clickEffect">
                                  <p:stCondLst>
                                    <p:cond delay="0"/>
                                  </p:stCondLst>
                                  <p:childTnLst>
                                    <p:set>
                                      <p:cBhvr>
                                        <p:cTn id="234" dur="1" fill="hold">
                                          <p:stCondLst>
                                            <p:cond delay="0"/>
                                          </p:stCondLst>
                                        </p:cTn>
                                        <p:tgtEl>
                                          <p:spTgt spid="41"/>
                                        </p:tgtEl>
                                        <p:attrNameLst>
                                          <p:attrName>style.visibility</p:attrName>
                                        </p:attrNameLst>
                                      </p:cBhvr>
                                      <p:to>
                                        <p:strVal val="visible"/>
                                      </p:to>
                                    </p:set>
                                    <p:animEffect transition="in" filter="fade">
                                      <p:cBhvr>
                                        <p:cTn id="235" dur="500"/>
                                        <p:tgtEl>
                                          <p:spTgt spid="41"/>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42"/>
                                        </p:tgtEl>
                                        <p:attrNameLst>
                                          <p:attrName>style.visibility</p:attrName>
                                        </p:attrNameLst>
                                      </p:cBhvr>
                                      <p:to>
                                        <p:strVal val="visible"/>
                                      </p:to>
                                    </p:set>
                                    <p:animEffect transition="in" filter="fade">
                                      <p:cBhvr>
                                        <p:cTn id="238" dur="500"/>
                                        <p:tgtEl>
                                          <p:spTgt spid="42"/>
                                        </p:tgtEl>
                                      </p:cBhvr>
                                    </p:animEffect>
                                  </p:childTnLst>
                                </p:cTn>
                              </p:par>
                            </p:childTnLst>
                          </p:cTn>
                        </p:par>
                      </p:childTnLst>
                    </p:cTn>
                  </p:par>
                  <p:par>
                    <p:cTn id="239" fill="hold">
                      <p:stCondLst>
                        <p:cond delay="indefinite"/>
                      </p:stCondLst>
                      <p:childTnLst>
                        <p:par>
                          <p:cTn id="240" fill="hold">
                            <p:stCondLst>
                              <p:cond delay="0"/>
                            </p:stCondLst>
                            <p:childTnLst>
                              <p:par>
                                <p:cTn id="241" presetID="10" presetClass="entr" presetSubtype="0" fill="hold" grpId="0" nodeType="clickEffect">
                                  <p:stCondLst>
                                    <p:cond delay="0"/>
                                  </p:stCondLst>
                                  <p:childTnLst>
                                    <p:set>
                                      <p:cBhvr>
                                        <p:cTn id="242" dur="1" fill="hold">
                                          <p:stCondLst>
                                            <p:cond delay="0"/>
                                          </p:stCondLst>
                                        </p:cTn>
                                        <p:tgtEl>
                                          <p:spTgt spid="66"/>
                                        </p:tgtEl>
                                        <p:attrNameLst>
                                          <p:attrName>style.visibility</p:attrName>
                                        </p:attrNameLst>
                                      </p:cBhvr>
                                      <p:to>
                                        <p:strVal val="visible"/>
                                      </p:to>
                                    </p:set>
                                    <p:animEffect transition="in" filter="fade">
                                      <p:cBhvr>
                                        <p:cTn id="243" dur="500"/>
                                        <p:tgtEl>
                                          <p:spTgt spid="66"/>
                                        </p:tgtEl>
                                      </p:cBhvr>
                                    </p:animEffect>
                                  </p:childTnLst>
                                </p:cTn>
                              </p:par>
                              <p:par>
                                <p:cTn id="244" presetID="10" presetClass="entr" presetSubtype="0" fill="hold" grpId="0" nodeType="withEffect">
                                  <p:stCondLst>
                                    <p:cond delay="0"/>
                                  </p:stCondLst>
                                  <p:childTnLst>
                                    <p:set>
                                      <p:cBhvr>
                                        <p:cTn id="245" dur="1" fill="hold">
                                          <p:stCondLst>
                                            <p:cond delay="0"/>
                                          </p:stCondLst>
                                        </p:cTn>
                                        <p:tgtEl>
                                          <p:spTgt spid="73"/>
                                        </p:tgtEl>
                                        <p:attrNameLst>
                                          <p:attrName>style.visibility</p:attrName>
                                        </p:attrNameLst>
                                      </p:cBhvr>
                                      <p:to>
                                        <p:strVal val="visible"/>
                                      </p:to>
                                    </p:set>
                                    <p:animEffect transition="in" filter="fade">
                                      <p:cBhvr>
                                        <p:cTn id="246" dur="500"/>
                                        <p:tgtEl>
                                          <p:spTgt spid="73"/>
                                        </p:tgtEl>
                                      </p:cBhvr>
                                    </p:animEffect>
                                  </p:childTnLst>
                                </p:cTn>
                              </p:par>
                            </p:childTnLst>
                          </p:cTn>
                        </p:par>
                      </p:childTnLst>
                    </p:cTn>
                  </p:par>
                  <p:par>
                    <p:cTn id="247" fill="hold">
                      <p:stCondLst>
                        <p:cond delay="indefinite"/>
                      </p:stCondLst>
                      <p:childTnLst>
                        <p:par>
                          <p:cTn id="248" fill="hold">
                            <p:stCondLst>
                              <p:cond delay="0"/>
                            </p:stCondLst>
                            <p:childTnLst>
                              <p:par>
                                <p:cTn id="249" presetID="10" presetClass="entr" presetSubtype="0" fill="hold" grpId="0" nodeType="clickEffect">
                                  <p:stCondLst>
                                    <p:cond delay="0"/>
                                  </p:stCondLst>
                                  <p:childTnLst>
                                    <p:set>
                                      <p:cBhvr>
                                        <p:cTn id="250" dur="1" fill="hold">
                                          <p:stCondLst>
                                            <p:cond delay="0"/>
                                          </p:stCondLst>
                                        </p:cTn>
                                        <p:tgtEl>
                                          <p:spTgt spid="67"/>
                                        </p:tgtEl>
                                        <p:attrNameLst>
                                          <p:attrName>style.visibility</p:attrName>
                                        </p:attrNameLst>
                                      </p:cBhvr>
                                      <p:to>
                                        <p:strVal val="visible"/>
                                      </p:to>
                                    </p:set>
                                    <p:animEffect transition="in" filter="fade">
                                      <p:cBhvr>
                                        <p:cTn id="251" dur="500"/>
                                        <p:tgtEl>
                                          <p:spTgt spid="67"/>
                                        </p:tgtEl>
                                      </p:cBhvr>
                                    </p:animEffect>
                                  </p:childTnLst>
                                </p:cTn>
                              </p:par>
                              <p:par>
                                <p:cTn id="252" presetID="10" presetClass="entr" presetSubtype="0" fill="hold" grpId="0" nodeType="withEffect">
                                  <p:stCondLst>
                                    <p:cond delay="0"/>
                                  </p:stCondLst>
                                  <p:childTnLst>
                                    <p:set>
                                      <p:cBhvr>
                                        <p:cTn id="253" dur="1" fill="hold">
                                          <p:stCondLst>
                                            <p:cond delay="0"/>
                                          </p:stCondLst>
                                        </p:cTn>
                                        <p:tgtEl>
                                          <p:spTgt spid="75"/>
                                        </p:tgtEl>
                                        <p:attrNameLst>
                                          <p:attrName>style.visibility</p:attrName>
                                        </p:attrNameLst>
                                      </p:cBhvr>
                                      <p:to>
                                        <p:strVal val="visible"/>
                                      </p:to>
                                    </p:set>
                                    <p:animEffect transition="in" filter="fade">
                                      <p:cBhvr>
                                        <p:cTn id="254" dur="500"/>
                                        <p:tgtEl>
                                          <p:spTgt spid="75"/>
                                        </p:tgtEl>
                                      </p:cBhvr>
                                    </p:animEffect>
                                  </p:childTnLst>
                                </p:cTn>
                              </p:par>
                            </p:childTnLst>
                          </p:cTn>
                        </p:par>
                      </p:childTnLst>
                    </p:cTn>
                  </p:par>
                  <p:par>
                    <p:cTn id="255" fill="hold">
                      <p:stCondLst>
                        <p:cond delay="indefinite"/>
                      </p:stCondLst>
                      <p:childTnLst>
                        <p:par>
                          <p:cTn id="256" fill="hold">
                            <p:stCondLst>
                              <p:cond delay="0"/>
                            </p:stCondLst>
                            <p:childTnLst>
                              <p:par>
                                <p:cTn id="257" presetID="10" presetClass="entr" presetSubtype="0" fill="hold" grpId="0" nodeType="clickEffect">
                                  <p:stCondLst>
                                    <p:cond delay="0"/>
                                  </p:stCondLst>
                                  <p:childTnLst>
                                    <p:set>
                                      <p:cBhvr>
                                        <p:cTn id="258" dur="1" fill="hold">
                                          <p:stCondLst>
                                            <p:cond delay="0"/>
                                          </p:stCondLst>
                                        </p:cTn>
                                        <p:tgtEl>
                                          <p:spTgt spid="68"/>
                                        </p:tgtEl>
                                        <p:attrNameLst>
                                          <p:attrName>style.visibility</p:attrName>
                                        </p:attrNameLst>
                                      </p:cBhvr>
                                      <p:to>
                                        <p:strVal val="visible"/>
                                      </p:to>
                                    </p:set>
                                    <p:animEffect transition="in" filter="fade">
                                      <p:cBhvr>
                                        <p:cTn id="259" dur="500"/>
                                        <p:tgtEl>
                                          <p:spTgt spid="68"/>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74"/>
                                        </p:tgtEl>
                                        <p:attrNameLst>
                                          <p:attrName>style.visibility</p:attrName>
                                        </p:attrNameLst>
                                      </p:cBhvr>
                                      <p:to>
                                        <p:strVal val="visible"/>
                                      </p:to>
                                    </p:set>
                                    <p:animEffect transition="in" filter="fade">
                                      <p:cBhvr>
                                        <p:cTn id="262" dur="500"/>
                                        <p:tgtEl>
                                          <p:spTgt spid="74"/>
                                        </p:tgtEl>
                                      </p:cBhvr>
                                    </p:animEffect>
                                  </p:childTnLst>
                                </p:cTn>
                              </p:par>
                            </p:childTnLst>
                          </p:cTn>
                        </p:par>
                      </p:childTnLst>
                    </p:cTn>
                  </p:par>
                  <p:par>
                    <p:cTn id="263" fill="hold">
                      <p:stCondLst>
                        <p:cond delay="indefinite"/>
                      </p:stCondLst>
                      <p:childTnLst>
                        <p:par>
                          <p:cTn id="264" fill="hold">
                            <p:stCondLst>
                              <p:cond delay="0"/>
                            </p:stCondLst>
                            <p:childTnLst>
                              <p:par>
                                <p:cTn id="265" presetID="10" presetClass="entr" presetSubtype="0" fill="hold" grpId="0" nodeType="clickEffect">
                                  <p:stCondLst>
                                    <p:cond delay="0"/>
                                  </p:stCondLst>
                                  <p:childTnLst>
                                    <p:set>
                                      <p:cBhvr>
                                        <p:cTn id="266" dur="1" fill="hold">
                                          <p:stCondLst>
                                            <p:cond delay="0"/>
                                          </p:stCondLst>
                                        </p:cTn>
                                        <p:tgtEl>
                                          <p:spTgt spid="79"/>
                                        </p:tgtEl>
                                        <p:attrNameLst>
                                          <p:attrName>style.visibility</p:attrName>
                                        </p:attrNameLst>
                                      </p:cBhvr>
                                      <p:to>
                                        <p:strVal val="visible"/>
                                      </p:to>
                                    </p:set>
                                    <p:animEffect transition="in" filter="fade">
                                      <p:cBhvr>
                                        <p:cTn id="267" dur="500"/>
                                        <p:tgtEl>
                                          <p:spTgt spid="79"/>
                                        </p:tgtEl>
                                      </p:cBhvr>
                                    </p:animEffect>
                                  </p:childTnLst>
                                </p:cTn>
                              </p:par>
                              <p:par>
                                <p:cTn id="268" presetID="10" presetClass="entr" presetSubtype="0" fill="hold" grpId="0" nodeType="withEffect">
                                  <p:stCondLst>
                                    <p:cond delay="0"/>
                                  </p:stCondLst>
                                  <p:childTnLst>
                                    <p:set>
                                      <p:cBhvr>
                                        <p:cTn id="269" dur="1" fill="hold">
                                          <p:stCondLst>
                                            <p:cond delay="0"/>
                                          </p:stCondLst>
                                        </p:cTn>
                                        <p:tgtEl>
                                          <p:spTgt spid="77"/>
                                        </p:tgtEl>
                                        <p:attrNameLst>
                                          <p:attrName>style.visibility</p:attrName>
                                        </p:attrNameLst>
                                      </p:cBhvr>
                                      <p:to>
                                        <p:strVal val="visible"/>
                                      </p:to>
                                    </p:set>
                                    <p:animEffect transition="in" filter="fade">
                                      <p:cBhvr>
                                        <p:cTn id="270" dur="500"/>
                                        <p:tgtEl>
                                          <p:spTgt spid="77"/>
                                        </p:tgtEl>
                                      </p:cBhvr>
                                    </p:animEffect>
                                  </p:childTnLst>
                                </p:cTn>
                              </p:par>
                            </p:childTnLst>
                          </p:cTn>
                        </p:par>
                      </p:childTnLst>
                    </p:cTn>
                  </p:par>
                  <p:par>
                    <p:cTn id="271" fill="hold">
                      <p:stCondLst>
                        <p:cond delay="indefinite"/>
                      </p:stCondLst>
                      <p:childTnLst>
                        <p:par>
                          <p:cTn id="272" fill="hold">
                            <p:stCondLst>
                              <p:cond delay="0"/>
                            </p:stCondLst>
                            <p:childTnLst>
                              <p:par>
                                <p:cTn id="273" presetID="10" presetClass="entr" presetSubtype="0" fill="hold" grpId="0" nodeType="clickEffect">
                                  <p:stCondLst>
                                    <p:cond delay="0"/>
                                  </p:stCondLst>
                                  <p:childTnLst>
                                    <p:set>
                                      <p:cBhvr>
                                        <p:cTn id="274" dur="1" fill="hold">
                                          <p:stCondLst>
                                            <p:cond delay="0"/>
                                          </p:stCondLst>
                                        </p:cTn>
                                        <p:tgtEl>
                                          <p:spTgt spid="78"/>
                                        </p:tgtEl>
                                        <p:attrNameLst>
                                          <p:attrName>style.visibility</p:attrName>
                                        </p:attrNameLst>
                                      </p:cBhvr>
                                      <p:to>
                                        <p:strVal val="visible"/>
                                      </p:to>
                                    </p:set>
                                    <p:animEffect transition="in" filter="fade">
                                      <p:cBhvr>
                                        <p:cTn id="275" dur="500"/>
                                        <p:tgtEl>
                                          <p:spTgt spid="78"/>
                                        </p:tgtEl>
                                      </p:cBhvr>
                                    </p:animEffect>
                                  </p:childTnLst>
                                </p:cTn>
                              </p:par>
                            </p:childTnLst>
                          </p:cTn>
                        </p:par>
                      </p:childTnLst>
                    </p:cTn>
                  </p:par>
                  <p:par>
                    <p:cTn id="276" fill="hold">
                      <p:stCondLst>
                        <p:cond delay="indefinite"/>
                      </p:stCondLst>
                      <p:childTnLst>
                        <p:par>
                          <p:cTn id="277" fill="hold">
                            <p:stCondLst>
                              <p:cond delay="0"/>
                            </p:stCondLst>
                            <p:childTnLst>
                              <p:par>
                                <p:cTn id="278" presetID="10" presetClass="entr" presetSubtype="0" fill="hold" grpId="0" nodeType="clickEffect">
                                  <p:stCondLst>
                                    <p:cond delay="0"/>
                                  </p:stCondLst>
                                  <p:childTnLst>
                                    <p:set>
                                      <p:cBhvr>
                                        <p:cTn id="279" dur="1" fill="hold">
                                          <p:stCondLst>
                                            <p:cond delay="0"/>
                                          </p:stCondLst>
                                        </p:cTn>
                                        <p:tgtEl>
                                          <p:spTgt spid="43"/>
                                        </p:tgtEl>
                                        <p:attrNameLst>
                                          <p:attrName>style.visibility</p:attrName>
                                        </p:attrNameLst>
                                      </p:cBhvr>
                                      <p:to>
                                        <p:strVal val="visible"/>
                                      </p:to>
                                    </p:set>
                                    <p:animEffect transition="in" filter="fade">
                                      <p:cBhvr>
                                        <p:cTn id="280" dur="500"/>
                                        <p:tgtEl>
                                          <p:spTgt spid="43"/>
                                        </p:tgtEl>
                                      </p:cBhvr>
                                    </p:animEffect>
                                  </p:childTnLst>
                                </p:cTn>
                              </p:par>
                            </p:childTnLst>
                          </p:cTn>
                        </p:par>
                      </p:childTnLst>
                    </p:cTn>
                  </p:par>
                  <p:par>
                    <p:cTn id="281" fill="hold">
                      <p:stCondLst>
                        <p:cond delay="indefinite"/>
                      </p:stCondLst>
                      <p:childTnLst>
                        <p:par>
                          <p:cTn id="282" fill="hold">
                            <p:stCondLst>
                              <p:cond delay="0"/>
                            </p:stCondLst>
                            <p:childTnLst>
                              <p:par>
                                <p:cTn id="283" presetID="10" presetClass="entr" presetSubtype="0" fill="hold" grpId="0" nodeType="clickEffect">
                                  <p:stCondLst>
                                    <p:cond delay="0"/>
                                  </p:stCondLst>
                                  <p:childTnLst>
                                    <p:set>
                                      <p:cBhvr>
                                        <p:cTn id="284" dur="1" fill="hold">
                                          <p:stCondLst>
                                            <p:cond delay="0"/>
                                          </p:stCondLst>
                                        </p:cTn>
                                        <p:tgtEl>
                                          <p:spTgt spid="70"/>
                                        </p:tgtEl>
                                        <p:attrNameLst>
                                          <p:attrName>style.visibility</p:attrName>
                                        </p:attrNameLst>
                                      </p:cBhvr>
                                      <p:to>
                                        <p:strVal val="visible"/>
                                      </p:to>
                                    </p:set>
                                    <p:animEffect transition="in" filter="fade">
                                      <p:cBhvr>
                                        <p:cTn id="285" dur="500"/>
                                        <p:tgtEl>
                                          <p:spTgt spid="70"/>
                                        </p:tgtEl>
                                      </p:cBhvr>
                                    </p:animEffect>
                                  </p:childTnLst>
                                </p:cTn>
                              </p:par>
                            </p:childTnLst>
                          </p:cTn>
                        </p:par>
                      </p:childTnLst>
                    </p:cTn>
                  </p:par>
                  <p:par>
                    <p:cTn id="286" fill="hold">
                      <p:stCondLst>
                        <p:cond delay="indefinite"/>
                      </p:stCondLst>
                      <p:childTnLst>
                        <p:par>
                          <p:cTn id="287" fill="hold">
                            <p:stCondLst>
                              <p:cond delay="0"/>
                            </p:stCondLst>
                            <p:childTnLst>
                              <p:par>
                                <p:cTn id="288" presetID="10" presetClass="entr" presetSubtype="0" fill="hold" grpId="0" nodeType="clickEffect">
                                  <p:stCondLst>
                                    <p:cond delay="0"/>
                                  </p:stCondLst>
                                  <p:childTnLst>
                                    <p:set>
                                      <p:cBhvr>
                                        <p:cTn id="289" dur="1" fill="hold">
                                          <p:stCondLst>
                                            <p:cond delay="0"/>
                                          </p:stCondLst>
                                        </p:cTn>
                                        <p:tgtEl>
                                          <p:spTgt spid="71"/>
                                        </p:tgtEl>
                                        <p:attrNameLst>
                                          <p:attrName>style.visibility</p:attrName>
                                        </p:attrNameLst>
                                      </p:cBhvr>
                                      <p:to>
                                        <p:strVal val="visible"/>
                                      </p:to>
                                    </p:set>
                                    <p:animEffect transition="in" filter="fade">
                                      <p:cBhvr>
                                        <p:cTn id="290" dur="500"/>
                                        <p:tgtEl>
                                          <p:spTgt spid="71"/>
                                        </p:tgtEl>
                                      </p:cBhvr>
                                    </p:animEffect>
                                  </p:childTnLst>
                                </p:cTn>
                              </p:par>
                            </p:childTnLst>
                          </p:cTn>
                        </p:par>
                      </p:childTnLst>
                    </p:cTn>
                  </p:par>
                  <p:par>
                    <p:cTn id="291" fill="hold">
                      <p:stCondLst>
                        <p:cond delay="indefinite"/>
                      </p:stCondLst>
                      <p:childTnLst>
                        <p:par>
                          <p:cTn id="292" fill="hold">
                            <p:stCondLst>
                              <p:cond delay="0"/>
                            </p:stCondLst>
                            <p:childTnLst>
                              <p:par>
                                <p:cTn id="293" presetID="10" presetClass="entr" presetSubtype="0" fill="hold" grpId="0" nodeType="clickEffect">
                                  <p:stCondLst>
                                    <p:cond delay="0"/>
                                  </p:stCondLst>
                                  <p:childTnLst>
                                    <p:set>
                                      <p:cBhvr>
                                        <p:cTn id="294" dur="1" fill="hold">
                                          <p:stCondLst>
                                            <p:cond delay="0"/>
                                          </p:stCondLst>
                                        </p:cTn>
                                        <p:tgtEl>
                                          <p:spTgt spid="72"/>
                                        </p:tgtEl>
                                        <p:attrNameLst>
                                          <p:attrName>style.visibility</p:attrName>
                                        </p:attrNameLst>
                                      </p:cBhvr>
                                      <p:to>
                                        <p:strVal val="visible"/>
                                      </p:to>
                                    </p:set>
                                    <p:animEffect transition="in" filter="fade">
                                      <p:cBhvr>
                                        <p:cTn id="295" dur="500"/>
                                        <p:tgtEl>
                                          <p:spTgt spid="72"/>
                                        </p:tgtEl>
                                      </p:cBhvr>
                                    </p:animEffect>
                                  </p:childTnLst>
                                </p:cTn>
                              </p:par>
                            </p:childTnLst>
                          </p:cTn>
                        </p:par>
                      </p:childTnLst>
                    </p:cTn>
                  </p:par>
                  <p:par>
                    <p:cTn id="296" fill="hold">
                      <p:stCondLst>
                        <p:cond delay="indefinite"/>
                      </p:stCondLst>
                      <p:childTnLst>
                        <p:par>
                          <p:cTn id="297" fill="hold">
                            <p:stCondLst>
                              <p:cond delay="0"/>
                            </p:stCondLst>
                            <p:childTnLst>
                              <p:par>
                                <p:cTn id="298" presetID="10" presetClass="entr" presetSubtype="0" fill="hold" grpId="0" nodeType="clickEffect">
                                  <p:stCondLst>
                                    <p:cond delay="0"/>
                                  </p:stCondLst>
                                  <p:childTnLst>
                                    <p:set>
                                      <p:cBhvr>
                                        <p:cTn id="299" dur="1" fill="hold">
                                          <p:stCondLst>
                                            <p:cond delay="0"/>
                                          </p:stCondLst>
                                        </p:cTn>
                                        <p:tgtEl>
                                          <p:spTgt spid="69"/>
                                        </p:tgtEl>
                                        <p:attrNameLst>
                                          <p:attrName>style.visibility</p:attrName>
                                        </p:attrNameLst>
                                      </p:cBhvr>
                                      <p:to>
                                        <p:strVal val="visible"/>
                                      </p:to>
                                    </p:set>
                                    <p:animEffect transition="in" filter="fade">
                                      <p:cBhvr>
                                        <p:cTn id="300"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4" grpId="0" animBg="1"/>
      <p:bldP spid="16" grpId="0" animBg="1"/>
      <p:bldP spid="3" grpId="0" animBg="1"/>
      <p:bldP spid="11" grpId="0"/>
      <p:bldP spid="13" grpId="0"/>
      <p:bldP spid="15" grpId="0"/>
      <p:bldP spid="17" grpId="0"/>
      <p:bldP spid="18" grpId="0"/>
      <p:bldP spid="46" grpId="0"/>
      <p:bldP spid="52" grpId="0"/>
      <p:bldP spid="54" grpId="0"/>
      <p:bldP spid="56" grpId="0"/>
      <p:bldP spid="58" grpId="0"/>
      <p:bldP spid="59" grpId="0"/>
      <p:bldP spid="61" grpId="0"/>
      <p:bldP spid="62" grpId="0" animBg="1"/>
      <p:bldP spid="65" grpId="0" animBg="1"/>
      <p:bldP spid="66" grpId="0" animBg="1"/>
      <p:bldP spid="67" grpId="0" animBg="1"/>
      <p:bldP spid="68" grpId="0" animBg="1"/>
      <p:bldP spid="69" grpId="0"/>
      <p:bldP spid="70" grpId="0"/>
      <p:bldP spid="71" grpId="0"/>
      <p:bldP spid="72" grpId="0"/>
      <p:bldP spid="73" grpId="0"/>
      <p:bldP spid="74" grpId="0"/>
      <p:bldP spid="75" grpId="0"/>
      <p:bldP spid="76" grpId="0"/>
      <p:bldP spid="77" grpId="0"/>
      <p:bldP spid="78" grpId="0"/>
      <p:bldP spid="79" grpId="0" animBg="1"/>
      <p:bldP spid="41" grpId="0" animBg="1"/>
      <p:bldP spid="42" grpId="0"/>
      <p:bldP spid="43" grpId="0"/>
      <p:bldP spid="63" grpId="0"/>
      <p:bldP spid="3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97AEC-7DB3-4BE7-91EE-6CE764B4C51C}"/>
              </a:ext>
            </a:extLst>
          </p:cNvPr>
          <p:cNvSpPr>
            <a:spLocks noGrp="1"/>
          </p:cNvSpPr>
          <p:nvPr>
            <p:ph type="title"/>
          </p:nvPr>
        </p:nvSpPr>
        <p:spPr/>
        <p:txBody>
          <a:bodyPr/>
          <a:lstStyle/>
          <a:p>
            <a:r>
              <a:rPr lang="en-IN" dirty="0"/>
              <a:t>Needs Pyramid</a:t>
            </a:r>
          </a:p>
        </p:txBody>
      </p:sp>
      <p:pic>
        <p:nvPicPr>
          <p:cNvPr id="1030" name="Picture 6" descr="Why Insurance - About Insurance">
            <a:extLst>
              <a:ext uri="{FF2B5EF4-FFF2-40B4-BE49-F238E27FC236}">
                <a16:creationId xmlns:a16="http://schemas.microsoft.com/office/drawing/2014/main" id="{09BF30CF-4155-442A-8614-F90BE9C8B9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628775"/>
            <a:ext cx="4876800"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6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3C97-E356-4FF9-AED5-879B8F991C1B}"/>
              </a:ext>
            </a:extLst>
          </p:cNvPr>
          <p:cNvSpPr>
            <a:spLocks noGrp="1"/>
          </p:cNvSpPr>
          <p:nvPr>
            <p:ph type="title"/>
          </p:nvPr>
        </p:nvSpPr>
        <p:spPr/>
        <p:txBody>
          <a:bodyPr/>
          <a:lstStyle/>
          <a:p>
            <a:r>
              <a:rPr lang="en-US" dirty="0"/>
              <a:t>Goal Setting</a:t>
            </a:r>
          </a:p>
        </p:txBody>
      </p:sp>
      <p:sp>
        <p:nvSpPr>
          <p:cNvPr id="3" name="Rectangle 2" descr="To resize or crop your 3D model within a frame, you can use the pan and zoom tool.">
            <a:extLst>
              <a:ext uri="{FF2B5EF4-FFF2-40B4-BE49-F238E27FC236}">
                <a16:creationId xmlns:a16="http://schemas.microsoft.com/office/drawing/2014/main" id="{874312F7-8744-467E-9DCF-F78292FB02D0}"/>
              </a:ext>
            </a:extLst>
          </p:cNvPr>
          <p:cNvSpPr/>
          <p:nvPr/>
        </p:nvSpPr>
        <p:spPr>
          <a:xfrm>
            <a:off x="515938" y="1345489"/>
            <a:ext cx="6096000" cy="531107"/>
          </a:xfrm>
          <a:prstGeom prst="rect">
            <a:avLst/>
          </a:prstGeom>
        </p:spPr>
        <p:txBody>
          <a:bodyPr>
            <a:spAutoFit/>
          </a:bodyPr>
          <a:lstStyle/>
          <a:p>
            <a:pPr lvl="0">
              <a:lnSpc>
                <a:spcPts val="1800"/>
              </a:lnSpc>
              <a:spcBef>
                <a:spcPts val="1000"/>
              </a:spcBef>
              <a:spcAft>
                <a:spcPts val="2000"/>
              </a:spcAft>
            </a:pPr>
            <a:r>
              <a:rPr lang="en-US" sz="1200" dirty="0">
                <a:solidFill>
                  <a:prstClr val="black">
                    <a:lumMod val="75000"/>
                    <a:lumOff val="25000"/>
                  </a:prstClr>
                </a:solidFill>
                <a:latin typeface="Segoe UI" panose="020B0502040204020203" pitchFamily="34" charset="0"/>
                <a:cs typeface="Segoe UI" panose="020B0502040204020203" pitchFamily="34" charset="0"/>
              </a:rPr>
              <a:t>The single most important factor in a successful financial plan is your determination to take it seriously.</a:t>
            </a:r>
          </a:p>
        </p:txBody>
      </p:sp>
      <p:grpSp>
        <p:nvGrpSpPr>
          <p:cNvPr id="4" name="Step 1" descr="Small circle with number 1 inside indicating step 1">
            <a:extLst>
              <a:ext uri="{FF2B5EF4-FFF2-40B4-BE49-F238E27FC236}">
                <a16:creationId xmlns:a16="http://schemas.microsoft.com/office/drawing/2014/main" id="{A98CACC9-95AD-4FA9-B112-2614409B3034}"/>
              </a:ext>
            </a:extLst>
          </p:cNvPr>
          <p:cNvGrpSpPr/>
          <p:nvPr/>
        </p:nvGrpSpPr>
        <p:grpSpPr bwMode="blackWhite">
          <a:xfrm>
            <a:off x="523554" y="4044150"/>
            <a:ext cx="558179" cy="409838"/>
            <a:chOff x="6953426" y="711274"/>
            <a:chExt cx="558179" cy="409838"/>
          </a:xfrm>
        </p:grpSpPr>
        <p:sp>
          <p:nvSpPr>
            <p:cNvPr id="5" name="Oval 4" descr="Small circle">
              <a:extLst>
                <a:ext uri="{FF2B5EF4-FFF2-40B4-BE49-F238E27FC236}">
                  <a16:creationId xmlns:a16="http://schemas.microsoft.com/office/drawing/2014/main" id="{85E15BFF-C7BD-48F1-ADAD-806664D31D05}"/>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Number 1">
              <a:extLst>
                <a:ext uri="{FF2B5EF4-FFF2-40B4-BE49-F238E27FC236}">
                  <a16:creationId xmlns:a16="http://schemas.microsoft.com/office/drawing/2014/main" id="{8A35519D-559D-4CEF-9805-8DFBFE16F778}"/>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7" name="Content Placeholder Step 1" descr="Select your 3D model &gt; 3D Models Format &gt; Pan &amp; Zoom&#10;&#10;Note: the Pan &amp; Zoom tool acts like an on/off (toggle) switch. Once pressed, you’ll see a gray box around the Pan &amp; Zoom button to indicate the feature is activated. Press the button again to deactivate the Pan &amp; Zoom feature.">
            <a:extLst>
              <a:ext uri="{FF2B5EF4-FFF2-40B4-BE49-F238E27FC236}">
                <a16:creationId xmlns:a16="http://schemas.microsoft.com/office/drawing/2014/main" id="{3EE46009-9B31-417A-AB61-8C70009004B3}"/>
              </a:ext>
            </a:extLst>
          </p:cNvPr>
          <p:cNvSpPr txBox="1">
            <a:spLocks/>
          </p:cNvSpPr>
          <p:nvPr/>
        </p:nvSpPr>
        <p:spPr>
          <a:xfrm>
            <a:off x="1030869" y="4084342"/>
            <a:ext cx="3034721" cy="2236702"/>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Realistic Financial Data</a:t>
            </a:r>
            <a:br>
              <a:rPr lang="en-US" dirty="0">
                <a:solidFill>
                  <a:srgbClr val="D24726"/>
                </a:solidFill>
                <a:latin typeface="Segoe UI Semibold" panose="020B0702040204020203" pitchFamily="34" charset="0"/>
                <a:cs typeface="Segoe UI Semibold" panose="020B0702040204020203" pitchFamily="34" charset="0"/>
              </a:rPr>
            </a:br>
            <a:br>
              <a:rPr lang="en-US" dirty="0">
                <a:solidFill>
                  <a:srgbClr val="D24726"/>
                </a:solidFill>
                <a:latin typeface="Segoe UI Semibold" panose="020B0702040204020203" pitchFamily="34" charset="0"/>
                <a:cs typeface="Segoe UI Semibold" panose="020B07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Evaluate realistic base of data on your spending and saving habits, including expenses, income and large future expenditures.</a:t>
            </a:r>
          </a:p>
        </p:txBody>
      </p:sp>
      <p:grpSp>
        <p:nvGrpSpPr>
          <p:cNvPr id="8" name="Step 2" descr="Small circle with number 2 inside indicating step 2">
            <a:extLst>
              <a:ext uri="{FF2B5EF4-FFF2-40B4-BE49-F238E27FC236}">
                <a16:creationId xmlns:a16="http://schemas.microsoft.com/office/drawing/2014/main" id="{0134A81D-5B1C-4A76-8173-F064585D6D49}"/>
              </a:ext>
            </a:extLst>
          </p:cNvPr>
          <p:cNvGrpSpPr/>
          <p:nvPr/>
        </p:nvGrpSpPr>
        <p:grpSpPr bwMode="blackWhite">
          <a:xfrm>
            <a:off x="4213933" y="4044150"/>
            <a:ext cx="558179" cy="409838"/>
            <a:chOff x="6953426" y="711274"/>
            <a:chExt cx="558179" cy="409838"/>
          </a:xfrm>
        </p:grpSpPr>
        <p:sp>
          <p:nvSpPr>
            <p:cNvPr id="9" name="Oval 8" descr="Small circle">
              <a:extLst>
                <a:ext uri="{FF2B5EF4-FFF2-40B4-BE49-F238E27FC236}">
                  <a16:creationId xmlns:a16="http://schemas.microsoft.com/office/drawing/2014/main" id="{CE0F87BC-F03F-4D0B-9A96-7530CD918386}"/>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descr="Number 2">
              <a:extLst>
                <a:ext uri="{FF2B5EF4-FFF2-40B4-BE49-F238E27FC236}">
                  <a16:creationId xmlns:a16="http://schemas.microsoft.com/office/drawing/2014/main" id="{558F649E-C746-445A-AB92-6DC92B377D12}"/>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grpSp>
        <p:nvGrpSpPr>
          <p:cNvPr id="12" name="Step 3" descr="Small circle with number 3 inside  indicating step 3">
            <a:extLst>
              <a:ext uri="{FF2B5EF4-FFF2-40B4-BE49-F238E27FC236}">
                <a16:creationId xmlns:a16="http://schemas.microsoft.com/office/drawing/2014/main" id="{07CF4AF3-D618-49AD-BB03-5E5F7A41C8D9}"/>
              </a:ext>
            </a:extLst>
          </p:cNvPr>
          <p:cNvGrpSpPr/>
          <p:nvPr/>
        </p:nvGrpSpPr>
        <p:grpSpPr bwMode="blackWhite">
          <a:xfrm>
            <a:off x="7895752" y="4044150"/>
            <a:ext cx="558179" cy="409838"/>
            <a:chOff x="6953426" y="711274"/>
            <a:chExt cx="558179" cy="409838"/>
          </a:xfrm>
        </p:grpSpPr>
        <p:sp>
          <p:nvSpPr>
            <p:cNvPr id="13" name="Oval 12" descr="Small circle">
              <a:extLst>
                <a:ext uri="{FF2B5EF4-FFF2-40B4-BE49-F238E27FC236}">
                  <a16:creationId xmlns:a16="http://schemas.microsoft.com/office/drawing/2014/main" id="{BE5E6BE8-4DC5-41CD-9A48-850FCE78556C}"/>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descr="Number 3">
              <a:extLst>
                <a:ext uri="{FF2B5EF4-FFF2-40B4-BE49-F238E27FC236}">
                  <a16:creationId xmlns:a16="http://schemas.microsoft.com/office/drawing/2014/main" id="{82CA4843-739A-4E67-906B-55C8A5C992C4}"/>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16" name="Content Placeholder Step 1" descr="Select your 3D model &gt; 3D Models Format &gt; Pan &amp; Zoom&#10;&#10;Note: the Pan &amp; Zoom tool acts like an on/off (toggle) switch. Once pressed, you’ll see a gray box around the Pan &amp; Zoom button to indicate the feature is activated. Press the button again to deactivate the Pan &amp; Zoom feature.">
            <a:extLst>
              <a:ext uri="{FF2B5EF4-FFF2-40B4-BE49-F238E27FC236}">
                <a16:creationId xmlns:a16="http://schemas.microsoft.com/office/drawing/2014/main" id="{41238217-EB55-479B-95FE-6A385C407124}"/>
              </a:ext>
            </a:extLst>
          </p:cNvPr>
          <p:cNvSpPr txBox="1">
            <a:spLocks/>
          </p:cNvSpPr>
          <p:nvPr/>
        </p:nvSpPr>
        <p:spPr>
          <a:xfrm>
            <a:off x="4712677" y="4086000"/>
            <a:ext cx="3030048" cy="2260952"/>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Goals and Expectations</a:t>
            </a:r>
            <a:br>
              <a:rPr lang="en-US" dirty="0">
                <a:solidFill>
                  <a:srgbClr val="D24726"/>
                </a:solidFill>
                <a:latin typeface="Segoe UI Semibold" panose="020B0702040204020203" pitchFamily="34" charset="0"/>
                <a:cs typeface="Segoe UI Semibold" panose="020B0702040204020203" pitchFamily="34" charset="0"/>
              </a:rPr>
            </a:br>
            <a:br>
              <a:rPr lang="en-US" dirty="0">
                <a:solidFill>
                  <a:srgbClr val="D24726"/>
                </a:solidFill>
                <a:latin typeface="Segoe UI Semibold" panose="020B0702040204020203" pitchFamily="34" charset="0"/>
                <a:cs typeface="Segoe UI Semibold" panose="020B07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Meet your goals – Child’s Schooling and Higher Education, Child’s marriage, Retirement, House, Medical Cost, Legacy Planning.</a:t>
            </a:r>
          </a:p>
        </p:txBody>
      </p:sp>
      <p:sp>
        <p:nvSpPr>
          <p:cNvPr id="17" name="Content Placeholder Step 1" descr="Select your 3D model &gt; 3D Models Format &gt; Pan &amp; Zoom&#10;&#10;Note: the Pan &amp; Zoom tool acts like an on/off (toggle) switch. Once pressed, you’ll see a gray box around the Pan &amp; Zoom button to indicate the feature is activated. Press the button again to deactivate the Pan &amp; Zoom feature.">
            <a:extLst>
              <a:ext uri="{FF2B5EF4-FFF2-40B4-BE49-F238E27FC236}">
                <a16:creationId xmlns:a16="http://schemas.microsoft.com/office/drawing/2014/main" id="{932F3D7F-8B31-4C81-B6E0-102DB6FDDCA9}"/>
              </a:ext>
            </a:extLst>
          </p:cNvPr>
          <p:cNvSpPr txBox="1">
            <a:spLocks/>
          </p:cNvSpPr>
          <p:nvPr/>
        </p:nvSpPr>
        <p:spPr>
          <a:xfrm>
            <a:off x="8393722" y="4086000"/>
            <a:ext cx="3018325" cy="2280487"/>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Age-Appropriate Investment</a:t>
            </a:r>
            <a:br>
              <a:rPr lang="en-US" dirty="0">
                <a:solidFill>
                  <a:srgbClr val="D24726"/>
                </a:solidFill>
                <a:latin typeface="Segoe UI Semibold" panose="020B0702040204020203" pitchFamily="34" charset="0"/>
                <a:cs typeface="Segoe UI Semibold" panose="020B0702040204020203" pitchFamily="34" charset="0"/>
              </a:rPr>
            </a:br>
            <a:br>
              <a:rPr lang="en-US" dirty="0">
                <a:solidFill>
                  <a:srgbClr val="D24726"/>
                </a:solidFill>
                <a:latin typeface="Segoe UI Semibold" panose="020B0702040204020203" pitchFamily="34" charset="0"/>
                <a:cs typeface="Segoe UI Semibold" panose="020B07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Age is a factor in making a financial plan. The younger you are, the more years you have to accumulate money to meet your goals.</a:t>
            </a:r>
          </a:p>
        </p:txBody>
      </p:sp>
      <mc:AlternateContent xmlns:mc="http://schemas.openxmlformats.org/markup-compatibility/2006">
        <mc:Choice xmlns:am3d="http://schemas.microsoft.com/office/drawing/2017/model3d" Requires="am3d">
          <p:graphicFrame>
            <p:nvGraphicFramePr>
              <p:cNvPr id="28" name="3D Model 27" descr="Skydiver Male">
                <a:extLst>
                  <a:ext uri="{FF2B5EF4-FFF2-40B4-BE49-F238E27FC236}">
                    <a16:creationId xmlns:a16="http://schemas.microsoft.com/office/drawing/2014/main" id="{466D8479-0D57-4BBE-A733-9D3F3E5F5373}"/>
                  </a:ext>
                </a:extLst>
              </p:cNvPr>
              <p:cNvGraphicFramePr>
                <a:graphicFrameLocks noChangeAspect="1"/>
              </p:cNvGraphicFramePr>
              <p:nvPr>
                <p:extLst>
                  <p:ext uri="{D42A27DB-BD31-4B8C-83A1-F6EECF244321}">
                    <p14:modId xmlns:p14="http://schemas.microsoft.com/office/powerpoint/2010/main" val="2550805875"/>
                  </p:ext>
                </p:extLst>
              </p:nvPr>
            </p:nvGraphicFramePr>
            <p:xfrm>
              <a:off x="1876505" y="1559610"/>
              <a:ext cx="860593" cy="2460324"/>
            </p:xfrm>
            <a:graphic>
              <a:graphicData uri="http://schemas.microsoft.com/office/drawing/2017/model3d">
                <am3d:model3d r:embed="rId2">
                  <am3d:spPr>
                    <a:xfrm>
                      <a:off x="0" y="0"/>
                      <a:ext cx="860593" cy="2460324"/>
                    </a:xfrm>
                    <a:prstGeom prst="rect">
                      <a:avLst/>
                    </a:prstGeom>
                  </am3d:spPr>
                  <am3d:camera>
                    <am3d:pos x="0" y="0" z="51267489"/>
                    <am3d:up dx="0" dy="36000000" dz="0"/>
                    <am3d:lookAt x="0" y="0" z="0"/>
                    <am3d:perspective fov="2700000"/>
                  </am3d:camera>
                  <am3d:trans>
                    <am3d:meterPerModelUnit n="573714" d="1000000"/>
                    <am3d:preTrans dx="-27279" dy="-17985891" dz="263366"/>
                    <am3d:scale>
                      <am3d:sx n="1000000" d="1000000"/>
                      <am3d:sy n="1000000" d="1000000"/>
                      <am3d:sz n="1000000" d="1000000"/>
                    </am3d:scale>
                    <am3d:rot/>
                    <am3d:postTrans dx="0" dy="0" dz="0"/>
                  </am3d:trans>
                  <am3d:raster rName="Office3DRenderer" rVer="16.0.8326">
                    <am3d:blip r:embed="rId3"/>
                  </am3d:raster>
                  <am3d:objViewport viewportSz="269967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8" name="3D Model 27" descr="Skydiver Male">
                <a:extLst>
                  <a:ext uri="{FF2B5EF4-FFF2-40B4-BE49-F238E27FC236}">
                    <a16:creationId xmlns:a16="http://schemas.microsoft.com/office/drawing/2014/main" id="{466D8479-0D57-4BBE-A733-9D3F3E5F5373}"/>
                  </a:ext>
                </a:extLst>
              </p:cNvPr>
              <p:cNvPicPr>
                <a:picLocks noGrp="1" noRot="1" noChangeAspect="1" noMove="1" noResize="1" noEditPoints="1" noAdjustHandles="1" noChangeArrowheads="1" noChangeShapeType="1" noCrop="1"/>
              </p:cNvPicPr>
              <p:nvPr/>
            </p:nvPicPr>
            <p:blipFill>
              <a:blip r:embed="rId3"/>
              <a:stretch>
                <a:fillRect/>
              </a:stretch>
            </p:blipFill>
            <p:spPr>
              <a:xfrm>
                <a:off x="1876505" y="1559610"/>
                <a:ext cx="860593" cy="2460324"/>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30" name="3D Model 29" descr="Skydiver Male">
                <a:extLst>
                  <a:ext uri="{FF2B5EF4-FFF2-40B4-BE49-F238E27FC236}">
                    <a16:creationId xmlns:a16="http://schemas.microsoft.com/office/drawing/2014/main" id="{AFE3A5A6-E8A1-4F2D-AC99-D5D72C728434}"/>
                  </a:ext>
                </a:extLst>
              </p:cNvPr>
              <p:cNvGraphicFramePr>
                <a:graphicFrameLocks noChangeAspect="1"/>
              </p:cNvGraphicFramePr>
              <p:nvPr>
                <p:extLst>
                  <p:ext uri="{D42A27DB-BD31-4B8C-83A1-F6EECF244321}">
                    <p14:modId xmlns:p14="http://schemas.microsoft.com/office/powerpoint/2010/main" val="2353691226"/>
                  </p:ext>
                </p:extLst>
              </p:nvPr>
            </p:nvGraphicFramePr>
            <p:xfrm>
              <a:off x="9134871" y="1558801"/>
              <a:ext cx="817503" cy="2537848"/>
            </p:xfrm>
            <a:graphic>
              <a:graphicData uri="http://schemas.microsoft.com/office/drawing/2017/model3d">
                <am3d:model3d r:embed="rId2">
                  <am3d:spPr>
                    <a:xfrm>
                      <a:off x="0" y="0"/>
                      <a:ext cx="817503" cy="2537848"/>
                    </a:xfrm>
                    <a:prstGeom prst="rect">
                      <a:avLst/>
                    </a:prstGeom>
                  </am3d:spPr>
                  <am3d:camera>
                    <am3d:pos x="0" y="0" z="51267489"/>
                    <am3d:up dx="0" dy="36000000" dz="0"/>
                    <am3d:lookAt x="0" y="0" z="0"/>
                    <am3d:perspective fov="2700000"/>
                  </am3d:camera>
                  <am3d:trans>
                    <am3d:meterPerModelUnit n="573714" d="1000000"/>
                    <am3d:preTrans dx="-27279" dy="-17985891" dz="263366"/>
                    <am3d:scale>
                      <am3d:sx n="1000000" d="1000000"/>
                      <am3d:sy n="1000000" d="1000000"/>
                      <am3d:sz n="1000000" d="1000000"/>
                    </am3d:scale>
                    <am3d:rot ax="-4" ay="-2076032"/>
                    <am3d:postTrans dx="0" dy="0" dz="0"/>
                  </am3d:trans>
                  <am3d:raster rName="Office3DRenderer" rVer="16.0.8326">
                    <am3d:blip r:embed="rId4"/>
                  </am3d:raster>
                  <am3d:objViewport viewportSz="2699661"/>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30" name="3D Model 29" descr="Skydiver Male">
                <a:extLst>
                  <a:ext uri="{FF2B5EF4-FFF2-40B4-BE49-F238E27FC236}">
                    <a16:creationId xmlns:a16="http://schemas.microsoft.com/office/drawing/2014/main" id="{AFE3A5A6-E8A1-4F2D-AC99-D5D72C728434}"/>
                  </a:ext>
                </a:extLst>
              </p:cNvPr>
              <p:cNvPicPr>
                <a:picLocks noGrp="1" noRot="1" noChangeAspect="1" noMove="1" noResize="1" noEditPoints="1" noAdjustHandles="1" noChangeArrowheads="1" noChangeShapeType="1" noCrop="1"/>
              </p:cNvPicPr>
              <p:nvPr/>
            </p:nvPicPr>
            <p:blipFill>
              <a:blip r:embed="rId4"/>
              <a:stretch>
                <a:fillRect/>
              </a:stretch>
            </p:blipFill>
            <p:spPr>
              <a:xfrm>
                <a:off x="9134871" y="1558801"/>
                <a:ext cx="817503" cy="2537848"/>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32" name="3D Model 31" descr="Skydiver Male">
                <a:extLst>
                  <a:ext uri="{FF2B5EF4-FFF2-40B4-BE49-F238E27FC236}">
                    <a16:creationId xmlns:a16="http://schemas.microsoft.com/office/drawing/2014/main" id="{570E3C64-59F7-474E-A473-780202C2C813}"/>
                  </a:ext>
                </a:extLst>
              </p:cNvPr>
              <p:cNvGraphicFramePr>
                <a:graphicFrameLocks noChangeAspect="1"/>
              </p:cNvGraphicFramePr>
              <p:nvPr>
                <p:extLst>
                  <p:ext uri="{D42A27DB-BD31-4B8C-83A1-F6EECF244321}">
                    <p14:modId xmlns:p14="http://schemas.microsoft.com/office/powerpoint/2010/main" val="244931115"/>
                  </p:ext>
                </p:extLst>
              </p:nvPr>
            </p:nvGraphicFramePr>
            <p:xfrm>
              <a:off x="5641501" y="1532575"/>
              <a:ext cx="874541" cy="2512768"/>
            </p:xfrm>
            <a:graphic>
              <a:graphicData uri="http://schemas.microsoft.com/office/drawing/2017/model3d">
                <am3d:model3d r:embed="rId2">
                  <am3d:spPr>
                    <a:xfrm>
                      <a:off x="0" y="0"/>
                      <a:ext cx="874541" cy="2512768"/>
                    </a:xfrm>
                    <a:prstGeom prst="rect">
                      <a:avLst/>
                    </a:prstGeom>
                  </am3d:spPr>
                  <am3d:camera>
                    <am3d:pos x="0" y="0" z="51267489"/>
                    <am3d:up dx="0" dy="36000000" dz="0"/>
                    <am3d:lookAt x="0" y="0" z="0"/>
                    <am3d:perspective fov="2700000"/>
                  </am3d:camera>
                  <am3d:trans>
                    <am3d:meterPerModelUnit n="573714" d="1000000"/>
                    <am3d:preTrans dx="-27279" dy="-17985891" dz="263366"/>
                    <am3d:scale>
                      <am3d:sx n="1000000" d="1000000"/>
                      <am3d:sy n="1000000" d="1000000"/>
                      <am3d:sz n="1000000" d="1000000"/>
                    </am3d:scale>
                    <am3d:rot ax="80744" ay="1300307" az="29820"/>
                    <am3d:postTrans dx="0" dy="0" dz="0"/>
                  </am3d:trans>
                  <am3d:raster rName="Office3DRenderer" rVer="16.0.8326">
                    <am3d:blip r:embed="rId5"/>
                  </am3d:raster>
                  <am3d:objViewport viewportSz="269967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32" name="3D Model 31" descr="Skydiver Male">
                <a:extLst>
                  <a:ext uri="{FF2B5EF4-FFF2-40B4-BE49-F238E27FC236}">
                    <a16:creationId xmlns:a16="http://schemas.microsoft.com/office/drawing/2014/main" id="{570E3C64-59F7-474E-A473-780202C2C813}"/>
                  </a:ext>
                </a:extLst>
              </p:cNvPr>
              <p:cNvPicPr>
                <a:picLocks noGrp="1" noRot="1" noChangeAspect="1" noMove="1" noResize="1" noEditPoints="1" noAdjustHandles="1" noChangeArrowheads="1" noChangeShapeType="1" noCrop="1"/>
              </p:cNvPicPr>
              <p:nvPr/>
            </p:nvPicPr>
            <p:blipFill>
              <a:blip r:embed="rId5"/>
              <a:stretch>
                <a:fillRect/>
              </a:stretch>
            </p:blipFill>
            <p:spPr>
              <a:xfrm>
                <a:off x="5641501" y="1532575"/>
                <a:ext cx="874541" cy="2512768"/>
              </a:xfrm>
              <a:prstGeom prst="rect">
                <a:avLst/>
              </a:prstGeom>
            </p:spPr>
          </p:pic>
        </mc:Fallback>
      </mc:AlternateContent>
    </p:spTree>
    <p:extLst>
      <p:ext uri="{BB962C8B-B14F-4D97-AF65-F5344CB8AC3E}">
        <p14:creationId xmlns:p14="http://schemas.microsoft.com/office/powerpoint/2010/main" val="1764756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10"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a:xfrm>
            <a:off x="604434" y="448628"/>
            <a:ext cx="10983132" cy="747763"/>
          </a:xfrm>
        </p:spPr>
        <p:txBody>
          <a:bodyPr/>
          <a:lstStyle/>
          <a:p>
            <a:r>
              <a:rPr lang="en-US" dirty="0"/>
              <a:t>What is the Economic Value of Your Life?</a:t>
            </a:r>
          </a:p>
        </p:txBody>
      </p:sp>
      <p:sp>
        <p:nvSpPr>
          <p:cNvPr id="2" name="Content Placeholder 1">
            <a:extLst>
              <a:ext uri="{FF2B5EF4-FFF2-40B4-BE49-F238E27FC236}">
                <a16:creationId xmlns:a16="http://schemas.microsoft.com/office/drawing/2014/main" id="{95AB49E1-195D-497A-BB31-2158958CA082}"/>
              </a:ext>
            </a:extLst>
          </p:cNvPr>
          <p:cNvSpPr>
            <a:spLocks noGrp="1"/>
          </p:cNvSpPr>
          <p:nvPr>
            <p:ph idx="1"/>
          </p:nvPr>
        </p:nvSpPr>
        <p:spPr>
          <a:xfrm>
            <a:off x="643187" y="1419225"/>
            <a:ext cx="3192379" cy="2057399"/>
          </a:xfrm>
        </p:spPr>
        <p:txBody>
          <a:bodyPr/>
          <a:lstStyle/>
          <a:p>
            <a:pPr lvl="0"/>
            <a:r>
              <a:rPr lang="en-US" dirty="0"/>
              <a:t>The Economic value of an Individual Life (also known as Human Life Value) is a method of calculating the amount of life insurance a family would need based on the financial loss they would incur if the sole income earning person in the family were to pass away today.</a:t>
            </a:r>
          </a:p>
        </p:txBody>
      </p:sp>
      <p:pic>
        <p:nvPicPr>
          <p:cNvPr id="20" name="Picture 19">
            <a:extLst>
              <a:ext uri="{FF2B5EF4-FFF2-40B4-BE49-F238E27FC236}">
                <a16:creationId xmlns:a16="http://schemas.microsoft.com/office/drawing/2014/main" id="{CE6CDA93-4E1C-41A1-9E61-A0C6BFF52F11}"/>
              </a:ext>
            </a:extLst>
          </p:cNvPr>
          <p:cNvPicPr>
            <a:picLocks noChangeAspect="1"/>
          </p:cNvPicPr>
          <p:nvPr/>
        </p:nvPicPr>
        <p:blipFill>
          <a:blip r:embed="rId2"/>
          <a:stretch>
            <a:fillRect/>
          </a:stretch>
        </p:blipFill>
        <p:spPr>
          <a:xfrm>
            <a:off x="4027566" y="1414834"/>
            <a:ext cx="7560000" cy="5069180"/>
          </a:xfrm>
          <a:prstGeom prst="rect">
            <a:avLst/>
          </a:prstGeom>
        </p:spPr>
      </p:pic>
      <p:sp>
        <p:nvSpPr>
          <p:cNvPr id="22" name="Oval 21">
            <a:extLst>
              <a:ext uri="{FF2B5EF4-FFF2-40B4-BE49-F238E27FC236}">
                <a16:creationId xmlns:a16="http://schemas.microsoft.com/office/drawing/2014/main" id="{D7B5DB99-4BD7-4067-9419-E2AB6A9CCD30}"/>
              </a:ext>
            </a:extLst>
          </p:cNvPr>
          <p:cNvSpPr/>
          <p:nvPr/>
        </p:nvSpPr>
        <p:spPr>
          <a:xfrm>
            <a:off x="3781424" y="1533526"/>
            <a:ext cx="238125" cy="228600"/>
          </a:xfrm>
          <a:prstGeom prst="ellipse">
            <a:avLst/>
          </a:prstGeom>
          <a:solidFill>
            <a:srgbClr val="D24726"/>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23" name="Oval 22">
            <a:extLst>
              <a:ext uri="{FF2B5EF4-FFF2-40B4-BE49-F238E27FC236}">
                <a16:creationId xmlns:a16="http://schemas.microsoft.com/office/drawing/2014/main" id="{72CAD97E-9B29-4549-8672-369EC8917BFC}"/>
              </a:ext>
            </a:extLst>
          </p:cNvPr>
          <p:cNvSpPr/>
          <p:nvPr/>
        </p:nvSpPr>
        <p:spPr>
          <a:xfrm>
            <a:off x="3781424" y="1905000"/>
            <a:ext cx="276226" cy="238126"/>
          </a:xfrm>
          <a:prstGeom prst="ellipse">
            <a:avLst/>
          </a:prstGeom>
          <a:solidFill>
            <a:srgbClr val="D24726"/>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24" name="Oval 23">
            <a:extLst>
              <a:ext uri="{FF2B5EF4-FFF2-40B4-BE49-F238E27FC236}">
                <a16:creationId xmlns:a16="http://schemas.microsoft.com/office/drawing/2014/main" id="{33059D37-9CBA-4507-BBA8-3F75BBF5BA06}"/>
              </a:ext>
            </a:extLst>
          </p:cNvPr>
          <p:cNvSpPr/>
          <p:nvPr/>
        </p:nvSpPr>
        <p:spPr>
          <a:xfrm>
            <a:off x="3781424" y="2152650"/>
            <a:ext cx="238126" cy="238125"/>
          </a:xfrm>
          <a:prstGeom prst="ellipse">
            <a:avLst/>
          </a:prstGeom>
          <a:solidFill>
            <a:srgbClr val="D24726"/>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25" name="Oval 24">
            <a:extLst>
              <a:ext uri="{FF2B5EF4-FFF2-40B4-BE49-F238E27FC236}">
                <a16:creationId xmlns:a16="http://schemas.microsoft.com/office/drawing/2014/main" id="{110A10BB-3D74-4274-AE61-C0671A86F2B7}"/>
              </a:ext>
            </a:extLst>
          </p:cNvPr>
          <p:cNvSpPr/>
          <p:nvPr/>
        </p:nvSpPr>
        <p:spPr>
          <a:xfrm>
            <a:off x="3781425" y="2581275"/>
            <a:ext cx="247650" cy="219075"/>
          </a:xfrm>
          <a:prstGeom prst="ellipse">
            <a:avLst/>
          </a:prstGeom>
          <a:solidFill>
            <a:srgbClr val="D24726"/>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
            </a:r>
          </a:p>
        </p:txBody>
      </p:sp>
      <p:sp>
        <p:nvSpPr>
          <p:cNvPr id="27" name="Oval 26">
            <a:extLst>
              <a:ext uri="{FF2B5EF4-FFF2-40B4-BE49-F238E27FC236}">
                <a16:creationId xmlns:a16="http://schemas.microsoft.com/office/drawing/2014/main" id="{5CC66D7C-2D20-426E-8CA2-9194CE9B4892}"/>
              </a:ext>
            </a:extLst>
          </p:cNvPr>
          <p:cNvSpPr/>
          <p:nvPr/>
        </p:nvSpPr>
        <p:spPr>
          <a:xfrm>
            <a:off x="3781425" y="3514725"/>
            <a:ext cx="247650" cy="238125"/>
          </a:xfrm>
          <a:prstGeom prst="ellipse">
            <a:avLst/>
          </a:prstGeom>
          <a:solidFill>
            <a:srgbClr val="D24726"/>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a:t>
            </a:r>
          </a:p>
        </p:txBody>
      </p:sp>
      <p:sp>
        <p:nvSpPr>
          <p:cNvPr id="29" name="Oval 28">
            <a:extLst>
              <a:ext uri="{FF2B5EF4-FFF2-40B4-BE49-F238E27FC236}">
                <a16:creationId xmlns:a16="http://schemas.microsoft.com/office/drawing/2014/main" id="{76E5E25F-2A01-4EED-AABC-C11778651AC3}"/>
              </a:ext>
            </a:extLst>
          </p:cNvPr>
          <p:cNvSpPr/>
          <p:nvPr/>
        </p:nvSpPr>
        <p:spPr>
          <a:xfrm>
            <a:off x="3762374" y="4248151"/>
            <a:ext cx="257175" cy="228600"/>
          </a:xfrm>
          <a:prstGeom prst="ellipse">
            <a:avLst/>
          </a:prstGeom>
          <a:solidFill>
            <a:srgbClr val="D24726"/>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a:t>
            </a:r>
          </a:p>
        </p:txBody>
      </p:sp>
      <p:sp>
        <p:nvSpPr>
          <p:cNvPr id="31" name="Oval 30">
            <a:extLst>
              <a:ext uri="{FF2B5EF4-FFF2-40B4-BE49-F238E27FC236}">
                <a16:creationId xmlns:a16="http://schemas.microsoft.com/office/drawing/2014/main" id="{07ABE91B-978A-4FDE-85FD-FA3B919A616C}"/>
              </a:ext>
            </a:extLst>
          </p:cNvPr>
          <p:cNvSpPr/>
          <p:nvPr/>
        </p:nvSpPr>
        <p:spPr>
          <a:xfrm>
            <a:off x="3762374" y="5857876"/>
            <a:ext cx="257175" cy="228600"/>
          </a:xfrm>
          <a:prstGeom prst="ellipse">
            <a:avLst/>
          </a:prstGeom>
          <a:solidFill>
            <a:srgbClr val="D24726"/>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a:t>
            </a:r>
          </a:p>
        </p:txBody>
      </p:sp>
      <p:sp>
        <p:nvSpPr>
          <p:cNvPr id="33" name="Oval 32">
            <a:extLst>
              <a:ext uri="{FF2B5EF4-FFF2-40B4-BE49-F238E27FC236}">
                <a16:creationId xmlns:a16="http://schemas.microsoft.com/office/drawing/2014/main" id="{B70B386B-6B49-4BF8-91DA-2F8204CB2954}"/>
              </a:ext>
            </a:extLst>
          </p:cNvPr>
          <p:cNvSpPr/>
          <p:nvPr/>
        </p:nvSpPr>
        <p:spPr>
          <a:xfrm>
            <a:off x="3762374" y="5600701"/>
            <a:ext cx="276226" cy="257176"/>
          </a:xfrm>
          <a:prstGeom prst="ellipse">
            <a:avLst/>
          </a:prstGeom>
          <a:solidFill>
            <a:srgbClr val="D24726"/>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t>
            </a:r>
          </a:p>
        </p:txBody>
      </p:sp>
    </p:spTree>
    <p:extLst>
      <p:ext uri="{BB962C8B-B14F-4D97-AF65-F5344CB8AC3E}">
        <p14:creationId xmlns:p14="http://schemas.microsoft.com/office/powerpoint/2010/main" val="225163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241A11-EB68-49D0-A7F8-02B5886D8FB0}"/>
              </a:ext>
            </a:extLst>
          </p:cNvPr>
          <p:cNvSpPr>
            <a:spLocks noGrp="1"/>
          </p:cNvSpPr>
          <p:nvPr>
            <p:ph idx="1"/>
          </p:nvPr>
        </p:nvSpPr>
        <p:spPr/>
        <p:txBody>
          <a:bodyPr/>
          <a:lstStyle/>
          <a:p>
            <a:endParaRPr lang="en-IN" dirty="0"/>
          </a:p>
        </p:txBody>
      </p:sp>
      <p:sp>
        <p:nvSpPr>
          <p:cNvPr id="3" name="Title 2">
            <a:extLst>
              <a:ext uri="{FF2B5EF4-FFF2-40B4-BE49-F238E27FC236}">
                <a16:creationId xmlns:a16="http://schemas.microsoft.com/office/drawing/2014/main" id="{3222DA75-8E38-4596-AE1B-B90388F466AB}"/>
              </a:ext>
            </a:extLst>
          </p:cNvPr>
          <p:cNvSpPr>
            <a:spLocks noGrp="1"/>
          </p:cNvSpPr>
          <p:nvPr>
            <p:ph type="title"/>
          </p:nvPr>
        </p:nvSpPr>
        <p:spPr/>
        <p:txBody>
          <a:bodyPr/>
          <a:lstStyle/>
          <a:p>
            <a:r>
              <a:rPr lang="en-IN" dirty="0"/>
              <a:t>Illustration – Income Protection and Limited/Regular Pay Premium </a:t>
            </a:r>
          </a:p>
        </p:txBody>
      </p:sp>
      <p:graphicFrame>
        <p:nvGraphicFramePr>
          <p:cNvPr id="5" name="Table 2">
            <a:extLst>
              <a:ext uri="{FF2B5EF4-FFF2-40B4-BE49-F238E27FC236}">
                <a16:creationId xmlns:a16="http://schemas.microsoft.com/office/drawing/2014/main" id="{716F9B3F-3AE1-4975-97BE-B7C97B28149A}"/>
              </a:ext>
            </a:extLst>
          </p:cNvPr>
          <p:cNvGraphicFramePr>
            <a:graphicFrameLocks noGrp="1"/>
          </p:cNvGraphicFramePr>
          <p:nvPr>
            <p:extLst>
              <p:ext uri="{D42A27DB-BD31-4B8C-83A1-F6EECF244321}">
                <p14:modId xmlns:p14="http://schemas.microsoft.com/office/powerpoint/2010/main" val="3581405108"/>
              </p:ext>
            </p:extLst>
          </p:nvPr>
        </p:nvGraphicFramePr>
        <p:xfrm>
          <a:off x="638175" y="1666874"/>
          <a:ext cx="10982897" cy="3955201"/>
        </p:xfrm>
        <a:graphic>
          <a:graphicData uri="http://schemas.openxmlformats.org/drawingml/2006/table">
            <a:tbl>
              <a:tblPr firstRow="1" bandRow="1">
                <a:tableStyleId>{5C22544A-7EE6-4342-B048-85BDC9FD1C3A}</a:tableStyleId>
              </a:tblPr>
              <a:tblGrid>
                <a:gridCol w="923925">
                  <a:extLst>
                    <a:ext uri="{9D8B030D-6E8A-4147-A177-3AD203B41FA5}">
                      <a16:colId xmlns:a16="http://schemas.microsoft.com/office/drawing/2014/main" val="980527103"/>
                    </a:ext>
                  </a:extLst>
                </a:gridCol>
                <a:gridCol w="1419225">
                  <a:extLst>
                    <a:ext uri="{9D8B030D-6E8A-4147-A177-3AD203B41FA5}">
                      <a16:colId xmlns:a16="http://schemas.microsoft.com/office/drawing/2014/main" val="191494518"/>
                    </a:ext>
                  </a:extLst>
                </a:gridCol>
                <a:gridCol w="2181225">
                  <a:extLst>
                    <a:ext uri="{9D8B030D-6E8A-4147-A177-3AD203B41FA5}">
                      <a16:colId xmlns:a16="http://schemas.microsoft.com/office/drawing/2014/main" val="1812418901"/>
                    </a:ext>
                  </a:extLst>
                </a:gridCol>
                <a:gridCol w="3162300">
                  <a:extLst>
                    <a:ext uri="{9D8B030D-6E8A-4147-A177-3AD203B41FA5}">
                      <a16:colId xmlns:a16="http://schemas.microsoft.com/office/drawing/2014/main" val="2335110168"/>
                    </a:ext>
                  </a:extLst>
                </a:gridCol>
                <a:gridCol w="3296222">
                  <a:extLst>
                    <a:ext uri="{9D8B030D-6E8A-4147-A177-3AD203B41FA5}">
                      <a16:colId xmlns:a16="http://schemas.microsoft.com/office/drawing/2014/main" val="842230131"/>
                    </a:ext>
                  </a:extLst>
                </a:gridCol>
              </a:tblGrid>
              <a:tr h="642409">
                <a:tc>
                  <a:txBody>
                    <a:bodyPr/>
                    <a:lstStyle/>
                    <a:p>
                      <a:r>
                        <a:rPr lang="en-IN" dirty="0"/>
                        <a:t>Age  (Years)</a:t>
                      </a:r>
                    </a:p>
                  </a:txBody>
                  <a:tcPr/>
                </a:tc>
                <a:tc>
                  <a:txBody>
                    <a:bodyPr/>
                    <a:lstStyle/>
                    <a:p>
                      <a:pPr algn="r"/>
                      <a:r>
                        <a:rPr lang="en-IN" dirty="0"/>
                        <a:t>Income p.a. (Rs)</a:t>
                      </a:r>
                    </a:p>
                  </a:txBody>
                  <a:tcPr/>
                </a:tc>
                <a:tc>
                  <a:txBody>
                    <a:bodyPr/>
                    <a:lstStyle/>
                    <a:p>
                      <a:pPr algn="r"/>
                      <a:r>
                        <a:rPr lang="en-IN" dirty="0"/>
                        <a:t>Sum Insured (Rs.)</a:t>
                      </a:r>
                    </a:p>
                  </a:txBody>
                  <a:tcPr/>
                </a:tc>
                <a:tc>
                  <a:txBody>
                    <a:bodyPr/>
                    <a:lstStyle/>
                    <a:p>
                      <a:pPr algn="r"/>
                      <a:r>
                        <a:rPr lang="en-IN" dirty="0"/>
                        <a:t>Premium Limited Pay </a:t>
                      </a:r>
                    </a:p>
                    <a:p>
                      <a:pPr algn="r"/>
                      <a:r>
                        <a:rPr lang="en-IN" dirty="0"/>
                        <a:t>12 Pay PPT (Rs.)</a:t>
                      </a:r>
                    </a:p>
                  </a:txBody>
                  <a:tcPr/>
                </a:tc>
                <a:tc>
                  <a:txBody>
                    <a:bodyPr/>
                    <a:lstStyle/>
                    <a:p>
                      <a:pPr algn="r"/>
                      <a:r>
                        <a:rPr lang="en-IN" dirty="0"/>
                        <a:t>Premium Regular Pay (30yrs) (Rs.)</a:t>
                      </a:r>
                    </a:p>
                  </a:txBody>
                  <a:tcPr/>
                </a:tc>
                <a:extLst>
                  <a:ext uri="{0D108BD9-81ED-4DB2-BD59-A6C34878D82A}">
                    <a16:rowId xmlns:a16="http://schemas.microsoft.com/office/drawing/2014/main" val="2281142704"/>
                  </a:ext>
                </a:extLst>
              </a:tr>
              <a:tr h="368088">
                <a:tc>
                  <a:txBody>
                    <a:bodyPr/>
                    <a:lstStyle/>
                    <a:p>
                      <a:r>
                        <a:rPr lang="en-IN" dirty="0"/>
                        <a:t>23</a:t>
                      </a:r>
                    </a:p>
                  </a:txBody>
                  <a:tcPr/>
                </a:tc>
                <a:tc>
                  <a:txBody>
                    <a:bodyPr/>
                    <a:lstStyle/>
                    <a:p>
                      <a:pPr algn="r"/>
                      <a:r>
                        <a:rPr lang="en-IN" dirty="0"/>
                        <a:t>2 lakhs</a:t>
                      </a:r>
                    </a:p>
                  </a:txBody>
                  <a:tcPr/>
                </a:tc>
                <a:tc>
                  <a:txBody>
                    <a:bodyPr/>
                    <a:lstStyle/>
                    <a:p>
                      <a:pPr algn="r"/>
                      <a:r>
                        <a:rPr lang="en-IN" dirty="0"/>
                        <a:t>50 lakhs</a:t>
                      </a:r>
                    </a:p>
                  </a:txBody>
                  <a:tcPr/>
                </a:tc>
                <a:tc>
                  <a:txBody>
                    <a:bodyPr/>
                    <a:lstStyle/>
                    <a:p>
                      <a:pPr algn="r"/>
                      <a:r>
                        <a:rPr lang="en-IN" dirty="0"/>
                        <a:t>Rs. 7847 * 12 </a:t>
                      </a:r>
                      <a:r>
                        <a:rPr lang="en-IN" dirty="0" err="1"/>
                        <a:t>yr</a:t>
                      </a:r>
                      <a:r>
                        <a:rPr lang="en-IN" dirty="0"/>
                        <a:t> = </a:t>
                      </a:r>
                      <a:r>
                        <a:rPr lang="en-IN" dirty="0">
                          <a:solidFill>
                            <a:schemeClr val="tx1"/>
                          </a:solidFill>
                          <a:highlight>
                            <a:srgbClr val="00FF00"/>
                          </a:highlight>
                        </a:rPr>
                        <a:t>94,164</a:t>
                      </a:r>
                    </a:p>
                  </a:txBody>
                  <a:tcPr/>
                </a:tc>
                <a:tc>
                  <a:txBody>
                    <a:bodyPr/>
                    <a:lstStyle/>
                    <a:p>
                      <a:pPr algn="r"/>
                      <a:r>
                        <a:rPr lang="en-IN" dirty="0"/>
                        <a:t>Rs. 6667 * 30 </a:t>
                      </a:r>
                      <a:r>
                        <a:rPr lang="en-IN" dirty="0" err="1"/>
                        <a:t>yr</a:t>
                      </a:r>
                      <a:r>
                        <a:rPr lang="en-IN" dirty="0"/>
                        <a:t> =</a:t>
                      </a:r>
                      <a:r>
                        <a:rPr lang="en-IN" dirty="0">
                          <a:solidFill>
                            <a:schemeClr val="tx1"/>
                          </a:solidFill>
                          <a:highlight>
                            <a:srgbClr val="00FF00"/>
                          </a:highlight>
                        </a:rPr>
                        <a:t>200,010</a:t>
                      </a:r>
                    </a:p>
                  </a:txBody>
                  <a:tcPr/>
                </a:tc>
                <a:extLst>
                  <a:ext uri="{0D108BD9-81ED-4DB2-BD59-A6C34878D82A}">
                    <a16:rowId xmlns:a16="http://schemas.microsoft.com/office/drawing/2014/main" val="2675789614"/>
                  </a:ext>
                </a:extLst>
              </a:tr>
              <a:tr h="368088">
                <a:tc>
                  <a:txBody>
                    <a:bodyPr/>
                    <a:lstStyle/>
                    <a:p>
                      <a:endParaRPr lang="en-IN" dirty="0"/>
                    </a:p>
                  </a:txBody>
                  <a:tcPr/>
                </a:tc>
                <a:tc>
                  <a:txBody>
                    <a:bodyPr/>
                    <a:lstStyle/>
                    <a:p>
                      <a:pPr algn="r"/>
                      <a:r>
                        <a:rPr lang="en-IN" dirty="0"/>
                        <a:t>12 lakhs</a:t>
                      </a:r>
                    </a:p>
                  </a:txBody>
                  <a:tcPr/>
                </a:tc>
                <a:tc>
                  <a:txBody>
                    <a:bodyPr/>
                    <a:lstStyle/>
                    <a:p>
                      <a:pPr algn="r"/>
                      <a:r>
                        <a:rPr lang="en-IN" dirty="0"/>
                        <a:t>3 crores</a:t>
                      </a:r>
                    </a:p>
                  </a:txBody>
                  <a:tcPr/>
                </a:tc>
                <a:tc>
                  <a:txBody>
                    <a:bodyPr/>
                    <a:lstStyle/>
                    <a:p>
                      <a:pPr algn="r"/>
                      <a:r>
                        <a:rPr lang="en-IN" dirty="0"/>
                        <a:t>Rs. 36816 *12 </a:t>
                      </a:r>
                      <a:r>
                        <a:rPr lang="en-IN" dirty="0" err="1"/>
                        <a:t>yr</a:t>
                      </a:r>
                      <a:r>
                        <a:rPr lang="en-IN" dirty="0"/>
                        <a:t> = 441,792</a:t>
                      </a:r>
                    </a:p>
                  </a:txBody>
                  <a:tcPr/>
                </a:tc>
                <a:tc>
                  <a:txBody>
                    <a:bodyPr/>
                    <a:lstStyle/>
                    <a:p>
                      <a:pPr algn="r"/>
                      <a:r>
                        <a:rPr lang="en-IN" dirty="0"/>
                        <a:t>Rs. 32922 * 30 </a:t>
                      </a:r>
                      <a:r>
                        <a:rPr lang="en-IN" dirty="0" err="1"/>
                        <a:t>yr</a:t>
                      </a:r>
                      <a:r>
                        <a:rPr lang="en-IN" dirty="0"/>
                        <a:t> = 987,660</a:t>
                      </a:r>
                    </a:p>
                  </a:txBody>
                  <a:tcPr/>
                </a:tc>
                <a:extLst>
                  <a:ext uri="{0D108BD9-81ED-4DB2-BD59-A6C34878D82A}">
                    <a16:rowId xmlns:a16="http://schemas.microsoft.com/office/drawing/2014/main" val="1386293775"/>
                  </a:ext>
                </a:extLst>
              </a:tr>
              <a:tr h="368088">
                <a:tc>
                  <a:txBody>
                    <a:bodyPr/>
                    <a:lstStyle/>
                    <a:p>
                      <a:endParaRPr lang="en-IN" dirty="0"/>
                    </a:p>
                  </a:txBody>
                  <a:tcPr/>
                </a:tc>
                <a:tc>
                  <a:txBody>
                    <a:bodyPr/>
                    <a:lstStyle/>
                    <a:p>
                      <a:pPr algn="r"/>
                      <a:r>
                        <a:rPr lang="en-IN" dirty="0"/>
                        <a:t>20 lakhs</a:t>
                      </a:r>
                    </a:p>
                  </a:txBody>
                  <a:tcPr/>
                </a:tc>
                <a:tc>
                  <a:txBody>
                    <a:bodyPr/>
                    <a:lstStyle/>
                    <a:p>
                      <a:pPr algn="r"/>
                      <a:r>
                        <a:rPr lang="en-IN" dirty="0"/>
                        <a:t>5 crores</a:t>
                      </a:r>
                    </a:p>
                  </a:txBody>
                  <a:tcPr/>
                </a:tc>
                <a:tc>
                  <a:txBody>
                    <a:bodyPr/>
                    <a:lstStyle/>
                    <a:p>
                      <a:pPr algn="r"/>
                      <a:r>
                        <a:rPr lang="en-IN" dirty="0"/>
                        <a:t>Rs. 59000 *12 </a:t>
                      </a:r>
                      <a:r>
                        <a:rPr lang="en-IN" dirty="0" err="1"/>
                        <a:t>yr</a:t>
                      </a:r>
                      <a:r>
                        <a:rPr lang="en-IN" dirty="0"/>
                        <a:t> = </a:t>
                      </a:r>
                      <a:r>
                        <a:rPr lang="en-IN" dirty="0">
                          <a:solidFill>
                            <a:schemeClr val="tx1"/>
                          </a:solidFill>
                          <a:highlight>
                            <a:srgbClr val="00FFFF"/>
                          </a:highlight>
                        </a:rPr>
                        <a:t>708,000</a:t>
                      </a:r>
                    </a:p>
                  </a:txBody>
                  <a:tcPr/>
                </a:tc>
                <a:tc>
                  <a:txBody>
                    <a:bodyPr/>
                    <a:lstStyle/>
                    <a:p>
                      <a:pPr algn="r"/>
                      <a:r>
                        <a:rPr lang="en-IN" dirty="0"/>
                        <a:t>Rs. 54870 * 30 </a:t>
                      </a:r>
                      <a:r>
                        <a:rPr lang="en-IN" dirty="0" err="1"/>
                        <a:t>yr</a:t>
                      </a:r>
                      <a:r>
                        <a:rPr lang="en-IN" dirty="0"/>
                        <a:t> = 1,646,100</a:t>
                      </a:r>
                    </a:p>
                  </a:txBody>
                  <a:tcPr/>
                </a:tc>
                <a:extLst>
                  <a:ext uri="{0D108BD9-81ED-4DB2-BD59-A6C34878D82A}">
                    <a16:rowId xmlns:a16="http://schemas.microsoft.com/office/drawing/2014/main" val="3932016876"/>
                  </a:ext>
                </a:extLst>
              </a:tr>
              <a:tr h="368088">
                <a:tc>
                  <a:txBody>
                    <a:bodyPr/>
                    <a:lstStyle/>
                    <a:p>
                      <a:r>
                        <a:rPr lang="en-IN" dirty="0"/>
                        <a:t>35</a:t>
                      </a:r>
                    </a:p>
                  </a:txBody>
                  <a:tcPr/>
                </a:tc>
                <a:tc>
                  <a:txBody>
                    <a:bodyPr/>
                    <a:lstStyle/>
                    <a:p>
                      <a:pPr algn="r"/>
                      <a:r>
                        <a:rPr lang="en-IN" dirty="0"/>
                        <a:t>2 lakhs</a:t>
                      </a:r>
                    </a:p>
                  </a:txBody>
                  <a:tcPr/>
                </a:tc>
                <a:tc>
                  <a:txBody>
                    <a:bodyPr/>
                    <a:lstStyle/>
                    <a:p>
                      <a:pPr algn="r"/>
                      <a:r>
                        <a:rPr lang="en-IN" dirty="0"/>
                        <a:t>50 lakhs</a:t>
                      </a:r>
                    </a:p>
                  </a:txBody>
                  <a:tcPr/>
                </a:tc>
                <a:tc>
                  <a:txBody>
                    <a:bodyPr/>
                    <a:lstStyle/>
                    <a:p>
                      <a:pPr algn="r"/>
                      <a:r>
                        <a:rPr lang="en-IN" dirty="0"/>
                        <a:t>Rs. 13216 *12 </a:t>
                      </a:r>
                      <a:r>
                        <a:rPr lang="en-IN" dirty="0" err="1"/>
                        <a:t>yr</a:t>
                      </a:r>
                      <a:r>
                        <a:rPr lang="en-IN" dirty="0"/>
                        <a:t> = 158,592</a:t>
                      </a:r>
                    </a:p>
                  </a:txBody>
                  <a:tcPr/>
                </a:tc>
                <a:tc>
                  <a:txBody>
                    <a:bodyPr/>
                    <a:lstStyle/>
                    <a:p>
                      <a:pPr algn="r"/>
                      <a:r>
                        <a:rPr lang="en-IN" dirty="0"/>
                        <a:t>Rs. 9322 * 30 </a:t>
                      </a:r>
                      <a:r>
                        <a:rPr lang="en-IN" dirty="0" err="1"/>
                        <a:t>yr</a:t>
                      </a:r>
                      <a:r>
                        <a:rPr lang="en-IN" dirty="0"/>
                        <a:t> = 279,660</a:t>
                      </a:r>
                    </a:p>
                  </a:txBody>
                  <a:tcPr/>
                </a:tc>
                <a:extLst>
                  <a:ext uri="{0D108BD9-81ED-4DB2-BD59-A6C34878D82A}">
                    <a16:rowId xmlns:a16="http://schemas.microsoft.com/office/drawing/2014/main" val="3866994940"/>
                  </a:ext>
                </a:extLst>
              </a:tr>
              <a:tr h="368088">
                <a:tc>
                  <a:txBody>
                    <a:bodyPr/>
                    <a:lstStyle/>
                    <a:p>
                      <a:endParaRPr lang="en-IN" dirty="0"/>
                    </a:p>
                  </a:txBody>
                  <a:tcPr/>
                </a:tc>
                <a:tc>
                  <a:txBody>
                    <a:bodyPr/>
                    <a:lstStyle/>
                    <a:p>
                      <a:pPr algn="r"/>
                      <a:r>
                        <a:rPr lang="en-IN" dirty="0"/>
                        <a:t>12 lakhs</a:t>
                      </a:r>
                    </a:p>
                  </a:txBody>
                  <a:tcPr/>
                </a:tc>
                <a:tc>
                  <a:txBody>
                    <a:bodyPr/>
                    <a:lstStyle/>
                    <a:p>
                      <a:pPr algn="r"/>
                      <a:r>
                        <a:rPr lang="en-IN" dirty="0"/>
                        <a:t>3 crores</a:t>
                      </a:r>
                    </a:p>
                  </a:txBody>
                  <a:tcPr/>
                </a:tc>
                <a:tc>
                  <a:txBody>
                    <a:bodyPr/>
                    <a:lstStyle/>
                    <a:p>
                      <a:pPr algn="r"/>
                      <a:r>
                        <a:rPr lang="en-IN" dirty="0"/>
                        <a:t>Rs. 66198 *12 </a:t>
                      </a:r>
                      <a:r>
                        <a:rPr lang="en-IN" dirty="0" err="1"/>
                        <a:t>yr</a:t>
                      </a:r>
                      <a:r>
                        <a:rPr lang="en-IN" dirty="0"/>
                        <a:t> = </a:t>
                      </a:r>
                      <a:r>
                        <a:rPr lang="en-IN" dirty="0">
                          <a:solidFill>
                            <a:schemeClr val="tx1"/>
                          </a:solidFill>
                          <a:highlight>
                            <a:srgbClr val="00FFFF"/>
                          </a:highlight>
                        </a:rPr>
                        <a:t>794,376</a:t>
                      </a:r>
                    </a:p>
                  </a:txBody>
                  <a:tcPr/>
                </a:tc>
                <a:tc>
                  <a:txBody>
                    <a:bodyPr/>
                    <a:lstStyle/>
                    <a:p>
                      <a:pPr algn="r"/>
                      <a:r>
                        <a:rPr lang="en-IN" dirty="0"/>
                        <a:t>Rs. 48852 * 30 </a:t>
                      </a:r>
                      <a:r>
                        <a:rPr lang="en-IN" dirty="0" err="1"/>
                        <a:t>yr</a:t>
                      </a:r>
                      <a:r>
                        <a:rPr lang="en-IN" dirty="0"/>
                        <a:t> = 1,465,560</a:t>
                      </a:r>
                    </a:p>
                  </a:txBody>
                  <a:tcPr/>
                </a:tc>
                <a:extLst>
                  <a:ext uri="{0D108BD9-81ED-4DB2-BD59-A6C34878D82A}">
                    <a16:rowId xmlns:a16="http://schemas.microsoft.com/office/drawing/2014/main" val="1326335173"/>
                  </a:ext>
                </a:extLst>
              </a:tr>
              <a:tr h="368088">
                <a:tc>
                  <a:txBody>
                    <a:bodyPr/>
                    <a:lstStyle/>
                    <a:p>
                      <a:endParaRPr lang="en-IN" dirty="0"/>
                    </a:p>
                  </a:txBody>
                  <a:tcPr/>
                </a:tc>
                <a:tc>
                  <a:txBody>
                    <a:bodyPr/>
                    <a:lstStyle/>
                    <a:p>
                      <a:pPr algn="r"/>
                      <a:r>
                        <a:rPr lang="en-IN" dirty="0"/>
                        <a:t>20 lakhs</a:t>
                      </a:r>
                    </a:p>
                  </a:txBody>
                  <a:tcPr/>
                </a:tc>
                <a:tc>
                  <a:txBody>
                    <a:bodyPr/>
                    <a:lstStyle/>
                    <a:p>
                      <a:pPr algn="r"/>
                      <a:r>
                        <a:rPr lang="en-IN" dirty="0"/>
                        <a:t>5 crores</a:t>
                      </a:r>
                    </a:p>
                  </a:txBody>
                  <a:tcPr/>
                </a:tc>
                <a:tc>
                  <a:txBody>
                    <a:bodyPr/>
                    <a:lstStyle/>
                    <a:p>
                      <a:pPr algn="r"/>
                      <a:r>
                        <a:rPr lang="en-IN" dirty="0"/>
                        <a:t>Rs 108560 *12 </a:t>
                      </a:r>
                      <a:r>
                        <a:rPr lang="en-IN" dirty="0" err="1"/>
                        <a:t>yr</a:t>
                      </a:r>
                      <a:r>
                        <a:rPr lang="en-IN" dirty="0"/>
                        <a:t> = 1,302,720</a:t>
                      </a:r>
                    </a:p>
                  </a:txBody>
                  <a:tcPr/>
                </a:tc>
                <a:tc>
                  <a:txBody>
                    <a:bodyPr/>
                    <a:lstStyle/>
                    <a:p>
                      <a:pPr algn="r"/>
                      <a:r>
                        <a:rPr lang="en-IN" dirty="0"/>
                        <a:t>Rs. 81420 * 30 </a:t>
                      </a:r>
                      <a:r>
                        <a:rPr lang="en-IN" dirty="0" err="1"/>
                        <a:t>yr</a:t>
                      </a:r>
                      <a:r>
                        <a:rPr lang="en-IN" dirty="0"/>
                        <a:t> = 2,442,600</a:t>
                      </a:r>
                    </a:p>
                  </a:txBody>
                  <a:tcPr/>
                </a:tc>
                <a:extLst>
                  <a:ext uri="{0D108BD9-81ED-4DB2-BD59-A6C34878D82A}">
                    <a16:rowId xmlns:a16="http://schemas.microsoft.com/office/drawing/2014/main" val="596167580"/>
                  </a:ext>
                </a:extLst>
              </a:tr>
              <a:tr h="368088">
                <a:tc>
                  <a:txBody>
                    <a:bodyPr/>
                    <a:lstStyle/>
                    <a:p>
                      <a:r>
                        <a:rPr lang="en-IN" dirty="0"/>
                        <a:t>45</a:t>
                      </a:r>
                    </a:p>
                  </a:txBody>
                  <a:tcPr/>
                </a:tc>
                <a:tc>
                  <a:txBody>
                    <a:bodyPr/>
                    <a:lstStyle/>
                    <a:p>
                      <a:pPr algn="r"/>
                      <a:r>
                        <a:rPr lang="en-IN" dirty="0"/>
                        <a:t>2 lakhs</a:t>
                      </a:r>
                    </a:p>
                  </a:txBody>
                  <a:tcPr/>
                </a:tc>
                <a:tc>
                  <a:txBody>
                    <a:bodyPr/>
                    <a:lstStyle/>
                    <a:p>
                      <a:pPr algn="r"/>
                      <a:r>
                        <a:rPr lang="en-IN" dirty="0">
                          <a:solidFill>
                            <a:schemeClr val="tx1"/>
                          </a:solidFill>
                          <a:highlight>
                            <a:srgbClr val="FFFF00"/>
                          </a:highlight>
                        </a:rPr>
                        <a:t>40 lakhs</a:t>
                      </a:r>
                    </a:p>
                  </a:txBody>
                  <a:tcPr/>
                </a:tc>
                <a:tc>
                  <a:txBody>
                    <a:bodyPr/>
                    <a:lstStyle/>
                    <a:p>
                      <a:pPr algn="r"/>
                      <a:r>
                        <a:rPr lang="en-IN" dirty="0">
                          <a:solidFill>
                            <a:schemeClr val="tx1"/>
                          </a:solidFill>
                          <a:highlight>
                            <a:srgbClr val="FF00FF"/>
                          </a:highlight>
                        </a:rPr>
                        <a:t>*Not eligible</a:t>
                      </a:r>
                    </a:p>
                  </a:txBody>
                  <a:tcPr/>
                </a:tc>
                <a:tc>
                  <a:txBody>
                    <a:bodyPr/>
                    <a:lstStyle/>
                    <a:p>
                      <a:pPr algn="r"/>
                      <a:r>
                        <a:rPr lang="en-IN" dirty="0">
                          <a:solidFill>
                            <a:schemeClr val="tx1"/>
                          </a:solidFill>
                          <a:highlight>
                            <a:srgbClr val="FF00FF"/>
                          </a:highlight>
                        </a:rPr>
                        <a:t>*Not eligible</a:t>
                      </a:r>
                    </a:p>
                  </a:txBody>
                  <a:tcPr/>
                </a:tc>
                <a:extLst>
                  <a:ext uri="{0D108BD9-81ED-4DB2-BD59-A6C34878D82A}">
                    <a16:rowId xmlns:a16="http://schemas.microsoft.com/office/drawing/2014/main" val="1857225510"/>
                  </a:ext>
                </a:extLst>
              </a:tr>
              <a:tr h="368088">
                <a:tc>
                  <a:txBody>
                    <a:bodyPr/>
                    <a:lstStyle/>
                    <a:p>
                      <a:endParaRPr lang="en-IN" dirty="0"/>
                    </a:p>
                  </a:txBody>
                  <a:tcPr/>
                </a:tc>
                <a:tc>
                  <a:txBody>
                    <a:bodyPr/>
                    <a:lstStyle/>
                    <a:p>
                      <a:pPr algn="r"/>
                      <a:r>
                        <a:rPr lang="en-IN" dirty="0"/>
                        <a:t>12 lakhs</a:t>
                      </a:r>
                    </a:p>
                  </a:txBody>
                  <a:tcPr/>
                </a:tc>
                <a:tc>
                  <a:txBody>
                    <a:bodyPr/>
                    <a:lstStyle/>
                    <a:p>
                      <a:pPr algn="r"/>
                      <a:r>
                        <a:rPr lang="en-IN" dirty="0">
                          <a:solidFill>
                            <a:schemeClr val="tx1"/>
                          </a:solidFill>
                          <a:highlight>
                            <a:srgbClr val="FFFF00"/>
                          </a:highlight>
                        </a:rPr>
                        <a:t>2.4 crores</a:t>
                      </a:r>
                    </a:p>
                  </a:txBody>
                  <a:tcPr/>
                </a:tc>
                <a:tc>
                  <a:txBody>
                    <a:bodyPr/>
                    <a:lstStyle/>
                    <a:p>
                      <a:pPr algn="r"/>
                      <a:r>
                        <a:rPr lang="en-IN" dirty="0"/>
                        <a:t>Rs 112997 *12 </a:t>
                      </a:r>
                      <a:r>
                        <a:rPr lang="en-IN" dirty="0" err="1"/>
                        <a:t>yr</a:t>
                      </a:r>
                      <a:r>
                        <a:rPr lang="en-IN" dirty="0"/>
                        <a:t> = 1,355,964</a:t>
                      </a:r>
                    </a:p>
                  </a:txBody>
                  <a:tcPr/>
                </a:tc>
                <a:tc>
                  <a:txBody>
                    <a:bodyPr/>
                    <a:lstStyle/>
                    <a:p>
                      <a:pPr algn="r"/>
                      <a:r>
                        <a:rPr lang="en-IN" dirty="0"/>
                        <a:t>Rs. 86376 * 30 </a:t>
                      </a:r>
                      <a:r>
                        <a:rPr lang="en-IN" dirty="0" err="1"/>
                        <a:t>yr</a:t>
                      </a:r>
                      <a:r>
                        <a:rPr lang="en-IN" dirty="0"/>
                        <a:t> = 2,591,280</a:t>
                      </a:r>
                    </a:p>
                  </a:txBody>
                  <a:tcPr/>
                </a:tc>
                <a:extLst>
                  <a:ext uri="{0D108BD9-81ED-4DB2-BD59-A6C34878D82A}">
                    <a16:rowId xmlns:a16="http://schemas.microsoft.com/office/drawing/2014/main" val="3991680076"/>
                  </a:ext>
                </a:extLst>
              </a:tr>
              <a:tr h="368088">
                <a:tc>
                  <a:txBody>
                    <a:bodyPr/>
                    <a:lstStyle/>
                    <a:p>
                      <a:endParaRPr lang="en-IN" dirty="0"/>
                    </a:p>
                  </a:txBody>
                  <a:tcPr/>
                </a:tc>
                <a:tc>
                  <a:txBody>
                    <a:bodyPr/>
                    <a:lstStyle/>
                    <a:p>
                      <a:pPr algn="r"/>
                      <a:r>
                        <a:rPr lang="en-IN" dirty="0"/>
                        <a:t>20 lakhs</a:t>
                      </a:r>
                    </a:p>
                  </a:txBody>
                  <a:tcPr/>
                </a:tc>
                <a:tc>
                  <a:txBody>
                    <a:bodyPr/>
                    <a:lstStyle/>
                    <a:p>
                      <a:pPr algn="r"/>
                      <a:r>
                        <a:rPr lang="en-IN" dirty="0">
                          <a:solidFill>
                            <a:schemeClr val="tx1"/>
                          </a:solidFill>
                          <a:highlight>
                            <a:srgbClr val="FFFF00"/>
                          </a:highlight>
                        </a:rPr>
                        <a:t>4 crores</a:t>
                      </a:r>
                    </a:p>
                  </a:txBody>
                  <a:tcPr/>
                </a:tc>
                <a:tc>
                  <a:txBody>
                    <a:bodyPr/>
                    <a:lstStyle/>
                    <a:p>
                      <a:pPr algn="r"/>
                      <a:r>
                        <a:rPr lang="en-IN" dirty="0"/>
                        <a:t>Rs 185968 *12 </a:t>
                      </a:r>
                      <a:r>
                        <a:rPr lang="en-IN" dirty="0" err="1"/>
                        <a:t>yr</a:t>
                      </a:r>
                      <a:r>
                        <a:rPr lang="en-IN" dirty="0"/>
                        <a:t> = 2,231,616</a:t>
                      </a:r>
                    </a:p>
                  </a:txBody>
                  <a:tcPr/>
                </a:tc>
                <a:tc>
                  <a:txBody>
                    <a:bodyPr/>
                    <a:lstStyle/>
                    <a:p>
                      <a:pPr algn="r"/>
                      <a:r>
                        <a:rPr lang="en-IN" dirty="0"/>
                        <a:t>Rs 143960 * 30 </a:t>
                      </a:r>
                      <a:r>
                        <a:rPr lang="en-IN" dirty="0" err="1"/>
                        <a:t>yr</a:t>
                      </a:r>
                      <a:r>
                        <a:rPr lang="en-IN" dirty="0"/>
                        <a:t> = 4,318,800</a:t>
                      </a:r>
                    </a:p>
                  </a:txBody>
                  <a:tcPr/>
                </a:tc>
                <a:extLst>
                  <a:ext uri="{0D108BD9-81ED-4DB2-BD59-A6C34878D82A}">
                    <a16:rowId xmlns:a16="http://schemas.microsoft.com/office/drawing/2014/main" val="2950911844"/>
                  </a:ext>
                </a:extLst>
              </a:tr>
            </a:tbl>
          </a:graphicData>
        </a:graphic>
      </p:graphicFrame>
      <p:sp>
        <p:nvSpPr>
          <p:cNvPr id="8" name="TextBox 7">
            <a:extLst>
              <a:ext uri="{FF2B5EF4-FFF2-40B4-BE49-F238E27FC236}">
                <a16:creationId xmlns:a16="http://schemas.microsoft.com/office/drawing/2014/main" id="{C7318705-1DCD-45E5-B45B-6D73C0CAFEDA}"/>
              </a:ext>
            </a:extLst>
          </p:cNvPr>
          <p:cNvSpPr txBox="1"/>
          <p:nvPr/>
        </p:nvSpPr>
        <p:spPr>
          <a:xfrm>
            <a:off x="5638800" y="2971800"/>
            <a:ext cx="914400" cy="914400"/>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FE3EA8B8-19D1-4FD6-A707-678C8760B592}"/>
              </a:ext>
            </a:extLst>
          </p:cNvPr>
          <p:cNvPicPr>
            <a:picLocks noChangeAspect="1"/>
          </p:cNvPicPr>
          <p:nvPr/>
        </p:nvPicPr>
        <p:blipFill>
          <a:blip r:embed="rId2"/>
          <a:stretch>
            <a:fillRect/>
          </a:stretch>
        </p:blipFill>
        <p:spPr>
          <a:xfrm>
            <a:off x="5154690" y="1696367"/>
            <a:ext cx="6480000" cy="2665596"/>
          </a:xfrm>
          <a:prstGeom prst="rect">
            <a:avLst/>
          </a:prstGeom>
          <a:effectLst>
            <a:glow rad="228600">
              <a:schemeClr val="accent1">
                <a:satMod val="175000"/>
                <a:alpha val="40000"/>
              </a:schemeClr>
            </a:glow>
            <a:innerShdw blurRad="114300">
              <a:prstClr val="black"/>
            </a:innerShdw>
          </a:effectLst>
        </p:spPr>
      </p:pic>
    </p:spTree>
    <p:extLst>
      <p:ext uri="{BB962C8B-B14F-4D97-AF65-F5344CB8AC3E}">
        <p14:creationId xmlns:p14="http://schemas.microsoft.com/office/powerpoint/2010/main" val="1706452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22DA75-8E38-4596-AE1B-B90388F466AB}"/>
              </a:ext>
            </a:extLst>
          </p:cNvPr>
          <p:cNvSpPr>
            <a:spLocks noGrp="1"/>
          </p:cNvSpPr>
          <p:nvPr>
            <p:ph type="title"/>
          </p:nvPr>
        </p:nvSpPr>
        <p:spPr/>
        <p:txBody>
          <a:bodyPr/>
          <a:lstStyle/>
          <a:p>
            <a:r>
              <a:rPr lang="en-IN" dirty="0"/>
              <a:t>Illustration – Facts to Know About Insurance Before It Is Too Late! </a:t>
            </a:r>
          </a:p>
        </p:txBody>
      </p:sp>
      <p:sp>
        <p:nvSpPr>
          <p:cNvPr id="8" name="TextBox 7">
            <a:extLst>
              <a:ext uri="{FF2B5EF4-FFF2-40B4-BE49-F238E27FC236}">
                <a16:creationId xmlns:a16="http://schemas.microsoft.com/office/drawing/2014/main" id="{C7318705-1DCD-45E5-B45B-6D73C0CAFEDA}"/>
              </a:ext>
            </a:extLst>
          </p:cNvPr>
          <p:cNvSpPr txBox="1"/>
          <p:nvPr/>
        </p:nvSpPr>
        <p:spPr>
          <a:xfrm>
            <a:off x="5638800" y="2971800"/>
            <a:ext cx="914400" cy="914400"/>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12" name="Picture 11">
            <a:extLst>
              <a:ext uri="{FF2B5EF4-FFF2-40B4-BE49-F238E27FC236}">
                <a16:creationId xmlns:a16="http://schemas.microsoft.com/office/drawing/2014/main" id="{C40CFB7A-8BA9-4C30-84E0-D7D11E3DF988}"/>
              </a:ext>
            </a:extLst>
          </p:cNvPr>
          <p:cNvPicPr>
            <a:picLocks noChangeAspect="1"/>
          </p:cNvPicPr>
          <p:nvPr/>
        </p:nvPicPr>
        <p:blipFill>
          <a:blip r:embed="rId2"/>
          <a:stretch>
            <a:fillRect/>
          </a:stretch>
        </p:blipFill>
        <p:spPr>
          <a:xfrm>
            <a:off x="604433" y="1947565"/>
            <a:ext cx="6835732" cy="4244708"/>
          </a:xfrm>
          <a:prstGeom prst="rect">
            <a:avLst/>
          </a:prstGeom>
          <a:effectLst>
            <a:outerShdw blurRad="50800" dist="50800" dir="5400000" algn="ctr" rotWithShape="0">
              <a:srgbClr val="EE9C64"/>
            </a:outerShdw>
          </a:effectLst>
          <a:scene3d>
            <a:camera prst="orthographicFront"/>
            <a:lightRig rig="threePt" dir="t"/>
          </a:scene3d>
          <a:sp3d contourW="12700">
            <a:bevelB w="82550" prst="softRound"/>
            <a:contourClr>
              <a:srgbClr val="F0B389"/>
            </a:contourClr>
          </a:sp3d>
        </p:spPr>
      </p:pic>
      <p:sp>
        <p:nvSpPr>
          <p:cNvPr id="10" name="Rectangle 9">
            <a:extLst>
              <a:ext uri="{FF2B5EF4-FFF2-40B4-BE49-F238E27FC236}">
                <a16:creationId xmlns:a16="http://schemas.microsoft.com/office/drawing/2014/main" id="{F43775D7-342E-4888-B00B-C4BF9A2B072E}"/>
              </a:ext>
            </a:extLst>
          </p:cNvPr>
          <p:cNvSpPr/>
          <p:nvPr/>
        </p:nvSpPr>
        <p:spPr>
          <a:xfrm>
            <a:off x="1952366" y="1024235"/>
            <a:ext cx="8287270" cy="923330"/>
          </a:xfrm>
          <a:prstGeom prst="rect">
            <a:avLst/>
          </a:prstGeom>
          <a:noFill/>
        </p:spPr>
        <p:txBody>
          <a:bodyPr wrap="none" lIns="91440" tIns="45720" rIns="91440" bIns="45720">
            <a:spAutoFit/>
          </a:bodyPr>
          <a:lstStyle/>
          <a:p>
            <a:pPr algn="ctr"/>
            <a:r>
              <a:rPr lang="en-IN"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Segoe UI" panose="020B0502040204020203" pitchFamily="34" charset="0"/>
                <a:cs typeface="Segoe UI" panose="020B0502040204020203" pitchFamily="34" charset="0"/>
              </a:rPr>
              <a:t>COST TILL AGE 80 YEARS</a:t>
            </a:r>
            <a:endParaRPr lang="en-IN"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7" name="Picture 6">
            <a:extLst>
              <a:ext uri="{FF2B5EF4-FFF2-40B4-BE49-F238E27FC236}">
                <a16:creationId xmlns:a16="http://schemas.microsoft.com/office/drawing/2014/main" id="{1FA2EC24-C065-4135-BABF-FA506F1F144E}"/>
              </a:ext>
            </a:extLst>
          </p:cNvPr>
          <p:cNvPicPr>
            <a:picLocks noChangeAspect="1"/>
          </p:cNvPicPr>
          <p:nvPr/>
        </p:nvPicPr>
        <p:blipFill>
          <a:blip r:embed="rId3"/>
          <a:stretch>
            <a:fillRect/>
          </a:stretch>
        </p:blipFill>
        <p:spPr>
          <a:xfrm>
            <a:off x="4746644" y="2148922"/>
            <a:ext cx="6835732" cy="4237087"/>
          </a:xfrm>
          <a:prstGeom prst="rect">
            <a:avLst/>
          </a:prstGeom>
          <a:noFill/>
          <a:ln cmpd="thickThin">
            <a:solidFill>
              <a:schemeClr val="accent1"/>
            </a:solidFill>
          </a:ln>
          <a:effectLst>
            <a:outerShdw blurRad="50800" dist="50800" dir="5400000" algn="ctr" rotWithShape="0">
              <a:srgbClr val="00B0F0"/>
            </a:outerShdw>
          </a:effectLst>
          <a:scene3d>
            <a:camera prst="orthographicFront"/>
            <a:lightRig rig="threePt" dir="t"/>
          </a:scene3d>
          <a:sp3d extrusionH="82550">
            <a:bevelB prst="relaxedInset"/>
            <a:extrusionClr>
              <a:schemeClr val="accent1"/>
            </a:extrusionClr>
          </a:sp3d>
        </p:spPr>
      </p:pic>
      <p:sp>
        <p:nvSpPr>
          <p:cNvPr id="14" name="Rectangle 13">
            <a:extLst>
              <a:ext uri="{FF2B5EF4-FFF2-40B4-BE49-F238E27FC236}">
                <a16:creationId xmlns:a16="http://schemas.microsoft.com/office/drawing/2014/main" id="{1B0CE5D9-0612-4F5E-B2A8-AB41A82F925B}"/>
              </a:ext>
            </a:extLst>
          </p:cNvPr>
          <p:cNvSpPr/>
          <p:nvPr/>
        </p:nvSpPr>
        <p:spPr>
          <a:xfrm>
            <a:off x="276225" y="1196391"/>
            <a:ext cx="11639550" cy="5355312"/>
          </a:xfrm>
          <a:prstGeom prst="rect">
            <a:avLst/>
          </a:prstGeom>
          <a:solidFill>
            <a:schemeClr val="tx1"/>
          </a:solidFill>
        </p:spPr>
        <p:txBody>
          <a:bodyPr wrap="square" lIns="91440" tIns="45720" rIns="91440" bIns="45720">
            <a:spAutoFit/>
          </a:bodyPr>
          <a:lstStyle/>
          <a:p>
            <a:pPr algn="ctr"/>
            <a:r>
              <a:rPr lang="en-US" sz="4800" b="1" cap="none" spc="0" dirty="0">
                <a:ln w="6600">
                  <a:solidFill>
                    <a:schemeClr val="accent2"/>
                  </a:solidFill>
                  <a:prstDash val="solid"/>
                </a:ln>
                <a:solidFill>
                  <a:srgbClr val="FFFFFF"/>
                </a:solidFill>
                <a:effectLst>
                  <a:outerShdw dist="38100" dir="2700000" algn="tl" rotWithShape="0">
                    <a:schemeClr val="accent2"/>
                  </a:outerShdw>
                </a:effectLst>
              </a:rPr>
              <a:t>YOU WILL NOT GET TERM INSURANCE</a:t>
            </a: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 </a:t>
            </a:r>
          </a:p>
          <a:p>
            <a:pPr algn="ctr"/>
            <a:endParaRPr lang="en-US" sz="4800" b="1" cap="none" spc="0" dirty="0">
              <a:ln w="6600">
                <a:solidFill>
                  <a:schemeClr val="accent2"/>
                </a:solidFill>
                <a:prstDash val="solid"/>
              </a:ln>
              <a:solidFill>
                <a:srgbClr val="FFFFFF"/>
              </a:solidFill>
              <a:effectLst>
                <a:outerShdw dist="38100" dir="2700000" algn="tl" rotWithShape="0">
                  <a:schemeClr val="accent2"/>
                </a:outerShdw>
              </a:effectLst>
            </a:endParaRPr>
          </a:p>
          <a:p>
            <a:pPr algn="ctr"/>
            <a:r>
              <a:rPr lang="en-US" sz="4800" b="1" cap="none" spc="0" dirty="0">
                <a:ln w="6600">
                  <a:solidFill>
                    <a:schemeClr val="accent2"/>
                  </a:solidFill>
                  <a:prstDash val="solid"/>
                </a:ln>
                <a:solidFill>
                  <a:srgbClr val="FFFFFF"/>
                </a:solidFill>
                <a:effectLst>
                  <a:outerShdw dist="38100" dir="2700000" algn="tl" rotWithShape="0">
                    <a:schemeClr val="accent2"/>
                  </a:outerShdw>
                </a:effectLst>
              </a:rPr>
              <a:t>IF YOU </a:t>
            </a:r>
            <a:r>
              <a:rPr lang="en-US" sz="4800" b="1" dirty="0">
                <a:ln w="6600">
                  <a:solidFill>
                    <a:schemeClr val="accent2"/>
                  </a:solidFill>
                  <a:prstDash val="solid"/>
                </a:ln>
                <a:solidFill>
                  <a:srgbClr val="FFFFFF"/>
                </a:solidFill>
                <a:effectLst>
                  <a:outerShdw dist="38100" dir="2700000" algn="tl" rotWithShape="0">
                    <a:schemeClr val="accent2"/>
                  </a:outerShdw>
                </a:effectLst>
              </a:rPr>
              <a:t>H</a:t>
            </a:r>
            <a:r>
              <a:rPr lang="en-US" sz="4800" b="1" cap="none" spc="0" dirty="0">
                <a:ln w="6600">
                  <a:solidFill>
                    <a:schemeClr val="accent2"/>
                  </a:solidFill>
                  <a:prstDash val="solid"/>
                </a:ln>
                <a:solidFill>
                  <a:srgbClr val="FFFFFF"/>
                </a:solidFill>
                <a:effectLst>
                  <a:outerShdw dist="38100" dir="2700000" algn="tl" rotWithShape="0">
                    <a:schemeClr val="accent2"/>
                  </a:outerShdw>
                </a:effectLst>
              </a:rPr>
              <a:t>AVE CRITICAL ILLNESS</a:t>
            </a:r>
          </a:p>
          <a:p>
            <a:pPr algn="ctr"/>
            <a:r>
              <a:rPr lang="en-US" sz="4800" b="1" dirty="0">
                <a:ln w="6600">
                  <a:solidFill>
                    <a:schemeClr val="accent2"/>
                  </a:solidFill>
                  <a:prstDash val="solid"/>
                </a:ln>
                <a:solidFill>
                  <a:srgbClr val="FFFFFF"/>
                </a:solidFill>
                <a:effectLst>
                  <a:outerShdw dist="38100" dir="2700000" algn="tl" rotWithShape="0">
                    <a:schemeClr val="accent2"/>
                  </a:outerShdw>
                </a:effectLst>
              </a:rPr>
              <a:t>Or</a:t>
            </a:r>
          </a:p>
          <a:p>
            <a:pPr algn="ctr"/>
            <a:r>
              <a:rPr lang="en-US" sz="4800" b="1" cap="none" spc="0" dirty="0">
                <a:ln w="6600">
                  <a:solidFill>
                    <a:schemeClr val="accent2"/>
                  </a:solidFill>
                  <a:prstDash val="solid"/>
                </a:ln>
                <a:solidFill>
                  <a:srgbClr val="FFFFFF"/>
                </a:solidFill>
                <a:effectLst>
                  <a:outerShdw dist="38100" dir="2700000" algn="tl" rotWithShape="0">
                    <a:schemeClr val="accent2"/>
                  </a:outerShdw>
                </a:effectLst>
              </a:rPr>
              <a:t>IF YOU DO NOT EARN INCOME</a:t>
            </a:r>
          </a:p>
          <a:p>
            <a:pPr algn="ctr"/>
            <a:r>
              <a:rPr lang="en-US" sz="4800" b="1" dirty="0">
                <a:ln w="6600">
                  <a:solidFill>
                    <a:schemeClr val="accent2"/>
                  </a:solidFill>
                  <a:prstDash val="solid"/>
                </a:ln>
                <a:solidFill>
                  <a:srgbClr val="FFFFFF"/>
                </a:solidFill>
                <a:effectLst>
                  <a:outerShdw dist="38100" dir="2700000" algn="tl" rotWithShape="0">
                    <a:schemeClr val="accent2"/>
                  </a:outerShdw>
                </a:effectLst>
              </a:rPr>
              <a:t>Or</a:t>
            </a:r>
          </a:p>
          <a:p>
            <a:pPr algn="ctr"/>
            <a:r>
              <a:rPr lang="en-US" sz="4800" b="1" cap="none" spc="0" dirty="0">
                <a:ln w="6600">
                  <a:solidFill>
                    <a:schemeClr val="accent2"/>
                  </a:solidFill>
                  <a:prstDash val="solid"/>
                </a:ln>
                <a:solidFill>
                  <a:srgbClr val="FFFFFF"/>
                </a:solidFill>
                <a:effectLst>
                  <a:outerShdw dist="38100" dir="2700000" algn="tl" rotWithShape="0">
                    <a:schemeClr val="accent2"/>
                  </a:outerShdw>
                </a:effectLst>
              </a:rPr>
              <a:t>IF YOU ARE NOT WITHIN AGE LIMIT</a:t>
            </a:r>
          </a:p>
        </p:txBody>
      </p:sp>
    </p:spTree>
    <p:extLst>
      <p:ext uri="{BB962C8B-B14F-4D97-AF65-F5344CB8AC3E}">
        <p14:creationId xmlns:p14="http://schemas.microsoft.com/office/powerpoint/2010/main" val="273799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9923D1-8D92-4E85-8B6B-2EAC03DB44BE}"/>
              </a:ext>
            </a:extLst>
          </p:cNvPr>
          <p:cNvSpPr>
            <a:spLocks noGrp="1"/>
          </p:cNvSpPr>
          <p:nvPr>
            <p:ph idx="1"/>
          </p:nvPr>
        </p:nvSpPr>
        <p:spPr/>
        <p:txBody>
          <a:bodyPr/>
          <a:lstStyle/>
          <a:p>
            <a:endParaRPr lang="en-IN" dirty="0"/>
          </a:p>
        </p:txBody>
      </p:sp>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D522ADA0-0F40-4A87-83B7-EACC65812793}"/>
                  </a:ext>
                </a:extLst>
              </p:cNvPr>
              <p:cNvSpPr>
                <a:spLocks noGrp="1"/>
              </p:cNvSpPr>
              <p:nvPr>
                <p:ph type="title"/>
              </p:nvPr>
            </p:nvSpPr>
            <p:spPr/>
            <p:txBody>
              <a:bodyPr/>
              <a:lstStyle/>
              <a:p>
                <a:r>
                  <a:rPr lang="en-IN" dirty="0"/>
                  <a:t>Financial Planning </a:t>
                </a:r>
                <a14:m>
                  <m:oMath xmlns:m="http://schemas.openxmlformats.org/officeDocument/2006/math">
                    <m:r>
                      <a:rPr lang="en-IN" i="1" smtClean="0">
                        <a:latin typeface="Cambria Math" panose="02040503050406030204" pitchFamily="18" charset="0"/>
                        <a:ea typeface="Cambria Math" panose="02040503050406030204" pitchFamily="18" charset="0"/>
                      </a:rPr>
                      <m:t>≠</m:t>
                    </m:r>
                  </m:oMath>
                </a14:m>
                <a:r>
                  <a:rPr lang="en-IN" dirty="0"/>
                  <a:t> Get-Rich-Quick-Strategy</a:t>
                </a:r>
              </a:p>
            </p:txBody>
          </p:sp>
        </mc:Choice>
        <mc:Fallback xmlns="">
          <p:sp>
            <p:nvSpPr>
              <p:cNvPr id="3" name="Title 2">
                <a:extLst>
                  <a:ext uri="{FF2B5EF4-FFF2-40B4-BE49-F238E27FC236}">
                    <a16:creationId xmlns:a16="http://schemas.microsoft.com/office/drawing/2014/main" id="{D522ADA0-0F40-4A87-83B7-EACC65812793}"/>
                  </a:ext>
                </a:extLst>
              </p:cNvPr>
              <p:cNvSpPr>
                <a:spLocks noGrp="1" noRot="1" noChangeAspect="1" noMove="1" noResize="1" noEditPoints="1" noAdjustHandles="1" noChangeArrowheads="1" noChangeShapeType="1" noTextEdit="1"/>
              </p:cNvSpPr>
              <p:nvPr>
                <p:ph type="title"/>
              </p:nvPr>
            </p:nvSpPr>
            <p:spPr>
              <a:blipFill>
                <a:blip r:embed="rId3"/>
                <a:stretch>
                  <a:fillRect l="-1110" b="-4918"/>
                </a:stretch>
              </a:blipFill>
            </p:spPr>
            <p:txBody>
              <a:bodyPr/>
              <a:lstStyle/>
              <a:p>
                <a:r>
                  <a:rPr lang="en-IN">
                    <a:noFill/>
                  </a:rPr>
                  <a:t> </a:t>
                </a:r>
              </a:p>
            </p:txBody>
          </p:sp>
        </mc:Fallback>
      </mc:AlternateContent>
      <p:sp>
        <p:nvSpPr>
          <p:cNvPr id="5" name="Rectangle 4">
            <a:extLst>
              <a:ext uri="{FF2B5EF4-FFF2-40B4-BE49-F238E27FC236}">
                <a16:creationId xmlns:a16="http://schemas.microsoft.com/office/drawing/2014/main" id="{EF24B4A6-B385-4A25-9746-A0B9586EC438}"/>
              </a:ext>
            </a:extLst>
          </p:cNvPr>
          <p:cNvSpPr/>
          <p:nvPr/>
        </p:nvSpPr>
        <p:spPr>
          <a:xfrm>
            <a:off x="604432" y="2967335"/>
            <a:ext cx="10983132" cy="1754326"/>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Financial planning has a causal effect on mental peace</a:t>
            </a:r>
          </a:p>
        </p:txBody>
      </p:sp>
    </p:spTree>
    <p:extLst>
      <p:ext uri="{BB962C8B-B14F-4D97-AF65-F5344CB8AC3E}">
        <p14:creationId xmlns:p14="http://schemas.microsoft.com/office/powerpoint/2010/main" val="857358772"/>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Bring Your Presentations" id="{59065FFD-95A5-4387-9888-595CD54FE3CE}" vid="{8A46A32C-1227-47D7-A4C8-360887988C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{CD5B9BD1-257B-4934-BB6D-34696240B1CC}tf16411177_win32</Template>
  <TotalTime>51841</TotalTime>
  <Words>791</Words>
  <Application>Microsoft Office PowerPoint</Application>
  <PresentationFormat>Widescreen</PresentationFormat>
  <Paragraphs>156</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Cambria Math</vt:lpstr>
      <vt:lpstr>Segoe UI</vt:lpstr>
      <vt:lpstr>Segoe UI Light</vt:lpstr>
      <vt:lpstr>Segoe UI Semibold</vt:lpstr>
      <vt:lpstr>Get Started with 3D</vt:lpstr>
      <vt:lpstr>Income Protection &amp; Legacy Planning  </vt:lpstr>
      <vt:lpstr>Financial Planning Thumb rule</vt:lpstr>
      <vt:lpstr>What is Your Lucky Number? Volunteers Please!</vt:lpstr>
      <vt:lpstr>Needs Pyramid</vt:lpstr>
      <vt:lpstr>Goal Setting</vt:lpstr>
      <vt:lpstr>What is the Economic Value of Your Life?</vt:lpstr>
      <vt:lpstr>Illustration – Income Protection and Limited/Regular Pay Premium </vt:lpstr>
      <vt:lpstr>Illustration – Facts to Know About Insurance Before It Is Too Late! </vt:lpstr>
      <vt:lpstr>Financial Planning ≠ Get-Rich-Quick-Strategy</vt:lpstr>
      <vt:lpstr>#Disappointment #Decision #Anxiety</vt:lpstr>
      <vt:lpstr>More questions about Financial Life Planning?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Bring Your Presentations  to Life with 3D</dc:title>
  <dc:creator>jeen pn</dc:creator>
  <cp:lastModifiedBy>Jeen Palolikkal</cp:lastModifiedBy>
  <cp:revision>129</cp:revision>
  <dcterms:created xsi:type="dcterms:W3CDTF">2020-10-09T09:00:14Z</dcterms:created>
  <dcterms:modified xsi:type="dcterms:W3CDTF">2021-11-26T05:24:41Z</dcterms:modified>
</cp:coreProperties>
</file>