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7"/>
  </p:notesMasterIdLst>
  <p:sldIdLst>
    <p:sldId id="279" r:id="rId3"/>
    <p:sldId id="280" r:id="rId4"/>
    <p:sldId id="261" r:id="rId5"/>
    <p:sldId id="264" r:id="rId6"/>
    <p:sldId id="270" r:id="rId7"/>
    <p:sldId id="265" r:id="rId8"/>
    <p:sldId id="268" r:id="rId9"/>
    <p:sldId id="272" r:id="rId10"/>
    <p:sldId id="271" r:id="rId11"/>
    <p:sldId id="262" r:id="rId12"/>
    <p:sldId id="269" r:id="rId13"/>
    <p:sldId id="274" r:id="rId14"/>
    <p:sldId id="278" r:id="rId15"/>
    <p:sldId id="281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1818"/>
    <a:srgbClr val="F6D700"/>
    <a:srgbClr val="F6D701"/>
    <a:srgbClr val="FF5856"/>
    <a:srgbClr val="F7DD00"/>
    <a:srgbClr val="FFCD06"/>
    <a:srgbClr val="F8C603"/>
    <a:srgbClr val="F6D702"/>
    <a:srgbClr val="FF42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0"/>
    <p:restoredTop sz="95768"/>
  </p:normalViewPr>
  <p:slideViewPr>
    <p:cSldViewPr snapToGrid="0" snapToObjects="1">
      <p:cViewPr varScale="1">
        <p:scale>
          <a:sx n="104" d="100"/>
          <a:sy n="104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971319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212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461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477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80000hours.org/career-guide/career-planning/" TargetMode="External"/><Relationship Id="rId2" Type="http://schemas.openxmlformats.org/officeDocument/2006/relationships/hyperlink" Target="https://www.forbes.com/sites/ashleystahl/2018/08/29/3-steps-to-develop-your-career-plan/#1e3282d74910" TargetMode="Externa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sv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0D7DBC2-5A72-D94F-9AA2-9090FE2FFE23}"/>
              </a:ext>
            </a:extLst>
          </p:cNvPr>
          <p:cNvSpPr/>
          <p:nvPr/>
        </p:nvSpPr>
        <p:spPr>
          <a:xfrm>
            <a:off x="1278356" y="2453201"/>
            <a:ext cx="1080000" cy="108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Century Gothic" panose="020B0502020202020204" pitchFamily="34" charset="0"/>
                <a:cs typeface="Big Caslon Medium" panose="02000603090000020003" pitchFamily="2" charset="-79"/>
              </a:rPr>
              <a:t>OCT 2018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E57B598-C093-7643-9F13-92C231074C89}"/>
              </a:ext>
            </a:extLst>
          </p:cNvPr>
          <p:cNvSpPr/>
          <p:nvPr/>
        </p:nvSpPr>
        <p:spPr>
          <a:xfrm>
            <a:off x="2418860" y="2453201"/>
            <a:ext cx="1080000" cy="108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Century Gothic" panose="020B0502020202020204" pitchFamily="34" charset="0"/>
                <a:cs typeface="Big Caslon Medium" panose="02000603090000020003" pitchFamily="2" charset="-79"/>
              </a:rPr>
              <a:t>NOV 2018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5C2E658-E088-E840-B6BF-A7434239CCBA}"/>
              </a:ext>
            </a:extLst>
          </p:cNvPr>
          <p:cNvSpPr/>
          <p:nvPr/>
        </p:nvSpPr>
        <p:spPr>
          <a:xfrm>
            <a:off x="3561332" y="2453809"/>
            <a:ext cx="1080000" cy="108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Century Gothic" panose="020B0502020202020204" pitchFamily="34" charset="0"/>
                <a:cs typeface="Big Caslon Medium" panose="02000603090000020003" pitchFamily="2" charset="-79"/>
              </a:rPr>
              <a:t>DEC 2018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88A6AAB-6383-8141-BD1B-264794B4D5C4}"/>
              </a:ext>
            </a:extLst>
          </p:cNvPr>
          <p:cNvSpPr/>
          <p:nvPr/>
        </p:nvSpPr>
        <p:spPr>
          <a:xfrm>
            <a:off x="4699868" y="2453201"/>
            <a:ext cx="1080000" cy="108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Century Gothic" panose="020B0502020202020204" pitchFamily="34" charset="0"/>
                <a:cs typeface="Big Caslon Medium" panose="02000603090000020003" pitchFamily="2" charset="-79"/>
              </a:rPr>
              <a:t>JAN 2019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50D498B9-6B75-8D41-B83C-0581F573A9C5}"/>
              </a:ext>
            </a:extLst>
          </p:cNvPr>
          <p:cNvSpPr/>
          <p:nvPr/>
        </p:nvSpPr>
        <p:spPr>
          <a:xfrm>
            <a:off x="5838404" y="2461082"/>
            <a:ext cx="1080000" cy="10665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Century Gothic" panose="020B0502020202020204" pitchFamily="34" charset="0"/>
                <a:cs typeface="Big Caslon Medium" panose="02000603090000020003" pitchFamily="2" charset="-79"/>
              </a:rPr>
              <a:t>FEB 2019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DA135DDC-DA73-9F41-B6D0-D10AC4D206A1}"/>
              </a:ext>
            </a:extLst>
          </p:cNvPr>
          <p:cNvSpPr/>
          <p:nvPr/>
        </p:nvSpPr>
        <p:spPr>
          <a:xfrm>
            <a:off x="6975463" y="2460440"/>
            <a:ext cx="1080000" cy="108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Century Gothic" panose="020B0502020202020204" pitchFamily="34" charset="0"/>
                <a:cs typeface="Big Caslon Medium" panose="02000603090000020003" pitchFamily="2" charset="-79"/>
              </a:rPr>
              <a:t>MAR 2019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01E58123-E433-1341-8F31-ECC7F9C1CE84}"/>
              </a:ext>
            </a:extLst>
          </p:cNvPr>
          <p:cNvSpPr/>
          <p:nvPr/>
        </p:nvSpPr>
        <p:spPr>
          <a:xfrm>
            <a:off x="8109823" y="2461195"/>
            <a:ext cx="900000" cy="108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Century Gothic" panose="020B0502020202020204" pitchFamily="34" charset="0"/>
                <a:cs typeface="Big Caslon Medium" panose="02000603090000020003" pitchFamily="2" charset="-79"/>
              </a:rPr>
              <a:t>APR 2019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46488BF4-08EA-8F48-A6B8-243B1999CEFF}"/>
              </a:ext>
            </a:extLst>
          </p:cNvPr>
          <p:cNvSpPr/>
          <p:nvPr/>
        </p:nvSpPr>
        <p:spPr>
          <a:xfrm>
            <a:off x="204500" y="3132576"/>
            <a:ext cx="1245600" cy="1661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6D70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Iteration 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A2F743ED-18E5-0745-A4B5-0A03624BE7AB}"/>
              </a:ext>
            </a:extLst>
          </p:cNvPr>
          <p:cNvSpPr/>
          <p:nvPr/>
        </p:nvSpPr>
        <p:spPr>
          <a:xfrm>
            <a:off x="204500" y="3277310"/>
            <a:ext cx="1245600" cy="158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22/09 – 05/10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B3893F7C-CFF8-814F-8B49-AC2A3AC84F75}"/>
              </a:ext>
            </a:extLst>
          </p:cNvPr>
          <p:cNvSpPr/>
          <p:nvPr/>
        </p:nvSpPr>
        <p:spPr>
          <a:xfrm>
            <a:off x="658137" y="478213"/>
            <a:ext cx="1417260" cy="130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6D70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Iteration 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B8242457-D36C-D141-A59D-5D725E394E67}"/>
              </a:ext>
            </a:extLst>
          </p:cNvPr>
          <p:cNvSpPr/>
          <p:nvPr/>
        </p:nvSpPr>
        <p:spPr>
          <a:xfrm>
            <a:off x="640441" y="708326"/>
            <a:ext cx="1434956" cy="1175584"/>
          </a:xfrm>
          <a:prstGeom prst="rect">
            <a:avLst/>
          </a:prstGeom>
          <a:solidFill>
            <a:srgbClr val="F6D701"/>
          </a:solidFill>
          <a:ln w="9525">
            <a:solidFill>
              <a:srgbClr val="F6D70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Accounts Module </a:t>
            </a:r>
          </a:p>
          <a:p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Homepage Module</a:t>
            </a:r>
          </a:p>
          <a:p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Track Search Module</a:t>
            </a:r>
          </a:p>
          <a:p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Skills gap analysis</a:t>
            </a:r>
          </a:p>
          <a:p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Usability Testing</a:t>
            </a:r>
          </a:p>
          <a:p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UAT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BB79AA26-244A-0547-A0E6-8E027F754F3C}"/>
              </a:ext>
            </a:extLst>
          </p:cNvPr>
          <p:cNvSpPr/>
          <p:nvPr/>
        </p:nvSpPr>
        <p:spPr>
          <a:xfrm>
            <a:off x="641107" y="617353"/>
            <a:ext cx="1440000" cy="97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20/10 – 09/11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xmlns="" id="{8C5065EF-1D5A-DF4E-90B1-BDA9D5A39363}"/>
              </a:ext>
            </a:extLst>
          </p:cNvPr>
          <p:cNvCxnSpPr>
            <a:cxnSpLocks/>
          </p:cNvCxnSpPr>
          <p:nvPr/>
        </p:nvCxnSpPr>
        <p:spPr>
          <a:xfrm>
            <a:off x="1818356" y="1929385"/>
            <a:ext cx="0" cy="501164"/>
          </a:xfrm>
          <a:prstGeom prst="line">
            <a:avLst/>
          </a:prstGeom>
          <a:ln w="14604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B64CEB7-8195-6049-8962-228E3DB90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149" y="2138860"/>
            <a:ext cx="856360" cy="28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217D0DB-7427-6D4C-BE62-D922E0BCB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305" y="2140081"/>
            <a:ext cx="718102" cy="2904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130EB1AA-A112-1440-9BD6-DD25831BF7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5236" y="2609931"/>
            <a:ext cx="895629" cy="291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xmlns="" id="{48A11D1B-5DDE-3F4C-906E-5529CDD57F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7012" y="2615486"/>
            <a:ext cx="888829" cy="2808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83D2B9A1-A20B-FA4E-9655-BC11EF77133D}"/>
              </a:ext>
            </a:extLst>
          </p:cNvPr>
          <p:cNvCxnSpPr>
            <a:cxnSpLocks/>
          </p:cNvCxnSpPr>
          <p:nvPr/>
        </p:nvCxnSpPr>
        <p:spPr>
          <a:xfrm>
            <a:off x="2958860" y="1939571"/>
            <a:ext cx="0" cy="501164"/>
          </a:xfrm>
          <a:prstGeom prst="line">
            <a:avLst/>
          </a:prstGeom>
          <a:ln w="14604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xmlns="" id="{50677332-C266-0946-92F7-FB275C60317C}"/>
              </a:ext>
            </a:extLst>
          </p:cNvPr>
          <p:cNvCxnSpPr>
            <a:cxnSpLocks/>
          </p:cNvCxnSpPr>
          <p:nvPr/>
        </p:nvCxnSpPr>
        <p:spPr>
          <a:xfrm>
            <a:off x="3376872" y="2584852"/>
            <a:ext cx="0" cy="603262"/>
          </a:xfrm>
          <a:prstGeom prst="line">
            <a:avLst/>
          </a:prstGeom>
          <a:ln w="14604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xmlns="" id="{55B5E2D8-D621-EA46-BDFD-FD166BC5BBD8}"/>
              </a:ext>
            </a:extLst>
          </p:cNvPr>
          <p:cNvCxnSpPr>
            <a:cxnSpLocks/>
          </p:cNvCxnSpPr>
          <p:nvPr/>
        </p:nvCxnSpPr>
        <p:spPr>
          <a:xfrm>
            <a:off x="4475766" y="1915140"/>
            <a:ext cx="0" cy="531995"/>
          </a:xfrm>
          <a:prstGeom prst="line">
            <a:avLst/>
          </a:prstGeom>
          <a:ln w="14604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xmlns="" id="{2E2801B1-49A7-0946-B5BA-1B4034A67128}"/>
              </a:ext>
            </a:extLst>
          </p:cNvPr>
          <p:cNvSpPr/>
          <p:nvPr/>
        </p:nvSpPr>
        <p:spPr>
          <a:xfrm>
            <a:off x="2228725" y="443968"/>
            <a:ext cx="1299600" cy="1543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6D70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Iteration 4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xmlns="" id="{ED4F33EE-0C39-0647-A5BE-0102259933FF}"/>
              </a:ext>
            </a:extLst>
          </p:cNvPr>
          <p:cNvSpPr/>
          <p:nvPr/>
        </p:nvSpPr>
        <p:spPr>
          <a:xfrm>
            <a:off x="2230077" y="695601"/>
            <a:ext cx="1301161" cy="1204047"/>
          </a:xfrm>
          <a:prstGeom prst="rect">
            <a:avLst/>
          </a:prstGeom>
          <a:solidFill>
            <a:srgbClr val="F6D701"/>
          </a:solidFill>
          <a:ln w="9525">
            <a:solidFill>
              <a:srgbClr val="F6D70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Track Search Module</a:t>
            </a:r>
          </a:p>
          <a:p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SOLR search engine</a:t>
            </a:r>
          </a:p>
          <a:p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Post UAT 1 debugging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xmlns="" id="{E0A34B6E-DD34-3E41-945B-F95B1609AAC4}"/>
              </a:ext>
            </a:extLst>
          </p:cNvPr>
          <p:cNvSpPr/>
          <p:nvPr/>
        </p:nvSpPr>
        <p:spPr>
          <a:xfrm>
            <a:off x="2229808" y="586838"/>
            <a:ext cx="1299600" cy="1055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10/11 – 23/11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xmlns="" id="{D4450764-0C8B-D746-B57F-3419523E48A3}"/>
              </a:ext>
            </a:extLst>
          </p:cNvPr>
          <p:cNvSpPr/>
          <p:nvPr/>
        </p:nvSpPr>
        <p:spPr>
          <a:xfrm>
            <a:off x="3030222" y="3121607"/>
            <a:ext cx="1008000" cy="14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6D70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Iteration 5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xmlns="" id="{E17D6A97-89E5-E345-8680-3FE367BE5C69}"/>
              </a:ext>
            </a:extLst>
          </p:cNvPr>
          <p:cNvSpPr/>
          <p:nvPr/>
        </p:nvSpPr>
        <p:spPr>
          <a:xfrm>
            <a:off x="3030222" y="3306701"/>
            <a:ext cx="1008000" cy="1197173"/>
          </a:xfrm>
          <a:prstGeom prst="rect">
            <a:avLst/>
          </a:prstGeom>
          <a:solidFill>
            <a:srgbClr val="F6D701"/>
          </a:solidFill>
          <a:ln w="9525">
            <a:solidFill>
              <a:srgbClr val="F6D70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Administrative Module</a:t>
            </a:r>
          </a:p>
          <a:p>
            <a:endParaRPr lang="en-US" sz="9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xmlns="" id="{015EFCFA-F561-DA48-9EF8-C2C89C055E00}"/>
              </a:ext>
            </a:extLst>
          </p:cNvPr>
          <p:cNvSpPr/>
          <p:nvPr/>
        </p:nvSpPr>
        <p:spPr>
          <a:xfrm>
            <a:off x="3028880" y="3265774"/>
            <a:ext cx="1008000" cy="1029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24/11 – 07/12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xmlns="" id="{8A70C614-49F6-4A49-8D67-B8E55A043249}"/>
              </a:ext>
            </a:extLst>
          </p:cNvPr>
          <p:cNvSpPr/>
          <p:nvPr/>
        </p:nvSpPr>
        <p:spPr>
          <a:xfrm>
            <a:off x="4142127" y="3138551"/>
            <a:ext cx="1299600" cy="1447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6D70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Iteration 6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xmlns="" id="{CA3D27B8-9304-634A-9D14-D595B700FA76}"/>
              </a:ext>
            </a:extLst>
          </p:cNvPr>
          <p:cNvSpPr/>
          <p:nvPr/>
        </p:nvSpPr>
        <p:spPr>
          <a:xfrm>
            <a:off x="4136551" y="3388061"/>
            <a:ext cx="1297819" cy="1291407"/>
          </a:xfrm>
          <a:prstGeom prst="rect">
            <a:avLst/>
          </a:prstGeom>
          <a:solidFill>
            <a:srgbClr val="F6D701"/>
          </a:solidFill>
          <a:ln w="9525">
            <a:solidFill>
              <a:srgbClr val="F6D70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Career Search Module</a:t>
            </a:r>
          </a:p>
          <a:p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SOLR search engine</a:t>
            </a:r>
          </a:p>
          <a:p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UAT 2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xmlns="" id="{FD85D013-7FEB-3946-B1B2-03AC5516CA6F}"/>
              </a:ext>
            </a:extLst>
          </p:cNvPr>
          <p:cNvSpPr/>
          <p:nvPr/>
        </p:nvSpPr>
        <p:spPr>
          <a:xfrm>
            <a:off x="4140782" y="3292504"/>
            <a:ext cx="12996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08/12 – 21/12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xmlns="" id="{C57CF313-BFBA-D843-A448-41E079627EED}"/>
              </a:ext>
            </a:extLst>
          </p:cNvPr>
          <p:cNvSpPr/>
          <p:nvPr/>
        </p:nvSpPr>
        <p:spPr>
          <a:xfrm>
            <a:off x="3689292" y="456199"/>
            <a:ext cx="1363245" cy="1180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6D70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Iteration 7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xmlns="" id="{559BF554-AAD7-864A-A99A-9183DDE212B6}"/>
              </a:ext>
            </a:extLst>
          </p:cNvPr>
          <p:cNvSpPr/>
          <p:nvPr/>
        </p:nvSpPr>
        <p:spPr>
          <a:xfrm>
            <a:off x="3680381" y="695601"/>
            <a:ext cx="1364158" cy="1187585"/>
          </a:xfrm>
          <a:prstGeom prst="rect">
            <a:avLst/>
          </a:prstGeom>
          <a:solidFill>
            <a:srgbClr val="F6D701"/>
          </a:solidFill>
          <a:ln w="9525">
            <a:solidFill>
              <a:srgbClr val="F6D70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Career Search Module</a:t>
            </a:r>
          </a:p>
          <a:p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SOLR search engine</a:t>
            </a:r>
          </a:p>
          <a:p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Wage analytics</a:t>
            </a:r>
          </a:p>
          <a:p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Post UAT 2 debugging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xmlns="" id="{CCBDB1C8-54AA-B547-844E-3D0429D307DF}"/>
              </a:ext>
            </a:extLst>
          </p:cNvPr>
          <p:cNvSpPr/>
          <p:nvPr/>
        </p:nvSpPr>
        <p:spPr>
          <a:xfrm>
            <a:off x="3681272" y="589543"/>
            <a:ext cx="1363245" cy="114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22/12 – 04/01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xmlns="" id="{4C7A5328-8AD2-5243-93D4-A33D830AB6D3}"/>
              </a:ext>
            </a:extLst>
          </p:cNvPr>
          <p:cNvSpPr/>
          <p:nvPr/>
        </p:nvSpPr>
        <p:spPr>
          <a:xfrm>
            <a:off x="5180217" y="464396"/>
            <a:ext cx="1152000" cy="1180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6D70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Iteration 8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xmlns="" id="{DABEA31B-2657-FE49-A161-9457135EA52C}"/>
              </a:ext>
            </a:extLst>
          </p:cNvPr>
          <p:cNvSpPr/>
          <p:nvPr/>
        </p:nvSpPr>
        <p:spPr>
          <a:xfrm>
            <a:off x="5182850" y="700811"/>
            <a:ext cx="1152000" cy="1189355"/>
          </a:xfrm>
          <a:prstGeom prst="rect">
            <a:avLst/>
          </a:prstGeom>
          <a:solidFill>
            <a:srgbClr val="F6D701"/>
          </a:solidFill>
          <a:ln w="9525">
            <a:solidFill>
              <a:srgbClr val="F6D70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Analytics Module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xmlns="" id="{8D19BE98-CAD4-D940-888F-C66E4497E58A}"/>
              </a:ext>
            </a:extLst>
          </p:cNvPr>
          <p:cNvSpPr/>
          <p:nvPr/>
        </p:nvSpPr>
        <p:spPr>
          <a:xfrm>
            <a:off x="5182707" y="587230"/>
            <a:ext cx="1152000" cy="114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05/01 – 18/01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xmlns="" id="{C265E6D6-82E6-F741-8377-8C02908A262F}"/>
              </a:ext>
            </a:extLst>
          </p:cNvPr>
          <p:cNvSpPr/>
          <p:nvPr/>
        </p:nvSpPr>
        <p:spPr>
          <a:xfrm>
            <a:off x="5520458" y="3147627"/>
            <a:ext cx="1080000" cy="1180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6D70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Iteration 9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xmlns="" id="{23EA087E-F5D7-7D45-9919-59FFAB582D26}"/>
              </a:ext>
            </a:extLst>
          </p:cNvPr>
          <p:cNvSpPr/>
          <p:nvPr/>
        </p:nvSpPr>
        <p:spPr>
          <a:xfrm>
            <a:off x="5521351" y="3382164"/>
            <a:ext cx="1078789" cy="1031147"/>
          </a:xfrm>
          <a:prstGeom prst="rect">
            <a:avLst/>
          </a:prstGeom>
          <a:solidFill>
            <a:srgbClr val="F6D701"/>
          </a:solidFill>
          <a:ln w="9525">
            <a:solidFill>
              <a:srgbClr val="F6D70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Analytics Module</a:t>
            </a:r>
          </a:p>
          <a:p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Deployment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xmlns="" id="{2207FDDC-67C1-1B4D-89C1-3F8AD877D3D7}"/>
              </a:ext>
            </a:extLst>
          </p:cNvPr>
          <p:cNvSpPr/>
          <p:nvPr/>
        </p:nvSpPr>
        <p:spPr>
          <a:xfrm>
            <a:off x="5522948" y="3270461"/>
            <a:ext cx="1080000" cy="114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19/01 – 01/02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xmlns="" id="{32666DB0-DD0E-394D-BFB5-D1B31EAB2149}"/>
              </a:ext>
            </a:extLst>
          </p:cNvPr>
          <p:cNvSpPr/>
          <p:nvPr/>
        </p:nvSpPr>
        <p:spPr>
          <a:xfrm>
            <a:off x="6684543" y="3130776"/>
            <a:ext cx="1144800" cy="137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6D70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Iteration 10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xmlns="" id="{2BC7B762-2824-DC45-995E-82C2AE7EB4A5}"/>
              </a:ext>
            </a:extLst>
          </p:cNvPr>
          <p:cNvSpPr/>
          <p:nvPr/>
        </p:nvSpPr>
        <p:spPr>
          <a:xfrm>
            <a:off x="6679938" y="3364153"/>
            <a:ext cx="1140494" cy="1072432"/>
          </a:xfrm>
          <a:prstGeom prst="rect">
            <a:avLst/>
          </a:prstGeom>
          <a:solidFill>
            <a:srgbClr val="F6D701"/>
          </a:solidFill>
          <a:ln w="9525">
            <a:solidFill>
              <a:srgbClr val="F6D70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Dashboard Module</a:t>
            </a:r>
          </a:p>
          <a:p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Improve UI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xmlns="" id="{843930D2-AD2B-FF44-A8C1-FC09DC844D99}"/>
              </a:ext>
            </a:extLst>
          </p:cNvPr>
          <p:cNvSpPr/>
          <p:nvPr/>
        </p:nvSpPr>
        <p:spPr>
          <a:xfrm>
            <a:off x="6684543" y="3268620"/>
            <a:ext cx="1144800" cy="1333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02/02 – 15/02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xmlns="" id="{0C001DC8-6CB0-A74C-B54D-D3C9DF4A29A1}"/>
              </a:ext>
            </a:extLst>
          </p:cNvPr>
          <p:cNvSpPr/>
          <p:nvPr/>
        </p:nvSpPr>
        <p:spPr>
          <a:xfrm>
            <a:off x="204500" y="3421177"/>
            <a:ext cx="1247182" cy="1189700"/>
          </a:xfrm>
          <a:prstGeom prst="rect">
            <a:avLst/>
          </a:prstGeom>
          <a:solidFill>
            <a:srgbClr val="F6D701"/>
          </a:solidFill>
          <a:ln w="9525">
            <a:solidFill>
              <a:srgbClr val="F6D70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Gather Sponsor  </a:t>
            </a:r>
          </a:p>
          <a:p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Requirements</a:t>
            </a:r>
          </a:p>
          <a:p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Proposal Preparation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xmlns="" id="{AB29AD1C-8065-8245-B352-FFDB03AC5F83}"/>
              </a:ext>
            </a:extLst>
          </p:cNvPr>
          <p:cNvCxnSpPr>
            <a:cxnSpLocks/>
          </p:cNvCxnSpPr>
          <p:nvPr/>
        </p:nvCxnSpPr>
        <p:spPr>
          <a:xfrm>
            <a:off x="6731467" y="2607717"/>
            <a:ext cx="0" cy="534251"/>
          </a:xfrm>
          <a:prstGeom prst="line">
            <a:avLst/>
          </a:prstGeom>
          <a:ln w="14604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xmlns="" id="{0A89DEE5-8F12-B44F-9256-56A67E7B41EC}"/>
              </a:ext>
            </a:extLst>
          </p:cNvPr>
          <p:cNvSpPr/>
          <p:nvPr/>
        </p:nvSpPr>
        <p:spPr>
          <a:xfrm>
            <a:off x="6464201" y="476189"/>
            <a:ext cx="1231200" cy="137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6D70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Iteration 11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xmlns="" id="{0D530ED8-7471-964B-AEA5-AF64701E30CE}"/>
              </a:ext>
            </a:extLst>
          </p:cNvPr>
          <p:cNvSpPr/>
          <p:nvPr/>
        </p:nvSpPr>
        <p:spPr>
          <a:xfrm>
            <a:off x="6455290" y="751754"/>
            <a:ext cx="1231200" cy="1096929"/>
          </a:xfrm>
          <a:prstGeom prst="rect">
            <a:avLst/>
          </a:prstGeom>
          <a:solidFill>
            <a:srgbClr val="F6D701"/>
          </a:solidFill>
          <a:ln w="9525">
            <a:solidFill>
              <a:srgbClr val="F6D70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Analytics Module</a:t>
            </a:r>
          </a:p>
          <a:p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Dashboard Module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xmlns="" id="{AE6EF92B-237B-2B4C-B434-47DD361ECA0A}"/>
              </a:ext>
            </a:extLst>
          </p:cNvPr>
          <p:cNvSpPr/>
          <p:nvPr/>
        </p:nvSpPr>
        <p:spPr>
          <a:xfrm>
            <a:off x="6456182" y="620567"/>
            <a:ext cx="1230783" cy="1333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16/02 – 01/03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xmlns="" id="{8885BD7A-C0A8-3147-BAED-FE61621D207E}"/>
              </a:ext>
            </a:extLst>
          </p:cNvPr>
          <p:cNvCxnSpPr>
            <a:cxnSpLocks/>
          </p:cNvCxnSpPr>
          <p:nvPr/>
        </p:nvCxnSpPr>
        <p:spPr>
          <a:xfrm>
            <a:off x="6865556" y="1883186"/>
            <a:ext cx="0" cy="590019"/>
          </a:xfrm>
          <a:prstGeom prst="line">
            <a:avLst/>
          </a:prstGeom>
          <a:ln w="14604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xmlns="" id="{079BDDE6-BA09-CA48-97F9-FB931D6D5C37}"/>
              </a:ext>
            </a:extLst>
          </p:cNvPr>
          <p:cNvSpPr/>
          <p:nvPr/>
        </p:nvSpPr>
        <p:spPr>
          <a:xfrm>
            <a:off x="7925923" y="3130776"/>
            <a:ext cx="1015200" cy="16403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6D70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Iteration 13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xmlns="" id="{562D9503-ECE4-804A-B445-420AA3491D0B}"/>
              </a:ext>
            </a:extLst>
          </p:cNvPr>
          <p:cNvSpPr/>
          <p:nvPr/>
        </p:nvSpPr>
        <p:spPr>
          <a:xfrm>
            <a:off x="7924337" y="3406335"/>
            <a:ext cx="1016786" cy="1063103"/>
          </a:xfrm>
          <a:prstGeom prst="rect">
            <a:avLst/>
          </a:prstGeom>
          <a:solidFill>
            <a:srgbClr val="F6D701"/>
          </a:solidFill>
          <a:ln w="9525">
            <a:solidFill>
              <a:srgbClr val="F6D70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Final Debugging and Testing for Finals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xmlns="" id="{BBA6FBF1-9ED4-5745-8A6F-1805EB862C3B}"/>
              </a:ext>
            </a:extLst>
          </p:cNvPr>
          <p:cNvSpPr/>
          <p:nvPr/>
        </p:nvSpPr>
        <p:spPr>
          <a:xfrm>
            <a:off x="7925923" y="3305572"/>
            <a:ext cx="10152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16/03 – 29/03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xmlns="" id="{52EF42D9-6D1A-D84C-B18B-E5E73452ACD5}"/>
              </a:ext>
            </a:extLst>
          </p:cNvPr>
          <p:cNvSpPr/>
          <p:nvPr/>
        </p:nvSpPr>
        <p:spPr>
          <a:xfrm>
            <a:off x="7801644" y="461213"/>
            <a:ext cx="975600" cy="137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6D70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Iteration 12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xmlns="" id="{31BB54CB-8D3F-7D49-94FF-72651E8A4A22}"/>
              </a:ext>
            </a:extLst>
          </p:cNvPr>
          <p:cNvSpPr/>
          <p:nvPr/>
        </p:nvSpPr>
        <p:spPr>
          <a:xfrm>
            <a:off x="7804407" y="732707"/>
            <a:ext cx="975054" cy="1117679"/>
          </a:xfrm>
          <a:prstGeom prst="rect">
            <a:avLst/>
          </a:prstGeom>
          <a:solidFill>
            <a:srgbClr val="F6D701"/>
          </a:solidFill>
          <a:ln w="9525">
            <a:solidFill>
              <a:srgbClr val="F6D70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Improve UI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xmlns="" id="{EBFED475-69DA-A642-AB23-608D79FC4A70}"/>
              </a:ext>
            </a:extLst>
          </p:cNvPr>
          <p:cNvSpPr/>
          <p:nvPr/>
        </p:nvSpPr>
        <p:spPr>
          <a:xfrm>
            <a:off x="7804134" y="610071"/>
            <a:ext cx="975600" cy="1333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02/03 – 15/03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xmlns="" id="{E1E7603F-A3FE-3241-A71F-C8DAD264E951}"/>
              </a:ext>
            </a:extLst>
          </p:cNvPr>
          <p:cNvCxnSpPr>
            <a:cxnSpLocks/>
          </p:cNvCxnSpPr>
          <p:nvPr/>
        </p:nvCxnSpPr>
        <p:spPr>
          <a:xfrm>
            <a:off x="7924337" y="1868090"/>
            <a:ext cx="0" cy="578987"/>
          </a:xfrm>
          <a:prstGeom prst="line">
            <a:avLst/>
          </a:prstGeom>
          <a:ln w="14604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xmlns="" id="{F0FE325B-27DF-964A-A241-83F9D557AA87}"/>
              </a:ext>
            </a:extLst>
          </p:cNvPr>
          <p:cNvCxnSpPr>
            <a:cxnSpLocks/>
          </p:cNvCxnSpPr>
          <p:nvPr/>
        </p:nvCxnSpPr>
        <p:spPr>
          <a:xfrm>
            <a:off x="8005105" y="2587356"/>
            <a:ext cx="0" cy="534251"/>
          </a:xfrm>
          <a:prstGeom prst="line">
            <a:avLst/>
          </a:prstGeom>
          <a:ln w="14604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xmlns="" id="{8C996C11-58FD-3D41-9906-5973B9197508}"/>
              </a:ext>
            </a:extLst>
          </p:cNvPr>
          <p:cNvCxnSpPr>
            <a:cxnSpLocks/>
          </p:cNvCxnSpPr>
          <p:nvPr/>
        </p:nvCxnSpPr>
        <p:spPr>
          <a:xfrm>
            <a:off x="5378088" y="1925485"/>
            <a:ext cx="0" cy="508340"/>
          </a:xfrm>
          <a:prstGeom prst="line">
            <a:avLst/>
          </a:prstGeom>
          <a:ln w="14604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C884A18-B754-8E4E-87B7-0B74C0B502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4733" y="2591142"/>
            <a:ext cx="919325" cy="281643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B027B81D-2854-7A48-9536-D4472F73FDB7}"/>
              </a:ext>
            </a:extLst>
          </p:cNvPr>
          <p:cNvSpPr/>
          <p:nvPr/>
        </p:nvSpPr>
        <p:spPr>
          <a:xfrm>
            <a:off x="3153900" y="2165722"/>
            <a:ext cx="900324" cy="2508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26400"/>
            <a:r>
              <a:rPr lang="en-US" sz="9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 Exams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97E596CF-3BBF-3247-8F21-366DA602F1FB}"/>
              </a:ext>
            </a:extLst>
          </p:cNvPr>
          <p:cNvSpPr/>
          <p:nvPr/>
        </p:nvSpPr>
        <p:spPr>
          <a:xfrm>
            <a:off x="5962031" y="2209760"/>
            <a:ext cx="804136" cy="2240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26400"/>
            <a:r>
              <a:rPr lang="en-US" sz="9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Mid-Terms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2B90DADD-9800-D548-AFFF-63789E3D18F7}"/>
              </a:ext>
            </a:extLst>
          </p:cNvPr>
          <p:cNvSpPr/>
          <p:nvPr/>
        </p:nvSpPr>
        <p:spPr>
          <a:xfrm>
            <a:off x="143996" y="2453201"/>
            <a:ext cx="1080000" cy="108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Century Gothic" panose="020B0502020202020204" pitchFamily="34" charset="0"/>
                <a:cs typeface="Big Caslon Medium" panose="02000603090000020003" pitchFamily="2" charset="-79"/>
              </a:rPr>
              <a:t>SEPT 2018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8BED7998-E84D-B14E-9644-B7205267429D}"/>
              </a:ext>
            </a:extLst>
          </p:cNvPr>
          <p:cNvSpPr/>
          <p:nvPr/>
        </p:nvSpPr>
        <p:spPr>
          <a:xfrm>
            <a:off x="1555591" y="3108429"/>
            <a:ext cx="1371600" cy="1661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6D70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Iteration 2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382A8F35-A471-844D-9810-D939802C474B}"/>
              </a:ext>
            </a:extLst>
          </p:cNvPr>
          <p:cNvSpPr/>
          <p:nvPr/>
        </p:nvSpPr>
        <p:spPr>
          <a:xfrm>
            <a:off x="1561822" y="3272922"/>
            <a:ext cx="13716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06/10 – 19/10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696B5419-E7A1-5A4A-B167-6E2B911EFF7A}"/>
              </a:ext>
            </a:extLst>
          </p:cNvPr>
          <p:cNvSpPr/>
          <p:nvPr/>
        </p:nvSpPr>
        <p:spPr>
          <a:xfrm>
            <a:off x="1561822" y="3403355"/>
            <a:ext cx="1368812" cy="1189700"/>
          </a:xfrm>
          <a:prstGeom prst="rect">
            <a:avLst/>
          </a:prstGeom>
          <a:solidFill>
            <a:srgbClr val="F6D701"/>
          </a:solidFill>
          <a:ln w="9525">
            <a:solidFill>
              <a:srgbClr val="F6D70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Creation of Wiki</a:t>
            </a:r>
          </a:p>
          <a:p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Database Design &amp; </a:t>
            </a:r>
          </a:p>
          <a:p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Implementation</a:t>
            </a:r>
          </a:p>
          <a:p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9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 fidelity </a:t>
            </a:r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prototype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xmlns="" id="{6A6E0C40-1752-D14C-8A1D-1510C24A5EB4}"/>
              </a:ext>
            </a:extLst>
          </p:cNvPr>
          <p:cNvCxnSpPr>
            <a:cxnSpLocks/>
          </p:cNvCxnSpPr>
          <p:nvPr/>
        </p:nvCxnSpPr>
        <p:spPr>
          <a:xfrm>
            <a:off x="5635263" y="2630211"/>
            <a:ext cx="0" cy="508340"/>
          </a:xfrm>
          <a:prstGeom prst="line">
            <a:avLst/>
          </a:prstGeom>
          <a:ln w="14604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EEA4CD96-6D76-CF40-A811-C04959BCEC26}"/>
              </a:ext>
            </a:extLst>
          </p:cNvPr>
          <p:cNvCxnSpPr>
            <a:cxnSpLocks/>
          </p:cNvCxnSpPr>
          <p:nvPr/>
        </p:nvCxnSpPr>
        <p:spPr>
          <a:xfrm>
            <a:off x="4254138" y="2630211"/>
            <a:ext cx="0" cy="508340"/>
          </a:xfrm>
          <a:prstGeom prst="line">
            <a:avLst/>
          </a:prstGeom>
          <a:ln w="14604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xmlns="" id="{FB3C3895-509E-1340-99EE-DA36EF8B7EE3}"/>
              </a:ext>
            </a:extLst>
          </p:cNvPr>
          <p:cNvCxnSpPr>
            <a:cxnSpLocks/>
          </p:cNvCxnSpPr>
          <p:nvPr/>
        </p:nvCxnSpPr>
        <p:spPr>
          <a:xfrm>
            <a:off x="1687291" y="2613267"/>
            <a:ext cx="0" cy="508340"/>
          </a:xfrm>
          <a:prstGeom prst="line">
            <a:avLst/>
          </a:prstGeom>
          <a:ln w="14604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2887D5F2-2F63-D046-A1C1-777F90FE02CD}"/>
              </a:ext>
            </a:extLst>
          </p:cNvPr>
          <p:cNvCxnSpPr>
            <a:cxnSpLocks/>
          </p:cNvCxnSpPr>
          <p:nvPr/>
        </p:nvCxnSpPr>
        <p:spPr>
          <a:xfrm>
            <a:off x="1008731" y="2594374"/>
            <a:ext cx="0" cy="501164"/>
          </a:xfrm>
          <a:prstGeom prst="line">
            <a:avLst/>
          </a:prstGeom>
          <a:ln w="14604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7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DBBCD6DF-0EFD-324D-867C-9BFF57034B84}"/>
              </a:ext>
            </a:extLst>
          </p:cNvPr>
          <p:cNvSpPr/>
          <p:nvPr/>
        </p:nvSpPr>
        <p:spPr>
          <a:xfrm>
            <a:off x="2890996" y="931967"/>
            <a:ext cx="2938128" cy="92013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pc="300" dirty="0">
                <a:solidFill>
                  <a:srgbClr val="F6D702"/>
                </a:solidFill>
                <a:latin typeface="Helvetica" pitchFamily="2" charset="0"/>
                <a:cs typeface="Calibri" panose="020F0502020204030204" pitchFamily="34" charset="0"/>
              </a:rPr>
              <a:t>MOTIVATION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B141F622-85A0-B043-8BB3-F943B7533A68}"/>
              </a:ext>
            </a:extLst>
          </p:cNvPr>
          <p:cNvSpPr/>
          <p:nvPr/>
        </p:nvSpPr>
        <p:spPr>
          <a:xfrm>
            <a:off x="339032" y="1745649"/>
            <a:ext cx="8042055" cy="2713128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SG" sz="1200" dirty="0">
                <a:solidFill>
                  <a:schemeClr val="bg1">
                    <a:lumMod val="75000"/>
                  </a:schemeClr>
                </a:solidFill>
              </a:rPr>
              <a:t>Track2Career is spearheaded by SMU’s very own School of Information Systems (SIS).</a:t>
            </a:r>
          </a:p>
          <a:p>
            <a:pPr algn="ctr">
              <a:lnSpc>
                <a:spcPct val="150000"/>
              </a:lnSpc>
            </a:pPr>
            <a:endParaRPr lang="en-SG" sz="1200" dirty="0">
              <a:solidFill>
                <a:schemeClr val="bg1">
                  <a:lumMod val="7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SG" sz="1200" dirty="0">
                <a:solidFill>
                  <a:schemeClr val="bg1">
                    <a:lumMod val="75000"/>
                  </a:schemeClr>
                </a:solidFill>
              </a:rPr>
              <a:t>SIS understands that career-planning is a daunting task to young adults and working professionals alike. The development of Track2Career will equip users with a powerful tool that demystifies and simplifies the career-planning process.</a:t>
            </a:r>
          </a:p>
          <a:p>
            <a:pPr algn="ctr">
              <a:lnSpc>
                <a:spcPct val="150000"/>
              </a:lnSpc>
            </a:pPr>
            <a:endParaRPr lang="en-SG" sz="1200" dirty="0">
              <a:solidFill>
                <a:schemeClr val="bg1">
                  <a:lumMod val="7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SG" sz="1200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1AF0992A-4069-1F48-8182-B62F481D1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007" y="1063914"/>
            <a:ext cx="584295" cy="5842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0585CC6-44A2-6049-8DDC-5F0EA9BE9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892818" y="1081901"/>
            <a:ext cx="620268" cy="6202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91D95E63-A54A-3746-B82F-AEAF65209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642" y="1063914"/>
            <a:ext cx="584295" cy="5842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4AA287ED-30D4-D74D-AA5D-FB0F91F18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626493" y="1045927"/>
            <a:ext cx="620268" cy="6202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AFA1931B-B4AF-294D-B26E-8724B6A21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93" y="1099888"/>
            <a:ext cx="584295" cy="5842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EA4A6B4-B2FE-6A4A-9370-AFD302B30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355463" y="1081901"/>
            <a:ext cx="620268" cy="62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39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DF33363-6A4B-FD46-A2BD-5757BE28A40A}"/>
              </a:ext>
            </a:extLst>
          </p:cNvPr>
          <p:cNvSpPr/>
          <p:nvPr/>
        </p:nvSpPr>
        <p:spPr>
          <a:xfrm>
            <a:off x="3103687" y="51196"/>
            <a:ext cx="2938128" cy="920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pc="300" dirty="0">
                <a:solidFill>
                  <a:srgbClr val="F6D702"/>
                </a:solidFill>
                <a:latin typeface="Helvetica" pitchFamily="2" charset="0"/>
                <a:cs typeface="Calibri" panose="020F0502020204030204" pitchFamily="34" charset="0"/>
              </a:rPr>
              <a:t>FUNCTIONS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xmlns="" id="{86D22A63-AA88-A74E-85AA-2EC03D8BF738}"/>
              </a:ext>
            </a:extLst>
          </p:cNvPr>
          <p:cNvSpPr/>
          <p:nvPr/>
        </p:nvSpPr>
        <p:spPr>
          <a:xfrm>
            <a:off x="664356" y="1600139"/>
            <a:ext cx="3896778" cy="346476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spcBef>
                <a:spcPts val="200"/>
              </a:spcBef>
              <a:buClr>
                <a:schemeClr val="bg1">
                  <a:lumMod val="95000"/>
                </a:schemeClr>
              </a:buClr>
              <a:buFont typeface="Courier New" panose="02070309020205020404" pitchFamily="49" charset="0"/>
              <a:buChar char="o"/>
            </a:pPr>
            <a:endParaRPr lang="en-US" sz="105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spcBef>
                <a:spcPts val="200"/>
              </a:spcBef>
            </a:pPr>
            <a:r>
              <a:rPr lang="en-US" sz="1100" dirty="0">
                <a:solidFill>
                  <a:srgbClr val="F6D700"/>
                </a:solidFill>
                <a:latin typeface="PT Sans" panose="020B0503020203020204" pitchFamily="34" charset="77"/>
              </a:rPr>
              <a:t>TRACK DISCOVERY MODULE</a:t>
            </a:r>
          </a:p>
          <a:p>
            <a:pPr marL="171450" indent="-171450">
              <a:spcBef>
                <a:spcPts val="200"/>
              </a:spcBef>
              <a:buClr>
                <a:schemeClr val="bg1">
                  <a:lumMod val="9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Perform search with predictive and suggestive dropdown list</a:t>
            </a:r>
          </a:p>
          <a:p>
            <a:pPr marL="171450" indent="-171450">
              <a:spcBef>
                <a:spcPts val="200"/>
              </a:spcBef>
              <a:buClr>
                <a:schemeClr val="bg1">
                  <a:lumMod val="9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Highlight track-specific skills by weightage</a:t>
            </a:r>
          </a:p>
          <a:p>
            <a:pPr>
              <a:spcBef>
                <a:spcPts val="200"/>
              </a:spcBef>
              <a:buClr>
                <a:schemeClr val="bg1">
                  <a:lumMod val="95000"/>
                </a:schemeClr>
              </a:buClr>
            </a:pPr>
            <a:endParaRPr lang="en-US" sz="105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spcBef>
                <a:spcPts val="200"/>
              </a:spcBef>
            </a:pPr>
            <a:r>
              <a:rPr lang="en-US" sz="1100" dirty="0">
                <a:solidFill>
                  <a:srgbClr val="F6D700"/>
                </a:solidFill>
                <a:latin typeface="PT Sans" panose="020B0503020203020204" pitchFamily="34" charset="77"/>
              </a:rPr>
              <a:t>CAREER DISCOVERY MODULE</a:t>
            </a:r>
          </a:p>
          <a:p>
            <a:pPr marL="171450" indent="-171450">
              <a:spcBef>
                <a:spcPts val="200"/>
              </a:spcBef>
              <a:buClr>
                <a:schemeClr val="bg1">
                  <a:lumMod val="9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Perform search with predictive and suggestive dropdown list</a:t>
            </a:r>
          </a:p>
          <a:p>
            <a:pPr marL="171450" indent="-171450">
              <a:spcBef>
                <a:spcPts val="200"/>
              </a:spcBef>
              <a:buClr>
                <a:schemeClr val="bg1">
                  <a:lumMod val="9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Highlight job-specific skills by weightage</a:t>
            </a:r>
          </a:p>
          <a:p>
            <a:pPr>
              <a:spcBef>
                <a:spcPts val="200"/>
              </a:spcBef>
              <a:buClr>
                <a:schemeClr val="bg1">
                  <a:lumMod val="95000"/>
                </a:schemeClr>
              </a:buClr>
            </a:pPr>
            <a:endParaRPr lang="en-US" sz="105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spcBef>
                <a:spcPts val="200"/>
              </a:spcBef>
            </a:pPr>
            <a:r>
              <a:rPr lang="en-US" sz="1100" dirty="0">
                <a:solidFill>
                  <a:srgbClr val="F6D700"/>
                </a:solidFill>
                <a:latin typeface="PT Sans" panose="020B0503020203020204" pitchFamily="34" charset="77"/>
              </a:rPr>
              <a:t>ANALYTICS MODULE</a:t>
            </a:r>
          </a:p>
          <a:p>
            <a:pPr marL="171450" indent="-171450">
              <a:spcBef>
                <a:spcPts val="200"/>
              </a:spcBef>
              <a:buClr>
                <a:schemeClr val="bg1">
                  <a:lumMod val="9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Perform comparison between user’s skill profile and requisite skillset for dream job</a:t>
            </a:r>
          </a:p>
          <a:p>
            <a:pPr marL="171450" indent="-171450">
              <a:spcBef>
                <a:spcPts val="200"/>
              </a:spcBef>
              <a:buClr>
                <a:schemeClr val="bg1">
                  <a:lumMod val="9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Retrieve information from the API of </a:t>
            </a:r>
            <a:r>
              <a:rPr lang="en-US" sz="1050" dirty="0" err="1">
                <a:solidFill>
                  <a:schemeClr val="bg1">
                    <a:lumMod val="75000"/>
                  </a:schemeClr>
                </a:solidFill>
              </a:rPr>
              <a:t>JobSense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 and display relevant jobs, industries and career pathway</a:t>
            </a:r>
          </a:p>
          <a:p>
            <a:pPr marL="171450" indent="-171450">
              <a:spcBef>
                <a:spcPts val="200"/>
              </a:spcBef>
              <a:buClr>
                <a:schemeClr val="bg1">
                  <a:lumMod val="9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Retrieve information from the API of Wage Dashboard and display wage analysis</a:t>
            </a:r>
          </a:p>
          <a:p>
            <a:pPr>
              <a:spcBef>
                <a:spcPts val="200"/>
              </a:spcBef>
              <a:buClr>
                <a:schemeClr val="bg1">
                  <a:lumMod val="95000"/>
                </a:schemeClr>
              </a:buClr>
            </a:pPr>
            <a:endParaRPr lang="en-US" sz="10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xmlns="" id="{C6DC8C0F-B582-1448-A6C0-2D2C584D0B7F}"/>
              </a:ext>
            </a:extLst>
          </p:cNvPr>
          <p:cNvSpPr/>
          <p:nvPr/>
        </p:nvSpPr>
        <p:spPr>
          <a:xfrm>
            <a:off x="4901572" y="1790087"/>
            <a:ext cx="3539891" cy="308486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200"/>
              </a:spcBef>
            </a:pPr>
            <a:r>
              <a:rPr lang="en-US" sz="1100" dirty="0">
                <a:solidFill>
                  <a:srgbClr val="F6D700"/>
                </a:solidFill>
                <a:latin typeface="PT Sans" panose="020B0503020203020204" pitchFamily="34" charset="77"/>
              </a:rPr>
              <a:t>ACCOUNTS MODULE</a:t>
            </a:r>
          </a:p>
          <a:p>
            <a:pPr marL="171450" indent="-171450">
              <a:spcBef>
                <a:spcPts val="200"/>
              </a:spcBef>
              <a:buClr>
                <a:schemeClr val="bg1">
                  <a:lumMod val="9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User Login / Logout</a:t>
            </a:r>
          </a:p>
          <a:p>
            <a:pPr marL="171450" indent="-171450">
              <a:spcBef>
                <a:spcPts val="200"/>
              </a:spcBef>
              <a:buClr>
                <a:schemeClr val="bg1">
                  <a:lumMod val="9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Collects user profile information such as skills and courses taken</a:t>
            </a:r>
          </a:p>
          <a:p>
            <a:pPr>
              <a:spcBef>
                <a:spcPts val="200"/>
              </a:spcBef>
              <a:buClr>
                <a:schemeClr val="bg1">
                  <a:lumMod val="95000"/>
                </a:schemeClr>
              </a:buClr>
            </a:pPr>
            <a:endParaRPr lang="en-US" sz="105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spcBef>
                <a:spcPts val="200"/>
              </a:spcBef>
            </a:pPr>
            <a:r>
              <a:rPr lang="en-US" sz="1100" dirty="0">
                <a:solidFill>
                  <a:srgbClr val="F6D700"/>
                </a:solidFill>
                <a:latin typeface="PT Sans" panose="020B0503020203020204" pitchFamily="34" charset="77"/>
              </a:rPr>
              <a:t>DASHBOARD MODULE</a:t>
            </a:r>
          </a:p>
          <a:p>
            <a:pPr marL="171450" indent="-171450">
              <a:spcBef>
                <a:spcPts val="200"/>
              </a:spcBef>
              <a:buClr>
                <a:schemeClr val="bg1">
                  <a:lumMod val="9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Provide summary of user’s skill profile, dream job and ideal track</a:t>
            </a:r>
          </a:p>
          <a:p>
            <a:pPr marL="171450" indent="-171450">
              <a:spcBef>
                <a:spcPts val="200"/>
              </a:spcBef>
              <a:buClr>
                <a:schemeClr val="bg1">
                  <a:lumMod val="9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Keep record of previous search summaries</a:t>
            </a:r>
          </a:p>
          <a:p>
            <a:pPr>
              <a:spcBef>
                <a:spcPts val="200"/>
              </a:spcBef>
              <a:buClr>
                <a:schemeClr val="bg1">
                  <a:lumMod val="95000"/>
                </a:schemeClr>
              </a:buClr>
            </a:pPr>
            <a:endParaRPr lang="en-US" sz="105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spcBef>
                <a:spcPts val="200"/>
              </a:spcBef>
            </a:pPr>
            <a:r>
              <a:rPr lang="en-US" sz="1100" dirty="0">
                <a:solidFill>
                  <a:srgbClr val="F6D700"/>
                </a:solidFill>
                <a:latin typeface="PT Sans" panose="020B0503020203020204" pitchFamily="34" charset="77"/>
              </a:rPr>
              <a:t>ADMININSTRATIVE MODULE</a:t>
            </a:r>
          </a:p>
          <a:p>
            <a:pPr marL="171450" indent="-171450">
              <a:spcBef>
                <a:spcPts val="200"/>
              </a:spcBef>
              <a:buClr>
                <a:schemeClr val="bg1">
                  <a:lumMod val="9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Uploading of CSV file to update track, course and skills details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A3E691DD-5A13-D749-88B5-5405D0E23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709" y="219116"/>
            <a:ext cx="584295" cy="5842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C6E24D2-7B09-454E-81F7-1D32344F7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087520" y="237103"/>
            <a:ext cx="620268" cy="6202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E25C88BE-2E7B-CD4F-BD8E-6650EBDCD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344" y="219116"/>
            <a:ext cx="584295" cy="5842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67F743BD-5607-914B-8A56-CF6E0675F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821195" y="201129"/>
            <a:ext cx="620268" cy="62026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ADE8FD86-2C92-4040-8544-B2C88B142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95" y="255090"/>
            <a:ext cx="584295" cy="58429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7778891E-63A4-E748-BEEC-8578E9668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550165" y="237103"/>
            <a:ext cx="620268" cy="62026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DB652CB-BFCB-3742-9473-760A167D9823}"/>
              </a:ext>
            </a:extLst>
          </p:cNvPr>
          <p:cNvSpPr/>
          <p:nvPr/>
        </p:nvSpPr>
        <p:spPr>
          <a:xfrm>
            <a:off x="882259" y="811950"/>
            <a:ext cx="2938128" cy="920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300" dirty="0">
                <a:solidFill>
                  <a:srgbClr val="F6D7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CORE</a:t>
            </a:r>
            <a:r>
              <a:rPr lang="en-US" spc="300" dirty="0">
                <a:solidFill>
                  <a:srgbClr val="F6D70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algn="ctr"/>
            <a:r>
              <a:rPr lang="en-US" spc="300" dirty="0">
                <a:solidFill>
                  <a:srgbClr val="F6D70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FUNCTIONS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70A7658-F68C-F64C-861B-EF1C8D6854EA}"/>
              </a:ext>
            </a:extLst>
          </p:cNvPr>
          <p:cNvSpPr/>
          <p:nvPr/>
        </p:nvSpPr>
        <p:spPr>
          <a:xfrm>
            <a:off x="4828409" y="841643"/>
            <a:ext cx="3427074" cy="920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300" dirty="0">
                <a:solidFill>
                  <a:srgbClr val="F6D70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SECONDARY </a:t>
            </a:r>
          </a:p>
          <a:p>
            <a:pPr algn="ctr"/>
            <a:r>
              <a:rPr lang="en-US" spc="300" dirty="0">
                <a:solidFill>
                  <a:srgbClr val="F6D70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953034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068FA99-DC52-1C4A-B97D-D0673C81A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24" y="231519"/>
            <a:ext cx="8138825" cy="5086766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B513D0A2-5729-2444-8BAC-9CD4267E83D5}"/>
              </a:ext>
            </a:extLst>
          </p:cNvPr>
          <p:cNvSpPr/>
          <p:nvPr/>
        </p:nvSpPr>
        <p:spPr>
          <a:xfrm>
            <a:off x="2524257" y="3166239"/>
            <a:ext cx="1270868" cy="646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Helvetica" pitchFamily="2" charset="0"/>
                <a:cs typeface="Lucida Grande" panose="020B0600040502020204" pitchFamily="34" charset="0"/>
              </a:rPr>
              <a:t>WENDY TAN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70702D54-ABF6-4B45-838C-D5D256E0EE56}"/>
              </a:ext>
            </a:extLst>
          </p:cNvPr>
          <p:cNvSpPr/>
          <p:nvPr/>
        </p:nvSpPr>
        <p:spPr>
          <a:xfrm>
            <a:off x="2322674" y="1256384"/>
            <a:ext cx="1620954" cy="646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Helvetica" pitchFamily="2" charset="0"/>
                <a:cs typeface="Lucida Grande" panose="020B0600040502020204" pitchFamily="34" charset="0"/>
              </a:rPr>
              <a:t>CELINA KOH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2E25D14D-83F8-524A-AFDE-78B0F6936E98}"/>
              </a:ext>
            </a:extLst>
          </p:cNvPr>
          <p:cNvSpPr/>
          <p:nvPr/>
        </p:nvSpPr>
        <p:spPr>
          <a:xfrm>
            <a:off x="2564897" y="1662817"/>
            <a:ext cx="5145358" cy="6165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6D702"/>
                </a:solidFill>
                <a:latin typeface="Helvetica" pitchFamily="2" charset="0"/>
                <a:cs typeface="Calibri" panose="020F0502020204030204" pitchFamily="34" charset="0"/>
              </a:rPr>
              <a:t>CAREER STRATEGIST</a:t>
            </a:r>
          </a:p>
          <a:p>
            <a:r>
              <a:rPr lang="en-US" sz="1200" dirty="0">
                <a:solidFill>
                  <a:srgbClr val="F6D702"/>
                </a:solidFill>
                <a:latin typeface="Helvetica" pitchFamily="2" charset="0"/>
                <a:cs typeface="Calibri" panose="020F0502020204030204" pitchFamily="34" charset="0"/>
              </a:rPr>
              <a:t>SINGAPORE MANAGEMENT UNIVERSITY </a:t>
            </a:r>
          </a:p>
          <a:p>
            <a:r>
              <a:rPr lang="en-US" sz="1200" dirty="0">
                <a:solidFill>
                  <a:srgbClr val="F6D702"/>
                </a:solidFill>
                <a:latin typeface="Helvetica" pitchFamily="2" charset="0"/>
                <a:cs typeface="Calibri" panose="020F0502020204030204" pitchFamily="34" charset="0"/>
              </a:rPr>
              <a:t>SCHOOL OF INFORMATION SYSTEMS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0FA274-36DF-4149-AFCD-BF1BA58E76A2}"/>
              </a:ext>
            </a:extLst>
          </p:cNvPr>
          <p:cNvSpPr/>
          <p:nvPr/>
        </p:nvSpPr>
        <p:spPr>
          <a:xfrm>
            <a:off x="2591437" y="3677161"/>
            <a:ext cx="5438124" cy="6165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6D702"/>
                </a:solidFill>
                <a:latin typeface="Helvetica" pitchFamily="2" charset="0"/>
                <a:cs typeface="Calibri" panose="020F0502020204030204" pitchFamily="34" charset="0"/>
              </a:rPr>
              <a:t>SENIOR INSTRUCTOR</a:t>
            </a:r>
          </a:p>
          <a:p>
            <a:r>
              <a:rPr lang="en-US" sz="1200" dirty="0">
                <a:solidFill>
                  <a:srgbClr val="F6D702"/>
                </a:solidFill>
                <a:latin typeface="Helvetica" pitchFamily="2" charset="0"/>
                <a:cs typeface="Calibri" panose="020F0502020204030204" pitchFamily="34" charset="0"/>
              </a:rPr>
              <a:t>SINGAPORE MANAGEMENT UNIVERSITY </a:t>
            </a:r>
          </a:p>
          <a:p>
            <a:r>
              <a:rPr lang="en-US" sz="1200" dirty="0">
                <a:solidFill>
                  <a:srgbClr val="F6D702"/>
                </a:solidFill>
                <a:latin typeface="Helvetica" pitchFamily="2" charset="0"/>
                <a:cs typeface="Calibri" panose="020F0502020204030204" pitchFamily="34" charset="0"/>
              </a:rPr>
              <a:t>SCHOOL OF INFORMATION SYSTEMS</a:t>
            </a:r>
          </a:p>
          <a:p>
            <a:pPr algn="ctr"/>
            <a:endParaRPr lang="en-US" sz="1200" dirty="0">
              <a:solidFill>
                <a:srgbClr val="F6D702"/>
              </a:solidFill>
              <a:latin typeface="Helvetica" pitchFamily="2" charset="0"/>
              <a:cs typeface="Calibri" panose="020F0502020204030204" pitchFamily="34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01F1F832-71B6-BE4E-A102-FAF54539E2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854" t="19448" r="38267" b="18146"/>
          <a:stretch/>
        </p:blipFill>
        <p:spPr>
          <a:xfrm>
            <a:off x="5571405" y="32658"/>
            <a:ext cx="1030889" cy="130216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FEDF0A95-71FC-C54E-8619-575921E492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024" t="17767" r="32448" b="17532"/>
          <a:stretch/>
        </p:blipFill>
        <p:spPr>
          <a:xfrm flipH="1">
            <a:off x="2167372" y="16158"/>
            <a:ext cx="1238059" cy="1334053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CD95FB89-8E56-E04B-8738-E6EAE77124F1}"/>
              </a:ext>
            </a:extLst>
          </p:cNvPr>
          <p:cNvSpPr/>
          <p:nvPr/>
        </p:nvSpPr>
        <p:spPr>
          <a:xfrm>
            <a:off x="3102936" y="223117"/>
            <a:ext cx="2938128" cy="920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pc="300" dirty="0">
                <a:solidFill>
                  <a:srgbClr val="F6D702"/>
                </a:solidFill>
                <a:latin typeface="Helvetica" pitchFamily="2" charset="0"/>
                <a:cs typeface="Calibri" panose="020F0502020204030204" pitchFamily="34" charset="0"/>
              </a:rPr>
              <a:t>SPONSORS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3589514F-D96A-0841-BD7A-BA30F6EE90DC}"/>
              </a:ext>
            </a:extLst>
          </p:cNvPr>
          <p:cNvSpPr/>
          <p:nvPr/>
        </p:nvSpPr>
        <p:spPr>
          <a:xfrm>
            <a:off x="2591437" y="4250970"/>
            <a:ext cx="5526968" cy="8430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bg1">
                    <a:lumMod val="75000"/>
                  </a:schemeClr>
                </a:solidFill>
              </a:rPr>
              <a:t>Wendy has vast experience across Career Development, Teaching &amp; Learning, Financial Management and Engineering. She provides her guidance and expertise in managing skills-career project development (</a:t>
            </a:r>
            <a:r>
              <a:rPr lang="en-SG" sz="1200" dirty="0" err="1">
                <a:solidFill>
                  <a:schemeClr val="bg1">
                    <a:lumMod val="75000"/>
                  </a:schemeClr>
                </a:solidFill>
              </a:rPr>
              <a:t>JobSense</a:t>
            </a:r>
            <a:r>
              <a:rPr lang="en-SG" sz="1200" dirty="0">
                <a:solidFill>
                  <a:schemeClr val="bg1">
                    <a:lumMod val="75000"/>
                  </a:schemeClr>
                </a:solidFill>
              </a:rPr>
              <a:t>) with Living Analytics Research Centre (LARC).</a:t>
            </a:r>
          </a:p>
          <a:p>
            <a:endParaRPr lang="en-SG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0E59497F-3E81-A04A-AE40-A31D7330A068}"/>
              </a:ext>
            </a:extLst>
          </p:cNvPr>
          <p:cNvSpPr/>
          <p:nvPr/>
        </p:nvSpPr>
        <p:spPr>
          <a:xfrm>
            <a:off x="2564897" y="2153016"/>
            <a:ext cx="5837423" cy="1003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bg1">
                    <a:lumMod val="75000"/>
                  </a:schemeClr>
                </a:solidFill>
              </a:rPr>
              <a:t>Celina excels in career guidance and has great working experience in Job and Career Development from LASALLE and Employment &amp; Employability Institute(e2i). She is currently providing guidance as a career strategist at SMU and seeks to enhance student’s career development abilities.</a:t>
            </a:r>
          </a:p>
        </p:txBody>
      </p:sp>
    </p:spTree>
    <p:extLst>
      <p:ext uri="{BB962C8B-B14F-4D97-AF65-F5344CB8AC3E}">
        <p14:creationId xmlns:p14="http://schemas.microsoft.com/office/powerpoint/2010/main" val="771303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347CDBC-3DE9-074D-820E-94079D6BCBF8}"/>
              </a:ext>
            </a:extLst>
          </p:cNvPr>
          <p:cNvSpPr/>
          <p:nvPr/>
        </p:nvSpPr>
        <p:spPr>
          <a:xfrm>
            <a:off x="1843748" y="318482"/>
            <a:ext cx="5456504" cy="920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pc="300" dirty="0">
                <a:solidFill>
                  <a:srgbClr val="F6D702"/>
                </a:solidFill>
                <a:latin typeface="Helvetica" pitchFamily="2" charset="0"/>
                <a:cs typeface="Calibri" panose="020F0502020204030204" pitchFamily="34" charset="0"/>
              </a:rPr>
              <a:t>Track2Career streamlines the career-planning process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68DDA96-0CD5-4335-ABFC-3B192A25B225}"/>
              </a:ext>
            </a:extLst>
          </p:cNvPr>
          <p:cNvSpPr/>
          <p:nvPr/>
        </p:nvSpPr>
        <p:spPr>
          <a:xfrm>
            <a:off x="550972" y="1815393"/>
            <a:ext cx="8042055" cy="2713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SG" sz="1200" dirty="0">
                <a:solidFill>
                  <a:schemeClr val="bg1">
                    <a:lumMod val="75000"/>
                  </a:schemeClr>
                </a:solidFill>
              </a:rPr>
              <a:t>Forging a career is an important milestone in life and career-planning is a fittingly extensive task. Most career guides’ outlines take anywhere from </a:t>
            </a:r>
            <a:r>
              <a:rPr lang="en-SG" sz="1200" b="1" dirty="0">
                <a:solidFill>
                  <a:schemeClr val="bg1">
                    <a:lumMod val="75000"/>
                  </a:schemeClr>
                </a:solidFill>
              </a:rPr>
              <a:t>90 minutes to several weeks </a:t>
            </a:r>
            <a:r>
              <a:rPr lang="en-SG" sz="1200" dirty="0">
                <a:solidFill>
                  <a:schemeClr val="bg1">
                    <a:lumMod val="75000"/>
                  </a:schemeClr>
                </a:solidFill>
              </a:rPr>
              <a:t>to complete </a:t>
            </a:r>
            <a:r>
              <a:rPr lang="en-SG" sz="1200" i="1" dirty="0">
                <a:solidFill>
                  <a:schemeClr val="bg1">
                    <a:lumMod val="75000"/>
                  </a:schemeClr>
                </a:solidFill>
              </a:rPr>
              <a:t>(Todd, 2017)</a:t>
            </a:r>
          </a:p>
          <a:p>
            <a:pPr algn="ctr">
              <a:lnSpc>
                <a:spcPct val="150000"/>
              </a:lnSpc>
            </a:pPr>
            <a:endParaRPr lang="en-SG" sz="1200" dirty="0">
              <a:solidFill>
                <a:schemeClr val="bg1">
                  <a:lumMod val="7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SG" sz="1200" dirty="0">
                <a:solidFill>
                  <a:schemeClr val="bg1">
                    <a:lumMod val="75000"/>
                  </a:schemeClr>
                </a:solidFill>
              </a:rPr>
              <a:t>It’s not a one-time procedure either, Forbes estimates that the average professional </a:t>
            </a:r>
            <a:r>
              <a:rPr lang="en-SG" sz="1200" b="1" dirty="0">
                <a:solidFill>
                  <a:schemeClr val="bg1">
                    <a:lumMod val="75000"/>
                  </a:schemeClr>
                </a:solidFill>
              </a:rPr>
              <a:t>changes careers 5 to 7 times in their lifetime, </a:t>
            </a:r>
            <a:r>
              <a:rPr lang="en-SG" sz="1200" dirty="0">
                <a:solidFill>
                  <a:schemeClr val="bg1">
                    <a:lumMod val="75000"/>
                  </a:schemeClr>
                </a:solidFill>
              </a:rPr>
              <a:t>and recommends that career plans be </a:t>
            </a:r>
            <a:r>
              <a:rPr lang="en-SG" sz="1200" dirty="0" err="1">
                <a:solidFill>
                  <a:schemeClr val="bg1">
                    <a:lumMod val="75000"/>
                  </a:schemeClr>
                </a:solidFill>
              </a:rPr>
              <a:t>reevaluated</a:t>
            </a:r>
            <a:r>
              <a:rPr lang="en-SG" sz="1200" dirty="0">
                <a:solidFill>
                  <a:schemeClr val="bg1">
                    <a:lumMod val="75000"/>
                  </a:schemeClr>
                </a:solidFill>
              </a:rPr>
              <a:t> every </a:t>
            </a:r>
            <a:r>
              <a:rPr lang="en-SG" sz="1200" b="1" dirty="0">
                <a:solidFill>
                  <a:schemeClr val="bg1">
                    <a:lumMod val="75000"/>
                  </a:schemeClr>
                </a:solidFill>
              </a:rPr>
              <a:t>6 to 12 months </a:t>
            </a:r>
            <a:r>
              <a:rPr lang="en-SG" sz="1200" i="1" dirty="0">
                <a:solidFill>
                  <a:schemeClr val="bg1">
                    <a:lumMod val="75000"/>
                  </a:schemeClr>
                </a:solidFill>
              </a:rPr>
              <a:t>(Forbes, 2018)</a:t>
            </a:r>
          </a:p>
          <a:p>
            <a:pPr algn="ctr">
              <a:lnSpc>
                <a:spcPct val="150000"/>
              </a:lnSpc>
            </a:pPr>
            <a:endParaRPr lang="en-SG" sz="1200" b="1" dirty="0">
              <a:solidFill>
                <a:schemeClr val="bg1">
                  <a:lumMod val="7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SG" sz="1200" dirty="0">
                <a:solidFill>
                  <a:schemeClr val="bg1">
                    <a:lumMod val="75000"/>
                  </a:schemeClr>
                </a:solidFill>
              </a:rPr>
              <a:t>Track2Career generates a robust and intuitive career plan </a:t>
            </a:r>
            <a:r>
              <a:rPr lang="en-SG" sz="1200" b="1" dirty="0">
                <a:solidFill>
                  <a:schemeClr val="bg1">
                    <a:lumMod val="75000"/>
                  </a:schemeClr>
                </a:solidFill>
              </a:rPr>
              <a:t>within 3 minutes </a:t>
            </a:r>
            <a:r>
              <a:rPr lang="en-SG" sz="1200" dirty="0">
                <a:solidFill>
                  <a:schemeClr val="bg1">
                    <a:lumMod val="75000"/>
                  </a:schemeClr>
                </a:solidFill>
              </a:rPr>
              <a:t>and is </a:t>
            </a:r>
            <a:r>
              <a:rPr lang="en-SG" sz="1200" b="1" dirty="0">
                <a:solidFill>
                  <a:schemeClr val="bg1">
                    <a:lumMod val="75000"/>
                  </a:schemeClr>
                </a:solidFill>
              </a:rPr>
              <a:t>easily revised </a:t>
            </a:r>
            <a:r>
              <a:rPr lang="en-SG" sz="1200" dirty="0">
                <a:solidFill>
                  <a:schemeClr val="bg1">
                    <a:lumMod val="75000"/>
                  </a:schemeClr>
                </a:solidFill>
              </a:rPr>
              <a:t>and customized to a user’s progression and changing needs.</a:t>
            </a:r>
          </a:p>
          <a:p>
            <a:pPr algn="ctr">
              <a:lnSpc>
                <a:spcPct val="150000"/>
              </a:lnSpc>
            </a:pPr>
            <a:endParaRPr lang="en-SG" sz="1200" dirty="0">
              <a:solidFill>
                <a:schemeClr val="bg1">
                  <a:lumMod val="7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SG" sz="1200" dirty="0">
                <a:solidFill>
                  <a:schemeClr val="bg1">
                    <a:lumMod val="75000"/>
                  </a:schemeClr>
                </a:solidFill>
              </a:rPr>
              <a:t>Career planning is an important task, but it needn’t be a difficult one.</a:t>
            </a:r>
          </a:p>
          <a:p>
            <a:pPr algn="ctr">
              <a:lnSpc>
                <a:spcPct val="150000"/>
              </a:lnSpc>
            </a:pPr>
            <a:endParaRPr lang="en-SG" sz="1200" b="1" dirty="0">
              <a:solidFill>
                <a:schemeClr val="bg1">
                  <a:lumMod val="7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endParaRPr lang="en-SG" sz="1200" b="1" dirty="0">
              <a:solidFill>
                <a:schemeClr val="bg1">
                  <a:lumMod val="7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SG" dirty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C440896-C64A-423C-8A51-7EA46D691F93}"/>
              </a:ext>
            </a:extLst>
          </p:cNvPr>
          <p:cNvSpPr/>
          <p:nvPr/>
        </p:nvSpPr>
        <p:spPr>
          <a:xfrm>
            <a:off x="0" y="4882014"/>
            <a:ext cx="7840578" cy="2127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000" i="1" dirty="0">
                <a:solidFill>
                  <a:schemeClr val="bg1">
                    <a:lumMod val="75000"/>
                  </a:schemeClr>
                </a:solidFill>
              </a:rPr>
              <a:t>Sources: </a:t>
            </a:r>
            <a:r>
              <a:rPr lang="en-US" sz="800" i="1" dirty="0">
                <a:solidFill>
                  <a:schemeClr val="bg1">
                    <a:lumMod val="75000"/>
                  </a:schemeClr>
                </a:solidFill>
                <a:hlinkClick r:id="rId2"/>
              </a:rPr>
              <a:t>https://www.forbes.com/sites/ashleystahl/2018/08/29/3-steps-to-develop-your-career-plan/#1e3282d74910</a:t>
            </a:r>
            <a:r>
              <a:rPr lang="en-US" sz="800" i="1" dirty="0">
                <a:solidFill>
                  <a:schemeClr val="bg1">
                    <a:lumMod val="75000"/>
                  </a:schemeClr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800" i="1" dirty="0">
                <a:solidFill>
                  <a:schemeClr val="bg1">
                    <a:lumMod val="75000"/>
                  </a:schemeClr>
                </a:solidFill>
              </a:rPr>
              <a:t>                  </a:t>
            </a:r>
            <a:r>
              <a:rPr lang="en-US" sz="800" i="1" dirty="0">
                <a:solidFill>
                  <a:schemeClr val="bg1">
                    <a:lumMod val="75000"/>
                  </a:schemeClr>
                </a:solidFill>
                <a:hlinkClick r:id="rId3"/>
              </a:rPr>
              <a:t>https://80000hours.org/career-guide/career-planning/</a:t>
            </a:r>
            <a:endParaRPr lang="en-US" sz="800" i="1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sz="1000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860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347CDBC-3DE9-074D-820E-94079D6BCBF8}"/>
              </a:ext>
            </a:extLst>
          </p:cNvPr>
          <p:cNvSpPr/>
          <p:nvPr/>
        </p:nvSpPr>
        <p:spPr>
          <a:xfrm>
            <a:off x="3103687" y="51196"/>
            <a:ext cx="2938128" cy="920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pc="300" dirty="0">
                <a:solidFill>
                  <a:srgbClr val="F6D702"/>
                </a:solidFill>
                <a:latin typeface="Helvetica" pitchFamily="2" charset="0"/>
                <a:cs typeface="Calibri" panose="020F0502020204030204" pitchFamily="34" charset="0"/>
              </a:rPr>
              <a:t>X-Factor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ABC4CD8E-036C-4096-914C-A8FE222C4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299265"/>
              </p:ext>
            </p:extLst>
          </p:nvPr>
        </p:nvGraphicFramePr>
        <p:xfrm>
          <a:off x="527047" y="1023882"/>
          <a:ext cx="8091408" cy="3992496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394799">
                  <a:extLst>
                    <a:ext uri="{9D8B030D-6E8A-4147-A177-3AD203B41FA5}">
                      <a16:colId xmlns:a16="http://schemas.microsoft.com/office/drawing/2014/main" xmlns="" val="321769542"/>
                    </a:ext>
                  </a:extLst>
                </a:gridCol>
                <a:gridCol w="1650905">
                  <a:extLst>
                    <a:ext uri="{9D8B030D-6E8A-4147-A177-3AD203B41FA5}">
                      <a16:colId xmlns:a16="http://schemas.microsoft.com/office/drawing/2014/main" xmlns="" val="834354547"/>
                    </a:ext>
                  </a:extLst>
                </a:gridCol>
                <a:gridCol w="2022852">
                  <a:extLst>
                    <a:ext uri="{9D8B030D-6E8A-4147-A177-3AD203B41FA5}">
                      <a16:colId xmlns:a16="http://schemas.microsoft.com/office/drawing/2014/main" xmlns="" val="697480980"/>
                    </a:ext>
                  </a:extLst>
                </a:gridCol>
                <a:gridCol w="2022852">
                  <a:extLst>
                    <a:ext uri="{9D8B030D-6E8A-4147-A177-3AD203B41FA5}">
                      <a16:colId xmlns:a16="http://schemas.microsoft.com/office/drawing/2014/main" xmlns="" val="1759025134"/>
                    </a:ext>
                  </a:extLst>
                </a:gridCol>
              </a:tblGrid>
              <a:tr h="289682"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Manual Process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Time (minutes)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Track2Career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Time (minutes)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38465337"/>
                  </a:ext>
                </a:extLst>
              </a:tr>
              <a:tr h="717140">
                <a:tc>
                  <a:txBody>
                    <a:bodyPr/>
                    <a:lstStyle/>
                    <a:p>
                      <a:r>
                        <a:rPr lang="en-SG" sz="1200" dirty="0"/>
                        <a:t>Manually evaluating one’s skillset and proficiencies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Skillset is automatically populated from user profile and courses taken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4179150"/>
                  </a:ext>
                </a:extLst>
              </a:tr>
              <a:tr h="847530">
                <a:tc>
                  <a:txBody>
                    <a:bodyPr/>
                    <a:lstStyle/>
                    <a:p>
                      <a:r>
                        <a:rPr lang="en-SG" sz="1200" dirty="0"/>
                        <a:t>Charting out the courses and associated skills developed by each of the 6 academic tracks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5 x 6 =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Search function retrieves all courses and the potential skillset of every 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0.08 min (5 seconds)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48479798"/>
                  </a:ext>
                </a:extLst>
              </a:tr>
              <a:tr h="456362">
                <a:tc>
                  <a:txBody>
                    <a:bodyPr/>
                    <a:lstStyle/>
                    <a:p>
                      <a:r>
                        <a:rPr lang="en-SG" sz="1200" dirty="0"/>
                        <a:t>Identifying skillset needed for desired 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Job-search function retrieves requisite skillset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0.08 min (5 seconds)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4515024"/>
                  </a:ext>
                </a:extLst>
              </a:tr>
              <a:tr h="456362">
                <a:tc>
                  <a:txBody>
                    <a:bodyPr/>
                    <a:lstStyle/>
                    <a:p>
                      <a:r>
                        <a:rPr lang="en-SG" sz="1200" dirty="0"/>
                        <a:t>Analysing skill gap between self and desired 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Skill-gap analysis is automatically generated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0.08 min (5 seconds)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94173438"/>
                  </a:ext>
                </a:extLst>
              </a:tr>
              <a:tr h="325973">
                <a:tc>
                  <a:txBody>
                    <a:bodyPr/>
                    <a:lstStyle/>
                    <a:p>
                      <a:r>
                        <a:rPr lang="en-SG" sz="1200" dirty="0"/>
                        <a:t>Analysing wage prospects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Wage analysis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0.08 min (5 seconds)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26250088"/>
                  </a:ext>
                </a:extLst>
              </a:tr>
              <a:tr h="608333">
                <a:tc>
                  <a:txBody>
                    <a:bodyPr/>
                    <a:lstStyle/>
                    <a:p>
                      <a:r>
                        <a:rPr lang="en-SG" sz="1200" dirty="0"/>
                        <a:t>Building a structured plan to bridge skill-gap to desired 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Structured career pathway is automatically generated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0.08 min (5 seconds)</a:t>
                      </a:r>
                    </a:p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1186532"/>
                  </a:ext>
                </a:extLst>
              </a:tr>
              <a:tr h="264401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1" dirty="0"/>
                        <a:t>TOTAL: 95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1" dirty="0"/>
                        <a:t>TOTAL: 2.4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02841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089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0D7DBC2-5A72-D94F-9AA2-9090FE2FFE23}"/>
              </a:ext>
            </a:extLst>
          </p:cNvPr>
          <p:cNvSpPr/>
          <p:nvPr/>
        </p:nvSpPr>
        <p:spPr>
          <a:xfrm>
            <a:off x="1278356" y="2453201"/>
            <a:ext cx="1080000" cy="108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Century Gothic" panose="020B0502020202020204" pitchFamily="34" charset="0"/>
                <a:cs typeface="Big Caslon Medium" panose="02000603090000020003" pitchFamily="2" charset="-79"/>
              </a:rPr>
              <a:t>OCT 2018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E57B598-C093-7643-9F13-92C231074C89}"/>
              </a:ext>
            </a:extLst>
          </p:cNvPr>
          <p:cNvSpPr/>
          <p:nvPr/>
        </p:nvSpPr>
        <p:spPr>
          <a:xfrm>
            <a:off x="2418860" y="2453201"/>
            <a:ext cx="1080000" cy="108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Century Gothic" panose="020B0502020202020204" pitchFamily="34" charset="0"/>
                <a:cs typeface="Big Caslon Medium" panose="02000603090000020003" pitchFamily="2" charset="-79"/>
              </a:rPr>
              <a:t>NOV 2018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5C2E658-E088-E840-B6BF-A7434239CCBA}"/>
              </a:ext>
            </a:extLst>
          </p:cNvPr>
          <p:cNvSpPr/>
          <p:nvPr/>
        </p:nvSpPr>
        <p:spPr>
          <a:xfrm>
            <a:off x="3561332" y="2453809"/>
            <a:ext cx="1080000" cy="108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Century Gothic" panose="020B0502020202020204" pitchFamily="34" charset="0"/>
                <a:cs typeface="Big Caslon Medium" panose="02000603090000020003" pitchFamily="2" charset="-79"/>
              </a:rPr>
              <a:t>DEC 2018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88A6AAB-6383-8141-BD1B-264794B4D5C4}"/>
              </a:ext>
            </a:extLst>
          </p:cNvPr>
          <p:cNvSpPr/>
          <p:nvPr/>
        </p:nvSpPr>
        <p:spPr>
          <a:xfrm>
            <a:off x="4699868" y="2453201"/>
            <a:ext cx="1080000" cy="108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Century Gothic" panose="020B0502020202020204" pitchFamily="34" charset="0"/>
                <a:cs typeface="Big Caslon Medium" panose="02000603090000020003" pitchFamily="2" charset="-79"/>
              </a:rPr>
              <a:t>JAN 2019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50D498B9-6B75-8D41-B83C-0581F573A9C5}"/>
              </a:ext>
            </a:extLst>
          </p:cNvPr>
          <p:cNvSpPr/>
          <p:nvPr/>
        </p:nvSpPr>
        <p:spPr>
          <a:xfrm>
            <a:off x="5838404" y="2461082"/>
            <a:ext cx="1080000" cy="10665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Century Gothic" panose="020B0502020202020204" pitchFamily="34" charset="0"/>
                <a:cs typeface="Big Caslon Medium" panose="02000603090000020003" pitchFamily="2" charset="-79"/>
              </a:rPr>
              <a:t>FEB 2019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DA135DDC-DA73-9F41-B6D0-D10AC4D206A1}"/>
              </a:ext>
            </a:extLst>
          </p:cNvPr>
          <p:cNvSpPr/>
          <p:nvPr/>
        </p:nvSpPr>
        <p:spPr>
          <a:xfrm>
            <a:off x="6975463" y="2460440"/>
            <a:ext cx="1080000" cy="108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Century Gothic" panose="020B0502020202020204" pitchFamily="34" charset="0"/>
                <a:cs typeface="Big Caslon Medium" panose="02000603090000020003" pitchFamily="2" charset="-79"/>
              </a:rPr>
              <a:t>MAR 2019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01E58123-E433-1341-8F31-ECC7F9C1CE84}"/>
              </a:ext>
            </a:extLst>
          </p:cNvPr>
          <p:cNvSpPr/>
          <p:nvPr/>
        </p:nvSpPr>
        <p:spPr>
          <a:xfrm>
            <a:off x="8109823" y="2461195"/>
            <a:ext cx="900000" cy="108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Century Gothic" panose="020B0502020202020204" pitchFamily="34" charset="0"/>
                <a:cs typeface="Big Caslon Medium" panose="02000603090000020003" pitchFamily="2" charset="-79"/>
              </a:rPr>
              <a:t>APR 2019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46488BF4-08EA-8F48-A6B8-243B1999CEFF}"/>
              </a:ext>
            </a:extLst>
          </p:cNvPr>
          <p:cNvSpPr/>
          <p:nvPr/>
        </p:nvSpPr>
        <p:spPr>
          <a:xfrm>
            <a:off x="204500" y="3132576"/>
            <a:ext cx="1245600" cy="1661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6D70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Iteration 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A2F743ED-18E5-0745-A4B5-0A03624BE7AB}"/>
              </a:ext>
            </a:extLst>
          </p:cNvPr>
          <p:cNvSpPr/>
          <p:nvPr/>
        </p:nvSpPr>
        <p:spPr>
          <a:xfrm>
            <a:off x="204500" y="3277310"/>
            <a:ext cx="1245600" cy="158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22/09 – 05/10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B3893F7C-CFF8-814F-8B49-AC2A3AC84F75}"/>
              </a:ext>
            </a:extLst>
          </p:cNvPr>
          <p:cNvSpPr/>
          <p:nvPr/>
        </p:nvSpPr>
        <p:spPr>
          <a:xfrm>
            <a:off x="658137" y="478213"/>
            <a:ext cx="1417260" cy="130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6D70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Iteration 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B8242457-D36C-D141-A59D-5D725E394E67}"/>
              </a:ext>
            </a:extLst>
          </p:cNvPr>
          <p:cNvSpPr/>
          <p:nvPr/>
        </p:nvSpPr>
        <p:spPr>
          <a:xfrm>
            <a:off x="640441" y="708326"/>
            <a:ext cx="1434956" cy="1175584"/>
          </a:xfrm>
          <a:prstGeom prst="rect">
            <a:avLst/>
          </a:prstGeom>
          <a:solidFill>
            <a:srgbClr val="F6D701"/>
          </a:solidFill>
          <a:ln w="9525">
            <a:solidFill>
              <a:srgbClr val="F6D70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Accounts Module </a:t>
            </a:r>
          </a:p>
          <a:p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Homepage Module</a:t>
            </a:r>
          </a:p>
          <a:p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Track Search Module</a:t>
            </a:r>
          </a:p>
          <a:p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Skills gap analysis</a:t>
            </a:r>
          </a:p>
          <a:p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Usability Testing</a:t>
            </a:r>
          </a:p>
          <a:p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UAT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BB79AA26-244A-0547-A0E6-8E027F754F3C}"/>
              </a:ext>
            </a:extLst>
          </p:cNvPr>
          <p:cNvSpPr/>
          <p:nvPr/>
        </p:nvSpPr>
        <p:spPr>
          <a:xfrm>
            <a:off x="641107" y="617353"/>
            <a:ext cx="1440000" cy="97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20/10 – 09/11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xmlns="" id="{8C5065EF-1D5A-DF4E-90B1-BDA9D5A39363}"/>
              </a:ext>
            </a:extLst>
          </p:cNvPr>
          <p:cNvCxnSpPr>
            <a:cxnSpLocks/>
          </p:cNvCxnSpPr>
          <p:nvPr/>
        </p:nvCxnSpPr>
        <p:spPr>
          <a:xfrm>
            <a:off x="1818356" y="1929385"/>
            <a:ext cx="0" cy="501164"/>
          </a:xfrm>
          <a:prstGeom prst="line">
            <a:avLst/>
          </a:prstGeom>
          <a:ln w="14604" cap="flat" cmpd="sng" algn="ctr">
            <a:solidFill>
              <a:srgbClr val="181818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B64CEB7-8195-6049-8962-228E3DB90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149" y="2138860"/>
            <a:ext cx="856360" cy="28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217D0DB-7427-6D4C-BE62-D922E0BCB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305" y="2140081"/>
            <a:ext cx="718102" cy="2904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130EB1AA-A112-1440-9BD6-DD25831BF7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5236" y="2609931"/>
            <a:ext cx="895629" cy="291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xmlns="" id="{48A11D1B-5DDE-3F4C-906E-5529CDD57F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7012" y="2615486"/>
            <a:ext cx="888829" cy="2808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83D2B9A1-A20B-FA4E-9655-BC11EF77133D}"/>
              </a:ext>
            </a:extLst>
          </p:cNvPr>
          <p:cNvCxnSpPr>
            <a:cxnSpLocks/>
          </p:cNvCxnSpPr>
          <p:nvPr/>
        </p:nvCxnSpPr>
        <p:spPr>
          <a:xfrm>
            <a:off x="2958860" y="1939571"/>
            <a:ext cx="0" cy="501164"/>
          </a:xfrm>
          <a:prstGeom prst="line">
            <a:avLst/>
          </a:prstGeom>
          <a:ln w="14604" cap="flat" cmpd="sng" algn="ctr">
            <a:solidFill>
              <a:srgbClr val="181818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xmlns="" id="{50677332-C266-0946-92F7-FB275C60317C}"/>
              </a:ext>
            </a:extLst>
          </p:cNvPr>
          <p:cNvCxnSpPr>
            <a:cxnSpLocks/>
          </p:cNvCxnSpPr>
          <p:nvPr/>
        </p:nvCxnSpPr>
        <p:spPr>
          <a:xfrm>
            <a:off x="3376872" y="2584852"/>
            <a:ext cx="0" cy="603262"/>
          </a:xfrm>
          <a:prstGeom prst="line">
            <a:avLst/>
          </a:prstGeom>
          <a:ln w="14604" cap="flat" cmpd="sng" algn="ctr">
            <a:solidFill>
              <a:srgbClr val="181818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xmlns="" id="{55B5E2D8-D621-EA46-BDFD-FD166BC5BBD8}"/>
              </a:ext>
            </a:extLst>
          </p:cNvPr>
          <p:cNvCxnSpPr>
            <a:cxnSpLocks/>
          </p:cNvCxnSpPr>
          <p:nvPr/>
        </p:nvCxnSpPr>
        <p:spPr>
          <a:xfrm>
            <a:off x="4475766" y="1915140"/>
            <a:ext cx="0" cy="531995"/>
          </a:xfrm>
          <a:prstGeom prst="line">
            <a:avLst/>
          </a:prstGeom>
          <a:ln w="14604" cap="flat" cmpd="sng" algn="ctr">
            <a:solidFill>
              <a:srgbClr val="181818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xmlns="" id="{2E2801B1-49A7-0946-B5BA-1B4034A67128}"/>
              </a:ext>
            </a:extLst>
          </p:cNvPr>
          <p:cNvSpPr/>
          <p:nvPr/>
        </p:nvSpPr>
        <p:spPr>
          <a:xfrm>
            <a:off x="2228725" y="443968"/>
            <a:ext cx="1299600" cy="1543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6D70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Iteration 3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xmlns="" id="{ED4F33EE-0C39-0647-A5BE-0102259933FF}"/>
              </a:ext>
            </a:extLst>
          </p:cNvPr>
          <p:cNvSpPr/>
          <p:nvPr/>
        </p:nvSpPr>
        <p:spPr>
          <a:xfrm>
            <a:off x="2230077" y="695601"/>
            <a:ext cx="1301161" cy="1204047"/>
          </a:xfrm>
          <a:prstGeom prst="rect">
            <a:avLst/>
          </a:prstGeom>
          <a:solidFill>
            <a:srgbClr val="F6D701"/>
          </a:solidFill>
          <a:ln w="9525">
            <a:solidFill>
              <a:srgbClr val="F6D70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Track Search Module</a:t>
            </a:r>
          </a:p>
          <a:p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SOLR search engine</a:t>
            </a:r>
          </a:p>
          <a:p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Post UAT 1 debugging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xmlns="" id="{E0A34B6E-DD34-3E41-945B-F95B1609AAC4}"/>
              </a:ext>
            </a:extLst>
          </p:cNvPr>
          <p:cNvSpPr/>
          <p:nvPr/>
        </p:nvSpPr>
        <p:spPr>
          <a:xfrm>
            <a:off x="2229808" y="586838"/>
            <a:ext cx="1299600" cy="1055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10/11 – 23/11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xmlns="" id="{D4450764-0C8B-D746-B57F-3419523E48A3}"/>
              </a:ext>
            </a:extLst>
          </p:cNvPr>
          <p:cNvSpPr/>
          <p:nvPr/>
        </p:nvSpPr>
        <p:spPr>
          <a:xfrm>
            <a:off x="3030222" y="3121607"/>
            <a:ext cx="1008000" cy="14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6D70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Iteration 4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xmlns="" id="{E17D6A97-89E5-E345-8680-3FE367BE5C69}"/>
              </a:ext>
            </a:extLst>
          </p:cNvPr>
          <p:cNvSpPr/>
          <p:nvPr/>
        </p:nvSpPr>
        <p:spPr>
          <a:xfrm>
            <a:off x="3030222" y="3306701"/>
            <a:ext cx="1008000" cy="1197173"/>
          </a:xfrm>
          <a:prstGeom prst="rect">
            <a:avLst/>
          </a:prstGeom>
          <a:solidFill>
            <a:srgbClr val="F6D701"/>
          </a:solidFill>
          <a:ln w="9525">
            <a:solidFill>
              <a:srgbClr val="F6D70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Administrative Module</a:t>
            </a:r>
          </a:p>
          <a:p>
            <a:endParaRPr lang="en-US" sz="9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xmlns="" id="{015EFCFA-F561-DA48-9EF8-C2C89C055E00}"/>
              </a:ext>
            </a:extLst>
          </p:cNvPr>
          <p:cNvSpPr/>
          <p:nvPr/>
        </p:nvSpPr>
        <p:spPr>
          <a:xfrm>
            <a:off x="3028880" y="3265774"/>
            <a:ext cx="1008000" cy="1029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24/11 – 07/12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xmlns="" id="{8A70C614-49F6-4A49-8D67-B8E55A043249}"/>
              </a:ext>
            </a:extLst>
          </p:cNvPr>
          <p:cNvSpPr/>
          <p:nvPr/>
        </p:nvSpPr>
        <p:spPr>
          <a:xfrm>
            <a:off x="4142127" y="3138551"/>
            <a:ext cx="1299600" cy="1447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6D70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Iteration 5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xmlns="" id="{CA3D27B8-9304-634A-9D14-D595B700FA76}"/>
              </a:ext>
            </a:extLst>
          </p:cNvPr>
          <p:cNvSpPr/>
          <p:nvPr/>
        </p:nvSpPr>
        <p:spPr>
          <a:xfrm>
            <a:off x="4136551" y="3388061"/>
            <a:ext cx="1297819" cy="1291407"/>
          </a:xfrm>
          <a:prstGeom prst="rect">
            <a:avLst/>
          </a:prstGeom>
          <a:solidFill>
            <a:srgbClr val="F6D701"/>
          </a:solidFill>
          <a:ln w="9525">
            <a:solidFill>
              <a:srgbClr val="F6D70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Career Search Module</a:t>
            </a:r>
          </a:p>
          <a:p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SOLR search engine</a:t>
            </a:r>
          </a:p>
          <a:p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UAT 2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xmlns="" id="{FD85D013-7FEB-3946-B1B2-03AC5516CA6F}"/>
              </a:ext>
            </a:extLst>
          </p:cNvPr>
          <p:cNvSpPr/>
          <p:nvPr/>
        </p:nvSpPr>
        <p:spPr>
          <a:xfrm>
            <a:off x="4140782" y="3292504"/>
            <a:ext cx="12996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08/12 – 21/12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xmlns="" id="{C57CF313-BFBA-D843-A448-41E079627EED}"/>
              </a:ext>
            </a:extLst>
          </p:cNvPr>
          <p:cNvSpPr/>
          <p:nvPr/>
        </p:nvSpPr>
        <p:spPr>
          <a:xfrm>
            <a:off x="3689292" y="456199"/>
            <a:ext cx="1363245" cy="1180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6D70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Iteration 6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xmlns="" id="{559BF554-AAD7-864A-A99A-9183DDE212B6}"/>
              </a:ext>
            </a:extLst>
          </p:cNvPr>
          <p:cNvSpPr/>
          <p:nvPr/>
        </p:nvSpPr>
        <p:spPr>
          <a:xfrm>
            <a:off x="3680381" y="695601"/>
            <a:ext cx="1364158" cy="1187585"/>
          </a:xfrm>
          <a:prstGeom prst="rect">
            <a:avLst/>
          </a:prstGeom>
          <a:solidFill>
            <a:srgbClr val="F6D701"/>
          </a:solidFill>
          <a:ln w="9525">
            <a:solidFill>
              <a:srgbClr val="F6D70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Career Search Module</a:t>
            </a:r>
          </a:p>
          <a:p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SOLR search engine</a:t>
            </a:r>
          </a:p>
          <a:p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Wage analytics</a:t>
            </a:r>
          </a:p>
          <a:p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Post UAT 2 debugging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xmlns="" id="{CCBDB1C8-54AA-B547-844E-3D0429D307DF}"/>
              </a:ext>
            </a:extLst>
          </p:cNvPr>
          <p:cNvSpPr/>
          <p:nvPr/>
        </p:nvSpPr>
        <p:spPr>
          <a:xfrm>
            <a:off x="3681272" y="589543"/>
            <a:ext cx="1363245" cy="114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22/12 – 04/01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xmlns="" id="{4C7A5328-8AD2-5243-93D4-A33D830AB6D3}"/>
              </a:ext>
            </a:extLst>
          </p:cNvPr>
          <p:cNvSpPr/>
          <p:nvPr/>
        </p:nvSpPr>
        <p:spPr>
          <a:xfrm>
            <a:off x="5180217" y="464396"/>
            <a:ext cx="1152000" cy="1180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6D70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Iteration 7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xmlns="" id="{DABEA31B-2657-FE49-A161-9457135EA52C}"/>
              </a:ext>
            </a:extLst>
          </p:cNvPr>
          <p:cNvSpPr/>
          <p:nvPr/>
        </p:nvSpPr>
        <p:spPr>
          <a:xfrm>
            <a:off x="5182850" y="700811"/>
            <a:ext cx="1152000" cy="1189355"/>
          </a:xfrm>
          <a:prstGeom prst="rect">
            <a:avLst/>
          </a:prstGeom>
          <a:solidFill>
            <a:srgbClr val="F6D701"/>
          </a:solidFill>
          <a:ln w="9525">
            <a:solidFill>
              <a:srgbClr val="F6D70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Analytics Module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xmlns="" id="{8D19BE98-CAD4-D940-888F-C66E4497E58A}"/>
              </a:ext>
            </a:extLst>
          </p:cNvPr>
          <p:cNvSpPr/>
          <p:nvPr/>
        </p:nvSpPr>
        <p:spPr>
          <a:xfrm>
            <a:off x="5182707" y="587230"/>
            <a:ext cx="1152000" cy="114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05/01 – 18/01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xmlns="" id="{C265E6D6-82E6-F741-8377-8C02908A262F}"/>
              </a:ext>
            </a:extLst>
          </p:cNvPr>
          <p:cNvSpPr/>
          <p:nvPr/>
        </p:nvSpPr>
        <p:spPr>
          <a:xfrm>
            <a:off x="5520458" y="3147627"/>
            <a:ext cx="1080000" cy="1180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6D70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Iteration 8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xmlns="" id="{23EA087E-F5D7-7D45-9919-59FFAB582D26}"/>
              </a:ext>
            </a:extLst>
          </p:cNvPr>
          <p:cNvSpPr/>
          <p:nvPr/>
        </p:nvSpPr>
        <p:spPr>
          <a:xfrm>
            <a:off x="5521351" y="3382164"/>
            <a:ext cx="1078789" cy="1031147"/>
          </a:xfrm>
          <a:prstGeom prst="rect">
            <a:avLst/>
          </a:prstGeom>
          <a:solidFill>
            <a:srgbClr val="F6D701"/>
          </a:solidFill>
          <a:ln w="9525">
            <a:solidFill>
              <a:srgbClr val="F6D70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Analytics Module</a:t>
            </a:r>
          </a:p>
          <a:p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Deployment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xmlns="" id="{2207FDDC-67C1-1B4D-89C1-3F8AD877D3D7}"/>
              </a:ext>
            </a:extLst>
          </p:cNvPr>
          <p:cNvSpPr/>
          <p:nvPr/>
        </p:nvSpPr>
        <p:spPr>
          <a:xfrm>
            <a:off x="5522948" y="3270461"/>
            <a:ext cx="1080000" cy="114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19/01 – 01/02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xmlns="" id="{32666DB0-DD0E-394D-BFB5-D1B31EAB2149}"/>
              </a:ext>
            </a:extLst>
          </p:cNvPr>
          <p:cNvSpPr/>
          <p:nvPr/>
        </p:nvSpPr>
        <p:spPr>
          <a:xfrm>
            <a:off x="6684543" y="3130776"/>
            <a:ext cx="1144800" cy="137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6D70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Iteration 9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xmlns="" id="{2BC7B762-2824-DC45-995E-82C2AE7EB4A5}"/>
              </a:ext>
            </a:extLst>
          </p:cNvPr>
          <p:cNvSpPr/>
          <p:nvPr/>
        </p:nvSpPr>
        <p:spPr>
          <a:xfrm>
            <a:off x="6679938" y="3364153"/>
            <a:ext cx="1140494" cy="1072432"/>
          </a:xfrm>
          <a:prstGeom prst="rect">
            <a:avLst/>
          </a:prstGeom>
          <a:solidFill>
            <a:srgbClr val="F6D701"/>
          </a:solidFill>
          <a:ln w="9525">
            <a:solidFill>
              <a:srgbClr val="F6D70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Dashboard Module</a:t>
            </a:r>
          </a:p>
          <a:p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Improve UI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xmlns="" id="{843930D2-AD2B-FF44-A8C1-FC09DC844D99}"/>
              </a:ext>
            </a:extLst>
          </p:cNvPr>
          <p:cNvSpPr/>
          <p:nvPr/>
        </p:nvSpPr>
        <p:spPr>
          <a:xfrm>
            <a:off x="6684543" y="3268620"/>
            <a:ext cx="1144800" cy="1333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02/02 – 15/02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xmlns="" id="{0C001DC8-6CB0-A74C-B54D-D3C9DF4A29A1}"/>
              </a:ext>
            </a:extLst>
          </p:cNvPr>
          <p:cNvSpPr/>
          <p:nvPr/>
        </p:nvSpPr>
        <p:spPr>
          <a:xfrm>
            <a:off x="204500" y="3421177"/>
            <a:ext cx="1247182" cy="1189700"/>
          </a:xfrm>
          <a:prstGeom prst="rect">
            <a:avLst/>
          </a:prstGeom>
          <a:solidFill>
            <a:srgbClr val="F6D701"/>
          </a:solidFill>
          <a:ln w="9525">
            <a:solidFill>
              <a:srgbClr val="F6D70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Gather Sponsor  </a:t>
            </a:r>
          </a:p>
          <a:p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Requirements</a:t>
            </a:r>
          </a:p>
          <a:p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Proposal Preparation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xmlns="" id="{AB29AD1C-8065-8245-B352-FFDB03AC5F83}"/>
              </a:ext>
            </a:extLst>
          </p:cNvPr>
          <p:cNvCxnSpPr>
            <a:cxnSpLocks/>
          </p:cNvCxnSpPr>
          <p:nvPr/>
        </p:nvCxnSpPr>
        <p:spPr>
          <a:xfrm>
            <a:off x="6731467" y="2607717"/>
            <a:ext cx="0" cy="534251"/>
          </a:xfrm>
          <a:prstGeom prst="line">
            <a:avLst/>
          </a:prstGeom>
          <a:ln w="14604" cap="flat" cmpd="sng" algn="ctr">
            <a:solidFill>
              <a:srgbClr val="181818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xmlns="" id="{0A89DEE5-8F12-B44F-9256-56A67E7B41EC}"/>
              </a:ext>
            </a:extLst>
          </p:cNvPr>
          <p:cNvSpPr/>
          <p:nvPr/>
        </p:nvSpPr>
        <p:spPr>
          <a:xfrm>
            <a:off x="6464201" y="476189"/>
            <a:ext cx="1231200" cy="137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6D70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Iteration 10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xmlns="" id="{0D530ED8-7471-964B-AEA5-AF64701E30CE}"/>
              </a:ext>
            </a:extLst>
          </p:cNvPr>
          <p:cNvSpPr/>
          <p:nvPr/>
        </p:nvSpPr>
        <p:spPr>
          <a:xfrm>
            <a:off x="6455290" y="751754"/>
            <a:ext cx="1231200" cy="1096929"/>
          </a:xfrm>
          <a:prstGeom prst="rect">
            <a:avLst/>
          </a:prstGeom>
          <a:solidFill>
            <a:srgbClr val="F6D701"/>
          </a:solidFill>
          <a:ln w="9525">
            <a:solidFill>
              <a:srgbClr val="F6D70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Analytics Module</a:t>
            </a:r>
          </a:p>
          <a:p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Dashboard Module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xmlns="" id="{AE6EF92B-237B-2B4C-B434-47DD361ECA0A}"/>
              </a:ext>
            </a:extLst>
          </p:cNvPr>
          <p:cNvSpPr/>
          <p:nvPr/>
        </p:nvSpPr>
        <p:spPr>
          <a:xfrm>
            <a:off x="6456182" y="620567"/>
            <a:ext cx="1230783" cy="1333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16/02 – 01/03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xmlns="" id="{8885BD7A-C0A8-3147-BAED-FE61621D207E}"/>
              </a:ext>
            </a:extLst>
          </p:cNvPr>
          <p:cNvCxnSpPr>
            <a:cxnSpLocks/>
          </p:cNvCxnSpPr>
          <p:nvPr/>
        </p:nvCxnSpPr>
        <p:spPr>
          <a:xfrm>
            <a:off x="6865556" y="1883186"/>
            <a:ext cx="0" cy="590019"/>
          </a:xfrm>
          <a:prstGeom prst="line">
            <a:avLst/>
          </a:prstGeom>
          <a:ln w="14604" cap="flat" cmpd="sng" algn="ctr">
            <a:solidFill>
              <a:srgbClr val="181818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xmlns="" id="{079BDDE6-BA09-CA48-97F9-FB931D6D5C37}"/>
              </a:ext>
            </a:extLst>
          </p:cNvPr>
          <p:cNvSpPr/>
          <p:nvPr/>
        </p:nvSpPr>
        <p:spPr>
          <a:xfrm>
            <a:off x="7925923" y="3130776"/>
            <a:ext cx="1015200" cy="16403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6D70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Iteration 12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xmlns="" id="{562D9503-ECE4-804A-B445-420AA3491D0B}"/>
              </a:ext>
            </a:extLst>
          </p:cNvPr>
          <p:cNvSpPr/>
          <p:nvPr/>
        </p:nvSpPr>
        <p:spPr>
          <a:xfrm>
            <a:off x="7924337" y="3406335"/>
            <a:ext cx="1016786" cy="1063103"/>
          </a:xfrm>
          <a:prstGeom prst="rect">
            <a:avLst/>
          </a:prstGeom>
          <a:solidFill>
            <a:srgbClr val="F6D701"/>
          </a:solidFill>
          <a:ln w="9525">
            <a:solidFill>
              <a:srgbClr val="F6D70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Final Debugging and Testing for Finals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xmlns="" id="{BBA6FBF1-9ED4-5745-8A6F-1805EB862C3B}"/>
              </a:ext>
            </a:extLst>
          </p:cNvPr>
          <p:cNvSpPr/>
          <p:nvPr/>
        </p:nvSpPr>
        <p:spPr>
          <a:xfrm>
            <a:off x="7925923" y="3305572"/>
            <a:ext cx="10152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16/03 – 29/03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xmlns="" id="{52EF42D9-6D1A-D84C-B18B-E5E73452ACD5}"/>
              </a:ext>
            </a:extLst>
          </p:cNvPr>
          <p:cNvSpPr/>
          <p:nvPr/>
        </p:nvSpPr>
        <p:spPr>
          <a:xfrm>
            <a:off x="7801644" y="461213"/>
            <a:ext cx="975600" cy="137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6D70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Iteration 11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xmlns="" id="{31BB54CB-8D3F-7D49-94FF-72651E8A4A22}"/>
              </a:ext>
            </a:extLst>
          </p:cNvPr>
          <p:cNvSpPr/>
          <p:nvPr/>
        </p:nvSpPr>
        <p:spPr>
          <a:xfrm>
            <a:off x="7804407" y="732707"/>
            <a:ext cx="975054" cy="1117679"/>
          </a:xfrm>
          <a:prstGeom prst="rect">
            <a:avLst/>
          </a:prstGeom>
          <a:solidFill>
            <a:srgbClr val="F6D701"/>
          </a:solidFill>
          <a:ln w="9525">
            <a:solidFill>
              <a:srgbClr val="F6D70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Improve UI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xmlns="" id="{EBFED475-69DA-A642-AB23-608D79FC4A70}"/>
              </a:ext>
            </a:extLst>
          </p:cNvPr>
          <p:cNvSpPr/>
          <p:nvPr/>
        </p:nvSpPr>
        <p:spPr>
          <a:xfrm>
            <a:off x="7804134" y="610071"/>
            <a:ext cx="975600" cy="1333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02/03 – 15/03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xmlns="" id="{E1E7603F-A3FE-3241-A71F-C8DAD264E951}"/>
              </a:ext>
            </a:extLst>
          </p:cNvPr>
          <p:cNvCxnSpPr>
            <a:cxnSpLocks/>
          </p:cNvCxnSpPr>
          <p:nvPr/>
        </p:nvCxnSpPr>
        <p:spPr>
          <a:xfrm>
            <a:off x="7924337" y="1868090"/>
            <a:ext cx="0" cy="578987"/>
          </a:xfrm>
          <a:prstGeom prst="line">
            <a:avLst/>
          </a:prstGeom>
          <a:ln w="14604" cap="flat" cmpd="sng" algn="ctr">
            <a:solidFill>
              <a:srgbClr val="181818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xmlns="" id="{F0FE325B-27DF-964A-A241-83F9D557AA87}"/>
              </a:ext>
            </a:extLst>
          </p:cNvPr>
          <p:cNvCxnSpPr>
            <a:cxnSpLocks/>
          </p:cNvCxnSpPr>
          <p:nvPr/>
        </p:nvCxnSpPr>
        <p:spPr>
          <a:xfrm>
            <a:off x="8005105" y="2587356"/>
            <a:ext cx="0" cy="534251"/>
          </a:xfrm>
          <a:prstGeom prst="line">
            <a:avLst/>
          </a:prstGeom>
          <a:ln w="14604" cap="flat" cmpd="sng" algn="ctr">
            <a:solidFill>
              <a:srgbClr val="181818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xmlns="" id="{8C996C11-58FD-3D41-9906-5973B9197508}"/>
              </a:ext>
            </a:extLst>
          </p:cNvPr>
          <p:cNvCxnSpPr>
            <a:cxnSpLocks/>
          </p:cNvCxnSpPr>
          <p:nvPr/>
        </p:nvCxnSpPr>
        <p:spPr>
          <a:xfrm>
            <a:off x="5378088" y="1925485"/>
            <a:ext cx="0" cy="508340"/>
          </a:xfrm>
          <a:prstGeom prst="line">
            <a:avLst/>
          </a:prstGeom>
          <a:ln w="14604" cap="flat" cmpd="sng" algn="ctr">
            <a:solidFill>
              <a:srgbClr val="181818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C884A18-B754-8E4E-87B7-0B74C0B502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4733" y="2591142"/>
            <a:ext cx="919325" cy="281643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B027B81D-2854-7A48-9536-D4472F73FDB7}"/>
              </a:ext>
            </a:extLst>
          </p:cNvPr>
          <p:cNvSpPr/>
          <p:nvPr/>
        </p:nvSpPr>
        <p:spPr>
          <a:xfrm>
            <a:off x="3153900" y="2165722"/>
            <a:ext cx="900324" cy="2508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26400"/>
            <a:r>
              <a:rPr lang="en-US" sz="9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 Exams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97E596CF-3BBF-3247-8F21-366DA602F1FB}"/>
              </a:ext>
            </a:extLst>
          </p:cNvPr>
          <p:cNvSpPr/>
          <p:nvPr/>
        </p:nvSpPr>
        <p:spPr>
          <a:xfrm>
            <a:off x="5962031" y="2209760"/>
            <a:ext cx="804136" cy="2240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26400"/>
            <a:r>
              <a:rPr lang="en-US" sz="9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Mid-Terms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2B90DADD-9800-D548-AFFF-63789E3D18F7}"/>
              </a:ext>
            </a:extLst>
          </p:cNvPr>
          <p:cNvSpPr/>
          <p:nvPr/>
        </p:nvSpPr>
        <p:spPr>
          <a:xfrm>
            <a:off x="143996" y="2453201"/>
            <a:ext cx="1080000" cy="108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Century Gothic" panose="020B0502020202020204" pitchFamily="34" charset="0"/>
                <a:cs typeface="Big Caslon Medium" panose="02000603090000020003" pitchFamily="2" charset="-79"/>
              </a:rPr>
              <a:t>SEPT 2018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8BED7998-E84D-B14E-9644-B7205267429D}"/>
              </a:ext>
            </a:extLst>
          </p:cNvPr>
          <p:cNvSpPr/>
          <p:nvPr/>
        </p:nvSpPr>
        <p:spPr>
          <a:xfrm>
            <a:off x="1555591" y="3108429"/>
            <a:ext cx="1371600" cy="1661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6D70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Iteration 2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382A8F35-A471-844D-9810-D939802C474B}"/>
              </a:ext>
            </a:extLst>
          </p:cNvPr>
          <p:cNvSpPr/>
          <p:nvPr/>
        </p:nvSpPr>
        <p:spPr>
          <a:xfrm>
            <a:off x="1561822" y="3272922"/>
            <a:ext cx="13716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06/10 – 19/10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696B5419-E7A1-5A4A-B167-6E2B911EFF7A}"/>
              </a:ext>
            </a:extLst>
          </p:cNvPr>
          <p:cNvSpPr/>
          <p:nvPr/>
        </p:nvSpPr>
        <p:spPr>
          <a:xfrm>
            <a:off x="1561822" y="3403355"/>
            <a:ext cx="1368812" cy="1189700"/>
          </a:xfrm>
          <a:prstGeom prst="rect">
            <a:avLst/>
          </a:prstGeom>
          <a:solidFill>
            <a:srgbClr val="F6D701"/>
          </a:solidFill>
          <a:ln w="9525">
            <a:solidFill>
              <a:srgbClr val="F6D70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Creation of Wiki</a:t>
            </a:r>
          </a:p>
          <a:p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Database Design &amp; </a:t>
            </a:r>
          </a:p>
          <a:p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Implementation</a:t>
            </a:r>
          </a:p>
          <a:p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9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 fidelity </a:t>
            </a:r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prototype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xmlns="" id="{6A6E0C40-1752-D14C-8A1D-1510C24A5EB4}"/>
              </a:ext>
            </a:extLst>
          </p:cNvPr>
          <p:cNvCxnSpPr>
            <a:cxnSpLocks/>
          </p:cNvCxnSpPr>
          <p:nvPr/>
        </p:nvCxnSpPr>
        <p:spPr>
          <a:xfrm>
            <a:off x="5635263" y="2630211"/>
            <a:ext cx="0" cy="508340"/>
          </a:xfrm>
          <a:prstGeom prst="line">
            <a:avLst/>
          </a:prstGeom>
          <a:ln w="14604" cap="flat" cmpd="sng" algn="ctr">
            <a:solidFill>
              <a:srgbClr val="181818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EEA4CD96-6D76-CF40-A811-C04959BCEC26}"/>
              </a:ext>
            </a:extLst>
          </p:cNvPr>
          <p:cNvCxnSpPr>
            <a:cxnSpLocks/>
          </p:cNvCxnSpPr>
          <p:nvPr/>
        </p:nvCxnSpPr>
        <p:spPr>
          <a:xfrm>
            <a:off x="4254138" y="2630211"/>
            <a:ext cx="0" cy="508340"/>
          </a:xfrm>
          <a:prstGeom prst="line">
            <a:avLst/>
          </a:prstGeom>
          <a:ln w="14604" cap="flat" cmpd="sng" algn="ctr">
            <a:solidFill>
              <a:srgbClr val="181818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xmlns="" id="{FB3C3895-509E-1340-99EE-DA36EF8B7EE3}"/>
              </a:ext>
            </a:extLst>
          </p:cNvPr>
          <p:cNvCxnSpPr>
            <a:cxnSpLocks/>
          </p:cNvCxnSpPr>
          <p:nvPr/>
        </p:nvCxnSpPr>
        <p:spPr>
          <a:xfrm>
            <a:off x="1687291" y="2613267"/>
            <a:ext cx="0" cy="508340"/>
          </a:xfrm>
          <a:prstGeom prst="line">
            <a:avLst/>
          </a:prstGeom>
          <a:ln w="14604" cap="flat" cmpd="sng" algn="ctr">
            <a:solidFill>
              <a:srgbClr val="181818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2887D5F2-2F63-D046-A1C1-777F90FE02CD}"/>
              </a:ext>
            </a:extLst>
          </p:cNvPr>
          <p:cNvCxnSpPr>
            <a:cxnSpLocks/>
          </p:cNvCxnSpPr>
          <p:nvPr/>
        </p:nvCxnSpPr>
        <p:spPr>
          <a:xfrm>
            <a:off x="1008731" y="2594374"/>
            <a:ext cx="0" cy="501164"/>
          </a:xfrm>
          <a:prstGeom prst="line">
            <a:avLst/>
          </a:prstGeom>
          <a:ln w="14604" cap="flat" cmpd="sng" algn="ctr">
            <a:solidFill>
              <a:srgbClr val="181818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93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8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C99A1A96-008F-164E-A2ED-34C779FE2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379" y="5804"/>
            <a:ext cx="4003118" cy="381749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AF102306-EE51-3943-9526-3A0CCE99292D}"/>
              </a:ext>
            </a:extLst>
          </p:cNvPr>
          <p:cNvSpPr/>
          <p:nvPr/>
        </p:nvSpPr>
        <p:spPr>
          <a:xfrm>
            <a:off x="2987147" y="3535680"/>
            <a:ext cx="3088350" cy="1089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pc="300" dirty="0">
                <a:solidFill>
                  <a:srgbClr val="F6D702"/>
                </a:solidFill>
                <a:latin typeface="DIN Condensed" pitchFamily="2" charset="0"/>
                <a:cs typeface="Phosphate Solid" panose="02000506050000020004" pitchFamily="2" charset="77"/>
              </a:rPr>
              <a:t>IS480 </a:t>
            </a:r>
          </a:p>
          <a:p>
            <a:pPr algn="ctr"/>
            <a:r>
              <a:rPr lang="en-US" sz="2400" spc="300" dirty="0">
                <a:solidFill>
                  <a:srgbClr val="F6D702"/>
                </a:solidFill>
                <a:latin typeface="DIN Condensed" pitchFamily="2" charset="0"/>
                <a:cs typeface="Phosphate Solid" panose="02000506050000020004" pitchFamily="2" charset="77"/>
              </a:rPr>
              <a:t>2018-2019 T2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649C65C-903D-594C-B157-1E0BFC7E9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811" y="3505091"/>
            <a:ext cx="1046077" cy="10460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1E53CC69-4FC3-9B44-AB62-246D488C8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240756" y="3535680"/>
            <a:ext cx="1046076" cy="104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28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DF33363-6A4B-FD46-A2BD-5757BE28A40A}"/>
              </a:ext>
            </a:extLst>
          </p:cNvPr>
          <p:cNvSpPr/>
          <p:nvPr/>
        </p:nvSpPr>
        <p:spPr>
          <a:xfrm>
            <a:off x="85749" y="401453"/>
            <a:ext cx="2938128" cy="92013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6D702"/>
                </a:solidFill>
                <a:latin typeface="Helvetica" pitchFamily="2" charset="0"/>
                <a:cs typeface="Calibri" panose="020F0502020204030204" pitchFamily="34" charset="0"/>
              </a:rPr>
              <a:t>CURRENT </a:t>
            </a:r>
          </a:p>
          <a:p>
            <a:pPr algn="ctr"/>
            <a:r>
              <a:rPr lang="en-US" sz="1600" dirty="0">
                <a:solidFill>
                  <a:srgbClr val="F6D702"/>
                </a:solidFill>
                <a:latin typeface="Helvetica" pitchFamily="2" charset="0"/>
                <a:cs typeface="Calibri" panose="020F0502020204030204" pitchFamily="34" charset="0"/>
              </a:rPr>
              <a:t>ITERATION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49A864E1-2DFC-C748-8F94-3C40FC46DBB7}"/>
              </a:ext>
            </a:extLst>
          </p:cNvPr>
          <p:cNvSpPr/>
          <p:nvPr/>
        </p:nvSpPr>
        <p:spPr>
          <a:xfrm>
            <a:off x="6527378" y="3028832"/>
            <a:ext cx="1950076" cy="724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F6D701"/>
                </a:solidFill>
                <a:latin typeface="Lucida Sans Typewriter" panose="020B0509030504030204" pitchFamily="49" charset="77"/>
              </a:rPr>
              <a:t>ACCEPTANCE</a:t>
            </a:r>
          </a:p>
          <a:p>
            <a:pPr algn="ctr">
              <a:lnSpc>
                <a:spcPct val="150000"/>
              </a:lnSpc>
            </a:pPr>
            <a:r>
              <a:rPr lang="en-SG" sz="1600" b="1" dirty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77"/>
              </a:rPr>
              <a:t>09 NOV</a:t>
            </a:r>
          </a:p>
          <a:p>
            <a:pPr algn="ctr"/>
            <a:endParaRPr lang="en-US" b="1" dirty="0">
              <a:solidFill>
                <a:srgbClr val="F6D701"/>
              </a:solidFill>
              <a:latin typeface="Lucida Sans Typewriter" panose="020B0509030504030204" pitchFamily="49" charset="77"/>
              <a:cs typeface="Lucida Grande" panose="020B06000405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A5B72E8-D8CA-8C46-A992-2D389EC4E400}"/>
              </a:ext>
            </a:extLst>
          </p:cNvPr>
          <p:cNvSpPr/>
          <p:nvPr/>
        </p:nvSpPr>
        <p:spPr>
          <a:xfrm>
            <a:off x="6033352" y="401453"/>
            <a:ext cx="2938128" cy="92013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6D702"/>
                </a:solidFill>
                <a:latin typeface="Helvetica" pitchFamily="2" charset="0"/>
                <a:cs typeface="Calibri" panose="020F0502020204030204" pitchFamily="34" charset="0"/>
              </a:rPr>
              <a:t>CURRENT </a:t>
            </a:r>
          </a:p>
          <a:p>
            <a:pPr algn="ctr"/>
            <a:r>
              <a:rPr lang="en-US" sz="1600" dirty="0">
                <a:solidFill>
                  <a:srgbClr val="F6D702"/>
                </a:solidFill>
                <a:latin typeface="Helvetica" pitchFamily="2" charset="0"/>
                <a:cs typeface="Calibri" panose="020F0502020204030204" pitchFamily="34" charset="0"/>
              </a:rPr>
              <a:t>MILESTONE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6C575E35-B5E4-0C4C-95BB-65A7E9243B82}"/>
              </a:ext>
            </a:extLst>
          </p:cNvPr>
          <p:cNvSpPr/>
          <p:nvPr/>
        </p:nvSpPr>
        <p:spPr>
          <a:xfrm>
            <a:off x="3095224" y="401453"/>
            <a:ext cx="2938128" cy="920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6D702"/>
                </a:solidFill>
                <a:latin typeface="Helvetica" pitchFamily="2" charset="0"/>
                <a:cs typeface="Calibri" panose="020F0502020204030204" pitchFamily="34" charset="0"/>
              </a:rPr>
              <a:t>UPCOMING </a:t>
            </a:r>
          </a:p>
          <a:p>
            <a:pPr algn="ctr"/>
            <a:r>
              <a:rPr lang="en-US" sz="1600" dirty="0">
                <a:solidFill>
                  <a:srgbClr val="F6D702"/>
                </a:solidFill>
                <a:latin typeface="Helvetica" pitchFamily="2" charset="0"/>
                <a:cs typeface="Calibri" panose="020F0502020204030204" pitchFamily="34" charset="0"/>
              </a:rPr>
              <a:t>MEETINGS</a:t>
            </a:r>
          </a:p>
        </p:txBody>
      </p:sp>
      <p:pic>
        <p:nvPicPr>
          <p:cNvPr id="21" name="Graphic 20" descr="Projector screen">
            <a:extLst>
              <a:ext uri="{FF2B5EF4-FFF2-40B4-BE49-F238E27FC236}">
                <a16:creationId xmlns:a16="http://schemas.microsoft.com/office/drawing/2014/main" xmlns="" id="{7DA56E8E-03D6-6246-A30D-142F08933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947718" y="1473857"/>
            <a:ext cx="1109396" cy="1109396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B358D207-4861-2742-8049-C0810775499F}"/>
              </a:ext>
            </a:extLst>
          </p:cNvPr>
          <p:cNvSpPr/>
          <p:nvPr/>
        </p:nvSpPr>
        <p:spPr>
          <a:xfrm>
            <a:off x="304108" y="2941420"/>
            <a:ext cx="2670315" cy="7610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SG" sz="1600" b="1" dirty="0">
                <a:solidFill>
                  <a:srgbClr val="F6D701"/>
                </a:solidFill>
                <a:latin typeface="Lucida Sans Typewriter" panose="020B0509030504030204" pitchFamily="49" charset="77"/>
              </a:rPr>
              <a:t>OUT OF 13 ITERATIONS</a:t>
            </a:r>
          </a:p>
          <a:p>
            <a:pPr algn="ctr">
              <a:lnSpc>
                <a:spcPct val="150000"/>
              </a:lnSpc>
            </a:pPr>
            <a:r>
              <a:rPr lang="en-SG" sz="1600" b="1" dirty="0">
                <a:solidFill>
                  <a:schemeClr val="bg1"/>
                </a:solidFill>
                <a:latin typeface="Lucida Sans Typewriter" panose="020B0509030504030204" pitchFamily="49" charset="77"/>
              </a:rPr>
              <a:t>20 OCT - 09 NOV</a:t>
            </a:r>
          </a:p>
          <a:p>
            <a:pPr algn="ctr"/>
            <a:endParaRPr lang="en-US" b="1" dirty="0">
              <a:solidFill>
                <a:srgbClr val="F6D701"/>
              </a:solidFill>
              <a:latin typeface="Lucida Sans Typewriter" panose="020B0509030504030204" pitchFamily="49" charset="77"/>
              <a:cs typeface="Lucida Grande" panose="020B06000405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CA52C6C-6D69-D24F-9A5D-F8E363C30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912" y="569373"/>
            <a:ext cx="584295" cy="58429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FA6BA10C-0EEF-5C4E-8DD7-EAA573DB4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256064" y="533400"/>
            <a:ext cx="620268" cy="62026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92F536F7-2FA7-1044-B914-E5873A1331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3078" y="569373"/>
            <a:ext cx="584295" cy="58429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62109FB9-1574-4944-8EF6-2C894C537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235230" y="533400"/>
            <a:ext cx="620268" cy="62026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9C648043-B005-424D-92B3-58F2D90FA1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3635" y="552607"/>
            <a:ext cx="584295" cy="58429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CD15F9DE-AAA0-994A-9008-653D9E802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209331" y="527520"/>
            <a:ext cx="620268" cy="620268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xmlns="" id="{CB8063CA-9D63-B34F-98A2-D9C118DB9C27}"/>
              </a:ext>
            </a:extLst>
          </p:cNvPr>
          <p:cNvSpPr/>
          <p:nvPr/>
        </p:nvSpPr>
        <p:spPr>
          <a:xfrm>
            <a:off x="1079848" y="1474676"/>
            <a:ext cx="1088572" cy="108857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5788133A-2B8D-7E4D-9D79-98CFE25C4409}"/>
              </a:ext>
            </a:extLst>
          </p:cNvPr>
          <p:cNvSpPr/>
          <p:nvPr/>
        </p:nvSpPr>
        <p:spPr>
          <a:xfrm>
            <a:off x="1269193" y="1930198"/>
            <a:ext cx="709881" cy="7237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4000" b="1" dirty="0">
                <a:latin typeface="Lucida Sans Typewriter" panose="020B0509030504030204" pitchFamily="49" charset="77"/>
              </a:rPr>
              <a:t>2</a:t>
            </a:r>
          </a:p>
          <a:p>
            <a:pPr algn="ctr"/>
            <a:endParaRPr lang="en-US" sz="3600" b="1" dirty="0">
              <a:solidFill>
                <a:schemeClr val="bg1"/>
              </a:solidFill>
              <a:latin typeface="Lucida Sans Typewriter" panose="020B0509030504030204" pitchFamily="49" charset="77"/>
              <a:cs typeface="Lucida Grande" panose="020B0600040502020204" pitchFamily="34" charset="0"/>
            </a:endParaRPr>
          </a:p>
        </p:txBody>
      </p:sp>
      <p:pic>
        <p:nvPicPr>
          <p:cNvPr id="3" name="Graphic 2" descr="Flip Calendar">
            <a:extLst>
              <a:ext uri="{FF2B5EF4-FFF2-40B4-BE49-F238E27FC236}">
                <a16:creationId xmlns:a16="http://schemas.microsoft.com/office/drawing/2014/main" xmlns="" id="{20862D52-A305-EA4D-A4E6-0737462F46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890007" y="1108032"/>
            <a:ext cx="1253958" cy="112963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899D3404-C65E-0345-9444-9F671BACD1C7}"/>
              </a:ext>
            </a:extLst>
          </p:cNvPr>
          <p:cNvSpPr/>
          <p:nvPr/>
        </p:nvSpPr>
        <p:spPr>
          <a:xfrm>
            <a:off x="4789315" y="1544878"/>
            <a:ext cx="1454076" cy="834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b="1" dirty="0">
                <a:latin typeface="Abadi MT Condensed Light" panose="020B0306030101010103" pitchFamily="34" charset="77"/>
              </a:rPr>
              <a:t>6 Nov</a:t>
            </a:r>
          </a:p>
          <a:p>
            <a:pPr algn="ctr"/>
            <a:endParaRPr lang="en-US" sz="1800" b="1" dirty="0">
              <a:solidFill>
                <a:schemeClr val="bg1"/>
              </a:solidFill>
              <a:latin typeface="Lucida Sans Typewriter" panose="020B0509030504030204" pitchFamily="49" charset="77"/>
              <a:cs typeface="Lucida Grande" panose="020B0600040502020204" pitchFamily="34" charset="0"/>
            </a:endParaRPr>
          </a:p>
        </p:txBody>
      </p:sp>
      <p:pic>
        <p:nvPicPr>
          <p:cNvPr id="23" name="Graphic 22" descr="Flip Calendar">
            <a:extLst>
              <a:ext uri="{FF2B5EF4-FFF2-40B4-BE49-F238E27FC236}">
                <a16:creationId xmlns:a16="http://schemas.microsoft.com/office/drawing/2014/main" xmlns="" id="{B0DD1D04-DDB0-7F49-8AE5-79FF3A9C46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4890642" y="2018437"/>
            <a:ext cx="1253958" cy="112963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64A1BBAE-5578-CF4C-974F-B6EFAAAF6F27}"/>
              </a:ext>
            </a:extLst>
          </p:cNvPr>
          <p:cNvSpPr/>
          <p:nvPr/>
        </p:nvSpPr>
        <p:spPr>
          <a:xfrm>
            <a:off x="4789950" y="2455283"/>
            <a:ext cx="1454076" cy="834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b="1" dirty="0">
                <a:latin typeface="Abadi MT Condensed Light" panose="020B0306030101010103" pitchFamily="34" charset="77"/>
              </a:rPr>
              <a:t>7 Nov</a:t>
            </a:r>
          </a:p>
          <a:p>
            <a:pPr algn="ctr"/>
            <a:endParaRPr lang="en-US" sz="1800" b="1" dirty="0">
              <a:solidFill>
                <a:schemeClr val="bg1"/>
              </a:solidFill>
              <a:latin typeface="Lucida Sans Typewriter" panose="020B0509030504030204" pitchFamily="49" charset="77"/>
              <a:cs typeface="Lucida Grande" panose="020B0600040502020204" pitchFamily="34" charset="0"/>
            </a:endParaRPr>
          </a:p>
        </p:txBody>
      </p:sp>
      <p:pic>
        <p:nvPicPr>
          <p:cNvPr id="25" name="Graphic 24" descr="Flip Calendar">
            <a:extLst>
              <a:ext uri="{FF2B5EF4-FFF2-40B4-BE49-F238E27FC236}">
                <a16:creationId xmlns:a16="http://schemas.microsoft.com/office/drawing/2014/main" xmlns="" id="{04D2171D-3C2D-FA48-ACA3-D1FA221073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909921" y="2941420"/>
            <a:ext cx="1253958" cy="1129633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20B328A2-CEED-1C40-BD66-2C6E19C5C096}"/>
              </a:ext>
            </a:extLst>
          </p:cNvPr>
          <p:cNvSpPr/>
          <p:nvPr/>
        </p:nvSpPr>
        <p:spPr>
          <a:xfrm>
            <a:off x="4786338" y="3390885"/>
            <a:ext cx="1454076" cy="834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b="1" dirty="0">
                <a:latin typeface="Abadi MT Condensed Light" panose="020B0306030101010103" pitchFamily="34" charset="77"/>
              </a:rPr>
              <a:t> -</a:t>
            </a:r>
          </a:p>
          <a:p>
            <a:pPr algn="ctr"/>
            <a:endParaRPr lang="en-US" sz="1800" b="1" dirty="0">
              <a:solidFill>
                <a:schemeClr val="bg1"/>
              </a:solidFill>
              <a:latin typeface="Lucida Sans Typewriter" panose="020B0509030504030204" pitchFamily="49" charset="77"/>
              <a:cs typeface="Lucida Grande" panose="020B06000405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7B668EBF-5941-2E4D-A0C4-731F498AC1C9}"/>
              </a:ext>
            </a:extLst>
          </p:cNvPr>
          <p:cNvSpPr/>
          <p:nvPr/>
        </p:nvSpPr>
        <p:spPr>
          <a:xfrm>
            <a:off x="3073849" y="1634386"/>
            <a:ext cx="1950076" cy="724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chemeClr val="bg1"/>
                </a:solidFill>
                <a:latin typeface="Lucida Sans Typewriter" panose="020B0509030504030204" pitchFamily="49" charset="77"/>
              </a:rPr>
              <a:t>TEAM </a:t>
            </a:r>
          </a:p>
          <a:p>
            <a:pPr algn="ctr"/>
            <a:r>
              <a:rPr lang="en-SG" sz="1600" b="1" dirty="0">
                <a:solidFill>
                  <a:schemeClr val="bg1"/>
                </a:solidFill>
                <a:latin typeface="Lucida Sans Typewriter" panose="020B0509030504030204" pitchFamily="49" charset="77"/>
              </a:rPr>
              <a:t>MEETING</a:t>
            </a:r>
          </a:p>
          <a:p>
            <a:pPr algn="ctr">
              <a:lnSpc>
                <a:spcPct val="150000"/>
              </a:lnSpc>
            </a:pPr>
            <a:endParaRPr lang="en-SG" sz="1600" b="1" dirty="0">
              <a:solidFill>
                <a:schemeClr val="bg1"/>
              </a:solidFill>
              <a:latin typeface="Lucida Sans Typewriter" panose="020B0509030504030204" pitchFamily="49" charset="77"/>
            </a:endParaRPr>
          </a:p>
          <a:p>
            <a:pPr algn="ctr"/>
            <a:endParaRPr lang="en-US" b="1" dirty="0">
              <a:solidFill>
                <a:schemeClr val="bg1"/>
              </a:solidFill>
              <a:latin typeface="Lucida Sans Typewriter" panose="020B0509030504030204" pitchFamily="49" charset="77"/>
              <a:cs typeface="Lucida Grande" panose="020B06000405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68CBAB8D-A908-A74B-BCF7-0A8891AD8769}"/>
              </a:ext>
            </a:extLst>
          </p:cNvPr>
          <p:cNvSpPr/>
          <p:nvPr/>
        </p:nvSpPr>
        <p:spPr>
          <a:xfrm>
            <a:off x="3073849" y="2611376"/>
            <a:ext cx="1950076" cy="724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chemeClr val="bg1"/>
                </a:solidFill>
                <a:latin typeface="Lucida Sans Typewriter" panose="020B0509030504030204" pitchFamily="49" charset="77"/>
              </a:rPr>
              <a:t>SPONSOR MEETING</a:t>
            </a:r>
          </a:p>
          <a:p>
            <a:pPr algn="ctr">
              <a:lnSpc>
                <a:spcPct val="150000"/>
              </a:lnSpc>
            </a:pPr>
            <a:endParaRPr lang="en-SG" sz="1600" b="1" dirty="0">
              <a:solidFill>
                <a:schemeClr val="bg1"/>
              </a:solidFill>
              <a:latin typeface="Lucida Sans Typewriter" panose="020B0509030504030204" pitchFamily="49" charset="77"/>
            </a:endParaRPr>
          </a:p>
          <a:p>
            <a:pPr algn="ctr"/>
            <a:endParaRPr lang="en-US" b="1" dirty="0">
              <a:solidFill>
                <a:schemeClr val="bg1"/>
              </a:solidFill>
              <a:latin typeface="Lucida Sans Typewriter" panose="020B0509030504030204" pitchFamily="49" charset="77"/>
              <a:cs typeface="Lucida Grande" panose="020B06000405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B1D7E0DE-4A8C-9C4C-A5C3-513A2D705144}"/>
              </a:ext>
            </a:extLst>
          </p:cNvPr>
          <p:cNvSpPr/>
          <p:nvPr/>
        </p:nvSpPr>
        <p:spPr>
          <a:xfrm>
            <a:off x="3073849" y="3362506"/>
            <a:ext cx="1950076" cy="724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chemeClr val="bg1"/>
                </a:solidFill>
                <a:latin typeface="Lucida Sans Typewriter" panose="020B0509030504030204" pitchFamily="49" charset="77"/>
              </a:rPr>
              <a:t>SUPERVISOR MEETING</a:t>
            </a:r>
          </a:p>
          <a:p>
            <a:pPr algn="ctr"/>
            <a:endParaRPr lang="en-US" b="1" dirty="0">
              <a:solidFill>
                <a:schemeClr val="bg1"/>
              </a:solidFill>
              <a:latin typeface="Lucida Sans Typewriter" panose="020B0509030504030204" pitchFamily="49" charset="77"/>
              <a:cs typeface="Lucida Grande" panose="020B0600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929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055DFBFE-E614-4206-8ABF-624641C2550B}"/>
              </a:ext>
            </a:extLst>
          </p:cNvPr>
          <p:cNvGrpSpPr/>
          <p:nvPr/>
        </p:nvGrpSpPr>
        <p:grpSpPr>
          <a:xfrm>
            <a:off x="163286" y="780903"/>
            <a:ext cx="8666389" cy="4544060"/>
            <a:chOff x="163286" y="780903"/>
            <a:chExt cx="8666389" cy="4544060"/>
          </a:xfrm>
          <a:solidFill>
            <a:schemeClr val="tx1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751FCF31-20E0-2348-B08C-802C7B2307DB}"/>
                </a:ext>
              </a:extLst>
            </p:cNvPr>
            <p:cNvSpPr/>
            <p:nvPr/>
          </p:nvSpPr>
          <p:spPr>
            <a:xfrm>
              <a:off x="163286" y="1023257"/>
              <a:ext cx="2667000" cy="435429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5331B9DA-136C-7742-9393-C2FFCF698122}"/>
                </a:ext>
              </a:extLst>
            </p:cNvPr>
            <p:cNvSpPr/>
            <p:nvPr/>
          </p:nvSpPr>
          <p:spPr>
            <a:xfrm>
              <a:off x="6030686" y="1175101"/>
              <a:ext cx="2798989" cy="435429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50269DE1-E9AF-CF40-99FD-5F7FA2D95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45991" y="1026235"/>
              <a:ext cx="584295" cy="584295"/>
            </a:xfrm>
            <a:prstGeom prst="rect">
              <a:avLst/>
            </a:prstGeom>
            <a:grpFill/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xmlns="" id="{BD654A26-AF94-CE43-99E0-5A4B05BD2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1579" y="1029323"/>
              <a:ext cx="584295" cy="584295"/>
            </a:xfrm>
            <a:prstGeom prst="rect">
              <a:avLst/>
            </a:prstGeom>
            <a:grpFill/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xmlns="" id="{DAF06501-873A-1A4E-B410-42ACE995F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1218860" y="1026235"/>
              <a:ext cx="620268" cy="620268"/>
            </a:xfrm>
            <a:prstGeom prst="rect">
              <a:avLst/>
            </a:prstGeom>
            <a:grp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312F78F0-3C58-F84E-883C-3CB76A292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57817" y="995535"/>
              <a:ext cx="584295" cy="584295"/>
            </a:xfrm>
            <a:prstGeom prst="rect">
              <a:avLst/>
            </a:prstGeom>
            <a:grpFill/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20616D98-DADB-4541-AC4C-7106C29C64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6030686" y="995535"/>
              <a:ext cx="620268" cy="620268"/>
            </a:xfrm>
            <a:prstGeom prst="rect">
              <a:avLst/>
            </a:prstGeom>
            <a:grpFill/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xmlns="" id="{86C805AF-CFB6-214D-8999-38BE99FB4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8012279" y="995535"/>
              <a:ext cx="620268" cy="620268"/>
            </a:xfrm>
            <a:prstGeom prst="rect">
              <a:avLst/>
            </a:prstGeom>
            <a:grpFill/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2688106F-B1B7-ED41-9AF6-4FB0370679BE}"/>
                </a:ext>
              </a:extLst>
            </p:cNvPr>
            <p:cNvSpPr/>
            <p:nvPr/>
          </p:nvSpPr>
          <p:spPr>
            <a:xfrm>
              <a:off x="2907475" y="780903"/>
              <a:ext cx="2938128" cy="9201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pc="300" dirty="0">
                  <a:solidFill>
                    <a:srgbClr val="F6D702"/>
                  </a:solidFill>
                  <a:latin typeface="Helvetica" pitchFamily="2" charset="0"/>
                  <a:cs typeface="Calibri" panose="020F0502020204030204" pitchFamily="34" charset="0"/>
                </a:rPr>
                <a:t>OUR PROJECT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8E2EF419-D527-B442-B0A6-35CE7DFCC5E5}"/>
                </a:ext>
              </a:extLst>
            </p:cNvPr>
            <p:cNvSpPr/>
            <p:nvPr/>
          </p:nvSpPr>
          <p:spPr>
            <a:xfrm>
              <a:off x="520033" y="2611835"/>
              <a:ext cx="7713008" cy="2713128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SG" sz="1200" dirty="0">
                  <a:solidFill>
                    <a:schemeClr val="bg1">
                      <a:lumMod val="75000"/>
                    </a:schemeClr>
                  </a:solidFill>
                </a:rPr>
                <a:t>Spearheaded by SMU’s very own School of Information Systems (SIS), Track2Career will be a tool that empowers undergraduates to make better informed decisions in career-planning.</a:t>
              </a:r>
            </a:p>
            <a:p>
              <a:pPr algn="ctr">
                <a:lnSpc>
                  <a:spcPct val="150000"/>
                </a:lnSpc>
              </a:pPr>
              <a:endParaRPr lang="en-SG" sz="1200" dirty="0">
                <a:solidFill>
                  <a:schemeClr val="bg1">
                    <a:lumMod val="75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SG" sz="1200" dirty="0">
                  <a:solidFill>
                    <a:schemeClr val="bg1">
                      <a:lumMod val="75000"/>
                    </a:schemeClr>
                  </a:solidFill>
                </a:rPr>
                <a:t>The platform enables students to acquire valuable insights on the opportunities available for each academic track specialization. Students may also specify a dream career, and the application will offer structured guidance by charting a pathway towards developing the skillset necessary to achieve their desired career.</a:t>
              </a:r>
            </a:p>
            <a:p>
              <a:pPr algn="ctr">
                <a:lnSpc>
                  <a:spcPct val="150000"/>
                </a:lnSpc>
              </a:pPr>
              <a:endParaRPr lang="en-SG" sz="1200" dirty="0">
                <a:solidFill>
                  <a:schemeClr val="bg1">
                    <a:lumMod val="75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SG" sz="1200" dirty="0">
                  <a:solidFill>
                    <a:schemeClr val="bg1">
                      <a:lumMod val="75000"/>
                    </a:schemeClr>
                  </a:solidFill>
                </a:rPr>
                <a:t>Additionally, Track2Career comes complete with wage analytics tools to offer even greater clarity in the career-planning process.</a:t>
              </a:r>
            </a:p>
            <a:p>
              <a:pPr algn="ctr">
                <a:lnSpc>
                  <a:spcPct val="150000"/>
                </a:lnSpc>
              </a:pPr>
              <a:endParaRPr lang="en-SG" dirty="0">
                <a:solidFill>
                  <a:schemeClr val="bg1">
                    <a:lumMod val="75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en-SG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D06CA217-781A-4841-93A6-84D58F9BFC7E}"/>
                </a:ext>
              </a:extLst>
            </p:cNvPr>
            <p:cNvSpPr/>
            <p:nvPr/>
          </p:nvSpPr>
          <p:spPr>
            <a:xfrm>
              <a:off x="2421392" y="1652725"/>
              <a:ext cx="3910291" cy="814282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  <a:latin typeface="Helvetica" pitchFamily="2" charset="0"/>
                  <a:cs typeface="Lucida Grande" panose="020B0600040502020204" pitchFamily="34" charset="0"/>
                </a:rPr>
                <a:t>Track2Career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Helvetica" pitchFamily="2" charset="0"/>
                  <a:cs typeface="Lucida Grande" panose="020B0600040502020204" pitchFamily="34" charset="0"/>
                </a:rPr>
                <a:t>A Track &amp; Career Discovery Platform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8108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AFACAB78-ED79-764B-ADFF-6ADF1BE77B8D}"/>
              </a:ext>
            </a:extLst>
          </p:cNvPr>
          <p:cNvCxnSpPr>
            <a:cxnSpLocks/>
          </p:cNvCxnSpPr>
          <p:nvPr/>
        </p:nvCxnSpPr>
        <p:spPr>
          <a:xfrm>
            <a:off x="842219" y="2479475"/>
            <a:ext cx="7312798" cy="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DF33363-6A4B-FD46-A2BD-5757BE28A40A}"/>
              </a:ext>
            </a:extLst>
          </p:cNvPr>
          <p:cNvSpPr/>
          <p:nvPr/>
        </p:nvSpPr>
        <p:spPr>
          <a:xfrm>
            <a:off x="2954689" y="242508"/>
            <a:ext cx="2938128" cy="92013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pc="300" dirty="0">
                <a:solidFill>
                  <a:srgbClr val="F6D702"/>
                </a:solidFill>
                <a:latin typeface="Helvetica" pitchFamily="2" charset="0"/>
                <a:cs typeface="Calibri" panose="020F0502020204030204" pitchFamily="34" charset="0"/>
              </a:rPr>
              <a:t>MILESTONES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4DF8A87-F6C0-754F-AB76-7C56A8C11A81}"/>
              </a:ext>
            </a:extLst>
          </p:cNvPr>
          <p:cNvSpPr/>
          <p:nvPr/>
        </p:nvSpPr>
        <p:spPr>
          <a:xfrm>
            <a:off x="337618" y="1570103"/>
            <a:ext cx="1270868" cy="646041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Helvetica" pitchFamily="2" charset="0"/>
                <a:cs typeface="Lucida Grande" panose="020B0600040502020204" pitchFamily="34" charset="0"/>
              </a:rPr>
              <a:t>PROPOSAL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Helvetica" pitchFamily="2" charset="0"/>
                <a:cs typeface="Lucida Grande" panose="020B0600040502020204" pitchFamily="34" charset="0"/>
              </a:rPr>
              <a:t>23 OCT 2018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63A7834C-764B-E944-A30B-0AD6402E67C2}"/>
              </a:ext>
            </a:extLst>
          </p:cNvPr>
          <p:cNvSpPr/>
          <p:nvPr/>
        </p:nvSpPr>
        <p:spPr>
          <a:xfrm>
            <a:off x="2007922" y="1570103"/>
            <a:ext cx="1553587" cy="646041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Helvetica" pitchFamily="2" charset="0"/>
                <a:cs typeface="Lucida Grande" panose="020B0600040502020204" pitchFamily="34" charset="0"/>
              </a:rPr>
              <a:t>ACCEPTANCE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Helvetica" pitchFamily="2" charset="0"/>
                <a:cs typeface="Lucida Grande" panose="020B0600040502020204" pitchFamily="34" charset="0"/>
              </a:rPr>
              <a:t>09 NOV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9E8FC1AB-B37F-B249-A4F0-25A176BCBE1C}"/>
              </a:ext>
            </a:extLst>
          </p:cNvPr>
          <p:cNvSpPr/>
          <p:nvPr/>
        </p:nvSpPr>
        <p:spPr>
          <a:xfrm>
            <a:off x="3425460" y="1566674"/>
            <a:ext cx="2409869" cy="646041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Helvetica" pitchFamily="2" charset="0"/>
                <a:cs typeface="Lucida Grande" panose="020B0600040502020204" pitchFamily="34" charset="0"/>
              </a:rPr>
              <a:t>MID-TERM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Helvetica" pitchFamily="2" charset="0"/>
                <a:cs typeface="Lucida Grande" panose="020B0600040502020204" pitchFamily="34" charset="0"/>
              </a:rPr>
              <a:t>04 FEB – 15 FEB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1DBAD224-DFB3-0941-BF98-ED3FDCEF6409}"/>
              </a:ext>
            </a:extLst>
          </p:cNvPr>
          <p:cNvSpPr/>
          <p:nvPr/>
        </p:nvSpPr>
        <p:spPr>
          <a:xfrm>
            <a:off x="7429334" y="1561821"/>
            <a:ext cx="1326593" cy="646041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Helvetica" pitchFamily="2" charset="0"/>
                <a:cs typeface="Lucida Grande" panose="020B0600040502020204" pitchFamily="34" charset="0"/>
              </a:rPr>
              <a:t>FINALS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Helvetica" pitchFamily="2" charset="0"/>
                <a:cs typeface="Lucida Grande" panose="020B0600040502020204" pitchFamily="34" charset="0"/>
              </a:rPr>
              <a:t>8 – 16 APR</a:t>
            </a:r>
          </a:p>
        </p:txBody>
      </p:sp>
      <p:sp>
        <p:nvSpPr>
          <p:cNvPr id="44" name="Chevron 43">
            <a:extLst>
              <a:ext uri="{FF2B5EF4-FFF2-40B4-BE49-F238E27FC236}">
                <a16:creationId xmlns:a16="http://schemas.microsoft.com/office/drawing/2014/main" xmlns="" id="{5DD147B8-ECAA-5345-9165-C143964FE2AD}"/>
              </a:ext>
            </a:extLst>
          </p:cNvPr>
          <p:cNvSpPr/>
          <p:nvPr/>
        </p:nvSpPr>
        <p:spPr>
          <a:xfrm>
            <a:off x="2045403" y="2340914"/>
            <a:ext cx="144000" cy="25200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6D701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86308F13-1E77-444B-9642-9FE7E68C9B78}"/>
              </a:ext>
            </a:extLst>
          </p:cNvPr>
          <p:cNvSpPr/>
          <p:nvPr/>
        </p:nvSpPr>
        <p:spPr>
          <a:xfrm>
            <a:off x="5155514" y="1570103"/>
            <a:ext cx="2409869" cy="646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Helvetica" pitchFamily="2" charset="0"/>
                <a:cs typeface="Lucida Grande" panose="020B0600040502020204" pitchFamily="34" charset="0"/>
              </a:rPr>
              <a:t>POSTER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Helvetica" pitchFamily="2" charset="0"/>
                <a:cs typeface="Lucida Grande" panose="020B0600040502020204" pitchFamily="34" charset="0"/>
              </a:rPr>
              <a:t>19 MAR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58D01278-644A-8F4A-96F6-49E4290D6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909" y="432543"/>
            <a:ext cx="584295" cy="58429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EA1A3EE1-7CDA-0847-A563-CE841879F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835329" y="432543"/>
            <a:ext cx="620268" cy="62026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C655B10B-597D-C642-A472-6B965E7F5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583" y="432543"/>
            <a:ext cx="584295" cy="58429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A57CE5C9-ACE4-AB4C-A025-E296154D2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705864" y="432850"/>
            <a:ext cx="620268" cy="62026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8FF340C1-A888-5148-829E-D9B9B0AA1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97" y="435631"/>
            <a:ext cx="584295" cy="58429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AC1895B6-345D-1A4D-BD9A-ACEB19E9A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364778" y="432543"/>
            <a:ext cx="620268" cy="62026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AC868799-1DDF-A241-9795-212E02DB1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969759" flipH="1">
            <a:off x="6050314" y="2212405"/>
            <a:ext cx="620268" cy="62026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8324C5CD-7D11-D14D-8222-13BE5698F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969759" flipH="1">
            <a:off x="4299284" y="2212406"/>
            <a:ext cx="620268" cy="62026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91EB4545-7DA5-324A-8409-A9DC3853E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969759" flipH="1">
            <a:off x="2426145" y="2212404"/>
            <a:ext cx="620268" cy="6202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41314C1-10FF-9F41-9A64-78DE17505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3275" y="2040969"/>
            <a:ext cx="877012" cy="8770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944A9933-D0A8-134E-974C-428F99A47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032570" y="2084032"/>
            <a:ext cx="935307" cy="935307"/>
          </a:xfrm>
          <a:prstGeom prst="rect">
            <a:avLst/>
          </a:prstGeom>
        </p:spPr>
      </p:pic>
      <p:sp>
        <p:nvSpPr>
          <p:cNvPr id="39" name="Chevron 38">
            <a:extLst>
              <a:ext uri="{FF2B5EF4-FFF2-40B4-BE49-F238E27FC236}">
                <a16:creationId xmlns:a16="http://schemas.microsoft.com/office/drawing/2014/main" xmlns="" id="{51F9DEE3-267B-874B-A0EC-FFB494417CC2}"/>
              </a:ext>
            </a:extLst>
          </p:cNvPr>
          <p:cNvSpPr/>
          <p:nvPr/>
        </p:nvSpPr>
        <p:spPr>
          <a:xfrm>
            <a:off x="2198974" y="2340914"/>
            <a:ext cx="144000" cy="25200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6D701"/>
              </a:highlight>
            </a:endParaRPr>
          </a:p>
        </p:txBody>
      </p:sp>
      <p:sp>
        <p:nvSpPr>
          <p:cNvPr id="41" name="Chevron 40">
            <a:extLst>
              <a:ext uri="{FF2B5EF4-FFF2-40B4-BE49-F238E27FC236}">
                <a16:creationId xmlns:a16="http://schemas.microsoft.com/office/drawing/2014/main" xmlns="" id="{9C6F0849-6DE3-E246-BFE1-4784352DB660}"/>
              </a:ext>
            </a:extLst>
          </p:cNvPr>
          <p:cNvSpPr/>
          <p:nvPr/>
        </p:nvSpPr>
        <p:spPr>
          <a:xfrm>
            <a:off x="2361111" y="2340914"/>
            <a:ext cx="144000" cy="25200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6D701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4885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869990-D4D5-A948-8D1C-10AA3CC5C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D2F33DD-09A6-2240-8D35-F27BFB70F4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7D90753-E1E3-974D-A50A-1C285AED8E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16"/>
          <a:stretch/>
        </p:blipFill>
        <p:spPr>
          <a:xfrm>
            <a:off x="-135296" y="223116"/>
            <a:ext cx="9279296" cy="542569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0867DA0-06EA-DD49-805C-5C94B1D6346C}"/>
              </a:ext>
            </a:extLst>
          </p:cNvPr>
          <p:cNvSpPr/>
          <p:nvPr/>
        </p:nvSpPr>
        <p:spPr>
          <a:xfrm>
            <a:off x="942402" y="3358165"/>
            <a:ext cx="1270868" cy="646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Helvetica" pitchFamily="2" charset="0"/>
                <a:cs typeface="Lucida Grande" panose="020B0600040502020204" pitchFamily="34" charset="0"/>
              </a:rPr>
              <a:t>JIN LIM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7EDB2654-1D4C-CD44-83C3-24996D5BA1DB}"/>
              </a:ext>
            </a:extLst>
          </p:cNvPr>
          <p:cNvSpPr/>
          <p:nvPr/>
        </p:nvSpPr>
        <p:spPr>
          <a:xfrm>
            <a:off x="3743356" y="3380713"/>
            <a:ext cx="1620954" cy="646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Helvetica" pitchFamily="2" charset="0"/>
                <a:cs typeface="Lucida Grande" panose="020B0600040502020204" pitchFamily="34" charset="0"/>
              </a:rPr>
              <a:t>ASHLEY TAN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6ADE93A-E0D4-CA4D-864F-BEDC97E75261}"/>
              </a:ext>
            </a:extLst>
          </p:cNvPr>
          <p:cNvSpPr/>
          <p:nvPr/>
        </p:nvSpPr>
        <p:spPr>
          <a:xfrm>
            <a:off x="6640268" y="3358165"/>
            <a:ext cx="1620954" cy="646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Helvetica" pitchFamily="2" charset="0"/>
                <a:cs typeface="Lucida Grande" panose="020B0600040502020204" pitchFamily="34" charset="0"/>
              </a:rPr>
              <a:t>TAN ZER DONG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355CE300-BFC3-8347-A491-C1615B7B5966}"/>
              </a:ext>
            </a:extLst>
          </p:cNvPr>
          <p:cNvSpPr/>
          <p:nvPr/>
        </p:nvSpPr>
        <p:spPr>
          <a:xfrm>
            <a:off x="3550348" y="3592270"/>
            <a:ext cx="2052337" cy="6165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6D702"/>
                </a:solidFill>
                <a:latin typeface="Helvetica" pitchFamily="2" charset="0"/>
                <a:cs typeface="Calibri" panose="020F0502020204030204" pitchFamily="34" charset="0"/>
              </a:rPr>
              <a:t>PROJECT MANAGER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04832AB-E863-234D-90BA-40E5CACD60A8}"/>
              </a:ext>
            </a:extLst>
          </p:cNvPr>
          <p:cNvSpPr/>
          <p:nvPr/>
        </p:nvSpPr>
        <p:spPr>
          <a:xfrm>
            <a:off x="6255814" y="3518816"/>
            <a:ext cx="2416697" cy="8740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6D702"/>
                </a:solidFill>
                <a:latin typeface="Helvetica" pitchFamily="2" charset="0"/>
                <a:cs typeface="Calibri" panose="020F0502020204030204" pitchFamily="34" charset="0"/>
              </a:rPr>
              <a:t>QUALITY ASSURANCE</a:t>
            </a:r>
          </a:p>
          <a:p>
            <a:pPr algn="ctr"/>
            <a:r>
              <a:rPr lang="en-US" sz="1200" dirty="0">
                <a:solidFill>
                  <a:srgbClr val="F6D702"/>
                </a:solidFill>
                <a:latin typeface="Helvetica" pitchFamily="2" charset="0"/>
                <a:cs typeface="Calibri" panose="020F0502020204030204" pitchFamily="34" charset="0"/>
              </a:rPr>
              <a:t>FRONT-END DEVELOPER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A0327175-7D69-BD42-90E0-8130C6B3868F}"/>
              </a:ext>
            </a:extLst>
          </p:cNvPr>
          <p:cNvSpPr/>
          <p:nvPr/>
        </p:nvSpPr>
        <p:spPr>
          <a:xfrm>
            <a:off x="149379" y="3695923"/>
            <a:ext cx="2833803" cy="6165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6D702"/>
                </a:solidFill>
                <a:latin typeface="Helvetica" pitchFamily="2" charset="0"/>
                <a:cs typeface="Calibri" panose="020F0502020204030204" pitchFamily="34" charset="0"/>
              </a:rPr>
              <a:t>ASSISTANT PROJECT MANAGER</a:t>
            </a:r>
          </a:p>
          <a:p>
            <a:pPr algn="ctr"/>
            <a:r>
              <a:rPr lang="en-US" sz="1200" dirty="0">
                <a:solidFill>
                  <a:srgbClr val="F6D702"/>
                </a:solidFill>
                <a:latin typeface="Helvetica" pitchFamily="2" charset="0"/>
                <a:cs typeface="Calibri" panose="020F0502020204030204" pitchFamily="34" charset="0"/>
              </a:rPr>
              <a:t>BACK-END LEAD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D0149E10-63A7-2C47-811B-B038E5BA7F74}"/>
              </a:ext>
            </a:extLst>
          </p:cNvPr>
          <p:cNvSpPr/>
          <p:nvPr/>
        </p:nvSpPr>
        <p:spPr>
          <a:xfrm>
            <a:off x="2969818" y="4054781"/>
            <a:ext cx="2950841" cy="1096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SG" sz="1200" dirty="0">
                <a:solidFill>
                  <a:schemeClr val="bg1">
                    <a:lumMod val="75000"/>
                  </a:schemeClr>
                </a:solidFill>
              </a:rPr>
              <a:t>Oversees project development and facilitates meetings. Liaises with key stakeholders. Management of risks. Ensures key milestones are delivered. Keeps track of documentations, metrics and team wiki page.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05A7D4EF-9A59-9440-96C1-47CA5AA12D37}"/>
              </a:ext>
            </a:extLst>
          </p:cNvPr>
          <p:cNvSpPr/>
          <p:nvPr/>
        </p:nvSpPr>
        <p:spPr>
          <a:xfrm>
            <a:off x="234881" y="4029577"/>
            <a:ext cx="2833803" cy="1343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bg1">
                    <a:lumMod val="75000"/>
                  </a:schemeClr>
                </a:solidFill>
              </a:rPr>
              <a:t>In charge of back-end development.</a:t>
            </a:r>
          </a:p>
          <a:p>
            <a:pPr algn="ctr"/>
            <a:r>
              <a:rPr lang="en-SG" sz="1200" dirty="0">
                <a:solidFill>
                  <a:schemeClr val="bg1">
                    <a:lumMod val="75000"/>
                  </a:schemeClr>
                </a:solidFill>
              </a:rPr>
              <a:t>Maintains database logic and server administration. Handles smooth integration of back-end and front-end. </a:t>
            </a:r>
          </a:p>
          <a:p>
            <a:pPr algn="ctr"/>
            <a:r>
              <a:rPr lang="en-SG" sz="1200" dirty="0">
                <a:solidFill>
                  <a:schemeClr val="bg1">
                    <a:lumMod val="75000"/>
                  </a:schemeClr>
                </a:solidFill>
              </a:rPr>
              <a:t>Directly assists project manager.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AE5A1853-F3EC-434E-A738-EA19CA990AFB}"/>
              </a:ext>
            </a:extLst>
          </p:cNvPr>
          <p:cNvSpPr/>
          <p:nvPr/>
        </p:nvSpPr>
        <p:spPr>
          <a:xfrm>
            <a:off x="6072398" y="4104597"/>
            <a:ext cx="2902494" cy="1123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bg1">
                    <a:lumMod val="75000"/>
                  </a:schemeClr>
                </a:solidFill>
              </a:rPr>
              <a:t>Develops and schedules test cases.</a:t>
            </a:r>
          </a:p>
          <a:p>
            <a:pPr algn="ctr"/>
            <a:r>
              <a:rPr lang="en-SG" sz="1200" dirty="0">
                <a:solidFill>
                  <a:schemeClr val="bg1">
                    <a:lumMod val="75000"/>
                  </a:schemeClr>
                </a:solidFill>
              </a:rPr>
              <a:t>Heads the execution of User Testing and the evaluation of test results. </a:t>
            </a:r>
          </a:p>
          <a:p>
            <a:pPr algn="ctr"/>
            <a:r>
              <a:rPr lang="en-SG" sz="1200" dirty="0">
                <a:solidFill>
                  <a:schemeClr val="bg1">
                    <a:lumMod val="75000"/>
                  </a:schemeClr>
                </a:solidFill>
              </a:rPr>
              <a:t>Keeps track of bug log and bug metrics.</a:t>
            </a:r>
          </a:p>
          <a:p>
            <a:pPr algn="ctr"/>
            <a:r>
              <a:rPr lang="en-SG" sz="1200" dirty="0">
                <a:solidFill>
                  <a:schemeClr val="bg1">
                    <a:lumMod val="75000"/>
                  </a:schemeClr>
                </a:solidFill>
              </a:rPr>
              <a:t>Assist the front-end development.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0B5595E0-C213-8647-8B1B-B4449395ECDE}"/>
              </a:ext>
            </a:extLst>
          </p:cNvPr>
          <p:cNvSpPr/>
          <p:nvPr/>
        </p:nvSpPr>
        <p:spPr>
          <a:xfrm>
            <a:off x="152060" y="498834"/>
            <a:ext cx="2667000" cy="4354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93111B35-178D-2340-89E8-C1F94EED3599}"/>
              </a:ext>
            </a:extLst>
          </p:cNvPr>
          <p:cNvSpPr/>
          <p:nvPr/>
        </p:nvSpPr>
        <p:spPr>
          <a:xfrm>
            <a:off x="5920659" y="413421"/>
            <a:ext cx="2713878" cy="4354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FE9A7D7-8F0F-AA44-99F7-2CC7FB64DA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854" t="19448" r="38267" b="18146"/>
          <a:stretch/>
        </p:blipFill>
        <p:spPr>
          <a:xfrm>
            <a:off x="5482091" y="-45419"/>
            <a:ext cx="909880" cy="114931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3CED87C2-1DF0-A94D-A23B-05D6207F96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024" t="17767" r="32448" b="17532"/>
          <a:stretch/>
        </p:blipFill>
        <p:spPr>
          <a:xfrm flipH="1">
            <a:off x="2316126" y="-91788"/>
            <a:ext cx="1109644" cy="119568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03EB6E4-9E91-6E4C-B8D3-5ED0341D0ED5}"/>
              </a:ext>
            </a:extLst>
          </p:cNvPr>
          <p:cNvSpPr/>
          <p:nvPr/>
        </p:nvSpPr>
        <p:spPr>
          <a:xfrm>
            <a:off x="3414837" y="278146"/>
            <a:ext cx="1996359" cy="6604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2717A9DE-80B3-9142-A4E8-C0E570CD0185}"/>
              </a:ext>
            </a:extLst>
          </p:cNvPr>
          <p:cNvSpPr/>
          <p:nvPr/>
        </p:nvSpPr>
        <p:spPr>
          <a:xfrm>
            <a:off x="2995842" y="-21367"/>
            <a:ext cx="2938128" cy="10448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pc="300" dirty="0">
                <a:solidFill>
                  <a:srgbClr val="F6D702"/>
                </a:solidFill>
                <a:latin typeface="Helvetica" pitchFamily="2" charset="0"/>
                <a:cs typeface="Calibri" panose="020F0502020204030204" pitchFamily="34" charset="0"/>
              </a:rPr>
              <a:t>THE TEAM</a:t>
            </a:r>
          </a:p>
        </p:txBody>
      </p:sp>
    </p:spTree>
    <p:extLst>
      <p:ext uri="{BB962C8B-B14F-4D97-AF65-F5344CB8AC3E}">
        <p14:creationId xmlns:p14="http://schemas.microsoft.com/office/powerpoint/2010/main" val="1365033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355CE300-BFC3-8347-A491-C1615B7B5966}"/>
              </a:ext>
            </a:extLst>
          </p:cNvPr>
          <p:cNvSpPr/>
          <p:nvPr/>
        </p:nvSpPr>
        <p:spPr>
          <a:xfrm>
            <a:off x="3550348" y="3333885"/>
            <a:ext cx="2052337" cy="6165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6D702"/>
              </a:solidFill>
              <a:latin typeface="Helvetica" pitchFamily="2" charset="0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B8A65E5-6986-7D44-A059-327C0363B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87630"/>
            <a:ext cx="9144000" cy="57150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0D30C0F9-785A-AA4A-A68E-F293B5DD50BC}"/>
              </a:ext>
            </a:extLst>
          </p:cNvPr>
          <p:cNvSpPr/>
          <p:nvPr/>
        </p:nvSpPr>
        <p:spPr>
          <a:xfrm>
            <a:off x="1857972" y="2091729"/>
            <a:ext cx="1270868" cy="646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Helvetica" pitchFamily="2" charset="0"/>
                <a:cs typeface="Lucida Grande" panose="020B0600040502020204" pitchFamily="34" charset="0"/>
              </a:rPr>
              <a:t>REGAN SEAH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D86B3B9F-8FFD-D046-97AC-25A288CB6C97}"/>
              </a:ext>
            </a:extLst>
          </p:cNvPr>
          <p:cNvSpPr/>
          <p:nvPr/>
        </p:nvSpPr>
        <p:spPr>
          <a:xfrm>
            <a:off x="5554682" y="2091729"/>
            <a:ext cx="1620954" cy="646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Helvetica" pitchFamily="2" charset="0"/>
                <a:cs typeface="Lucida Grande" panose="020B0600040502020204" pitchFamily="34" charset="0"/>
              </a:rPr>
              <a:t>XU HAONAN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6817E0D9-E53D-B846-9342-6255F66B1022}"/>
              </a:ext>
            </a:extLst>
          </p:cNvPr>
          <p:cNvSpPr/>
          <p:nvPr/>
        </p:nvSpPr>
        <p:spPr>
          <a:xfrm>
            <a:off x="5170228" y="2204252"/>
            <a:ext cx="2416697" cy="8740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6D702"/>
                </a:solidFill>
                <a:latin typeface="Helvetica" pitchFamily="2" charset="0"/>
                <a:cs typeface="Calibri" panose="020F0502020204030204" pitchFamily="34" charset="0"/>
              </a:rPr>
              <a:t>FRONT-END LEAD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33C28E22-E6D4-CB42-B92B-55D593FB636D}"/>
              </a:ext>
            </a:extLst>
          </p:cNvPr>
          <p:cNvSpPr/>
          <p:nvPr/>
        </p:nvSpPr>
        <p:spPr>
          <a:xfrm>
            <a:off x="1369412" y="2322914"/>
            <a:ext cx="2332560" cy="6165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6D702"/>
                </a:solidFill>
                <a:latin typeface="Helvetica" pitchFamily="2" charset="0"/>
                <a:cs typeface="Calibri" panose="020F0502020204030204" pitchFamily="34" charset="0"/>
              </a:rPr>
              <a:t>BACK-END DEVELOPER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0BCC4AC4-7DD5-ED43-9E11-42D535180870}"/>
              </a:ext>
            </a:extLst>
          </p:cNvPr>
          <p:cNvSpPr/>
          <p:nvPr/>
        </p:nvSpPr>
        <p:spPr>
          <a:xfrm>
            <a:off x="1012186" y="2589410"/>
            <a:ext cx="3047012" cy="1343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bg1">
                    <a:lumMod val="75000"/>
                  </a:schemeClr>
                </a:solidFill>
              </a:rPr>
              <a:t>In charge of back-end development. Design technical solutions.</a:t>
            </a:r>
          </a:p>
          <a:p>
            <a:pPr algn="ctr"/>
            <a:r>
              <a:rPr lang="en-SG" sz="1200" dirty="0">
                <a:solidFill>
                  <a:schemeClr val="bg1">
                    <a:lumMod val="75000"/>
                  </a:schemeClr>
                </a:solidFill>
              </a:rPr>
              <a:t>Handles back-end logic and frameworks. Assist in the smooth integration of </a:t>
            </a:r>
          </a:p>
          <a:p>
            <a:pPr algn="ctr"/>
            <a:r>
              <a:rPr lang="en-SG" sz="1200" dirty="0">
                <a:solidFill>
                  <a:schemeClr val="bg1">
                    <a:lumMod val="75000"/>
                  </a:schemeClr>
                </a:solidFill>
              </a:rPr>
              <a:t>back-end and web application.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AF36FC65-113E-B74A-827F-A1D15F61AF77}"/>
              </a:ext>
            </a:extLst>
          </p:cNvPr>
          <p:cNvSpPr/>
          <p:nvPr/>
        </p:nvSpPr>
        <p:spPr>
          <a:xfrm>
            <a:off x="4986812" y="2675666"/>
            <a:ext cx="2902494" cy="1241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bg1">
                    <a:lumMod val="75000"/>
                  </a:schemeClr>
                </a:solidFill>
              </a:rPr>
              <a:t>In charge of front-end development.</a:t>
            </a:r>
          </a:p>
          <a:p>
            <a:pPr algn="ctr"/>
            <a:r>
              <a:rPr lang="en-SG" sz="1200" dirty="0">
                <a:solidFill>
                  <a:schemeClr val="bg1">
                    <a:lumMod val="75000"/>
                  </a:schemeClr>
                </a:solidFill>
              </a:rPr>
              <a:t>Design overall User Interface of web application. Ensure usability of User Interfaces &amp; gather feedback from users.</a:t>
            </a:r>
          </a:p>
        </p:txBody>
      </p:sp>
    </p:spTree>
    <p:extLst>
      <p:ext uri="{BB962C8B-B14F-4D97-AF65-F5344CB8AC3E}">
        <p14:creationId xmlns:p14="http://schemas.microsoft.com/office/powerpoint/2010/main" val="3024300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DF33363-6A4B-FD46-A2BD-5757BE28A40A}"/>
              </a:ext>
            </a:extLst>
          </p:cNvPr>
          <p:cNvSpPr/>
          <p:nvPr/>
        </p:nvSpPr>
        <p:spPr>
          <a:xfrm>
            <a:off x="2989401" y="534421"/>
            <a:ext cx="2938128" cy="920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pc="300" dirty="0">
                <a:solidFill>
                  <a:srgbClr val="F6D702"/>
                </a:solidFill>
                <a:latin typeface="Helvetica" pitchFamily="2" charset="0"/>
                <a:cs typeface="Calibri" panose="020F0502020204030204" pitchFamily="34" charset="0"/>
              </a:rPr>
              <a:t>Track2Career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1DBAD224-DFB3-0941-BF98-ED3FDCEF6409}"/>
              </a:ext>
            </a:extLst>
          </p:cNvPr>
          <p:cNvSpPr/>
          <p:nvPr/>
        </p:nvSpPr>
        <p:spPr>
          <a:xfrm>
            <a:off x="449629" y="2627389"/>
            <a:ext cx="8042055" cy="2713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SG" sz="1200" dirty="0">
                <a:solidFill>
                  <a:schemeClr val="bg1">
                    <a:lumMod val="75000"/>
                  </a:schemeClr>
                </a:solidFill>
              </a:rPr>
              <a:t>Track2Career will be a web-based and mobile friendly application that assists undergraduates and potential students entering from post-secondary institutions in their career-planning. This application will enable students to explore their current/desired academic tracks for opportunities, courses and skills which will ultimately lead them towards their dream job. </a:t>
            </a:r>
          </a:p>
          <a:p>
            <a:pPr algn="ctr">
              <a:lnSpc>
                <a:spcPct val="150000"/>
              </a:lnSpc>
            </a:pPr>
            <a:endParaRPr lang="en-SG" sz="1200" dirty="0">
              <a:solidFill>
                <a:schemeClr val="bg1">
                  <a:lumMod val="7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SG" sz="1200" dirty="0">
                <a:solidFill>
                  <a:schemeClr val="bg1">
                    <a:lumMod val="75000"/>
                  </a:schemeClr>
                </a:solidFill>
              </a:rPr>
              <a:t>Beyond the search utilities, the system further simplifies the process through the suite of valuable insight tools encompassing a dashboard summary, skills analytics, and wage analytics.</a:t>
            </a:r>
          </a:p>
          <a:p>
            <a:pPr algn="ctr">
              <a:lnSpc>
                <a:spcPct val="150000"/>
              </a:lnSpc>
            </a:pPr>
            <a:r>
              <a:rPr lang="en-SG" dirty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C9DD01D-70AD-DE4D-ABF1-0C48BFEBA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412" y="666368"/>
            <a:ext cx="584295" cy="5842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32A076D-04F0-604F-B31C-6C0E5FFA5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991223" y="684355"/>
            <a:ext cx="620268" cy="6202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F3E2BB68-D38B-ED4C-9738-DC6CF86BB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047" y="666368"/>
            <a:ext cx="584295" cy="5842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8A2AF1C-0669-594C-8685-2386AF785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724898" y="648381"/>
            <a:ext cx="620268" cy="6202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A95A1F19-A6DB-9B4D-B32C-52E114BDF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98" y="702342"/>
            <a:ext cx="584295" cy="5842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6219C03B-1C37-B044-BEA0-C1EC18737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453868" y="684355"/>
            <a:ext cx="620268" cy="6202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8F8B5BF7-859C-B149-B86C-586BE2761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176" y="1379058"/>
            <a:ext cx="4380355" cy="144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38439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2100</TotalTime>
  <Words>1383</Words>
  <Application>Microsoft Office PowerPoint</Application>
  <PresentationFormat>On-screen Show (16:9)</PresentationFormat>
  <Paragraphs>297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9" baseType="lpstr">
      <vt:lpstr>Abadi MT Condensed Light</vt:lpstr>
      <vt:lpstr>Arial</vt:lpstr>
      <vt:lpstr>Big Caslon Medium</vt:lpstr>
      <vt:lpstr>Calibri</vt:lpstr>
      <vt:lpstr>Century Gothic</vt:lpstr>
      <vt:lpstr>Courier New</vt:lpstr>
      <vt:lpstr>DIN Condensed</vt:lpstr>
      <vt:lpstr>Helvetica</vt:lpstr>
      <vt:lpstr>Helvetica Neue</vt:lpstr>
      <vt:lpstr>Lucida Grande</vt:lpstr>
      <vt:lpstr>Lucida Sans Typewriter</vt:lpstr>
      <vt:lpstr>Phosphate Solid</vt:lpstr>
      <vt:lpstr>PT Sans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</dc:creator>
  <cp:lastModifiedBy>Ashley</cp:lastModifiedBy>
  <cp:revision>141</cp:revision>
  <dcterms:modified xsi:type="dcterms:W3CDTF">2018-11-06T09:07:15Z</dcterms:modified>
</cp:coreProperties>
</file>