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handoutMasterIdLst>
    <p:handoutMasterId r:id="rId6"/>
  </p:handoutMasterIdLst>
  <p:sldIdLst>
    <p:sldId id="345" r:id="rId2"/>
    <p:sldId id="346" r:id="rId3"/>
    <p:sldId id="353"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3" userDrawn="1">
          <p15:clr>
            <a:srgbClr val="A4A3A4"/>
          </p15:clr>
        </p15:guide>
        <p15:guide id="2" pos="2880" userDrawn="1">
          <p15:clr>
            <a:srgbClr val="A4A3A4"/>
          </p15:clr>
        </p15:guide>
        <p15:guide id="3" orient="horz" pos="3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701"/>
    <a:srgbClr val="2E374D"/>
    <a:srgbClr val="F3F3F3"/>
    <a:srgbClr val="294D90"/>
    <a:srgbClr val="063A80"/>
    <a:srgbClr val="233E71"/>
    <a:srgbClr val="142545"/>
    <a:srgbClr val="032047"/>
    <a:srgbClr val="13223E"/>
    <a:srgbClr val="2644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76" autoAdjust="0"/>
    <p:restoredTop sz="94082" autoAdjust="0"/>
  </p:normalViewPr>
  <p:slideViewPr>
    <p:cSldViewPr snapToGrid="0" snapToObjects="1" showGuides="1">
      <p:cViewPr varScale="1">
        <p:scale>
          <a:sx n="73" d="100"/>
          <a:sy n="73" d="100"/>
        </p:scale>
        <p:origin x="516" y="-132"/>
      </p:cViewPr>
      <p:guideLst>
        <p:guide orient="horz" pos="3203"/>
        <p:guide pos="2880"/>
        <p:guide orient="horz" pos="3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A58C76-7E02-F24C-89A3-CB1B19B21EE0}" type="datetimeFigureOut">
              <a:rPr lang="en-US" smtClean="0"/>
              <a:t>11/6/2018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9B8641-4EAB-EB4A-A03F-C89EC655F8A6}" type="slidenum">
              <a:rPr lang="en-US" smtClean="0"/>
              <a:t>‹#›</a:t>
            </a:fld>
            <a:endParaRPr lang="en-US"/>
          </a:p>
        </p:txBody>
      </p:sp>
    </p:spTree>
    <p:extLst>
      <p:ext uri="{BB962C8B-B14F-4D97-AF65-F5344CB8AC3E}">
        <p14:creationId xmlns:p14="http://schemas.microsoft.com/office/powerpoint/2010/main" val="2063048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5AA18-DBEB-324E-897E-04403611BA4A}" type="datetimeFigureOut">
              <a:rPr lang="en-US" smtClean="0"/>
              <a:t>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F562E-526A-AE45-98D4-C6A987680C4D}" type="slidenum">
              <a:rPr lang="en-US" smtClean="0"/>
              <a:t>‹#›</a:t>
            </a:fld>
            <a:endParaRPr lang="en-US"/>
          </a:p>
        </p:txBody>
      </p:sp>
    </p:spTree>
    <p:extLst>
      <p:ext uri="{BB962C8B-B14F-4D97-AF65-F5344CB8AC3E}">
        <p14:creationId xmlns:p14="http://schemas.microsoft.com/office/powerpoint/2010/main" val="1469387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C7F562E-526A-AE45-98D4-C6A987680C4D}" type="slidenum">
              <a:rPr lang="en-US" smtClean="0"/>
              <a:t>1</a:t>
            </a:fld>
            <a:endParaRPr lang="en-US"/>
          </a:p>
        </p:txBody>
      </p:sp>
    </p:spTree>
    <p:extLst>
      <p:ext uri="{BB962C8B-B14F-4D97-AF65-F5344CB8AC3E}">
        <p14:creationId xmlns:p14="http://schemas.microsoft.com/office/powerpoint/2010/main" val="15654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36D853-BC90-7D47-B981-F62F4936B6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6D853-BC90-7D47-B981-F62F4936B6EF}"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6D853-BC90-7D47-B981-F62F4936B6EF}"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6D853-BC90-7D47-B981-F62F4936B6EF}"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6D853-BC90-7D47-B981-F62F4936B6E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6D853-BC90-7D47-B981-F62F4936B6E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6D853-BC90-7D47-B981-F62F4936B6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6D853-BC90-7D47-B981-F62F4936B6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2" name="TextBox 21"/>
          <p:cNvSpPr txBox="1"/>
          <p:nvPr userDrawn="1"/>
        </p:nvSpPr>
        <p:spPr>
          <a:xfrm>
            <a:off x="22357" y="6450341"/>
            <a:ext cx="1800000" cy="261610"/>
          </a:xfrm>
          <a:prstGeom prst="rect">
            <a:avLst/>
          </a:prstGeom>
          <a:noFill/>
        </p:spPr>
        <p:txBody>
          <a:bodyPr wrap="square" rtlCol="0">
            <a:spAutoFit/>
          </a:bodyPr>
          <a:lstStyle/>
          <a:p>
            <a:pPr algn="ctr"/>
            <a:r>
              <a:rPr lang="en-US" sz="1100" b="1" dirty="0">
                <a:solidFill>
                  <a:sysClr val="windowText" lastClr="000000"/>
                </a:solidFill>
                <a:latin typeface="Century Gothic"/>
                <a:cs typeface="Century Gothic"/>
              </a:rPr>
              <a:t>Introduction</a:t>
            </a:r>
            <a:endParaRPr lang="en-US" sz="1200" b="1" dirty="0">
              <a:solidFill>
                <a:sysClr val="windowText" lastClr="000000"/>
              </a:solidFill>
              <a:latin typeface="Century Gothic"/>
              <a:cs typeface="Century Gothic"/>
            </a:endParaRPr>
          </a:p>
        </p:txBody>
      </p:sp>
      <p:sp>
        <p:nvSpPr>
          <p:cNvPr id="23" name="TextBox 22"/>
          <p:cNvSpPr txBox="1"/>
          <p:nvPr userDrawn="1"/>
        </p:nvSpPr>
        <p:spPr>
          <a:xfrm>
            <a:off x="5506201"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X-Factor</a:t>
            </a:r>
          </a:p>
        </p:txBody>
      </p:sp>
      <p:sp>
        <p:nvSpPr>
          <p:cNvPr id="24" name="TextBox 23"/>
          <p:cNvSpPr txBox="1"/>
          <p:nvPr userDrawn="1"/>
        </p:nvSpPr>
        <p:spPr>
          <a:xfrm>
            <a:off x="1850305" y="6450341"/>
            <a:ext cx="1800000" cy="261610"/>
          </a:xfrm>
          <a:prstGeom prst="rect">
            <a:avLst/>
          </a:prstGeom>
          <a:noFill/>
        </p:spPr>
        <p:txBody>
          <a:bodyPr wrap="square" rtlCol="0">
            <a:spAutoFit/>
          </a:bodyPr>
          <a:lstStyle>
            <a:defPPr>
              <a:defRPr lang="en-US"/>
            </a:defPPr>
            <a:lvl1pPr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Demo</a:t>
            </a:r>
          </a:p>
        </p:txBody>
      </p:sp>
      <p:sp>
        <p:nvSpPr>
          <p:cNvPr id="25" name="TextBox 24"/>
          <p:cNvSpPr txBox="1"/>
          <p:nvPr userDrawn="1"/>
        </p:nvSpPr>
        <p:spPr>
          <a:xfrm>
            <a:off x="3678253" y="6450341"/>
            <a:ext cx="1800000" cy="261610"/>
          </a:xfrm>
          <a:prstGeom prst="rect">
            <a:avLst/>
          </a:prstGeom>
          <a:noFill/>
        </p:spPr>
        <p:txBody>
          <a:bodyPr wrap="square" rtlCol="0">
            <a:spAutoFit/>
          </a:bodyPr>
          <a:lstStyle>
            <a:defPPr>
              <a:defRPr lang="en-US"/>
            </a:defPPr>
            <a:lvl1pPr lvl="0"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Project Plan</a:t>
            </a:r>
          </a:p>
        </p:txBody>
      </p:sp>
      <p:sp>
        <p:nvSpPr>
          <p:cNvPr id="21" name="TextBox 20"/>
          <p:cNvSpPr txBox="1"/>
          <p:nvPr userDrawn="1"/>
        </p:nvSpPr>
        <p:spPr>
          <a:xfrm>
            <a:off x="7334147"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Learning Outcome</a:t>
            </a:r>
          </a:p>
        </p:txBody>
      </p:sp>
      <p:pic>
        <p:nvPicPr>
          <p:cNvPr id="28" name="Picture 27"/>
          <p:cNvPicPr>
            <a:picLocks/>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t="19928" b="68088"/>
          <a:stretch/>
        </p:blipFill>
        <p:spPr>
          <a:xfrm>
            <a:off x="-5866" y="-8777"/>
            <a:ext cx="9164222" cy="824660"/>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TextBox 16"/>
          <p:cNvSpPr txBox="1"/>
          <p:nvPr userDrawn="1"/>
        </p:nvSpPr>
        <p:spPr>
          <a:xfrm>
            <a:off x="22357" y="6450341"/>
            <a:ext cx="1800000" cy="261610"/>
          </a:xfrm>
          <a:prstGeom prst="rect">
            <a:avLst/>
          </a:prstGeom>
          <a:noFill/>
        </p:spPr>
        <p:txBody>
          <a:bodyPr wrap="square" rtlCol="0">
            <a:spAutoFit/>
          </a:bodyPr>
          <a:lstStyle/>
          <a:p>
            <a:pPr algn="ctr"/>
            <a:r>
              <a:rPr lang="en-US" sz="1100" kern="1200" dirty="0">
                <a:solidFill>
                  <a:schemeClr val="bg1">
                    <a:lumMod val="50000"/>
                  </a:schemeClr>
                </a:solidFill>
                <a:latin typeface="Century Gothic"/>
                <a:ea typeface="+mn-ea"/>
                <a:cs typeface="Century Gothic"/>
              </a:rPr>
              <a:t>Introduction</a:t>
            </a:r>
          </a:p>
        </p:txBody>
      </p:sp>
      <p:sp>
        <p:nvSpPr>
          <p:cNvPr id="18" name="TextBox 17"/>
          <p:cNvSpPr txBox="1"/>
          <p:nvPr userDrawn="1"/>
        </p:nvSpPr>
        <p:spPr>
          <a:xfrm>
            <a:off x="5506201"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X-Factor</a:t>
            </a:r>
          </a:p>
        </p:txBody>
      </p:sp>
      <p:sp>
        <p:nvSpPr>
          <p:cNvPr id="19" name="TextBox 18"/>
          <p:cNvSpPr txBox="1"/>
          <p:nvPr userDrawn="1"/>
        </p:nvSpPr>
        <p:spPr>
          <a:xfrm>
            <a:off x="1850305" y="6450341"/>
            <a:ext cx="1800000" cy="261610"/>
          </a:xfrm>
          <a:prstGeom prst="rect">
            <a:avLst/>
          </a:prstGeom>
          <a:noFill/>
        </p:spPr>
        <p:txBody>
          <a:bodyPr wrap="square" rtlCol="0">
            <a:spAutoFit/>
          </a:bodyPr>
          <a:lstStyle>
            <a:defPPr>
              <a:defRPr lang="en-US"/>
            </a:defPPr>
            <a:lvl1pPr algn="ctr">
              <a:defRPr sz="1100">
                <a:solidFill>
                  <a:schemeClr val="bg1">
                    <a:lumMod val="65000"/>
                  </a:schemeClr>
                </a:solidFill>
                <a:latin typeface="Century Gothic"/>
                <a:cs typeface="Century Gothic"/>
              </a:defRPr>
            </a:lvl1pPr>
          </a:lstStyle>
          <a:p>
            <a:pPr lvl="0"/>
            <a:r>
              <a:rPr lang="en-US" sz="1100" b="1" dirty="0">
                <a:solidFill>
                  <a:schemeClr val="tx1"/>
                </a:solidFill>
              </a:rPr>
              <a:t>Demo</a:t>
            </a:r>
          </a:p>
        </p:txBody>
      </p:sp>
      <p:sp>
        <p:nvSpPr>
          <p:cNvPr id="20" name="TextBox 19"/>
          <p:cNvSpPr txBox="1"/>
          <p:nvPr userDrawn="1"/>
        </p:nvSpPr>
        <p:spPr>
          <a:xfrm>
            <a:off x="3678253" y="6450341"/>
            <a:ext cx="1800000" cy="261610"/>
          </a:xfrm>
          <a:prstGeom prst="rect">
            <a:avLst/>
          </a:prstGeom>
          <a:noFill/>
        </p:spPr>
        <p:txBody>
          <a:bodyPr wrap="square" rtlCol="0">
            <a:spAutoFit/>
          </a:bodyPr>
          <a:lstStyle>
            <a:defPPr>
              <a:defRPr lang="en-US"/>
            </a:defPPr>
            <a:lvl1pPr lvl="0"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Project Plan</a:t>
            </a:r>
          </a:p>
        </p:txBody>
      </p:sp>
      <p:sp>
        <p:nvSpPr>
          <p:cNvPr id="21" name="TextBox 20"/>
          <p:cNvSpPr txBox="1"/>
          <p:nvPr userDrawn="1"/>
        </p:nvSpPr>
        <p:spPr>
          <a:xfrm>
            <a:off x="7334147"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Learning Outcome</a:t>
            </a:r>
          </a:p>
        </p:txBody>
      </p:sp>
      <p:pic>
        <p:nvPicPr>
          <p:cNvPr id="23" name="Picture 22"/>
          <p:cNvPicPr>
            <a:picLocks/>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t="19928" b="68088"/>
          <a:stretch/>
        </p:blipFill>
        <p:spPr>
          <a:xfrm>
            <a:off x="-5866" y="-8777"/>
            <a:ext cx="9164222" cy="82466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extBox 16"/>
          <p:cNvSpPr txBox="1"/>
          <p:nvPr userDrawn="1"/>
        </p:nvSpPr>
        <p:spPr>
          <a:xfrm>
            <a:off x="22357" y="6450341"/>
            <a:ext cx="1800000" cy="261610"/>
          </a:xfrm>
          <a:prstGeom prst="rect">
            <a:avLst/>
          </a:prstGeom>
          <a:noFill/>
        </p:spPr>
        <p:txBody>
          <a:bodyPr wrap="square" rtlCol="0">
            <a:spAutoFit/>
          </a:bodyPr>
          <a:lstStyle>
            <a:defPPr>
              <a:defRPr lang="en-US"/>
            </a:defPPr>
            <a:lvl1pPr lvl="0" algn="ctr">
              <a:defRPr sz="1100">
                <a:solidFill>
                  <a:schemeClr val="bg1">
                    <a:lumMod val="50000"/>
                  </a:schemeClr>
                </a:solidFill>
                <a:latin typeface="Century Gothic"/>
                <a:cs typeface="Century Gothic"/>
              </a:defRPr>
            </a:lvl1pPr>
          </a:lstStyle>
          <a:p>
            <a:pPr lvl="0"/>
            <a:r>
              <a:rPr lang="en-US" dirty="0"/>
              <a:t>Introduction</a:t>
            </a:r>
          </a:p>
        </p:txBody>
      </p:sp>
      <p:sp>
        <p:nvSpPr>
          <p:cNvPr id="18" name="TextBox 17"/>
          <p:cNvSpPr txBox="1"/>
          <p:nvPr userDrawn="1"/>
        </p:nvSpPr>
        <p:spPr>
          <a:xfrm>
            <a:off x="5506201"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X-Factor</a:t>
            </a:r>
          </a:p>
        </p:txBody>
      </p:sp>
      <p:sp>
        <p:nvSpPr>
          <p:cNvPr id="19" name="TextBox 18"/>
          <p:cNvSpPr txBox="1"/>
          <p:nvPr userDrawn="1"/>
        </p:nvSpPr>
        <p:spPr>
          <a:xfrm>
            <a:off x="1850305" y="6450341"/>
            <a:ext cx="1800000" cy="261610"/>
          </a:xfrm>
          <a:prstGeom prst="rect">
            <a:avLst/>
          </a:prstGeom>
          <a:noFill/>
        </p:spPr>
        <p:txBody>
          <a:bodyPr wrap="square" rtlCol="0">
            <a:spAutoFit/>
          </a:bodyPr>
          <a:lstStyle>
            <a:defPPr>
              <a:defRPr lang="en-US"/>
            </a:defPPr>
            <a:lvl1pPr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Demo</a:t>
            </a:r>
          </a:p>
        </p:txBody>
      </p:sp>
      <p:sp>
        <p:nvSpPr>
          <p:cNvPr id="20" name="TextBox 19"/>
          <p:cNvSpPr txBox="1"/>
          <p:nvPr userDrawn="1"/>
        </p:nvSpPr>
        <p:spPr>
          <a:xfrm>
            <a:off x="3678253" y="6450341"/>
            <a:ext cx="1800000" cy="261610"/>
          </a:xfrm>
          <a:prstGeom prst="rect">
            <a:avLst/>
          </a:prstGeom>
          <a:noFill/>
        </p:spPr>
        <p:txBody>
          <a:bodyPr wrap="square" rtlCol="0">
            <a:spAutoFit/>
          </a:bodyPr>
          <a:lstStyle>
            <a:defPPr>
              <a:defRPr lang="en-US"/>
            </a:defPPr>
            <a:lvl1pPr lvl="0" algn="ctr">
              <a:defRPr sz="1100">
                <a:solidFill>
                  <a:schemeClr val="bg1">
                    <a:lumMod val="65000"/>
                  </a:schemeClr>
                </a:solidFill>
                <a:latin typeface="Century Gothic"/>
                <a:cs typeface="Century Gothic"/>
              </a:defRPr>
            </a:lvl1pPr>
          </a:lstStyle>
          <a:p>
            <a:pPr lvl="0"/>
            <a:r>
              <a:rPr lang="en-US" sz="1100" b="1" dirty="0">
                <a:solidFill>
                  <a:srgbClr val="000000"/>
                </a:solidFill>
              </a:rPr>
              <a:t>Project Plan</a:t>
            </a:r>
          </a:p>
        </p:txBody>
      </p:sp>
      <p:sp>
        <p:nvSpPr>
          <p:cNvPr id="21" name="TextBox 20"/>
          <p:cNvSpPr txBox="1"/>
          <p:nvPr userDrawn="1"/>
        </p:nvSpPr>
        <p:spPr>
          <a:xfrm>
            <a:off x="7334147"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Learning Outcome</a:t>
            </a:r>
          </a:p>
        </p:txBody>
      </p:sp>
      <p:pic>
        <p:nvPicPr>
          <p:cNvPr id="23" name="Picture 22"/>
          <p:cNvPicPr>
            <a:picLocks/>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t="19928" b="68088"/>
          <a:stretch/>
        </p:blipFill>
        <p:spPr>
          <a:xfrm>
            <a:off x="-5866" y="-8777"/>
            <a:ext cx="9164222" cy="824660"/>
          </a:xfrm>
          <a:prstGeom prst="rect">
            <a:avLst/>
          </a:prstGeom>
        </p:spPr>
      </p:pic>
      <p:grpSp>
        <p:nvGrpSpPr>
          <p:cNvPr id="24" name="Group 23"/>
          <p:cNvGrpSpPr/>
          <p:nvPr userDrawn="1"/>
        </p:nvGrpSpPr>
        <p:grpSpPr>
          <a:xfrm>
            <a:off x="8112793" y="154398"/>
            <a:ext cx="720441" cy="523220"/>
            <a:chOff x="7929350" y="140287"/>
            <a:chExt cx="720441" cy="523220"/>
          </a:xfrm>
        </p:grpSpPr>
        <p:cxnSp>
          <p:nvCxnSpPr>
            <p:cNvPr id="25" name="Straight Connector 24"/>
            <p:cNvCxnSpPr/>
            <p:nvPr/>
          </p:nvCxnSpPr>
          <p:spPr>
            <a:xfrm>
              <a:off x="7929350" y="217652"/>
              <a:ext cx="0" cy="3684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065727" y="140287"/>
              <a:ext cx="584064" cy="523220"/>
            </a:xfrm>
            <a:prstGeom prst="rect">
              <a:avLst/>
            </a:prstGeom>
          </p:spPr>
          <p:txBody>
            <a:bodyPr wrap="none">
              <a:spAutoFit/>
            </a:bodyPr>
            <a:lstStyle/>
            <a:p>
              <a:r>
                <a:rPr lang="en-SG" sz="2800" dirty="0">
                  <a:solidFill>
                    <a:schemeClr val="bg1">
                      <a:lumMod val="85000"/>
                    </a:schemeClr>
                  </a:solidFill>
                  <a:latin typeface="Antonio" panose="02000503000000000000" pitchFamily="2" charset="0"/>
                </a:rPr>
                <a:t>04</a:t>
              </a:r>
              <a:endParaRPr lang="en-SG" sz="2800" dirty="0">
                <a:solidFill>
                  <a:schemeClr val="bg1">
                    <a:lumMod val="85000"/>
                  </a:schemeClr>
                </a:solidFill>
              </a:endParaRPr>
            </a:p>
          </p:txBody>
        </p:sp>
      </p:gr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7" name="TextBox 16"/>
          <p:cNvSpPr txBox="1"/>
          <p:nvPr userDrawn="1"/>
        </p:nvSpPr>
        <p:spPr>
          <a:xfrm>
            <a:off x="22357" y="6450341"/>
            <a:ext cx="1800000" cy="261610"/>
          </a:xfrm>
          <a:prstGeom prst="rect">
            <a:avLst/>
          </a:prstGeom>
          <a:noFill/>
        </p:spPr>
        <p:txBody>
          <a:bodyPr wrap="square" rtlCol="0">
            <a:spAutoFit/>
          </a:bodyPr>
          <a:lstStyle>
            <a:defPPr>
              <a:defRPr lang="en-US"/>
            </a:defPPr>
            <a:lvl1pPr lvl="0" algn="ctr">
              <a:defRPr sz="1100">
                <a:solidFill>
                  <a:schemeClr val="bg1">
                    <a:lumMod val="50000"/>
                  </a:schemeClr>
                </a:solidFill>
                <a:latin typeface="Century Gothic"/>
                <a:cs typeface="Century Gothic"/>
              </a:defRPr>
            </a:lvl1pPr>
          </a:lstStyle>
          <a:p>
            <a:pPr lvl="0"/>
            <a:r>
              <a:rPr lang="en-US" dirty="0"/>
              <a:t>Introduction</a:t>
            </a:r>
          </a:p>
        </p:txBody>
      </p:sp>
      <p:sp>
        <p:nvSpPr>
          <p:cNvPr id="18" name="TextBox 17"/>
          <p:cNvSpPr txBox="1"/>
          <p:nvPr userDrawn="1"/>
        </p:nvSpPr>
        <p:spPr>
          <a:xfrm>
            <a:off x="5506201"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b="1" dirty="0">
                <a:solidFill>
                  <a:srgbClr val="000000"/>
                </a:solidFill>
              </a:rPr>
              <a:t>X-Factor</a:t>
            </a:r>
          </a:p>
        </p:txBody>
      </p:sp>
      <p:sp>
        <p:nvSpPr>
          <p:cNvPr id="19" name="TextBox 18"/>
          <p:cNvSpPr txBox="1"/>
          <p:nvPr userDrawn="1"/>
        </p:nvSpPr>
        <p:spPr>
          <a:xfrm>
            <a:off x="1850305" y="6450341"/>
            <a:ext cx="1800000" cy="261610"/>
          </a:xfrm>
          <a:prstGeom prst="rect">
            <a:avLst/>
          </a:prstGeom>
          <a:noFill/>
        </p:spPr>
        <p:txBody>
          <a:bodyPr wrap="square" rtlCol="0">
            <a:spAutoFit/>
          </a:bodyPr>
          <a:lstStyle>
            <a:defPPr>
              <a:defRPr lang="en-US"/>
            </a:defPPr>
            <a:lvl1pPr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Demo</a:t>
            </a:r>
          </a:p>
        </p:txBody>
      </p:sp>
      <p:sp>
        <p:nvSpPr>
          <p:cNvPr id="20" name="TextBox 19"/>
          <p:cNvSpPr txBox="1"/>
          <p:nvPr userDrawn="1"/>
        </p:nvSpPr>
        <p:spPr>
          <a:xfrm>
            <a:off x="3678253" y="6450341"/>
            <a:ext cx="1800000" cy="261610"/>
          </a:xfrm>
          <a:prstGeom prst="rect">
            <a:avLst/>
          </a:prstGeom>
          <a:noFill/>
        </p:spPr>
        <p:txBody>
          <a:bodyPr wrap="square" rtlCol="0">
            <a:spAutoFit/>
          </a:bodyPr>
          <a:lstStyle>
            <a:defPPr>
              <a:defRPr lang="en-US"/>
            </a:defPPr>
            <a:lvl1pPr lvl="0"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Project Plan</a:t>
            </a:r>
          </a:p>
        </p:txBody>
      </p:sp>
      <p:sp>
        <p:nvSpPr>
          <p:cNvPr id="21" name="TextBox 20"/>
          <p:cNvSpPr txBox="1"/>
          <p:nvPr userDrawn="1"/>
        </p:nvSpPr>
        <p:spPr>
          <a:xfrm>
            <a:off x="7334147"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Learning Outcome</a:t>
            </a:r>
          </a:p>
        </p:txBody>
      </p:sp>
      <p:pic>
        <p:nvPicPr>
          <p:cNvPr id="23" name="Picture 22"/>
          <p:cNvPicPr>
            <a:picLocks/>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t="19928" b="68088"/>
          <a:stretch/>
        </p:blipFill>
        <p:spPr>
          <a:xfrm>
            <a:off x="-5866" y="-8777"/>
            <a:ext cx="9164222" cy="824660"/>
          </a:xfrm>
          <a:prstGeom prst="rect">
            <a:avLst/>
          </a:prstGeom>
        </p:spPr>
      </p:pic>
      <p:grpSp>
        <p:nvGrpSpPr>
          <p:cNvPr id="24" name="Group 23"/>
          <p:cNvGrpSpPr/>
          <p:nvPr userDrawn="1"/>
        </p:nvGrpSpPr>
        <p:grpSpPr>
          <a:xfrm>
            <a:off x="8112793" y="154398"/>
            <a:ext cx="720441" cy="523220"/>
            <a:chOff x="7929350" y="140287"/>
            <a:chExt cx="720441" cy="523220"/>
          </a:xfrm>
        </p:grpSpPr>
        <p:cxnSp>
          <p:nvCxnSpPr>
            <p:cNvPr id="25" name="Straight Connector 24"/>
            <p:cNvCxnSpPr/>
            <p:nvPr/>
          </p:nvCxnSpPr>
          <p:spPr>
            <a:xfrm>
              <a:off x="7929350" y="217652"/>
              <a:ext cx="0" cy="3684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065727" y="140287"/>
              <a:ext cx="584064" cy="523220"/>
            </a:xfrm>
            <a:prstGeom prst="rect">
              <a:avLst/>
            </a:prstGeom>
          </p:spPr>
          <p:txBody>
            <a:bodyPr wrap="none">
              <a:spAutoFit/>
            </a:bodyPr>
            <a:lstStyle/>
            <a:p>
              <a:r>
                <a:rPr lang="en-SG" sz="2800" dirty="0">
                  <a:solidFill>
                    <a:schemeClr val="bg1">
                      <a:lumMod val="85000"/>
                    </a:schemeClr>
                  </a:solidFill>
                  <a:latin typeface="Antonio" panose="02000503000000000000" pitchFamily="2" charset="0"/>
                </a:rPr>
                <a:t>05</a:t>
              </a:r>
              <a:endParaRPr lang="en-SG" sz="2800" dirty="0">
                <a:solidFill>
                  <a:schemeClr val="bg1">
                    <a:lumMod val="85000"/>
                  </a:schemeClr>
                </a:solidFill>
              </a:endParaRPr>
            </a:p>
          </p:txBody>
        </p:sp>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7" name="TextBox 16"/>
          <p:cNvSpPr txBox="1"/>
          <p:nvPr userDrawn="1"/>
        </p:nvSpPr>
        <p:spPr>
          <a:xfrm>
            <a:off x="22357" y="6450341"/>
            <a:ext cx="1800000" cy="261610"/>
          </a:xfrm>
          <a:prstGeom prst="rect">
            <a:avLst/>
          </a:prstGeom>
          <a:noFill/>
        </p:spPr>
        <p:txBody>
          <a:bodyPr wrap="square" rtlCol="0">
            <a:spAutoFit/>
          </a:bodyPr>
          <a:lstStyle>
            <a:defPPr>
              <a:defRPr lang="en-US"/>
            </a:defPPr>
            <a:lvl1pPr lvl="0" algn="ctr">
              <a:defRPr sz="1100">
                <a:solidFill>
                  <a:schemeClr val="bg1">
                    <a:lumMod val="50000"/>
                  </a:schemeClr>
                </a:solidFill>
                <a:latin typeface="Century Gothic"/>
                <a:cs typeface="Century Gothic"/>
              </a:defRPr>
            </a:lvl1pPr>
          </a:lstStyle>
          <a:p>
            <a:pPr lvl="0"/>
            <a:r>
              <a:rPr lang="en-US" dirty="0"/>
              <a:t>Introduction</a:t>
            </a:r>
          </a:p>
        </p:txBody>
      </p:sp>
      <p:sp>
        <p:nvSpPr>
          <p:cNvPr id="18" name="TextBox 17"/>
          <p:cNvSpPr txBox="1"/>
          <p:nvPr userDrawn="1"/>
        </p:nvSpPr>
        <p:spPr>
          <a:xfrm>
            <a:off x="5506201"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dirty="0">
                <a:solidFill>
                  <a:schemeClr val="bg1">
                    <a:lumMod val="50000"/>
                  </a:schemeClr>
                </a:solidFill>
              </a:rPr>
              <a:t>X-Factor</a:t>
            </a:r>
          </a:p>
        </p:txBody>
      </p:sp>
      <p:sp>
        <p:nvSpPr>
          <p:cNvPr id="19" name="TextBox 18"/>
          <p:cNvSpPr txBox="1"/>
          <p:nvPr userDrawn="1"/>
        </p:nvSpPr>
        <p:spPr>
          <a:xfrm>
            <a:off x="1850305" y="6450341"/>
            <a:ext cx="1800000" cy="261610"/>
          </a:xfrm>
          <a:prstGeom prst="rect">
            <a:avLst/>
          </a:prstGeom>
          <a:noFill/>
        </p:spPr>
        <p:txBody>
          <a:bodyPr wrap="square" rtlCol="0">
            <a:spAutoFit/>
          </a:bodyPr>
          <a:lstStyle>
            <a:defPPr>
              <a:defRPr lang="en-US"/>
            </a:defPPr>
            <a:lvl1pPr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Demo</a:t>
            </a:r>
          </a:p>
        </p:txBody>
      </p:sp>
      <p:sp>
        <p:nvSpPr>
          <p:cNvPr id="20" name="TextBox 19"/>
          <p:cNvSpPr txBox="1"/>
          <p:nvPr userDrawn="1"/>
        </p:nvSpPr>
        <p:spPr>
          <a:xfrm>
            <a:off x="3678253" y="6450341"/>
            <a:ext cx="1800000" cy="261610"/>
          </a:xfrm>
          <a:prstGeom prst="rect">
            <a:avLst/>
          </a:prstGeom>
          <a:noFill/>
        </p:spPr>
        <p:txBody>
          <a:bodyPr wrap="square" rtlCol="0">
            <a:spAutoFit/>
          </a:bodyPr>
          <a:lstStyle>
            <a:defPPr>
              <a:defRPr lang="en-US"/>
            </a:defPPr>
            <a:lvl1pPr lvl="0" algn="ctr">
              <a:defRPr sz="1100">
                <a:solidFill>
                  <a:schemeClr val="bg1">
                    <a:lumMod val="65000"/>
                  </a:schemeClr>
                </a:solidFill>
                <a:latin typeface="Century Gothic"/>
                <a:cs typeface="Century Gothic"/>
              </a:defRPr>
            </a:lvl1pPr>
          </a:lstStyle>
          <a:p>
            <a:pPr lvl="0"/>
            <a:r>
              <a:rPr lang="en-US" sz="1100" dirty="0">
                <a:solidFill>
                  <a:schemeClr val="bg1">
                    <a:lumMod val="50000"/>
                  </a:schemeClr>
                </a:solidFill>
              </a:rPr>
              <a:t>Project Plan</a:t>
            </a:r>
          </a:p>
        </p:txBody>
      </p:sp>
      <p:sp>
        <p:nvSpPr>
          <p:cNvPr id="21" name="TextBox 20"/>
          <p:cNvSpPr txBox="1"/>
          <p:nvPr userDrawn="1"/>
        </p:nvSpPr>
        <p:spPr>
          <a:xfrm>
            <a:off x="7334147" y="6450341"/>
            <a:ext cx="1800000" cy="261610"/>
          </a:xfrm>
          <a:prstGeom prst="rect">
            <a:avLst/>
          </a:prstGeom>
          <a:noFill/>
        </p:spPr>
        <p:txBody>
          <a:bodyPr wrap="square" rtlCol="0">
            <a:spAutoFit/>
          </a:bodyPr>
          <a:lstStyle>
            <a:defPPr>
              <a:defRPr lang="en-US"/>
            </a:defPPr>
            <a:lvl1pPr algn="ctr">
              <a:defRPr sz="1100">
                <a:latin typeface="Century Gothic"/>
                <a:cs typeface="Century Gothic"/>
              </a:defRPr>
            </a:lvl1pPr>
          </a:lstStyle>
          <a:p>
            <a:pPr lvl="0"/>
            <a:r>
              <a:rPr lang="en-US" sz="1100" b="1" dirty="0">
                <a:solidFill>
                  <a:srgbClr val="000000"/>
                </a:solidFill>
              </a:rPr>
              <a:t>Learning Outcome</a:t>
            </a:r>
          </a:p>
        </p:txBody>
      </p:sp>
      <p:pic>
        <p:nvPicPr>
          <p:cNvPr id="23" name="Picture 22"/>
          <p:cNvPicPr>
            <a:picLocks/>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t="19928" b="68088"/>
          <a:stretch/>
        </p:blipFill>
        <p:spPr>
          <a:xfrm>
            <a:off x="-5866" y="-8777"/>
            <a:ext cx="9164222" cy="824660"/>
          </a:xfrm>
          <a:prstGeom prst="rect">
            <a:avLst/>
          </a:prstGeom>
        </p:spPr>
      </p:pic>
      <p:grpSp>
        <p:nvGrpSpPr>
          <p:cNvPr id="24" name="Group 23"/>
          <p:cNvGrpSpPr/>
          <p:nvPr userDrawn="1"/>
        </p:nvGrpSpPr>
        <p:grpSpPr>
          <a:xfrm>
            <a:off x="8112793" y="154398"/>
            <a:ext cx="720441" cy="523220"/>
            <a:chOff x="7929350" y="140287"/>
            <a:chExt cx="720441" cy="523220"/>
          </a:xfrm>
        </p:grpSpPr>
        <p:cxnSp>
          <p:nvCxnSpPr>
            <p:cNvPr id="25" name="Straight Connector 24"/>
            <p:cNvCxnSpPr/>
            <p:nvPr/>
          </p:nvCxnSpPr>
          <p:spPr>
            <a:xfrm>
              <a:off x="7929350" y="217652"/>
              <a:ext cx="0" cy="3684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065727" y="140287"/>
              <a:ext cx="584064" cy="523220"/>
            </a:xfrm>
            <a:prstGeom prst="rect">
              <a:avLst/>
            </a:prstGeom>
          </p:spPr>
          <p:txBody>
            <a:bodyPr wrap="none">
              <a:spAutoFit/>
            </a:bodyPr>
            <a:lstStyle/>
            <a:p>
              <a:r>
                <a:rPr lang="en-SG" sz="2800" dirty="0">
                  <a:solidFill>
                    <a:schemeClr val="bg1">
                      <a:lumMod val="85000"/>
                    </a:schemeClr>
                  </a:solidFill>
                  <a:latin typeface="Antonio" panose="02000503000000000000" pitchFamily="2" charset="0"/>
                </a:rPr>
                <a:t>06</a:t>
              </a:r>
              <a:endParaRPr lang="en-SG" sz="2800" dirty="0">
                <a:solidFill>
                  <a:schemeClr val="bg1">
                    <a:lumMod val="85000"/>
                  </a:schemeClr>
                </a:solidFill>
              </a:endParaRPr>
            </a:p>
          </p:txBody>
        </p:sp>
      </p:gr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6D853-BC90-7D47-B981-F62F4936B6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6D853-BC90-7D47-B981-F62F4936B6E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6D853-BC90-7D47-B981-F62F4936B6E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83ED-1615-674D-9744-3D75835B44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6D853-BC90-7D47-B981-F62F4936B6EF}" type="datetimeFigureOut">
              <a:rPr lang="en-US" smtClean="0"/>
              <a:t>11/6/2018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583ED-1615-674D-9744-3D75835B448D}" type="slidenum">
              <a:rPr lang="en-US" smtClean="0"/>
              <a:t>‹#›</a:t>
            </a:fld>
            <a:endParaRPr lang="en-US"/>
          </a:p>
        </p:txBody>
      </p:sp>
    </p:spTree>
    <p:extLst>
      <p:ext uri="{BB962C8B-B14F-4D97-AF65-F5344CB8AC3E}">
        <p14:creationId xmlns:p14="http://schemas.microsoft.com/office/powerpoint/2010/main" val="675833442"/>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6"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112793" y="231763"/>
            <a:ext cx="0" cy="3684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hape 298"/>
          <p:cNvSpPr txBox="1"/>
          <p:nvPr/>
        </p:nvSpPr>
        <p:spPr>
          <a:xfrm>
            <a:off x="2676277" y="1020097"/>
            <a:ext cx="6377570" cy="5432626"/>
          </a:xfrm>
          <a:prstGeom prst="rect">
            <a:avLst/>
          </a:prstGeom>
          <a:noFill/>
          <a:ln>
            <a:noFill/>
          </a:ln>
        </p:spPr>
        <p:txBody>
          <a:bodyPr lIns="121900" tIns="121900" rIns="121900" bIns="121900" anchor="t" anchorCtr="0">
            <a:noAutofit/>
          </a:bodyPr>
          <a:lstStyle/>
          <a:p>
            <a:pPr lvl="0" rtl="0">
              <a:lnSpc>
                <a:spcPct val="110000"/>
              </a:lnSpc>
              <a:spcBef>
                <a:spcPts val="0"/>
              </a:spcBef>
              <a:buNone/>
            </a:pPr>
            <a:r>
              <a:rPr lang="en-SG" sz="2200" b="1" dirty="0">
                <a:solidFill>
                  <a:srgbClr val="000000"/>
                </a:solidFill>
                <a:latin typeface="Arial" panose="020B0604020202020204" pitchFamily="34" charset="0"/>
                <a:ea typeface="Open Sans"/>
                <a:cs typeface="Arial" panose="020B0604020202020204" pitchFamily="34" charset="0"/>
                <a:sym typeface="Open Sans"/>
              </a:rPr>
              <a:t>Name: </a:t>
            </a:r>
            <a:r>
              <a:rPr lang="en-SG" sz="2200" dirty="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latin typeface="Arial" panose="020B0604020202020204" pitchFamily="34" charset="0"/>
                <a:ea typeface="Open Sans"/>
                <a:cs typeface="Arial" panose="020B0604020202020204" pitchFamily="34" charset="0"/>
                <a:sym typeface="Open Sans"/>
              </a:rPr>
              <a:t>Adam </a:t>
            </a:r>
            <a:r>
              <a:rPr lang="en-SG" sz="2200" dirty="0">
                <a:latin typeface="Arial" panose="020B0604020202020204" pitchFamily="34" charset="0"/>
                <a:ea typeface="Open Sans"/>
                <a:cs typeface="Arial" panose="020B0604020202020204" pitchFamily="34" charset="0"/>
                <a:sym typeface="Open Sans"/>
              </a:rPr>
              <a:t>Chang</a:t>
            </a:r>
          </a:p>
          <a:p>
            <a:pPr lvl="0" rtl="0">
              <a:lnSpc>
                <a:spcPct val="110000"/>
              </a:lnSpc>
              <a:spcBef>
                <a:spcPts val="0"/>
              </a:spcBef>
              <a:buNone/>
            </a:pPr>
            <a:r>
              <a:rPr lang="en-SG" sz="2200" b="1" dirty="0">
                <a:solidFill>
                  <a:srgbClr val="000000"/>
                </a:solidFill>
                <a:latin typeface="Arial" panose="020B0604020202020204" pitchFamily="34" charset="0"/>
                <a:ea typeface="Open Sans"/>
                <a:cs typeface="Arial" panose="020B0604020202020204" pitchFamily="34" charset="0"/>
                <a:sym typeface="Open Sans"/>
              </a:rPr>
              <a:t>Age: </a:t>
            </a:r>
            <a:r>
              <a:rPr lang="en-SG" sz="2200" dirty="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solidFill>
                  <a:srgbClr val="000000"/>
                </a:solidFill>
                <a:latin typeface="Arial" panose="020B0604020202020204" pitchFamily="34" charset="0"/>
                <a:ea typeface="Open Sans"/>
                <a:cs typeface="Arial" panose="020B0604020202020204" pitchFamily="34" charset="0"/>
                <a:sym typeface="Open Sans"/>
              </a:rPr>
              <a:t>                   25</a:t>
            </a:r>
            <a:endParaRPr lang="en-SG" sz="2200" dirty="0">
              <a:latin typeface="Arial" panose="020B0604020202020204" pitchFamily="34" charset="0"/>
              <a:ea typeface="Open Sans"/>
              <a:cs typeface="Arial" panose="020B0604020202020204" pitchFamily="34" charset="0"/>
              <a:sym typeface="Open Sans"/>
            </a:endParaRPr>
          </a:p>
          <a:p>
            <a:pPr lvl="0" rtl="0">
              <a:lnSpc>
                <a:spcPct val="110000"/>
              </a:lnSpc>
              <a:spcBef>
                <a:spcPts val="0"/>
              </a:spcBef>
              <a:buNone/>
            </a:pPr>
            <a:r>
              <a:rPr lang="en-SG" sz="2200" b="1" dirty="0">
                <a:solidFill>
                  <a:srgbClr val="000000"/>
                </a:solidFill>
                <a:latin typeface="Arial" panose="020B0604020202020204" pitchFamily="34" charset="0"/>
                <a:ea typeface="Open Sans"/>
                <a:cs typeface="Arial" panose="020B0604020202020204" pitchFamily="34" charset="0"/>
                <a:sym typeface="Open Sans"/>
              </a:rPr>
              <a:t>Profession:</a:t>
            </a:r>
            <a:r>
              <a:rPr lang="en-SG" sz="2200" dirty="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solidFill>
                  <a:srgbClr val="000000"/>
                </a:solidFill>
                <a:latin typeface="Arial" panose="020B0604020202020204" pitchFamily="34" charset="0"/>
                <a:ea typeface="Open Sans"/>
                <a:cs typeface="Arial" panose="020B0604020202020204" pitchFamily="34" charset="0"/>
                <a:sym typeface="Open Sans"/>
              </a:rPr>
              <a:t>                Student</a:t>
            </a:r>
            <a:endParaRPr lang="en-SG" sz="2200" dirty="0">
              <a:solidFill>
                <a:srgbClr val="000000"/>
              </a:solidFill>
              <a:latin typeface="Arial" panose="020B0604020202020204" pitchFamily="34" charset="0"/>
              <a:ea typeface="Open Sans"/>
              <a:cs typeface="Arial" panose="020B0604020202020204" pitchFamily="34" charset="0"/>
              <a:sym typeface="Open Sans"/>
            </a:endParaRPr>
          </a:p>
          <a:p>
            <a:pPr lvl="0" rtl="0">
              <a:lnSpc>
                <a:spcPct val="110000"/>
              </a:lnSpc>
              <a:spcBef>
                <a:spcPts val="0"/>
              </a:spcBef>
              <a:buNone/>
            </a:pPr>
            <a:r>
              <a:rPr lang="en-SG" sz="2200" b="1" dirty="0">
                <a:solidFill>
                  <a:srgbClr val="000000"/>
                </a:solidFill>
                <a:latin typeface="Arial" panose="020B0604020202020204" pitchFamily="34" charset="0"/>
                <a:ea typeface="Open Sans"/>
                <a:cs typeface="Arial" panose="020B0604020202020204" pitchFamily="34" charset="0"/>
                <a:sym typeface="Open Sans"/>
              </a:rPr>
              <a:t>Year Of Study: </a:t>
            </a:r>
            <a:r>
              <a:rPr lang="en-SG" sz="2200" b="1" dirty="0" smtClean="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solidFill>
                  <a:srgbClr val="000000"/>
                </a:solidFill>
                <a:latin typeface="Arial" panose="020B0604020202020204" pitchFamily="34" charset="0"/>
                <a:ea typeface="Open Sans"/>
                <a:cs typeface="Arial" panose="020B0604020202020204" pitchFamily="34" charset="0"/>
                <a:sym typeface="Open Sans"/>
              </a:rPr>
              <a:t>2 </a:t>
            </a:r>
            <a:endParaRPr lang="en-SG" sz="2200" dirty="0">
              <a:solidFill>
                <a:srgbClr val="000000"/>
              </a:solidFill>
              <a:latin typeface="Arial" panose="020B0604020202020204" pitchFamily="34" charset="0"/>
              <a:ea typeface="Open Sans"/>
              <a:cs typeface="Arial" panose="020B0604020202020204" pitchFamily="34" charset="0"/>
              <a:sym typeface="Open Sans"/>
            </a:endParaRPr>
          </a:p>
          <a:p>
            <a:pPr lvl="0" rtl="0">
              <a:lnSpc>
                <a:spcPct val="110000"/>
              </a:lnSpc>
              <a:spcBef>
                <a:spcPts val="0"/>
              </a:spcBef>
              <a:buNone/>
            </a:pPr>
            <a:r>
              <a:rPr lang="en-SG" sz="2200" b="1" dirty="0">
                <a:solidFill>
                  <a:srgbClr val="000000"/>
                </a:solidFill>
                <a:latin typeface="Arial" panose="020B0604020202020204" pitchFamily="34" charset="0"/>
                <a:ea typeface="Open Sans"/>
                <a:cs typeface="Arial" panose="020B0604020202020204" pitchFamily="34" charset="0"/>
                <a:sym typeface="Open Sans"/>
              </a:rPr>
              <a:t>Major</a:t>
            </a:r>
            <a:r>
              <a:rPr lang="en-SG" sz="2200" b="1" dirty="0" smtClean="0">
                <a:solidFill>
                  <a:srgbClr val="000000"/>
                </a:solidFill>
                <a:latin typeface="Arial" panose="020B0604020202020204" pitchFamily="34" charset="0"/>
                <a:ea typeface="Open Sans"/>
                <a:cs typeface="Arial" panose="020B0604020202020204" pitchFamily="34" charset="0"/>
                <a:sym typeface="Open Sans"/>
              </a:rPr>
              <a:t>:                     </a:t>
            </a:r>
            <a:r>
              <a:rPr lang="en-SG" sz="2200" dirty="0">
                <a:solidFill>
                  <a:srgbClr val="000000"/>
                </a:solidFill>
                <a:latin typeface="Arial" panose="020B0604020202020204" pitchFamily="34" charset="0"/>
                <a:ea typeface="Open Sans"/>
                <a:cs typeface="Arial" panose="020B0604020202020204" pitchFamily="34" charset="0"/>
                <a:sym typeface="Open Sans"/>
              </a:rPr>
              <a:t>Information Systems </a:t>
            </a:r>
            <a:endParaRPr lang="en-SG" sz="2200" dirty="0" smtClean="0">
              <a:solidFill>
                <a:srgbClr val="000000"/>
              </a:solidFill>
              <a:latin typeface="Arial" panose="020B0604020202020204" pitchFamily="34" charset="0"/>
              <a:ea typeface="Open Sans"/>
              <a:cs typeface="Arial" panose="020B0604020202020204" pitchFamily="34" charset="0"/>
              <a:sym typeface="Open Sans"/>
            </a:endParaRPr>
          </a:p>
          <a:p>
            <a:pPr lvl="0" rtl="0">
              <a:lnSpc>
                <a:spcPct val="110000"/>
              </a:lnSpc>
              <a:spcBef>
                <a:spcPts val="0"/>
              </a:spcBef>
              <a:buNone/>
            </a:pPr>
            <a:r>
              <a:rPr lang="en-SG" sz="2200" dirty="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solidFill>
                  <a:srgbClr val="000000"/>
                </a:solidFill>
                <a:latin typeface="Arial" panose="020B0604020202020204" pitchFamily="34" charset="0"/>
                <a:ea typeface="Open Sans"/>
                <a:cs typeface="Arial" panose="020B0604020202020204" pitchFamily="34" charset="0"/>
                <a:sym typeface="Open Sans"/>
              </a:rPr>
              <a:t>with</a:t>
            </a:r>
            <a:r>
              <a:rPr lang="en-SG" sz="2200" dirty="0" smtClean="0">
                <a:solidFill>
                  <a:srgbClr val="000000"/>
                </a:solidFill>
                <a:latin typeface="Arial" panose="020B0604020202020204" pitchFamily="34" charset="0"/>
                <a:ea typeface="Open Sans"/>
                <a:cs typeface="Arial" panose="020B0604020202020204" pitchFamily="34" charset="0"/>
                <a:sym typeface="Open Sans"/>
              </a:rPr>
              <a:t> </a:t>
            </a:r>
            <a:r>
              <a:rPr lang="en-SG" sz="2200" dirty="0">
                <a:solidFill>
                  <a:srgbClr val="000000"/>
                </a:solidFill>
                <a:latin typeface="Arial" panose="020B0604020202020204" pitchFamily="34" charset="0"/>
                <a:ea typeface="Open Sans"/>
                <a:cs typeface="Arial" panose="020B0604020202020204" pitchFamily="34" charset="0"/>
                <a:sym typeface="Open Sans"/>
              </a:rPr>
              <a:t>N</a:t>
            </a:r>
            <a:r>
              <a:rPr lang="en-SG" sz="2200" dirty="0" smtClean="0">
                <a:solidFill>
                  <a:srgbClr val="000000"/>
                </a:solidFill>
                <a:latin typeface="Arial" panose="020B0604020202020204" pitchFamily="34" charset="0"/>
                <a:ea typeface="Open Sans"/>
                <a:cs typeface="Arial" panose="020B0604020202020204" pitchFamily="34" charset="0"/>
                <a:sym typeface="Open Sans"/>
              </a:rPr>
              <a:t>o </a:t>
            </a:r>
            <a:r>
              <a:rPr lang="en-SG" sz="2200" dirty="0">
                <a:solidFill>
                  <a:srgbClr val="000000"/>
                </a:solidFill>
                <a:latin typeface="Arial" panose="020B0604020202020204" pitchFamily="34" charset="0"/>
                <a:ea typeface="Open Sans"/>
                <a:cs typeface="Arial" panose="020B0604020202020204" pitchFamily="34" charset="0"/>
                <a:sym typeface="Open Sans"/>
              </a:rPr>
              <a:t>Track</a:t>
            </a:r>
            <a:endParaRPr lang="en-SG" sz="2200" b="1" dirty="0">
              <a:latin typeface="Arial" panose="020B0604020202020204" pitchFamily="34" charset="0"/>
              <a:ea typeface="Open Sans"/>
              <a:cs typeface="Arial" panose="020B0604020202020204" pitchFamily="34" charset="0"/>
              <a:sym typeface="Open Sans"/>
            </a:endParaRPr>
          </a:p>
          <a:p>
            <a:pPr lvl="0" rtl="0">
              <a:lnSpc>
                <a:spcPct val="110000"/>
              </a:lnSpc>
              <a:spcBef>
                <a:spcPts val="0"/>
              </a:spcBef>
              <a:buNone/>
            </a:pPr>
            <a:r>
              <a:rPr lang="en-SG" sz="2200" b="1" dirty="0">
                <a:solidFill>
                  <a:srgbClr val="000000"/>
                </a:solidFill>
                <a:latin typeface="Arial" panose="020B0604020202020204" pitchFamily="34" charset="0"/>
                <a:ea typeface="Open Sans"/>
                <a:cs typeface="Arial" panose="020B0604020202020204" pitchFamily="34" charset="0"/>
                <a:sym typeface="Open Sans"/>
              </a:rPr>
              <a:t>Tech-savviness: </a:t>
            </a:r>
            <a:r>
              <a:rPr lang="en-SG" sz="2200" b="1" dirty="0" smtClean="0">
                <a:solidFill>
                  <a:srgbClr val="000000"/>
                </a:solidFill>
                <a:latin typeface="Arial" panose="020B0604020202020204" pitchFamily="34" charset="0"/>
                <a:ea typeface="Open Sans"/>
                <a:cs typeface="Arial" panose="020B0604020202020204" pitchFamily="34" charset="0"/>
                <a:sym typeface="Open Sans"/>
              </a:rPr>
              <a:t>         </a:t>
            </a:r>
            <a:r>
              <a:rPr lang="en-SG" sz="2200" dirty="0" smtClean="0">
                <a:latin typeface="Arial" panose="020B0604020202020204" pitchFamily="34" charset="0"/>
                <a:ea typeface="Open Sans"/>
                <a:cs typeface="Arial" panose="020B0604020202020204" pitchFamily="34" charset="0"/>
                <a:sym typeface="Open Sans"/>
              </a:rPr>
              <a:t>Advanced</a:t>
            </a:r>
            <a:endParaRPr lang="en-SG" sz="2200" dirty="0">
              <a:latin typeface="Arial" panose="020B0604020202020204" pitchFamily="34" charset="0"/>
              <a:ea typeface="Open Sans"/>
              <a:cs typeface="Arial" panose="020B0604020202020204" pitchFamily="34" charset="0"/>
              <a:sym typeface="Open Sans"/>
            </a:endParaRPr>
          </a:p>
          <a:p>
            <a:pPr lvl="0" rtl="0">
              <a:lnSpc>
                <a:spcPct val="110000"/>
              </a:lnSpc>
              <a:spcBef>
                <a:spcPts val="0"/>
              </a:spcBef>
              <a:buNone/>
            </a:pPr>
            <a:r>
              <a:rPr lang="en-SG" sz="2200" b="1" dirty="0">
                <a:solidFill>
                  <a:srgbClr val="000000"/>
                </a:solidFill>
                <a:latin typeface="Arial" panose="020B0604020202020204" pitchFamily="34" charset="0"/>
                <a:ea typeface="Open Sans"/>
                <a:cs typeface="Arial" panose="020B0604020202020204" pitchFamily="34" charset="0"/>
                <a:sym typeface="Open Sans"/>
              </a:rPr>
              <a:t>Goals:</a:t>
            </a:r>
            <a:r>
              <a:rPr lang="en-SG" sz="2200" dirty="0">
                <a:solidFill>
                  <a:srgbClr val="000000"/>
                </a:solidFill>
                <a:latin typeface="Arial" panose="020B0604020202020204" pitchFamily="34" charset="0"/>
                <a:ea typeface="Open Sans"/>
                <a:cs typeface="Arial" panose="020B0604020202020204" pitchFamily="34" charset="0"/>
                <a:sym typeface="Open Sans"/>
              </a:rPr>
              <a:t> </a:t>
            </a:r>
          </a:p>
          <a:p>
            <a:pPr marL="342900" lvl="0" indent="-342900" rtl="0">
              <a:lnSpc>
                <a:spcPct val="110000"/>
              </a:lnSpc>
              <a:spcBef>
                <a:spcPts val="0"/>
              </a:spcBef>
              <a:buFont typeface="Arial" panose="020B0604020202020204" pitchFamily="34" charset="0"/>
              <a:buChar char="•"/>
            </a:pPr>
            <a:r>
              <a:rPr lang="en-SG" sz="2000" dirty="0">
                <a:latin typeface="Arial" panose="020B0604020202020204" pitchFamily="34" charset="0"/>
                <a:ea typeface="Open Sans"/>
                <a:cs typeface="Arial" panose="020B0604020202020204" pitchFamily="34" charset="0"/>
                <a:sym typeface="Open Sans"/>
              </a:rPr>
              <a:t>Select the most suitable track to major in along with dream job driven by passion, salary and existing skillset.</a:t>
            </a:r>
          </a:p>
          <a:p>
            <a:pPr marL="342900" lvl="0" indent="-342900" rtl="0">
              <a:lnSpc>
                <a:spcPct val="110000"/>
              </a:lnSpc>
              <a:spcBef>
                <a:spcPts val="0"/>
              </a:spcBef>
              <a:buFont typeface="Arial" panose="020B0604020202020204" pitchFamily="34" charset="0"/>
              <a:buChar char="•"/>
            </a:pPr>
            <a:r>
              <a:rPr lang="en-SG" sz="2000" dirty="0">
                <a:latin typeface="Arial" panose="020B0604020202020204" pitchFamily="34" charset="0"/>
                <a:ea typeface="Open Sans"/>
                <a:cs typeface="Arial" panose="020B0604020202020204" pitchFamily="34" charset="0"/>
                <a:sym typeface="Open Sans"/>
              </a:rPr>
              <a:t>Understand skills gap in relation to dream job</a:t>
            </a:r>
          </a:p>
          <a:p>
            <a:pPr marL="342900" lvl="0" indent="-342900" rtl="0">
              <a:lnSpc>
                <a:spcPct val="110000"/>
              </a:lnSpc>
              <a:spcBef>
                <a:spcPts val="0"/>
              </a:spcBef>
              <a:buFont typeface="Arial" panose="020B0604020202020204" pitchFamily="34" charset="0"/>
              <a:buChar char="•"/>
            </a:pPr>
            <a:r>
              <a:rPr lang="en-SG" sz="2000" dirty="0">
                <a:latin typeface="Arial" panose="020B0604020202020204" pitchFamily="34" charset="0"/>
                <a:ea typeface="Open Sans"/>
                <a:cs typeface="Arial" panose="020B0604020202020204" pitchFamily="34" charset="0"/>
                <a:sym typeface="Open Sans"/>
              </a:rPr>
              <a:t>Have my selection process aided by data and relevant visualizations</a:t>
            </a:r>
          </a:p>
          <a:p>
            <a:pPr lvl="0" rtl="0">
              <a:lnSpc>
                <a:spcPct val="110000"/>
              </a:lnSpc>
              <a:spcBef>
                <a:spcPts val="0"/>
              </a:spcBef>
              <a:buNone/>
            </a:pPr>
            <a:endParaRPr sz="2400" dirty="0">
              <a:solidFill>
                <a:srgbClr val="000000"/>
              </a:solidFill>
              <a:latin typeface="Century Gothic"/>
              <a:ea typeface="Open Sans"/>
              <a:cs typeface="Century Gothic"/>
              <a:sym typeface="Open Sans"/>
            </a:endParaRPr>
          </a:p>
        </p:txBody>
      </p:sp>
      <p:pic>
        <p:nvPicPr>
          <p:cNvPr id="8" name="Shape 299"/>
          <p:cNvPicPr preferRelativeResize="0"/>
          <p:nvPr/>
        </p:nvPicPr>
        <p:blipFill>
          <a:blip r:embed="rId3">
            <a:alphaModFix/>
          </a:blip>
          <a:stretch>
            <a:fillRect/>
          </a:stretch>
        </p:blipFill>
        <p:spPr>
          <a:xfrm>
            <a:off x="206478" y="2159000"/>
            <a:ext cx="2446944" cy="2446944"/>
          </a:xfrm>
          <a:prstGeom prst="rect">
            <a:avLst/>
          </a:prstGeom>
          <a:noFill/>
          <a:ln>
            <a:noFill/>
          </a:ln>
        </p:spPr>
      </p:pic>
      <p:sp>
        <p:nvSpPr>
          <p:cNvPr id="3" name="Rectangle 2"/>
          <p:cNvSpPr/>
          <p:nvPr/>
        </p:nvSpPr>
        <p:spPr>
          <a:xfrm>
            <a:off x="-602957" y="0"/>
            <a:ext cx="10567851" cy="8441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 name="Shape 161"/>
          <p:cNvSpPr txBox="1"/>
          <p:nvPr/>
        </p:nvSpPr>
        <p:spPr>
          <a:xfrm>
            <a:off x="229333" y="175986"/>
            <a:ext cx="7466356" cy="480043"/>
          </a:xfrm>
          <a:prstGeom prst="rect">
            <a:avLst/>
          </a:prstGeom>
          <a:noFill/>
          <a:ln>
            <a:noFill/>
          </a:ln>
        </p:spPr>
        <p:txBody>
          <a:bodyPr lIns="91425" tIns="45700" rIns="91425" bIns="45700" anchor="t" anchorCtr="0">
            <a:noAutofit/>
          </a:bodyPr>
          <a:lstStyle/>
          <a:p>
            <a:pPr>
              <a:buSzPct val="25000"/>
            </a:pPr>
            <a:r>
              <a:rPr lang="en-US" sz="2800" b="1" dirty="0">
                <a:solidFill>
                  <a:srgbClr val="F6D701"/>
                </a:solidFill>
                <a:latin typeface="Bebas Neue Bold"/>
                <a:ea typeface="Questrial"/>
                <a:cs typeface="Bebas Neue Bold"/>
                <a:sym typeface="Questrial"/>
              </a:rPr>
              <a:t>PERSONA</a:t>
            </a:r>
          </a:p>
        </p:txBody>
      </p:sp>
      <p:sp>
        <p:nvSpPr>
          <p:cNvPr id="10" name="Rectangle 9"/>
          <p:cNvSpPr/>
          <p:nvPr/>
        </p:nvSpPr>
        <p:spPr>
          <a:xfrm>
            <a:off x="-280740" y="6306566"/>
            <a:ext cx="10567851" cy="8441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25903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1"/>
          <p:cNvSpPr txBox="1"/>
          <p:nvPr/>
        </p:nvSpPr>
        <p:spPr>
          <a:xfrm>
            <a:off x="5478" y="120210"/>
            <a:ext cx="7466356" cy="480043"/>
          </a:xfrm>
          <a:prstGeom prst="rect">
            <a:avLst/>
          </a:prstGeom>
          <a:noFill/>
          <a:ln>
            <a:noFill/>
          </a:ln>
        </p:spPr>
        <p:txBody>
          <a:bodyPr lIns="91425" tIns="45700" rIns="91425" bIns="45700" anchor="t" anchorCtr="0">
            <a:noAutofit/>
          </a:bodyPr>
          <a:lstStyle/>
          <a:p>
            <a:pPr>
              <a:buSzPct val="25000"/>
            </a:pPr>
            <a:r>
              <a:rPr lang="en-US" sz="2800" b="1" dirty="0">
                <a:solidFill>
                  <a:schemeClr val="lt1"/>
                </a:solidFill>
                <a:latin typeface="Bebas Neue Bold"/>
                <a:ea typeface="Questrial"/>
                <a:cs typeface="Bebas Neue Bold"/>
                <a:sym typeface="Questrial"/>
              </a:rPr>
              <a:t>SCENARIO – Search For Track</a:t>
            </a:r>
            <a:endParaRPr lang="en-US" sz="2800" b="1" dirty="0">
              <a:solidFill>
                <a:srgbClr val="00FF00"/>
              </a:solidFill>
              <a:latin typeface="Bebas Neue Bold"/>
              <a:ea typeface="Questrial"/>
              <a:cs typeface="Bebas Neue Bold"/>
              <a:sym typeface="Questrial"/>
            </a:endParaRPr>
          </a:p>
        </p:txBody>
      </p:sp>
      <p:sp>
        <p:nvSpPr>
          <p:cNvPr id="5" name="Rectangle 4"/>
          <p:cNvSpPr/>
          <p:nvPr/>
        </p:nvSpPr>
        <p:spPr>
          <a:xfrm>
            <a:off x="224004" y="926246"/>
            <a:ext cx="8754533" cy="5570756"/>
          </a:xfrm>
          <a:prstGeom prst="rect">
            <a:avLst/>
          </a:prstGeom>
        </p:spPr>
        <p:txBody>
          <a:bodyPr wrap="square">
            <a:spAutoFit/>
          </a:bodyPr>
          <a:lstStyle/>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1) As a 2</a:t>
            </a:r>
            <a:r>
              <a:rPr lang="en-SG" sz="1700" baseline="30000" dirty="0">
                <a:latin typeface="Arial" panose="020B0604020202020204" pitchFamily="34" charset="0"/>
                <a:ea typeface="Open Sans"/>
                <a:cs typeface="Arial" panose="020B0604020202020204" pitchFamily="34" charset="0"/>
                <a:sym typeface="Open Sans"/>
              </a:rPr>
              <a:t>nd</a:t>
            </a:r>
            <a:r>
              <a:rPr lang="en-SG" sz="1700" dirty="0">
                <a:latin typeface="Arial" panose="020B0604020202020204" pitchFamily="34" charset="0"/>
                <a:ea typeface="Open Sans"/>
                <a:cs typeface="Arial" panose="020B0604020202020204" pitchFamily="34" charset="0"/>
                <a:sym typeface="Open Sans"/>
              </a:rPr>
              <a:t> Year IS student, Adam has to start selecting a track out of the 6 </a:t>
            </a:r>
            <a:r>
              <a:rPr lang="en-SG" sz="1700" dirty="0" smtClean="0">
                <a:latin typeface="Arial" panose="020B0604020202020204" pitchFamily="34" charset="0"/>
                <a:ea typeface="Open Sans"/>
                <a:cs typeface="Arial" panose="020B0604020202020204" pitchFamily="34" charset="0"/>
                <a:sym typeface="Open Sans"/>
              </a:rPr>
              <a:t>available.</a:t>
            </a:r>
            <a:endParaRPr lang="en-SG" sz="1700" dirty="0">
              <a:latin typeface="Arial" panose="020B0604020202020204" pitchFamily="34" charset="0"/>
              <a:ea typeface="Open Sans"/>
              <a:cs typeface="Arial" panose="020B0604020202020204" pitchFamily="34" charset="0"/>
              <a:sym typeface="Open Sans"/>
            </a:endParaRP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2) Previously he tried to do some planning, but the process was long and tedious as he wanted to understand how are the wages, career progression and </a:t>
            </a:r>
            <a:r>
              <a:rPr lang="en-SG" sz="1700" dirty="0" smtClean="0">
                <a:latin typeface="Arial" panose="020B0604020202020204" pitchFamily="34" charset="0"/>
                <a:ea typeface="Open Sans"/>
                <a:cs typeface="Arial" panose="020B0604020202020204" pitchFamily="34" charset="0"/>
                <a:sym typeface="Open Sans"/>
              </a:rPr>
              <a:t>skills requirement </a:t>
            </a:r>
            <a:r>
              <a:rPr lang="en-SG" sz="1700" dirty="0">
                <a:latin typeface="Arial" panose="020B0604020202020204" pitchFamily="34" charset="0"/>
                <a:ea typeface="Open Sans"/>
                <a:cs typeface="Arial" panose="020B0604020202020204" pitchFamily="34" charset="0"/>
                <a:sym typeface="Open Sans"/>
              </a:rPr>
              <a:t>for a few jobs he has shortlisted which relate best to the individual track within the requirements</a:t>
            </a: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3) With the implementation of the Track2Career portal, Adam will first register with his particulars followed by logging into the portal</a:t>
            </a: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4) Upon gaining access, he inputs the courses he has taken into the page</a:t>
            </a: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5) Following that, he can select the track option and search for the available track</a:t>
            </a: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6) The search results will display all track relevant skills as well as the skills gap the student has in relation to the track</a:t>
            </a: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7) To help cover the skills gap, the student will be able to view relevant track courses that will help him to fill the gap</a:t>
            </a: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8) Following that, he can view relevant jobs as well its respective wage details </a:t>
            </a:r>
          </a:p>
          <a:p>
            <a:pPr lvl="0">
              <a:lnSpc>
                <a:spcPct val="80000"/>
              </a:lnSpc>
              <a:spcAft>
                <a:spcPts val="2100"/>
              </a:spcAft>
            </a:pPr>
            <a:r>
              <a:rPr lang="en-SG" sz="1700" dirty="0">
                <a:latin typeface="Arial" panose="020B0604020202020204" pitchFamily="34" charset="0"/>
                <a:ea typeface="Open Sans"/>
                <a:cs typeface="Arial" panose="020B0604020202020204" pitchFamily="34" charset="0"/>
                <a:sym typeface="Open Sans"/>
              </a:rPr>
              <a:t>9) As he selects the job option, it will display the career pathway of the job</a:t>
            </a:r>
          </a:p>
        </p:txBody>
      </p:sp>
      <p:sp>
        <p:nvSpPr>
          <p:cNvPr id="4" name="Rectangle 3"/>
          <p:cNvSpPr/>
          <p:nvPr/>
        </p:nvSpPr>
        <p:spPr>
          <a:xfrm>
            <a:off x="-720523" y="-39189"/>
            <a:ext cx="10567851" cy="8441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 name="Shape 161"/>
          <p:cNvSpPr txBox="1"/>
          <p:nvPr/>
        </p:nvSpPr>
        <p:spPr>
          <a:xfrm>
            <a:off x="137893" y="149860"/>
            <a:ext cx="7466356" cy="480043"/>
          </a:xfrm>
          <a:prstGeom prst="rect">
            <a:avLst/>
          </a:prstGeom>
          <a:noFill/>
          <a:ln>
            <a:noFill/>
          </a:ln>
        </p:spPr>
        <p:txBody>
          <a:bodyPr lIns="91425" tIns="45700" rIns="91425" bIns="45700" anchor="t" anchorCtr="0">
            <a:noAutofit/>
          </a:bodyPr>
          <a:lstStyle/>
          <a:p>
            <a:pPr>
              <a:buSzPct val="25000"/>
            </a:pPr>
            <a:r>
              <a:rPr lang="en-US" sz="2800" b="1" dirty="0" smtClean="0">
                <a:solidFill>
                  <a:srgbClr val="F6D701"/>
                </a:solidFill>
                <a:latin typeface="Bebas Neue Bold"/>
                <a:ea typeface="Questrial"/>
                <a:cs typeface="Bebas Neue Bold"/>
                <a:sym typeface="Questrial"/>
              </a:rPr>
              <a:t>SCENARIO – Search For Track</a:t>
            </a:r>
            <a:endParaRPr lang="en-US" sz="2800" b="1" dirty="0">
              <a:solidFill>
                <a:srgbClr val="F6D701"/>
              </a:solidFill>
              <a:latin typeface="Bebas Neue Bold"/>
              <a:ea typeface="Questrial"/>
              <a:cs typeface="Bebas Neue Bold"/>
              <a:sym typeface="Questrial"/>
            </a:endParaRPr>
          </a:p>
        </p:txBody>
      </p:sp>
      <p:sp>
        <p:nvSpPr>
          <p:cNvPr id="7" name="Rectangle 6"/>
          <p:cNvSpPr/>
          <p:nvPr/>
        </p:nvSpPr>
        <p:spPr>
          <a:xfrm>
            <a:off x="-720524" y="6435944"/>
            <a:ext cx="10567851" cy="8441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11996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1"/>
          <p:cNvSpPr txBox="1"/>
          <p:nvPr/>
        </p:nvSpPr>
        <p:spPr>
          <a:xfrm>
            <a:off x="5478" y="120210"/>
            <a:ext cx="7466356" cy="480043"/>
          </a:xfrm>
          <a:prstGeom prst="rect">
            <a:avLst/>
          </a:prstGeom>
          <a:noFill/>
          <a:ln>
            <a:noFill/>
          </a:ln>
        </p:spPr>
        <p:txBody>
          <a:bodyPr lIns="91425" tIns="45700" rIns="91425" bIns="45700" anchor="t" anchorCtr="0">
            <a:noAutofit/>
          </a:bodyPr>
          <a:lstStyle/>
          <a:p>
            <a:pPr>
              <a:buSzPct val="25000"/>
            </a:pPr>
            <a:r>
              <a:rPr lang="en-US" sz="2800" b="1" dirty="0">
                <a:solidFill>
                  <a:schemeClr val="lt1"/>
                </a:solidFill>
                <a:latin typeface="Bebas Neue Bold"/>
                <a:ea typeface="Questrial"/>
                <a:cs typeface="Bebas Neue Bold"/>
                <a:sym typeface="Questrial"/>
              </a:rPr>
              <a:t>SCENARIO – Search For Dream Job</a:t>
            </a:r>
            <a:endParaRPr lang="en-US" sz="2800" b="1" dirty="0">
              <a:solidFill>
                <a:srgbClr val="00FF00"/>
              </a:solidFill>
              <a:latin typeface="Bebas Neue Bold"/>
              <a:ea typeface="Questrial"/>
              <a:cs typeface="Bebas Neue Bold"/>
              <a:sym typeface="Questrial"/>
            </a:endParaRPr>
          </a:p>
        </p:txBody>
      </p:sp>
      <p:sp>
        <p:nvSpPr>
          <p:cNvPr id="5" name="Rectangle 4"/>
          <p:cNvSpPr/>
          <p:nvPr/>
        </p:nvSpPr>
        <p:spPr>
          <a:xfrm>
            <a:off x="237067" y="913183"/>
            <a:ext cx="8754533" cy="6258636"/>
          </a:xfrm>
          <a:prstGeom prst="rect">
            <a:avLst/>
          </a:prstGeom>
        </p:spPr>
        <p:txBody>
          <a:bodyPr wrap="square">
            <a:spAutoFit/>
          </a:bodyPr>
          <a:lstStyle/>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1) As a student, Adam is looking to find a dream job that he can set as a goal, however he does not know exactly where to start from</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2) With the implementation of the Track2Career portal, Adam will first register with his particulars followed by logging into the portal </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3) Upon gaining access, he inputs the courses he has taken into the page which will generate his existing skillsets</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4) Following that, he can select the career discovery option and search via keywords. In addition, a recommended job according to his skillset will also be displayed</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5) The search results will display all relevant jobs according to the keyword entered by him</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6) When the user selects the job, details of the relevant industries, wage details and career pathway for the job will appear</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7) As he progresses within the portal, a skills analysis will be shown regarding the important skills that have been and have yet to be acquired</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8) Regarding the skills that have yet to be acquired, the system will provide relevant track course recommendations to the student as well as the relevant tracks which these courses belong to</a:t>
            </a:r>
          </a:p>
          <a:p>
            <a:pPr lvl="0">
              <a:lnSpc>
                <a:spcPct val="80000"/>
              </a:lnSpc>
              <a:spcAft>
                <a:spcPts val="2100"/>
              </a:spcAft>
            </a:pPr>
            <a:r>
              <a:rPr lang="en-SG" sz="1600" dirty="0">
                <a:latin typeface="Arial" panose="020B0604020202020204" pitchFamily="34" charset="0"/>
                <a:ea typeface="Open Sans"/>
                <a:cs typeface="Arial" panose="020B0604020202020204" pitchFamily="34" charset="0"/>
                <a:sym typeface="Open Sans"/>
              </a:rPr>
              <a:t>9) He selects a specialization and explores the details further</a:t>
            </a:r>
          </a:p>
          <a:p>
            <a:pPr lvl="0">
              <a:lnSpc>
                <a:spcPct val="80000"/>
              </a:lnSpc>
              <a:spcAft>
                <a:spcPts val="2100"/>
              </a:spcAft>
            </a:pPr>
            <a:endParaRPr lang="en-SG" sz="1600" dirty="0">
              <a:latin typeface="Arial" panose="020B0604020202020204" pitchFamily="34" charset="0"/>
              <a:ea typeface="Open Sans"/>
              <a:cs typeface="Arial" panose="020B0604020202020204" pitchFamily="34" charset="0"/>
              <a:sym typeface="Open Sans"/>
            </a:endParaRPr>
          </a:p>
        </p:txBody>
      </p:sp>
      <p:sp>
        <p:nvSpPr>
          <p:cNvPr id="4" name="Rectangle 3"/>
          <p:cNvSpPr/>
          <p:nvPr/>
        </p:nvSpPr>
        <p:spPr>
          <a:xfrm>
            <a:off x="-720523" y="-39189"/>
            <a:ext cx="10567851" cy="8441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 name="Shape 161"/>
          <p:cNvSpPr txBox="1"/>
          <p:nvPr/>
        </p:nvSpPr>
        <p:spPr>
          <a:xfrm>
            <a:off x="137893" y="149860"/>
            <a:ext cx="7466356" cy="480043"/>
          </a:xfrm>
          <a:prstGeom prst="rect">
            <a:avLst/>
          </a:prstGeom>
          <a:noFill/>
          <a:ln>
            <a:noFill/>
          </a:ln>
        </p:spPr>
        <p:txBody>
          <a:bodyPr lIns="91425" tIns="45700" rIns="91425" bIns="45700" anchor="t" anchorCtr="0">
            <a:noAutofit/>
          </a:bodyPr>
          <a:lstStyle/>
          <a:p>
            <a:pPr>
              <a:buSzPct val="25000"/>
            </a:pPr>
            <a:r>
              <a:rPr lang="en-US" sz="2800" b="1" dirty="0" smtClean="0">
                <a:solidFill>
                  <a:srgbClr val="F6D701"/>
                </a:solidFill>
                <a:latin typeface="Bebas Neue Bold"/>
                <a:ea typeface="Questrial"/>
                <a:cs typeface="Bebas Neue Bold"/>
                <a:sym typeface="Questrial"/>
              </a:rPr>
              <a:t>SCENARIO – Search For Dream Job</a:t>
            </a:r>
            <a:endParaRPr lang="en-US" sz="2800" b="1" dirty="0">
              <a:solidFill>
                <a:srgbClr val="F6D701"/>
              </a:solidFill>
              <a:latin typeface="Bebas Neue Bold"/>
              <a:ea typeface="Questrial"/>
              <a:cs typeface="Bebas Neue Bold"/>
              <a:sym typeface="Questrial"/>
            </a:endParaRPr>
          </a:p>
        </p:txBody>
      </p:sp>
      <p:sp>
        <p:nvSpPr>
          <p:cNvPr id="7" name="Rectangle 6"/>
          <p:cNvSpPr/>
          <p:nvPr/>
        </p:nvSpPr>
        <p:spPr>
          <a:xfrm>
            <a:off x="-838089" y="6488220"/>
            <a:ext cx="10567851" cy="8441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04342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7059</TotalTime>
  <Words>462</Words>
  <Application>Microsoft Office PowerPoint</Application>
  <PresentationFormat>On-screen Show (4:3)</PresentationFormat>
  <Paragraphs>35</Paragraphs>
  <Slides>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Antonio</vt:lpstr>
      <vt:lpstr>Arial</vt:lpstr>
      <vt:lpstr>Bebas Neue Bold</vt:lpstr>
      <vt:lpstr>Calibri</vt:lpstr>
      <vt:lpstr>Calibri Light</vt:lpstr>
      <vt:lpstr>Century Gothic</vt:lpstr>
      <vt:lpstr>Open Sans</vt:lpstr>
      <vt:lpstr>Questrial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KOH Cheng Han</dc:creator>
  <cp:lastModifiedBy>Ashley</cp:lastModifiedBy>
  <cp:revision>210</cp:revision>
  <dcterms:created xsi:type="dcterms:W3CDTF">2017-01-03T05:39:14Z</dcterms:created>
  <dcterms:modified xsi:type="dcterms:W3CDTF">2018-11-06T09:22:35Z</dcterms:modified>
</cp:coreProperties>
</file>