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4893" r:id="rId5"/>
    <p:sldId id="4880" r:id="rId6"/>
    <p:sldId id="4897" r:id="rId7"/>
    <p:sldId id="4898" r:id="rId8"/>
    <p:sldId id="4900" r:id="rId9"/>
    <p:sldId id="4899" r:id="rId10"/>
    <p:sldId id="4901" r:id="rId11"/>
    <p:sldId id="4906" r:id="rId12"/>
    <p:sldId id="4902" r:id="rId13"/>
    <p:sldId id="4903" r:id="rId14"/>
    <p:sldId id="4905" r:id="rId15"/>
    <p:sldId id="4910" r:id="rId16"/>
    <p:sldId id="4904" r:id="rId17"/>
    <p:sldId id="4907" r:id="rId18"/>
    <p:sldId id="4908" r:id="rId19"/>
    <p:sldId id="4911" r:id="rId20"/>
    <p:sldId id="4912" r:id="rId21"/>
    <p:sldId id="4913" r:id="rId22"/>
    <p:sldId id="4914" r:id="rId23"/>
    <p:sldId id="4536" r:id="rId24"/>
  </p:sldIdLst>
  <p:sldSz cx="9906000" cy="6858000" type="A4"/>
  <p:notesSz cx="7315200" cy="9601200"/>
  <p:defaultTextStyle>
    <a:defPPr>
      <a:defRPr lang="th-TH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  <p:extLst>
    <p:ext uri="{521415D9-36F7-43E2-AB2F-B90AF26B5E84}">
      <p14:sectionLst xmlns:p14="http://schemas.microsoft.com/office/powerpoint/2010/main">
        <p14:section name="Default Section" id="{7FEA32F9-8EC7-48FC-B889-DFE3CCB0E326}">
          <p14:sldIdLst>
            <p14:sldId id="4893"/>
            <p14:sldId id="4880"/>
            <p14:sldId id="4897"/>
            <p14:sldId id="4898"/>
            <p14:sldId id="4900"/>
            <p14:sldId id="4899"/>
            <p14:sldId id="4901"/>
            <p14:sldId id="4906"/>
            <p14:sldId id="4902"/>
            <p14:sldId id="4903"/>
            <p14:sldId id="4905"/>
            <p14:sldId id="4910"/>
            <p14:sldId id="4904"/>
            <p14:sldId id="4907"/>
            <p14:sldId id="4908"/>
            <p14:sldId id="4911"/>
            <p14:sldId id="4912"/>
            <p14:sldId id="4913"/>
            <p14:sldId id="4914"/>
            <p14:sldId id="45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5F7"/>
    <a:srgbClr val="FF5050"/>
    <a:srgbClr val="FF00FF"/>
    <a:srgbClr val="006600"/>
    <a:srgbClr val="FF0000"/>
    <a:srgbClr val="FF9900"/>
    <a:srgbClr val="FF3300"/>
    <a:srgbClr val="FFFF00"/>
    <a:srgbClr val="FFFF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9169" autoAdjust="0"/>
  </p:normalViewPr>
  <p:slideViewPr>
    <p:cSldViewPr>
      <p:cViewPr varScale="1">
        <p:scale>
          <a:sx n="114" d="100"/>
          <a:sy n="114" d="100"/>
        </p:scale>
        <p:origin x="1422" y="96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422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09">
              <a:defRPr sz="13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09">
              <a:defRPr sz="1300"/>
            </a:lvl1pPr>
          </a:lstStyle>
          <a:p>
            <a:pPr>
              <a:defRPr/>
            </a:pPr>
            <a:fld id="{76651A08-7F4A-4E92-A052-F9E4916ACBFB}" type="datetime1">
              <a:rPr lang="en-US" smtClean="0"/>
              <a:pPr>
                <a:defRPr/>
              </a:pPr>
              <a:t>2/25/2020</a:t>
            </a:fld>
            <a:endParaRPr lang="th-T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09">
              <a:defRPr sz="13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09">
              <a:defRPr sz="1300"/>
            </a:lvl1pPr>
          </a:lstStyle>
          <a:p>
            <a:pPr>
              <a:defRPr/>
            </a:pPr>
            <a:fld id="{FD1B9456-A312-455E-BDAB-AB244C1C15D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616986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l" defTabSz="966709">
              <a:defRPr sz="13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>
            <a:lvl1pPr algn="r" defTabSz="966709">
              <a:defRPr sz="1300"/>
            </a:lvl1pPr>
          </a:lstStyle>
          <a:p>
            <a:pPr>
              <a:defRPr/>
            </a:pPr>
            <a:fld id="{550586ED-8004-420B-BE7D-870B23337338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/>
              <a:t>Click to edit Master text styles</a:t>
            </a:r>
          </a:p>
          <a:p>
            <a:pPr lvl="1"/>
            <a:r>
              <a:rPr lang="th-TH" noProof="0"/>
              <a:t>Second level</a:t>
            </a:r>
          </a:p>
          <a:p>
            <a:pPr lvl="2"/>
            <a:r>
              <a:rPr lang="th-TH" noProof="0"/>
              <a:t>Third level</a:t>
            </a:r>
          </a:p>
          <a:p>
            <a:pPr lvl="3"/>
            <a:r>
              <a:rPr lang="th-TH" noProof="0"/>
              <a:t>Fourth level</a:t>
            </a:r>
          </a:p>
          <a:p>
            <a:pPr lvl="4"/>
            <a:r>
              <a:rPr lang="th-TH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l" defTabSz="966709">
              <a:defRPr sz="13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7" rIns="96654" bIns="48327" numCol="1" anchor="b" anchorCtr="0" compatLnSpc="1">
            <a:prstTxWarp prst="textNoShape">
              <a:avLst/>
            </a:prstTxWarp>
          </a:bodyPr>
          <a:lstStyle>
            <a:lvl1pPr algn="r" defTabSz="966709">
              <a:defRPr sz="1300"/>
            </a:lvl1pPr>
          </a:lstStyle>
          <a:p>
            <a:pPr>
              <a:defRPr/>
            </a:pPr>
            <a:fld id="{DCBE5BBA-E16C-4EFA-A575-67023290B1A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857750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2"/>
          <p:cNvSpPr>
            <a:spLocks noGrp="1" noChangeArrowheads="1"/>
          </p:cNvSpPr>
          <p:nvPr>
            <p:ph type="dt" sz="quarter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defTabSz="714375">
              <a:defRPr/>
            </a:pPr>
            <a:fld id="{6BE7610A-3972-4E77-96BC-FAD625498784}" type="datetime4">
              <a:rPr lang="de-DE" altLang="ja-JP" smtClean="0">
                <a:ea typeface="HGPｺﾞｼｯｸE" pitchFamily="50" charset="-128"/>
              </a:rPr>
              <a:pPr defTabSz="714375">
                <a:defRPr/>
              </a:pPr>
              <a:t>24. Februar 2020</a:t>
            </a:fld>
            <a:endParaRPr lang="ja-JP" altLang="en-US"/>
          </a:p>
        </p:txBody>
      </p:sp>
      <p:sp>
        <p:nvSpPr>
          <p:cNvPr id="10243" name="Rectangle 23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defTabSz="714375">
              <a:defRPr/>
            </a:pPr>
            <a:fld id="{EF763136-D05D-49EE-98B0-FEE09BEFAAE0}" type="slidenum">
              <a:rPr lang="ja-JP" altLang="en-US" smtClean="0"/>
              <a:pPr defTabSz="714375">
                <a:defRPr/>
              </a:pPr>
              <a:t>1</a:t>
            </a:fld>
            <a:endParaRPr lang="en-US" altLang="ja-JP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311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D2CA4-4F3B-4727-83FD-FCBE199100B4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7A3CE-5880-421B-91E7-575EA3A1F46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746B9-0093-4BDE-B1FD-923CD0FA49CC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3A7ED-7CDA-4BAE-8E24-1480F5C011F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0"/>
            <a:ext cx="2476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2644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A8ECF-04D6-4240-90A3-0CEB4AF97600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79E6D-C850-4A31-BC4F-082C1C5CC45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1" descr="TDK_Mark_RGB_W100m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87" y="470646"/>
            <a:ext cx="2887063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86813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84EFF-5D55-4C23-B467-71D8CBBB57B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1FDF6-D5C8-4F94-AD55-803EE50C2955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A2550-0202-4EA5-8662-645D7CBB0F3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0" y="1066800"/>
            <a:ext cx="470535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066800"/>
            <a:ext cx="470535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591BE-9B76-4361-9FA0-5F57F7DE085A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98BB3-640B-412E-B846-2F2F6295EC6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4"/>
            <a:ext cx="437859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C76A9-14D0-4C84-A3EC-9DA99B2E444F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8F238-DD77-4C13-81E0-AC53670CFB5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748E3-A93B-4EBD-8DC3-DE0A022BBDDC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01B8D-4DF1-4401-926D-98CE258F899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099-3746-4A55-A7CF-A70178CBC0CA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69AEB-A6B0-43EE-B7D1-9E102C303FC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0F639-AA0B-423C-9D60-CF16F49CFC44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7B482-7070-4708-BA50-24B38CBCE7B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380D7-6AD7-4CD5-AF11-7DF9084B4E3A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CBC91-83EE-41DD-A9AC-237311BD735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TEST</a:t>
            </a:r>
            <a:endParaRPr lang="th-T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5100" y="1066800"/>
            <a:ext cx="957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7402" y="6508752"/>
            <a:ext cx="15684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46AD"/>
                </a:solidFill>
              </a:defRPr>
            </a:lvl1pPr>
          </a:lstStyle>
          <a:p>
            <a:pPr>
              <a:defRPr/>
            </a:pPr>
            <a:fld id="{85D96A1E-EFA5-4888-8555-908F6259E882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6616" y="6510339"/>
            <a:ext cx="66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46AD"/>
                </a:solidFill>
              </a:defRPr>
            </a:lvl1pPr>
          </a:lstStyle>
          <a:p>
            <a:pPr>
              <a:defRPr/>
            </a:pPr>
            <a:fld id="{7519AD65-897B-419F-BF57-3DF3A57C00D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550" y="6499225"/>
            <a:ext cx="726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1">
                <a:solidFill>
                  <a:srgbClr val="0046AD"/>
                </a:solidFill>
              </a:defRPr>
            </a:lvl1pPr>
          </a:lstStyle>
          <a:p>
            <a:pPr>
              <a:defRPr/>
            </a:pPr>
            <a:r>
              <a:rPr lang="en-US"/>
              <a:t>Magnecomp Precision Technology PCL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ngsana New" pitchFamily="18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2"/>
          <p:cNvSpPr txBox="1">
            <a:spLocks noChangeArrowheads="1"/>
          </p:cNvSpPr>
          <p:nvPr/>
        </p:nvSpPr>
        <p:spPr bwMode="auto">
          <a:xfrm>
            <a:off x="3792133" y="5849129"/>
            <a:ext cx="57475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algn="r">
              <a:defRPr/>
            </a:pPr>
            <a:r>
              <a:rPr lang="en-US" sz="1400" b="1" dirty="0">
                <a:solidFill>
                  <a:srgbClr val="0046AD"/>
                </a:solidFill>
                <a:cs typeface="Arial" panose="020B0604020202020204" pitchFamily="34" charset="0"/>
              </a:rPr>
              <a:t>HDD Suspension Business Division</a:t>
            </a:r>
          </a:p>
          <a:p>
            <a:pPr algn="r">
              <a:defRPr/>
            </a:pPr>
            <a:endParaRPr kumimoji="0" lang="en-US" altLang="ja-JP" sz="1000" dirty="0">
              <a:solidFill>
                <a:srgbClr val="0046AD"/>
              </a:solidFill>
              <a:ea typeface="HGPｺﾞｼｯｸE" pitchFamily="50" charset="-128"/>
            </a:endParaRPr>
          </a:p>
          <a:p>
            <a:pPr algn="r" eaLnBrk="0" hangingPunct="0">
              <a:tabLst>
                <a:tab pos="2066925" algn="l"/>
                <a:tab pos="3314700" algn="l"/>
                <a:tab pos="3857625" algn="l"/>
                <a:tab pos="4572000" algn="l"/>
              </a:tabLst>
            </a:pPr>
            <a:r>
              <a:rPr kumimoji="0" lang="en-US" altLang="ja-JP" sz="1200" dirty="0">
                <a:solidFill>
                  <a:srgbClr val="0046AD"/>
                </a:solidFill>
                <a:ea typeface="HGPｺﾞｼｯｸE" pitchFamily="50" charset="-128"/>
              </a:rPr>
              <a:t>Feb 6, 2017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66160" y="2064327"/>
            <a:ext cx="6339840" cy="2194560"/>
          </a:xfrm>
          <a:prstGeom prst="rect">
            <a:avLst/>
          </a:prstGeom>
          <a:solidFill>
            <a:srgbClr val="0046AD"/>
          </a:solidFill>
        </p:spPr>
        <p:txBody>
          <a:bodyPr anchor="ctr"/>
          <a:lstStyle>
            <a:lvl1pPr algn="l" defTabSz="71755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71755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charset="0"/>
                <a:ea typeface="HGPｺﾞｼｯｸE" pitchFamily="50" charset="-128"/>
              </a:defRPr>
            </a:lvl2pPr>
            <a:lvl3pPr algn="l" defTabSz="71755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charset="0"/>
                <a:ea typeface="HGPｺﾞｼｯｸE" pitchFamily="50" charset="-128"/>
              </a:defRPr>
            </a:lvl3pPr>
            <a:lvl4pPr algn="l" defTabSz="71755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charset="0"/>
                <a:ea typeface="HGPｺﾞｼｯｸE" pitchFamily="50" charset="-128"/>
              </a:defRPr>
            </a:lvl4pPr>
            <a:lvl5pPr algn="l" defTabSz="71755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charset="0"/>
                <a:ea typeface="HGPｺﾞｼｯｸE" pitchFamily="50" charset="-128"/>
              </a:defRPr>
            </a:lvl5pPr>
            <a:lvl6pPr marL="457200" algn="l" defTabSz="7175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charset="0"/>
              </a:defRPr>
            </a:lvl6pPr>
            <a:lvl7pPr marL="914400" algn="l" defTabSz="7175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charset="0"/>
              </a:defRPr>
            </a:lvl7pPr>
            <a:lvl8pPr marL="1371600" algn="l" defTabSz="7175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charset="0"/>
              </a:defRPr>
            </a:lvl8pPr>
            <a:lvl9pPr marL="1828800" algn="l" defTabSz="71755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kumimoji="0" lang="en-US" altLang="en-US" sz="4400" b="0" kern="0" dirty="0">
                <a:solidFill>
                  <a:schemeClr val="bg1"/>
                </a:solidFill>
              </a:rPr>
              <a:t>PDLib </a:t>
            </a:r>
            <a:endParaRPr lang="en-US" altLang="en-US" sz="4400" b="0" kern="0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en-US" sz="2000" b="0" kern="0" dirty="0">
                <a:solidFill>
                  <a:schemeClr val="bg1"/>
                </a:solidFill>
              </a:rPr>
              <a:t> </a:t>
            </a:r>
            <a:r>
              <a:rPr kumimoji="0" lang="en-US" altLang="en-US" sz="2000" b="0" kern="0" dirty="0">
                <a:solidFill>
                  <a:schemeClr val="bg1"/>
                </a:solidFill>
              </a:rPr>
              <a:t>Process Development Library for </a:t>
            </a:r>
          </a:p>
          <a:p>
            <a:pPr algn="ctr" eaLnBrk="1" hangingPunct="1"/>
            <a:r>
              <a:rPr kumimoji="0" lang="en-US" altLang="en-US" sz="2000" b="0" kern="0" dirty="0">
                <a:solidFill>
                  <a:schemeClr val="bg1"/>
                </a:solidFill>
              </a:rPr>
              <a:t>Machine Software Development framework </a:t>
            </a:r>
          </a:p>
        </p:txBody>
      </p:sp>
      <p:pic>
        <p:nvPicPr>
          <p:cNvPr id="2050" name="Picture 2" descr="C:\Users\natkritas\Desktop\Format\Suspension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22" y="2064327"/>
            <a:ext cx="3580482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0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PDLib</a:t>
            </a:r>
            <a:r>
              <a:rPr lang="en-US" sz="3000" dirty="0"/>
              <a:t> Application Layer GUI Pattern (Cont.)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10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99797"/>
            <a:ext cx="6211018" cy="492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62025"/>
            <a:ext cx="5238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98" y="1828800"/>
            <a:ext cx="2000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 bwMode="auto">
          <a:xfrm flipV="1">
            <a:off x="2166937" y="1143001"/>
            <a:ext cx="0" cy="380999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133600" y="1125379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All Setup Panel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1460223" y="2062162"/>
            <a:ext cx="216177" cy="1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81000" y="1862107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General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Setup Panel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1902351" y="1676401"/>
            <a:ext cx="5870049" cy="4343400"/>
          </a:xfrm>
          <a:prstGeom prst="roundRect">
            <a:avLst>
              <a:gd name="adj" fmla="val 531"/>
            </a:avLst>
          </a:prstGeom>
          <a:noFill/>
          <a:ln w="12700" cap="flat" cmpd="sng" algn="ctr">
            <a:solidFill>
              <a:srgbClr val="2015F7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58332" y="3276600"/>
            <a:ext cx="3647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015F7"/>
                </a:solidFill>
              </a:rPr>
              <a:t>Provided General Setup Panel </a:t>
            </a:r>
          </a:p>
          <a:p>
            <a:r>
              <a:rPr lang="en-US" sz="1400" dirty="0">
                <a:solidFill>
                  <a:srgbClr val="2015F7"/>
                </a:solidFill>
              </a:rPr>
              <a:t>with complete design and mechanism code</a:t>
            </a:r>
          </a:p>
          <a:p>
            <a:r>
              <a:rPr lang="en-US" sz="1400" dirty="0">
                <a:solidFill>
                  <a:srgbClr val="2015F7"/>
                </a:solidFill>
              </a:rPr>
              <a:t>to setup current product recipes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149" y="942483"/>
            <a:ext cx="11641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15F7"/>
                </a:solidFill>
              </a:rPr>
              <a:t>General Panel</a:t>
            </a:r>
          </a:p>
        </p:txBody>
      </p:sp>
    </p:spTree>
    <p:extLst>
      <p:ext uri="{BB962C8B-B14F-4D97-AF65-F5344CB8AC3E}">
        <p14:creationId xmlns:p14="http://schemas.microsoft.com/office/powerpoint/2010/main" val="34316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PDLib</a:t>
            </a:r>
            <a:r>
              <a:rPr lang="en-US" sz="3000" dirty="0"/>
              <a:t> Application Layer GUI Pattern (Cont.)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11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55663"/>
            <a:ext cx="6379360" cy="50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30" y="938253"/>
            <a:ext cx="5238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56" y="2147889"/>
            <a:ext cx="1809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 bwMode="auto">
          <a:xfrm flipV="1">
            <a:off x="2166937" y="1143001"/>
            <a:ext cx="0" cy="380999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128246" y="1125379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All Setup Panel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flipH="1" flipV="1">
            <a:off x="1469231" y="2514601"/>
            <a:ext cx="283370" cy="1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81000" y="2133488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Specification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Panel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902351" y="1676401"/>
            <a:ext cx="6098649" cy="4343400"/>
          </a:xfrm>
          <a:prstGeom prst="roundRect">
            <a:avLst>
              <a:gd name="adj" fmla="val 531"/>
            </a:avLst>
          </a:prstGeom>
          <a:noFill/>
          <a:ln w="12700" cap="flat" cmpd="sng" algn="ctr">
            <a:solidFill>
              <a:srgbClr val="2015F7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5210" y="3276600"/>
            <a:ext cx="39934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015F7"/>
                </a:solidFill>
              </a:rPr>
              <a:t>Provided Specification Panel </a:t>
            </a:r>
          </a:p>
          <a:p>
            <a:r>
              <a:rPr lang="en-US" sz="1400" dirty="0">
                <a:solidFill>
                  <a:srgbClr val="2015F7"/>
                </a:solidFill>
              </a:rPr>
              <a:t>with complete design and mechanism code</a:t>
            </a:r>
          </a:p>
          <a:p>
            <a:r>
              <a:rPr lang="en-US" sz="1400" dirty="0">
                <a:solidFill>
                  <a:srgbClr val="2015F7"/>
                </a:solidFill>
              </a:rPr>
              <a:t>to manage current product recipes specification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315" y="942483"/>
            <a:ext cx="1487908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15F7"/>
                </a:solidFill>
              </a:rPr>
              <a:t>Specification Panel</a:t>
            </a:r>
          </a:p>
        </p:txBody>
      </p:sp>
    </p:spTree>
    <p:extLst>
      <p:ext uri="{BB962C8B-B14F-4D97-AF65-F5344CB8AC3E}">
        <p14:creationId xmlns:p14="http://schemas.microsoft.com/office/powerpoint/2010/main" val="300339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PDLib</a:t>
            </a:r>
            <a:r>
              <a:rPr lang="en-US" sz="3000" dirty="0"/>
              <a:t> Application Layer GUI Pattern (Cont.)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12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72115"/>
            <a:ext cx="6477000" cy="512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86106"/>
            <a:ext cx="2190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441" y="922351"/>
            <a:ext cx="5238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>
            <a:endCxn id="2052" idx="3"/>
          </p:cNvCxnSpPr>
          <p:nvPr/>
        </p:nvCxnSpPr>
        <p:spPr bwMode="auto">
          <a:xfrm flipH="1">
            <a:off x="1285875" y="2895602"/>
            <a:ext cx="400899" cy="79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2089204" y="1081615"/>
            <a:ext cx="0" cy="380999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64638" y="1066800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All Setup Panel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300" y="2695547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Machine Setup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Panel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1833441" y="1600200"/>
            <a:ext cx="6167559" cy="4495800"/>
          </a:xfrm>
          <a:prstGeom prst="roundRect">
            <a:avLst>
              <a:gd name="adj" fmla="val 531"/>
            </a:avLst>
          </a:prstGeom>
          <a:noFill/>
          <a:ln w="12700" cap="flat" cmpd="sng" algn="ctr">
            <a:solidFill>
              <a:srgbClr val="2015F7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5223" y="3305256"/>
            <a:ext cx="4871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015F7"/>
                </a:solidFill>
              </a:rPr>
              <a:t>Machine Setup Panel free area to design</a:t>
            </a:r>
          </a:p>
          <a:p>
            <a:r>
              <a:rPr lang="en-US" sz="2000" dirty="0">
                <a:solidFill>
                  <a:srgbClr val="2015F7"/>
                </a:solidFill>
              </a:rPr>
              <a:t>base on application requirement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98" y="942483"/>
            <a:ext cx="164179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15F7"/>
                </a:solidFill>
              </a:rPr>
              <a:t>Machine Setup Panel</a:t>
            </a:r>
          </a:p>
        </p:txBody>
      </p:sp>
    </p:spTree>
    <p:extLst>
      <p:ext uri="{BB962C8B-B14F-4D97-AF65-F5344CB8AC3E}">
        <p14:creationId xmlns:p14="http://schemas.microsoft.com/office/powerpoint/2010/main" val="282116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PDLib</a:t>
            </a:r>
            <a:r>
              <a:rPr lang="en-US" sz="3000" dirty="0"/>
              <a:t> Application Layer GUI Pattern (Cont.)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13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43106"/>
            <a:ext cx="6400800" cy="506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45" y="954155"/>
            <a:ext cx="5238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40" y="2533812"/>
            <a:ext cx="2190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447800"/>
            <a:ext cx="2095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098" y="942483"/>
            <a:ext cx="164179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15F7"/>
                </a:solidFill>
              </a:rPr>
              <a:t>Machine Setup Panel</a:t>
            </a:r>
          </a:p>
        </p:txBody>
      </p:sp>
      <p:cxnSp>
        <p:nvCxnSpPr>
          <p:cNvPr id="11" name="Straight Connector 10"/>
          <p:cNvCxnSpPr>
            <a:endCxn id="7" idx="2"/>
          </p:cNvCxnSpPr>
          <p:nvPr/>
        </p:nvCxnSpPr>
        <p:spPr bwMode="auto">
          <a:xfrm flipV="1">
            <a:off x="2355782" y="1135130"/>
            <a:ext cx="1" cy="359289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317804" y="1133330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All Setup Panel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1224866" y="2943387"/>
            <a:ext cx="756334" cy="0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300" y="2695547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Machine Setup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Panel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1647825" y="1790700"/>
            <a:ext cx="485775" cy="0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82103" y="1581090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Feed Setup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Panel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8562" y="4201316"/>
            <a:ext cx="1837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Example sub-panel for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machine setup.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This example is motion setup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complete design on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HTO-Welder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Auto Loader Machine 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209800" y="1600200"/>
            <a:ext cx="6019800" cy="4495800"/>
          </a:xfrm>
          <a:prstGeom prst="roundRect">
            <a:avLst>
              <a:gd name="adj" fmla="val 531"/>
            </a:avLst>
          </a:prstGeom>
          <a:noFill/>
          <a:ln w="12700" cap="flat" cmpd="sng" algn="ctr">
            <a:solidFill>
              <a:srgbClr val="2015F7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1438275" y="4419600"/>
            <a:ext cx="734794" cy="0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339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PDLib</a:t>
            </a:r>
            <a:r>
              <a:rPr lang="en-US" sz="3000" dirty="0"/>
              <a:t> Application Layer GUI Pattern (Cont.)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14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33600" y="1251004"/>
            <a:ext cx="6477000" cy="5136580"/>
            <a:chOff x="1524000" y="990600"/>
            <a:chExt cx="6477000" cy="513658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990600"/>
              <a:ext cx="6477000" cy="5136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799" y="2422280"/>
              <a:ext cx="2632063" cy="266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51" y="914400"/>
            <a:ext cx="5238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76" y="2533812"/>
            <a:ext cx="2190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752600"/>
            <a:ext cx="190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 bwMode="auto">
          <a:xfrm flipV="1">
            <a:off x="2698804" y="1081615"/>
            <a:ext cx="0" cy="380999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658336" y="1062159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All Setup Panel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98" y="942483"/>
            <a:ext cx="164179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15F7"/>
                </a:solidFill>
              </a:rPr>
              <a:t>Machine Setup Panel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8562" y="4201316"/>
            <a:ext cx="18165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Example sub-panel for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machine setup.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This Example is vision Setup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Complete Design on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HTO-Welder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Auto Loader Machine 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1438275" y="4419600"/>
            <a:ext cx="976270" cy="0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2414545" y="1571394"/>
            <a:ext cx="6196055" cy="4495800"/>
          </a:xfrm>
          <a:prstGeom prst="roundRect">
            <a:avLst>
              <a:gd name="adj" fmla="val 531"/>
            </a:avLst>
          </a:prstGeom>
          <a:noFill/>
          <a:ln w="12700" cap="flat" cmpd="sng" algn="ctr">
            <a:solidFill>
              <a:srgbClr val="2015F7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1377266" y="2943387"/>
            <a:ext cx="756334" cy="0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95118" y="2695547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Machine Setup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Panel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1828800" y="2097157"/>
            <a:ext cx="485775" cy="0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76795" y="1895445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Vision Setup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85584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429000" y="4097295"/>
            <a:ext cx="2743200" cy="1313131"/>
            <a:chOff x="1271587" y="2880241"/>
            <a:chExt cx="5686425" cy="258127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587" y="2880241"/>
              <a:ext cx="5686425" cy="258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5730" y="2913921"/>
              <a:ext cx="2657475" cy="2028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PDLib</a:t>
            </a:r>
            <a:r>
              <a:rPr lang="en-US" sz="3000" dirty="0"/>
              <a:t> Application Layer GUI Pattern (Cont.)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15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7323" y="1219200"/>
            <a:ext cx="2684970" cy="5181826"/>
            <a:chOff x="2971800" y="1142774"/>
            <a:chExt cx="2684970" cy="5181826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343400"/>
              <a:ext cx="2684970" cy="198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1142774"/>
              <a:ext cx="2684970" cy="3200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19287"/>
            <a:ext cx="2209800" cy="872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10223"/>
            <a:ext cx="1676400" cy="21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45279" y="914400"/>
            <a:ext cx="386952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15F7"/>
                </a:solidFill>
              </a:rPr>
              <a:t>Example Provide GUI Control for Machine Application </a:t>
            </a:r>
          </a:p>
        </p:txBody>
      </p:sp>
      <p:cxnSp>
        <p:nvCxnSpPr>
          <p:cNvPr id="13" name="Straight Connector 12"/>
          <p:cNvCxnSpPr>
            <a:stCxn id="8198" idx="1"/>
          </p:cNvCxnSpPr>
          <p:nvPr/>
        </p:nvCxnSpPr>
        <p:spPr bwMode="auto">
          <a:xfrm flipH="1">
            <a:off x="1603034" y="1519227"/>
            <a:ext cx="1902166" cy="919173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6" name="Straight Connector 15"/>
          <p:cNvCxnSpPr>
            <a:stCxn id="8197" idx="1"/>
          </p:cNvCxnSpPr>
          <p:nvPr/>
        </p:nvCxnSpPr>
        <p:spPr bwMode="auto">
          <a:xfrm flipH="1" flipV="1">
            <a:off x="1603034" y="2590800"/>
            <a:ext cx="1825966" cy="664797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8" name="Straight Connector 17"/>
          <p:cNvCxnSpPr>
            <a:stCxn id="2051" idx="1"/>
          </p:cNvCxnSpPr>
          <p:nvPr/>
        </p:nvCxnSpPr>
        <p:spPr bwMode="auto">
          <a:xfrm flipH="1" flipV="1">
            <a:off x="1676400" y="3505200"/>
            <a:ext cx="1752600" cy="1248661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257800" y="1343106"/>
            <a:ext cx="4419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2015F7"/>
                </a:solidFill>
              </a:rPr>
              <a:t>Motion teach position control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This control can support any motion axis. It allow you to teach current position of motion axis and save to target property with “Teach” button . It also allow you to command motion to go to memory position by “Go” button. This control can re-use for support a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any teach position.    </a:t>
            </a:r>
          </a:p>
          <a:p>
            <a:pPr algn="l"/>
            <a:endParaRPr lang="en-US" sz="1000" dirty="0">
              <a:solidFill>
                <a:srgbClr val="2015F7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8800" y="2759102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2015F7"/>
                </a:solidFill>
              </a:rPr>
              <a:t>Motion axis control </a:t>
            </a:r>
            <a:endParaRPr lang="en-US" sz="1000" dirty="0">
              <a:solidFill>
                <a:srgbClr val="2015F7"/>
              </a:solidFill>
            </a:endParaRP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This control can support any motion axis. It allow you to teach home, enable/disable, reset and jog positive and negative direction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With adjustable jog distance per step.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This control can re-use for support for control any motion axis.    </a:t>
            </a:r>
          </a:p>
          <a:p>
            <a:pPr algn="l"/>
            <a:endParaRPr lang="en-US" sz="1000" dirty="0">
              <a:solidFill>
                <a:srgbClr val="2015F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2200" y="4038600"/>
            <a:ext cx="4419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2015F7"/>
                </a:solidFill>
              </a:rPr>
              <a:t>Vision camera control</a:t>
            </a:r>
            <a:endParaRPr lang="en-US" sz="1000" dirty="0">
              <a:solidFill>
                <a:srgbClr val="2015F7"/>
              </a:solidFill>
            </a:endParaRP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This control can support any vision camera.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It allow you to adjust basic camera parameter like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brightness, contrast and exposure. You can trigger camera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to continuous capture and display image by “Live” button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This control can re-use for support for control any vision camera.    </a:t>
            </a:r>
          </a:p>
          <a:p>
            <a:pPr algn="l"/>
            <a:endParaRPr lang="en-US" sz="1000" dirty="0">
              <a:solidFill>
                <a:srgbClr val="201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0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PDLib</a:t>
            </a:r>
            <a:r>
              <a:rPr lang="en-US" sz="3000" dirty="0"/>
              <a:t> Application Layer GUI Pattern (Cont.)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16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53" y="1014453"/>
            <a:ext cx="5238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59625"/>
            <a:ext cx="6172200" cy="486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22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 bwMode="auto">
          <a:xfrm flipV="1">
            <a:off x="2479688" y="1197470"/>
            <a:ext cx="0" cy="380999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439220" y="1178014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All Setup Panel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1676400" y="3416408"/>
            <a:ext cx="378167" cy="0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95118" y="2800290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Common Parameter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Panel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133601" y="1676400"/>
            <a:ext cx="6019800" cy="4419600"/>
          </a:xfrm>
          <a:prstGeom prst="roundRect">
            <a:avLst>
              <a:gd name="adj" fmla="val 531"/>
            </a:avLst>
          </a:prstGeom>
          <a:noFill/>
          <a:ln w="12700" cap="flat" cmpd="sng" algn="ctr">
            <a:solidFill>
              <a:srgbClr val="2015F7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2465049"/>
            <a:ext cx="3647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015F7"/>
                </a:solidFill>
              </a:rPr>
              <a:t>Provided Common Parameter Panel </a:t>
            </a:r>
          </a:p>
          <a:p>
            <a:r>
              <a:rPr lang="en-US" sz="1400" dirty="0">
                <a:solidFill>
                  <a:srgbClr val="2015F7"/>
                </a:solidFill>
              </a:rPr>
              <a:t>with complete design and mechanism Code</a:t>
            </a:r>
          </a:p>
          <a:p>
            <a:r>
              <a:rPr lang="en-US" sz="1400" dirty="0">
                <a:solidFill>
                  <a:srgbClr val="2015F7"/>
                </a:solidFill>
              </a:rPr>
              <a:t>to manage common parameter</a:t>
            </a:r>
          </a:p>
        </p:txBody>
      </p:sp>
    </p:spTree>
    <p:extLst>
      <p:ext uri="{BB962C8B-B14F-4D97-AF65-F5344CB8AC3E}">
        <p14:creationId xmlns:p14="http://schemas.microsoft.com/office/powerpoint/2010/main" val="352334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PDLib</a:t>
            </a:r>
            <a:r>
              <a:rPr lang="en-US" sz="3000" dirty="0"/>
              <a:t> Application Layer GUI Pattern (Cont.)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17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51" y="1371600"/>
            <a:ext cx="6324600" cy="498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20" y="930137"/>
            <a:ext cx="6762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 flipV="1">
            <a:off x="2193898" y="1098879"/>
            <a:ext cx="0" cy="460240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0" name="Rounded Rectangle 9"/>
          <p:cNvSpPr/>
          <p:nvPr/>
        </p:nvSpPr>
        <p:spPr bwMode="auto">
          <a:xfrm>
            <a:off x="1382202" y="1614776"/>
            <a:ext cx="6237798" cy="4513028"/>
          </a:xfrm>
          <a:prstGeom prst="roundRect">
            <a:avLst>
              <a:gd name="adj" fmla="val 531"/>
            </a:avLst>
          </a:prstGeom>
          <a:noFill/>
          <a:ln w="12700" cap="flat" cmpd="sng" algn="ctr">
            <a:solidFill>
              <a:srgbClr val="2015F7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9800" y="1125379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Component Panel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93635" y="2362200"/>
            <a:ext cx="42878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015F7"/>
                </a:solidFill>
              </a:rPr>
              <a:t>Provided Component Panel </a:t>
            </a:r>
          </a:p>
          <a:p>
            <a:r>
              <a:rPr lang="en-US" sz="1400" dirty="0">
                <a:solidFill>
                  <a:srgbClr val="2015F7"/>
                </a:solidFill>
              </a:rPr>
              <a:t>with complete design and mechanism code</a:t>
            </a:r>
          </a:p>
          <a:p>
            <a:r>
              <a:rPr lang="en-US" sz="1400" dirty="0">
                <a:solidFill>
                  <a:srgbClr val="2015F7"/>
                </a:solidFill>
              </a:rPr>
              <a:t>to browse any component and view its </a:t>
            </a:r>
          </a:p>
          <a:p>
            <a:r>
              <a:rPr lang="en-US" sz="1400" dirty="0">
                <a:solidFill>
                  <a:srgbClr val="2015F7"/>
                </a:solidFill>
              </a:rPr>
              <a:t>additional specific panel</a:t>
            </a:r>
          </a:p>
          <a:p>
            <a:r>
              <a:rPr lang="en-US" sz="1400" dirty="0">
                <a:solidFill>
                  <a:srgbClr val="2015F7"/>
                </a:solidFill>
              </a:rPr>
              <a:t>include mechanism to mange component property.  </a:t>
            </a:r>
          </a:p>
        </p:txBody>
      </p:sp>
    </p:spTree>
    <p:extLst>
      <p:ext uri="{BB962C8B-B14F-4D97-AF65-F5344CB8AC3E}">
        <p14:creationId xmlns:p14="http://schemas.microsoft.com/office/powerpoint/2010/main" val="282480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PDLib</a:t>
            </a:r>
            <a:r>
              <a:rPr lang="en-US" sz="3000" dirty="0"/>
              <a:t> Application Layer GUI Pattern (Cont.)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18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50960"/>
            <a:ext cx="6172200" cy="487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09731"/>
            <a:ext cx="7715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1602850" y="1677980"/>
            <a:ext cx="6093349" cy="4419600"/>
          </a:xfrm>
          <a:prstGeom prst="roundRect">
            <a:avLst>
              <a:gd name="adj" fmla="val 531"/>
            </a:avLst>
          </a:prstGeom>
          <a:noFill/>
          <a:ln w="12700" cap="flat" cmpd="sng" algn="ctr">
            <a:solidFill>
              <a:srgbClr val="2015F7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2743200" y="1197469"/>
            <a:ext cx="0" cy="380999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758224" y="1190706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State Machine Panel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48741" y="4697849"/>
            <a:ext cx="36070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015F7"/>
                </a:solidFill>
              </a:rPr>
              <a:t>Provided State Machine Panel </a:t>
            </a:r>
          </a:p>
          <a:p>
            <a:r>
              <a:rPr lang="en-US" sz="1400" dirty="0">
                <a:solidFill>
                  <a:srgbClr val="2015F7"/>
                </a:solidFill>
              </a:rPr>
              <a:t>with complete design and mechanism code</a:t>
            </a:r>
          </a:p>
          <a:p>
            <a:r>
              <a:rPr lang="en-US" sz="1400" dirty="0">
                <a:solidFill>
                  <a:srgbClr val="2015F7"/>
                </a:solidFill>
              </a:rPr>
              <a:t>to create and edit each state machine.</a:t>
            </a:r>
          </a:p>
        </p:txBody>
      </p:sp>
    </p:spTree>
    <p:extLst>
      <p:ext uri="{BB962C8B-B14F-4D97-AF65-F5344CB8AC3E}">
        <p14:creationId xmlns:p14="http://schemas.microsoft.com/office/powerpoint/2010/main" val="55965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PDLib</a:t>
            </a:r>
            <a:r>
              <a:rPr lang="en-US" sz="3000" dirty="0"/>
              <a:t> Application Layer GUI Pattern (Cont.)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19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626025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81075"/>
            <a:ext cx="3619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>
            <a:endCxn id="11267" idx="2"/>
          </p:cNvCxnSpPr>
          <p:nvPr/>
        </p:nvCxnSpPr>
        <p:spPr bwMode="auto">
          <a:xfrm flipH="1" flipV="1">
            <a:off x="3152775" y="1152525"/>
            <a:ext cx="1" cy="380999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889978" y="3276600"/>
            <a:ext cx="3833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015F7"/>
                </a:solidFill>
              </a:rPr>
              <a:t>Utility Panel free area to design</a:t>
            </a:r>
          </a:p>
          <a:p>
            <a:r>
              <a:rPr lang="en-US" sz="2000" dirty="0">
                <a:solidFill>
                  <a:srgbClr val="2015F7"/>
                </a:solidFill>
              </a:rPr>
              <a:t>base on application requirement</a:t>
            </a:r>
          </a:p>
        </p:txBody>
      </p:sp>
    </p:spTree>
    <p:extLst>
      <p:ext uri="{BB962C8B-B14F-4D97-AF65-F5344CB8AC3E}">
        <p14:creationId xmlns:p14="http://schemas.microsoft.com/office/powerpoint/2010/main" val="180551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fld id="{B4719129-E0B2-466A-9FFD-02177ED0FB85}" type="datetime3">
              <a:rPr lang="en-US" altLang="en-US" sz="1200" smtClean="0">
                <a:solidFill>
                  <a:srgbClr val="0046AD"/>
                </a:solidFill>
              </a:rPr>
              <a:pPr/>
              <a:t>24 February 2020</a:t>
            </a:fld>
            <a:endParaRPr lang="th-TH" altLang="en-US" sz="1200" dirty="0">
              <a:solidFill>
                <a:srgbClr val="0046AD"/>
              </a:solidFill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fld id="{9B1F7B01-597A-4435-9685-5F85880E4D27}" type="slidenum">
              <a:rPr lang="en-US" altLang="en-US" sz="1200" smtClean="0">
                <a:solidFill>
                  <a:srgbClr val="0046AD"/>
                </a:solidFill>
              </a:rPr>
              <a:pPr/>
              <a:t>2</a:t>
            </a:fld>
            <a:endParaRPr lang="th-TH" altLang="en-US" sz="1200">
              <a:solidFill>
                <a:srgbClr val="0046AD"/>
              </a:solidFill>
            </a:endParaRPr>
          </a:p>
        </p:txBody>
      </p:sp>
      <p:sp>
        <p:nvSpPr>
          <p:cNvPr id="16389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r>
              <a:rPr lang="en-US" altLang="en-US" sz="1400" dirty="0">
                <a:solidFill>
                  <a:srgbClr val="0046AD"/>
                </a:solidFill>
              </a:rPr>
              <a:t>Magnecomp Precision Technology PCL</a:t>
            </a:r>
            <a:r>
              <a:rPr lang="en-US" altLang="en-US" sz="1400" dirty="0"/>
              <a:t>		</a:t>
            </a:r>
            <a:r>
              <a:rPr lang="en-US" altLang="en-US" sz="1200" dirty="0">
                <a:solidFill>
                  <a:srgbClr val="CC3300"/>
                </a:solidFill>
              </a:rPr>
              <a:t>Confidential</a:t>
            </a:r>
            <a:endParaRPr lang="th-TH" altLang="en-US" sz="1200" dirty="0">
              <a:solidFill>
                <a:srgbClr val="CC3300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-17806" y="63137"/>
            <a:ext cx="9906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eaLnBrk="1" hangingPunct="1">
              <a:defRPr sz="4400">
                <a:solidFill>
                  <a:schemeClr val="tx2"/>
                </a:solidFill>
              </a:defRPr>
            </a:lvl2pPr>
            <a:lvl3pPr algn="l" eaLnBrk="1" hangingPunct="1">
              <a:defRPr sz="4400">
                <a:solidFill>
                  <a:schemeClr val="tx2"/>
                </a:solidFill>
              </a:defRPr>
            </a:lvl3pPr>
            <a:lvl4pPr algn="l" eaLnBrk="1" hangingPunct="1">
              <a:defRPr sz="4400">
                <a:solidFill>
                  <a:schemeClr val="tx2"/>
                </a:solidFill>
              </a:defRPr>
            </a:lvl4pPr>
            <a:lvl5pPr algn="l" eaLnBrk="1" hangingPunct="1"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spc="-150" dirty="0"/>
              <a:t>PDLib vs None framework</a:t>
            </a:r>
            <a:endParaRPr lang="th-TH" spc="-150" dirty="0"/>
          </a:p>
        </p:txBody>
      </p:sp>
      <p:sp>
        <p:nvSpPr>
          <p:cNvPr id="2" name="TextBox 1"/>
          <p:cNvSpPr txBox="1"/>
          <p:nvPr/>
        </p:nvSpPr>
        <p:spPr>
          <a:xfrm>
            <a:off x="76200" y="920387"/>
            <a:ext cx="952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2015F7"/>
                </a:solidFill>
              </a:rPr>
              <a:t>What is PD Lib?</a:t>
            </a:r>
          </a:p>
          <a:p>
            <a:pPr algn="l"/>
            <a:r>
              <a:rPr lang="en-US" sz="1200" dirty="0" err="1"/>
              <a:t>PDLib</a:t>
            </a:r>
            <a:r>
              <a:rPr lang="en-US" sz="1200" dirty="0"/>
              <a:t> is the name of software library and framework for machine software development. It create from C# </a:t>
            </a:r>
            <a:r>
              <a:rPr lang="en-US" sz="1200" dirty="0" err="1"/>
              <a:t>.Net</a:t>
            </a:r>
            <a:r>
              <a:rPr lang="en-US" sz="1200" dirty="0"/>
              <a:t> language.</a:t>
            </a:r>
          </a:p>
          <a:p>
            <a:pPr algn="l"/>
            <a:r>
              <a:rPr lang="en-US" sz="1200" dirty="0" err="1"/>
              <a:t>PDLib</a:t>
            </a:r>
            <a:r>
              <a:rPr lang="en-US" sz="1200" dirty="0"/>
              <a:t> can software engineer to reduce software development time and reduce problem (bug) in the application software. This is because of </a:t>
            </a:r>
            <a:r>
              <a:rPr lang="en-US" sz="1200" dirty="0" err="1"/>
              <a:t>PDLib</a:t>
            </a:r>
            <a:r>
              <a:rPr lang="en-US" sz="1200" dirty="0"/>
              <a:t> will provide mandatory part for machine software development Ex. </a:t>
            </a:r>
            <a:r>
              <a:rPr lang="en-US" sz="1200" dirty="0">
                <a:solidFill>
                  <a:srgbClr val="FF00FF"/>
                </a:solidFill>
              </a:rPr>
              <a:t>component structure, machine sequence structure &amp; editor, handling user interface (GUI) with data, hardware interface library pattern.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19050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PDLib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190080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None framework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565275" y="1976759"/>
            <a:ext cx="0" cy="438855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152400" y="2278950"/>
            <a:ext cx="9601200" cy="705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789126" y="5015805"/>
            <a:ext cx="45977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Software Developer need </a:t>
            </a:r>
            <a:r>
              <a:rPr lang="en-US" sz="1200" b="1" dirty="0">
                <a:solidFill>
                  <a:srgbClr val="006600"/>
                </a:solidFill>
              </a:rPr>
              <a:t>focus on application area only</a:t>
            </a:r>
            <a:r>
              <a:rPr lang="en-US" sz="1200" dirty="0"/>
              <a:t>.</a:t>
            </a:r>
          </a:p>
          <a:p>
            <a:pPr algn="l"/>
            <a:r>
              <a:rPr lang="en-US" sz="1200" dirty="0">
                <a:solidFill>
                  <a:srgbClr val="006600"/>
                </a:solidFill>
              </a:rPr>
              <a:t>-  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6600"/>
                </a:solidFill>
              </a:rPr>
              <a:t>Faste</a:t>
            </a:r>
            <a:r>
              <a:rPr lang="en-US" sz="1200" dirty="0"/>
              <a:t>r Development time</a:t>
            </a:r>
          </a:p>
          <a:p>
            <a:pPr marL="171450" indent="-171450" algn="l">
              <a:buFontTx/>
              <a:buChar char="-"/>
            </a:pPr>
            <a:r>
              <a:rPr lang="en-US" sz="1200" dirty="0">
                <a:solidFill>
                  <a:srgbClr val="006600"/>
                </a:solidFill>
              </a:rPr>
              <a:t>Reduce</a:t>
            </a:r>
            <a:r>
              <a:rPr lang="en-US" sz="1200" dirty="0"/>
              <a:t> bug</a:t>
            </a:r>
          </a:p>
          <a:p>
            <a:pPr marL="171450" indent="-171450" algn="l">
              <a:buFontTx/>
              <a:buChar char="-"/>
            </a:pPr>
            <a:r>
              <a:rPr lang="en-US" sz="1200" dirty="0">
                <a:solidFill>
                  <a:srgbClr val="006600"/>
                </a:solidFill>
              </a:rPr>
              <a:t>Standard</a:t>
            </a:r>
            <a:r>
              <a:rPr lang="en-US" sz="1200" dirty="0"/>
              <a:t> Structure</a:t>
            </a:r>
          </a:p>
          <a:p>
            <a:pPr marL="171450" indent="-171450" algn="l">
              <a:buFontTx/>
              <a:buChar char="-"/>
            </a:pPr>
            <a:r>
              <a:rPr lang="en-US" sz="1200" dirty="0">
                <a:solidFill>
                  <a:srgbClr val="006600"/>
                </a:solidFill>
              </a:rPr>
              <a:t>Standard</a:t>
            </a:r>
            <a:r>
              <a:rPr lang="en-US" sz="1200" dirty="0"/>
              <a:t> Pattern</a:t>
            </a:r>
          </a:p>
          <a:p>
            <a:pPr marL="171450" indent="-171450" algn="l">
              <a:buFontTx/>
              <a:buChar char="-"/>
            </a:pPr>
            <a:r>
              <a:rPr lang="en-US" sz="1200" dirty="0">
                <a:solidFill>
                  <a:srgbClr val="006600"/>
                </a:solidFill>
              </a:rPr>
              <a:t>Easy</a:t>
            </a:r>
            <a:r>
              <a:rPr lang="en-US" sz="1200" dirty="0"/>
              <a:t> to work as team cause by </a:t>
            </a:r>
            <a:r>
              <a:rPr lang="en-US" sz="1200" dirty="0">
                <a:solidFill>
                  <a:srgbClr val="006600"/>
                </a:solidFill>
              </a:rPr>
              <a:t>standard</a:t>
            </a:r>
            <a:r>
              <a:rPr lang="en-US" sz="1200" dirty="0"/>
              <a:t> framework.</a:t>
            </a:r>
          </a:p>
          <a:p>
            <a:pPr marL="171450" indent="-171450" algn="l">
              <a:buFontTx/>
              <a:buChar char="-"/>
            </a:pPr>
            <a:r>
              <a:rPr lang="en-US" sz="1200" dirty="0">
                <a:solidFill>
                  <a:srgbClr val="006600"/>
                </a:solidFill>
              </a:rPr>
              <a:t>Easy</a:t>
            </a:r>
            <a:r>
              <a:rPr lang="en-US" sz="1200" dirty="0"/>
              <a:t> debug for other developer cause by </a:t>
            </a:r>
            <a:r>
              <a:rPr lang="en-US" sz="1200" dirty="0">
                <a:solidFill>
                  <a:srgbClr val="006600"/>
                </a:solidFill>
              </a:rPr>
              <a:t>standard</a:t>
            </a:r>
            <a:r>
              <a:rPr lang="en-US" sz="1200" dirty="0"/>
              <a:t> framework.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2119" y="4939605"/>
            <a:ext cx="45031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Software Developer need </a:t>
            </a:r>
            <a:r>
              <a:rPr lang="en-US" sz="1200" b="1" dirty="0">
                <a:solidFill>
                  <a:srgbClr val="FF5050"/>
                </a:solidFill>
              </a:rPr>
              <a:t>focus on everything.</a:t>
            </a:r>
          </a:p>
          <a:p>
            <a:pPr algn="l"/>
            <a:r>
              <a:rPr lang="en-US" sz="1200" dirty="0">
                <a:solidFill>
                  <a:srgbClr val="FF0000"/>
                </a:solidFill>
              </a:rPr>
              <a:t>-   Slower</a:t>
            </a:r>
            <a:r>
              <a:rPr lang="en-US" sz="1200" dirty="0"/>
              <a:t> Development Time</a:t>
            </a:r>
          </a:p>
          <a:p>
            <a:pPr marL="171450" indent="-171450" algn="l">
              <a:buFontTx/>
              <a:buChar char="-"/>
            </a:pPr>
            <a:r>
              <a:rPr lang="en-US" sz="1200" dirty="0">
                <a:solidFill>
                  <a:srgbClr val="FF0000"/>
                </a:solidFill>
              </a:rPr>
              <a:t>Produce more </a:t>
            </a:r>
            <a:r>
              <a:rPr lang="en-US" sz="1200" dirty="0"/>
              <a:t>bug</a:t>
            </a:r>
          </a:p>
          <a:p>
            <a:pPr marL="171450" indent="-171450" algn="l">
              <a:buFontTx/>
              <a:buChar char="-"/>
            </a:pPr>
            <a:r>
              <a:rPr lang="en-US" sz="1200" dirty="0">
                <a:solidFill>
                  <a:srgbClr val="FF0000"/>
                </a:solidFill>
              </a:rPr>
              <a:t>None</a:t>
            </a:r>
            <a:r>
              <a:rPr lang="en-US" sz="1200" dirty="0"/>
              <a:t> Structure (structure base on each developer or vender)</a:t>
            </a:r>
          </a:p>
          <a:p>
            <a:pPr marL="171450" indent="-171450" algn="l">
              <a:buFontTx/>
              <a:buChar char="-"/>
            </a:pPr>
            <a:r>
              <a:rPr lang="en-US" sz="1200" dirty="0">
                <a:solidFill>
                  <a:srgbClr val="FF0000"/>
                </a:solidFill>
              </a:rPr>
              <a:t>None</a:t>
            </a:r>
            <a:r>
              <a:rPr lang="en-US" sz="1200" dirty="0"/>
              <a:t> Pattern (pattern base on each developer or vender)</a:t>
            </a:r>
          </a:p>
          <a:p>
            <a:pPr marL="171450" indent="-171450" algn="l">
              <a:buFontTx/>
              <a:buChar char="-"/>
            </a:pPr>
            <a:r>
              <a:rPr lang="en-US" sz="1200" dirty="0">
                <a:solidFill>
                  <a:srgbClr val="FF0000"/>
                </a:solidFill>
              </a:rPr>
              <a:t>Hard</a:t>
            </a:r>
            <a:r>
              <a:rPr lang="en-US" sz="1200" dirty="0"/>
              <a:t> to work as team cause by </a:t>
            </a:r>
            <a:r>
              <a:rPr lang="en-US" sz="1200" dirty="0">
                <a:solidFill>
                  <a:srgbClr val="FF0000"/>
                </a:solidFill>
              </a:rPr>
              <a:t>no</a:t>
            </a:r>
            <a:r>
              <a:rPr lang="en-US" sz="1200" dirty="0"/>
              <a:t> framework.</a:t>
            </a:r>
          </a:p>
          <a:p>
            <a:pPr marL="171450" indent="-171450" algn="l">
              <a:buFontTx/>
              <a:buChar char="-"/>
            </a:pPr>
            <a:r>
              <a:rPr lang="en-US" sz="1200" dirty="0">
                <a:solidFill>
                  <a:srgbClr val="FF0000"/>
                </a:solidFill>
              </a:rPr>
              <a:t>Hard</a:t>
            </a:r>
            <a:r>
              <a:rPr lang="en-US" sz="1200" dirty="0"/>
              <a:t> debug for other developer cause by </a:t>
            </a:r>
            <a:r>
              <a:rPr lang="en-US" sz="1200" dirty="0">
                <a:solidFill>
                  <a:srgbClr val="FF0000"/>
                </a:solidFill>
              </a:rPr>
              <a:t>no</a:t>
            </a:r>
            <a:r>
              <a:rPr lang="en-US" sz="1200" dirty="0"/>
              <a:t> framework.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72000" y="2286000"/>
            <a:ext cx="5345882" cy="2710681"/>
            <a:chOff x="4572000" y="2286000"/>
            <a:chExt cx="5345882" cy="27106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845635"/>
              <a:ext cx="620838" cy="35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168446" y="2286000"/>
              <a:ext cx="601447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PDLib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02030" y="2343059"/>
              <a:ext cx="154677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Machine Application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48584" y="2313801"/>
              <a:ext cx="380232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C#</a:t>
              </a: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5486400" y="3621652"/>
              <a:ext cx="692621" cy="236523"/>
            </a:xfrm>
            <a:prstGeom prst="ellipse">
              <a:avLst/>
            </a:prstGeom>
            <a:solidFill>
              <a:srgbClr val="92D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S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ngsana New" pitchFamily="18" charset="-34"/>
                </a:rPr>
                <a:t>equencer</a:t>
              </a: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5722164" y="3892323"/>
              <a:ext cx="913714" cy="195955"/>
            </a:xfrm>
            <a:prstGeom prst="ellipse">
              <a:avLst/>
            </a:prstGeom>
            <a:solidFill>
              <a:srgbClr val="92D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GUI Handler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6931133" y="3619624"/>
              <a:ext cx="779678" cy="195955"/>
            </a:xfrm>
            <a:prstGeom prst="ellipse">
              <a:avLst/>
            </a:prstGeom>
            <a:solidFill>
              <a:srgbClr val="92D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HW Library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6722268" y="3890926"/>
              <a:ext cx="779678" cy="195955"/>
            </a:xfrm>
            <a:prstGeom prst="ellipse">
              <a:avLst/>
            </a:prstGeom>
            <a:solidFill>
              <a:srgbClr val="92D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SW Pattern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7122146" y="3341654"/>
              <a:ext cx="494100" cy="187295"/>
            </a:xfrm>
            <a:prstGeom prst="ellipse">
              <a:avLst/>
            </a:prstGeom>
            <a:solidFill>
              <a:srgbClr val="92D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Etc.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cxnSp>
          <p:nvCxnSpPr>
            <p:cNvPr id="16402" name="Curved Connector 16401"/>
            <p:cNvCxnSpPr>
              <a:stCxn id="70" idx="7"/>
            </p:cNvCxnSpPr>
            <p:nvPr/>
          </p:nvCxnSpPr>
          <p:spPr bwMode="auto">
            <a:xfrm rot="5400000" flipH="1" flipV="1">
              <a:off x="6079198" y="3433693"/>
              <a:ext cx="220989" cy="224207"/>
            </a:xfrm>
            <a:prstGeom prst="curvedConnector2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410" name="Curved Connector 16409"/>
            <p:cNvCxnSpPr/>
            <p:nvPr/>
          </p:nvCxnSpPr>
          <p:spPr bwMode="auto">
            <a:xfrm rot="16200000" flipV="1">
              <a:off x="7058113" y="3073421"/>
              <a:ext cx="184104" cy="438063"/>
            </a:xfrm>
            <a:prstGeom prst="curvedConnector2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412" name="Curved Connector 16411"/>
            <p:cNvCxnSpPr>
              <a:stCxn id="72" idx="1"/>
            </p:cNvCxnSpPr>
            <p:nvPr/>
          </p:nvCxnSpPr>
          <p:spPr bwMode="auto">
            <a:xfrm rot="16200000" flipV="1">
              <a:off x="6756769" y="3359776"/>
              <a:ext cx="254045" cy="323046"/>
            </a:xfrm>
            <a:prstGeom prst="curvedConnector2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8672028" y="2853757"/>
              <a:ext cx="124585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2015F7"/>
                  </a:solidFill>
                </a:rPr>
                <a:t>Implement on </a:t>
              </a:r>
            </a:p>
            <a:p>
              <a:r>
                <a:rPr lang="en-US" sz="1050" dirty="0">
                  <a:solidFill>
                    <a:srgbClr val="2015F7"/>
                  </a:solidFill>
                </a:rPr>
                <a:t>C# base + PDLib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949230" y="4102373"/>
              <a:ext cx="12442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006600"/>
                  </a:solidFill>
                </a:rPr>
                <a:t>Included in PDLib</a:t>
              </a:r>
            </a:p>
          </p:txBody>
        </p:sp>
        <p:cxnSp>
          <p:nvCxnSpPr>
            <p:cNvPr id="88" name="Straight Connector 87"/>
            <p:cNvCxnSpPr/>
            <p:nvPr/>
          </p:nvCxnSpPr>
          <p:spPr bwMode="auto">
            <a:xfrm>
              <a:off x="7811393" y="2320144"/>
              <a:ext cx="0" cy="2619461"/>
            </a:xfrm>
            <a:prstGeom prst="line">
              <a:avLst/>
            </a:prstGeom>
            <a:noFill/>
            <a:ln w="6350" cap="flat" cmpd="sng" algn="ctr">
              <a:solidFill>
                <a:schemeClr val="bg2">
                  <a:lumMod val="75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 bwMode="auto">
            <a:xfrm flipH="1">
              <a:off x="5204370" y="2343059"/>
              <a:ext cx="11385" cy="2573498"/>
            </a:xfrm>
            <a:prstGeom prst="line">
              <a:avLst/>
            </a:prstGeom>
            <a:noFill/>
            <a:ln w="6350" cap="flat" cmpd="sng" algn="ctr">
              <a:solidFill>
                <a:schemeClr val="bg2">
                  <a:lumMod val="75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Arrow Connector 148"/>
            <p:cNvCxnSpPr>
              <a:stCxn id="1026" idx="3"/>
            </p:cNvCxnSpPr>
            <p:nvPr/>
          </p:nvCxnSpPr>
          <p:spPr bwMode="auto">
            <a:xfrm>
              <a:off x="5192838" y="3023018"/>
              <a:ext cx="996854" cy="81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404" name="Straight Arrow Connector 16403"/>
            <p:cNvCxnSpPr/>
            <p:nvPr/>
          </p:nvCxnSpPr>
          <p:spPr bwMode="auto">
            <a:xfrm flipV="1">
              <a:off x="6301796" y="3480950"/>
              <a:ext cx="167373" cy="409976"/>
            </a:xfrm>
            <a:prstGeom prst="straightConnector1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7" name="Straight Arrow Connector 106"/>
            <p:cNvCxnSpPr>
              <a:stCxn id="73" idx="1"/>
            </p:cNvCxnSpPr>
            <p:nvPr/>
          </p:nvCxnSpPr>
          <p:spPr bwMode="auto">
            <a:xfrm flipH="1" flipV="1">
              <a:off x="6635878" y="3469034"/>
              <a:ext cx="200571" cy="450589"/>
            </a:xfrm>
            <a:prstGeom prst="straightConnector1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0" name="Oval 139"/>
            <p:cNvSpPr/>
            <p:nvPr/>
          </p:nvSpPr>
          <p:spPr bwMode="auto">
            <a:xfrm>
              <a:off x="5328736" y="3348931"/>
              <a:ext cx="696697" cy="232469"/>
            </a:xfrm>
            <a:prstGeom prst="ellipse">
              <a:avLst/>
            </a:prstGeom>
            <a:solidFill>
              <a:srgbClr val="92D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S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ngsana New" pitchFamily="18" charset="-34"/>
                </a:rPr>
                <a:t>tructure</a:t>
              </a:r>
            </a:p>
          </p:txBody>
        </p:sp>
        <p:cxnSp>
          <p:nvCxnSpPr>
            <p:cNvPr id="141" name="Curved Connector 140"/>
            <p:cNvCxnSpPr/>
            <p:nvPr/>
          </p:nvCxnSpPr>
          <p:spPr bwMode="auto">
            <a:xfrm rot="5400000" flipH="1" flipV="1">
              <a:off x="6043294" y="3206402"/>
              <a:ext cx="220989" cy="224207"/>
            </a:xfrm>
            <a:prstGeom prst="curvedConnector2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0" name="Oval 149"/>
            <p:cNvSpPr/>
            <p:nvPr/>
          </p:nvSpPr>
          <p:spPr bwMode="auto">
            <a:xfrm>
              <a:off x="8612572" y="3581400"/>
              <a:ext cx="988628" cy="232469"/>
            </a:xfrm>
            <a:prstGeom prst="ellipse">
              <a:avLst/>
            </a:prstGeom>
            <a:solidFill>
              <a:srgbClr val="FF5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App S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ngsana New" pitchFamily="18" charset="-34"/>
                </a:rPr>
                <a:t>tructure</a:t>
              </a: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8612572" y="3875005"/>
              <a:ext cx="1081339" cy="232469"/>
            </a:xfrm>
            <a:prstGeom prst="ellipse">
              <a:avLst/>
            </a:prstGeom>
            <a:solidFill>
              <a:srgbClr val="FF5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App GUI Design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8612572" y="4170418"/>
              <a:ext cx="1216166" cy="232942"/>
            </a:xfrm>
            <a:prstGeom prst="ellipse">
              <a:avLst/>
            </a:prstGeom>
            <a:solidFill>
              <a:srgbClr val="FF5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App State Machine 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 bwMode="auto">
            <a:xfrm>
              <a:off x="8500812" y="3581400"/>
              <a:ext cx="0" cy="878632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Straight Connector 153"/>
            <p:cNvCxnSpPr/>
            <p:nvPr/>
          </p:nvCxnSpPr>
          <p:spPr bwMode="auto">
            <a:xfrm>
              <a:off x="8500812" y="3702114"/>
              <a:ext cx="127000" cy="1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auto">
            <a:xfrm>
              <a:off x="8495732" y="3991239"/>
              <a:ext cx="127000" cy="1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/>
            <p:cNvCxnSpPr/>
            <p:nvPr/>
          </p:nvCxnSpPr>
          <p:spPr bwMode="auto">
            <a:xfrm>
              <a:off x="8502198" y="4286889"/>
              <a:ext cx="127000" cy="1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 rot="16200000">
              <a:off x="7773100" y="3973918"/>
              <a:ext cx="1191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Application Base</a:t>
              </a:r>
            </a:p>
          </p:txBody>
        </p:sp>
        <p:sp>
          <p:nvSpPr>
            <p:cNvPr id="158" name="Rounded Rectangle 157"/>
            <p:cNvSpPr/>
            <p:nvPr/>
          </p:nvSpPr>
          <p:spPr bwMode="auto">
            <a:xfrm>
              <a:off x="7924800" y="3436808"/>
              <a:ext cx="1949019" cy="1535011"/>
            </a:xfrm>
            <a:prstGeom prst="roundRect">
              <a:avLst>
                <a:gd name="adj" fmla="val 6983"/>
              </a:avLst>
            </a:prstGeom>
            <a:noFill/>
            <a:ln w="6350" cap="flat" cmpd="sng" algn="ctr">
              <a:solidFill>
                <a:srgbClr val="FF5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651400"/>
              <a:ext cx="914400" cy="922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" name="Rounded Rectangle 158"/>
            <p:cNvSpPr/>
            <p:nvPr/>
          </p:nvSpPr>
          <p:spPr bwMode="auto">
            <a:xfrm>
              <a:off x="5309215" y="3112664"/>
              <a:ext cx="2401596" cy="1826941"/>
            </a:xfrm>
            <a:prstGeom prst="roundRect">
              <a:avLst>
                <a:gd name="adj" fmla="val 6983"/>
              </a:avLst>
            </a:prstGeom>
            <a:noFill/>
            <a:ln w="6350" cap="flat" cmpd="sng" algn="ctr">
              <a:solidFill>
                <a:srgbClr val="00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2651400"/>
              <a:ext cx="685800" cy="68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1" name="TextBox 160"/>
            <p:cNvSpPr txBox="1"/>
            <p:nvPr/>
          </p:nvSpPr>
          <p:spPr>
            <a:xfrm>
              <a:off x="8256188" y="4419600"/>
              <a:ext cx="164981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>
                  <a:solidFill>
                    <a:srgbClr val="FF0000"/>
                  </a:solidFill>
                </a:rPr>
                <a:t>Application Base </a:t>
              </a:r>
            </a:p>
            <a:p>
              <a:r>
                <a:rPr lang="en-US" sz="1050" i="1" dirty="0">
                  <a:solidFill>
                    <a:srgbClr val="FF0000"/>
                  </a:solidFill>
                </a:rPr>
                <a:t>Still Independent Design</a:t>
              </a:r>
            </a:p>
            <a:p>
              <a:r>
                <a:rPr lang="en-US" sz="1050" i="1" dirty="0">
                  <a:solidFill>
                    <a:srgbClr val="FF0000"/>
                  </a:solidFill>
                </a:rPr>
                <a:t>Base on developer Skill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 bwMode="auto">
            <a:xfrm>
              <a:off x="6885913" y="2995831"/>
              <a:ext cx="1007906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385" name="Straight Arrow Connector 16384"/>
            <p:cNvCxnSpPr/>
            <p:nvPr/>
          </p:nvCxnSpPr>
          <p:spPr bwMode="auto">
            <a:xfrm>
              <a:off x="6934200" y="2994574"/>
              <a:ext cx="91746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2" name="TextBox 161"/>
          <p:cNvSpPr txBox="1"/>
          <p:nvPr/>
        </p:nvSpPr>
        <p:spPr>
          <a:xfrm>
            <a:off x="5616981" y="4517738"/>
            <a:ext cx="199926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err="1">
                <a:solidFill>
                  <a:srgbClr val="006600"/>
                </a:solidFill>
              </a:rPr>
              <a:t>PdLib</a:t>
            </a:r>
            <a:r>
              <a:rPr lang="en-US" sz="1050" i="1" dirty="0">
                <a:solidFill>
                  <a:srgbClr val="006600"/>
                </a:solidFill>
              </a:rPr>
              <a:t> will eliminate </a:t>
            </a:r>
          </a:p>
          <a:p>
            <a:r>
              <a:rPr lang="en-US" sz="1050" i="1" dirty="0">
                <a:solidFill>
                  <a:srgbClr val="006600"/>
                </a:solidFill>
              </a:rPr>
              <a:t>Machine SW Base Complexity</a:t>
            </a:r>
          </a:p>
          <a:p>
            <a:endParaRPr lang="en-US" sz="1050" i="1" dirty="0">
              <a:solidFill>
                <a:srgbClr val="0066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200" y="2313801"/>
            <a:ext cx="4489075" cy="2625804"/>
            <a:chOff x="76200" y="2313801"/>
            <a:chExt cx="4489075" cy="2625804"/>
          </a:xfrm>
        </p:grpSpPr>
        <p:sp>
          <p:nvSpPr>
            <p:cNvPr id="57" name="Rounded Rectangle 56"/>
            <p:cNvSpPr/>
            <p:nvPr/>
          </p:nvSpPr>
          <p:spPr bwMode="auto">
            <a:xfrm>
              <a:off x="1071525" y="3208522"/>
              <a:ext cx="3271875" cy="1731083"/>
            </a:xfrm>
            <a:prstGeom prst="roundRect">
              <a:avLst>
                <a:gd name="adj" fmla="val 6983"/>
              </a:avLst>
            </a:prstGeom>
            <a:noFill/>
            <a:ln w="6350" cap="flat" cmpd="sng" algn="ctr">
              <a:solidFill>
                <a:srgbClr val="FF5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664" y="2551770"/>
              <a:ext cx="914400" cy="922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90985" y="2313801"/>
              <a:ext cx="380232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C#</a:t>
              </a:r>
            </a:p>
          </p:txBody>
        </p:sp>
        <p:cxnSp>
          <p:nvCxnSpPr>
            <p:cNvPr id="62" name="Straight Arrow Connector 61"/>
            <p:cNvCxnSpPr>
              <a:stCxn id="146" idx="3"/>
            </p:cNvCxnSpPr>
            <p:nvPr/>
          </p:nvCxnSpPr>
          <p:spPr bwMode="auto">
            <a:xfrm>
              <a:off x="697038" y="3031140"/>
              <a:ext cx="522162" cy="735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2737531" y="2726799"/>
              <a:ext cx="18277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2015F7"/>
                  </a:solidFill>
                </a:rPr>
                <a:t>Implement on C# base only</a:t>
              </a:r>
            </a:p>
          </p:txBody>
        </p:sp>
        <p:pic>
          <p:nvPicPr>
            <p:cNvPr id="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853757"/>
              <a:ext cx="620838" cy="35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8" name="Straight Connector 167"/>
            <p:cNvCxnSpPr/>
            <p:nvPr/>
          </p:nvCxnSpPr>
          <p:spPr bwMode="auto">
            <a:xfrm>
              <a:off x="1005951" y="2343059"/>
              <a:ext cx="0" cy="2546509"/>
            </a:xfrm>
            <a:prstGeom prst="line">
              <a:avLst/>
            </a:prstGeom>
            <a:noFill/>
            <a:ln w="6350" cap="flat" cmpd="sng" algn="ctr">
              <a:solidFill>
                <a:schemeClr val="bg2">
                  <a:lumMod val="75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Oval 110"/>
            <p:cNvSpPr/>
            <p:nvPr/>
          </p:nvSpPr>
          <p:spPr bwMode="auto">
            <a:xfrm>
              <a:off x="3037756" y="3429561"/>
              <a:ext cx="988628" cy="232469"/>
            </a:xfrm>
            <a:prstGeom prst="ellipse">
              <a:avLst/>
            </a:prstGeom>
            <a:solidFill>
              <a:srgbClr val="FF5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App S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ngsana New" pitchFamily="18" charset="-34"/>
                </a:rPr>
                <a:t>tructure</a:t>
              </a: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3037756" y="3723166"/>
              <a:ext cx="1081339" cy="232469"/>
            </a:xfrm>
            <a:prstGeom prst="ellipse">
              <a:avLst/>
            </a:prstGeom>
            <a:solidFill>
              <a:srgbClr val="FF5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App GUI Design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3037756" y="4018579"/>
              <a:ext cx="1216166" cy="232942"/>
            </a:xfrm>
            <a:prstGeom prst="ellipse">
              <a:avLst/>
            </a:prstGeom>
            <a:solidFill>
              <a:srgbClr val="FF5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App State Machine 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1477252" y="4002968"/>
              <a:ext cx="913714" cy="195955"/>
            </a:xfrm>
            <a:prstGeom prst="ellipse">
              <a:avLst/>
            </a:prstGeom>
            <a:solidFill>
              <a:srgbClr val="FF5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GUI Handler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1502386" y="4476753"/>
              <a:ext cx="779678" cy="195955"/>
            </a:xfrm>
            <a:prstGeom prst="ellipse">
              <a:avLst/>
            </a:prstGeom>
            <a:solidFill>
              <a:srgbClr val="FF5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HW Library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1498600" y="4231568"/>
              <a:ext cx="779678" cy="195955"/>
            </a:xfrm>
            <a:prstGeom prst="ellipse">
              <a:avLst/>
            </a:prstGeom>
            <a:solidFill>
              <a:srgbClr val="FF5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SW Pattern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1498600" y="4692082"/>
              <a:ext cx="494100" cy="187295"/>
            </a:xfrm>
            <a:prstGeom prst="ellipse">
              <a:avLst/>
            </a:prstGeom>
            <a:solidFill>
              <a:srgbClr val="FF5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Etc.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cxnSp>
          <p:nvCxnSpPr>
            <p:cNvPr id="16414" name="Straight Connector 16413"/>
            <p:cNvCxnSpPr/>
            <p:nvPr/>
          </p:nvCxnSpPr>
          <p:spPr bwMode="auto">
            <a:xfrm flipH="1">
              <a:off x="1371600" y="3320482"/>
              <a:ext cx="1386" cy="1485797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endCxn id="101" idx="2"/>
            </p:cNvCxnSpPr>
            <p:nvPr/>
          </p:nvCxnSpPr>
          <p:spPr bwMode="auto">
            <a:xfrm>
              <a:off x="1371600" y="3852061"/>
              <a:ext cx="127000" cy="1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>
              <a:off x="1375386" y="4102338"/>
              <a:ext cx="127000" cy="1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>
              <a:off x="1383139" y="4327981"/>
              <a:ext cx="127000" cy="1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>
              <a:off x="1388805" y="4575872"/>
              <a:ext cx="127000" cy="1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1360287" y="3578092"/>
              <a:ext cx="127000" cy="1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/>
            <p:nvPr/>
          </p:nvCxnSpPr>
          <p:spPr bwMode="auto">
            <a:xfrm>
              <a:off x="1374012" y="4787936"/>
              <a:ext cx="127000" cy="1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2925996" y="3276600"/>
              <a:ext cx="0" cy="878632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>
              <a:off x="2925996" y="3550275"/>
              <a:ext cx="127000" cy="1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>
              <a:off x="2920916" y="3839400"/>
              <a:ext cx="127000" cy="1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>
              <a:off x="2927382" y="4135050"/>
              <a:ext cx="127000" cy="1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 rot="16200000">
              <a:off x="562024" y="3720414"/>
              <a:ext cx="12939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Machine SW Base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 rot="16200000">
              <a:off x="2198284" y="3669118"/>
              <a:ext cx="1191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Application Base</a:t>
              </a: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1498600" y="3733800"/>
              <a:ext cx="692621" cy="236523"/>
            </a:xfrm>
            <a:prstGeom prst="ellipse">
              <a:avLst/>
            </a:prstGeom>
            <a:solidFill>
              <a:srgbClr val="FF5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S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ngsana New" pitchFamily="18" charset="-34"/>
                </a:rPr>
                <a:t>equencer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758001" y="4484384"/>
              <a:ext cx="15969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>
                  <a:solidFill>
                    <a:srgbClr val="FF0000"/>
                  </a:solidFill>
                </a:rPr>
                <a:t>Independent Design</a:t>
              </a:r>
            </a:p>
            <a:p>
              <a:r>
                <a:rPr lang="en-US" sz="1050" i="1" dirty="0">
                  <a:solidFill>
                    <a:srgbClr val="FF0000"/>
                  </a:solidFill>
                </a:rPr>
                <a:t>Base on developer Skill</a:t>
              </a: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1493528" y="3469034"/>
              <a:ext cx="696697" cy="232469"/>
            </a:xfrm>
            <a:prstGeom prst="ellipse">
              <a:avLst/>
            </a:prstGeom>
            <a:solidFill>
              <a:srgbClr val="FF5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S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ngsana New" pitchFamily="18" charset="-34"/>
                </a:rPr>
                <a:t>tructure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71525" y="2320144"/>
              <a:ext cx="154677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Machine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66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9906000" cy="8382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20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2797680"/>
            <a:ext cx="1751814" cy="113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is built-in on </a:t>
            </a:r>
            <a:r>
              <a:rPr lang="en-US" dirty="0" err="1"/>
              <a:t>PDLib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" y="990600"/>
            <a:ext cx="80823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Structure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1714500" cy="202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06122"/>
            <a:ext cx="3057330" cy="381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15000" y="990600"/>
            <a:ext cx="92525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Sequencer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499" y="4053347"/>
            <a:ext cx="103746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GUI Handler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274802"/>
            <a:ext cx="5278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err="1"/>
              <a:t>PdLib</a:t>
            </a:r>
            <a:r>
              <a:rPr lang="en-US" sz="1000" dirty="0"/>
              <a:t> already provide overall software structure with “</a:t>
            </a:r>
            <a:r>
              <a:rPr lang="en-US" sz="1000" dirty="0">
                <a:solidFill>
                  <a:srgbClr val="2015F7"/>
                </a:solidFill>
              </a:rPr>
              <a:t>Tree</a:t>
            </a:r>
            <a:r>
              <a:rPr lang="en-US" sz="1000" dirty="0"/>
              <a:t>” structure and naming of each component. It also come with “</a:t>
            </a:r>
            <a:r>
              <a:rPr lang="en-US" sz="1000" dirty="0">
                <a:solidFill>
                  <a:srgbClr val="2015F7"/>
                </a:solidFill>
              </a:rPr>
              <a:t>Property management</a:t>
            </a:r>
            <a:r>
              <a:rPr lang="en-US" sz="1000" dirty="0"/>
              <a:t>” of each software component. </a:t>
            </a:r>
          </a:p>
          <a:p>
            <a:pPr algn="l"/>
            <a:r>
              <a:rPr lang="en-US" sz="1000" dirty="0"/>
              <a:t>With this structure, It is very easy too manage each software component.</a:t>
            </a:r>
          </a:p>
          <a:p>
            <a:pPr algn="l"/>
            <a:r>
              <a:rPr lang="en-US" sz="1000" dirty="0"/>
              <a:t>It easy to add, delete, modify and retrieve each software object on each software classes.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1765" y="2702986"/>
            <a:ext cx="14462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2015F7"/>
                </a:solidFill>
              </a:rPr>
              <a:t>Property Management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45080" y="3243589"/>
            <a:ext cx="1234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2015F7"/>
                </a:solidFill>
              </a:rPr>
              <a:t>PdLib</a:t>
            </a:r>
            <a:r>
              <a:rPr lang="en-US" sz="1000" dirty="0">
                <a:solidFill>
                  <a:srgbClr val="2015F7"/>
                </a:solidFill>
              </a:rPr>
              <a:t> </a:t>
            </a:r>
          </a:p>
          <a:p>
            <a:r>
              <a:rPr lang="en-US" sz="1000" dirty="0">
                <a:solidFill>
                  <a:srgbClr val="2015F7"/>
                </a:solidFill>
              </a:rPr>
              <a:t>component with </a:t>
            </a:r>
          </a:p>
          <a:p>
            <a:r>
              <a:rPr lang="en-US" sz="1000" dirty="0">
                <a:solidFill>
                  <a:srgbClr val="2015F7"/>
                </a:solidFill>
              </a:rPr>
              <a:t>tree structure </a:t>
            </a:r>
          </a:p>
          <a:p>
            <a:r>
              <a:rPr lang="en-US" sz="1000" dirty="0">
                <a:solidFill>
                  <a:srgbClr val="2015F7"/>
                </a:solidFill>
              </a:rPr>
              <a:t>and browser Tools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1290459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err="1"/>
              <a:t>PdLib</a:t>
            </a:r>
            <a:r>
              <a:rPr lang="en-US" sz="1000" dirty="0"/>
              <a:t> provided machine sequencer which most complex part in the machine software base. It’s come with </a:t>
            </a:r>
            <a:r>
              <a:rPr lang="en-US" sz="1000" dirty="0">
                <a:solidFill>
                  <a:srgbClr val="2015F7"/>
                </a:solidFill>
              </a:rPr>
              <a:t>easy editor too</a:t>
            </a:r>
            <a:r>
              <a:rPr lang="en-US" sz="1000" dirty="0"/>
              <a:t>l by use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graphic flow chart </a:t>
            </a:r>
            <a:r>
              <a:rPr lang="en-US" sz="1000" dirty="0"/>
              <a:t>for create and edit machine sequence (machine state)</a:t>
            </a:r>
          </a:p>
          <a:p>
            <a:pPr algn="l"/>
            <a:r>
              <a:rPr lang="en-US" sz="1000" dirty="0"/>
              <a:t>Developer will reduce time and bug for create machine sequence.</a:t>
            </a:r>
          </a:p>
          <a:p>
            <a:pPr algn="l"/>
            <a:r>
              <a:rPr lang="en-US" sz="1000" dirty="0"/>
              <a:t>This is use full tool because we can create and modify machine state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with small coding</a:t>
            </a:r>
            <a:r>
              <a:rPr lang="en-US" sz="1000" dirty="0"/>
              <a:t>. (All state machine sequence will saved in the XML file)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26709" y="3553182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2015F7"/>
                </a:solidFill>
              </a:rPr>
              <a:t>State Machine Editor</a:t>
            </a:r>
          </a:p>
          <a:p>
            <a:r>
              <a:rPr lang="en-US" sz="1000" dirty="0">
                <a:solidFill>
                  <a:srgbClr val="2015F7"/>
                </a:solidFill>
              </a:rPr>
              <a:t>with graphical flow chart</a:t>
            </a:r>
          </a:p>
          <a:p>
            <a:r>
              <a:rPr lang="en-US" sz="1000" dirty="0">
                <a:solidFill>
                  <a:srgbClr val="2015F7"/>
                </a:solidFill>
              </a:rPr>
              <a:t>and need small coding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" y="4281947"/>
            <a:ext cx="5278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err="1"/>
              <a:t>PdLib</a:t>
            </a:r>
            <a:r>
              <a:rPr lang="en-US" sz="1000" dirty="0"/>
              <a:t> provided many GUI that easily to bind and handle with data. It reduce complexity a     lot about </a:t>
            </a:r>
            <a:r>
              <a:rPr lang="en-US" sz="1000"/>
              <a:t>data display and update   </a:t>
            </a:r>
            <a:endParaRPr lang="en-US" sz="1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263146" y="1957529"/>
            <a:ext cx="1032253" cy="2028724"/>
            <a:chOff x="263146" y="2035026"/>
            <a:chExt cx="1032253" cy="2028724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263146" y="2035026"/>
              <a:ext cx="423482" cy="161648"/>
            </a:xfrm>
            <a:prstGeom prst="round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ngsana New" pitchFamily="18" charset="-34"/>
                </a:rPr>
                <a:t>Root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415546" y="2335948"/>
              <a:ext cx="498854" cy="161648"/>
            </a:xfrm>
            <a:prstGeom prst="round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Comp1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437201" y="3627158"/>
              <a:ext cx="498854" cy="161648"/>
            </a:xfrm>
            <a:prstGeom prst="round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Comp2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595132" y="2581552"/>
              <a:ext cx="498854" cy="161648"/>
            </a:xfrm>
            <a:prstGeom prst="round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Comp1-1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94617" y="2845512"/>
              <a:ext cx="498854" cy="161648"/>
            </a:xfrm>
            <a:prstGeom prst="round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Comp1-2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756095" y="3078735"/>
              <a:ext cx="539304" cy="183663"/>
            </a:xfrm>
            <a:prstGeom prst="round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Comp1-2-1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435005" y="3902102"/>
              <a:ext cx="498854" cy="161648"/>
            </a:xfrm>
            <a:prstGeom prst="round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 err="1"/>
                <a:t>CompN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756094" y="3391534"/>
              <a:ext cx="539305" cy="161648"/>
            </a:xfrm>
            <a:prstGeom prst="round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dirty="0"/>
                <a:t>Comp1-2-N</a:t>
              </a:r>
              <a:endPara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27" name="Oval 1026"/>
            <p:cNvSpPr/>
            <p:nvPr/>
          </p:nvSpPr>
          <p:spPr bwMode="auto">
            <a:xfrm>
              <a:off x="304800" y="2196674"/>
              <a:ext cx="45719" cy="45719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cxnSp>
          <p:nvCxnSpPr>
            <p:cNvPr id="1029" name="Elbow Connector 1028"/>
            <p:cNvCxnSpPr>
              <a:stCxn id="1027" idx="4"/>
              <a:endCxn id="20" idx="1"/>
            </p:cNvCxnSpPr>
            <p:nvPr/>
          </p:nvCxnSpPr>
          <p:spPr bwMode="auto">
            <a:xfrm rot="16200000" flipH="1">
              <a:off x="284414" y="2285639"/>
              <a:ext cx="174379" cy="87886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7" name="Elbow Connector 1036"/>
            <p:cNvCxnSpPr>
              <a:stCxn id="22" idx="1"/>
              <a:endCxn id="1027" idx="4"/>
            </p:cNvCxnSpPr>
            <p:nvPr/>
          </p:nvCxnSpPr>
          <p:spPr bwMode="auto">
            <a:xfrm rot="10800000">
              <a:off x="327661" y="2242394"/>
              <a:ext cx="109541" cy="1465589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9" name="Elbow Connector 1038"/>
            <p:cNvCxnSpPr>
              <a:stCxn id="26" idx="1"/>
              <a:endCxn id="1027" idx="4"/>
            </p:cNvCxnSpPr>
            <p:nvPr/>
          </p:nvCxnSpPr>
          <p:spPr bwMode="auto">
            <a:xfrm rot="10800000">
              <a:off x="327661" y="2242394"/>
              <a:ext cx="107345" cy="1740533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1" name="Straight Connector 1040"/>
            <p:cNvCxnSpPr>
              <a:stCxn id="22" idx="2"/>
              <a:endCxn id="26" idx="0"/>
            </p:cNvCxnSpPr>
            <p:nvPr/>
          </p:nvCxnSpPr>
          <p:spPr bwMode="auto">
            <a:xfrm flipH="1">
              <a:off x="684432" y="3788806"/>
              <a:ext cx="2196" cy="113296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25" idx="2"/>
              <a:endCxn id="27" idx="0"/>
            </p:cNvCxnSpPr>
            <p:nvPr/>
          </p:nvCxnSpPr>
          <p:spPr bwMode="auto">
            <a:xfrm>
              <a:off x="1025747" y="3262398"/>
              <a:ext cx="0" cy="129136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Oval 52"/>
            <p:cNvSpPr/>
            <p:nvPr/>
          </p:nvSpPr>
          <p:spPr bwMode="auto">
            <a:xfrm>
              <a:off x="457200" y="2500691"/>
              <a:ext cx="45719" cy="45719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40081" y="3006720"/>
              <a:ext cx="45719" cy="45719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cxnSp>
          <p:nvCxnSpPr>
            <p:cNvPr id="1047" name="Elbow Connector 1046"/>
            <p:cNvCxnSpPr>
              <a:stCxn id="23" idx="1"/>
              <a:endCxn id="53" idx="4"/>
            </p:cNvCxnSpPr>
            <p:nvPr/>
          </p:nvCxnSpPr>
          <p:spPr bwMode="auto">
            <a:xfrm rot="10800000">
              <a:off x="480060" y="2546410"/>
              <a:ext cx="115072" cy="115966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9" name="Elbow Connector 1048"/>
            <p:cNvCxnSpPr>
              <a:stCxn id="24" idx="1"/>
              <a:endCxn id="53" idx="4"/>
            </p:cNvCxnSpPr>
            <p:nvPr/>
          </p:nvCxnSpPr>
          <p:spPr bwMode="auto">
            <a:xfrm rot="10800000">
              <a:off x="480061" y="2546410"/>
              <a:ext cx="114557" cy="379926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1" name="Elbow Connector 1050"/>
            <p:cNvCxnSpPr>
              <a:stCxn id="25" idx="1"/>
              <a:endCxn id="54" idx="4"/>
            </p:cNvCxnSpPr>
            <p:nvPr/>
          </p:nvCxnSpPr>
          <p:spPr bwMode="auto">
            <a:xfrm rot="10800000">
              <a:off x="662941" y="3052439"/>
              <a:ext cx="93154" cy="118128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3" name="Elbow Connector 1052"/>
            <p:cNvCxnSpPr>
              <a:stCxn id="27" idx="1"/>
              <a:endCxn id="54" idx="4"/>
            </p:cNvCxnSpPr>
            <p:nvPr/>
          </p:nvCxnSpPr>
          <p:spPr bwMode="auto">
            <a:xfrm rot="10800000">
              <a:off x="662942" y="3052440"/>
              <a:ext cx="93153" cy="419919"/>
            </a:xfrm>
            <a:prstGeom prst="bentConnector2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2" y="5638800"/>
            <a:ext cx="154226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6" y="5903426"/>
            <a:ext cx="1238250" cy="21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8" y="6174325"/>
            <a:ext cx="933142" cy="21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7" y="4685910"/>
            <a:ext cx="791813" cy="77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Oval 73"/>
          <p:cNvSpPr/>
          <p:nvPr/>
        </p:nvSpPr>
        <p:spPr bwMode="auto">
          <a:xfrm>
            <a:off x="2286000" y="4652066"/>
            <a:ext cx="725461" cy="171324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String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2917588" y="4823390"/>
            <a:ext cx="725461" cy="171324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Double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2914565" y="5046398"/>
            <a:ext cx="725461" cy="171324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Integer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2429047" y="5198067"/>
            <a:ext cx="725461" cy="171324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Boolean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1941539" y="5391276"/>
            <a:ext cx="725461" cy="171324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Etc.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227964" y="4953000"/>
            <a:ext cx="45719" cy="51684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cxnSp>
        <p:nvCxnSpPr>
          <p:cNvPr id="49" name="Straight Arrow Connector 48"/>
          <p:cNvCxnSpPr>
            <a:stCxn id="47" idx="6"/>
            <a:endCxn id="74" idx="2"/>
          </p:cNvCxnSpPr>
          <p:nvPr/>
        </p:nvCxnSpPr>
        <p:spPr bwMode="auto">
          <a:xfrm flipV="1">
            <a:off x="1273683" y="4737728"/>
            <a:ext cx="1012317" cy="24111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92" name="Straight Arrow Connector 91"/>
          <p:cNvCxnSpPr>
            <a:stCxn id="47" idx="6"/>
            <a:endCxn id="75" idx="2"/>
          </p:cNvCxnSpPr>
          <p:nvPr/>
        </p:nvCxnSpPr>
        <p:spPr bwMode="auto">
          <a:xfrm flipV="1">
            <a:off x="1273683" y="4909052"/>
            <a:ext cx="1643905" cy="6979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95" name="Straight Arrow Connector 94"/>
          <p:cNvCxnSpPr>
            <a:stCxn id="47" idx="6"/>
            <a:endCxn id="76" idx="2"/>
          </p:cNvCxnSpPr>
          <p:nvPr/>
        </p:nvCxnSpPr>
        <p:spPr bwMode="auto">
          <a:xfrm>
            <a:off x="1273683" y="4978842"/>
            <a:ext cx="1640882" cy="15321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98" name="Straight Arrow Connector 97"/>
          <p:cNvCxnSpPr>
            <a:stCxn id="47" idx="6"/>
            <a:endCxn id="78" idx="2"/>
          </p:cNvCxnSpPr>
          <p:nvPr/>
        </p:nvCxnSpPr>
        <p:spPr bwMode="auto">
          <a:xfrm>
            <a:off x="1273683" y="4978842"/>
            <a:ext cx="667856" cy="49809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616835" y="4719845"/>
            <a:ext cx="18902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2015F7"/>
                </a:solidFill>
              </a:rPr>
              <a:t>Built-in many GUI control</a:t>
            </a:r>
          </a:p>
          <a:p>
            <a:r>
              <a:rPr lang="en-US" sz="1000" dirty="0">
                <a:solidFill>
                  <a:srgbClr val="2015F7"/>
                </a:solidFill>
              </a:rPr>
              <a:t>and support multiple data type</a:t>
            </a:r>
          </a:p>
          <a:p>
            <a:r>
              <a:rPr lang="en-US" sz="1000" dirty="0">
                <a:solidFill>
                  <a:srgbClr val="2015F7"/>
                </a:solidFill>
              </a:rPr>
              <a:t>With easy binding code</a:t>
            </a:r>
          </a:p>
        </p:txBody>
      </p:sp>
      <p:sp>
        <p:nvSpPr>
          <p:cNvPr id="103" name="TextBox 102"/>
          <p:cNvSpPr txBox="1"/>
          <p:nvPr/>
        </p:nvSpPr>
        <p:spPr>
          <a:xfrm rot="399754">
            <a:off x="1420176" y="5011071"/>
            <a:ext cx="10935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Auto 2 ways update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395" y="5368728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u="sng" dirty="0">
                <a:solidFill>
                  <a:srgbClr val="2015F7"/>
                </a:solidFill>
              </a:rPr>
              <a:t>Example</a:t>
            </a:r>
          </a:p>
        </p:txBody>
      </p:sp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39" y="6164800"/>
            <a:ext cx="31146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26" y="5889139"/>
            <a:ext cx="28575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26" y="5660745"/>
            <a:ext cx="49911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5172075" y="5870089"/>
            <a:ext cx="1409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2015F7"/>
                </a:solidFill>
              </a:rPr>
              <a:t>Easy code for </a:t>
            </a:r>
          </a:p>
          <a:p>
            <a:r>
              <a:rPr lang="en-US" sz="1000" dirty="0">
                <a:solidFill>
                  <a:srgbClr val="2015F7"/>
                </a:solidFill>
              </a:rPr>
              <a:t>binding GUI and Data</a:t>
            </a: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5562600" y="958656"/>
            <a:ext cx="0" cy="438855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flipV="1">
            <a:off x="57932" y="4018074"/>
            <a:ext cx="5449164" cy="5436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ight Arrow 8"/>
          <p:cNvSpPr/>
          <p:nvPr/>
        </p:nvSpPr>
        <p:spPr bwMode="auto">
          <a:xfrm>
            <a:off x="1676400" y="5666030"/>
            <a:ext cx="152400" cy="174139"/>
          </a:xfrm>
          <a:prstGeom prst="right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67" name="Right Arrow 66"/>
          <p:cNvSpPr/>
          <p:nvPr/>
        </p:nvSpPr>
        <p:spPr bwMode="auto">
          <a:xfrm>
            <a:off x="1411370" y="5896615"/>
            <a:ext cx="417430" cy="174139"/>
          </a:xfrm>
          <a:prstGeom prst="right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68" name="Right Arrow 67"/>
          <p:cNvSpPr/>
          <p:nvPr/>
        </p:nvSpPr>
        <p:spPr bwMode="auto">
          <a:xfrm>
            <a:off x="1093471" y="6164800"/>
            <a:ext cx="735329" cy="182319"/>
          </a:xfrm>
          <a:prstGeom prst="right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542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 bwMode="auto">
          <a:xfrm>
            <a:off x="5555556" y="2362199"/>
            <a:ext cx="4121844" cy="1123235"/>
          </a:xfrm>
          <a:prstGeom prst="roundRect">
            <a:avLst>
              <a:gd name="adj" fmla="val 7639"/>
            </a:avLst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100213" y="1828800"/>
            <a:ext cx="5081388" cy="5334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is built-in on </a:t>
            </a:r>
            <a:r>
              <a:rPr lang="en-US" dirty="0" err="1"/>
              <a:t>PDLib</a:t>
            </a:r>
            <a:r>
              <a:rPr lang="en-US" dirty="0"/>
              <a:t>?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" y="990600"/>
            <a:ext cx="13292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Software Pattern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8560" y="982979"/>
            <a:ext cx="189667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Hardware Control Library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885" y="3649975"/>
            <a:ext cx="40748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Etc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274802"/>
            <a:ext cx="5278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err="1"/>
              <a:t>PDLib</a:t>
            </a:r>
            <a:r>
              <a:rPr lang="en-US" sz="1000" dirty="0"/>
              <a:t> has many </a:t>
            </a:r>
            <a:r>
              <a:rPr lang="en-US" sz="1000" dirty="0">
                <a:solidFill>
                  <a:srgbClr val="2015F7"/>
                </a:solidFill>
              </a:rPr>
              <a:t>base classes </a:t>
            </a:r>
            <a:r>
              <a:rPr lang="en-US" sz="1000" dirty="0"/>
              <a:t>component which allow you to create your new component</a:t>
            </a:r>
          </a:p>
          <a:p>
            <a:pPr algn="l"/>
            <a:r>
              <a:rPr lang="en-US" sz="1000" dirty="0"/>
              <a:t>which inherited from those base class. Those base classes come with software pattern.</a:t>
            </a:r>
          </a:p>
          <a:p>
            <a:pPr algn="l"/>
            <a:r>
              <a:rPr lang="en-US" sz="1000" dirty="0"/>
              <a:t>So we can follow those pattern which help us to fast develop and reduce bug.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295900" y="990600"/>
            <a:ext cx="0" cy="25908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7932" y="3586836"/>
            <a:ext cx="5795276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ounded Rectangle 15"/>
          <p:cNvSpPr/>
          <p:nvPr/>
        </p:nvSpPr>
        <p:spPr bwMode="auto">
          <a:xfrm>
            <a:off x="914400" y="1905000"/>
            <a:ext cx="762000" cy="3048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Vision System</a:t>
            </a:r>
            <a:r>
              <a:rPr kumimoji="0" lang="en-US" sz="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Base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048266" y="1905000"/>
            <a:ext cx="762000" cy="3048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Motion</a:t>
            </a:r>
            <a:r>
              <a:rPr kumimoji="0" lang="en-US" sz="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 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System</a:t>
            </a:r>
            <a:r>
              <a:rPr kumimoji="0" lang="en-US" sz="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Base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114675" y="1905000"/>
            <a:ext cx="762000" cy="3048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IO</a:t>
            </a:r>
            <a:r>
              <a:rPr kumimoji="0" lang="en-US" sz="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 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System</a:t>
            </a:r>
            <a:r>
              <a:rPr kumimoji="0" lang="en-US" sz="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Base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257675" y="1905000"/>
            <a:ext cx="762000" cy="3048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Other Base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" y="1857345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>
                <a:solidFill>
                  <a:srgbClr val="2015F7"/>
                </a:solidFill>
              </a:rPr>
              <a:t>Example </a:t>
            </a:r>
          </a:p>
          <a:p>
            <a:pPr algn="l"/>
            <a:r>
              <a:rPr lang="en-US" sz="1000" b="1" dirty="0">
                <a:solidFill>
                  <a:srgbClr val="2015F7"/>
                </a:solidFill>
              </a:rPr>
              <a:t>Base Class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442820" y="2667000"/>
            <a:ext cx="762000" cy="304800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Cognex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Vision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971365" y="3048000"/>
            <a:ext cx="762000" cy="304800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NI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Vision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519711" y="2514600"/>
            <a:ext cx="762000" cy="304800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/>
              <a:t>Akribis</a:t>
            </a:r>
            <a:endParaRPr lang="en-US" sz="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Motion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1936448" y="2895600"/>
            <a:ext cx="762000" cy="304800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Yamaha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Motion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3276600" y="3048000"/>
            <a:ext cx="762000" cy="304800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WAGO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IO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2667000" y="2676525"/>
            <a:ext cx="762000" cy="304800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IAI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Motion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3810000" y="2600325"/>
            <a:ext cx="762000" cy="304800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Advantech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IO</a:t>
            </a:r>
          </a:p>
        </p:txBody>
      </p:sp>
      <p:cxnSp>
        <p:nvCxnSpPr>
          <p:cNvPr id="33" name="Straight Arrow Connector 32"/>
          <p:cNvCxnSpPr>
            <a:stCxn id="16" idx="2"/>
            <a:endCxn id="24" idx="0"/>
          </p:cNvCxnSpPr>
          <p:nvPr/>
        </p:nvCxnSpPr>
        <p:spPr bwMode="auto">
          <a:xfrm flipH="1">
            <a:off x="823820" y="2209800"/>
            <a:ext cx="471580" cy="45720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6" idx="2"/>
            <a:endCxn id="25" idx="0"/>
          </p:cNvCxnSpPr>
          <p:nvPr/>
        </p:nvCxnSpPr>
        <p:spPr bwMode="auto">
          <a:xfrm>
            <a:off x="1295400" y="2209800"/>
            <a:ext cx="56965" cy="83820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17" idx="2"/>
            <a:endCxn id="26" idx="0"/>
          </p:cNvCxnSpPr>
          <p:nvPr/>
        </p:nvCxnSpPr>
        <p:spPr bwMode="auto">
          <a:xfrm flipH="1">
            <a:off x="1900711" y="2209800"/>
            <a:ext cx="528555" cy="30480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stCxn id="17" idx="2"/>
            <a:endCxn id="28" idx="0"/>
          </p:cNvCxnSpPr>
          <p:nvPr/>
        </p:nvCxnSpPr>
        <p:spPr bwMode="auto">
          <a:xfrm flipH="1">
            <a:off x="2317448" y="2209800"/>
            <a:ext cx="111818" cy="68580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endCxn id="30" idx="0"/>
          </p:cNvCxnSpPr>
          <p:nvPr/>
        </p:nvCxnSpPr>
        <p:spPr bwMode="auto">
          <a:xfrm>
            <a:off x="2429266" y="2209800"/>
            <a:ext cx="618734" cy="466725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>
            <a:stCxn id="18" idx="2"/>
            <a:endCxn id="29" idx="0"/>
          </p:cNvCxnSpPr>
          <p:nvPr/>
        </p:nvCxnSpPr>
        <p:spPr bwMode="auto">
          <a:xfrm>
            <a:off x="3495675" y="2209800"/>
            <a:ext cx="161925" cy="83820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stCxn id="18" idx="2"/>
            <a:endCxn id="31" idx="0"/>
          </p:cNvCxnSpPr>
          <p:nvPr/>
        </p:nvCxnSpPr>
        <p:spPr bwMode="auto">
          <a:xfrm>
            <a:off x="3495675" y="2209800"/>
            <a:ext cx="695325" cy="390525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085850" y="3362325"/>
            <a:ext cx="3120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015F7"/>
                </a:solidFill>
              </a:rPr>
              <a:t>Implement our class with pattern from </a:t>
            </a:r>
            <a:r>
              <a:rPr lang="en-US" sz="1000" dirty="0" err="1">
                <a:solidFill>
                  <a:srgbClr val="2015F7"/>
                </a:solidFill>
              </a:rPr>
              <a:t>PDLib</a:t>
            </a:r>
            <a:r>
              <a:rPr lang="en-US" sz="1000" dirty="0">
                <a:solidFill>
                  <a:srgbClr val="2015F7"/>
                </a:solidFill>
              </a:rPr>
              <a:t> base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13044" y="1274802"/>
            <a:ext cx="4440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err="1"/>
              <a:t>PDLib</a:t>
            </a:r>
            <a:r>
              <a:rPr lang="en-US" sz="1000" dirty="0"/>
              <a:t> comes with initial some hardware control library. </a:t>
            </a:r>
          </a:p>
          <a:p>
            <a:pPr algn="l"/>
            <a:r>
              <a:rPr lang="en-US" sz="1000" dirty="0"/>
              <a:t>In your machine application use the same hardware then your can use it without modify any line of code. We call these library are “</a:t>
            </a:r>
            <a:r>
              <a:rPr lang="en-US" sz="1000" dirty="0">
                <a:solidFill>
                  <a:srgbClr val="2015F7"/>
                </a:solidFill>
              </a:rPr>
              <a:t>Plug in</a:t>
            </a:r>
            <a:r>
              <a:rPr lang="en-US" sz="1000" dirty="0"/>
              <a:t>”</a:t>
            </a:r>
          </a:p>
          <a:p>
            <a:pPr algn="l"/>
            <a:r>
              <a:rPr lang="en-US" sz="1000" dirty="0" err="1"/>
              <a:t>PDLib</a:t>
            </a:r>
            <a:r>
              <a:rPr lang="en-US" sz="1000" dirty="0"/>
              <a:t> also allow you to create new library for support new hardware and store it in plug in repository. So you can re-use in on next time by no need coding again.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5853208" y="2914291"/>
            <a:ext cx="762000" cy="3048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Cognex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Vision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6336896" y="2447925"/>
            <a:ext cx="762000" cy="3048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NI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Vision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7315200" y="2705100"/>
            <a:ext cx="762000" cy="3048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Yamaha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Motion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8077200" y="3124200"/>
            <a:ext cx="762000" cy="3048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WAGO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IO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7924800" y="2400300"/>
            <a:ext cx="762000" cy="3048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IAI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Motion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8839200" y="2705100"/>
            <a:ext cx="762000" cy="3048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Advantech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IO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55556" y="2381190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dirty="0">
                <a:solidFill>
                  <a:srgbClr val="2015F7"/>
                </a:solidFill>
              </a:rPr>
              <a:t>Example </a:t>
            </a:r>
          </a:p>
          <a:p>
            <a:pPr algn="l"/>
            <a:r>
              <a:rPr lang="en-US" sz="1000" b="1" dirty="0">
                <a:solidFill>
                  <a:srgbClr val="2015F7"/>
                </a:solidFill>
              </a:rPr>
              <a:t>Plugin 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6854478" y="3048000"/>
            <a:ext cx="762000" cy="3048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err="1"/>
              <a:t>Akribis</a:t>
            </a:r>
            <a:endParaRPr lang="en-US" sz="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rPr>
              <a:t>Motion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973511" y="4281759"/>
            <a:ext cx="3285934" cy="1864224"/>
            <a:chOff x="5692243" y="3926976"/>
            <a:chExt cx="3285934" cy="186422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243" y="4419600"/>
              <a:ext cx="1378644" cy="919096"/>
            </a:xfrm>
            <a:prstGeom prst="rect">
              <a:avLst/>
            </a:prstGeom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984525" y="3757713"/>
              <a:ext cx="504438" cy="842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4662452"/>
              <a:ext cx="895349" cy="37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579" y="4765671"/>
              <a:ext cx="528637" cy="113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4040584"/>
              <a:ext cx="265737" cy="302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2" name="Group 71"/>
            <p:cNvGrpSpPr/>
            <p:nvPr/>
          </p:nvGrpSpPr>
          <p:grpSpPr>
            <a:xfrm>
              <a:off x="7924800" y="5362725"/>
              <a:ext cx="1053377" cy="428475"/>
              <a:chOff x="7924800" y="5362725"/>
              <a:chExt cx="1053377" cy="428475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7577" y="5405671"/>
                <a:ext cx="990600" cy="3475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0" name="Rounded Rectangle 69"/>
              <p:cNvSpPr/>
              <p:nvPr/>
            </p:nvSpPr>
            <p:spPr bwMode="auto">
              <a:xfrm>
                <a:off x="7924800" y="5362725"/>
                <a:ext cx="1053377" cy="428475"/>
              </a:xfrm>
              <a:prstGeom prst="roundRect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ngsana New" pitchFamily="18" charset="-34"/>
                </a:endParaRPr>
              </a:p>
            </p:txBody>
          </p:sp>
        </p:grpSp>
        <p:sp>
          <p:nvSpPr>
            <p:cNvPr id="74" name="Oval 73"/>
            <p:cNvSpPr/>
            <p:nvPr/>
          </p:nvSpPr>
          <p:spPr bwMode="auto">
            <a:xfrm>
              <a:off x="7070887" y="4822409"/>
              <a:ext cx="45719" cy="56739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cxnSp>
          <p:nvCxnSpPr>
            <p:cNvPr id="76" name="Elbow Connector 75"/>
            <p:cNvCxnSpPr>
              <a:stCxn id="74" idx="6"/>
              <a:endCxn id="2058" idx="1"/>
            </p:cNvCxnSpPr>
            <p:nvPr/>
          </p:nvCxnSpPr>
          <p:spPr bwMode="auto">
            <a:xfrm flipV="1">
              <a:off x="7116606" y="4191992"/>
              <a:ext cx="808194" cy="658787"/>
            </a:xfrm>
            <a:prstGeom prst="bentConnector3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2053" idx="1"/>
              <a:endCxn id="74" idx="6"/>
            </p:cNvCxnSpPr>
            <p:nvPr/>
          </p:nvCxnSpPr>
          <p:spPr bwMode="auto">
            <a:xfrm flipH="1">
              <a:off x="7116606" y="4850571"/>
              <a:ext cx="808194" cy="208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Elbow Connector 81"/>
            <p:cNvCxnSpPr>
              <a:stCxn id="70" idx="1"/>
              <a:endCxn id="74" idx="6"/>
            </p:cNvCxnSpPr>
            <p:nvPr/>
          </p:nvCxnSpPr>
          <p:spPr bwMode="auto">
            <a:xfrm rot="10800000">
              <a:off x="7116606" y="4850779"/>
              <a:ext cx="808194" cy="726184"/>
            </a:xfrm>
            <a:prstGeom prst="bentConnector3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7" name="Straight Arrow Connector 86"/>
          <p:cNvCxnSpPr>
            <a:stCxn id="61" idx="4"/>
          </p:cNvCxnSpPr>
          <p:nvPr/>
        </p:nvCxnSpPr>
        <p:spPr bwMode="auto">
          <a:xfrm>
            <a:off x="6234208" y="3219091"/>
            <a:ext cx="318992" cy="147909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/>
          <p:cNvCxnSpPr>
            <a:stCxn id="71" idx="4"/>
          </p:cNvCxnSpPr>
          <p:nvPr/>
        </p:nvCxnSpPr>
        <p:spPr bwMode="auto">
          <a:xfrm flipH="1">
            <a:off x="6717896" y="3352800"/>
            <a:ext cx="517582" cy="1345383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2" name="Straight Arrow Connector 101"/>
          <p:cNvCxnSpPr>
            <a:stCxn id="64" idx="4"/>
          </p:cNvCxnSpPr>
          <p:nvPr/>
        </p:nvCxnSpPr>
        <p:spPr bwMode="auto">
          <a:xfrm flipH="1">
            <a:off x="6870296" y="3429000"/>
            <a:ext cx="1587904" cy="1269183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6393704" y="3581400"/>
            <a:ext cx="14125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Reuse existing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plugin library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without any coding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3343" y="3971730"/>
            <a:ext cx="514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err="1"/>
              <a:t>PDLib</a:t>
            </a:r>
            <a:r>
              <a:rPr lang="en-US" sz="1000" dirty="0"/>
              <a:t> provided many utility function call that help us to easy develop machine application. With those utility it will reduce complexity in machine application code.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" y="4343400"/>
            <a:ext cx="1907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 u="sng" dirty="0">
                <a:solidFill>
                  <a:srgbClr val="2015F7"/>
                </a:solidFill>
              </a:rPr>
              <a:t>Example  Very Useful Utility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546" y="4631071"/>
            <a:ext cx="4208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- Easy get any software object in any place of code with simple coding.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48225"/>
            <a:ext cx="55816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7" name="Straight Connector 76"/>
          <p:cNvCxnSpPr/>
          <p:nvPr/>
        </p:nvCxnSpPr>
        <p:spPr bwMode="auto">
          <a:xfrm>
            <a:off x="5853208" y="3608546"/>
            <a:ext cx="0" cy="2716054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152400" y="5144929"/>
            <a:ext cx="5291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- Easy register any property data change event to service any changed with simple coding.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72100"/>
            <a:ext cx="46101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159930" y="5686257"/>
            <a:ext cx="1949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/>
              <a:t>- Easy put log by simple coding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05500"/>
            <a:ext cx="23431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89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We still need some improvement on Application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76200" y="990600"/>
            <a:ext cx="5345882" cy="2710681"/>
            <a:chOff x="4572000" y="2286000"/>
            <a:chExt cx="5345882" cy="2710681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845635"/>
              <a:ext cx="620838" cy="35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6168446" y="2286000"/>
              <a:ext cx="601447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PDLib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902030" y="2343059"/>
              <a:ext cx="154677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Machine Application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48584" y="2313801"/>
              <a:ext cx="380232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C#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486400" y="3621652"/>
              <a:ext cx="692621" cy="236523"/>
            </a:xfrm>
            <a:prstGeom prst="ellipse">
              <a:avLst/>
            </a:prstGeom>
            <a:solidFill>
              <a:srgbClr val="92D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S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ngsana New" pitchFamily="18" charset="-34"/>
                </a:rPr>
                <a:t>equencer</a:t>
              </a: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722164" y="3892323"/>
              <a:ext cx="913714" cy="195955"/>
            </a:xfrm>
            <a:prstGeom prst="ellipse">
              <a:avLst/>
            </a:prstGeom>
            <a:solidFill>
              <a:srgbClr val="92D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GUI Handler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931133" y="3619624"/>
              <a:ext cx="779678" cy="195955"/>
            </a:xfrm>
            <a:prstGeom prst="ellipse">
              <a:avLst/>
            </a:prstGeom>
            <a:solidFill>
              <a:srgbClr val="92D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HW Library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722268" y="3890926"/>
              <a:ext cx="779678" cy="195955"/>
            </a:xfrm>
            <a:prstGeom prst="ellipse">
              <a:avLst/>
            </a:prstGeom>
            <a:solidFill>
              <a:srgbClr val="92D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SW Pattern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122146" y="3341654"/>
              <a:ext cx="494100" cy="187295"/>
            </a:xfrm>
            <a:prstGeom prst="ellipse">
              <a:avLst/>
            </a:prstGeom>
            <a:solidFill>
              <a:srgbClr val="92D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Etc.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cxnSp>
          <p:nvCxnSpPr>
            <p:cNvPr id="94" name="Curved Connector 93"/>
            <p:cNvCxnSpPr>
              <a:stCxn id="88" idx="7"/>
            </p:cNvCxnSpPr>
            <p:nvPr/>
          </p:nvCxnSpPr>
          <p:spPr bwMode="auto">
            <a:xfrm rot="5400000" flipH="1" flipV="1">
              <a:off x="6079198" y="3433693"/>
              <a:ext cx="220989" cy="224207"/>
            </a:xfrm>
            <a:prstGeom prst="curvedConnector2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5" name="Curved Connector 94"/>
            <p:cNvCxnSpPr/>
            <p:nvPr/>
          </p:nvCxnSpPr>
          <p:spPr bwMode="auto">
            <a:xfrm rot="16200000" flipV="1">
              <a:off x="7058113" y="3073421"/>
              <a:ext cx="184104" cy="438063"/>
            </a:xfrm>
            <a:prstGeom prst="curvedConnector2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6" name="Curved Connector 95"/>
            <p:cNvCxnSpPr>
              <a:stCxn id="91" idx="1"/>
            </p:cNvCxnSpPr>
            <p:nvPr/>
          </p:nvCxnSpPr>
          <p:spPr bwMode="auto">
            <a:xfrm rot="16200000" flipV="1">
              <a:off x="6756769" y="3359776"/>
              <a:ext cx="254045" cy="323046"/>
            </a:xfrm>
            <a:prstGeom prst="curvedConnector2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672028" y="2853757"/>
              <a:ext cx="124585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2015F7"/>
                  </a:solidFill>
                </a:rPr>
                <a:t>Implement on </a:t>
              </a:r>
            </a:p>
            <a:p>
              <a:r>
                <a:rPr lang="en-US" sz="1050" dirty="0">
                  <a:solidFill>
                    <a:srgbClr val="2015F7"/>
                  </a:solidFill>
                </a:rPr>
                <a:t>C# base + PDLib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949230" y="4102373"/>
              <a:ext cx="12442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006600"/>
                  </a:solidFill>
                </a:rPr>
                <a:t>Included in PDLib</a:t>
              </a:r>
            </a:p>
          </p:txBody>
        </p:sp>
        <p:cxnSp>
          <p:nvCxnSpPr>
            <p:cNvPr id="99" name="Straight Connector 98"/>
            <p:cNvCxnSpPr/>
            <p:nvPr/>
          </p:nvCxnSpPr>
          <p:spPr bwMode="auto">
            <a:xfrm>
              <a:off x="7811393" y="2320144"/>
              <a:ext cx="0" cy="2619461"/>
            </a:xfrm>
            <a:prstGeom prst="line">
              <a:avLst/>
            </a:prstGeom>
            <a:noFill/>
            <a:ln w="6350" cap="flat" cmpd="sng" algn="ctr">
              <a:solidFill>
                <a:schemeClr val="bg2">
                  <a:lumMod val="75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flipH="1">
              <a:off x="5204370" y="2343059"/>
              <a:ext cx="11385" cy="2573498"/>
            </a:xfrm>
            <a:prstGeom prst="line">
              <a:avLst/>
            </a:prstGeom>
            <a:noFill/>
            <a:ln w="6350" cap="flat" cmpd="sng" algn="ctr">
              <a:solidFill>
                <a:schemeClr val="bg2">
                  <a:lumMod val="75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Arrow Connector 100"/>
            <p:cNvCxnSpPr>
              <a:stCxn id="81" idx="3"/>
            </p:cNvCxnSpPr>
            <p:nvPr/>
          </p:nvCxnSpPr>
          <p:spPr bwMode="auto">
            <a:xfrm>
              <a:off x="5192838" y="3023018"/>
              <a:ext cx="996854" cy="81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 flipV="1">
              <a:off x="6301796" y="3480950"/>
              <a:ext cx="167373" cy="409976"/>
            </a:xfrm>
            <a:prstGeom prst="straightConnector1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4" name="Straight Arrow Connector 103"/>
            <p:cNvCxnSpPr>
              <a:stCxn id="92" idx="1"/>
            </p:cNvCxnSpPr>
            <p:nvPr/>
          </p:nvCxnSpPr>
          <p:spPr bwMode="auto">
            <a:xfrm flipH="1" flipV="1">
              <a:off x="6635878" y="3469034"/>
              <a:ext cx="200571" cy="450589"/>
            </a:xfrm>
            <a:prstGeom prst="straightConnector1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5" name="Oval 104"/>
            <p:cNvSpPr/>
            <p:nvPr/>
          </p:nvSpPr>
          <p:spPr bwMode="auto">
            <a:xfrm>
              <a:off x="5328736" y="3348931"/>
              <a:ext cx="696697" cy="232469"/>
            </a:xfrm>
            <a:prstGeom prst="ellipse">
              <a:avLst/>
            </a:prstGeom>
            <a:solidFill>
              <a:srgbClr val="92D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S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ngsana New" pitchFamily="18" charset="-34"/>
                </a:rPr>
                <a:t>tructure</a:t>
              </a:r>
            </a:p>
          </p:txBody>
        </p:sp>
        <p:cxnSp>
          <p:nvCxnSpPr>
            <p:cNvPr id="106" name="Curved Connector 105"/>
            <p:cNvCxnSpPr/>
            <p:nvPr/>
          </p:nvCxnSpPr>
          <p:spPr bwMode="auto">
            <a:xfrm rot="5400000" flipH="1" flipV="1">
              <a:off x="6043294" y="3206402"/>
              <a:ext cx="220989" cy="224207"/>
            </a:xfrm>
            <a:prstGeom prst="curvedConnector2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8" name="Oval 107"/>
            <p:cNvSpPr/>
            <p:nvPr/>
          </p:nvSpPr>
          <p:spPr bwMode="auto">
            <a:xfrm>
              <a:off x="8612572" y="3581400"/>
              <a:ext cx="988628" cy="232469"/>
            </a:xfrm>
            <a:prstGeom prst="ellipse">
              <a:avLst/>
            </a:prstGeom>
            <a:solidFill>
              <a:srgbClr val="FF5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App S</a:t>
              </a: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ngsana New" pitchFamily="18" charset="-34"/>
                </a:rPr>
                <a:t>tructure</a:t>
              </a: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8612572" y="3875005"/>
              <a:ext cx="1081339" cy="232469"/>
            </a:xfrm>
            <a:prstGeom prst="ellipse">
              <a:avLst/>
            </a:prstGeom>
            <a:solidFill>
              <a:srgbClr val="FF5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App GUI Design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8612572" y="4170418"/>
              <a:ext cx="1216166" cy="232942"/>
            </a:xfrm>
            <a:prstGeom prst="ellipse">
              <a:avLst/>
            </a:prstGeom>
            <a:solidFill>
              <a:srgbClr val="FF505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App State Machine 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 bwMode="auto">
            <a:xfrm>
              <a:off x="8500812" y="3581400"/>
              <a:ext cx="0" cy="878632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8500812" y="3702114"/>
              <a:ext cx="127000" cy="1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>
              <a:off x="8495732" y="3991239"/>
              <a:ext cx="127000" cy="1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8502198" y="4286889"/>
              <a:ext cx="127000" cy="1"/>
            </a:xfrm>
            <a:prstGeom prst="line">
              <a:avLst/>
            </a:prstGeom>
            <a:noFill/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Box 114"/>
            <p:cNvSpPr txBox="1"/>
            <p:nvPr/>
          </p:nvSpPr>
          <p:spPr>
            <a:xfrm rot="16200000">
              <a:off x="7773100" y="3973918"/>
              <a:ext cx="1191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Application Base</a:t>
              </a:r>
            </a:p>
          </p:txBody>
        </p:sp>
        <p:sp>
          <p:nvSpPr>
            <p:cNvPr id="116" name="Rounded Rectangle 115"/>
            <p:cNvSpPr/>
            <p:nvPr/>
          </p:nvSpPr>
          <p:spPr bwMode="auto">
            <a:xfrm>
              <a:off x="7924800" y="3436808"/>
              <a:ext cx="1949019" cy="1535011"/>
            </a:xfrm>
            <a:prstGeom prst="roundRect">
              <a:avLst>
                <a:gd name="adj" fmla="val 6983"/>
              </a:avLst>
            </a:prstGeom>
            <a:noFill/>
            <a:ln w="6350" cap="flat" cmpd="sng" algn="ctr">
              <a:solidFill>
                <a:srgbClr val="FF505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pic>
          <p:nvPicPr>
            <p:cNvPr id="11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651400"/>
              <a:ext cx="914400" cy="922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Rounded Rectangle 117"/>
            <p:cNvSpPr/>
            <p:nvPr/>
          </p:nvSpPr>
          <p:spPr bwMode="auto">
            <a:xfrm>
              <a:off x="5309215" y="3112664"/>
              <a:ext cx="2401596" cy="1826941"/>
            </a:xfrm>
            <a:prstGeom prst="roundRect">
              <a:avLst>
                <a:gd name="adj" fmla="val 6983"/>
              </a:avLst>
            </a:prstGeom>
            <a:noFill/>
            <a:ln w="6350" cap="flat" cmpd="sng" algn="ctr">
              <a:solidFill>
                <a:srgbClr val="0066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ngsana New" pitchFamily="18" charset="-34"/>
              </a:endParaRPr>
            </a:p>
          </p:txBody>
        </p:sp>
        <p:pic>
          <p:nvPicPr>
            <p:cNvPr id="119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2651400"/>
              <a:ext cx="685800" cy="688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Box 119"/>
            <p:cNvSpPr txBox="1"/>
            <p:nvPr/>
          </p:nvSpPr>
          <p:spPr>
            <a:xfrm>
              <a:off x="8256188" y="4419600"/>
              <a:ext cx="164981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i="1" dirty="0">
                  <a:solidFill>
                    <a:srgbClr val="FF0000"/>
                  </a:solidFill>
                </a:rPr>
                <a:t>Application Base </a:t>
              </a:r>
            </a:p>
            <a:p>
              <a:r>
                <a:rPr lang="en-US" sz="1050" i="1" dirty="0">
                  <a:solidFill>
                    <a:srgbClr val="FF0000"/>
                  </a:solidFill>
                </a:rPr>
                <a:t>Still Independent Design</a:t>
              </a:r>
            </a:p>
            <a:p>
              <a:r>
                <a:rPr lang="en-US" sz="1050" i="1" dirty="0">
                  <a:solidFill>
                    <a:srgbClr val="FF0000"/>
                  </a:solidFill>
                </a:rPr>
                <a:t>Base on developer Skill</a:t>
              </a:r>
            </a:p>
          </p:txBody>
        </p:sp>
        <p:cxnSp>
          <p:nvCxnSpPr>
            <p:cNvPr id="121" name="Straight Arrow Connector 120"/>
            <p:cNvCxnSpPr/>
            <p:nvPr/>
          </p:nvCxnSpPr>
          <p:spPr bwMode="auto">
            <a:xfrm>
              <a:off x="6885913" y="2995831"/>
              <a:ext cx="1007906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 bwMode="auto">
            <a:xfrm>
              <a:off x="6934200" y="2994574"/>
              <a:ext cx="91746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5791200" y="2046254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2015F7"/>
                </a:solidFill>
              </a:rPr>
              <a:t>We need to improve this area for 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solidFill>
                  <a:srgbClr val="2015F7"/>
                </a:solidFill>
              </a:rPr>
              <a:t>More fast develop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solidFill>
                  <a:srgbClr val="2015F7"/>
                </a:solidFill>
              </a:rPr>
              <a:t>More reduce bug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solidFill>
                  <a:srgbClr val="2015F7"/>
                </a:solidFill>
              </a:rPr>
              <a:t>More standard pattern</a:t>
            </a:r>
          </a:p>
        </p:txBody>
      </p:sp>
      <p:cxnSp>
        <p:nvCxnSpPr>
          <p:cNvPr id="15" name="Straight Connector 14"/>
          <p:cNvCxnSpPr>
            <a:stCxn id="116" idx="3"/>
          </p:cNvCxnSpPr>
          <p:nvPr/>
        </p:nvCxnSpPr>
        <p:spPr bwMode="auto">
          <a:xfrm flipV="1">
            <a:off x="5378019" y="2250396"/>
            <a:ext cx="413181" cy="658518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6447" y="3962400"/>
            <a:ext cx="98395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Due to </a:t>
            </a:r>
            <a:r>
              <a:rPr lang="en-US" sz="1200" dirty="0" err="1"/>
              <a:t>PDLib</a:t>
            </a:r>
            <a:r>
              <a:rPr lang="en-US" sz="1200" dirty="0"/>
              <a:t> provided machine software base library and platform. However there are  some development tasks that machine software</a:t>
            </a:r>
          </a:p>
          <a:p>
            <a:pPr algn="l"/>
            <a:r>
              <a:rPr lang="en-US" sz="1200" dirty="0"/>
              <a:t>developer need to workout ( </a:t>
            </a:r>
            <a:r>
              <a:rPr lang="en-US" sz="1200" dirty="0">
                <a:solidFill>
                  <a:srgbClr val="2015F7"/>
                </a:solidFill>
              </a:rPr>
              <a:t>Structure, GUI Design and handle, State machine</a:t>
            </a:r>
            <a:r>
              <a:rPr lang="en-US" sz="1200" dirty="0"/>
              <a:t> ) and quality of output based on developer skill and experience.</a:t>
            </a:r>
          </a:p>
          <a:p>
            <a:pPr algn="l"/>
            <a:r>
              <a:rPr lang="en-US" sz="1200" dirty="0"/>
              <a:t>Follow above reason, project may be fail, delay or poor software quality because of skill of developer is not good enough.</a:t>
            </a:r>
          </a:p>
          <a:p>
            <a:pPr algn="l"/>
            <a:r>
              <a:rPr lang="en-US" sz="1200" dirty="0"/>
              <a:t>So we need to improve this area to get more chance to success on machine software development project.</a:t>
            </a:r>
          </a:p>
          <a:p>
            <a:pPr algn="l"/>
            <a:r>
              <a:rPr lang="en-US" sz="1200" dirty="0"/>
              <a:t>We will also need to create standard structure, GUI pattern, state machine pattern for scope developer to follow the pattern.</a:t>
            </a:r>
          </a:p>
          <a:p>
            <a:pPr algn="l"/>
            <a:r>
              <a:rPr lang="en-US" sz="1200" dirty="0"/>
              <a:t>With this idea, every machine application will come out with similar pattern. It result to faster development time, easy for other developer </a:t>
            </a:r>
          </a:p>
          <a:p>
            <a:pPr algn="l"/>
            <a:r>
              <a:rPr lang="en-US" sz="1200" dirty="0"/>
              <a:t>to take a look  and study and much more better for reduce bug. </a:t>
            </a:r>
          </a:p>
        </p:txBody>
      </p:sp>
    </p:spTree>
    <p:extLst>
      <p:ext uri="{BB962C8B-B14F-4D97-AF65-F5344CB8AC3E}">
        <p14:creationId xmlns:p14="http://schemas.microsoft.com/office/powerpoint/2010/main" val="399899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PDLib</a:t>
            </a:r>
            <a:r>
              <a:rPr lang="en-US" sz="3000" dirty="0"/>
              <a:t> Application Layer Standard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3962400" y="952500"/>
            <a:ext cx="1171575" cy="266700"/>
          </a:xfrm>
          <a:prstGeom prst="round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bg1"/>
                </a:solidFill>
              </a:rPr>
              <a:t>Root Component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76200" y="1409696"/>
            <a:ext cx="914400" cy="34290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</a:rPr>
              <a:t>Default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Logger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419226" y="1409698"/>
            <a:ext cx="914400" cy="3429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Common</a:t>
            </a:r>
            <a:endParaRPr lang="en-US" sz="100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Parameter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2752725" y="1400170"/>
            <a:ext cx="914400" cy="3429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</a:rPr>
              <a:t>Collection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4086225" y="1409696"/>
            <a:ext cx="914400" cy="3429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State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Machine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Collection</a:t>
            </a:r>
          </a:p>
        </p:txBody>
      </p:sp>
      <p:sp>
        <p:nvSpPr>
          <p:cNvPr id="127" name="Rounded Rectangle 126"/>
          <p:cNvSpPr/>
          <p:nvPr/>
        </p:nvSpPr>
        <p:spPr bwMode="auto">
          <a:xfrm>
            <a:off x="5486400" y="1409696"/>
            <a:ext cx="914400" cy="3429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Recipes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</a:rPr>
              <a:t>Collection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6915150" y="1400171"/>
            <a:ext cx="914400" cy="3429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Machine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bg1"/>
                </a:solidFill>
              </a:rPr>
              <a:t>Root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9" name="Rounded Rectangle 128"/>
          <p:cNvSpPr/>
          <p:nvPr/>
        </p:nvSpPr>
        <p:spPr bwMode="auto">
          <a:xfrm>
            <a:off x="7496175" y="1905000"/>
            <a:ext cx="1219201" cy="17145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Station</a:t>
            </a:r>
            <a:r>
              <a:rPr lang="en-US" sz="1000" dirty="0"/>
              <a:t>s Collection</a:t>
            </a:r>
          </a:p>
        </p:txBody>
      </p:sp>
      <p:sp>
        <p:nvSpPr>
          <p:cNvPr id="130" name="Rounded Rectangle 129"/>
          <p:cNvSpPr/>
          <p:nvPr/>
        </p:nvSpPr>
        <p:spPr bwMode="auto">
          <a:xfrm>
            <a:off x="8134350" y="2133600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Station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A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1" name="Rounded Rectangle 130"/>
          <p:cNvSpPr/>
          <p:nvPr/>
        </p:nvSpPr>
        <p:spPr bwMode="auto">
          <a:xfrm>
            <a:off x="8143875" y="2362200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Station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B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2" name="Rounded Rectangle 131"/>
          <p:cNvSpPr/>
          <p:nvPr/>
        </p:nvSpPr>
        <p:spPr bwMode="auto">
          <a:xfrm>
            <a:off x="8143875" y="2721864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Station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3" name="Rounded Rectangle 132"/>
          <p:cNvSpPr/>
          <p:nvPr/>
        </p:nvSpPr>
        <p:spPr bwMode="auto">
          <a:xfrm>
            <a:off x="5943600" y="1905000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Recipe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A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4" name="Rounded Rectangle 133"/>
          <p:cNvSpPr/>
          <p:nvPr/>
        </p:nvSpPr>
        <p:spPr bwMode="auto">
          <a:xfrm>
            <a:off x="5943600" y="2133600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Recipe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B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5" name="Rounded Rectangle 134"/>
          <p:cNvSpPr/>
          <p:nvPr/>
        </p:nvSpPr>
        <p:spPr bwMode="auto">
          <a:xfrm>
            <a:off x="5943600" y="2535936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Recipe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8" name="Rounded Rectangle 137"/>
          <p:cNvSpPr/>
          <p:nvPr/>
        </p:nvSpPr>
        <p:spPr bwMode="auto">
          <a:xfrm>
            <a:off x="7534274" y="2950464"/>
            <a:ext cx="1219201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Vision System A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 bwMode="auto">
          <a:xfrm>
            <a:off x="8143875" y="3200400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Camera A</a:t>
            </a:r>
          </a:p>
        </p:txBody>
      </p:sp>
      <p:sp>
        <p:nvSpPr>
          <p:cNvPr id="140" name="Rounded Rectangle 139"/>
          <p:cNvSpPr/>
          <p:nvPr/>
        </p:nvSpPr>
        <p:spPr bwMode="auto">
          <a:xfrm>
            <a:off x="8515350" y="3429000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Vision Job A</a:t>
            </a: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8753475" y="3657600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Job Result</a:t>
            </a:r>
          </a:p>
        </p:txBody>
      </p:sp>
      <p:sp>
        <p:nvSpPr>
          <p:cNvPr id="143" name="Rounded Rectangle 142"/>
          <p:cNvSpPr/>
          <p:nvPr/>
        </p:nvSpPr>
        <p:spPr bwMode="auto">
          <a:xfrm>
            <a:off x="8524875" y="3971925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Vision Job N</a:t>
            </a:r>
          </a:p>
        </p:txBody>
      </p:sp>
      <p:sp>
        <p:nvSpPr>
          <p:cNvPr id="144" name="Rounded Rectangle 143"/>
          <p:cNvSpPr/>
          <p:nvPr/>
        </p:nvSpPr>
        <p:spPr bwMode="auto">
          <a:xfrm>
            <a:off x="8763000" y="4200525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Job Result</a:t>
            </a: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8177152" y="4419600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Camera N</a:t>
            </a:r>
          </a:p>
        </p:txBody>
      </p:sp>
      <p:sp>
        <p:nvSpPr>
          <p:cNvPr id="146" name="Rounded Rectangle 145"/>
          <p:cNvSpPr/>
          <p:nvPr/>
        </p:nvSpPr>
        <p:spPr bwMode="auto">
          <a:xfrm>
            <a:off x="7572374" y="4664964"/>
            <a:ext cx="1219201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Vision System  N</a:t>
            </a:r>
            <a:endParaRPr lang="en-US" sz="1000" dirty="0"/>
          </a:p>
        </p:txBody>
      </p:sp>
      <p:sp>
        <p:nvSpPr>
          <p:cNvPr id="147" name="Rounded Rectangle 146"/>
          <p:cNvSpPr/>
          <p:nvPr/>
        </p:nvSpPr>
        <p:spPr bwMode="auto">
          <a:xfrm>
            <a:off x="7572374" y="4953000"/>
            <a:ext cx="1219201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Motion System A</a:t>
            </a:r>
            <a:endParaRPr lang="en-US" sz="1000" dirty="0"/>
          </a:p>
        </p:txBody>
      </p:sp>
      <p:sp>
        <p:nvSpPr>
          <p:cNvPr id="148" name="Rounded Rectangle 147"/>
          <p:cNvSpPr/>
          <p:nvPr/>
        </p:nvSpPr>
        <p:spPr bwMode="auto">
          <a:xfrm>
            <a:off x="8210550" y="5192268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Motion Axes</a:t>
            </a:r>
            <a:endParaRPr lang="en-US" sz="1000" dirty="0"/>
          </a:p>
        </p:txBody>
      </p:sp>
      <p:sp>
        <p:nvSpPr>
          <p:cNvPr id="149" name="Rounded Rectangle 148"/>
          <p:cNvSpPr/>
          <p:nvPr/>
        </p:nvSpPr>
        <p:spPr bwMode="auto">
          <a:xfrm>
            <a:off x="8753475" y="5410200"/>
            <a:ext cx="628649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Axis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A</a:t>
            </a:r>
            <a:endParaRPr lang="en-US" sz="1000" dirty="0"/>
          </a:p>
        </p:txBody>
      </p:sp>
      <p:sp>
        <p:nvSpPr>
          <p:cNvPr id="150" name="Rounded Rectangle 149"/>
          <p:cNvSpPr/>
          <p:nvPr/>
        </p:nvSpPr>
        <p:spPr bwMode="auto">
          <a:xfrm>
            <a:off x="8762999" y="5631942"/>
            <a:ext cx="628649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Axis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B</a:t>
            </a:r>
            <a:endParaRPr lang="en-US" sz="1000" dirty="0"/>
          </a:p>
        </p:txBody>
      </p:sp>
      <p:sp>
        <p:nvSpPr>
          <p:cNvPr id="151" name="Rounded Rectangle 150"/>
          <p:cNvSpPr/>
          <p:nvPr/>
        </p:nvSpPr>
        <p:spPr bwMode="auto">
          <a:xfrm>
            <a:off x="7600949" y="6172200"/>
            <a:ext cx="1219201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Motion System N</a:t>
            </a:r>
            <a:endParaRPr lang="en-US" sz="1000" dirty="0"/>
          </a:p>
        </p:txBody>
      </p:sp>
      <p:sp>
        <p:nvSpPr>
          <p:cNvPr id="153" name="Rounded Rectangle 152"/>
          <p:cNvSpPr/>
          <p:nvPr/>
        </p:nvSpPr>
        <p:spPr bwMode="auto">
          <a:xfrm>
            <a:off x="8762999" y="5958078"/>
            <a:ext cx="628649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Axis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N</a:t>
            </a:r>
            <a:endParaRPr lang="en-US" sz="1000" dirty="0"/>
          </a:p>
        </p:txBody>
      </p:sp>
      <p:sp>
        <p:nvSpPr>
          <p:cNvPr id="154" name="Rounded Rectangle 153"/>
          <p:cNvSpPr/>
          <p:nvPr/>
        </p:nvSpPr>
        <p:spPr bwMode="auto">
          <a:xfrm>
            <a:off x="4495800" y="2362200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A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5" name="Rounded Rectangle 154"/>
          <p:cNvSpPr/>
          <p:nvPr/>
        </p:nvSpPr>
        <p:spPr bwMode="auto">
          <a:xfrm>
            <a:off x="4495800" y="2590800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B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6" name="Rounded Rectangle 155"/>
          <p:cNvSpPr/>
          <p:nvPr/>
        </p:nvSpPr>
        <p:spPr bwMode="auto">
          <a:xfrm>
            <a:off x="4495800" y="2993136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7" name="Rounded Rectangle 156"/>
          <p:cNvSpPr/>
          <p:nvPr/>
        </p:nvSpPr>
        <p:spPr bwMode="auto">
          <a:xfrm>
            <a:off x="4495800" y="1905000"/>
            <a:ext cx="762000" cy="1737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 Main</a:t>
            </a:r>
          </a:p>
        </p:txBody>
      </p:sp>
      <p:sp>
        <p:nvSpPr>
          <p:cNvPr id="158" name="Rounded Rectangle 157"/>
          <p:cNvSpPr/>
          <p:nvPr/>
        </p:nvSpPr>
        <p:spPr bwMode="auto">
          <a:xfrm>
            <a:off x="4495800" y="2133600"/>
            <a:ext cx="762000" cy="1737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 Reset</a:t>
            </a:r>
          </a:p>
        </p:txBody>
      </p:sp>
      <p:sp>
        <p:nvSpPr>
          <p:cNvPr id="159" name="Rounded Rectangle 158"/>
          <p:cNvSpPr/>
          <p:nvPr/>
        </p:nvSpPr>
        <p:spPr bwMode="auto">
          <a:xfrm>
            <a:off x="3162300" y="1905000"/>
            <a:ext cx="762000" cy="1737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Inputs</a:t>
            </a:r>
          </a:p>
        </p:txBody>
      </p:sp>
      <p:sp>
        <p:nvSpPr>
          <p:cNvPr id="160" name="Rounded Rectangle 159"/>
          <p:cNvSpPr/>
          <p:nvPr/>
        </p:nvSpPr>
        <p:spPr bwMode="auto">
          <a:xfrm>
            <a:off x="3495675" y="2133600"/>
            <a:ext cx="59055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A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1" name="Rounded Rectangle 160"/>
          <p:cNvSpPr/>
          <p:nvPr/>
        </p:nvSpPr>
        <p:spPr bwMode="auto">
          <a:xfrm>
            <a:off x="3495675" y="2362200"/>
            <a:ext cx="59055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B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2" name="Rounded Rectangle 161"/>
          <p:cNvSpPr/>
          <p:nvPr/>
        </p:nvSpPr>
        <p:spPr bwMode="auto">
          <a:xfrm>
            <a:off x="3494426" y="2762250"/>
            <a:ext cx="59055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3" name="Rounded Rectangle 162"/>
          <p:cNvSpPr/>
          <p:nvPr/>
        </p:nvSpPr>
        <p:spPr bwMode="auto">
          <a:xfrm>
            <a:off x="3162300" y="2981325"/>
            <a:ext cx="762000" cy="1737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Out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puts</a:t>
            </a:r>
          </a:p>
        </p:txBody>
      </p:sp>
      <p:sp>
        <p:nvSpPr>
          <p:cNvPr id="164" name="Rounded Rectangle 163"/>
          <p:cNvSpPr/>
          <p:nvPr/>
        </p:nvSpPr>
        <p:spPr bwMode="auto">
          <a:xfrm>
            <a:off x="3524250" y="3198114"/>
            <a:ext cx="59055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Out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put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A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5" name="Rounded Rectangle 164"/>
          <p:cNvSpPr/>
          <p:nvPr/>
        </p:nvSpPr>
        <p:spPr bwMode="auto">
          <a:xfrm>
            <a:off x="3524250" y="3426714"/>
            <a:ext cx="59055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Out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put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B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6" name="Rounded Rectangle 165"/>
          <p:cNvSpPr/>
          <p:nvPr/>
        </p:nvSpPr>
        <p:spPr bwMode="auto">
          <a:xfrm>
            <a:off x="3524250" y="3826764"/>
            <a:ext cx="59055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Out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put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7" name="Rounded Rectangle 166"/>
          <p:cNvSpPr/>
          <p:nvPr/>
        </p:nvSpPr>
        <p:spPr bwMode="auto">
          <a:xfrm>
            <a:off x="1828801" y="1905000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Parameter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A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8" name="Rounded Rectangle 167"/>
          <p:cNvSpPr/>
          <p:nvPr/>
        </p:nvSpPr>
        <p:spPr bwMode="auto">
          <a:xfrm>
            <a:off x="2219325" y="2121788"/>
            <a:ext cx="676275" cy="185547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000" dirty="0"/>
              <a:t>Sub Par A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9" name="Rounded Rectangle 168"/>
          <p:cNvSpPr/>
          <p:nvPr/>
        </p:nvSpPr>
        <p:spPr bwMode="auto">
          <a:xfrm>
            <a:off x="2219326" y="2350389"/>
            <a:ext cx="676274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Sub Par B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0" name="Rounded Rectangle 169"/>
          <p:cNvSpPr/>
          <p:nvPr/>
        </p:nvSpPr>
        <p:spPr bwMode="auto">
          <a:xfrm>
            <a:off x="2214664" y="2750439"/>
            <a:ext cx="685799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Sub Par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1" name="Rounded Rectangle 170"/>
          <p:cNvSpPr/>
          <p:nvPr/>
        </p:nvSpPr>
        <p:spPr bwMode="auto">
          <a:xfrm>
            <a:off x="1828801" y="2971800"/>
            <a:ext cx="762000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Parameter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A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2" name="Rounded Rectangle 171"/>
          <p:cNvSpPr/>
          <p:nvPr/>
        </p:nvSpPr>
        <p:spPr bwMode="auto">
          <a:xfrm>
            <a:off x="2219325" y="3188588"/>
            <a:ext cx="676275" cy="185547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000" dirty="0"/>
              <a:t>Sub Par A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2219326" y="3417189"/>
            <a:ext cx="676274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Sub Par B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4" name="Rounded Rectangle 173"/>
          <p:cNvSpPr/>
          <p:nvPr/>
        </p:nvSpPr>
        <p:spPr bwMode="auto">
          <a:xfrm>
            <a:off x="2214664" y="3817239"/>
            <a:ext cx="685799" cy="173736"/>
          </a:xfrm>
          <a:prstGeom prst="round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Sub Par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6" name="Elbow Connector 35"/>
          <p:cNvCxnSpPr>
            <a:stCxn id="32" idx="2"/>
            <a:endCxn id="123" idx="0"/>
          </p:cNvCxnSpPr>
          <p:nvPr/>
        </p:nvCxnSpPr>
        <p:spPr bwMode="auto">
          <a:xfrm rot="5400000">
            <a:off x="2445546" y="-692946"/>
            <a:ext cx="190496" cy="4014788"/>
          </a:xfrm>
          <a:prstGeom prst="bentConnector3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Elbow Connector 6"/>
          <p:cNvCxnSpPr>
            <a:stCxn id="32" idx="2"/>
            <a:endCxn id="124" idx="0"/>
          </p:cNvCxnSpPr>
          <p:nvPr/>
        </p:nvCxnSpPr>
        <p:spPr bwMode="auto">
          <a:xfrm rot="5400000">
            <a:off x="3117058" y="-21432"/>
            <a:ext cx="190498" cy="2671762"/>
          </a:xfrm>
          <a:prstGeom prst="bentConnector3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Elbow Connector 8"/>
          <p:cNvCxnSpPr>
            <a:stCxn id="32" idx="2"/>
            <a:endCxn id="125" idx="0"/>
          </p:cNvCxnSpPr>
          <p:nvPr/>
        </p:nvCxnSpPr>
        <p:spPr bwMode="auto">
          <a:xfrm rot="5400000">
            <a:off x="3788572" y="640554"/>
            <a:ext cx="180970" cy="1338263"/>
          </a:xfrm>
          <a:prstGeom prst="bentConnector3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Elbow Connector 10"/>
          <p:cNvCxnSpPr>
            <a:stCxn id="32" idx="2"/>
            <a:endCxn id="127" idx="0"/>
          </p:cNvCxnSpPr>
          <p:nvPr/>
        </p:nvCxnSpPr>
        <p:spPr bwMode="auto">
          <a:xfrm rot="16200000" flipH="1">
            <a:off x="5150646" y="616742"/>
            <a:ext cx="190496" cy="1395412"/>
          </a:xfrm>
          <a:prstGeom prst="bentConnector3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Elbow Connector 12"/>
          <p:cNvCxnSpPr>
            <a:stCxn id="128" idx="0"/>
            <a:endCxn id="32" idx="2"/>
          </p:cNvCxnSpPr>
          <p:nvPr/>
        </p:nvCxnSpPr>
        <p:spPr bwMode="auto">
          <a:xfrm rot="16200000" flipV="1">
            <a:off x="5869784" y="-102395"/>
            <a:ext cx="180971" cy="2824162"/>
          </a:xfrm>
          <a:prstGeom prst="bentConnector3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1602106" y="1752600"/>
            <a:ext cx="45719" cy="45719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cxnSp>
        <p:nvCxnSpPr>
          <p:cNvPr id="20" name="Elbow Connector 19"/>
          <p:cNvCxnSpPr>
            <a:stCxn id="167" idx="1"/>
            <a:endCxn id="16" idx="4"/>
          </p:cNvCxnSpPr>
          <p:nvPr/>
        </p:nvCxnSpPr>
        <p:spPr bwMode="auto">
          <a:xfrm rot="10800000">
            <a:off x="1624967" y="1798320"/>
            <a:ext cx="203835" cy="19354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Elbow Connector 21"/>
          <p:cNvCxnSpPr>
            <a:stCxn id="171" idx="1"/>
            <a:endCxn id="16" idx="4"/>
          </p:cNvCxnSpPr>
          <p:nvPr/>
        </p:nvCxnSpPr>
        <p:spPr bwMode="auto">
          <a:xfrm rot="10800000">
            <a:off x="1624967" y="1798320"/>
            <a:ext cx="203835" cy="126034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1939048" y="2076856"/>
            <a:ext cx="45719" cy="45719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cxnSp>
        <p:nvCxnSpPr>
          <p:cNvPr id="24" name="Elbow Connector 23"/>
          <p:cNvCxnSpPr>
            <a:stCxn id="168" idx="1"/>
            <a:endCxn id="73" idx="4"/>
          </p:cNvCxnSpPr>
          <p:nvPr/>
        </p:nvCxnSpPr>
        <p:spPr bwMode="auto">
          <a:xfrm rot="10800000">
            <a:off x="1961909" y="2122576"/>
            <a:ext cx="257417" cy="91987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Elbow Connector 25"/>
          <p:cNvCxnSpPr>
            <a:stCxn id="169" idx="1"/>
          </p:cNvCxnSpPr>
          <p:nvPr/>
        </p:nvCxnSpPr>
        <p:spPr bwMode="auto">
          <a:xfrm rot="10800000">
            <a:off x="1961908" y="2133601"/>
            <a:ext cx="257418" cy="303657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Elbow Connector 27"/>
          <p:cNvCxnSpPr>
            <a:stCxn id="170" idx="1"/>
            <a:endCxn id="73" idx="4"/>
          </p:cNvCxnSpPr>
          <p:nvPr/>
        </p:nvCxnSpPr>
        <p:spPr bwMode="auto">
          <a:xfrm rot="10800000">
            <a:off x="1961908" y="2122575"/>
            <a:ext cx="252756" cy="714732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79"/>
          <p:cNvSpPr/>
          <p:nvPr/>
        </p:nvSpPr>
        <p:spPr bwMode="auto">
          <a:xfrm>
            <a:off x="1934184" y="3144953"/>
            <a:ext cx="45719" cy="45719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cxnSp>
        <p:nvCxnSpPr>
          <p:cNvPr id="30" name="Straight Connector 29"/>
          <p:cNvCxnSpPr>
            <a:stCxn id="169" idx="2"/>
            <a:endCxn id="170" idx="0"/>
          </p:cNvCxnSpPr>
          <p:nvPr/>
        </p:nvCxnSpPr>
        <p:spPr bwMode="auto">
          <a:xfrm>
            <a:off x="2557463" y="2524125"/>
            <a:ext cx="101" cy="226314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Elbow Connector 32"/>
          <p:cNvCxnSpPr>
            <a:stCxn id="172" idx="1"/>
            <a:endCxn id="80" idx="4"/>
          </p:cNvCxnSpPr>
          <p:nvPr/>
        </p:nvCxnSpPr>
        <p:spPr bwMode="auto">
          <a:xfrm rot="10800000">
            <a:off x="1957045" y="3190672"/>
            <a:ext cx="262281" cy="90690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Elbow Connector 34"/>
          <p:cNvCxnSpPr>
            <a:stCxn id="173" idx="1"/>
            <a:endCxn id="80" idx="4"/>
          </p:cNvCxnSpPr>
          <p:nvPr/>
        </p:nvCxnSpPr>
        <p:spPr bwMode="auto">
          <a:xfrm rot="10800000">
            <a:off x="1957044" y="3190673"/>
            <a:ext cx="262282" cy="313385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>
            <a:stCxn id="174" idx="1"/>
            <a:endCxn id="80" idx="4"/>
          </p:cNvCxnSpPr>
          <p:nvPr/>
        </p:nvCxnSpPr>
        <p:spPr bwMode="auto">
          <a:xfrm rot="10800000">
            <a:off x="1957044" y="3190673"/>
            <a:ext cx="257620" cy="713435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173" idx="2"/>
            <a:endCxn id="174" idx="0"/>
          </p:cNvCxnSpPr>
          <p:nvPr/>
        </p:nvCxnSpPr>
        <p:spPr bwMode="auto">
          <a:xfrm>
            <a:off x="2557463" y="3590925"/>
            <a:ext cx="101" cy="226314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90"/>
          <p:cNvSpPr/>
          <p:nvPr/>
        </p:nvSpPr>
        <p:spPr bwMode="auto">
          <a:xfrm>
            <a:off x="2934558" y="1743072"/>
            <a:ext cx="45719" cy="45719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cxnSp>
        <p:nvCxnSpPr>
          <p:cNvPr id="42" name="Elbow Connector 41"/>
          <p:cNvCxnSpPr>
            <a:stCxn id="159" idx="1"/>
            <a:endCxn id="91" idx="4"/>
          </p:cNvCxnSpPr>
          <p:nvPr/>
        </p:nvCxnSpPr>
        <p:spPr bwMode="auto">
          <a:xfrm rot="10800000">
            <a:off x="2957418" y="1788792"/>
            <a:ext cx="204882" cy="203077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Elbow Connector 43"/>
          <p:cNvCxnSpPr>
            <a:stCxn id="163" idx="1"/>
            <a:endCxn id="91" idx="4"/>
          </p:cNvCxnSpPr>
          <p:nvPr/>
        </p:nvCxnSpPr>
        <p:spPr bwMode="auto">
          <a:xfrm rot="10800000">
            <a:off x="2957418" y="1788791"/>
            <a:ext cx="204882" cy="1279402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3230881" y="2075467"/>
            <a:ext cx="45719" cy="45719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cxnSp>
        <p:nvCxnSpPr>
          <p:cNvPr id="46" name="Elbow Connector 45"/>
          <p:cNvCxnSpPr>
            <a:stCxn id="160" idx="1"/>
            <a:endCxn id="96" idx="4"/>
          </p:cNvCxnSpPr>
          <p:nvPr/>
        </p:nvCxnSpPr>
        <p:spPr bwMode="auto">
          <a:xfrm rot="10800000">
            <a:off x="3253741" y="2121186"/>
            <a:ext cx="241934" cy="99282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Elbow Connector 47"/>
          <p:cNvCxnSpPr>
            <a:stCxn id="161" idx="1"/>
            <a:endCxn id="96" idx="4"/>
          </p:cNvCxnSpPr>
          <p:nvPr/>
        </p:nvCxnSpPr>
        <p:spPr bwMode="auto">
          <a:xfrm rot="10800000">
            <a:off x="3253741" y="2121186"/>
            <a:ext cx="241934" cy="327882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Elbow Connector 49"/>
          <p:cNvCxnSpPr>
            <a:stCxn id="162" idx="1"/>
            <a:endCxn id="96" idx="4"/>
          </p:cNvCxnSpPr>
          <p:nvPr/>
        </p:nvCxnSpPr>
        <p:spPr bwMode="auto">
          <a:xfrm rot="10800000">
            <a:off x="3253742" y="2121186"/>
            <a:ext cx="240685" cy="727932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>
            <a:stCxn id="161" idx="2"/>
            <a:endCxn id="162" idx="0"/>
          </p:cNvCxnSpPr>
          <p:nvPr/>
        </p:nvCxnSpPr>
        <p:spPr bwMode="auto">
          <a:xfrm flipH="1">
            <a:off x="3789701" y="2535936"/>
            <a:ext cx="1249" cy="226314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106"/>
          <p:cNvSpPr/>
          <p:nvPr/>
        </p:nvSpPr>
        <p:spPr bwMode="auto">
          <a:xfrm>
            <a:off x="3235034" y="3154681"/>
            <a:ext cx="45719" cy="45719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cxnSp>
        <p:nvCxnSpPr>
          <p:cNvPr id="55" name="Elbow Connector 54"/>
          <p:cNvCxnSpPr>
            <a:stCxn id="164" idx="1"/>
            <a:endCxn id="107" idx="4"/>
          </p:cNvCxnSpPr>
          <p:nvPr/>
        </p:nvCxnSpPr>
        <p:spPr bwMode="auto">
          <a:xfrm rot="10800000">
            <a:off x="3257894" y="3200400"/>
            <a:ext cx="266356" cy="84582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Elbow Connector 56"/>
          <p:cNvCxnSpPr>
            <a:stCxn id="165" idx="1"/>
            <a:endCxn id="107" idx="4"/>
          </p:cNvCxnSpPr>
          <p:nvPr/>
        </p:nvCxnSpPr>
        <p:spPr bwMode="auto">
          <a:xfrm rot="10800000">
            <a:off x="3257894" y="3200400"/>
            <a:ext cx="266356" cy="313182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Elbow Connector 58"/>
          <p:cNvCxnSpPr>
            <a:stCxn id="166" idx="1"/>
            <a:endCxn id="107" idx="4"/>
          </p:cNvCxnSpPr>
          <p:nvPr/>
        </p:nvCxnSpPr>
        <p:spPr bwMode="auto">
          <a:xfrm rot="10800000">
            <a:off x="3257894" y="3200400"/>
            <a:ext cx="266356" cy="713232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>
            <a:stCxn id="165" idx="2"/>
            <a:endCxn id="166" idx="0"/>
          </p:cNvCxnSpPr>
          <p:nvPr/>
        </p:nvCxnSpPr>
        <p:spPr bwMode="auto">
          <a:xfrm>
            <a:off x="3819525" y="3600450"/>
            <a:ext cx="0" cy="226314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Oval 117"/>
          <p:cNvSpPr/>
          <p:nvPr/>
        </p:nvSpPr>
        <p:spPr bwMode="auto">
          <a:xfrm>
            <a:off x="4249386" y="1752600"/>
            <a:ext cx="45719" cy="45719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cxnSp>
        <p:nvCxnSpPr>
          <p:cNvPr id="119" name="Straight Connector 118"/>
          <p:cNvCxnSpPr>
            <a:stCxn id="155" idx="2"/>
            <a:endCxn id="156" idx="0"/>
          </p:cNvCxnSpPr>
          <p:nvPr/>
        </p:nvCxnSpPr>
        <p:spPr bwMode="auto">
          <a:xfrm>
            <a:off x="4876800" y="2764536"/>
            <a:ext cx="0" cy="22860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Elbow Connector 65"/>
          <p:cNvCxnSpPr>
            <a:stCxn id="157" idx="1"/>
            <a:endCxn id="118" idx="4"/>
          </p:cNvCxnSpPr>
          <p:nvPr/>
        </p:nvCxnSpPr>
        <p:spPr bwMode="auto">
          <a:xfrm rot="10800000">
            <a:off x="4272246" y="1798320"/>
            <a:ext cx="223554" cy="19354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Elbow Connector 67"/>
          <p:cNvCxnSpPr>
            <a:stCxn id="158" idx="1"/>
            <a:endCxn id="118" idx="4"/>
          </p:cNvCxnSpPr>
          <p:nvPr/>
        </p:nvCxnSpPr>
        <p:spPr bwMode="auto">
          <a:xfrm rot="10800000">
            <a:off x="4272246" y="1798320"/>
            <a:ext cx="223554" cy="42214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Elbow Connector 69"/>
          <p:cNvCxnSpPr>
            <a:stCxn id="154" idx="1"/>
            <a:endCxn id="118" idx="4"/>
          </p:cNvCxnSpPr>
          <p:nvPr/>
        </p:nvCxnSpPr>
        <p:spPr bwMode="auto">
          <a:xfrm rot="10800000">
            <a:off x="4272246" y="1798320"/>
            <a:ext cx="223554" cy="65074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Elbow Connector 71"/>
          <p:cNvCxnSpPr>
            <a:stCxn id="155" idx="1"/>
            <a:endCxn id="118" idx="4"/>
          </p:cNvCxnSpPr>
          <p:nvPr/>
        </p:nvCxnSpPr>
        <p:spPr bwMode="auto">
          <a:xfrm rot="10800000">
            <a:off x="4272246" y="1798320"/>
            <a:ext cx="223554" cy="87934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Elbow Connector 74"/>
          <p:cNvCxnSpPr>
            <a:stCxn id="156" idx="1"/>
            <a:endCxn id="118" idx="4"/>
          </p:cNvCxnSpPr>
          <p:nvPr/>
        </p:nvCxnSpPr>
        <p:spPr bwMode="auto">
          <a:xfrm rot="10800000">
            <a:off x="4272246" y="1798320"/>
            <a:ext cx="223554" cy="1281685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Oval 135"/>
          <p:cNvSpPr/>
          <p:nvPr/>
        </p:nvSpPr>
        <p:spPr bwMode="auto">
          <a:xfrm>
            <a:off x="5634647" y="1752600"/>
            <a:ext cx="45719" cy="45719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cxnSp>
        <p:nvCxnSpPr>
          <p:cNvPr id="77" name="Elbow Connector 76"/>
          <p:cNvCxnSpPr>
            <a:stCxn id="133" idx="1"/>
            <a:endCxn id="136" idx="4"/>
          </p:cNvCxnSpPr>
          <p:nvPr/>
        </p:nvCxnSpPr>
        <p:spPr bwMode="auto">
          <a:xfrm rot="10800000">
            <a:off x="5657508" y="1798320"/>
            <a:ext cx="286093" cy="19354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Elbow Connector 78"/>
          <p:cNvCxnSpPr>
            <a:stCxn id="134" idx="1"/>
            <a:endCxn id="136" idx="4"/>
          </p:cNvCxnSpPr>
          <p:nvPr/>
        </p:nvCxnSpPr>
        <p:spPr bwMode="auto">
          <a:xfrm rot="10800000">
            <a:off x="5657508" y="1798320"/>
            <a:ext cx="286093" cy="42214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Elbow Connector 81"/>
          <p:cNvCxnSpPr>
            <a:stCxn id="135" idx="1"/>
            <a:endCxn id="136" idx="4"/>
          </p:cNvCxnSpPr>
          <p:nvPr/>
        </p:nvCxnSpPr>
        <p:spPr bwMode="auto">
          <a:xfrm rot="10800000">
            <a:off x="5657508" y="1798320"/>
            <a:ext cx="286093" cy="824485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/>
          <p:cNvCxnSpPr>
            <a:stCxn id="134" idx="2"/>
            <a:endCxn id="135" idx="0"/>
          </p:cNvCxnSpPr>
          <p:nvPr/>
        </p:nvCxnSpPr>
        <p:spPr bwMode="auto">
          <a:xfrm>
            <a:off x="6324600" y="2307336"/>
            <a:ext cx="0" cy="22860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Oval 151"/>
          <p:cNvSpPr/>
          <p:nvPr/>
        </p:nvSpPr>
        <p:spPr bwMode="auto">
          <a:xfrm>
            <a:off x="7068786" y="1746662"/>
            <a:ext cx="45719" cy="45719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7656419" y="2076005"/>
            <a:ext cx="45719" cy="45719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7678386" y="3124200"/>
            <a:ext cx="45719" cy="45719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8282839" y="3371405"/>
            <a:ext cx="45719" cy="45719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79" name="Oval 178"/>
          <p:cNvSpPr/>
          <p:nvPr/>
        </p:nvSpPr>
        <p:spPr bwMode="auto">
          <a:xfrm>
            <a:off x="8629205" y="3605943"/>
            <a:ext cx="45719" cy="45719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80" name="Oval 179"/>
          <p:cNvSpPr/>
          <p:nvPr/>
        </p:nvSpPr>
        <p:spPr bwMode="auto">
          <a:xfrm>
            <a:off x="8635143" y="4145281"/>
            <a:ext cx="45719" cy="45719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81" name="Oval 180"/>
          <p:cNvSpPr/>
          <p:nvPr/>
        </p:nvSpPr>
        <p:spPr bwMode="auto">
          <a:xfrm>
            <a:off x="7730834" y="5124005"/>
            <a:ext cx="45719" cy="45719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8336281" y="5369628"/>
            <a:ext cx="45719" cy="45719"/>
          </a:xfrm>
          <a:prstGeom prst="ellips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cxnSp>
        <p:nvCxnSpPr>
          <p:cNvPr id="183" name="Straight Connector 182"/>
          <p:cNvCxnSpPr>
            <a:stCxn id="150" idx="2"/>
            <a:endCxn id="153" idx="0"/>
          </p:cNvCxnSpPr>
          <p:nvPr/>
        </p:nvCxnSpPr>
        <p:spPr bwMode="auto">
          <a:xfrm>
            <a:off x="9077324" y="5805678"/>
            <a:ext cx="0" cy="15240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Straight Connector 183"/>
          <p:cNvCxnSpPr/>
          <p:nvPr/>
        </p:nvCxnSpPr>
        <p:spPr bwMode="auto">
          <a:xfrm>
            <a:off x="8203003" y="3374135"/>
            <a:ext cx="7547" cy="1000126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Elbow Connector 92"/>
          <p:cNvCxnSpPr>
            <a:stCxn id="149" idx="1"/>
            <a:endCxn id="182" idx="4"/>
          </p:cNvCxnSpPr>
          <p:nvPr/>
        </p:nvCxnSpPr>
        <p:spPr bwMode="auto">
          <a:xfrm rot="10800000">
            <a:off x="8359141" y="5415348"/>
            <a:ext cx="394334" cy="81721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Elbow Connector 94"/>
          <p:cNvCxnSpPr>
            <a:stCxn id="150" idx="1"/>
            <a:endCxn id="182" idx="4"/>
          </p:cNvCxnSpPr>
          <p:nvPr/>
        </p:nvCxnSpPr>
        <p:spPr bwMode="auto">
          <a:xfrm rot="10800000">
            <a:off x="8359141" y="5415348"/>
            <a:ext cx="403858" cy="303463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Elbow Connector 97"/>
          <p:cNvCxnSpPr>
            <a:stCxn id="153" idx="1"/>
            <a:endCxn id="182" idx="4"/>
          </p:cNvCxnSpPr>
          <p:nvPr/>
        </p:nvCxnSpPr>
        <p:spPr bwMode="auto">
          <a:xfrm rot="10800000">
            <a:off x="8359141" y="5415348"/>
            <a:ext cx="403858" cy="62959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Elbow Connector 99"/>
          <p:cNvCxnSpPr>
            <a:stCxn id="148" idx="1"/>
            <a:endCxn id="181" idx="4"/>
          </p:cNvCxnSpPr>
          <p:nvPr/>
        </p:nvCxnSpPr>
        <p:spPr bwMode="auto">
          <a:xfrm rot="10800000">
            <a:off x="7753694" y="5169724"/>
            <a:ext cx="456856" cy="109412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/>
          <p:cNvCxnSpPr/>
          <p:nvPr/>
        </p:nvCxnSpPr>
        <p:spPr bwMode="auto">
          <a:xfrm>
            <a:off x="7679278" y="5146864"/>
            <a:ext cx="0" cy="98495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>
            <a:off x="7607999" y="3144953"/>
            <a:ext cx="3773" cy="1448383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Elbow Connector 114"/>
          <p:cNvCxnSpPr>
            <a:stCxn id="144" idx="1"/>
            <a:endCxn id="180" idx="4"/>
          </p:cNvCxnSpPr>
          <p:nvPr/>
        </p:nvCxnSpPr>
        <p:spPr bwMode="auto">
          <a:xfrm rot="10800000">
            <a:off x="8658004" y="4191001"/>
            <a:ext cx="104997" cy="96393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Elbow Connector 116"/>
          <p:cNvCxnSpPr>
            <a:stCxn id="142" idx="1"/>
            <a:endCxn id="179" idx="4"/>
          </p:cNvCxnSpPr>
          <p:nvPr/>
        </p:nvCxnSpPr>
        <p:spPr bwMode="auto">
          <a:xfrm rot="10800000">
            <a:off x="8652065" y="3651662"/>
            <a:ext cx="101410" cy="92806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Elbow Connector 120"/>
          <p:cNvCxnSpPr>
            <a:stCxn id="140" idx="1"/>
            <a:endCxn id="178" idx="4"/>
          </p:cNvCxnSpPr>
          <p:nvPr/>
        </p:nvCxnSpPr>
        <p:spPr bwMode="auto">
          <a:xfrm rot="10800000">
            <a:off x="8305700" y="3417124"/>
            <a:ext cx="209651" cy="9874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Elbow Connector 136"/>
          <p:cNvCxnSpPr>
            <a:stCxn id="143" idx="1"/>
            <a:endCxn id="178" idx="4"/>
          </p:cNvCxnSpPr>
          <p:nvPr/>
        </p:nvCxnSpPr>
        <p:spPr bwMode="auto">
          <a:xfrm rot="10800000">
            <a:off x="8305699" y="3417125"/>
            <a:ext cx="219176" cy="64166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Elbow Connector 187"/>
          <p:cNvCxnSpPr>
            <a:stCxn id="139" idx="1"/>
            <a:endCxn id="176" idx="4"/>
          </p:cNvCxnSpPr>
          <p:nvPr/>
        </p:nvCxnSpPr>
        <p:spPr bwMode="auto">
          <a:xfrm rot="10800000">
            <a:off x="7701247" y="3169920"/>
            <a:ext cx="442629" cy="11734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Elbow Connector 189"/>
          <p:cNvCxnSpPr>
            <a:stCxn id="145" idx="1"/>
            <a:endCxn id="176" idx="4"/>
          </p:cNvCxnSpPr>
          <p:nvPr/>
        </p:nvCxnSpPr>
        <p:spPr bwMode="auto">
          <a:xfrm rot="10800000">
            <a:off x="7701246" y="3169920"/>
            <a:ext cx="475906" cy="1336549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Elbow Connector 191"/>
          <p:cNvCxnSpPr>
            <a:stCxn id="129" idx="1"/>
            <a:endCxn id="152" idx="4"/>
          </p:cNvCxnSpPr>
          <p:nvPr/>
        </p:nvCxnSpPr>
        <p:spPr bwMode="auto">
          <a:xfrm rot="10800000">
            <a:off x="7091647" y="1792382"/>
            <a:ext cx="404529" cy="198345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Elbow Connector 193"/>
          <p:cNvCxnSpPr>
            <a:stCxn id="130" idx="1"/>
            <a:endCxn id="175" idx="4"/>
          </p:cNvCxnSpPr>
          <p:nvPr/>
        </p:nvCxnSpPr>
        <p:spPr bwMode="auto">
          <a:xfrm rot="10800000">
            <a:off x="7679280" y="2121724"/>
            <a:ext cx="455071" cy="9874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Elbow Connector 195"/>
          <p:cNvCxnSpPr>
            <a:stCxn id="131" idx="1"/>
            <a:endCxn id="175" idx="4"/>
          </p:cNvCxnSpPr>
          <p:nvPr/>
        </p:nvCxnSpPr>
        <p:spPr bwMode="auto">
          <a:xfrm rot="10800000">
            <a:off x="7679279" y="2121724"/>
            <a:ext cx="464596" cy="327344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Elbow Connector 197"/>
          <p:cNvCxnSpPr>
            <a:stCxn id="132" idx="1"/>
            <a:endCxn id="175" idx="4"/>
          </p:cNvCxnSpPr>
          <p:nvPr/>
        </p:nvCxnSpPr>
        <p:spPr bwMode="auto">
          <a:xfrm rot="10800000">
            <a:off x="7679279" y="2121724"/>
            <a:ext cx="464596" cy="687008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Elbow Connector 199"/>
          <p:cNvCxnSpPr>
            <a:stCxn id="138" idx="1"/>
            <a:endCxn id="152" idx="4"/>
          </p:cNvCxnSpPr>
          <p:nvPr/>
        </p:nvCxnSpPr>
        <p:spPr bwMode="auto">
          <a:xfrm rot="10800000">
            <a:off x="7091646" y="1792382"/>
            <a:ext cx="442628" cy="1244951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>
            <a:stCxn id="131" idx="2"/>
            <a:endCxn id="132" idx="0"/>
          </p:cNvCxnSpPr>
          <p:nvPr/>
        </p:nvCxnSpPr>
        <p:spPr bwMode="auto">
          <a:xfrm>
            <a:off x="8524875" y="2535936"/>
            <a:ext cx="0" cy="185928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Elbow Connector 204"/>
          <p:cNvCxnSpPr>
            <a:stCxn id="146" idx="1"/>
            <a:endCxn id="152" idx="4"/>
          </p:cNvCxnSpPr>
          <p:nvPr/>
        </p:nvCxnSpPr>
        <p:spPr bwMode="auto">
          <a:xfrm rot="10800000">
            <a:off x="7091646" y="1792382"/>
            <a:ext cx="480728" cy="2959451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Elbow Connector 206"/>
          <p:cNvCxnSpPr>
            <a:stCxn id="147" idx="1"/>
            <a:endCxn id="152" idx="4"/>
          </p:cNvCxnSpPr>
          <p:nvPr/>
        </p:nvCxnSpPr>
        <p:spPr bwMode="auto">
          <a:xfrm rot="10800000">
            <a:off x="7091646" y="1792382"/>
            <a:ext cx="480728" cy="3247487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Elbow Connector 208"/>
          <p:cNvCxnSpPr>
            <a:stCxn id="151" idx="1"/>
            <a:endCxn id="152" idx="4"/>
          </p:cNvCxnSpPr>
          <p:nvPr/>
        </p:nvCxnSpPr>
        <p:spPr bwMode="auto">
          <a:xfrm rot="10800000">
            <a:off x="7091647" y="1792382"/>
            <a:ext cx="509303" cy="4466687"/>
          </a:xfrm>
          <a:prstGeom prst="bentConnector2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5" name="Rounded Rectangle 214"/>
          <p:cNvSpPr/>
          <p:nvPr/>
        </p:nvSpPr>
        <p:spPr bwMode="auto">
          <a:xfrm>
            <a:off x="30733" y="1249680"/>
            <a:ext cx="7922561" cy="579120"/>
          </a:xfrm>
          <a:prstGeom prst="roundRect">
            <a:avLst/>
          </a:prstGeom>
          <a:noFill/>
          <a:ln w="6350" cap="flat" cmpd="sng" algn="ctr">
            <a:solidFill>
              <a:srgbClr val="2015F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181600" y="914400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rgbClr val="2015F7"/>
                </a:solidFill>
              </a:rPr>
              <a:t>XML Root Layer. Each component on this layer will serialize on separate XML</a:t>
            </a:r>
          </a:p>
          <a:p>
            <a:pPr algn="l"/>
            <a:r>
              <a:rPr lang="en-US" sz="900" dirty="0">
                <a:solidFill>
                  <a:srgbClr val="2015F7"/>
                </a:solidFill>
              </a:rPr>
              <a:t>We can transfer to another machine easily by this structure.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8939152" y="1909971"/>
            <a:ext cx="101822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rgbClr val="2015F7"/>
                </a:solidFill>
              </a:rPr>
              <a:t>Define machine </a:t>
            </a:r>
          </a:p>
          <a:p>
            <a:pPr algn="l"/>
            <a:r>
              <a:rPr lang="en-US" sz="900" dirty="0">
                <a:solidFill>
                  <a:srgbClr val="2015F7"/>
                </a:solidFill>
              </a:rPr>
              <a:t>function call of </a:t>
            </a:r>
          </a:p>
          <a:p>
            <a:pPr algn="l"/>
            <a:r>
              <a:rPr lang="en-US" sz="900" dirty="0">
                <a:solidFill>
                  <a:srgbClr val="2015F7"/>
                </a:solidFill>
              </a:rPr>
              <a:t>each station</a:t>
            </a:r>
          </a:p>
          <a:p>
            <a:pPr algn="l"/>
            <a:r>
              <a:rPr lang="en-US" sz="900" dirty="0">
                <a:solidFill>
                  <a:srgbClr val="2015F7"/>
                </a:solidFill>
              </a:rPr>
              <a:t>Ex. </a:t>
            </a:r>
          </a:p>
          <a:p>
            <a:pPr algn="l"/>
            <a:r>
              <a:rPr lang="en-US" sz="900" dirty="0">
                <a:solidFill>
                  <a:srgbClr val="2015F7"/>
                </a:solidFill>
              </a:rPr>
              <a:t>-Move motion</a:t>
            </a:r>
          </a:p>
          <a:p>
            <a:pPr algn="l"/>
            <a:r>
              <a:rPr lang="en-US" sz="900" dirty="0">
                <a:solidFill>
                  <a:srgbClr val="2015F7"/>
                </a:solidFill>
              </a:rPr>
              <a:t>-Do Vision</a:t>
            </a:r>
          </a:p>
          <a:p>
            <a:pPr algn="l"/>
            <a:r>
              <a:rPr lang="en-US" sz="900" dirty="0">
                <a:solidFill>
                  <a:srgbClr val="2015F7"/>
                </a:solidFill>
              </a:rPr>
              <a:t>-</a:t>
            </a:r>
            <a:r>
              <a:rPr lang="en-US" sz="900" dirty="0" err="1">
                <a:solidFill>
                  <a:srgbClr val="2015F7"/>
                </a:solidFill>
              </a:rPr>
              <a:t>Etc</a:t>
            </a:r>
            <a:r>
              <a:rPr lang="en-US" sz="900" dirty="0">
                <a:solidFill>
                  <a:srgbClr val="2015F7"/>
                </a:solidFill>
              </a:rPr>
              <a:t>  </a:t>
            </a:r>
          </a:p>
        </p:txBody>
      </p:sp>
      <p:sp>
        <p:nvSpPr>
          <p:cNvPr id="218" name="Rounded Rectangle 217"/>
          <p:cNvSpPr/>
          <p:nvPr/>
        </p:nvSpPr>
        <p:spPr bwMode="auto">
          <a:xfrm>
            <a:off x="8105775" y="2098864"/>
            <a:ext cx="856130" cy="825310"/>
          </a:xfrm>
          <a:prstGeom prst="roundRect">
            <a:avLst>
              <a:gd name="adj" fmla="val 6451"/>
            </a:avLst>
          </a:prstGeom>
          <a:noFill/>
          <a:ln w="6350" cap="flat" cmpd="sng" algn="ctr">
            <a:solidFill>
              <a:srgbClr val="2015F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219" name="Rounded Rectangle 218"/>
          <p:cNvSpPr/>
          <p:nvPr/>
        </p:nvSpPr>
        <p:spPr bwMode="auto">
          <a:xfrm>
            <a:off x="3096184" y="1872472"/>
            <a:ext cx="1094815" cy="2186322"/>
          </a:xfrm>
          <a:prstGeom prst="roundRect">
            <a:avLst>
              <a:gd name="adj" fmla="val 6451"/>
            </a:avLst>
          </a:prstGeom>
          <a:noFill/>
          <a:ln w="6350" cap="flat" cmpd="sng" algn="ctr">
            <a:solidFill>
              <a:srgbClr val="006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220" name="Rounded Rectangle 219"/>
          <p:cNvSpPr/>
          <p:nvPr/>
        </p:nvSpPr>
        <p:spPr bwMode="auto">
          <a:xfrm>
            <a:off x="1759351" y="1872472"/>
            <a:ext cx="1175207" cy="2186322"/>
          </a:xfrm>
          <a:prstGeom prst="roundRect">
            <a:avLst>
              <a:gd name="adj" fmla="val 6451"/>
            </a:avLst>
          </a:prstGeom>
          <a:noFill/>
          <a:ln w="6350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221" name="Rounded Rectangle 220"/>
          <p:cNvSpPr/>
          <p:nvPr/>
        </p:nvSpPr>
        <p:spPr bwMode="auto">
          <a:xfrm>
            <a:off x="4329392" y="1857303"/>
            <a:ext cx="1094815" cy="1414804"/>
          </a:xfrm>
          <a:prstGeom prst="roundRect">
            <a:avLst>
              <a:gd name="adj" fmla="val 6451"/>
            </a:avLst>
          </a:prstGeom>
          <a:noFill/>
          <a:ln w="635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222" name="Rounded Rectangle 221"/>
          <p:cNvSpPr/>
          <p:nvPr/>
        </p:nvSpPr>
        <p:spPr bwMode="auto">
          <a:xfrm>
            <a:off x="5715000" y="1866559"/>
            <a:ext cx="1094815" cy="942173"/>
          </a:xfrm>
          <a:prstGeom prst="roundRect">
            <a:avLst>
              <a:gd name="adj" fmla="val 6451"/>
            </a:avLst>
          </a:prstGeom>
          <a:noFill/>
          <a:ln w="63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368144" y="3142504"/>
            <a:ext cx="146065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rgbClr val="FF5050"/>
                </a:solidFill>
              </a:rPr>
              <a:t>Define machine common</a:t>
            </a:r>
          </a:p>
          <a:p>
            <a:pPr algn="l"/>
            <a:r>
              <a:rPr lang="en-US" sz="900" dirty="0">
                <a:solidFill>
                  <a:srgbClr val="FF5050"/>
                </a:solidFill>
              </a:rPr>
              <a:t>parameter for support </a:t>
            </a:r>
          </a:p>
          <a:p>
            <a:pPr algn="l"/>
            <a:r>
              <a:rPr lang="en-US" sz="900" dirty="0">
                <a:solidFill>
                  <a:srgbClr val="FF5050"/>
                </a:solidFill>
              </a:rPr>
              <a:t>Machine sequence </a:t>
            </a:r>
          </a:p>
          <a:p>
            <a:pPr algn="l"/>
            <a:r>
              <a:rPr lang="en-US" sz="900" dirty="0">
                <a:solidFill>
                  <a:srgbClr val="FF5050"/>
                </a:solidFill>
              </a:rPr>
              <a:t>Ex. </a:t>
            </a:r>
          </a:p>
          <a:p>
            <a:pPr algn="l"/>
            <a:r>
              <a:rPr lang="en-US" sz="900" dirty="0">
                <a:solidFill>
                  <a:srgbClr val="FF5050"/>
                </a:solidFill>
              </a:rPr>
              <a:t>- Motion Speed   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3411688" y="4038600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rgbClr val="006600"/>
                </a:solidFill>
              </a:rPr>
              <a:t>Define I/O of the machine</a:t>
            </a:r>
          </a:p>
          <a:p>
            <a:pPr algn="l"/>
            <a:r>
              <a:rPr lang="en-US" sz="900" dirty="0">
                <a:solidFill>
                  <a:srgbClr val="006600"/>
                </a:solidFill>
              </a:rPr>
              <a:t>Inputs will collect all input bit.</a:t>
            </a:r>
          </a:p>
          <a:p>
            <a:pPr algn="l"/>
            <a:r>
              <a:rPr lang="en-US" sz="900" dirty="0">
                <a:solidFill>
                  <a:srgbClr val="006600"/>
                </a:solidFill>
              </a:rPr>
              <a:t>Outputs will collect all output bit </a:t>
            </a:r>
          </a:p>
          <a:p>
            <a:pPr algn="l"/>
            <a:endParaRPr lang="en-US" sz="900" dirty="0">
              <a:solidFill>
                <a:srgbClr val="0066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4278230" y="3259470"/>
            <a:ext cx="16786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rgbClr val="FF00FF"/>
                </a:solidFill>
              </a:rPr>
              <a:t>Define State machine</a:t>
            </a:r>
          </a:p>
          <a:p>
            <a:pPr algn="l"/>
            <a:r>
              <a:rPr lang="en-US" sz="900" dirty="0">
                <a:solidFill>
                  <a:srgbClr val="FF00FF"/>
                </a:solidFill>
              </a:rPr>
              <a:t>SM Main and SM Reset</a:t>
            </a:r>
          </a:p>
          <a:p>
            <a:pPr algn="l"/>
            <a:r>
              <a:rPr lang="en-US" sz="900" dirty="0">
                <a:solidFill>
                  <a:srgbClr val="FF00FF"/>
                </a:solidFill>
              </a:rPr>
              <a:t>are mandatory state machine</a:t>
            </a:r>
          </a:p>
          <a:p>
            <a:pPr algn="l"/>
            <a:endParaRPr lang="en-US" sz="900" dirty="0">
              <a:solidFill>
                <a:srgbClr val="FF00FF"/>
              </a:solidFill>
            </a:endParaRPr>
          </a:p>
          <a:p>
            <a:pPr algn="l"/>
            <a:endParaRPr lang="en-US" sz="900" dirty="0">
              <a:solidFill>
                <a:srgbClr val="FF00FF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635309" y="2776204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rgbClr val="7030A0"/>
                </a:solidFill>
              </a:rPr>
              <a:t>Define recipe and its</a:t>
            </a:r>
          </a:p>
          <a:p>
            <a:pPr algn="l"/>
            <a:r>
              <a:rPr lang="en-US" sz="900" dirty="0">
                <a:solidFill>
                  <a:srgbClr val="7030A0"/>
                </a:solidFill>
              </a:rPr>
              <a:t>Property base on </a:t>
            </a:r>
          </a:p>
          <a:p>
            <a:pPr algn="l"/>
            <a:r>
              <a:rPr lang="en-US" sz="900" dirty="0">
                <a:solidFill>
                  <a:srgbClr val="7030A0"/>
                </a:solidFill>
              </a:rPr>
              <a:t>product specific  </a:t>
            </a:r>
          </a:p>
          <a:p>
            <a:pPr algn="l"/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 bwMode="auto">
          <a:xfrm>
            <a:off x="7467600" y="2924175"/>
            <a:ext cx="2228848" cy="2006319"/>
          </a:xfrm>
          <a:prstGeom prst="roundRect">
            <a:avLst>
              <a:gd name="adj" fmla="val 4604"/>
            </a:avLst>
          </a:prstGeom>
          <a:noFill/>
          <a:ln w="6350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851567" y="4064169"/>
            <a:ext cx="17684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rgbClr val="FF5050"/>
                </a:solidFill>
              </a:rPr>
              <a:t>Vision System Structure</a:t>
            </a:r>
          </a:p>
          <a:p>
            <a:pPr algn="l"/>
            <a:r>
              <a:rPr lang="en-US" sz="900" dirty="0">
                <a:solidFill>
                  <a:srgbClr val="FF5050"/>
                </a:solidFill>
              </a:rPr>
              <a:t>with N System and N Camera</a:t>
            </a:r>
          </a:p>
          <a:p>
            <a:pPr algn="l"/>
            <a:r>
              <a:rPr lang="en-US" sz="900" dirty="0">
                <a:solidFill>
                  <a:srgbClr val="FF5050"/>
                </a:solidFill>
              </a:rPr>
              <a:t>With N Vision Job</a:t>
            </a:r>
          </a:p>
        </p:txBody>
      </p:sp>
      <p:sp>
        <p:nvSpPr>
          <p:cNvPr id="229" name="Rounded Rectangle 228"/>
          <p:cNvSpPr/>
          <p:nvPr/>
        </p:nvSpPr>
        <p:spPr bwMode="auto">
          <a:xfrm>
            <a:off x="7467600" y="4928623"/>
            <a:ext cx="2228848" cy="1472178"/>
          </a:xfrm>
          <a:prstGeom prst="roundRect">
            <a:avLst>
              <a:gd name="adj" fmla="val 4604"/>
            </a:avLst>
          </a:prstGeom>
          <a:noFill/>
          <a:ln w="63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018753" y="5114907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rgbClr val="7030A0"/>
                </a:solidFill>
              </a:rPr>
              <a:t>Motion System Structure</a:t>
            </a:r>
          </a:p>
          <a:p>
            <a:pPr algn="l"/>
            <a:r>
              <a:rPr lang="en-US" sz="900" dirty="0">
                <a:solidFill>
                  <a:srgbClr val="7030A0"/>
                </a:solidFill>
              </a:rPr>
              <a:t>with N System and N Axis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77067" y="6156673"/>
            <a:ext cx="4875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>
                <a:solidFill>
                  <a:srgbClr val="2015F7"/>
                </a:solidFill>
              </a:rPr>
              <a:t>These standard structure already provide in application project template 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40" y="4294087"/>
            <a:ext cx="1626519" cy="188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01" y="4419600"/>
            <a:ext cx="1352312" cy="175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838700"/>
            <a:ext cx="1404945" cy="133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394" y="5567079"/>
            <a:ext cx="1272776" cy="60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62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PDLib</a:t>
            </a:r>
            <a:r>
              <a:rPr lang="en-US" sz="3000" dirty="0"/>
              <a:t> Application Layer GUI Pattern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400"/>
            <a:ext cx="5858124" cy="465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91339"/>
            <a:ext cx="2962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33881"/>
            <a:ext cx="5905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2286000" y="6059555"/>
            <a:ext cx="6096000" cy="308776"/>
          </a:xfrm>
          <a:prstGeom prst="roundRect">
            <a:avLst/>
          </a:prstGeom>
          <a:noFill/>
          <a:ln w="12700" cap="flat" cmpd="sng" algn="ctr">
            <a:solidFill>
              <a:srgbClr val="2015F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940707"/>
            <a:ext cx="219002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15F7"/>
                </a:solidFill>
              </a:rPr>
              <a:t>Main GUI &amp; Production Panel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438400" y="1733880"/>
            <a:ext cx="1447800" cy="171451"/>
          </a:xfrm>
          <a:prstGeom prst="roundRect">
            <a:avLst/>
          </a:prstGeom>
          <a:noFill/>
          <a:ln w="12700" cap="flat" cmpd="sng" algn="ctr">
            <a:solidFill>
              <a:srgbClr val="2015F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cxnSp>
        <p:nvCxnSpPr>
          <p:cNvPr id="8" name="Straight Connector 7"/>
          <p:cNvCxnSpPr>
            <a:stCxn id="11" idx="0"/>
          </p:cNvCxnSpPr>
          <p:nvPr/>
        </p:nvCxnSpPr>
        <p:spPr bwMode="auto">
          <a:xfrm flipV="1">
            <a:off x="3162300" y="1400889"/>
            <a:ext cx="0" cy="332991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1895475" y="6164495"/>
            <a:ext cx="385555" cy="0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6" name="Straight Connector 15"/>
          <p:cNvCxnSpPr>
            <a:endCxn id="4098" idx="3"/>
          </p:cNvCxnSpPr>
          <p:nvPr/>
        </p:nvCxnSpPr>
        <p:spPr bwMode="auto">
          <a:xfrm flipH="1">
            <a:off x="2190750" y="1819606"/>
            <a:ext cx="400050" cy="0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0" name="Rounded Rectangle 19"/>
          <p:cNvSpPr/>
          <p:nvPr/>
        </p:nvSpPr>
        <p:spPr bwMode="auto">
          <a:xfrm>
            <a:off x="2438400" y="1900526"/>
            <a:ext cx="1981200" cy="842674"/>
          </a:xfrm>
          <a:prstGeom prst="roundRect">
            <a:avLst>
              <a:gd name="adj" fmla="val 5344"/>
            </a:avLst>
          </a:prstGeom>
          <a:noFill/>
          <a:ln w="12700" cap="flat" cmpd="sng" algn="ctr">
            <a:solidFill>
              <a:srgbClr val="2015F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4419600" y="2321863"/>
            <a:ext cx="400050" cy="0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202445" y="3525434"/>
            <a:ext cx="433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015F7"/>
                </a:solidFill>
              </a:rPr>
              <a:t>Production Panel free area to design</a:t>
            </a:r>
          </a:p>
          <a:p>
            <a:r>
              <a:rPr lang="en-US" sz="2000" dirty="0">
                <a:solidFill>
                  <a:srgbClr val="2015F7"/>
                </a:solidFill>
              </a:rPr>
              <a:t>base on application requirement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0522" y="1335155"/>
            <a:ext cx="2308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2015F7"/>
                </a:solidFill>
              </a:rPr>
              <a:t>Provided standard main panel layout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2114490"/>
            <a:ext cx="2246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Production Panel pre-design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basic Information with binding code.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3000" y="1897876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Production Panel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" y="5638800"/>
            <a:ext cx="1925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Main GUI already provide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standard control button include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mechanism source code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to control machine software </a:t>
            </a:r>
          </a:p>
        </p:txBody>
      </p:sp>
    </p:spTree>
    <p:extLst>
      <p:ext uri="{BB962C8B-B14F-4D97-AF65-F5344CB8AC3E}">
        <p14:creationId xmlns:p14="http://schemas.microsoft.com/office/powerpoint/2010/main" val="389738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PDLib</a:t>
            </a:r>
            <a:r>
              <a:rPr lang="en-US" sz="3000" dirty="0"/>
              <a:t> Application Layer GUI Pattern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81349"/>
            <a:ext cx="6019800" cy="479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90600"/>
            <a:ext cx="5905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 flipV="1">
            <a:off x="2209800" y="1162050"/>
            <a:ext cx="0" cy="324240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2057400" y="1600200"/>
            <a:ext cx="6019800" cy="4343400"/>
          </a:xfrm>
          <a:prstGeom prst="roundRect">
            <a:avLst>
              <a:gd name="adj" fmla="val 1208"/>
            </a:avLst>
          </a:prstGeom>
          <a:noFill/>
          <a:ln w="19050" cap="flat" cmpd="sng" algn="ctr">
            <a:solidFill>
              <a:srgbClr val="2015F7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200400"/>
            <a:ext cx="1693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Example production panel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complete design on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HTO-Welder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Auto Loader Machine 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H="1" flipV="1">
            <a:off x="1600200" y="3477400"/>
            <a:ext cx="443950" cy="2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194564" y="1117428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Production Panel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" y="940707"/>
            <a:ext cx="135165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15F7"/>
                </a:solidFill>
              </a:rPr>
              <a:t>Production Panel</a:t>
            </a:r>
          </a:p>
        </p:txBody>
      </p:sp>
    </p:spTree>
    <p:extLst>
      <p:ext uri="{BB962C8B-B14F-4D97-AF65-F5344CB8AC3E}">
        <p14:creationId xmlns:p14="http://schemas.microsoft.com/office/powerpoint/2010/main" val="113348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PDLib</a:t>
            </a:r>
            <a:r>
              <a:rPr lang="en-US" sz="3000" dirty="0"/>
              <a:t> Application Layer GUI Pattern (Cont.)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042F4-760B-466C-943C-6D670E063F66}" type="datetime1">
              <a:rPr lang="en-US" smtClean="0"/>
              <a:pPr>
                <a:defRPr/>
              </a:pPr>
              <a:t>2/24/2020</a:t>
            </a:fld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4EFF-5D55-4C23-B467-71D8CBBB57BD}" type="slidenum">
              <a:rPr lang="en-US" smtClean="0"/>
              <a:pPr>
                <a:defRPr/>
              </a:pPr>
              <a:t>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Magnecomp Precision Technology PCL</a:t>
            </a: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 sz="1200">
                <a:solidFill>
                  <a:srgbClr val="CC3300"/>
                </a:solidFill>
              </a:rPr>
              <a:t>Confidential</a:t>
            </a:r>
            <a:endParaRPr lang="th-TH" sz="1200">
              <a:solidFill>
                <a:srgbClr val="CC33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396" y="1267203"/>
            <a:ext cx="6477000" cy="513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76" y="1447800"/>
            <a:ext cx="25717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96" y="914400"/>
            <a:ext cx="5238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>
            <a:endCxn id="8" idx="2"/>
          </p:cNvCxnSpPr>
          <p:nvPr/>
        </p:nvCxnSpPr>
        <p:spPr bwMode="auto">
          <a:xfrm flipV="1">
            <a:off x="3582934" y="1095375"/>
            <a:ext cx="0" cy="352425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549596" y="1049179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All Setup Panel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092396" y="1562429"/>
            <a:ext cx="228600" cy="2095171"/>
          </a:xfrm>
          <a:prstGeom prst="roundRect">
            <a:avLst/>
          </a:prstGeom>
          <a:noFill/>
          <a:ln w="12700" cap="flat" cmpd="sng" algn="ctr">
            <a:solidFill>
              <a:srgbClr val="2015F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 flipV="1">
            <a:off x="2425019" y="3581400"/>
            <a:ext cx="645345" cy="1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914400" y="3439569"/>
            <a:ext cx="1359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Machine setup panel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provided standard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sub-panel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246" y="1479604"/>
            <a:ext cx="209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/>
          <p:nvPr/>
        </p:nvCxnSpPr>
        <p:spPr bwMode="auto">
          <a:xfrm flipH="1">
            <a:off x="2863796" y="1828800"/>
            <a:ext cx="332198" cy="0"/>
          </a:xfrm>
          <a:prstGeom prst="line">
            <a:avLst/>
          </a:prstGeom>
          <a:noFill/>
          <a:ln w="6350" cap="flat" cmpd="sng" algn="ctr">
            <a:solidFill>
              <a:srgbClr val="2015F7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6200" y="942483"/>
            <a:ext cx="262283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15F7"/>
                </a:solidFill>
              </a:rPr>
              <a:t>All Setup &amp; Recipes Manager Panel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3320996" y="1562429"/>
            <a:ext cx="6248399" cy="4533571"/>
          </a:xfrm>
          <a:prstGeom prst="roundRect">
            <a:avLst>
              <a:gd name="adj" fmla="val 531"/>
            </a:avLst>
          </a:prstGeom>
          <a:noFill/>
          <a:ln w="12700" cap="flat" cmpd="sng" algn="ctr">
            <a:solidFill>
              <a:srgbClr val="2015F7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ngsana New" pitchFamily="18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61628" y="2363688"/>
            <a:ext cx="688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2015F7"/>
                </a:solidFill>
              </a:rPr>
              <a:t>Recipes 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Manager</a:t>
            </a:r>
          </a:p>
          <a:p>
            <a:pPr algn="l"/>
            <a:r>
              <a:rPr lang="en-US" sz="1000" dirty="0">
                <a:solidFill>
                  <a:srgbClr val="2015F7"/>
                </a:solidFill>
              </a:rPr>
              <a:t>Panel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69377" y="3395990"/>
            <a:ext cx="3647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015F7"/>
                </a:solidFill>
              </a:rPr>
              <a:t>Provided Recipes Manager Panel </a:t>
            </a:r>
          </a:p>
          <a:p>
            <a:r>
              <a:rPr lang="en-US" sz="1400" dirty="0">
                <a:solidFill>
                  <a:srgbClr val="2015F7"/>
                </a:solidFill>
              </a:rPr>
              <a:t>with complete design and mechanism Code</a:t>
            </a:r>
          </a:p>
          <a:p>
            <a:r>
              <a:rPr lang="en-US" sz="1400" dirty="0">
                <a:solidFill>
                  <a:srgbClr val="2015F7"/>
                </a:solidFill>
              </a:rPr>
              <a:t>to manage product recipes </a:t>
            </a:r>
          </a:p>
        </p:txBody>
      </p:sp>
    </p:spTree>
    <p:extLst>
      <p:ext uri="{BB962C8B-B14F-4D97-AF65-F5344CB8AC3E}">
        <p14:creationId xmlns:p14="http://schemas.microsoft.com/office/powerpoint/2010/main" val="395764145"/>
      </p:ext>
    </p:extLst>
  </p:cSld>
  <p:clrMapOvr>
    <a:masterClrMapping/>
  </p:clrMapOvr>
</p:sld>
</file>

<file path=ppt/theme/theme1.xml><?xml version="1.0" encoding="utf-8"?>
<a:theme xmlns:a="http://schemas.openxmlformats.org/drawingml/2006/main" name="Development Project Update 10102012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2955FDAB00B4AA7E1C31307BDD310" ma:contentTypeVersion="0" ma:contentTypeDescription="Create a new document." ma:contentTypeScope="" ma:versionID="059b5bcf3053f26e62b63c90118e014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FFDDB2-5DB5-4076-90A2-C091BE9FC3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713AD6-4EDD-4DF7-BE2E-DBF7326D3C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D9AF66-0A5D-41C6-9BBE-1FE90A020FA7}">
  <ds:schemaRefs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Development Project Update 10102012</Template>
  <TotalTime>164211</TotalTime>
  <Words>1987</Words>
  <Application>Microsoft Office PowerPoint</Application>
  <PresentationFormat>A4 Paper (210x297 mm)</PresentationFormat>
  <Paragraphs>454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Development Project Update 10102012</vt:lpstr>
      <vt:lpstr>PowerPoint Presentation</vt:lpstr>
      <vt:lpstr>PowerPoint Presentation</vt:lpstr>
      <vt:lpstr>What’s is built-in on PDLib?</vt:lpstr>
      <vt:lpstr>What’s is built-in on PDLib? (Cont.)</vt:lpstr>
      <vt:lpstr>We still need some improvement on Application Layer</vt:lpstr>
      <vt:lpstr>PDLib Application Layer Standard Structure</vt:lpstr>
      <vt:lpstr>PDLib Application Layer GUI Pattern </vt:lpstr>
      <vt:lpstr>PDLib Application Layer GUI Pattern </vt:lpstr>
      <vt:lpstr>PDLib Application Layer GUI Pattern (Cont.) </vt:lpstr>
      <vt:lpstr>PDLib Application Layer GUI Pattern (Cont.) </vt:lpstr>
      <vt:lpstr>PDLib Application Layer GUI Pattern (Cont.) </vt:lpstr>
      <vt:lpstr>PDLib Application Layer GUI Pattern (Cont.) </vt:lpstr>
      <vt:lpstr>PDLib Application Layer GUI Pattern (Cont.) </vt:lpstr>
      <vt:lpstr>PDLib Application Layer GUI Pattern (Cont.) </vt:lpstr>
      <vt:lpstr>PDLib Application Layer GUI Pattern (Cont.) </vt:lpstr>
      <vt:lpstr>PDLib Application Layer GUI Pattern (Cont.) </vt:lpstr>
      <vt:lpstr>PDLib Application Layer GUI Pattern (Cont.) </vt:lpstr>
      <vt:lpstr>PDLib Application Layer GUI Pattern (Cont.) </vt:lpstr>
      <vt:lpstr>PDLib Application Layer GUI Pattern (Cont.) </vt:lpstr>
      <vt:lpstr>Thank You</vt:lpstr>
    </vt:vector>
  </TitlesOfParts>
  <Company>MPT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 Project Update 10/10/2012</dc:title>
  <dc:creator>Taweesak Mansomrodkarn  TLNW</dc:creator>
  <cp:lastModifiedBy>Joe</cp:lastModifiedBy>
  <cp:revision>15297</cp:revision>
  <cp:lastPrinted>2016-03-23T09:48:07Z</cp:lastPrinted>
  <dcterms:created xsi:type="dcterms:W3CDTF">2012-10-23T13:24:08Z</dcterms:created>
  <dcterms:modified xsi:type="dcterms:W3CDTF">2020-02-25T03:55:18Z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0x010100C812955FDAB00B4AA7E1C31307BDD310</vt:lpwstr>
  </property>
</Properties>
</file>