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6" r:id="rId4"/>
    <p:sldId id="257" r:id="rId5"/>
    <p:sldId id="260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8744-91A8-4BD0-9FDC-7FD11A3EB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FD3BE-D241-4F26-8B66-8CE666EC1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4DD38-58D7-4D02-83A6-A35BB5BF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1B06-4B3A-4CED-A66E-F7CD4F91B3AA}" type="datetimeFigureOut">
              <a:rPr lang="en-BE" smtClean="0"/>
              <a:t>31/08/2023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6953E-C8A4-4FF1-87A5-06DA1CFC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CD3D6-0AD5-497E-8DC3-5400CB71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0D24-8B15-49EB-8C0C-76BDB9F515A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0992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4296F-AC1B-40C0-A2D6-DDD40636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2EF92-E7D2-4C36-837F-238C34622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B57CC-AE99-4B5D-9FE2-3EB21617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1B06-4B3A-4CED-A66E-F7CD4F91B3AA}" type="datetimeFigureOut">
              <a:rPr lang="en-BE" smtClean="0"/>
              <a:t>31/08/2023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0BB72-3DF6-474A-8FC1-781C23B4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9C72D-1544-4BD7-89D7-3935B4E2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0D24-8B15-49EB-8C0C-76BDB9F515A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6752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E8DB9-DB02-4E54-9597-78846AB3D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A46DF-D957-4539-82B5-57C216649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481E7-8290-4617-BA65-8CECFE92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1B06-4B3A-4CED-A66E-F7CD4F91B3AA}" type="datetimeFigureOut">
              <a:rPr lang="en-BE" smtClean="0"/>
              <a:t>31/08/2023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C4D2F-FB93-4D7F-BB1E-D28A57FC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6B4FB-1432-42A4-862D-5D054FA2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0D24-8B15-49EB-8C0C-76BDB9F515A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0831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2B3D-87B9-4042-A30A-CB1172F8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0DB26-EE00-428A-A8F4-1C52969CD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09E62-65D4-4005-9647-C9AA560C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1B06-4B3A-4CED-A66E-F7CD4F91B3AA}" type="datetimeFigureOut">
              <a:rPr lang="en-BE" smtClean="0"/>
              <a:t>31/08/2023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68367-CDCD-4F11-8FD6-53B8C66F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F2F43-3FAA-47AA-B98F-48E6FB97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0D24-8B15-49EB-8C0C-76BDB9F515A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0240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C535A-FCE3-4B68-9EDE-A30D7B47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8B55F-9BC8-48C1-B4A6-001E8108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80CB7-13D3-49A6-8760-5C78654F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1B06-4B3A-4CED-A66E-F7CD4F91B3AA}" type="datetimeFigureOut">
              <a:rPr lang="en-BE" smtClean="0"/>
              <a:t>31/08/2023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5DF93-5700-4823-86B0-4BC8627A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DF4F9-F736-46FF-B759-751AF7E4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0D24-8B15-49EB-8C0C-76BDB9F515A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7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7AB2-CAD7-4E12-B7D4-1ECDD795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FE2BA-333E-404F-8E6A-28CDE8564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60D1D-D872-4381-ADCD-E85270FD3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EB296-D997-49CD-80D2-9CE822E1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1B06-4B3A-4CED-A66E-F7CD4F91B3AA}" type="datetimeFigureOut">
              <a:rPr lang="en-BE" smtClean="0"/>
              <a:t>31/08/2023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5527F-2A82-418E-A987-225ED677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94B70-5599-47F1-B0D0-977A386C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0D24-8B15-49EB-8C0C-76BDB9F515A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464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41739-31FD-420C-911C-9326AE01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978EA-DF86-4752-84EC-C0E913FCB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DA998-EF4F-488E-82DB-A7A632F95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D2EB2-FB1E-4958-8700-19EECEDEE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094E7-9316-4C16-B35D-25FC29285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9A2C6-AC6E-4295-9A8E-470CBCCD2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1B06-4B3A-4CED-A66E-F7CD4F91B3AA}" type="datetimeFigureOut">
              <a:rPr lang="en-BE" smtClean="0"/>
              <a:t>31/08/2023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DE6AE-AD04-4ABC-A6C3-4E77BAB7E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3B317-DDBD-4223-98B5-EF08ACB8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0D24-8B15-49EB-8C0C-76BDB9F515A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7867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4310-E14B-46DB-9247-400A68DD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E01E5-43F5-46FE-AC8C-EB07E55B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1B06-4B3A-4CED-A66E-F7CD4F91B3AA}" type="datetimeFigureOut">
              <a:rPr lang="en-BE" smtClean="0"/>
              <a:t>31/08/2023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366F4-91E5-443D-8BF1-4FDC1759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D5933-E724-4792-9DCA-A1A449A6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0D24-8B15-49EB-8C0C-76BDB9F515A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0724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FD5A3E-72C1-43D0-918C-EC563C0D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1B06-4B3A-4CED-A66E-F7CD4F91B3AA}" type="datetimeFigureOut">
              <a:rPr lang="en-BE" smtClean="0"/>
              <a:t>31/08/2023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FC2E20-B9D4-4A63-A0AB-BB9187DE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3C7B1-84C2-4F94-B948-71401F18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0D24-8B15-49EB-8C0C-76BDB9F515A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6569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1738-BAB3-49BE-A956-E6386C33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90B8A-1A46-4ECD-8FF4-C4D06171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27AB4-254B-4631-B58A-7F141CDDD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AD7CF-DA8B-48EB-AA85-7D4A97E4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1B06-4B3A-4CED-A66E-F7CD4F91B3AA}" type="datetimeFigureOut">
              <a:rPr lang="en-BE" smtClean="0"/>
              <a:t>31/08/2023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8B019-08BE-42E2-B54F-4E2EDEE8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C820C-F8C7-475C-ABD8-E4484874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0D24-8B15-49EB-8C0C-76BDB9F515A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5444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AEDD-A68B-496A-95D6-4BE5F25F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39676C-8590-4656-8059-F51B00628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C8A56-ECFC-4E7F-BC7D-875AE41EF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ABBB4-AE2A-42EF-BD3C-3E69FDFE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1B06-4B3A-4CED-A66E-F7CD4F91B3AA}" type="datetimeFigureOut">
              <a:rPr lang="en-BE" smtClean="0"/>
              <a:t>31/08/2023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BD064-47CD-4FA1-9FDB-57BE58B6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B17DC-6818-41D2-A096-5DA57419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0D24-8B15-49EB-8C0C-76BDB9F515A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6776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FD357-4AD0-442D-AA16-5ED7A0F77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B9399-6F6E-4BB7-B0EE-AF0C298AD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60674-67AE-429A-8E15-6B6D77EF1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C1B06-4B3A-4CED-A66E-F7CD4F91B3AA}" type="datetimeFigureOut">
              <a:rPr lang="en-BE" smtClean="0"/>
              <a:t>31/08/2023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E7A77-8D6F-4720-B614-A5DEE64BC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9D306-D1B6-4266-BF79-A82A4EDBB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40D24-8B15-49EB-8C0C-76BDB9F515A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065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B02690-B403-4B1D-A8FD-2A7D36E63DA6}"/>
              </a:ext>
            </a:extLst>
          </p:cNvPr>
          <p:cNvSpPr txBox="1"/>
          <p:nvPr/>
        </p:nvSpPr>
        <p:spPr>
          <a:xfrm>
            <a:off x="1016466" y="2422104"/>
            <a:ext cx="101590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LELEC2796 : project</a:t>
            </a:r>
          </a:p>
          <a:p>
            <a:pPr algn="ctr"/>
            <a:endParaRPr lang="en-GB" sz="3600" dirty="0"/>
          </a:p>
          <a:p>
            <a:pPr algn="ctr"/>
            <a:r>
              <a:rPr lang="en-GB" dirty="0"/>
              <a:t>Jérome</a:t>
            </a:r>
          </a:p>
          <a:p>
            <a:pPr algn="ctr"/>
            <a:r>
              <a:rPr lang="en-GB" dirty="0"/>
              <a:t>(Guillaume)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9832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4E6EA4-B077-4AC4-8A1E-CF40F3C93641}"/>
              </a:ext>
            </a:extLst>
          </p:cNvPr>
          <p:cNvSpPr/>
          <p:nvPr/>
        </p:nvSpPr>
        <p:spPr>
          <a:xfrm>
            <a:off x="4067452" y="4452150"/>
            <a:ext cx="4057096" cy="197084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6 supervised sessions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8A82DB-2ED9-4077-A0D5-FA48B7553F7E}"/>
              </a:ext>
            </a:extLst>
          </p:cNvPr>
          <p:cNvSpPr txBox="1"/>
          <p:nvPr/>
        </p:nvSpPr>
        <p:spPr>
          <a:xfrm>
            <a:off x="1044606" y="1526960"/>
            <a:ext cx="958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Goal :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Model</a:t>
            </a:r>
            <a:r>
              <a:rPr lang="en-GB" dirty="0"/>
              <a:t> a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communication network</a:t>
            </a:r>
            <a:r>
              <a:rPr lang="en-GB" dirty="0"/>
              <a:t>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and study </a:t>
            </a:r>
            <a:r>
              <a:rPr lang="en-GB" dirty="0"/>
              <a:t>its </a:t>
            </a:r>
            <a:r>
              <a:rPr lang="en-GB" dirty="0">
                <a:solidFill>
                  <a:schemeClr val="accent1"/>
                </a:solidFill>
              </a:rPr>
              <a:t>performance</a:t>
            </a:r>
            <a:endParaRPr lang="en-B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52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4E6EA4-B077-4AC4-8A1E-CF40F3C93641}"/>
              </a:ext>
            </a:extLst>
          </p:cNvPr>
          <p:cNvSpPr/>
          <p:nvPr/>
        </p:nvSpPr>
        <p:spPr>
          <a:xfrm>
            <a:off x="4067452" y="4452150"/>
            <a:ext cx="4057096" cy="197084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6 supervised sessions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8A82DB-2ED9-4077-A0D5-FA48B7553F7E}"/>
              </a:ext>
            </a:extLst>
          </p:cNvPr>
          <p:cNvSpPr txBox="1"/>
          <p:nvPr/>
        </p:nvSpPr>
        <p:spPr>
          <a:xfrm>
            <a:off x="1044606" y="1526960"/>
            <a:ext cx="958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Goal :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Model</a:t>
            </a:r>
            <a:r>
              <a:rPr lang="en-GB" dirty="0"/>
              <a:t> a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communication network</a:t>
            </a:r>
            <a:r>
              <a:rPr lang="en-GB" dirty="0"/>
              <a:t>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and study </a:t>
            </a:r>
            <a:r>
              <a:rPr lang="en-GB" dirty="0"/>
              <a:t>its </a:t>
            </a:r>
            <a:r>
              <a:rPr lang="en-GB" dirty="0">
                <a:solidFill>
                  <a:schemeClr val="accent1"/>
                </a:solidFill>
              </a:rPr>
              <a:t>performance</a:t>
            </a:r>
            <a:endParaRPr lang="en-BE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821188-803F-4687-A1C1-1EB7EF025CE1}"/>
              </a:ext>
            </a:extLst>
          </p:cNvPr>
          <p:cNvSpPr txBox="1"/>
          <p:nvPr/>
        </p:nvSpPr>
        <p:spPr>
          <a:xfrm>
            <a:off x="186432" y="1974724"/>
            <a:ext cx="5521910" cy="203132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Channel modelling</a:t>
            </a:r>
          </a:p>
          <a:p>
            <a:pPr lvl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(Path loss, shadowing, fading, MIMO channels)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P2P communication techniques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(SIMO, MISO, MIMO techniques)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Network management mechanisms </a:t>
            </a:r>
            <a:br>
              <a:rPr lang="en-GB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(Power control, XDMA schemes, </a:t>
            </a:r>
            <a:r>
              <a:rPr lang="en-GB" i="1" dirty="0" err="1">
                <a:solidFill>
                  <a:schemeClr val="accent6">
                    <a:lumMod val="75000"/>
                  </a:schemeClr>
                </a:solidFill>
              </a:rPr>
              <a:t>CoMP</a:t>
            </a: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490C68-E9D0-400A-853C-192DB0E76FB8}"/>
              </a:ext>
            </a:extLst>
          </p:cNvPr>
          <p:cNvSpPr txBox="1"/>
          <p:nvPr/>
        </p:nvSpPr>
        <p:spPr>
          <a:xfrm>
            <a:off x="3854389" y="519024"/>
            <a:ext cx="4277556" cy="86177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Poisson Point Processes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Monte-Carlo sampling</a:t>
            </a:r>
          </a:p>
          <a:p>
            <a:r>
              <a:rPr lang="en-GB" sz="1600" strike="sngStrike" dirty="0">
                <a:solidFill>
                  <a:schemeClr val="accent2">
                    <a:lumMod val="75000"/>
                  </a:schemeClr>
                </a:solidFill>
              </a:rPr>
              <a:t>Stochastic geometry analytical developments</a:t>
            </a:r>
            <a:endParaRPr lang="en-BE" sz="1600" strike="sngStrik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022DB7-3AAE-4EC3-9065-CA63FF48952F}"/>
              </a:ext>
            </a:extLst>
          </p:cNvPr>
          <p:cNvSpPr txBox="1"/>
          <p:nvPr/>
        </p:nvSpPr>
        <p:spPr>
          <a:xfrm>
            <a:off x="7726533" y="1968942"/>
            <a:ext cx="4057096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/>
                </a:solidFill>
              </a:rPr>
              <a:t>SNR, SI(N)R, Exposure</a:t>
            </a:r>
          </a:p>
          <a:p>
            <a:r>
              <a:rPr lang="en-GB" sz="1600" dirty="0">
                <a:solidFill>
                  <a:schemeClr val="accent1"/>
                </a:solidFill>
              </a:rPr>
              <a:t>Array gain, diversity gain, multiplexing gain, etc</a:t>
            </a:r>
          </a:p>
          <a:p>
            <a:r>
              <a:rPr lang="en-GB" sz="1600" dirty="0">
                <a:solidFill>
                  <a:schemeClr val="accent1"/>
                </a:solidFill>
              </a:rPr>
              <a:t>Mean quantities and CDF</a:t>
            </a:r>
            <a:endParaRPr lang="en-BE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78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DA5306-6110-4BF1-BE84-484E85771FCD}"/>
              </a:ext>
            </a:extLst>
          </p:cNvPr>
          <p:cNvSpPr/>
          <p:nvPr/>
        </p:nvSpPr>
        <p:spPr>
          <a:xfrm>
            <a:off x="4571999" y="931556"/>
            <a:ext cx="3048001" cy="140045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3 “guided” sessions</a:t>
            </a:r>
            <a:endParaRPr lang="en-BE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108E3A8-BC0F-4ECE-9C5E-9CF78178F38B}"/>
              </a:ext>
            </a:extLst>
          </p:cNvPr>
          <p:cNvSpPr/>
          <p:nvPr/>
        </p:nvSpPr>
        <p:spPr>
          <a:xfrm>
            <a:off x="4571994" y="3464127"/>
            <a:ext cx="3048001" cy="140045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3 “free” tutored sessions</a:t>
            </a:r>
            <a:endParaRPr lang="en-B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DE7A4F-A486-44E9-95F6-3598838DB460}"/>
              </a:ext>
            </a:extLst>
          </p:cNvPr>
          <p:cNvSpPr/>
          <p:nvPr/>
        </p:nvSpPr>
        <p:spPr>
          <a:xfrm>
            <a:off x="4571993" y="2575455"/>
            <a:ext cx="3048003" cy="64633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Problematic selection</a:t>
            </a:r>
            <a:endParaRPr lang="en-B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F66898-DD39-4C03-9E67-BD253BE1B23E}"/>
              </a:ext>
            </a:extLst>
          </p:cNvPr>
          <p:cNvSpPr/>
          <p:nvPr/>
        </p:nvSpPr>
        <p:spPr>
          <a:xfrm>
            <a:off x="4571993" y="5106921"/>
            <a:ext cx="3048001" cy="64633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Oral presentation </a:t>
            </a:r>
          </a:p>
          <a:p>
            <a:pPr algn="ctr"/>
            <a:r>
              <a:rPr lang="en-GB" dirty="0"/>
              <a:t>Code repository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2724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DA5306-6110-4BF1-BE84-484E85771FCD}"/>
              </a:ext>
            </a:extLst>
          </p:cNvPr>
          <p:cNvSpPr/>
          <p:nvPr/>
        </p:nvSpPr>
        <p:spPr>
          <a:xfrm>
            <a:off x="1277929" y="1124619"/>
            <a:ext cx="3048001" cy="140045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3 “guided” sessions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C2342-4229-4716-87F2-C0C4B4865C89}"/>
              </a:ext>
            </a:extLst>
          </p:cNvPr>
          <p:cNvSpPr txBox="1"/>
          <p:nvPr/>
        </p:nvSpPr>
        <p:spPr>
          <a:xfrm>
            <a:off x="4675464" y="1158175"/>
            <a:ext cx="737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Session 1: introduction to point processes and Monte-Carlo sampling</a:t>
            </a:r>
            <a:endParaRPr lang="en-B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0C2F11-6065-4484-BD77-6D869DF71424}"/>
              </a:ext>
            </a:extLst>
          </p:cNvPr>
          <p:cNvSpPr txBox="1"/>
          <p:nvPr/>
        </p:nvSpPr>
        <p:spPr>
          <a:xfrm>
            <a:off x="4675464" y="1639192"/>
            <a:ext cx="675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Session 2: Path loss models, ray tracing and shadowing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84A20E-A8A0-4C01-93A6-51BECD0441F5}"/>
              </a:ext>
            </a:extLst>
          </p:cNvPr>
          <p:cNvSpPr txBox="1"/>
          <p:nvPr/>
        </p:nvSpPr>
        <p:spPr>
          <a:xfrm>
            <a:off x="4675464" y="2120209"/>
            <a:ext cx="634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Session 3: Fading, MISO channels and MRT beamforming </a:t>
            </a:r>
            <a:r>
              <a:rPr lang="en-GB" dirty="0">
                <a:solidFill>
                  <a:srgbClr val="FF0000"/>
                </a:solidFill>
              </a:rPr>
              <a:t>+ intro bibliographic tools ? </a:t>
            </a:r>
            <a:endParaRPr lang="en-BE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518777-6AF0-4A1A-90FC-A5C4CACB2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577" y="3429000"/>
            <a:ext cx="6886846" cy="258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016EA949-160A-4D83-A433-7D40C136612A}"/>
              </a:ext>
            </a:extLst>
          </p:cNvPr>
          <p:cNvGrpSpPr/>
          <p:nvPr/>
        </p:nvGrpSpPr>
        <p:grpSpPr>
          <a:xfrm>
            <a:off x="241891" y="40656"/>
            <a:ext cx="11525070" cy="5897567"/>
            <a:chOff x="573249" y="401383"/>
            <a:chExt cx="11525070" cy="589756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002741C-774F-4FB9-B63D-61E3277EBA56}"/>
                </a:ext>
              </a:extLst>
            </p:cNvPr>
            <p:cNvGrpSpPr/>
            <p:nvPr/>
          </p:nvGrpSpPr>
          <p:grpSpPr>
            <a:xfrm>
              <a:off x="2691467" y="796955"/>
              <a:ext cx="6809065" cy="5132663"/>
              <a:chOff x="2417427" y="117447"/>
              <a:chExt cx="6809065" cy="513266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103F33F-FD59-4BF8-B4B5-5A023AED91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1960" y="117447"/>
                <a:ext cx="0" cy="31290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9A6634F-3247-4895-8AF4-5BCAD9A90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1960" y="3246539"/>
                <a:ext cx="3404532" cy="20035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30A4314-81A3-4B93-8674-B00810E6DE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17427" y="3246539"/>
                <a:ext cx="3404532" cy="20035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486DBE-935B-4641-93CA-946935A25167}"/>
                </a:ext>
              </a:extLst>
            </p:cNvPr>
            <p:cNvSpPr txBox="1"/>
            <p:nvPr/>
          </p:nvSpPr>
          <p:spPr>
            <a:xfrm>
              <a:off x="1276711" y="401383"/>
              <a:ext cx="2751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Metrics</a:t>
              </a:r>
              <a:endParaRPr lang="en-BE" dirty="0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E959E6-C108-4538-965B-AD983AE804F6}"/>
                </a:ext>
              </a:extLst>
            </p:cNvPr>
            <p:cNvSpPr txBox="1"/>
            <p:nvPr/>
          </p:nvSpPr>
          <p:spPr>
            <a:xfrm>
              <a:off x="9346735" y="5929618"/>
              <a:ext cx="2751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Multi-antenna techniques</a:t>
              </a:r>
              <a:endParaRPr lang="en-BE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BA9DE9-4066-400F-AAF0-E1939F5F4D2B}"/>
                </a:ext>
              </a:extLst>
            </p:cNvPr>
            <p:cNvSpPr txBox="1"/>
            <p:nvPr/>
          </p:nvSpPr>
          <p:spPr>
            <a:xfrm>
              <a:off x="573249" y="5929618"/>
              <a:ext cx="2751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Channel modelling</a:t>
              </a:r>
              <a:endParaRPr lang="en-BE" dirty="0">
                <a:solidFill>
                  <a:schemeClr val="accent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17C929B-6BB2-4E9D-9A06-21CF1262054C}"/>
                </a:ext>
              </a:extLst>
            </p:cNvPr>
            <p:cNvGrpSpPr/>
            <p:nvPr/>
          </p:nvGrpSpPr>
          <p:grpSpPr>
            <a:xfrm>
              <a:off x="6174298" y="928382"/>
              <a:ext cx="3166835" cy="2531972"/>
              <a:chOff x="6205756" y="1155583"/>
              <a:chExt cx="3166835" cy="253197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9F34F0-2138-4581-93E8-2E26C4E5D094}"/>
                  </a:ext>
                </a:extLst>
              </p:cNvPr>
              <p:cNvSpPr txBox="1"/>
              <p:nvPr/>
            </p:nvSpPr>
            <p:spPr>
              <a:xfrm>
                <a:off x="6205758" y="3041224"/>
                <a:ext cx="22062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XDMA techniques </a:t>
                </a:r>
                <a:r>
                  <a:rPr lang="en-GB" strike="sngStrike" dirty="0"/>
                  <a:t>(CDMA)</a:t>
                </a:r>
                <a:endParaRPr lang="en-BE" strike="sngStrike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764E2E-5A76-4110-87A9-DE0AD37F362D}"/>
                  </a:ext>
                </a:extLst>
              </p:cNvPr>
              <p:cNvSpPr txBox="1"/>
              <p:nvPr/>
            </p:nvSpPr>
            <p:spPr>
              <a:xfrm>
                <a:off x="6205758" y="2414147"/>
                <a:ext cx="3166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Power control algorithms</a:t>
                </a:r>
                <a:endParaRPr lang="en-BE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99B862-170E-4AB1-AFC2-81A47A8CE228}"/>
                  </a:ext>
                </a:extLst>
              </p:cNvPr>
              <p:cNvSpPr txBox="1"/>
              <p:nvPr/>
            </p:nvSpPr>
            <p:spPr>
              <a:xfrm>
                <a:off x="6205757" y="1787070"/>
                <a:ext cx="3166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Coordinated multipoint</a:t>
                </a:r>
                <a:endParaRPr lang="en-BE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A8AF95-7674-4FFE-BC35-C56DCBE18097}"/>
                  </a:ext>
                </a:extLst>
              </p:cNvPr>
              <p:cNvSpPr txBox="1"/>
              <p:nvPr/>
            </p:nvSpPr>
            <p:spPr>
              <a:xfrm>
                <a:off x="6205756" y="1155583"/>
                <a:ext cx="3166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Cell-free</a:t>
                </a:r>
                <a:endParaRPr lang="en-BE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BC6741-C698-4252-8E1D-34117570BBAC}"/>
                </a:ext>
              </a:extLst>
            </p:cNvPr>
            <p:cNvSpPr txBox="1"/>
            <p:nvPr/>
          </p:nvSpPr>
          <p:spPr>
            <a:xfrm>
              <a:off x="7982124" y="4604453"/>
              <a:ext cx="3974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MIMO multiplexing techniques</a:t>
              </a:r>
              <a:endParaRPr lang="en-BE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3252946-68EC-430D-9294-3690AC3EDD8B}"/>
                </a:ext>
              </a:extLst>
            </p:cNvPr>
            <p:cNvSpPr txBox="1"/>
            <p:nvPr/>
          </p:nvSpPr>
          <p:spPr>
            <a:xfrm>
              <a:off x="7043956" y="4062555"/>
              <a:ext cx="4830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MISO/SIMO/MIMO beamforming techniques</a:t>
              </a:r>
              <a:endParaRPr lang="en-B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EF3CFE-34BC-4A64-89E7-85C727491C41}"/>
                </a:ext>
              </a:extLst>
            </p:cNvPr>
            <p:cNvSpPr txBox="1"/>
            <p:nvPr/>
          </p:nvSpPr>
          <p:spPr>
            <a:xfrm>
              <a:off x="1345750" y="4498489"/>
              <a:ext cx="3166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/>
                <a:t>MIMO fading models</a:t>
              </a:r>
              <a:endParaRPr lang="en-BE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6F9CA1-3352-4166-9286-2B649CB68A3A}"/>
                </a:ext>
              </a:extLst>
            </p:cNvPr>
            <p:cNvSpPr txBox="1"/>
            <p:nvPr/>
          </p:nvSpPr>
          <p:spPr>
            <a:xfrm>
              <a:off x="1596704" y="3811074"/>
              <a:ext cx="4033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/>
                <a:t>Path loss, shadowing and fading models</a:t>
              </a:r>
              <a:endParaRPr lang="en-BE" dirty="0"/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3DF811B-6ACA-4AE4-992E-5DE5AC28DAC1}"/>
              </a:ext>
            </a:extLst>
          </p:cNvPr>
          <p:cNvSpPr/>
          <p:nvPr/>
        </p:nvSpPr>
        <p:spPr>
          <a:xfrm>
            <a:off x="425039" y="453866"/>
            <a:ext cx="3048003" cy="64633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Problematic selection</a:t>
            </a:r>
            <a:endParaRPr lang="en-B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ED89F2-4DE9-4BFF-8942-A1DDE3DAA174}"/>
              </a:ext>
            </a:extLst>
          </p:cNvPr>
          <p:cNvSpPr txBox="1"/>
          <p:nvPr/>
        </p:nvSpPr>
        <p:spPr>
          <a:xfrm>
            <a:off x="2825699" y="5801681"/>
            <a:ext cx="6068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Example of research question :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How do MIMO beamforming techniques impact closed-loop power control algorithms ? </a:t>
            </a:r>
            <a:endParaRPr lang="en-B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3EBC54-09B8-4B6C-97D3-B9ED3517953D}"/>
              </a:ext>
            </a:extLst>
          </p:cNvPr>
          <p:cNvSpPr txBox="1"/>
          <p:nvPr/>
        </p:nvSpPr>
        <p:spPr>
          <a:xfrm>
            <a:off x="9169174" y="453866"/>
            <a:ext cx="3103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 Bonus : report 4 pages, double column, template IEEE, ref, 3 pts. </a:t>
            </a:r>
            <a:br>
              <a:rPr lang="en-GB" dirty="0"/>
            </a:br>
            <a:br>
              <a:rPr lang="en-GB" dirty="0"/>
            </a:br>
            <a:r>
              <a:rPr lang="en-GB" dirty="0">
                <a:solidFill>
                  <a:srgbClr val="FF0000"/>
                </a:solidFill>
              </a:rPr>
              <a:t>/!\ Evaluate the relevance of asking a report for next year. </a:t>
            </a:r>
            <a:endParaRPr lang="en-BE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3794A0C-B1E9-4351-9684-F2541FE9BBAE}"/>
              </a:ext>
            </a:extLst>
          </p:cNvPr>
          <p:cNvCxnSpPr>
            <a:cxnSpLocks/>
          </p:cNvCxnSpPr>
          <p:nvPr/>
        </p:nvCxnSpPr>
        <p:spPr>
          <a:xfrm flipV="1">
            <a:off x="740353" y="162662"/>
            <a:ext cx="59255" cy="340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777E512-5C47-4E95-94F5-379370F73B0F}"/>
              </a:ext>
            </a:extLst>
          </p:cNvPr>
          <p:cNvSpPr txBox="1"/>
          <p:nvPr/>
        </p:nvSpPr>
        <p:spPr>
          <a:xfrm>
            <a:off x="5995340" y="320179"/>
            <a:ext cx="275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Network mechanisms</a:t>
            </a:r>
            <a:endParaRPr lang="en-BE" dirty="0">
              <a:solidFill>
                <a:schemeClr val="accent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F26CE1-5E58-452D-8574-2076A350C45A}"/>
              </a:ext>
            </a:extLst>
          </p:cNvPr>
          <p:cNvSpPr txBox="1"/>
          <p:nvPr/>
        </p:nvSpPr>
        <p:spPr>
          <a:xfrm>
            <a:off x="831012" y="1408515"/>
            <a:ext cx="220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Exposure</a:t>
            </a:r>
            <a:endParaRPr lang="en-BE" strike="sngStrik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869844-0F46-4BE9-B365-338AA2660513}"/>
              </a:ext>
            </a:extLst>
          </p:cNvPr>
          <p:cNvSpPr txBox="1"/>
          <p:nvPr/>
        </p:nvSpPr>
        <p:spPr>
          <a:xfrm>
            <a:off x="845894" y="1934889"/>
            <a:ext cx="220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Energy efficiency</a:t>
            </a:r>
            <a:endParaRPr lang="en-BE" strike="sngStrike" dirty="0"/>
          </a:p>
        </p:txBody>
      </p:sp>
    </p:spTree>
    <p:extLst>
      <p:ext uri="{BB962C8B-B14F-4D97-AF65-F5344CB8AC3E}">
        <p14:creationId xmlns:p14="http://schemas.microsoft.com/office/powerpoint/2010/main" val="108776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27F7039-0956-4979-A5AB-255E6EA2B4A5}"/>
              </a:ext>
            </a:extLst>
          </p:cNvPr>
          <p:cNvSpPr/>
          <p:nvPr/>
        </p:nvSpPr>
        <p:spPr>
          <a:xfrm>
            <a:off x="855677" y="2637999"/>
            <a:ext cx="3048001" cy="140045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3 “free” tutored sessions</a:t>
            </a:r>
            <a:endParaRPr lang="en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3CB054-ABAD-4F9E-8005-72216E159161}"/>
              </a:ext>
            </a:extLst>
          </p:cNvPr>
          <p:cNvSpPr txBox="1"/>
          <p:nvPr/>
        </p:nvSpPr>
        <p:spPr>
          <a:xfrm>
            <a:off x="4932728" y="2453333"/>
            <a:ext cx="200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Inputs from the TA</a:t>
            </a:r>
            <a:endParaRPr lang="en-B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D2A962-F6DD-4BE1-ABA8-9E6769EDEE3F}"/>
              </a:ext>
            </a:extLst>
          </p:cNvPr>
          <p:cNvSpPr txBox="1"/>
          <p:nvPr/>
        </p:nvSpPr>
        <p:spPr>
          <a:xfrm>
            <a:off x="4932728" y="3623007"/>
            <a:ext cx="725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Inputs from the literature</a:t>
            </a:r>
          </a:p>
          <a:p>
            <a:r>
              <a:rPr lang="en-GB" dirty="0"/>
              <a:t>	- Should not cover the whole research question</a:t>
            </a:r>
          </a:p>
          <a:p>
            <a:r>
              <a:rPr lang="en-GB" dirty="0"/>
              <a:t>	- But at least one element should be supported by the literature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59675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59D676-633D-413C-96C2-E6900274707C}"/>
              </a:ext>
            </a:extLst>
          </p:cNvPr>
          <p:cNvSpPr/>
          <p:nvPr/>
        </p:nvSpPr>
        <p:spPr>
          <a:xfrm>
            <a:off x="805342" y="3105834"/>
            <a:ext cx="3048001" cy="64633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Oral presentation </a:t>
            </a:r>
          </a:p>
          <a:p>
            <a:pPr algn="ctr"/>
            <a:r>
              <a:rPr lang="en-GB" dirty="0"/>
              <a:t>Code repository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42F5B-CD7A-4CD1-B76C-887BC3BACC4C}"/>
              </a:ext>
            </a:extLst>
          </p:cNvPr>
          <p:cNvSpPr txBox="1"/>
          <p:nvPr/>
        </p:nvSpPr>
        <p:spPr>
          <a:xfrm>
            <a:off x="4812483" y="1031845"/>
            <a:ext cx="7379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Oral presentation:</a:t>
            </a:r>
          </a:p>
          <a:p>
            <a:endParaRPr lang="en-GB" dirty="0"/>
          </a:p>
          <a:p>
            <a:r>
              <a:rPr lang="en-GB" dirty="0"/>
              <a:t>15min/15min/10min format (Presentation/Q&amp;A/feedback)</a:t>
            </a:r>
          </a:p>
          <a:p>
            <a:endParaRPr lang="en-GB" dirty="0"/>
          </a:p>
          <a:p>
            <a:r>
              <a:rPr lang="en-GB" dirty="0"/>
              <a:t>The presentation should focus on answering the research question. </a:t>
            </a:r>
            <a:endParaRPr lang="en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8ACF21-B711-432C-B379-0C7A82CC6024}"/>
              </a:ext>
            </a:extLst>
          </p:cNvPr>
          <p:cNvSpPr txBox="1"/>
          <p:nvPr/>
        </p:nvSpPr>
        <p:spPr>
          <a:xfrm>
            <a:off x="4812483" y="3428999"/>
            <a:ext cx="60652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Code repository: 2pt</a:t>
            </a:r>
          </a:p>
          <a:p>
            <a:endParaRPr lang="en-GB" dirty="0"/>
          </a:p>
          <a:p>
            <a:r>
              <a:rPr lang="en-GB" dirty="0"/>
              <a:t>Students should provide a way to reproduce their results. </a:t>
            </a:r>
          </a:p>
          <a:p>
            <a:endParaRPr lang="en-GB" dirty="0"/>
          </a:p>
          <a:p>
            <a:r>
              <a:rPr lang="en-GB" dirty="0"/>
              <a:t>	Is the code clear ? </a:t>
            </a:r>
          </a:p>
          <a:p>
            <a:r>
              <a:rPr lang="en-GB" dirty="0"/>
              <a:t>	Does it have a clear structure ? </a:t>
            </a:r>
          </a:p>
          <a:p>
            <a:r>
              <a:rPr lang="en-GB" dirty="0"/>
              <a:t>	Does it enable to reproduce the results ?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strike="sngStrike" dirty="0"/>
              <a:t>Is the code fast ?</a:t>
            </a:r>
          </a:p>
          <a:p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23514-E063-48E3-B52E-3DCAD1225D1A}"/>
              </a:ext>
            </a:extLst>
          </p:cNvPr>
          <p:cNvSpPr txBox="1"/>
          <p:nvPr/>
        </p:nvSpPr>
        <p:spPr>
          <a:xfrm>
            <a:off x="805342" y="4860160"/>
            <a:ext cx="2794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/!\ Feedback</a:t>
            </a:r>
            <a:endParaRPr lang="en-BE" sz="2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0ACEC-0363-4647-8CD0-39E57E15E12A}"/>
              </a:ext>
            </a:extLst>
          </p:cNvPr>
          <p:cNvSpPr txBox="1"/>
          <p:nvPr/>
        </p:nvSpPr>
        <p:spPr>
          <a:xfrm>
            <a:off x="609600" y="609600"/>
            <a:ext cx="2380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Midterm /3</a:t>
            </a:r>
          </a:p>
          <a:p>
            <a:r>
              <a:rPr lang="en-GB" dirty="0"/>
              <a:t>Code /2</a:t>
            </a:r>
          </a:p>
          <a:p>
            <a:r>
              <a:rPr lang="en-GB" dirty="0"/>
              <a:t>Presentation /15</a:t>
            </a:r>
          </a:p>
          <a:p>
            <a:r>
              <a:rPr lang="en-GB" dirty="0"/>
              <a:t>Report bonus /3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99804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386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Thiran</dc:creator>
  <cp:lastModifiedBy>Guillaume Thiran</cp:lastModifiedBy>
  <cp:revision>14</cp:revision>
  <dcterms:created xsi:type="dcterms:W3CDTF">2023-08-30T13:31:22Z</dcterms:created>
  <dcterms:modified xsi:type="dcterms:W3CDTF">2023-08-31T08:40:46Z</dcterms:modified>
</cp:coreProperties>
</file>