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Lst>
  <p:sldSz cx="18288000" cy="10287000"/>
  <p:notesSz cx="6858000" cy="9144000"/>
  <p:embeddedFontLst>
    <p:embeddedFont>
      <p:font typeface="Fredoka" panose="020B0604020202020204" charset="0"/>
      <p:regular r:id="rId14"/>
    </p:embeddedFont>
    <p:embeddedFont>
      <p:font typeface="Montserrat" panose="00000500000000000000" pitchFamily="2" charset="0"/>
      <p:regular r:id="rId15"/>
    </p:embeddedFont>
    <p:embeddedFont>
      <p:font typeface="Montserrat Bold" panose="00000800000000000000" charset="0"/>
      <p:regular r:id="rId16"/>
    </p:embeddedFont>
    <p:embeddedFont>
      <p:font typeface="Montserrat Medium" panose="00000600000000000000" pitchFamily="2"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33" d="100"/>
          <a:sy n="33" d="100"/>
        </p:scale>
        <p:origin x="1536" y="4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svg"/><Relationship Id="rId7" Type="http://schemas.openxmlformats.org/officeDocument/2006/relationships/image" Target="../media/image2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6.sv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30.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6.sv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4.jp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8.jpe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0.jpeg"/><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85EA3"/>
        </a:solidFill>
        <a:effectLst/>
      </p:bgPr>
    </p:bg>
    <p:spTree>
      <p:nvGrpSpPr>
        <p:cNvPr id="1" name=""/>
        <p:cNvGrpSpPr/>
        <p:nvPr/>
      </p:nvGrpSpPr>
      <p:grpSpPr>
        <a:xfrm>
          <a:off x="0" y="0"/>
          <a:ext cx="0" cy="0"/>
          <a:chOff x="0" y="0"/>
          <a:chExt cx="0" cy="0"/>
        </a:xfrm>
      </p:grpSpPr>
      <p:sp>
        <p:nvSpPr>
          <p:cNvPr id="2" name="Freeform 2"/>
          <p:cNvSpPr/>
          <p:nvPr/>
        </p:nvSpPr>
        <p:spPr>
          <a:xfrm>
            <a:off x="2373186" y="-882247"/>
            <a:ext cx="17240730" cy="14607600"/>
          </a:xfrm>
          <a:custGeom>
            <a:avLst/>
            <a:gdLst/>
            <a:ahLst/>
            <a:cxnLst/>
            <a:rect l="l" t="t" r="r" b="b"/>
            <a:pathLst>
              <a:path w="17240730" h="14607600">
                <a:moveTo>
                  <a:pt x="0" y="0"/>
                </a:moveTo>
                <a:lnTo>
                  <a:pt x="17240729" y="0"/>
                </a:lnTo>
                <a:lnTo>
                  <a:pt x="17240729" y="14607600"/>
                </a:lnTo>
                <a:lnTo>
                  <a:pt x="0" y="14607600"/>
                </a:lnTo>
                <a:lnTo>
                  <a:pt x="0" y="0"/>
                </a:lnTo>
                <a:close/>
              </a:path>
            </a:pathLst>
          </a:custGeom>
          <a:blipFill>
            <a:blip r:embed="rId2">
              <a:alphaModFix amt="60000"/>
              <a:extLst>
                <a:ext uri="{96DAC541-7B7A-43D3-8B79-37D633B846F1}">
                  <asvg:svgBlip xmlns:asvg="http://schemas.microsoft.com/office/drawing/2016/SVG/main" r:embed="rId3"/>
                </a:ext>
              </a:extLst>
            </a:blip>
            <a:stretch>
              <a:fillRect/>
            </a:stretch>
          </a:blipFill>
        </p:spPr>
      </p:sp>
      <p:sp>
        <p:nvSpPr>
          <p:cNvPr id="3" name="Freeform 3"/>
          <p:cNvSpPr/>
          <p:nvPr/>
        </p:nvSpPr>
        <p:spPr>
          <a:xfrm rot="-1822958">
            <a:off x="7446216" y="-1175426"/>
            <a:ext cx="16072061" cy="11601106"/>
          </a:xfrm>
          <a:custGeom>
            <a:avLst/>
            <a:gdLst/>
            <a:ahLst/>
            <a:cxnLst/>
            <a:rect l="l" t="t" r="r" b="b"/>
            <a:pathLst>
              <a:path w="16072061" h="11601106">
                <a:moveTo>
                  <a:pt x="0" y="0"/>
                </a:moveTo>
                <a:lnTo>
                  <a:pt x="16072061" y="0"/>
                </a:lnTo>
                <a:lnTo>
                  <a:pt x="16072061" y="11601105"/>
                </a:lnTo>
                <a:lnTo>
                  <a:pt x="0" y="11601105"/>
                </a:lnTo>
                <a:lnTo>
                  <a:pt x="0" y="0"/>
                </a:lnTo>
                <a:close/>
              </a:path>
            </a:pathLst>
          </a:custGeom>
          <a:blipFill>
            <a:blip r:embed="rId4">
              <a:alphaModFix amt="35000"/>
              <a:extLst>
                <a:ext uri="{96DAC541-7B7A-43D3-8B79-37D633B846F1}">
                  <asvg:svgBlip xmlns:asvg="http://schemas.microsoft.com/office/drawing/2016/SVG/main" r:embed="rId5"/>
                </a:ext>
              </a:extLst>
            </a:blip>
            <a:stretch>
              <a:fillRect/>
            </a:stretch>
          </a:blipFill>
        </p:spPr>
      </p:sp>
      <p:sp>
        <p:nvSpPr>
          <p:cNvPr id="4" name="Freeform 4"/>
          <p:cNvSpPr/>
          <p:nvPr/>
        </p:nvSpPr>
        <p:spPr>
          <a:xfrm>
            <a:off x="13319911" y="6213323"/>
            <a:ext cx="3050862" cy="1736218"/>
          </a:xfrm>
          <a:custGeom>
            <a:avLst/>
            <a:gdLst/>
            <a:ahLst/>
            <a:cxnLst/>
            <a:rect l="l" t="t" r="r" b="b"/>
            <a:pathLst>
              <a:path w="3050862" h="1736218">
                <a:moveTo>
                  <a:pt x="0" y="0"/>
                </a:moveTo>
                <a:lnTo>
                  <a:pt x="3050862" y="0"/>
                </a:lnTo>
                <a:lnTo>
                  <a:pt x="3050862" y="1736218"/>
                </a:lnTo>
                <a:lnTo>
                  <a:pt x="0" y="1736218"/>
                </a:lnTo>
                <a:lnTo>
                  <a:pt x="0" y="0"/>
                </a:lnTo>
                <a:close/>
              </a:path>
            </a:pathLst>
          </a:custGeom>
          <a:blipFill>
            <a:blip r:embed="rId6">
              <a:alphaModFix amt="54000"/>
              <a:extLst>
                <a:ext uri="{96DAC541-7B7A-43D3-8B79-37D633B846F1}">
                  <asvg:svgBlip xmlns:asvg="http://schemas.microsoft.com/office/drawing/2016/SVG/main" r:embed="rId7"/>
                </a:ext>
              </a:extLst>
            </a:blip>
            <a:stretch>
              <a:fillRect/>
            </a:stretch>
          </a:blipFill>
        </p:spPr>
      </p:sp>
      <p:sp>
        <p:nvSpPr>
          <p:cNvPr id="5" name="Freeform 5"/>
          <p:cNvSpPr/>
          <p:nvPr/>
        </p:nvSpPr>
        <p:spPr>
          <a:xfrm>
            <a:off x="0" y="1723187"/>
            <a:ext cx="8498111" cy="8980273"/>
          </a:xfrm>
          <a:custGeom>
            <a:avLst/>
            <a:gdLst/>
            <a:ahLst/>
            <a:cxnLst/>
            <a:rect l="l" t="t" r="r" b="b"/>
            <a:pathLst>
              <a:path w="8498111" h="8980273">
                <a:moveTo>
                  <a:pt x="0" y="0"/>
                </a:moveTo>
                <a:lnTo>
                  <a:pt x="8498111" y="0"/>
                </a:lnTo>
                <a:lnTo>
                  <a:pt x="8498111" y="8980273"/>
                </a:lnTo>
                <a:lnTo>
                  <a:pt x="0" y="898027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TextBox 6"/>
          <p:cNvSpPr txBox="1"/>
          <p:nvPr/>
        </p:nvSpPr>
        <p:spPr>
          <a:xfrm>
            <a:off x="7919814" y="-783310"/>
            <a:ext cx="9070855" cy="3443045"/>
          </a:xfrm>
          <a:prstGeom prst="rect">
            <a:avLst/>
          </a:prstGeom>
        </p:spPr>
        <p:txBody>
          <a:bodyPr lIns="0" tIns="0" rIns="0" bIns="0" rtlCol="0" anchor="t">
            <a:spAutoFit/>
          </a:bodyPr>
          <a:lstStyle/>
          <a:p>
            <a:pPr algn="r">
              <a:lnSpc>
                <a:spcPts val="13835"/>
              </a:lnSpc>
            </a:pPr>
            <a:endParaRPr/>
          </a:p>
          <a:p>
            <a:pPr algn="r">
              <a:lnSpc>
                <a:spcPts val="13835"/>
              </a:lnSpc>
            </a:pPr>
            <a:r>
              <a:rPr lang="en-US" sz="9882">
                <a:solidFill>
                  <a:srgbClr val="FFFFFF"/>
                </a:solidFill>
                <a:latin typeface="Fredoka"/>
                <a:ea typeface="Fredoka"/>
                <a:cs typeface="Fredoka"/>
                <a:sym typeface="Fredoka"/>
              </a:rPr>
              <a:t>MEDCONNECT</a:t>
            </a:r>
          </a:p>
        </p:txBody>
      </p:sp>
      <p:sp>
        <p:nvSpPr>
          <p:cNvPr id="7" name="TextBox 7"/>
          <p:cNvSpPr txBox="1"/>
          <p:nvPr/>
        </p:nvSpPr>
        <p:spPr>
          <a:xfrm>
            <a:off x="12899811" y="8092416"/>
            <a:ext cx="5164871" cy="1925434"/>
          </a:xfrm>
          <a:prstGeom prst="rect">
            <a:avLst/>
          </a:prstGeom>
        </p:spPr>
        <p:txBody>
          <a:bodyPr lIns="0" tIns="0" rIns="0" bIns="0" rtlCol="0" anchor="t">
            <a:spAutoFit/>
          </a:bodyPr>
          <a:lstStyle/>
          <a:p>
            <a:pPr algn="r">
              <a:lnSpc>
                <a:spcPts val="7760"/>
              </a:lnSpc>
            </a:pPr>
            <a:r>
              <a:rPr lang="en-US" sz="5543" spc="293">
                <a:solidFill>
                  <a:srgbClr val="FFFFFF"/>
                </a:solidFill>
                <a:latin typeface="Fredoka"/>
                <a:ea typeface="Fredoka"/>
                <a:cs typeface="Fredoka"/>
                <a:sym typeface="Fredoka"/>
              </a:rPr>
              <a:t>JEESHAN RJ</a:t>
            </a:r>
          </a:p>
          <a:p>
            <a:pPr algn="r">
              <a:lnSpc>
                <a:spcPts val="7760"/>
              </a:lnSpc>
            </a:pPr>
            <a:r>
              <a:rPr lang="en-US" sz="5543" spc="293">
                <a:solidFill>
                  <a:srgbClr val="FFFFFF"/>
                </a:solidFill>
                <a:latin typeface="Fredoka"/>
                <a:ea typeface="Fredoka"/>
                <a:cs typeface="Fredoka"/>
                <a:sym typeface="Fredoka"/>
              </a:rPr>
              <a:t>HARINI V</a:t>
            </a:r>
          </a:p>
        </p:txBody>
      </p:sp>
      <p:sp>
        <p:nvSpPr>
          <p:cNvPr id="8" name="Freeform 8"/>
          <p:cNvSpPr/>
          <p:nvPr/>
        </p:nvSpPr>
        <p:spPr>
          <a:xfrm>
            <a:off x="1028700" y="753393"/>
            <a:ext cx="1704110" cy="969794"/>
          </a:xfrm>
          <a:custGeom>
            <a:avLst/>
            <a:gdLst/>
            <a:ahLst/>
            <a:cxnLst/>
            <a:rect l="l" t="t" r="r" b="b"/>
            <a:pathLst>
              <a:path w="1704110" h="969794">
                <a:moveTo>
                  <a:pt x="0" y="0"/>
                </a:moveTo>
                <a:lnTo>
                  <a:pt x="1704110" y="0"/>
                </a:lnTo>
                <a:lnTo>
                  <a:pt x="1704110" y="969794"/>
                </a:lnTo>
                <a:lnTo>
                  <a:pt x="0" y="969794"/>
                </a:lnTo>
                <a:lnTo>
                  <a:pt x="0" y="0"/>
                </a:lnTo>
                <a:close/>
              </a:path>
            </a:pathLst>
          </a:custGeom>
          <a:blipFill>
            <a:blip r:embed="rId6">
              <a:alphaModFix amt="54000"/>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7919814" y="2934592"/>
            <a:ext cx="10144867" cy="1413775"/>
          </a:xfrm>
          <a:prstGeom prst="rect">
            <a:avLst/>
          </a:prstGeom>
        </p:spPr>
        <p:txBody>
          <a:bodyPr lIns="0" tIns="0" rIns="0" bIns="0" rtlCol="0" anchor="t">
            <a:spAutoFit/>
          </a:bodyPr>
          <a:lstStyle/>
          <a:p>
            <a:pPr algn="just">
              <a:lnSpc>
                <a:spcPts val="5678"/>
              </a:lnSpc>
            </a:pPr>
            <a:r>
              <a:rPr lang="en-US" sz="4056" spc="214">
                <a:solidFill>
                  <a:srgbClr val="FFFFFF"/>
                </a:solidFill>
                <a:latin typeface="Fredoka"/>
                <a:ea typeface="Fredoka"/>
                <a:cs typeface="Fredoka"/>
                <a:sym typeface="Fredoka"/>
              </a:rPr>
              <a:t>Smart Medical Record and Resource Management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85EA3"/>
        </a:solidFill>
        <a:effectLst/>
      </p:bgPr>
    </p:bg>
    <p:spTree>
      <p:nvGrpSpPr>
        <p:cNvPr id="1" name="">
          <a:extLst>
            <a:ext uri="{FF2B5EF4-FFF2-40B4-BE49-F238E27FC236}">
              <a16:creationId xmlns:a16="http://schemas.microsoft.com/office/drawing/2014/main" id="{CC99CAE0-EAAE-087F-7C7F-3E03B3AE00B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4C46CE3-8AA0-D1BA-4431-CA4A310E55A0}"/>
              </a:ext>
            </a:extLst>
          </p:cNvPr>
          <p:cNvSpPr/>
          <p:nvPr/>
        </p:nvSpPr>
        <p:spPr>
          <a:xfrm>
            <a:off x="-787125" y="190229"/>
            <a:ext cx="1574250" cy="895891"/>
          </a:xfrm>
          <a:custGeom>
            <a:avLst/>
            <a:gdLst/>
            <a:ahLst/>
            <a:cxnLst/>
            <a:rect l="l" t="t" r="r" b="b"/>
            <a:pathLst>
              <a:path w="1574250" h="895891">
                <a:moveTo>
                  <a:pt x="0" y="0"/>
                </a:moveTo>
                <a:lnTo>
                  <a:pt x="1574250" y="0"/>
                </a:lnTo>
                <a:lnTo>
                  <a:pt x="1574250" y="895892"/>
                </a:lnTo>
                <a:lnTo>
                  <a:pt x="0" y="895892"/>
                </a:lnTo>
                <a:lnTo>
                  <a:pt x="0" y="0"/>
                </a:lnTo>
                <a:close/>
              </a:path>
            </a:pathLst>
          </a:custGeom>
          <a:blipFill>
            <a:blip r:embed="rId2">
              <a:alphaModFix amt="54000"/>
              <a:extLst>
                <a:ext uri="{96DAC541-7B7A-43D3-8B79-37D633B846F1}">
                  <asvg:svgBlip xmlns:asvg="http://schemas.microsoft.com/office/drawing/2016/SVG/main" r:embed="rId3"/>
                </a:ext>
              </a:extLst>
            </a:blip>
            <a:stretch>
              <a:fillRect/>
            </a:stretch>
          </a:blipFill>
        </p:spPr>
      </p:sp>
      <p:sp>
        <p:nvSpPr>
          <p:cNvPr id="5" name="TextBox 5">
            <a:extLst>
              <a:ext uri="{FF2B5EF4-FFF2-40B4-BE49-F238E27FC236}">
                <a16:creationId xmlns:a16="http://schemas.microsoft.com/office/drawing/2014/main" id="{5CC8C23C-CB17-64A8-166B-BFCF2D51E1C3}"/>
              </a:ext>
            </a:extLst>
          </p:cNvPr>
          <p:cNvSpPr txBox="1"/>
          <p:nvPr/>
        </p:nvSpPr>
        <p:spPr>
          <a:xfrm>
            <a:off x="-5687556" y="284797"/>
            <a:ext cx="11375113" cy="1335405"/>
          </a:xfrm>
          <a:prstGeom prst="rect">
            <a:avLst/>
          </a:prstGeom>
        </p:spPr>
        <p:txBody>
          <a:bodyPr lIns="0" tIns="0" rIns="0" bIns="0" rtlCol="0" anchor="t">
            <a:spAutoFit/>
          </a:bodyPr>
          <a:lstStyle/>
          <a:p>
            <a:pPr algn="r">
              <a:lnSpc>
                <a:spcPts val="10919"/>
              </a:lnSpc>
            </a:pPr>
            <a:r>
              <a:rPr lang="en-US" sz="7800">
                <a:solidFill>
                  <a:srgbClr val="FFFFFF"/>
                </a:solidFill>
                <a:latin typeface="Fredoka"/>
                <a:ea typeface="Fredoka"/>
                <a:cs typeface="Fredoka"/>
                <a:sym typeface="Fredoka"/>
              </a:rPr>
              <a:t>PROGRESS</a:t>
            </a:r>
          </a:p>
        </p:txBody>
      </p:sp>
      <p:pic>
        <p:nvPicPr>
          <p:cNvPr id="7" name="Picture 6">
            <a:extLst>
              <a:ext uri="{FF2B5EF4-FFF2-40B4-BE49-F238E27FC236}">
                <a16:creationId xmlns:a16="http://schemas.microsoft.com/office/drawing/2014/main" id="{7C326459-88D6-749B-149A-3B5E83D1FA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788" y="2652712"/>
            <a:ext cx="9344025" cy="4981575"/>
          </a:xfrm>
          <a:prstGeom prst="rect">
            <a:avLst/>
          </a:prstGeom>
        </p:spPr>
      </p:pic>
      <p:pic>
        <p:nvPicPr>
          <p:cNvPr id="9" name="Picture 8">
            <a:extLst>
              <a:ext uri="{FF2B5EF4-FFF2-40B4-BE49-F238E27FC236}">
                <a16:creationId xmlns:a16="http://schemas.microsoft.com/office/drawing/2014/main" id="{0D693592-B63A-C91C-6573-064C531317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95526" y="1714500"/>
            <a:ext cx="4876800" cy="6210300"/>
          </a:xfrm>
          <a:prstGeom prst="rect">
            <a:avLst/>
          </a:prstGeom>
        </p:spPr>
      </p:pic>
      <p:pic>
        <p:nvPicPr>
          <p:cNvPr id="11" name="Picture 10">
            <a:extLst>
              <a:ext uri="{FF2B5EF4-FFF2-40B4-BE49-F238E27FC236}">
                <a16:creationId xmlns:a16="http://schemas.microsoft.com/office/drawing/2014/main" id="{64715191-AEBD-3124-7184-C0A45D3CB4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0600" y="1790700"/>
            <a:ext cx="4295775" cy="6210300"/>
          </a:xfrm>
          <a:prstGeom prst="rect">
            <a:avLst/>
          </a:prstGeom>
        </p:spPr>
      </p:pic>
    </p:spTree>
    <p:extLst>
      <p:ext uri="{BB962C8B-B14F-4D97-AF65-F5344CB8AC3E}">
        <p14:creationId xmlns:p14="http://schemas.microsoft.com/office/powerpoint/2010/main" val="2812191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85EA3"/>
        </a:solidFill>
        <a:effectLst/>
      </p:bgPr>
    </p:bg>
    <p:spTree>
      <p:nvGrpSpPr>
        <p:cNvPr id="1" name="">
          <a:extLst>
            <a:ext uri="{FF2B5EF4-FFF2-40B4-BE49-F238E27FC236}">
              <a16:creationId xmlns:a16="http://schemas.microsoft.com/office/drawing/2014/main" id="{638EBF79-A436-0DE0-3EB7-3FF90F1F2B7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04DBBCA-0929-5F1D-4FBA-B2CB2FBE92A6}"/>
              </a:ext>
            </a:extLst>
          </p:cNvPr>
          <p:cNvSpPr/>
          <p:nvPr/>
        </p:nvSpPr>
        <p:spPr>
          <a:xfrm>
            <a:off x="-787125" y="190229"/>
            <a:ext cx="1574250" cy="895891"/>
          </a:xfrm>
          <a:custGeom>
            <a:avLst/>
            <a:gdLst/>
            <a:ahLst/>
            <a:cxnLst/>
            <a:rect l="l" t="t" r="r" b="b"/>
            <a:pathLst>
              <a:path w="1574250" h="895891">
                <a:moveTo>
                  <a:pt x="0" y="0"/>
                </a:moveTo>
                <a:lnTo>
                  <a:pt x="1574250" y="0"/>
                </a:lnTo>
                <a:lnTo>
                  <a:pt x="1574250" y="895892"/>
                </a:lnTo>
                <a:lnTo>
                  <a:pt x="0" y="895892"/>
                </a:lnTo>
                <a:lnTo>
                  <a:pt x="0" y="0"/>
                </a:lnTo>
                <a:close/>
              </a:path>
            </a:pathLst>
          </a:custGeom>
          <a:blipFill>
            <a:blip r:embed="rId2">
              <a:alphaModFix amt="54000"/>
              <a:extLst>
                <a:ext uri="{96DAC541-7B7A-43D3-8B79-37D633B846F1}">
                  <asvg:svgBlip xmlns:asvg="http://schemas.microsoft.com/office/drawing/2016/SVG/main" r:embed="rId3"/>
                </a:ext>
              </a:extLst>
            </a:blip>
            <a:stretch>
              <a:fillRect/>
            </a:stretch>
          </a:blipFill>
        </p:spPr>
      </p:sp>
      <p:sp>
        <p:nvSpPr>
          <p:cNvPr id="5" name="TextBox 5">
            <a:extLst>
              <a:ext uri="{FF2B5EF4-FFF2-40B4-BE49-F238E27FC236}">
                <a16:creationId xmlns:a16="http://schemas.microsoft.com/office/drawing/2014/main" id="{F85F7885-7897-2A56-FB7B-32B136E576D7}"/>
              </a:ext>
            </a:extLst>
          </p:cNvPr>
          <p:cNvSpPr txBox="1"/>
          <p:nvPr/>
        </p:nvSpPr>
        <p:spPr>
          <a:xfrm>
            <a:off x="-5687556" y="284797"/>
            <a:ext cx="11375113" cy="1335405"/>
          </a:xfrm>
          <a:prstGeom prst="rect">
            <a:avLst/>
          </a:prstGeom>
        </p:spPr>
        <p:txBody>
          <a:bodyPr lIns="0" tIns="0" rIns="0" bIns="0" rtlCol="0" anchor="t">
            <a:spAutoFit/>
          </a:bodyPr>
          <a:lstStyle/>
          <a:p>
            <a:pPr algn="r">
              <a:lnSpc>
                <a:spcPts val="10919"/>
              </a:lnSpc>
            </a:pPr>
            <a:r>
              <a:rPr lang="en-US" sz="7800">
                <a:solidFill>
                  <a:srgbClr val="FFFFFF"/>
                </a:solidFill>
                <a:latin typeface="Fredoka"/>
                <a:ea typeface="Fredoka"/>
                <a:cs typeface="Fredoka"/>
                <a:sym typeface="Fredoka"/>
              </a:rPr>
              <a:t>PROGRESS</a:t>
            </a:r>
          </a:p>
        </p:txBody>
      </p:sp>
      <p:pic>
        <p:nvPicPr>
          <p:cNvPr id="7" name="Picture 6">
            <a:extLst>
              <a:ext uri="{FF2B5EF4-FFF2-40B4-BE49-F238E27FC236}">
                <a16:creationId xmlns:a16="http://schemas.microsoft.com/office/drawing/2014/main" id="{83DFC977-02B2-9D88-22D5-B911920FF9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06350" y="2490787"/>
            <a:ext cx="4438650" cy="5305425"/>
          </a:xfrm>
          <a:prstGeom prst="rect">
            <a:avLst/>
          </a:prstGeom>
        </p:spPr>
      </p:pic>
      <p:pic>
        <p:nvPicPr>
          <p:cNvPr id="9" name="Picture 8">
            <a:extLst>
              <a:ext uri="{FF2B5EF4-FFF2-40B4-BE49-F238E27FC236}">
                <a16:creationId xmlns:a16="http://schemas.microsoft.com/office/drawing/2014/main" id="{68D09A1A-BED3-8307-C2ED-59299A66D6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5637" y="2320018"/>
            <a:ext cx="4276725" cy="5657850"/>
          </a:xfrm>
          <a:prstGeom prst="rect">
            <a:avLst/>
          </a:prstGeom>
        </p:spPr>
      </p:pic>
      <p:pic>
        <p:nvPicPr>
          <p:cNvPr id="11" name="Picture 10">
            <a:extLst>
              <a:ext uri="{FF2B5EF4-FFF2-40B4-BE49-F238E27FC236}">
                <a16:creationId xmlns:a16="http://schemas.microsoft.com/office/drawing/2014/main" id="{C90EA8B6-D155-498A-FC7C-62DB9507CE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3000" y="2320018"/>
            <a:ext cx="4267200" cy="5438775"/>
          </a:xfrm>
          <a:prstGeom prst="rect">
            <a:avLst/>
          </a:prstGeom>
        </p:spPr>
      </p:pic>
    </p:spTree>
    <p:extLst>
      <p:ext uri="{BB962C8B-B14F-4D97-AF65-F5344CB8AC3E}">
        <p14:creationId xmlns:p14="http://schemas.microsoft.com/office/powerpoint/2010/main" val="87144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85EA3"/>
        </a:solidFill>
        <a:effectLst/>
      </p:bgPr>
    </p:bg>
    <p:spTree>
      <p:nvGrpSpPr>
        <p:cNvPr id="1" name=""/>
        <p:cNvGrpSpPr/>
        <p:nvPr/>
      </p:nvGrpSpPr>
      <p:grpSpPr>
        <a:xfrm>
          <a:off x="0" y="0"/>
          <a:ext cx="0" cy="0"/>
          <a:chOff x="0" y="0"/>
          <a:chExt cx="0" cy="0"/>
        </a:xfrm>
      </p:grpSpPr>
      <p:sp>
        <p:nvSpPr>
          <p:cNvPr id="2" name="Freeform 2"/>
          <p:cNvSpPr/>
          <p:nvPr/>
        </p:nvSpPr>
        <p:spPr>
          <a:xfrm rot="-2700000">
            <a:off x="-1655213" y="-695980"/>
            <a:ext cx="12808520" cy="10852310"/>
          </a:xfrm>
          <a:custGeom>
            <a:avLst/>
            <a:gdLst/>
            <a:ahLst/>
            <a:cxnLst/>
            <a:rect l="l" t="t" r="r" b="b"/>
            <a:pathLst>
              <a:path w="12808520" h="10852310">
                <a:moveTo>
                  <a:pt x="0" y="0"/>
                </a:moveTo>
                <a:lnTo>
                  <a:pt x="12808520" y="0"/>
                </a:lnTo>
                <a:lnTo>
                  <a:pt x="12808520" y="10852310"/>
                </a:lnTo>
                <a:lnTo>
                  <a:pt x="0" y="10852310"/>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Freeform 3"/>
          <p:cNvSpPr/>
          <p:nvPr/>
        </p:nvSpPr>
        <p:spPr>
          <a:xfrm rot="-10727506">
            <a:off x="-3670274" y="-3072317"/>
            <a:ext cx="16838642" cy="12154438"/>
          </a:xfrm>
          <a:custGeom>
            <a:avLst/>
            <a:gdLst/>
            <a:ahLst/>
            <a:cxnLst/>
            <a:rect l="l" t="t" r="r" b="b"/>
            <a:pathLst>
              <a:path w="16838642" h="12154438">
                <a:moveTo>
                  <a:pt x="0" y="0"/>
                </a:moveTo>
                <a:lnTo>
                  <a:pt x="16838642" y="0"/>
                </a:lnTo>
                <a:lnTo>
                  <a:pt x="16838642" y="12154438"/>
                </a:lnTo>
                <a:lnTo>
                  <a:pt x="0" y="12154438"/>
                </a:lnTo>
                <a:lnTo>
                  <a:pt x="0" y="0"/>
                </a:lnTo>
                <a:close/>
              </a:path>
            </a:pathLst>
          </a:custGeom>
          <a:blipFill>
            <a:blip r:embed="rId4">
              <a:alphaModFix amt="35000"/>
              <a:extLst>
                <a:ext uri="{96DAC541-7B7A-43D3-8B79-37D633B846F1}">
                  <asvg:svgBlip xmlns:asvg="http://schemas.microsoft.com/office/drawing/2016/SVG/main" r:embed="rId5"/>
                </a:ext>
              </a:extLst>
            </a:blip>
            <a:stretch>
              <a:fillRect/>
            </a:stretch>
          </a:blipFill>
        </p:spPr>
      </p:sp>
      <p:sp>
        <p:nvSpPr>
          <p:cNvPr id="4" name="Freeform 4"/>
          <p:cNvSpPr/>
          <p:nvPr/>
        </p:nvSpPr>
        <p:spPr>
          <a:xfrm>
            <a:off x="9144000" y="610644"/>
            <a:ext cx="9144000" cy="9676356"/>
          </a:xfrm>
          <a:custGeom>
            <a:avLst/>
            <a:gdLst/>
            <a:ahLst/>
            <a:cxnLst/>
            <a:rect l="l" t="t" r="r" b="b"/>
            <a:pathLst>
              <a:path w="9144000" h="9676356">
                <a:moveTo>
                  <a:pt x="0" y="0"/>
                </a:moveTo>
                <a:lnTo>
                  <a:pt x="9144000" y="0"/>
                </a:lnTo>
                <a:lnTo>
                  <a:pt x="9144000" y="9676356"/>
                </a:lnTo>
                <a:lnTo>
                  <a:pt x="0" y="967635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1520009" y="2834279"/>
            <a:ext cx="8725954" cy="4096592"/>
          </a:xfrm>
          <a:prstGeom prst="rect">
            <a:avLst/>
          </a:prstGeom>
        </p:spPr>
        <p:txBody>
          <a:bodyPr lIns="0" tIns="0" rIns="0" bIns="0" rtlCol="0" anchor="t">
            <a:spAutoFit/>
          </a:bodyPr>
          <a:lstStyle/>
          <a:p>
            <a:pPr algn="l">
              <a:lnSpc>
                <a:spcPts val="15828"/>
              </a:lnSpc>
            </a:pPr>
            <a:r>
              <a:rPr lang="en-US" sz="15828">
                <a:solidFill>
                  <a:srgbClr val="FFFFFF"/>
                </a:solidFill>
                <a:latin typeface="Fredoka"/>
                <a:ea typeface="Fredoka"/>
                <a:cs typeface="Fredoka"/>
                <a:sym typeface="Fredoka"/>
              </a:rPr>
              <a:t>THANK</a:t>
            </a:r>
          </a:p>
          <a:p>
            <a:pPr algn="l">
              <a:lnSpc>
                <a:spcPts val="15828"/>
              </a:lnSpc>
            </a:pPr>
            <a:r>
              <a:rPr lang="en-US" sz="15828">
                <a:solidFill>
                  <a:srgbClr val="FFFFFF"/>
                </a:solidFill>
                <a:latin typeface="Fredoka"/>
                <a:ea typeface="Fredoka"/>
                <a:cs typeface="Fredoka"/>
                <a:sym typeface="Fredoka"/>
              </a:rPr>
              <a:t>YOU</a:t>
            </a:r>
          </a:p>
        </p:txBody>
      </p:sp>
      <p:sp>
        <p:nvSpPr>
          <p:cNvPr id="6" name="Freeform 6"/>
          <p:cNvSpPr/>
          <p:nvPr/>
        </p:nvSpPr>
        <p:spPr>
          <a:xfrm>
            <a:off x="6681575" y="4880901"/>
            <a:ext cx="1874050" cy="1523446"/>
          </a:xfrm>
          <a:custGeom>
            <a:avLst/>
            <a:gdLst/>
            <a:ahLst/>
            <a:cxnLst/>
            <a:rect l="l" t="t" r="r" b="b"/>
            <a:pathLst>
              <a:path w="1874050" h="1523446">
                <a:moveTo>
                  <a:pt x="0" y="0"/>
                </a:moveTo>
                <a:lnTo>
                  <a:pt x="1874050" y="0"/>
                </a:lnTo>
                <a:lnTo>
                  <a:pt x="1874050" y="1523446"/>
                </a:lnTo>
                <a:lnTo>
                  <a:pt x="0" y="152344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3521520" y="8559726"/>
            <a:ext cx="2455053" cy="1397148"/>
          </a:xfrm>
          <a:custGeom>
            <a:avLst/>
            <a:gdLst/>
            <a:ahLst/>
            <a:cxnLst/>
            <a:rect l="l" t="t" r="r" b="b"/>
            <a:pathLst>
              <a:path w="2455053" h="1397148">
                <a:moveTo>
                  <a:pt x="0" y="0"/>
                </a:moveTo>
                <a:lnTo>
                  <a:pt x="2455053" y="0"/>
                </a:lnTo>
                <a:lnTo>
                  <a:pt x="2455053" y="1397148"/>
                </a:lnTo>
                <a:lnTo>
                  <a:pt x="0" y="1397148"/>
                </a:lnTo>
                <a:lnTo>
                  <a:pt x="0" y="0"/>
                </a:lnTo>
                <a:close/>
              </a:path>
            </a:pathLst>
          </a:custGeom>
          <a:blipFill>
            <a:blip r:embed="rId10">
              <a:alphaModFix amt="54000"/>
              <a:extLst>
                <a:ext uri="{96DAC541-7B7A-43D3-8B79-37D633B846F1}">
                  <asvg:svgBlip xmlns:asvg="http://schemas.microsoft.com/office/drawing/2016/SVG/main" r:embed="rId11"/>
                </a:ext>
              </a:extLst>
            </a:blip>
            <a:stretch>
              <a:fillRect/>
            </a:stretch>
          </a:blipFill>
        </p:spPr>
      </p:sp>
      <p:sp>
        <p:nvSpPr>
          <p:cNvPr id="8" name="Freeform 8"/>
          <p:cNvSpPr/>
          <p:nvPr/>
        </p:nvSpPr>
        <p:spPr>
          <a:xfrm>
            <a:off x="16698277" y="330126"/>
            <a:ext cx="2455053" cy="1397148"/>
          </a:xfrm>
          <a:custGeom>
            <a:avLst/>
            <a:gdLst/>
            <a:ahLst/>
            <a:cxnLst/>
            <a:rect l="l" t="t" r="r" b="b"/>
            <a:pathLst>
              <a:path w="2455053" h="1397148">
                <a:moveTo>
                  <a:pt x="0" y="0"/>
                </a:moveTo>
                <a:lnTo>
                  <a:pt x="2455052" y="0"/>
                </a:lnTo>
                <a:lnTo>
                  <a:pt x="2455052" y="1397148"/>
                </a:lnTo>
                <a:lnTo>
                  <a:pt x="0" y="1397148"/>
                </a:lnTo>
                <a:lnTo>
                  <a:pt x="0" y="0"/>
                </a:lnTo>
                <a:close/>
              </a:path>
            </a:pathLst>
          </a:custGeom>
          <a:blipFill>
            <a:blip r:embed="rId10">
              <a:alphaModFix amt="54000"/>
              <a:extLst>
                <a:ext uri="{96DAC541-7B7A-43D3-8B79-37D633B846F1}">
                  <asvg:svgBlip xmlns:asvg="http://schemas.microsoft.com/office/drawing/2016/SVG/main" r:embed="rId11"/>
                </a:ext>
              </a:extLst>
            </a:blip>
            <a:stretch>
              <a:fillRect/>
            </a:stretch>
          </a:blipFill>
        </p:spPr>
      </p:sp>
      <p:sp>
        <p:nvSpPr>
          <p:cNvPr id="9" name="Freeform 9"/>
          <p:cNvSpPr/>
          <p:nvPr/>
        </p:nvSpPr>
        <p:spPr>
          <a:xfrm>
            <a:off x="-844633" y="9423826"/>
            <a:ext cx="1873333" cy="1066097"/>
          </a:xfrm>
          <a:custGeom>
            <a:avLst/>
            <a:gdLst/>
            <a:ahLst/>
            <a:cxnLst/>
            <a:rect l="l" t="t" r="r" b="b"/>
            <a:pathLst>
              <a:path w="1873333" h="1066097">
                <a:moveTo>
                  <a:pt x="0" y="0"/>
                </a:moveTo>
                <a:lnTo>
                  <a:pt x="1873333" y="0"/>
                </a:lnTo>
                <a:lnTo>
                  <a:pt x="1873333" y="1066096"/>
                </a:lnTo>
                <a:lnTo>
                  <a:pt x="0" y="1066096"/>
                </a:lnTo>
                <a:lnTo>
                  <a:pt x="0" y="0"/>
                </a:lnTo>
                <a:close/>
              </a:path>
            </a:pathLst>
          </a:custGeom>
          <a:blipFill>
            <a:blip r:embed="rId10">
              <a:alphaModFix amt="54000"/>
              <a:extLst>
                <a:ext uri="{96DAC541-7B7A-43D3-8B79-37D633B846F1}">
                  <asvg:svgBlip xmlns:asvg="http://schemas.microsoft.com/office/drawing/2016/SVG/main" r:embed="rId11"/>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85EA3"/>
        </a:solidFill>
        <a:effectLst/>
      </p:bgPr>
    </p:bg>
    <p:spTree>
      <p:nvGrpSpPr>
        <p:cNvPr id="1" name=""/>
        <p:cNvGrpSpPr/>
        <p:nvPr/>
      </p:nvGrpSpPr>
      <p:grpSpPr>
        <a:xfrm>
          <a:off x="0" y="0"/>
          <a:ext cx="0" cy="0"/>
          <a:chOff x="0" y="0"/>
          <a:chExt cx="0" cy="0"/>
        </a:xfrm>
      </p:grpSpPr>
      <p:sp>
        <p:nvSpPr>
          <p:cNvPr id="2" name="Freeform 2"/>
          <p:cNvSpPr/>
          <p:nvPr/>
        </p:nvSpPr>
        <p:spPr>
          <a:xfrm rot="-7268802">
            <a:off x="-4816841" y="-2332895"/>
            <a:ext cx="19179332" cy="16250125"/>
          </a:xfrm>
          <a:custGeom>
            <a:avLst/>
            <a:gdLst/>
            <a:ahLst/>
            <a:cxnLst/>
            <a:rect l="l" t="t" r="r" b="b"/>
            <a:pathLst>
              <a:path w="19179332" h="16250125">
                <a:moveTo>
                  <a:pt x="0" y="0"/>
                </a:moveTo>
                <a:lnTo>
                  <a:pt x="19179332" y="0"/>
                </a:lnTo>
                <a:lnTo>
                  <a:pt x="19179332" y="16250125"/>
                </a:lnTo>
                <a:lnTo>
                  <a:pt x="0" y="1625012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Freeform 3"/>
          <p:cNvSpPr/>
          <p:nvPr/>
        </p:nvSpPr>
        <p:spPr>
          <a:xfrm rot="9991050">
            <a:off x="-4938072" y="-1206000"/>
            <a:ext cx="16723353" cy="12071220"/>
          </a:xfrm>
          <a:custGeom>
            <a:avLst/>
            <a:gdLst/>
            <a:ahLst/>
            <a:cxnLst/>
            <a:rect l="l" t="t" r="r" b="b"/>
            <a:pathLst>
              <a:path w="16723353" h="12071220">
                <a:moveTo>
                  <a:pt x="0" y="0"/>
                </a:moveTo>
                <a:lnTo>
                  <a:pt x="16723353" y="0"/>
                </a:lnTo>
                <a:lnTo>
                  <a:pt x="16723353" y="12071220"/>
                </a:lnTo>
                <a:lnTo>
                  <a:pt x="0" y="12071220"/>
                </a:lnTo>
                <a:lnTo>
                  <a:pt x="0" y="0"/>
                </a:lnTo>
                <a:close/>
              </a:path>
            </a:pathLst>
          </a:custGeom>
          <a:blipFill>
            <a:blip r:embed="rId4">
              <a:alphaModFix amt="35000"/>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28700" y="1319460"/>
            <a:ext cx="7567282" cy="1335405"/>
          </a:xfrm>
          <a:prstGeom prst="rect">
            <a:avLst/>
          </a:prstGeom>
        </p:spPr>
        <p:txBody>
          <a:bodyPr lIns="0" tIns="0" rIns="0" bIns="0" rtlCol="0" anchor="t">
            <a:spAutoFit/>
          </a:bodyPr>
          <a:lstStyle/>
          <a:p>
            <a:pPr algn="l">
              <a:lnSpc>
                <a:spcPts val="10919"/>
              </a:lnSpc>
            </a:pPr>
            <a:r>
              <a:rPr lang="en-US" sz="7800">
                <a:solidFill>
                  <a:srgbClr val="FFFFFF"/>
                </a:solidFill>
                <a:latin typeface="Fredoka"/>
                <a:ea typeface="Fredoka"/>
                <a:cs typeface="Fredoka"/>
                <a:sym typeface="Fredoka"/>
              </a:rPr>
              <a:t>ABSTRACT</a:t>
            </a:r>
          </a:p>
        </p:txBody>
      </p:sp>
      <p:sp>
        <p:nvSpPr>
          <p:cNvPr id="5" name="Freeform 5"/>
          <p:cNvSpPr/>
          <p:nvPr/>
        </p:nvSpPr>
        <p:spPr>
          <a:xfrm>
            <a:off x="16686699" y="74712"/>
            <a:ext cx="2455053" cy="1397148"/>
          </a:xfrm>
          <a:custGeom>
            <a:avLst/>
            <a:gdLst/>
            <a:ahLst/>
            <a:cxnLst/>
            <a:rect l="l" t="t" r="r" b="b"/>
            <a:pathLst>
              <a:path w="2455053" h="1397148">
                <a:moveTo>
                  <a:pt x="0" y="0"/>
                </a:moveTo>
                <a:lnTo>
                  <a:pt x="2455053" y="0"/>
                </a:lnTo>
                <a:lnTo>
                  <a:pt x="2455053" y="1397148"/>
                </a:lnTo>
                <a:lnTo>
                  <a:pt x="0" y="1397148"/>
                </a:lnTo>
                <a:lnTo>
                  <a:pt x="0" y="0"/>
                </a:lnTo>
                <a:close/>
              </a:path>
            </a:pathLst>
          </a:custGeom>
          <a:blipFill>
            <a:blip r:embed="rId6">
              <a:alphaModFix amt="54000"/>
              <a:extLst>
                <a:ext uri="{96DAC541-7B7A-43D3-8B79-37D633B846F1}">
                  <asvg:svgBlip xmlns:asvg="http://schemas.microsoft.com/office/drawing/2016/SVG/main" r:embed="rId7"/>
                </a:ext>
              </a:extLst>
            </a:blip>
            <a:stretch>
              <a:fillRect/>
            </a:stretch>
          </a:blipFill>
        </p:spPr>
      </p:sp>
      <p:sp>
        <p:nvSpPr>
          <p:cNvPr id="6" name="Freeform 6"/>
          <p:cNvSpPr/>
          <p:nvPr/>
        </p:nvSpPr>
        <p:spPr>
          <a:xfrm>
            <a:off x="5167162" y="9772650"/>
            <a:ext cx="1807620" cy="1028700"/>
          </a:xfrm>
          <a:custGeom>
            <a:avLst/>
            <a:gdLst/>
            <a:ahLst/>
            <a:cxnLst/>
            <a:rect l="l" t="t" r="r" b="b"/>
            <a:pathLst>
              <a:path w="1807620" h="1028700">
                <a:moveTo>
                  <a:pt x="0" y="0"/>
                </a:moveTo>
                <a:lnTo>
                  <a:pt x="1807620" y="0"/>
                </a:lnTo>
                <a:lnTo>
                  <a:pt x="1807620" y="1028700"/>
                </a:lnTo>
                <a:lnTo>
                  <a:pt x="0" y="1028700"/>
                </a:lnTo>
                <a:lnTo>
                  <a:pt x="0" y="0"/>
                </a:lnTo>
                <a:close/>
              </a:path>
            </a:pathLst>
          </a:custGeom>
          <a:blipFill>
            <a:blip r:embed="rId6">
              <a:alphaModFix amt="54000"/>
              <a:extLst>
                <a:ext uri="{96DAC541-7B7A-43D3-8B79-37D633B846F1}">
                  <asvg:svgBlip xmlns:asvg="http://schemas.microsoft.com/office/drawing/2016/SVG/main" r:embed="rId7"/>
                </a:ext>
              </a:extLst>
            </a:blip>
            <a:stretch>
              <a:fillRect/>
            </a:stretch>
          </a:blipFill>
        </p:spPr>
      </p:sp>
      <p:sp>
        <p:nvSpPr>
          <p:cNvPr id="7" name="TextBox 7"/>
          <p:cNvSpPr txBox="1"/>
          <p:nvPr/>
        </p:nvSpPr>
        <p:spPr>
          <a:xfrm>
            <a:off x="1245982" y="3355532"/>
            <a:ext cx="16013318" cy="4035282"/>
          </a:xfrm>
          <a:prstGeom prst="rect">
            <a:avLst/>
          </a:prstGeom>
        </p:spPr>
        <p:txBody>
          <a:bodyPr lIns="0" tIns="0" rIns="0" bIns="0" rtlCol="0" anchor="t">
            <a:spAutoFit/>
          </a:bodyPr>
          <a:lstStyle/>
          <a:p>
            <a:pPr marL="705441" lvl="1" indent="-352720" algn="just">
              <a:lnSpc>
                <a:spcPts val="4574"/>
              </a:lnSpc>
              <a:buFont typeface="Arial"/>
              <a:buChar char="•"/>
            </a:pPr>
            <a:r>
              <a:rPr lang="en-US" sz="3267" b="1">
                <a:solidFill>
                  <a:srgbClr val="FFFFFF"/>
                </a:solidFill>
                <a:latin typeface="Montserrat Medium"/>
                <a:ea typeface="Montserrat Medium"/>
                <a:cs typeface="Montserrat Medium"/>
                <a:sym typeface="Montserrat Medium"/>
              </a:rPr>
              <a:t>Helps manage and access patient records, including past treatments, prescriptions, and diagnoses, all in one place.  Monitors the availability of medicines, beds, ambulances, and other equipment to ensure proper resource use. Creates reports on medicine sales and resource usage to assist in hospital management and planning. Sends alerts to patients, especially ICU and anesthesia patients, to take their medicine on time.  </a:t>
            </a:r>
          </a:p>
          <a:p>
            <a:pPr algn="just">
              <a:lnSpc>
                <a:spcPts val="4574"/>
              </a:lnSpc>
            </a:pPr>
            <a:endParaRPr lang="en-US" sz="3267" b="1">
              <a:solidFill>
                <a:srgbClr val="FFFFFF"/>
              </a:solidFill>
              <a:latin typeface="Montserrat Medium"/>
              <a:ea typeface="Montserrat Medium"/>
              <a:cs typeface="Montserrat Medium"/>
              <a:sym typeface="Montserrat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85EA3"/>
        </a:solidFill>
        <a:effectLst/>
      </p:bgPr>
    </p:bg>
    <p:spTree>
      <p:nvGrpSpPr>
        <p:cNvPr id="1" name=""/>
        <p:cNvGrpSpPr/>
        <p:nvPr/>
      </p:nvGrpSpPr>
      <p:grpSpPr>
        <a:xfrm>
          <a:off x="0" y="0"/>
          <a:ext cx="0" cy="0"/>
          <a:chOff x="0" y="0"/>
          <a:chExt cx="0" cy="0"/>
        </a:xfrm>
      </p:grpSpPr>
      <p:sp>
        <p:nvSpPr>
          <p:cNvPr id="2" name="Freeform 2"/>
          <p:cNvSpPr/>
          <p:nvPr/>
        </p:nvSpPr>
        <p:spPr>
          <a:xfrm rot="10737974">
            <a:off x="4078647" y="-1036010"/>
            <a:ext cx="16723353" cy="12071220"/>
          </a:xfrm>
          <a:custGeom>
            <a:avLst/>
            <a:gdLst/>
            <a:ahLst/>
            <a:cxnLst/>
            <a:rect l="l" t="t" r="r" b="b"/>
            <a:pathLst>
              <a:path w="16723353" h="12071220">
                <a:moveTo>
                  <a:pt x="0" y="0"/>
                </a:moveTo>
                <a:lnTo>
                  <a:pt x="16723353" y="0"/>
                </a:lnTo>
                <a:lnTo>
                  <a:pt x="16723353" y="12071220"/>
                </a:lnTo>
                <a:lnTo>
                  <a:pt x="0" y="12071220"/>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3104216" y="-2538179"/>
            <a:ext cx="17240730" cy="14607600"/>
          </a:xfrm>
          <a:custGeom>
            <a:avLst/>
            <a:gdLst/>
            <a:ahLst/>
            <a:cxnLst/>
            <a:rect l="l" t="t" r="r" b="b"/>
            <a:pathLst>
              <a:path w="17240730" h="14607600">
                <a:moveTo>
                  <a:pt x="0" y="0"/>
                </a:moveTo>
                <a:lnTo>
                  <a:pt x="17240730" y="0"/>
                </a:lnTo>
                <a:lnTo>
                  <a:pt x="17240730" y="14607600"/>
                </a:lnTo>
                <a:lnTo>
                  <a:pt x="0" y="14607600"/>
                </a:lnTo>
                <a:lnTo>
                  <a:pt x="0" y="0"/>
                </a:lnTo>
                <a:close/>
              </a:path>
            </a:pathLst>
          </a:custGeom>
          <a:blipFill>
            <a:blip r:embed="rId4">
              <a:alphaModFix amt="60000"/>
              <a:extLst>
                <a:ext uri="{96DAC541-7B7A-43D3-8B79-37D633B846F1}">
                  <asvg:svgBlip xmlns:asvg="http://schemas.microsoft.com/office/drawing/2016/SVG/main" r:embed="rId5"/>
                </a:ext>
              </a:extLst>
            </a:blip>
            <a:stretch>
              <a:fillRect/>
            </a:stretch>
          </a:blipFill>
        </p:spPr>
      </p:sp>
      <p:sp>
        <p:nvSpPr>
          <p:cNvPr id="4" name="Freeform 4"/>
          <p:cNvSpPr/>
          <p:nvPr/>
        </p:nvSpPr>
        <p:spPr>
          <a:xfrm>
            <a:off x="0" y="2732380"/>
            <a:ext cx="7445180" cy="6525920"/>
          </a:xfrm>
          <a:custGeom>
            <a:avLst/>
            <a:gdLst/>
            <a:ahLst/>
            <a:cxnLst/>
            <a:rect l="l" t="t" r="r" b="b"/>
            <a:pathLst>
              <a:path w="7445180" h="6525920">
                <a:moveTo>
                  <a:pt x="0" y="0"/>
                </a:moveTo>
                <a:lnTo>
                  <a:pt x="7445180" y="0"/>
                </a:lnTo>
                <a:lnTo>
                  <a:pt x="7445180" y="6525920"/>
                </a:lnTo>
                <a:lnTo>
                  <a:pt x="0" y="652592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10573846" y="543218"/>
            <a:ext cx="6685454" cy="1151255"/>
          </a:xfrm>
          <a:prstGeom prst="rect">
            <a:avLst/>
          </a:prstGeom>
        </p:spPr>
        <p:txBody>
          <a:bodyPr lIns="0" tIns="0" rIns="0" bIns="0" rtlCol="0" anchor="t">
            <a:spAutoFit/>
          </a:bodyPr>
          <a:lstStyle/>
          <a:p>
            <a:pPr algn="r">
              <a:lnSpc>
                <a:spcPts val="9520"/>
              </a:lnSpc>
            </a:pPr>
            <a:r>
              <a:rPr lang="en-US" sz="6800">
                <a:solidFill>
                  <a:srgbClr val="FFFFFF"/>
                </a:solidFill>
                <a:latin typeface="Fredoka"/>
                <a:ea typeface="Fredoka"/>
                <a:cs typeface="Fredoka"/>
                <a:sym typeface="Fredoka"/>
              </a:rPr>
              <a:t>INTRODUCTION</a:t>
            </a:r>
          </a:p>
        </p:txBody>
      </p:sp>
      <p:sp>
        <p:nvSpPr>
          <p:cNvPr id="6" name="Freeform 6"/>
          <p:cNvSpPr/>
          <p:nvPr/>
        </p:nvSpPr>
        <p:spPr>
          <a:xfrm>
            <a:off x="-813866" y="297325"/>
            <a:ext cx="2455053" cy="1397148"/>
          </a:xfrm>
          <a:custGeom>
            <a:avLst/>
            <a:gdLst/>
            <a:ahLst/>
            <a:cxnLst/>
            <a:rect l="l" t="t" r="r" b="b"/>
            <a:pathLst>
              <a:path w="2455053" h="1397148">
                <a:moveTo>
                  <a:pt x="0" y="0"/>
                </a:moveTo>
                <a:lnTo>
                  <a:pt x="2455052" y="0"/>
                </a:lnTo>
                <a:lnTo>
                  <a:pt x="2455052" y="1397148"/>
                </a:lnTo>
                <a:lnTo>
                  <a:pt x="0" y="1397148"/>
                </a:lnTo>
                <a:lnTo>
                  <a:pt x="0" y="0"/>
                </a:lnTo>
                <a:close/>
              </a:path>
            </a:pathLst>
          </a:custGeom>
          <a:blipFill>
            <a:blip r:embed="rId8">
              <a:alphaModFix amt="54000"/>
              <a:extLst>
                <a:ext uri="{96DAC541-7B7A-43D3-8B79-37D633B846F1}">
                  <asvg:svgBlip xmlns:asvg="http://schemas.microsoft.com/office/drawing/2016/SVG/main" r:embed="rId9"/>
                </a:ext>
              </a:extLst>
            </a:blip>
            <a:stretch>
              <a:fillRect/>
            </a:stretch>
          </a:blipFill>
        </p:spPr>
      </p:sp>
      <p:sp>
        <p:nvSpPr>
          <p:cNvPr id="7" name="Freeform 7"/>
          <p:cNvSpPr/>
          <p:nvPr/>
        </p:nvSpPr>
        <p:spPr>
          <a:xfrm>
            <a:off x="17259300" y="8987961"/>
            <a:ext cx="1560511" cy="888072"/>
          </a:xfrm>
          <a:custGeom>
            <a:avLst/>
            <a:gdLst/>
            <a:ahLst/>
            <a:cxnLst/>
            <a:rect l="l" t="t" r="r" b="b"/>
            <a:pathLst>
              <a:path w="1560511" h="888072">
                <a:moveTo>
                  <a:pt x="0" y="0"/>
                </a:moveTo>
                <a:lnTo>
                  <a:pt x="1560511" y="0"/>
                </a:lnTo>
                <a:lnTo>
                  <a:pt x="1560511" y="888073"/>
                </a:lnTo>
                <a:lnTo>
                  <a:pt x="0" y="888073"/>
                </a:lnTo>
                <a:lnTo>
                  <a:pt x="0" y="0"/>
                </a:lnTo>
                <a:close/>
              </a:path>
            </a:pathLst>
          </a:custGeom>
          <a:blipFill>
            <a:blip r:embed="rId8">
              <a:alphaModFix amt="54000"/>
              <a:extLst>
                <a:ext uri="{96DAC541-7B7A-43D3-8B79-37D633B846F1}">
                  <asvg:svgBlip xmlns:asvg="http://schemas.microsoft.com/office/drawing/2016/SVG/main" r:embed="rId9"/>
                </a:ext>
              </a:extLst>
            </a:blip>
            <a:stretch>
              <a:fillRect/>
            </a:stretch>
          </a:blipFill>
        </p:spPr>
      </p:sp>
      <p:sp>
        <p:nvSpPr>
          <p:cNvPr id="8" name="TextBox 8"/>
          <p:cNvSpPr txBox="1"/>
          <p:nvPr/>
        </p:nvSpPr>
        <p:spPr>
          <a:xfrm>
            <a:off x="7445180" y="2665705"/>
            <a:ext cx="10423357" cy="6581140"/>
          </a:xfrm>
          <a:prstGeom prst="rect">
            <a:avLst/>
          </a:prstGeom>
        </p:spPr>
        <p:txBody>
          <a:bodyPr lIns="0" tIns="0" rIns="0" bIns="0" rtlCol="0" anchor="t">
            <a:spAutoFit/>
          </a:bodyPr>
          <a:lstStyle/>
          <a:p>
            <a:pPr algn="just">
              <a:lnSpc>
                <a:spcPts val="4759"/>
              </a:lnSpc>
            </a:pPr>
            <a:r>
              <a:rPr lang="en-US" sz="3399" b="1">
                <a:solidFill>
                  <a:srgbClr val="FFFFFF"/>
                </a:solidFill>
                <a:latin typeface="Montserrat Medium"/>
                <a:ea typeface="Montserrat Medium"/>
                <a:cs typeface="Montserrat Medium"/>
                <a:sym typeface="Montserrat Medium"/>
              </a:rPr>
              <a:t>In the modern healthcare landscape, managing patient records, medical resources, and timely alerts. This project focuses on creating a website for medical record management, enabling hospitals to track patient histories, prescriptions, and diagnoses. It will monitor the availability of medicines and critical resources like beds and ambulances. By combining notifications,the platform will enhance healthcare efficiency and patient outcomes.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85EA3"/>
        </a:solidFill>
        <a:effectLst/>
      </p:bgPr>
    </p:bg>
    <p:spTree>
      <p:nvGrpSpPr>
        <p:cNvPr id="1" name=""/>
        <p:cNvGrpSpPr/>
        <p:nvPr/>
      </p:nvGrpSpPr>
      <p:grpSpPr>
        <a:xfrm>
          <a:off x="0" y="0"/>
          <a:ext cx="0" cy="0"/>
          <a:chOff x="0" y="0"/>
          <a:chExt cx="0" cy="0"/>
        </a:xfrm>
      </p:grpSpPr>
      <p:sp>
        <p:nvSpPr>
          <p:cNvPr id="2" name="Freeform 2"/>
          <p:cNvSpPr/>
          <p:nvPr/>
        </p:nvSpPr>
        <p:spPr>
          <a:xfrm rot="9987743">
            <a:off x="-5148051" y="-2289602"/>
            <a:ext cx="19179332" cy="16250125"/>
          </a:xfrm>
          <a:custGeom>
            <a:avLst/>
            <a:gdLst/>
            <a:ahLst/>
            <a:cxnLst/>
            <a:rect l="l" t="t" r="r" b="b"/>
            <a:pathLst>
              <a:path w="19179332" h="16250125">
                <a:moveTo>
                  <a:pt x="0" y="0"/>
                </a:moveTo>
                <a:lnTo>
                  <a:pt x="19179331" y="0"/>
                </a:lnTo>
                <a:lnTo>
                  <a:pt x="19179331" y="16250124"/>
                </a:lnTo>
                <a:lnTo>
                  <a:pt x="0" y="16250124"/>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Freeform 3"/>
          <p:cNvSpPr/>
          <p:nvPr/>
        </p:nvSpPr>
        <p:spPr>
          <a:xfrm rot="-378541">
            <a:off x="-374719" y="-372707"/>
            <a:ext cx="17201471" cy="12416335"/>
          </a:xfrm>
          <a:custGeom>
            <a:avLst/>
            <a:gdLst/>
            <a:ahLst/>
            <a:cxnLst/>
            <a:rect l="l" t="t" r="r" b="b"/>
            <a:pathLst>
              <a:path w="17201471" h="12416335">
                <a:moveTo>
                  <a:pt x="0" y="0"/>
                </a:moveTo>
                <a:lnTo>
                  <a:pt x="17201471" y="0"/>
                </a:lnTo>
                <a:lnTo>
                  <a:pt x="17201471" y="12416334"/>
                </a:lnTo>
                <a:lnTo>
                  <a:pt x="0" y="12416334"/>
                </a:lnTo>
                <a:lnTo>
                  <a:pt x="0" y="0"/>
                </a:lnTo>
                <a:close/>
              </a:path>
            </a:pathLst>
          </a:custGeom>
          <a:blipFill>
            <a:blip r:embed="rId4">
              <a:alphaModFix amt="35000"/>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364168" y="876300"/>
            <a:ext cx="7567282" cy="1335405"/>
          </a:xfrm>
          <a:prstGeom prst="rect">
            <a:avLst/>
          </a:prstGeom>
        </p:spPr>
        <p:txBody>
          <a:bodyPr lIns="0" tIns="0" rIns="0" bIns="0" rtlCol="0" anchor="t">
            <a:spAutoFit/>
          </a:bodyPr>
          <a:lstStyle/>
          <a:p>
            <a:pPr algn="l">
              <a:lnSpc>
                <a:spcPts val="10919"/>
              </a:lnSpc>
            </a:pPr>
            <a:r>
              <a:rPr lang="en-US" sz="7800">
                <a:solidFill>
                  <a:srgbClr val="FFFFFF"/>
                </a:solidFill>
                <a:latin typeface="Fredoka"/>
                <a:ea typeface="Fredoka"/>
                <a:cs typeface="Fredoka"/>
                <a:sym typeface="Fredoka"/>
              </a:rPr>
              <a:t>OBJECTIVES</a:t>
            </a:r>
          </a:p>
        </p:txBody>
      </p:sp>
      <p:sp>
        <p:nvSpPr>
          <p:cNvPr id="5" name="TextBox 5"/>
          <p:cNvSpPr txBox="1"/>
          <p:nvPr/>
        </p:nvSpPr>
        <p:spPr>
          <a:xfrm>
            <a:off x="1028700" y="2509501"/>
            <a:ext cx="12142998" cy="7447373"/>
          </a:xfrm>
          <a:prstGeom prst="rect">
            <a:avLst/>
          </a:prstGeom>
        </p:spPr>
        <p:txBody>
          <a:bodyPr lIns="0" tIns="0" rIns="0" bIns="0" rtlCol="0" anchor="t">
            <a:spAutoFit/>
          </a:bodyPr>
          <a:lstStyle/>
          <a:p>
            <a:pPr marL="657702" lvl="1" indent="-328851" algn="just">
              <a:lnSpc>
                <a:spcPts val="4264"/>
              </a:lnSpc>
              <a:buFont typeface="Arial"/>
              <a:buChar char="•"/>
            </a:pPr>
            <a:r>
              <a:rPr lang="en-US" sz="3046" b="1">
                <a:solidFill>
                  <a:srgbClr val="FFFFFF"/>
                </a:solidFill>
                <a:latin typeface="Montserrat Medium"/>
                <a:ea typeface="Montserrat Medium"/>
                <a:cs typeface="Montserrat Medium"/>
                <a:sym typeface="Montserrat Medium"/>
              </a:rPr>
              <a:t>To develop a centralized system for managing and accessing patient medical records efficiently.  </a:t>
            </a:r>
          </a:p>
          <a:p>
            <a:pPr algn="just">
              <a:lnSpc>
                <a:spcPts val="4264"/>
              </a:lnSpc>
            </a:pPr>
            <a:endParaRPr lang="en-US" sz="3046" b="1">
              <a:solidFill>
                <a:srgbClr val="FFFFFF"/>
              </a:solidFill>
              <a:latin typeface="Montserrat Medium"/>
              <a:ea typeface="Montserrat Medium"/>
              <a:cs typeface="Montserrat Medium"/>
              <a:sym typeface="Montserrat Medium"/>
            </a:endParaRPr>
          </a:p>
          <a:p>
            <a:pPr marL="657702" lvl="1" indent="-328851" algn="just">
              <a:lnSpc>
                <a:spcPts val="4264"/>
              </a:lnSpc>
              <a:buFont typeface="Arial"/>
              <a:buChar char="•"/>
            </a:pPr>
            <a:r>
              <a:rPr lang="en-US" sz="3046" b="1">
                <a:solidFill>
                  <a:srgbClr val="FFFFFF"/>
                </a:solidFill>
                <a:latin typeface="Montserrat Medium"/>
                <a:ea typeface="Montserrat Medium"/>
                <a:cs typeface="Montserrat Medium"/>
                <a:sym typeface="Montserrat Medium"/>
              </a:rPr>
              <a:t>To track real-time availability of medicines and essential resources like beds, chairs, and ambulances.  </a:t>
            </a:r>
          </a:p>
          <a:p>
            <a:pPr algn="just">
              <a:lnSpc>
                <a:spcPts val="4264"/>
              </a:lnSpc>
            </a:pPr>
            <a:endParaRPr lang="en-US" sz="3046" b="1">
              <a:solidFill>
                <a:srgbClr val="FFFFFF"/>
              </a:solidFill>
              <a:latin typeface="Montserrat Medium"/>
              <a:ea typeface="Montserrat Medium"/>
              <a:cs typeface="Montserrat Medium"/>
              <a:sym typeface="Montserrat Medium"/>
            </a:endParaRPr>
          </a:p>
          <a:p>
            <a:pPr marL="657702" lvl="1" indent="-328851" algn="just">
              <a:lnSpc>
                <a:spcPts val="4264"/>
              </a:lnSpc>
              <a:buFont typeface="Arial"/>
              <a:buChar char="•"/>
            </a:pPr>
            <a:r>
              <a:rPr lang="en-US" sz="3046" b="1">
                <a:solidFill>
                  <a:srgbClr val="FFFFFF"/>
                </a:solidFill>
                <a:latin typeface="Montserrat Medium"/>
                <a:ea typeface="Montserrat Medium"/>
                <a:cs typeface="Montserrat Medium"/>
                <a:sym typeface="Montserrat Medium"/>
              </a:rPr>
              <a:t>To generate detailed reports on medicine sales and resource usage for better decision-making.  </a:t>
            </a:r>
          </a:p>
          <a:p>
            <a:pPr algn="just">
              <a:lnSpc>
                <a:spcPts val="4264"/>
              </a:lnSpc>
            </a:pPr>
            <a:endParaRPr lang="en-US" sz="3046" b="1">
              <a:solidFill>
                <a:srgbClr val="FFFFFF"/>
              </a:solidFill>
              <a:latin typeface="Montserrat Medium"/>
              <a:ea typeface="Montserrat Medium"/>
              <a:cs typeface="Montserrat Medium"/>
              <a:sym typeface="Montserrat Medium"/>
            </a:endParaRPr>
          </a:p>
          <a:p>
            <a:pPr marL="657702" lvl="1" indent="-328851" algn="just">
              <a:lnSpc>
                <a:spcPts val="4264"/>
              </a:lnSpc>
              <a:buFont typeface="Arial"/>
              <a:buChar char="•"/>
            </a:pPr>
            <a:r>
              <a:rPr lang="en-US" sz="3046" b="1">
                <a:solidFill>
                  <a:srgbClr val="FFFFFF"/>
                </a:solidFill>
                <a:latin typeface="Montserrat Medium"/>
                <a:ea typeface="Montserrat Medium"/>
                <a:cs typeface="Montserrat Medium"/>
                <a:sym typeface="Montserrat Medium"/>
              </a:rPr>
              <a:t>To provide timely medication alerts, particularly for ICU and anesthesia patients.  </a:t>
            </a:r>
          </a:p>
          <a:p>
            <a:pPr algn="just">
              <a:lnSpc>
                <a:spcPts val="4264"/>
              </a:lnSpc>
            </a:pPr>
            <a:endParaRPr lang="en-US" sz="3046" b="1">
              <a:solidFill>
                <a:srgbClr val="FFFFFF"/>
              </a:solidFill>
              <a:latin typeface="Montserrat Medium"/>
              <a:ea typeface="Montserrat Medium"/>
              <a:cs typeface="Montserrat Medium"/>
              <a:sym typeface="Montserrat Medium"/>
            </a:endParaRPr>
          </a:p>
          <a:p>
            <a:pPr marL="657702" lvl="1" indent="-328851" algn="just">
              <a:lnSpc>
                <a:spcPts val="4264"/>
              </a:lnSpc>
              <a:buFont typeface="Arial"/>
              <a:buChar char="•"/>
            </a:pPr>
            <a:r>
              <a:rPr lang="en-US" sz="3046" b="1">
                <a:solidFill>
                  <a:srgbClr val="FFFFFF"/>
                </a:solidFill>
                <a:latin typeface="Montserrat Medium"/>
                <a:ea typeface="Montserrat Medium"/>
                <a:cs typeface="Montserrat Medium"/>
                <a:sym typeface="Montserrat Medium"/>
              </a:rPr>
              <a:t>To enhance communication between patients, doctors, and healthcare administrators.</a:t>
            </a:r>
          </a:p>
        </p:txBody>
      </p:sp>
      <p:sp>
        <p:nvSpPr>
          <p:cNvPr id="6" name="Freeform 6"/>
          <p:cNvSpPr/>
          <p:nvPr/>
        </p:nvSpPr>
        <p:spPr>
          <a:xfrm>
            <a:off x="10326120" y="9258300"/>
            <a:ext cx="2455053" cy="1397148"/>
          </a:xfrm>
          <a:custGeom>
            <a:avLst/>
            <a:gdLst/>
            <a:ahLst/>
            <a:cxnLst/>
            <a:rect l="l" t="t" r="r" b="b"/>
            <a:pathLst>
              <a:path w="2455053" h="1397148">
                <a:moveTo>
                  <a:pt x="0" y="0"/>
                </a:moveTo>
                <a:lnTo>
                  <a:pt x="2455053" y="0"/>
                </a:lnTo>
                <a:lnTo>
                  <a:pt x="2455053" y="1397148"/>
                </a:lnTo>
                <a:lnTo>
                  <a:pt x="0" y="1397148"/>
                </a:lnTo>
                <a:lnTo>
                  <a:pt x="0" y="0"/>
                </a:lnTo>
                <a:close/>
              </a:path>
            </a:pathLst>
          </a:custGeom>
          <a:blipFill>
            <a:blip r:embed="rId6">
              <a:alphaModFix amt="54000"/>
              <a:extLst>
                <a:ext uri="{96DAC541-7B7A-43D3-8B79-37D633B846F1}">
                  <asvg:svgBlip xmlns:asvg="http://schemas.microsoft.com/office/drawing/2016/SVG/main" r:embed="rId7"/>
                </a:ext>
              </a:extLst>
            </a:blip>
            <a:stretch>
              <a:fillRect/>
            </a:stretch>
          </a:blipFill>
        </p:spPr>
      </p:sp>
      <p:sp>
        <p:nvSpPr>
          <p:cNvPr id="7" name="Freeform 7"/>
          <p:cNvSpPr/>
          <p:nvPr/>
        </p:nvSpPr>
        <p:spPr>
          <a:xfrm>
            <a:off x="-1426353" y="2512547"/>
            <a:ext cx="2455053" cy="1397148"/>
          </a:xfrm>
          <a:custGeom>
            <a:avLst/>
            <a:gdLst/>
            <a:ahLst/>
            <a:cxnLst/>
            <a:rect l="l" t="t" r="r" b="b"/>
            <a:pathLst>
              <a:path w="2455053" h="1397148">
                <a:moveTo>
                  <a:pt x="0" y="0"/>
                </a:moveTo>
                <a:lnTo>
                  <a:pt x="2455053" y="0"/>
                </a:lnTo>
                <a:lnTo>
                  <a:pt x="2455053" y="1397148"/>
                </a:lnTo>
                <a:lnTo>
                  <a:pt x="0" y="1397148"/>
                </a:lnTo>
                <a:lnTo>
                  <a:pt x="0" y="0"/>
                </a:lnTo>
                <a:close/>
              </a:path>
            </a:pathLst>
          </a:custGeom>
          <a:blipFill>
            <a:blip r:embed="rId6">
              <a:alphaModFix amt="54000"/>
              <a:extLst>
                <a:ext uri="{96DAC541-7B7A-43D3-8B79-37D633B846F1}">
                  <asvg:svgBlip xmlns:asvg="http://schemas.microsoft.com/office/drawing/2016/SVG/main" r:embed="rId7"/>
                </a:ext>
              </a:extLst>
            </a:blip>
            <a:stretch>
              <a:fillRect/>
            </a:stretch>
          </a:blipFill>
        </p:spPr>
      </p:sp>
      <p:sp>
        <p:nvSpPr>
          <p:cNvPr id="8" name="Freeform 8"/>
          <p:cNvSpPr/>
          <p:nvPr/>
        </p:nvSpPr>
        <p:spPr>
          <a:xfrm>
            <a:off x="13562223" y="436306"/>
            <a:ext cx="4593394" cy="10219142"/>
          </a:xfrm>
          <a:custGeom>
            <a:avLst/>
            <a:gdLst/>
            <a:ahLst/>
            <a:cxnLst/>
            <a:rect l="l" t="t" r="r" b="b"/>
            <a:pathLst>
              <a:path w="4593394" h="10219142">
                <a:moveTo>
                  <a:pt x="0" y="0"/>
                </a:moveTo>
                <a:lnTo>
                  <a:pt x="4593394" y="0"/>
                </a:lnTo>
                <a:lnTo>
                  <a:pt x="4593394" y="10219142"/>
                </a:lnTo>
                <a:lnTo>
                  <a:pt x="0" y="1021914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85EA3"/>
        </a:solidFill>
        <a:effectLst/>
      </p:bgPr>
    </p:bg>
    <p:spTree>
      <p:nvGrpSpPr>
        <p:cNvPr id="1" name=""/>
        <p:cNvGrpSpPr/>
        <p:nvPr/>
      </p:nvGrpSpPr>
      <p:grpSpPr>
        <a:xfrm>
          <a:off x="0" y="0"/>
          <a:ext cx="0" cy="0"/>
          <a:chOff x="0" y="0"/>
          <a:chExt cx="0" cy="0"/>
        </a:xfrm>
      </p:grpSpPr>
      <p:sp>
        <p:nvSpPr>
          <p:cNvPr id="2" name="Freeform 2"/>
          <p:cNvSpPr/>
          <p:nvPr/>
        </p:nvSpPr>
        <p:spPr>
          <a:xfrm>
            <a:off x="4272750" y="-1185886"/>
            <a:ext cx="17240730" cy="14607600"/>
          </a:xfrm>
          <a:custGeom>
            <a:avLst/>
            <a:gdLst/>
            <a:ahLst/>
            <a:cxnLst/>
            <a:rect l="l" t="t" r="r" b="b"/>
            <a:pathLst>
              <a:path w="17240730" h="14607600">
                <a:moveTo>
                  <a:pt x="0" y="0"/>
                </a:moveTo>
                <a:lnTo>
                  <a:pt x="17240730" y="0"/>
                </a:lnTo>
                <a:lnTo>
                  <a:pt x="17240730" y="14607600"/>
                </a:lnTo>
                <a:lnTo>
                  <a:pt x="0" y="14607600"/>
                </a:lnTo>
                <a:lnTo>
                  <a:pt x="0" y="0"/>
                </a:lnTo>
                <a:close/>
              </a:path>
            </a:pathLst>
          </a:custGeom>
          <a:blipFill>
            <a:blip r:embed="rId2">
              <a:alphaModFix amt="60000"/>
              <a:extLst>
                <a:ext uri="{96DAC541-7B7A-43D3-8B79-37D633B846F1}">
                  <asvg:svgBlip xmlns:asvg="http://schemas.microsoft.com/office/drawing/2016/SVG/main" r:embed="rId3"/>
                </a:ext>
              </a:extLst>
            </a:blip>
            <a:stretch>
              <a:fillRect/>
            </a:stretch>
          </a:blipFill>
        </p:spPr>
      </p:sp>
      <p:sp>
        <p:nvSpPr>
          <p:cNvPr id="3" name="Freeform 3"/>
          <p:cNvSpPr/>
          <p:nvPr/>
        </p:nvSpPr>
        <p:spPr>
          <a:xfrm rot="10022137">
            <a:off x="3114542" y="536167"/>
            <a:ext cx="16723353" cy="12071220"/>
          </a:xfrm>
          <a:custGeom>
            <a:avLst/>
            <a:gdLst/>
            <a:ahLst/>
            <a:cxnLst/>
            <a:rect l="l" t="t" r="r" b="b"/>
            <a:pathLst>
              <a:path w="16723353" h="12071220">
                <a:moveTo>
                  <a:pt x="0" y="0"/>
                </a:moveTo>
                <a:lnTo>
                  <a:pt x="16723353" y="0"/>
                </a:lnTo>
                <a:lnTo>
                  <a:pt x="16723353" y="12071220"/>
                </a:lnTo>
                <a:lnTo>
                  <a:pt x="0" y="12071220"/>
                </a:lnTo>
                <a:lnTo>
                  <a:pt x="0" y="0"/>
                </a:lnTo>
                <a:close/>
              </a:path>
            </a:pathLst>
          </a:custGeom>
          <a:blipFill>
            <a:blip r:embed="rId4">
              <a:alphaModFix amt="35000"/>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6264170" y="580758"/>
            <a:ext cx="11375113" cy="1335405"/>
          </a:xfrm>
          <a:prstGeom prst="rect">
            <a:avLst/>
          </a:prstGeom>
        </p:spPr>
        <p:txBody>
          <a:bodyPr lIns="0" tIns="0" rIns="0" bIns="0" rtlCol="0" anchor="t">
            <a:spAutoFit/>
          </a:bodyPr>
          <a:lstStyle/>
          <a:p>
            <a:pPr algn="r">
              <a:lnSpc>
                <a:spcPts val="10919"/>
              </a:lnSpc>
            </a:pPr>
            <a:r>
              <a:rPr lang="en-US" sz="7800">
                <a:solidFill>
                  <a:srgbClr val="FFFFFF"/>
                </a:solidFill>
                <a:latin typeface="Fredoka"/>
                <a:ea typeface="Fredoka"/>
                <a:cs typeface="Fredoka"/>
                <a:sym typeface="Fredoka"/>
              </a:rPr>
              <a:t>LITERATURE SURVEY</a:t>
            </a:r>
          </a:p>
        </p:txBody>
      </p:sp>
      <p:sp>
        <p:nvSpPr>
          <p:cNvPr id="5" name="Freeform 5"/>
          <p:cNvSpPr/>
          <p:nvPr/>
        </p:nvSpPr>
        <p:spPr>
          <a:xfrm>
            <a:off x="-1227526" y="1028700"/>
            <a:ext cx="2455053" cy="1397148"/>
          </a:xfrm>
          <a:custGeom>
            <a:avLst/>
            <a:gdLst/>
            <a:ahLst/>
            <a:cxnLst/>
            <a:rect l="l" t="t" r="r" b="b"/>
            <a:pathLst>
              <a:path w="2455053" h="1397148">
                <a:moveTo>
                  <a:pt x="0" y="0"/>
                </a:moveTo>
                <a:lnTo>
                  <a:pt x="2455052" y="0"/>
                </a:lnTo>
                <a:lnTo>
                  <a:pt x="2455052" y="1397148"/>
                </a:lnTo>
                <a:lnTo>
                  <a:pt x="0" y="1397148"/>
                </a:lnTo>
                <a:lnTo>
                  <a:pt x="0" y="0"/>
                </a:lnTo>
                <a:close/>
              </a:path>
            </a:pathLst>
          </a:custGeom>
          <a:blipFill>
            <a:blip r:embed="rId6">
              <a:alphaModFix amt="54000"/>
              <a:extLst>
                <a:ext uri="{96DAC541-7B7A-43D3-8B79-37D633B846F1}">
                  <asvg:svgBlip xmlns:asvg="http://schemas.microsoft.com/office/drawing/2016/SVG/main" r:embed="rId7"/>
                </a:ext>
              </a:extLst>
            </a:blip>
            <a:stretch>
              <a:fillRect/>
            </a:stretch>
          </a:blipFill>
        </p:spPr>
      </p:sp>
      <p:sp>
        <p:nvSpPr>
          <p:cNvPr id="6" name="Freeform 6"/>
          <p:cNvSpPr/>
          <p:nvPr/>
        </p:nvSpPr>
        <p:spPr>
          <a:xfrm>
            <a:off x="8881467" y="593515"/>
            <a:ext cx="1574250" cy="895891"/>
          </a:xfrm>
          <a:custGeom>
            <a:avLst/>
            <a:gdLst/>
            <a:ahLst/>
            <a:cxnLst/>
            <a:rect l="l" t="t" r="r" b="b"/>
            <a:pathLst>
              <a:path w="1574250" h="895891">
                <a:moveTo>
                  <a:pt x="0" y="0"/>
                </a:moveTo>
                <a:lnTo>
                  <a:pt x="1574250" y="0"/>
                </a:lnTo>
                <a:lnTo>
                  <a:pt x="1574250" y="895892"/>
                </a:lnTo>
                <a:lnTo>
                  <a:pt x="0" y="895892"/>
                </a:lnTo>
                <a:lnTo>
                  <a:pt x="0" y="0"/>
                </a:lnTo>
                <a:close/>
              </a:path>
            </a:pathLst>
          </a:custGeom>
          <a:blipFill>
            <a:blip r:embed="rId6">
              <a:alphaModFix amt="54000"/>
              <a:extLst>
                <a:ext uri="{96DAC541-7B7A-43D3-8B79-37D633B846F1}">
                  <asvg:svgBlip xmlns:asvg="http://schemas.microsoft.com/office/drawing/2016/SVG/main" r:embed="rId7"/>
                </a:ext>
              </a:extLst>
            </a:blip>
            <a:stretch>
              <a:fillRect/>
            </a:stretch>
          </a:blipFill>
        </p:spPr>
      </p:sp>
      <p:graphicFrame>
        <p:nvGraphicFramePr>
          <p:cNvPr id="7" name="Table 7"/>
          <p:cNvGraphicFramePr>
            <a:graphicFrameLocks noGrp="1"/>
          </p:cNvGraphicFramePr>
          <p:nvPr/>
        </p:nvGraphicFramePr>
        <p:xfrm>
          <a:off x="1059135" y="2113656"/>
          <a:ext cx="15644666" cy="7373846"/>
        </p:xfrm>
        <a:graphic>
          <a:graphicData uri="http://schemas.openxmlformats.org/drawingml/2006/table">
            <a:tbl>
              <a:tblPr/>
              <a:tblGrid>
                <a:gridCol w="6230122">
                  <a:extLst>
                    <a:ext uri="{9D8B030D-6E8A-4147-A177-3AD203B41FA5}">
                      <a16:colId xmlns:a16="http://schemas.microsoft.com/office/drawing/2014/main" val="20000"/>
                    </a:ext>
                  </a:extLst>
                </a:gridCol>
                <a:gridCol w="2353636">
                  <a:extLst>
                    <a:ext uri="{9D8B030D-6E8A-4147-A177-3AD203B41FA5}">
                      <a16:colId xmlns:a16="http://schemas.microsoft.com/office/drawing/2014/main" val="20001"/>
                    </a:ext>
                  </a:extLst>
                </a:gridCol>
                <a:gridCol w="2353636">
                  <a:extLst>
                    <a:ext uri="{9D8B030D-6E8A-4147-A177-3AD203B41FA5}">
                      <a16:colId xmlns:a16="http://schemas.microsoft.com/office/drawing/2014/main" val="20002"/>
                    </a:ext>
                  </a:extLst>
                </a:gridCol>
                <a:gridCol w="2353636">
                  <a:extLst>
                    <a:ext uri="{9D8B030D-6E8A-4147-A177-3AD203B41FA5}">
                      <a16:colId xmlns:a16="http://schemas.microsoft.com/office/drawing/2014/main" val="20003"/>
                    </a:ext>
                  </a:extLst>
                </a:gridCol>
                <a:gridCol w="2353636">
                  <a:extLst>
                    <a:ext uri="{9D8B030D-6E8A-4147-A177-3AD203B41FA5}">
                      <a16:colId xmlns:a16="http://schemas.microsoft.com/office/drawing/2014/main" val="20004"/>
                    </a:ext>
                  </a:extLst>
                </a:gridCol>
              </a:tblGrid>
              <a:tr h="687576">
                <a:tc>
                  <a:txBody>
                    <a:bodyPr/>
                    <a:lstStyle/>
                    <a:p>
                      <a:pPr algn="l">
                        <a:lnSpc>
                          <a:spcPts val="3220"/>
                        </a:lnSpc>
                        <a:defRPr/>
                      </a:pPr>
                      <a:r>
                        <a:rPr lang="en-US" sz="2300">
                          <a:solidFill>
                            <a:srgbClr val="D5DEE1"/>
                          </a:solidFill>
                          <a:latin typeface="Fredoka"/>
                          <a:ea typeface="Fredoka"/>
                          <a:cs typeface="Fredoka"/>
                          <a:sym typeface="Fredoka"/>
                        </a:rPr>
                        <a:t>FEATURE</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D5DEE1"/>
                          </a:solidFill>
                          <a:latin typeface="Fredoka"/>
                          <a:ea typeface="Fredoka"/>
                          <a:cs typeface="Fredoka"/>
                          <a:sym typeface="Fredoka"/>
                        </a:rPr>
                        <a:t>MY CHART   (2005)</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D5DEE1"/>
                          </a:solidFill>
                          <a:latin typeface="Fredoka"/>
                          <a:ea typeface="Fredoka"/>
                          <a:cs typeface="Fredoka"/>
                          <a:sym typeface="Fredoka"/>
                        </a:rPr>
                        <a:t>  PRACTICE FUSION             (2005)</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100"/>
                        </a:lnSpc>
                        <a:defRPr/>
                      </a:pPr>
                      <a:r>
                        <a:rPr lang="en-US" sz="1500">
                          <a:solidFill>
                            <a:srgbClr val="D5DEE1"/>
                          </a:solidFill>
                          <a:latin typeface="Fredoka"/>
                          <a:ea typeface="Fredoka"/>
                          <a:cs typeface="Fredoka"/>
                          <a:sym typeface="Fredoka"/>
                        </a:rPr>
                        <a:t>MEDISAFE    (2012)</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D5DEE1"/>
                          </a:solidFill>
                          <a:latin typeface="Fredoka"/>
                          <a:ea typeface="Fredoka"/>
                          <a:cs typeface="Fredoka"/>
                          <a:sym typeface="Fredoka"/>
                        </a:rPr>
                        <a:t>MEDCONNECT       (2025)</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39869">
                <a:tc>
                  <a:txBody>
                    <a:bodyPr/>
                    <a:lstStyle/>
                    <a:p>
                      <a:pPr algn="l">
                        <a:lnSpc>
                          <a:spcPts val="2239"/>
                        </a:lnSpc>
                        <a:defRPr/>
                      </a:pPr>
                      <a:r>
                        <a:rPr lang="en-US" sz="1599">
                          <a:solidFill>
                            <a:srgbClr val="D5DEE1"/>
                          </a:solidFill>
                          <a:latin typeface="Fredoka"/>
                          <a:ea typeface="Fredoka"/>
                          <a:cs typeface="Fredoka"/>
                          <a:sym typeface="Fredoka"/>
                        </a:rPr>
                        <a:t>PATIENT RECORDS</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D5DEE1"/>
                          </a:solidFill>
                          <a:latin typeface="Fredoka"/>
                          <a:ea typeface="Fredoka"/>
                          <a:cs typeface="Fredoka"/>
                          <a:sym typeface="Fredoka"/>
                        </a:rPr>
                        <a:t>PATIENTS CAN SEE THEIR MEDICAL HISTORY</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D5DEE1"/>
                          </a:solidFill>
                          <a:latin typeface="Fredoka"/>
                          <a:ea typeface="Fredoka"/>
                          <a:cs typeface="Fredoka"/>
                          <a:sym typeface="Fredoka"/>
                        </a:rPr>
                        <a:t>BASIC RECORDS FOR SMALL CLINICS</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D5DEE1"/>
                          </a:solidFill>
                          <a:latin typeface="Fredoka"/>
                          <a:ea typeface="Fredoka"/>
                          <a:cs typeface="Fredoka"/>
                          <a:sym typeface="Fredoka"/>
                        </a:rPr>
                        <a:t>NO RECORDS</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D5DEE1"/>
                          </a:solidFill>
                          <a:latin typeface="Fredoka"/>
                          <a:ea typeface="Fredoka"/>
                          <a:cs typeface="Fredoka"/>
                          <a:sym typeface="Fredoka"/>
                        </a:rPr>
                        <a:t>STORES AND UPDATE ALL PATIENT RECORDS</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22689">
                <a:tc>
                  <a:txBody>
                    <a:bodyPr/>
                    <a:lstStyle/>
                    <a:p>
                      <a:pPr algn="l">
                        <a:lnSpc>
                          <a:spcPts val="2239"/>
                        </a:lnSpc>
                        <a:defRPr/>
                      </a:pPr>
                      <a:r>
                        <a:rPr lang="en-US" sz="1599">
                          <a:solidFill>
                            <a:srgbClr val="D5DEE1"/>
                          </a:solidFill>
                          <a:latin typeface="Fredoka"/>
                          <a:ea typeface="Fredoka"/>
                          <a:cs typeface="Fredoka"/>
                          <a:sym typeface="Fredoka"/>
                        </a:rPr>
                        <a:t>MEDICINE STOCK TRACKING</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D5DEE1"/>
                          </a:solidFill>
                          <a:latin typeface="Fredoka"/>
                          <a:ea typeface="Fredoka"/>
                          <a:cs typeface="Fredoka"/>
                          <a:sym typeface="Fredoka"/>
                        </a:rPr>
                        <a:t>NO MEDICINE TRACKING</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D5DEE1"/>
                          </a:solidFill>
                          <a:latin typeface="Fredoka"/>
                          <a:ea typeface="Fredoka"/>
                          <a:cs typeface="Fredoka"/>
                          <a:sym typeface="Fredoka"/>
                        </a:rPr>
                        <a:t>NO MEDICINE TRACKING</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D5DEE1"/>
                          </a:solidFill>
                          <a:latin typeface="Fredoka"/>
                          <a:ea typeface="Fredoka"/>
                          <a:cs typeface="Fredoka"/>
                          <a:sym typeface="Fredoka"/>
                        </a:rPr>
                        <a:t>NO MEDICINE TRACKING</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D5DEE1"/>
                          </a:solidFill>
                          <a:latin typeface="Fredoka"/>
                          <a:ea typeface="Fredoka"/>
                          <a:cs typeface="Fredoka"/>
                          <a:sym typeface="Fredoka"/>
                        </a:rPr>
                        <a:t>TRACKS MEDICINE IN REAL TIME TO AVOID SHORTAGES</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30821">
                <a:tc>
                  <a:txBody>
                    <a:bodyPr/>
                    <a:lstStyle/>
                    <a:p>
                      <a:pPr algn="l">
                        <a:lnSpc>
                          <a:spcPts val="2239"/>
                        </a:lnSpc>
                        <a:defRPr/>
                      </a:pPr>
                      <a:r>
                        <a:rPr lang="en-US" sz="1599">
                          <a:solidFill>
                            <a:srgbClr val="D5DEE1"/>
                          </a:solidFill>
                          <a:latin typeface="Fredoka"/>
                          <a:ea typeface="Fredoka"/>
                          <a:cs typeface="Fredoka"/>
                          <a:sym typeface="Fredoka"/>
                        </a:rPr>
                        <a:t>SALES &amp;USAGE REPORT</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D5DEE1"/>
                          </a:solidFill>
                          <a:latin typeface="Fredoka"/>
                          <a:ea typeface="Fredoka"/>
                          <a:cs typeface="Fredoka"/>
                          <a:sym typeface="Fredoka"/>
                        </a:rPr>
                        <a:t>NO REPORTS</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D5DEE1"/>
                          </a:solidFill>
                          <a:latin typeface="Fredoka"/>
                          <a:ea typeface="Fredoka"/>
                          <a:cs typeface="Fredoka"/>
                          <a:sym typeface="Fredoka"/>
                        </a:rPr>
                        <a:t>SIMPLE REPORTS FOR SMALL CLINIC</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D5DEE1"/>
                          </a:solidFill>
                          <a:latin typeface="Fredoka"/>
                          <a:ea typeface="Fredoka"/>
                          <a:cs typeface="Fredoka"/>
                          <a:sym typeface="Fredoka"/>
                        </a:rPr>
                        <a:t>NO REPORTS</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D5DEE1"/>
                          </a:solidFill>
                          <a:latin typeface="Fredoka"/>
                          <a:ea typeface="Fredoka"/>
                          <a:cs typeface="Fredoka"/>
                          <a:sym typeface="Fredoka"/>
                        </a:rPr>
                        <a:t>DETAILED REPORTS ON MEDICINE SALES AND HOSPITAL NEEDS</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260557">
                <a:tc>
                  <a:txBody>
                    <a:bodyPr/>
                    <a:lstStyle/>
                    <a:p>
                      <a:pPr algn="l">
                        <a:lnSpc>
                          <a:spcPts val="2239"/>
                        </a:lnSpc>
                        <a:defRPr/>
                      </a:pPr>
                      <a:r>
                        <a:rPr lang="en-US" sz="1599">
                          <a:solidFill>
                            <a:srgbClr val="D5DEE1"/>
                          </a:solidFill>
                          <a:latin typeface="Fredoka"/>
                          <a:ea typeface="Fredoka"/>
                          <a:cs typeface="Fredoka"/>
                          <a:sym typeface="Fredoka"/>
                        </a:rPr>
                        <a:t>MEDICINE REMINDERS</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D5DEE1"/>
                          </a:solidFill>
                          <a:latin typeface="Fredoka"/>
                          <a:ea typeface="Fredoka"/>
                          <a:cs typeface="Fredoka"/>
                          <a:sym typeface="Fredoka"/>
                        </a:rPr>
                        <a:t>REMINDS ABOUT APPOINTMENTS AND PRESCRIPTIONS</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D5DEE1"/>
                          </a:solidFill>
                          <a:latin typeface="Fredoka"/>
                          <a:ea typeface="Fredoka"/>
                          <a:cs typeface="Fredoka"/>
                          <a:sym typeface="Fredoka"/>
                        </a:rPr>
                        <a:t>NO REMINDERS</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D5DEE1"/>
                          </a:solidFill>
                          <a:latin typeface="Fredoka"/>
                          <a:ea typeface="Fredoka"/>
                          <a:cs typeface="Fredoka"/>
                          <a:sym typeface="Fredoka"/>
                        </a:rPr>
                        <a:t>REMINDS PATIENT TO TAKE MEDICINE</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D5DEE1"/>
                          </a:solidFill>
                          <a:latin typeface="Fredoka"/>
                          <a:ea typeface="Fredoka"/>
                          <a:cs typeface="Fredoka"/>
                          <a:sym typeface="Fredoka"/>
                        </a:rPr>
                        <a:t>REMINDS ABOUT APPOINTMENTS AND PRESCRIPTIONS AND ALERTS FOR ICU &amp; ANASTHESIA PATIENTS</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30821">
                <a:tc>
                  <a:txBody>
                    <a:bodyPr/>
                    <a:lstStyle/>
                    <a:p>
                      <a:pPr algn="l">
                        <a:lnSpc>
                          <a:spcPts val="2239"/>
                        </a:lnSpc>
                        <a:defRPr/>
                      </a:pPr>
                      <a:r>
                        <a:rPr lang="en-US" sz="1599">
                          <a:solidFill>
                            <a:srgbClr val="D5DEE1"/>
                          </a:solidFill>
                          <a:latin typeface="Fredoka"/>
                          <a:ea typeface="Fredoka"/>
                          <a:cs typeface="Fredoka"/>
                          <a:sym typeface="Fredoka"/>
                        </a:rPr>
                        <a:t>HOSPITAL RESOURCES</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D5DEE1"/>
                          </a:solidFill>
                          <a:latin typeface="Fredoka"/>
                          <a:ea typeface="Fredoka"/>
                          <a:cs typeface="Fredoka"/>
                          <a:sym typeface="Fredoka"/>
                        </a:rPr>
                        <a:t>DOESN’T TAKE HOSPITAL RESOURCES</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D5DEE1"/>
                          </a:solidFill>
                          <a:latin typeface="Fredoka"/>
                          <a:ea typeface="Fredoka"/>
                          <a:cs typeface="Fredoka"/>
                          <a:sym typeface="Fredoka"/>
                        </a:rPr>
                        <a:t>DOESN’T TAKE HOSPITAL RESOURCES</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D5DEE1"/>
                          </a:solidFill>
                          <a:latin typeface="Fredoka"/>
                          <a:ea typeface="Fredoka"/>
                          <a:cs typeface="Fredoka"/>
                          <a:sym typeface="Fredoka"/>
                        </a:rPr>
                        <a:t>DOESN’T TAKE HOSPITAL RESOURCES</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D5DEE1"/>
                          </a:solidFill>
                          <a:latin typeface="Fredoka"/>
                          <a:ea typeface="Fredoka"/>
                          <a:cs typeface="Fredoka"/>
                          <a:sym typeface="Fredoka"/>
                        </a:rPr>
                        <a:t>TRACKS BEDS , CHAIRS , AMBULANCES ,AND OTHER NEEDS</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830821">
                <a:tc>
                  <a:txBody>
                    <a:bodyPr/>
                    <a:lstStyle/>
                    <a:p>
                      <a:pPr algn="l">
                        <a:lnSpc>
                          <a:spcPts val="2239"/>
                        </a:lnSpc>
                        <a:defRPr/>
                      </a:pPr>
                      <a:r>
                        <a:rPr lang="en-US" sz="1599">
                          <a:solidFill>
                            <a:srgbClr val="D5DEE1"/>
                          </a:solidFill>
                          <a:latin typeface="Fredoka"/>
                          <a:ea typeface="Fredoka"/>
                          <a:cs typeface="Fredoka"/>
                          <a:sym typeface="Fredoka"/>
                        </a:rPr>
                        <a:t>DOCTOR-PATIENT MESSAGING</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D5DEE1"/>
                          </a:solidFill>
                          <a:latin typeface="Fredoka"/>
                          <a:ea typeface="Fredoka"/>
                          <a:cs typeface="Fredoka"/>
                          <a:sym typeface="Fredoka"/>
                        </a:rPr>
                        <a:t>BASIC MESSAGES BETWEEN DOCTOR-PATIENT</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D5DEE1"/>
                          </a:solidFill>
                          <a:latin typeface="Fredoka"/>
                          <a:ea typeface="Fredoka"/>
                          <a:cs typeface="Fredoka"/>
                          <a:sym typeface="Fredoka"/>
                        </a:rPr>
                        <a:t>LIMITED MESSAGING</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D5DEE1"/>
                          </a:solidFill>
                          <a:latin typeface="Fredoka"/>
                          <a:ea typeface="Fredoka"/>
                          <a:cs typeface="Fredoka"/>
                          <a:sym typeface="Fredoka"/>
                        </a:rPr>
                        <a:t>NO COMMUNICATION FEATURE</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D5DEE1"/>
                          </a:solidFill>
                          <a:latin typeface="Fredoka"/>
                          <a:ea typeface="Fredoka"/>
                          <a:cs typeface="Fredoka"/>
                          <a:sym typeface="Fredoka"/>
                        </a:rPr>
                        <a:t>EASY COMMUNICATION BETWEEN DOCTORS , STAFFS , AND PATIENTS</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39869">
                <a:tc>
                  <a:txBody>
                    <a:bodyPr/>
                    <a:lstStyle/>
                    <a:p>
                      <a:pPr algn="l">
                        <a:lnSpc>
                          <a:spcPts val="2239"/>
                        </a:lnSpc>
                        <a:defRPr/>
                      </a:pPr>
                      <a:r>
                        <a:rPr lang="en-US" sz="1599">
                          <a:solidFill>
                            <a:srgbClr val="D5DEE1"/>
                          </a:solidFill>
                          <a:latin typeface="Fredoka"/>
                          <a:ea typeface="Fredoka"/>
                          <a:cs typeface="Fredoka"/>
                          <a:sym typeface="Fredoka"/>
                        </a:rPr>
                        <a:t>USER-FRIENDLY DESIGN</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D5DEE1"/>
                          </a:solidFill>
                          <a:latin typeface="Fredoka"/>
                          <a:ea typeface="Fredoka"/>
                          <a:cs typeface="Fredoka"/>
                          <a:sym typeface="Fredoka"/>
                        </a:rPr>
                        <a:t>SIMPLE TO USE</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D5DEE1"/>
                          </a:solidFill>
                          <a:latin typeface="Fredoka"/>
                          <a:ea typeface="Fredoka"/>
                          <a:cs typeface="Fredoka"/>
                          <a:sym typeface="Fredoka"/>
                        </a:rPr>
                        <a:t>BASIC DESIGN</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D5DEE1"/>
                          </a:solidFill>
                          <a:latin typeface="Fredoka"/>
                          <a:ea typeface="Fredoka"/>
                          <a:cs typeface="Fredoka"/>
                          <a:sym typeface="Fredoka"/>
                        </a:rPr>
                        <a:t>EASY TO USE FOR MEDICINE TRACKING</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D5DEE1"/>
                          </a:solidFill>
                          <a:latin typeface="Fredoka"/>
                          <a:ea typeface="Fredoka"/>
                          <a:cs typeface="Fredoka"/>
                          <a:sym typeface="Fredoka"/>
                        </a:rPr>
                        <a:t>CLEAN , MODERN , AND EASY TO USE</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830821">
                <a:tc>
                  <a:txBody>
                    <a:bodyPr/>
                    <a:lstStyle/>
                    <a:p>
                      <a:pPr algn="l">
                        <a:lnSpc>
                          <a:spcPts val="2239"/>
                        </a:lnSpc>
                        <a:defRPr/>
                      </a:pPr>
                      <a:r>
                        <a:rPr lang="en-US" sz="1599">
                          <a:solidFill>
                            <a:srgbClr val="D5DEE1"/>
                          </a:solidFill>
                          <a:latin typeface="Fredoka"/>
                          <a:ea typeface="Fredoka"/>
                          <a:cs typeface="Fredoka"/>
                          <a:sym typeface="Fredoka"/>
                        </a:rPr>
                        <a:t>SECURITY&amp;PRIVACY</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D5DEE1"/>
                          </a:solidFill>
                          <a:latin typeface="Fredoka"/>
                          <a:ea typeface="Fredoka"/>
                          <a:cs typeface="Fredoka"/>
                          <a:sym typeface="Fredoka"/>
                        </a:rPr>
                        <a:t>PROTECTS PATIENT DATA AS PER RULES</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D5DEE1"/>
                          </a:solidFill>
                          <a:latin typeface="Fredoka"/>
                          <a:ea typeface="Fredoka"/>
                          <a:cs typeface="Fredoka"/>
                          <a:sym typeface="Fredoka"/>
                        </a:rPr>
                        <a:t>PROTECTS PATIENT DATA</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D5DEE1"/>
                          </a:solidFill>
                          <a:latin typeface="Fredoka"/>
                          <a:ea typeface="Fredoka"/>
                          <a:cs typeface="Fredoka"/>
                          <a:sym typeface="Fredoka"/>
                        </a:rPr>
                        <a:t>SECURE BUT ONLY FOR MEDICINE DATA</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D5DEE1"/>
                          </a:solidFill>
                          <a:latin typeface="Fredoka"/>
                          <a:ea typeface="Fredoka"/>
                          <a:cs typeface="Fredoka"/>
                          <a:sym typeface="Fredoka"/>
                        </a:rPr>
                        <a:t>HIGH SECURITY WITH ENCRYPTION AND LOGIN PROTECTION</a:t>
                      </a:r>
                      <a:endParaRPr lang="en-US" sz="1100"/>
                    </a:p>
                  </a:txBody>
                  <a:tcPr marL="85725" marR="85725" marT="85725" marB="857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85EA3"/>
        </a:solidFill>
        <a:effectLst/>
      </p:bgPr>
    </p:bg>
    <p:spTree>
      <p:nvGrpSpPr>
        <p:cNvPr id="1" name=""/>
        <p:cNvGrpSpPr/>
        <p:nvPr/>
      </p:nvGrpSpPr>
      <p:grpSpPr>
        <a:xfrm>
          <a:off x="0" y="0"/>
          <a:ext cx="0" cy="0"/>
          <a:chOff x="0" y="0"/>
          <a:chExt cx="0" cy="0"/>
        </a:xfrm>
      </p:grpSpPr>
      <p:sp>
        <p:nvSpPr>
          <p:cNvPr id="2" name="Freeform 2"/>
          <p:cNvSpPr/>
          <p:nvPr/>
        </p:nvSpPr>
        <p:spPr>
          <a:xfrm>
            <a:off x="-787125" y="190229"/>
            <a:ext cx="1574250" cy="895891"/>
          </a:xfrm>
          <a:custGeom>
            <a:avLst/>
            <a:gdLst/>
            <a:ahLst/>
            <a:cxnLst/>
            <a:rect l="l" t="t" r="r" b="b"/>
            <a:pathLst>
              <a:path w="1574250" h="895891">
                <a:moveTo>
                  <a:pt x="0" y="0"/>
                </a:moveTo>
                <a:lnTo>
                  <a:pt x="1574250" y="0"/>
                </a:lnTo>
                <a:lnTo>
                  <a:pt x="1574250" y="895892"/>
                </a:lnTo>
                <a:lnTo>
                  <a:pt x="0" y="895892"/>
                </a:lnTo>
                <a:lnTo>
                  <a:pt x="0" y="0"/>
                </a:lnTo>
                <a:close/>
              </a:path>
            </a:pathLst>
          </a:custGeom>
          <a:blipFill>
            <a:blip r:embed="rId2">
              <a:alphaModFix amt="54000"/>
              <a:extLst>
                <a:ext uri="{96DAC541-7B7A-43D3-8B79-37D633B846F1}">
                  <asvg:svgBlip xmlns:asvg="http://schemas.microsoft.com/office/drawing/2016/SVG/main" r:embed="rId3"/>
                </a:ext>
              </a:extLst>
            </a:blip>
            <a:stretch>
              <a:fillRect/>
            </a:stretch>
          </a:blipFill>
        </p:spPr>
      </p:sp>
      <p:sp>
        <p:nvSpPr>
          <p:cNvPr id="3" name="Freeform 3"/>
          <p:cNvSpPr/>
          <p:nvPr/>
        </p:nvSpPr>
        <p:spPr>
          <a:xfrm rot="9991050">
            <a:off x="389630" y="-892110"/>
            <a:ext cx="16723353" cy="12071220"/>
          </a:xfrm>
          <a:custGeom>
            <a:avLst/>
            <a:gdLst/>
            <a:ahLst/>
            <a:cxnLst/>
            <a:rect l="l" t="t" r="r" b="b"/>
            <a:pathLst>
              <a:path w="16723353" h="12071220">
                <a:moveTo>
                  <a:pt x="0" y="0"/>
                </a:moveTo>
                <a:lnTo>
                  <a:pt x="16723353" y="0"/>
                </a:lnTo>
                <a:lnTo>
                  <a:pt x="16723353" y="12071220"/>
                </a:lnTo>
                <a:lnTo>
                  <a:pt x="0" y="12071220"/>
                </a:lnTo>
                <a:lnTo>
                  <a:pt x="0" y="0"/>
                </a:lnTo>
                <a:close/>
              </a:path>
            </a:pathLst>
          </a:custGeom>
          <a:blipFill>
            <a:blip r:embed="rId4">
              <a:alphaModFix amt="35000"/>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3046309" y="37829"/>
            <a:ext cx="11375113" cy="1335405"/>
          </a:xfrm>
          <a:prstGeom prst="rect">
            <a:avLst/>
          </a:prstGeom>
        </p:spPr>
        <p:txBody>
          <a:bodyPr lIns="0" tIns="0" rIns="0" bIns="0" rtlCol="0" anchor="t">
            <a:spAutoFit/>
          </a:bodyPr>
          <a:lstStyle/>
          <a:p>
            <a:pPr algn="r">
              <a:lnSpc>
                <a:spcPts val="10919"/>
              </a:lnSpc>
            </a:pPr>
            <a:r>
              <a:rPr lang="en-US" sz="7800">
                <a:solidFill>
                  <a:srgbClr val="FFFFFF"/>
                </a:solidFill>
                <a:latin typeface="Fredoka"/>
                <a:ea typeface="Fredoka"/>
                <a:cs typeface="Fredoka"/>
                <a:sym typeface="Fredoka"/>
              </a:rPr>
              <a:t>METHODOLOGY</a:t>
            </a:r>
          </a:p>
        </p:txBody>
      </p:sp>
      <p:sp>
        <p:nvSpPr>
          <p:cNvPr id="5" name="TextBox 5"/>
          <p:cNvSpPr txBox="1"/>
          <p:nvPr/>
        </p:nvSpPr>
        <p:spPr>
          <a:xfrm>
            <a:off x="1528593" y="1768261"/>
            <a:ext cx="16408972" cy="8096408"/>
          </a:xfrm>
          <a:prstGeom prst="rect">
            <a:avLst/>
          </a:prstGeom>
        </p:spPr>
        <p:txBody>
          <a:bodyPr lIns="0" tIns="0" rIns="0" bIns="0" rtlCol="0" anchor="t">
            <a:spAutoFit/>
          </a:bodyPr>
          <a:lstStyle/>
          <a:p>
            <a:pPr algn="just">
              <a:lnSpc>
                <a:spcPts val="4574"/>
              </a:lnSpc>
            </a:pPr>
            <a:r>
              <a:rPr lang="en-US" sz="3267">
                <a:solidFill>
                  <a:srgbClr val="FFFFFF"/>
                </a:solidFill>
                <a:latin typeface="Montserrat"/>
                <a:ea typeface="Montserrat"/>
                <a:cs typeface="Montserrat"/>
                <a:sym typeface="Montserrat"/>
              </a:rPr>
              <a:t>The </a:t>
            </a:r>
            <a:r>
              <a:rPr lang="en-US" sz="3267" b="1">
                <a:solidFill>
                  <a:srgbClr val="FFFFFF"/>
                </a:solidFill>
                <a:latin typeface="Montserrat Bold"/>
                <a:ea typeface="Montserrat Bold"/>
                <a:cs typeface="Montserrat Bold"/>
                <a:sym typeface="Montserrat Bold"/>
              </a:rPr>
              <a:t>MedConnect</a:t>
            </a:r>
            <a:r>
              <a:rPr lang="en-US" sz="3267">
                <a:solidFill>
                  <a:srgbClr val="FFFFFF"/>
                </a:solidFill>
                <a:latin typeface="Montserrat"/>
                <a:ea typeface="Montserrat"/>
                <a:cs typeface="Montserrat"/>
                <a:sym typeface="Montserrat"/>
              </a:rPr>
              <a:t> system follows a structured methodology to ensure efficient medical record management. The </a:t>
            </a:r>
            <a:r>
              <a:rPr lang="en-US" sz="3267" b="1">
                <a:solidFill>
                  <a:srgbClr val="FFFFFF"/>
                </a:solidFill>
                <a:latin typeface="Montserrat Bold"/>
                <a:ea typeface="Montserrat Bold"/>
                <a:cs typeface="Montserrat Bold"/>
                <a:sym typeface="Montserrat Bold"/>
              </a:rPr>
              <a:t>frontend</a:t>
            </a:r>
            <a:r>
              <a:rPr lang="en-US" sz="3267">
                <a:solidFill>
                  <a:srgbClr val="FFFFFF"/>
                </a:solidFill>
                <a:latin typeface="Montserrat"/>
                <a:ea typeface="Montserrat"/>
                <a:cs typeface="Montserrat"/>
                <a:sym typeface="Montserrat"/>
              </a:rPr>
              <a:t> is built using </a:t>
            </a:r>
            <a:r>
              <a:rPr lang="en-US" sz="3267" b="1">
                <a:solidFill>
                  <a:srgbClr val="FFFFFF"/>
                </a:solidFill>
                <a:latin typeface="Montserrat Bold"/>
                <a:ea typeface="Montserrat Bold"/>
                <a:cs typeface="Montserrat Bold"/>
                <a:sym typeface="Montserrat Bold"/>
              </a:rPr>
              <a:t>HTML, CSS, and JavaScript</a:t>
            </a:r>
            <a:r>
              <a:rPr lang="en-US" sz="3267">
                <a:solidFill>
                  <a:srgbClr val="FFFFFF"/>
                </a:solidFill>
                <a:latin typeface="Montserrat"/>
                <a:ea typeface="Montserrat"/>
                <a:cs typeface="Montserrat"/>
                <a:sym typeface="Montserrat"/>
              </a:rPr>
              <a:t>, providing a responsive and user-friendly interface for patients, doctors, and admins. The </a:t>
            </a:r>
            <a:r>
              <a:rPr lang="en-US" sz="3267" b="1">
                <a:solidFill>
                  <a:srgbClr val="FFFFFF"/>
                </a:solidFill>
                <a:latin typeface="Montserrat Bold"/>
                <a:ea typeface="Montserrat Bold"/>
                <a:cs typeface="Montserrat Bold"/>
                <a:sym typeface="Montserrat Bold"/>
              </a:rPr>
              <a:t>backend</a:t>
            </a:r>
            <a:r>
              <a:rPr lang="en-US" sz="3267">
                <a:solidFill>
                  <a:srgbClr val="FFFFFF"/>
                </a:solidFill>
                <a:latin typeface="Montserrat"/>
                <a:ea typeface="Montserrat"/>
                <a:cs typeface="Montserrat"/>
                <a:sym typeface="Montserrat"/>
              </a:rPr>
              <a:t>, developed in </a:t>
            </a:r>
            <a:r>
              <a:rPr lang="en-US" sz="3267" b="1">
                <a:solidFill>
                  <a:srgbClr val="FFFFFF"/>
                </a:solidFill>
                <a:latin typeface="Montserrat Bold"/>
                <a:ea typeface="Montserrat Bold"/>
                <a:cs typeface="Montserrat Bold"/>
                <a:sym typeface="Montserrat Bold"/>
              </a:rPr>
              <a:t>PHP</a:t>
            </a:r>
            <a:r>
              <a:rPr lang="en-US" sz="3267">
                <a:solidFill>
                  <a:srgbClr val="FFFFFF"/>
                </a:solidFill>
                <a:latin typeface="Montserrat"/>
                <a:ea typeface="Montserrat"/>
                <a:cs typeface="Montserrat"/>
                <a:sym typeface="Montserrat"/>
              </a:rPr>
              <a:t>, handles authentication, role-based access, and secure data processing. A </a:t>
            </a:r>
            <a:r>
              <a:rPr lang="en-US" sz="3267" b="1">
                <a:solidFill>
                  <a:srgbClr val="FFFFFF"/>
                </a:solidFill>
                <a:latin typeface="Montserrat Bold"/>
                <a:ea typeface="Montserrat Bold"/>
                <a:cs typeface="Montserrat Bold"/>
                <a:sym typeface="Montserrat Bold"/>
              </a:rPr>
              <a:t>MySQL database</a:t>
            </a:r>
            <a:r>
              <a:rPr lang="en-US" sz="3267">
                <a:solidFill>
                  <a:srgbClr val="FFFFFF"/>
                </a:solidFill>
                <a:latin typeface="Montserrat"/>
                <a:ea typeface="Montserrat"/>
                <a:cs typeface="Montserrat"/>
                <a:sym typeface="Montserrat"/>
              </a:rPr>
              <a:t> stores patient records, medicine inventory, and reports with encrypted security. </a:t>
            </a:r>
          </a:p>
          <a:p>
            <a:pPr algn="just">
              <a:lnSpc>
                <a:spcPts val="4574"/>
              </a:lnSpc>
            </a:pPr>
            <a:r>
              <a:rPr lang="en-US" sz="3267">
                <a:solidFill>
                  <a:srgbClr val="FFFFFF"/>
                </a:solidFill>
                <a:latin typeface="Montserrat"/>
                <a:ea typeface="Montserrat"/>
                <a:cs typeface="Montserrat"/>
                <a:sym typeface="Montserrat"/>
              </a:rPr>
              <a:t>The system includes an </a:t>
            </a:r>
            <a:r>
              <a:rPr lang="en-US" sz="3267" b="1">
                <a:solidFill>
                  <a:srgbClr val="FFFFFF"/>
                </a:solidFill>
                <a:latin typeface="Montserrat Bold"/>
                <a:ea typeface="Montserrat Bold"/>
                <a:cs typeface="Montserrat Bold"/>
                <a:sym typeface="Montserrat Bold"/>
              </a:rPr>
              <a:t>automated alert mechanism</a:t>
            </a:r>
            <a:r>
              <a:rPr lang="en-US" sz="3267">
                <a:solidFill>
                  <a:srgbClr val="FFFFFF"/>
                </a:solidFill>
                <a:latin typeface="Montserrat"/>
                <a:ea typeface="Montserrat"/>
                <a:cs typeface="Montserrat"/>
                <a:sym typeface="Montserrat"/>
              </a:rPr>
              <a:t> using </a:t>
            </a:r>
            <a:r>
              <a:rPr lang="en-US" sz="3267" b="1">
                <a:solidFill>
                  <a:srgbClr val="FFFFFF"/>
                </a:solidFill>
                <a:latin typeface="Montserrat Bold"/>
                <a:ea typeface="Montserrat Bold"/>
                <a:cs typeface="Montserrat Bold"/>
                <a:sym typeface="Montserrat Bold"/>
              </a:rPr>
              <a:t>Cron Jobs</a:t>
            </a:r>
            <a:r>
              <a:rPr lang="en-US" sz="3267">
                <a:solidFill>
                  <a:srgbClr val="FFFFFF"/>
                </a:solidFill>
                <a:latin typeface="Montserrat"/>
                <a:ea typeface="Montserrat"/>
                <a:cs typeface="Montserrat"/>
                <a:sym typeface="Montserrat"/>
              </a:rPr>
              <a:t> to send medication reminders, especially for ICU and anesthesia patients. </a:t>
            </a:r>
            <a:r>
              <a:rPr lang="en-US" sz="3267" b="1">
                <a:solidFill>
                  <a:srgbClr val="FFFFFF"/>
                </a:solidFill>
                <a:latin typeface="Montserrat Bold"/>
                <a:ea typeface="Montserrat Bold"/>
                <a:cs typeface="Montserrat Bold"/>
                <a:sym typeface="Montserrat Bold"/>
              </a:rPr>
              <a:t>Security measures</a:t>
            </a:r>
            <a:r>
              <a:rPr lang="en-US" sz="3267">
                <a:solidFill>
                  <a:srgbClr val="FFFFFF"/>
                </a:solidFill>
                <a:latin typeface="Montserrat"/>
                <a:ea typeface="Montserrat"/>
                <a:cs typeface="Montserrat"/>
                <a:sym typeface="Montserrat"/>
              </a:rPr>
              <a:t> such as </a:t>
            </a:r>
            <a:r>
              <a:rPr lang="en-US" sz="3267" b="1">
                <a:solidFill>
                  <a:srgbClr val="FFFFFF"/>
                </a:solidFill>
                <a:latin typeface="Montserrat Bold"/>
                <a:ea typeface="Montserrat Bold"/>
                <a:cs typeface="Montserrat Bold"/>
                <a:sym typeface="Montserrat Bold"/>
              </a:rPr>
              <a:t>HTTPS, JWT authentication, and data encryption</a:t>
            </a:r>
            <a:r>
              <a:rPr lang="en-US" sz="3267">
                <a:solidFill>
                  <a:srgbClr val="FFFFFF"/>
                </a:solidFill>
                <a:latin typeface="Montserrat"/>
                <a:ea typeface="Montserrat"/>
                <a:cs typeface="Montserrat"/>
                <a:sym typeface="Montserrat"/>
              </a:rPr>
              <a:t> ensure privacy and compliance. Rigorous </a:t>
            </a:r>
            <a:r>
              <a:rPr lang="en-US" sz="3267" b="1">
                <a:solidFill>
                  <a:srgbClr val="FFFFFF"/>
                </a:solidFill>
                <a:latin typeface="Montserrat Bold"/>
                <a:ea typeface="Montserrat Bold"/>
                <a:cs typeface="Montserrat Bold"/>
                <a:sym typeface="Montserrat Bold"/>
              </a:rPr>
              <a:t>testing</a:t>
            </a:r>
            <a:r>
              <a:rPr lang="en-US" sz="3267">
                <a:solidFill>
                  <a:srgbClr val="FFFFFF"/>
                </a:solidFill>
                <a:latin typeface="Montserrat"/>
                <a:ea typeface="Montserrat"/>
                <a:cs typeface="Montserrat"/>
                <a:sym typeface="Montserrat"/>
              </a:rPr>
              <a:t> using </a:t>
            </a:r>
            <a:r>
              <a:rPr lang="en-US" sz="3267" b="1">
                <a:solidFill>
                  <a:srgbClr val="FFFFFF"/>
                </a:solidFill>
                <a:latin typeface="Montserrat Bold"/>
                <a:ea typeface="Montserrat Bold"/>
                <a:cs typeface="Montserrat Bold"/>
                <a:sym typeface="Montserrat Bold"/>
              </a:rPr>
              <a:t>Postman and Selenium</a:t>
            </a:r>
            <a:r>
              <a:rPr lang="en-US" sz="3267">
                <a:solidFill>
                  <a:srgbClr val="FFFFFF"/>
                </a:solidFill>
                <a:latin typeface="Montserrat"/>
                <a:ea typeface="Montserrat"/>
                <a:cs typeface="Montserrat"/>
                <a:sym typeface="Montserrat"/>
              </a:rPr>
              <a:t> validates system performance and reliability. Finally, </a:t>
            </a:r>
            <a:r>
              <a:rPr lang="en-US" sz="3267" b="1">
                <a:solidFill>
                  <a:srgbClr val="FFFFFF"/>
                </a:solidFill>
                <a:latin typeface="Montserrat Bold"/>
                <a:ea typeface="Montserrat Bold"/>
                <a:cs typeface="Montserrat Bold"/>
                <a:sym typeface="Montserrat Bold"/>
              </a:rPr>
              <a:t>cloud deployment</a:t>
            </a:r>
            <a:r>
              <a:rPr lang="en-US" sz="3267">
                <a:solidFill>
                  <a:srgbClr val="FFFFFF"/>
                </a:solidFill>
                <a:latin typeface="Montserrat"/>
                <a:ea typeface="Montserrat"/>
                <a:cs typeface="Montserrat"/>
                <a:sym typeface="Montserrat"/>
              </a:rPr>
              <a:t> on </a:t>
            </a:r>
            <a:r>
              <a:rPr lang="en-US" sz="3267" b="1">
                <a:solidFill>
                  <a:srgbClr val="FFFFFF"/>
                </a:solidFill>
                <a:latin typeface="Montserrat Bold"/>
                <a:ea typeface="Montserrat Bold"/>
                <a:cs typeface="Montserrat Bold"/>
                <a:sym typeface="Montserrat Bold"/>
              </a:rPr>
              <a:t>AWS/Firebase</a:t>
            </a:r>
            <a:r>
              <a:rPr lang="en-US" sz="3267">
                <a:solidFill>
                  <a:srgbClr val="FFFFFF"/>
                </a:solidFill>
                <a:latin typeface="Montserrat"/>
                <a:ea typeface="Montserrat"/>
                <a:cs typeface="Montserrat"/>
                <a:sym typeface="Montserrat"/>
              </a:rPr>
              <a:t> ensures scalability, data backup, and real-time accessibility, making </a:t>
            </a:r>
            <a:r>
              <a:rPr lang="en-US" sz="3267" b="1">
                <a:solidFill>
                  <a:srgbClr val="FFFFFF"/>
                </a:solidFill>
                <a:latin typeface="Montserrat Bold"/>
                <a:ea typeface="Montserrat Bold"/>
                <a:cs typeface="Montserrat Bold"/>
                <a:sym typeface="Montserrat Bold"/>
              </a:rPr>
              <a:t>MedConnect</a:t>
            </a:r>
            <a:r>
              <a:rPr lang="en-US" sz="3267">
                <a:solidFill>
                  <a:srgbClr val="FFFFFF"/>
                </a:solidFill>
                <a:latin typeface="Montserrat"/>
                <a:ea typeface="Montserrat"/>
                <a:cs typeface="Montserrat"/>
                <a:sym typeface="Montserrat"/>
              </a:rPr>
              <a:t> a secure and efficient healthcare management solution.</a:t>
            </a:r>
          </a:p>
          <a:p>
            <a:pPr algn="just">
              <a:lnSpc>
                <a:spcPts val="4574"/>
              </a:lnSpc>
            </a:pPr>
            <a:endParaRPr lang="en-US" sz="3267">
              <a:solidFill>
                <a:srgbClr val="FFFFFF"/>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85EA3"/>
        </a:solidFill>
        <a:effectLst/>
      </p:bgPr>
    </p:bg>
    <p:spTree>
      <p:nvGrpSpPr>
        <p:cNvPr id="1" name=""/>
        <p:cNvGrpSpPr/>
        <p:nvPr/>
      </p:nvGrpSpPr>
      <p:grpSpPr>
        <a:xfrm>
          <a:off x="0" y="0"/>
          <a:ext cx="0" cy="0"/>
          <a:chOff x="0" y="0"/>
          <a:chExt cx="0" cy="0"/>
        </a:xfrm>
      </p:grpSpPr>
      <p:sp>
        <p:nvSpPr>
          <p:cNvPr id="2" name="Freeform 2"/>
          <p:cNvSpPr/>
          <p:nvPr/>
        </p:nvSpPr>
        <p:spPr>
          <a:xfrm>
            <a:off x="-787125" y="190229"/>
            <a:ext cx="1574250" cy="895891"/>
          </a:xfrm>
          <a:custGeom>
            <a:avLst/>
            <a:gdLst/>
            <a:ahLst/>
            <a:cxnLst/>
            <a:rect l="l" t="t" r="r" b="b"/>
            <a:pathLst>
              <a:path w="1574250" h="895891">
                <a:moveTo>
                  <a:pt x="0" y="0"/>
                </a:moveTo>
                <a:lnTo>
                  <a:pt x="1574250" y="0"/>
                </a:lnTo>
                <a:lnTo>
                  <a:pt x="1574250" y="895892"/>
                </a:lnTo>
                <a:lnTo>
                  <a:pt x="0" y="895892"/>
                </a:lnTo>
                <a:lnTo>
                  <a:pt x="0" y="0"/>
                </a:lnTo>
                <a:close/>
              </a:path>
            </a:pathLst>
          </a:custGeom>
          <a:blipFill>
            <a:blip r:embed="rId2">
              <a:alphaModFix amt="54000"/>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5682746" y="876300"/>
            <a:ext cx="11375113" cy="1335405"/>
          </a:xfrm>
          <a:prstGeom prst="rect">
            <a:avLst/>
          </a:prstGeom>
        </p:spPr>
        <p:txBody>
          <a:bodyPr lIns="0" tIns="0" rIns="0" bIns="0" rtlCol="0" anchor="t">
            <a:spAutoFit/>
          </a:bodyPr>
          <a:lstStyle/>
          <a:p>
            <a:pPr algn="r">
              <a:lnSpc>
                <a:spcPts val="10919"/>
              </a:lnSpc>
            </a:pPr>
            <a:r>
              <a:rPr lang="en-US" sz="7800">
                <a:solidFill>
                  <a:srgbClr val="FFFFFF"/>
                </a:solidFill>
                <a:latin typeface="Fredoka"/>
                <a:ea typeface="Fredoka"/>
                <a:cs typeface="Fredoka"/>
                <a:sym typeface="Fredoka"/>
              </a:rPr>
              <a:t>OUTPUT</a:t>
            </a:r>
          </a:p>
        </p:txBody>
      </p:sp>
      <p:pic>
        <p:nvPicPr>
          <p:cNvPr id="7" name="Picture 6">
            <a:extLst>
              <a:ext uri="{FF2B5EF4-FFF2-40B4-BE49-F238E27FC236}">
                <a16:creationId xmlns:a16="http://schemas.microsoft.com/office/drawing/2014/main" id="{75B73B5A-7C68-30DB-7346-E314182082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8800" y="2532750"/>
            <a:ext cx="7480472" cy="6086473"/>
          </a:xfrm>
          <a:prstGeom prst="rect">
            <a:avLst/>
          </a:prstGeom>
        </p:spPr>
      </p:pic>
      <p:pic>
        <p:nvPicPr>
          <p:cNvPr id="9" name="Picture 8">
            <a:extLst>
              <a:ext uri="{FF2B5EF4-FFF2-40B4-BE49-F238E27FC236}">
                <a16:creationId xmlns:a16="http://schemas.microsoft.com/office/drawing/2014/main" id="{CC681B2A-9B99-AAE8-B046-5D9E2C9CA7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0200" y="2609463"/>
            <a:ext cx="6629400" cy="60293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85EA3"/>
        </a:solidFill>
        <a:effectLst/>
      </p:bgPr>
    </p:bg>
    <p:spTree>
      <p:nvGrpSpPr>
        <p:cNvPr id="1" name=""/>
        <p:cNvGrpSpPr/>
        <p:nvPr/>
      </p:nvGrpSpPr>
      <p:grpSpPr>
        <a:xfrm>
          <a:off x="0" y="0"/>
          <a:ext cx="0" cy="0"/>
          <a:chOff x="0" y="0"/>
          <a:chExt cx="0" cy="0"/>
        </a:xfrm>
      </p:grpSpPr>
      <p:sp>
        <p:nvSpPr>
          <p:cNvPr id="2" name="Freeform 2"/>
          <p:cNvSpPr/>
          <p:nvPr/>
        </p:nvSpPr>
        <p:spPr>
          <a:xfrm>
            <a:off x="-787125" y="190229"/>
            <a:ext cx="1574250" cy="895891"/>
          </a:xfrm>
          <a:custGeom>
            <a:avLst/>
            <a:gdLst/>
            <a:ahLst/>
            <a:cxnLst/>
            <a:rect l="l" t="t" r="r" b="b"/>
            <a:pathLst>
              <a:path w="1574250" h="895891">
                <a:moveTo>
                  <a:pt x="0" y="0"/>
                </a:moveTo>
                <a:lnTo>
                  <a:pt x="1574250" y="0"/>
                </a:lnTo>
                <a:lnTo>
                  <a:pt x="1574250" y="895892"/>
                </a:lnTo>
                <a:lnTo>
                  <a:pt x="0" y="895892"/>
                </a:lnTo>
                <a:lnTo>
                  <a:pt x="0" y="0"/>
                </a:lnTo>
                <a:close/>
              </a:path>
            </a:pathLst>
          </a:custGeom>
          <a:blipFill>
            <a:blip r:embed="rId2">
              <a:alphaModFix amt="54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3323759" y="1845352"/>
            <a:ext cx="4961055" cy="6039130"/>
          </a:xfrm>
          <a:custGeom>
            <a:avLst/>
            <a:gdLst/>
            <a:ahLst/>
            <a:cxnLst/>
            <a:rect l="l" t="t" r="r" b="b"/>
            <a:pathLst>
              <a:path w="4961055" h="6039130">
                <a:moveTo>
                  <a:pt x="0" y="0"/>
                </a:moveTo>
                <a:lnTo>
                  <a:pt x="4961054" y="0"/>
                </a:lnTo>
                <a:lnTo>
                  <a:pt x="4961054" y="6039129"/>
                </a:lnTo>
                <a:lnTo>
                  <a:pt x="0" y="6039129"/>
                </a:lnTo>
                <a:lnTo>
                  <a:pt x="0" y="0"/>
                </a:lnTo>
                <a:close/>
              </a:path>
            </a:pathLst>
          </a:custGeom>
          <a:blipFill>
            <a:blip r:embed="rId4"/>
            <a:stretch>
              <a:fillRect/>
            </a:stretch>
          </a:blipFill>
        </p:spPr>
      </p:sp>
      <p:sp>
        <p:nvSpPr>
          <p:cNvPr id="4" name="Freeform 4"/>
          <p:cNvSpPr/>
          <p:nvPr/>
        </p:nvSpPr>
        <p:spPr>
          <a:xfrm>
            <a:off x="8845538" y="1899123"/>
            <a:ext cx="4182945" cy="5985358"/>
          </a:xfrm>
          <a:custGeom>
            <a:avLst/>
            <a:gdLst/>
            <a:ahLst/>
            <a:cxnLst/>
            <a:rect l="l" t="t" r="r" b="b"/>
            <a:pathLst>
              <a:path w="4182945" h="5985358">
                <a:moveTo>
                  <a:pt x="0" y="0"/>
                </a:moveTo>
                <a:lnTo>
                  <a:pt x="4182946" y="0"/>
                </a:lnTo>
                <a:lnTo>
                  <a:pt x="4182946" y="5985358"/>
                </a:lnTo>
                <a:lnTo>
                  <a:pt x="0" y="5985358"/>
                </a:lnTo>
                <a:lnTo>
                  <a:pt x="0" y="0"/>
                </a:lnTo>
                <a:close/>
              </a:path>
            </a:pathLst>
          </a:custGeom>
          <a:blipFill>
            <a:blip r:embed="rId5"/>
            <a:stretch>
              <a:fillRect t="-1481" b="-1481"/>
            </a:stretch>
          </a:blipFill>
        </p:spPr>
      </p:sp>
      <p:sp>
        <p:nvSpPr>
          <p:cNvPr id="5" name="Freeform 5"/>
          <p:cNvSpPr/>
          <p:nvPr/>
        </p:nvSpPr>
        <p:spPr>
          <a:xfrm>
            <a:off x="4811242" y="1884525"/>
            <a:ext cx="3735835" cy="5999956"/>
          </a:xfrm>
          <a:custGeom>
            <a:avLst/>
            <a:gdLst/>
            <a:ahLst/>
            <a:cxnLst/>
            <a:rect l="l" t="t" r="r" b="b"/>
            <a:pathLst>
              <a:path w="3735835" h="5999956">
                <a:moveTo>
                  <a:pt x="0" y="0"/>
                </a:moveTo>
                <a:lnTo>
                  <a:pt x="3735835" y="0"/>
                </a:lnTo>
                <a:lnTo>
                  <a:pt x="3735835" y="5999956"/>
                </a:lnTo>
                <a:lnTo>
                  <a:pt x="0" y="5999956"/>
                </a:lnTo>
                <a:lnTo>
                  <a:pt x="0" y="0"/>
                </a:lnTo>
                <a:close/>
              </a:path>
            </a:pathLst>
          </a:custGeom>
          <a:blipFill>
            <a:blip r:embed="rId6"/>
            <a:stretch>
              <a:fillRect l="-1496" t="-2720" b="-2720"/>
            </a:stretch>
          </a:blipFill>
        </p:spPr>
      </p:sp>
      <p:sp>
        <p:nvSpPr>
          <p:cNvPr id="6" name="Freeform 6"/>
          <p:cNvSpPr/>
          <p:nvPr/>
        </p:nvSpPr>
        <p:spPr>
          <a:xfrm>
            <a:off x="251586" y="1884525"/>
            <a:ext cx="4179139" cy="5953774"/>
          </a:xfrm>
          <a:custGeom>
            <a:avLst/>
            <a:gdLst/>
            <a:ahLst/>
            <a:cxnLst/>
            <a:rect l="l" t="t" r="r" b="b"/>
            <a:pathLst>
              <a:path w="4179139" h="5953774">
                <a:moveTo>
                  <a:pt x="0" y="0"/>
                </a:moveTo>
                <a:lnTo>
                  <a:pt x="4179139" y="0"/>
                </a:lnTo>
                <a:lnTo>
                  <a:pt x="4179139" y="5953774"/>
                </a:lnTo>
                <a:lnTo>
                  <a:pt x="0" y="5953774"/>
                </a:lnTo>
                <a:lnTo>
                  <a:pt x="0" y="0"/>
                </a:lnTo>
                <a:close/>
              </a:path>
            </a:pathLst>
          </a:custGeom>
          <a:blipFill>
            <a:blip r:embed="rId7"/>
            <a:stretch>
              <a:fillRect r="-4682"/>
            </a:stretch>
          </a:blipFill>
        </p:spPr>
      </p:sp>
      <p:sp>
        <p:nvSpPr>
          <p:cNvPr id="7" name="TextBox 7"/>
          <p:cNvSpPr txBox="1"/>
          <p:nvPr/>
        </p:nvSpPr>
        <p:spPr>
          <a:xfrm>
            <a:off x="-5687556" y="284797"/>
            <a:ext cx="11375113" cy="1335405"/>
          </a:xfrm>
          <a:prstGeom prst="rect">
            <a:avLst/>
          </a:prstGeom>
        </p:spPr>
        <p:txBody>
          <a:bodyPr lIns="0" tIns="0" rIns="0" bIns="0" rtlCol="0" anchor="t">
            <a:spAutoFit/>
          </a:bodyPr>
          <a:lstStyle/>
          <a:p>
            <a:pPr algn="r">
              <a:lnSpc>
                <a:spcPts val="10919"/>
              </a:lnSpc>
            </a:pPr>
            <a:r>
              <a:rPr lang="en-US" sz="7800">
                <a:solidFill>
                  <a:srgbClr val="FFFFFF"/>
                </a:solidFill>
                <a:latin typeface="Fredoka"/>
                <a:ea typeface="Fredoka"/>
                <a:cs typeface="Fredoka"/>
                <a:sym typeface="Fredoka"/>
              </a:rPr>
              <a:t>PROGRESS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85EA3"/>
        </a:solidFill>
        <a:effectLst/>
      </p:bgPr>
    </p:bg>
    <p:spTree>
      <p:nvGrpSpPr>
        <p:cNvPr id="1" name=""/>
        <p:cNvGrpSpPr/>
        <p:nvPr/>
      </p:nvGrpSpPr>
      <p:grpSpPr>
        <a:xfrm>
          <a:off x="0" y="0"/>
          <a:ext cx="0" cy="0"/>
          <a:chOff x="0" y="0"/>
          <a:chExt cx="0" cy="0"/>
        </a:xfrm>
      </p:grpSpPr>
      <p:sp>
        <p:nvSpPr>
          <p:cNvPr id="2" name="Freeform 2"/>
          <p:cNvSpPr/>
          <p:nvPr/>
        </p:nvSpPr>
        <p:spPr>
          <a:xfrm>
            <a:off x="-787125" y="190229"/>
            <a:ext cx="1574250" cy="895891"/>
          </a:xfrm>
          <a:custGeom>
            <a:avLst/>
            <a:gdLst/>
            <a:ahLst/>
            <a:cxnLst/>
            <a:rect l="l" t="t" r="r" b="b"/>
            <a:pathLst>
              <a:path w="1574250" h="895891">
                <a:moveTo>
                  <a:pt x="0" y="0"/>
                </a:moveTo>
                <a:lnTo>
                  <a:pt x="1574250" y="0"/>
                </a:lnTo>
                <a:lnTo>
                  <a:pt x="1574250" y="895892"/>
                </a:lnTo>
                <a:lnTo>
                  <a:pt x="0" y="895892"/>
                </a:lnTo>
                <a:lnTo>
                  <a:pt x="0" y="0"/>
                </a:lnTo>
                <a:close/>
              </a:path>
            </a:pathLst>
          </a:custGeom>
          <a:blipFill>
            <a:blip r:embed="rId2">
              <a:alphaModFix amt="54000"/>
              <a:extLst>
                <a:ext uri="{96DAC541-7B7A-43D3-8B79-37D633B846F1}">
                  <asvg:svgBlip xmlns:asvg="http://schemas.microsoft.com/office/drawing/2016/SVG/main" r:embed="rId3"/>
                </a:ext>
              </a:extLst>
            </a:blip>
            <a:stretch>
              <a:fillRect/>
            </a:stretch>
          </a:blipFill>
        </p:spPr>
      </p:sp>
      <p:sp>
        <p:nvSpPr>
          <p:cNvPr id="3" name="Freeform 3"/>
          <p:cNvSpPr/>
          <p:nvPr/>
        </p:nvSpPr>
        <p:spPr>
          <a:xfrm>
            <a:off x="787125" y="3264589"/>
            <a:ext cx="6896201" cy="5993711"/>
          </a:xfrm>
          <a:custGeom>
            <a:avLst/>
            <a:gdLst/>
            <a:ahLst/>
            <a:cxnLst/>
            <a:rect l="l" t="t" r="r" b="b"/>
            <a:pathLst>
              <a:path w="6896201" h="5993711">
                <a:moveTo>
                  <a:pt x="0" y="0"/>
                </a:moveTo>
                <a:lnTo>
                  <a:pt x="6896201" y="0"/>
                </a:lnTo>
                <a:lnTo>
                  <a:pt x="6896201" y="5993711"/>
                </a:lnTo>
                <a:lnTo>
                  <a:pt x="0" y="5993711"/>
                </a:lnTo>
                <a:lnTo>
                  <a:pt x="0" y="0"/>
                </a:lnTo>
                <a:close/>
              </a:path>
            </a:pathLst>
          </a:custGeom>
          <a:blipFill>
            <a:blip r:embed="rId4"/>
            <a:stretch>
              <a:fillRect/>
            </a:stretch>
          </a:blipFill>
        </p:spPr>
      </p:sp>
      <p:sp>
        <p:nvSpPr>
          <p:cNvPr id="4" name="Freeform 4"/>
          <p:cNvSpPr/>
          <p:nvPr/>
        </p:nvSpPr>
        <p:spPr>
          <a:xfrm>
            <a:off x="8743096" y="0"/>
            <a:ext cx="9033739" cy="10017450"/>
          </a:xfrm>
          <a:custGeom>
            <a:avLst/>
            <a:gdLst/>
            <a:ahLst/>
            <a:cxnLst/>
            <a:rect l="l" t="t" r="r" b="b"/>
            <a:pathLst>
              <a:path w="9033739" h="10017450">
                <a:moveTo>
                  <a:pt x="0" y="0"/>
                </a:moveTo>
                <a:lnTo>
                  <a:pt x="9033739" y="0"/>
                </a:lnTo>
                <a:lnTo>
                  <a:pt x="9033739" y="10017450"/>
                </a:lnTo>
                <a:lnTo>
                  <a:pt x="0" y="10017450"/>
                </a:lnTo>
                <a:lnTo>
                  <a:pt x="0" y="0"/>
                </a:lnTo>
                <a:close/>
              </a:path>
            </a:pathLst>
          </a:custGeom>
          <a:blipFill>
            <a:blip r:embed="rId5"/>
            <a:stretch>
              <a:fillRect/>
            </a:stretch>
          </a:blipFill>
        </p:spPr>
      </p:sp>
      <p:sp>
        <p:nvSpPr>
          <p:cNvPr id="5" name="TextBox 5"/>
          <p:cNvSpPr txBox="1"/>
          <p:nvPr/>
        </p:nvSpPr>
        <p:spPr>
          <a:xfrm>
            <a:off x="-5687556" y="284797"/>
            <a:ext cx="11375113" cy="1335405"/>
          </a:xfrm>
          <a:prstGeom prst="rect">
            <a:avLst/>
          </a:prstGeom>
        </p:spPr>
        <p:txBody>
          <a:bodyPr lIns="0" tIns="0" rIns="0" bIns="0" rtlCol="0" anchor="t">
            <a:spAutoFit/>
          </a:bodyPr>
          <a:lstStyle/>
          <a:p>
            <a:pPr algn="r">
              <a:lnSpc>
                <a:spcPts val="10919"/>
              </a:lnSpc>
            </a:pPr>
            <a:r>
              <a:rPr lang="en-US" sz="7800">
                <a:solidFill>
                  <a:srgbClr val="FFFFFF"/>
                </a:solidFill>
                <a:latin typeface="Fredoka"/>
                <a:ea typeface="Fredoka"/>
                <a:cs typeface="Fredoka"/>
                <a:sym typeface="Fredoka"/>
              </a:rPr>
              <a:t>PROGRESS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590</Words>
  <Application>Microsoft Office PowerPoint</Application>
  <PresentationFormat>Custom</PresentationFormat>
  <Paragraphs>75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Montserrat</vt:lpstr>
      <vt:lpstr>Montserrat Bold</vt:lpstr>
      <vt:lpstr>Fredoka</vt:lpstr>
      <vt:lpstr>Arial</vt:lpstr>
      <vt:lpstr>Montserrat Medium</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dc:title>
  <cp:lastModifiedBy>919361734573</cp:lastModifiedBy>
  <cp:revision>4</cp:revision>
  <dcterms:created xsi:type="dcterms:W3CDTF">2006-08-16T00:00:00Z</dcterms:created>
  <dcterms:modified xsi:type="dcterms:W3CDTF">2025-03-05T06:00:25Z</dcterms:modified>
  <dc:identifier>DAGdf83acWE</dc:identifier>
</cp:coreProperties>
</file>