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3" r:id="rId9"/>
    <p:sldId id="264" r:id="rId10"/>
    <p:sldId id="268" r:id="rId11"/>
    <p:sldId id="265" r:id="rId12"/>
    <p:sldId id="270" r:id="rId13"/>
    <p:sldId id="271" r:id="rId14"/>
    <p:sldId id="272" r:id="rId15"/>
    <p:sldId id="274" r:id="rId16"/>
    <p:sldId id="275" r:id="rId17"/>
    <p:sldId id="283" r:id="rId18"/>
    <p:sldId id="284" r:id="rId19"/>
    <p:sldId id="266" r:id="rId20"/>
    <p:sldId id="277" r:id="rId21"/>
    <p:sldId id="278" r:id="rId22"/>
    <p:sldId id="279" r:id="rId23"/>
    <p:sldId id="280" r:id="rId24"/>
    <p:sldId id="281" r:id="rId25"/>
    <p:sldId id="282" r:id="rId26"/>
    <p:sldId id="287" r:id="rId27"/>
    <p:sldId id="285" r:id="rId28"/>
    <p:sldId id="286"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23" d="100"/>
          <a:sy n="123" d="100"/>
        </p:scale>
        <p:origin x="11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10/23/2024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3052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10/23/2024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0596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10/23/2024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1741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10/23/2024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5288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10/23/2024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5230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10/23/2024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3048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10/23/2024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879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10/23/2024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549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10/23/2024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6432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10/23/2024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87219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10/23/2024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5311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10/23/2024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4134159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web of dots connected">
            <a:extLst>
              <a:ext uri="{FF2B5EF4-FFF2-40B4-BE49-F238E27FC236}">
                <a16:creationId xmlns:a16="http://schemas.microsoft.com/office/drawing/2014/main" id="{74D81075-8D2E-6752-E794-62DA4C74B145}"/>
              </a:ext>
            </a:extLst>
          </p:cNvPr>
          <p:cNvPicPr>
            <a:picLocks noChangeAspect="1"/>
          </p:cNvPicPr>
          <p:nvPr/>
        </p:nvPicPr>
        <p:blipFill>
          <a:blip r:embed="rId2">
            <a:alphaModFix amt="60000"/>
          </a:blip>
          <a:srcRect l="20448"/>
          <a:stretch/>
        </p:blipFill>
        <p:spPr>
          <a:xfrm>
            <a:off x="3048" y="10"/>
            <a:ext cx="12188952" cy="6856614"/>
          </a:xfrm>
          <a:prstGeom prst="rect">
            <a:avLst/>
          </a:prstGeom>
        </p:spPr>
      </p:pic>
      <p:sp>
        <p:nvSpPr>
          <p:cNvPr id="2" name="Title 1">
            <a:extLst>
              <a:ext uri="{FF2B5EF4-FFF2-40B4-BE49-F238E27FC236}">
                <a16:creationId xmlns:a16="http://schemas.microsoft.com/office/drawing/2014/main" id="{3AF4F68F-16EF-230D-7626-568706AAE4A8}"/>
              </a:ext>
            </a:extLst>
          </p:cNvPr>
          <p:cNvSpPr>
            <a:spLocks noGrp="1"/>
          </p:cNvSpPr>
          <p:nvPr>
            <p:ph type="ctrTitle"/>
          </p:nvPr>
        </p:nvSpPr>
        <p:spPr>
          <a:xfrm>
            <a:off x="996275" y="744909"/>
            <a:ext cx="10190071" cy="2043311"/>
          </a:xfrm>
        </p:spPr>
        <p:txBody>
          <a:bodyPr anchor="b">
            <a:normAutofit/>
          </a:bodyPr>
          <a:lstStyle/>
          <a:p>
            <a:r>
              <a:rPr lang="en-US" sz="5200" dirty="0">
                <a:solidFill>
                  <a:srgbClr val="FFFFFF"/>
                </a:solidFill>
              </a:rPr>
              <a:t>LENDING CLUB CASE STUDY</a:t>
            </a:r>
            <a:endParaRPr lang="en-IN" sz="5200" dirty="0">
              <a:solidFill>
                <a:srgbClr val="FFFFFF"/>
              </a:solidFill>
            </a:endParaRPr>
          </a:p>
        </p:txBody>
      </p:sp>
      <p:sp>
        <p:nvSpPr>
          <p:cNvPr id="3" name="Subtitle 2">
            <a:extLst>
              <a:ext uri="{FF2B5EF4-FFF2-40B4-BE49-F238E27FC236}">
                <a16:creationId xmlns:a16="http://schemas.microsoft.com/office/drawing/2014/main" id="{FCDA9336-BD39-E860-8688-73DCFE0DDF85}"/>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SAURABH JAIN</a:t>
            </a:r>
          </a:p>
          <a:p>
            <a:r>
              <a:rPr lang="en-US" sz="2200" dirty="0">
                <a:solidFill>
                  <a:srgbClr val="FFFFFF"/>
                </a:solidFill>
              </a:rPr>
              <a:t>JITENDRA SUTHAR</a:t>
            </a:r>
            <a:endParaRPr lang="en-IN" sz="2200" dirty="0">
              <a:solidFill>
                <a:srgbClr val="FFFFFF"/>
              </a:solidFill>
            </a:endParaRPr>
          </a:p>
        </p:txBody>
      </p:sp>
    </p:spTree>
    <p:extLst>
      <p:ext uri="{BB962C8B-B14F-4D97-AF65-F5344CB8AC3E}">
        <p14:creationId xmlns:p14="http://schemas.microsoft.com/office/powerpoint/2010/main" val="1528617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E727-2FDC-8CB8-919F-D5E0D0A41DA4}"/>
              </a:ext>
            </a:extLst>
          </p:cNvPr>
          <p:cNvSpPr>
            <a:spLocks noGrp="1"/>
          </p:cNvSpPr>
          <p:nvPr>
            <p:ph type="title"/>
          </p:nvPr>
        </p:nvSpPr>
        <p:spPr/>
        <p:txBody>
          <a:bodyPr/>
          <a:lstStyle/>
          <a:p>
            <a:r>
              <a:rPr lang="en-US" dirty="0"/>
              <a:t>DATA CLEANING Cont..</a:t>
            </a:r>
            <a:endParaRPr lang="en-IN" dirty="0"/>
          </a:p>
        </p:txBody>
      </p:sp>
      <p:sp>
        <p:nvSpPr>
          <p:cNvPr id="3" name="Content Placeholder 2">
            <a:extLst>
              <a:ext uri="{FF2B5EF4-FFF2-40B4-BE49-F238E27FC236}">
                <a16:creationId xmlns:a16="http://schemas.microsoft.com/office/drawing/2014/main" id="{3CE1401C-4F18-2AE5-0BED-C368374FA7AC}"/>
              </a:ext>
            </a:extLst>
          </p:cNvPr>
          <p:cNvSpPr>
            <a:spLocks noGrp="1"/>
          </p:cNvSpPr>
          <p:nvPr>
            <p:ph idx="1"/>
          </p:nvPr>
        </p:nvSpPr>
        <p:spPr>
          <a:xfrm>
            <a:off x="458694" y="1691323"/>
            <a:ext cx="11274612" cy="4195763"/>
          </a:xfrm>
        </p:spPr>
        <p:txBody>
          <a:bodyPr/>
          <a:lstStyle/>
          <a:p>
            <a:r>
              <a:rPr lang="en-IN" sz="1600" u="sng" dirty="0">
                <a:latin typeface="Times New Roman" panose="02020603050405020304" pitchFamily="18" charset="0"/>
                <a:cs typeface="Times New Roman" panose="02020603050405020304" pitchFamily="18" charset="0"/>
              </a:rPr>
              <a:t>Outliner Treatment</a:t>
            </a:r>
          </a:p>
          <a:p>
            <a:r>
              <a:rPr lang="en-IN" sz="1600" dirty="0">
                <a:latin typeface="Times New Roman" panose="02020603050405020304" pitchFamily="18" charset="0"/>
                <a:cs typeface="Times New Roman" panose="02020603050405020304" pitchFamily="18" charset="0"/>
              </a:rPr>
              <a:t>Annual income, Loan amount and interest rates are taken as parameters for removing the outliners. It is found that majority of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Annual income : A box Plot reveal the range of income in which most of the entries fits. There were very few entries above 250000 and those are considered as outliners.</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Loan amount : A box plot of the loan amount reveals that the loan value above 30000 can be considered as outliners. But those higher loan amount cause more loss to company so removing it will be unwise choice. We will </a:t>
            </a:r>
            <a:r>
              <a:rPr lang="en-IN" sz="1600" dirty="0" err="1">
                <a:latin typeface="Times New Roman" panose="02020603050405020304" pitchFamily="18" charset="0"/>
                <a:cs typeface="Times New Roman" panose="02020603050405020304" pitchFamily="18" charset="0"/>
              </a:rPr>
              <a:t>anaylize</a:t>
            </a:r>
            <a:r>
              <a:rPr lang="en-IN" sz="1600" dirty="0">
                <a:latin typeface="Times New Roman" panose="02020603050405020304" pitchFamily="18" charset="0"/>
                <a:cs typeface="Times New Roman" panose="02020603050405020304" pitchFamily="18" charset="0"/>
              </a:rPr>
              <a:t> them too. </a:t>
            </a:r>
          </a:p>
        </p:txBody>
      </p:sp>
    </p:spTree>
    <p:extLst>
      <p:ext uri="{BB962C8B-B14F-4D97-AF65-F5344CB8AC3E}">
        <p14:creationId xmlns:p14="http://schemas.microsoft.com/office/powerpoint/2010/main" val="2386516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4D0A-0875-CAD7-2D75-DE115AB5105A}"/>
              </a:ext>
            </a:extLst>
          </p:cNvPr>
          <p:cNvSpPr>
            <a:spLocks noGrp="1"/>
          </p:cNvSpPr>
          <p:nvPr>
            <p:ph type="title"/>
          </p:nvPr>
        </p:nvSpPr>
        <p:spPr>
          <a:xfrm>
            <a:off x="458694" y="365761"/>
            <a:ext cx="10895106" cy="605790"/>
          </a:xfrm>
        </p:spPr>
        <p:txBody>
          <a:bodyPr>
            <a:normAutofit fontScale="90000"/>
          </a:bodyPr>
          <a:lstStyle/>
          <a:p>
            <a:r>
              <a:rPr lang="en-US" dirty="0"/>
              <a:t>Univariant Analysis</a:t>
            </a:r>
            <a:endParaRPr lang="en-IN" dirty="0"/>
          </a:p>
        </p:txBody>
      </p:sp>
      <p:sp>
        <p:nvSpPr>
          <p:cNvPr id="3" name="Content Placeholder 2">
            <a:extLst>
              <a:ext uri="{FF2B5EF4-FFF2-40B4-BE49-F238E27FC236}">
                <a16:creationId xmlns:a16="http://schemas.microsoft.com/office/drawing/2014/main" id="{15D38E3D-6726-8EC5-5391-8F6ABD5136F3}"/>
              </a:ext>
            </a:extLst>
          </p:cNvPr>
          <p:cNvSpPr>
            <a:spLocks noGrp="1"/>
          </p:cNvSpPr>
          <p:nvPr>
            <p:ph idx="1"/>
          </p:nvPr>
        </p:nvSpPr>
        <p:spPr>
          <a:xfrm>
            <a:off x="458694" y="895350"/>
            <a:ext cx="11274612" cy="5249863"/>
          </a:xfrm>
        </p:spPr>
        <p:txBody>
          <a:bodyPr>
            <a:normAutofit/>
          </a:bodyPr>
          <a:lstStyle/>
          <a:p>
            <a:r>
              <a:rPr lang="en-US" sz="1600" dirty="0">
                <a:latin typeface="Times New Roman" panose="02020603050405020304" pitchFamily="18" charset="0"/>
                <a:cs typeface="Times New Roman" panose="02020603050405020304" pitchFamily="18" charset="0"/>
              </a:rPr>
              <a:t>A Univariant Analysis was carried out to derive more insight from the data for various attributes of the data. It helps to understand the customer base of the financial company based on visualization of individual parameters of the applicants.</a:t>
            </a:r>
          </a:p>
          <a:p>
            <a:r>
              <a:rPr lang="en-US" sz="1600" dirty="0">
                <a:latin typeface="Times New Roman" panose="02020603050405020304" pitchFamily="18" charset="0"/>
                <a:cs typeface="Times New Roman" panose="02020603050405020304" pitchFamily="18" charset="0"/>
              </a:rPr>
              <a:t>The following section provides the details of results obtained from Univariant analysis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484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57" name="Rectangle 205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059" name="Group 2058">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2060" name="Picture 2059">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061" name="Picture 2060">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063" name="Rectangle 2062">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608AA-AB37-BC9D-B4AA-6050307F2615}"/>
              </a:ext>
            </a:extLst>
          </p:cNvPr>
          <p:cNvSpPr>
            <a:spLocks noGrp="1"/>
          </p:cNvSpPr>
          <p:nvPr>
            <p:ph type="title"/>
          </p:nvPr>
        </p:nvSpPr>
        <p:spPr>
          <a:xfrm>
            <a:off x="1143000" y="1066801"/>
            <a:ext cx="5410200" cy="762000"/>
          </a:xfrm>
        </p:spPr>
        <p:txBody>
          <a:bodyPr>
            <a:normAutofit/>
          </a:bodyPr>
          <a:lstStyle/>
          <a:p>
            <a:r>
              <a:rPr lang="en-IN" sz="3600" dirty="0"/>
              <a:t>Home ownership</a:t>
            </a:r>
          </a:p>
        </p:txBody>
      </p:sp>
      <p:sp>
        <p:nvSpPr>
          <p:cNvPr id="3" name="Content Placeholder 2">
            <a:extLst>
              <a:ext uri="{FF2B5EF4-FFF2-40B4-BE49-F238E27FC236}">
                <a16:creationId xmlns:a16="http://schemas.microsoft.com/office/drawing/2014/main" id="{55D76CE6-AEE3-67B9-732F-05B79FDFF7F1}"/>
              </a:ext>
            </a:extLst>
          </p:cNvPr>
          <p:cNvSpPr>
            <a:spLocks noGrp="1"/>
          </p:cNvSpPr>
          <p:nvPr>
            <p:ph idx="1"/>
          </p:nvPr>
        </p:nvSpPr>
        <p:spPr>
          <a:xfrm>
            <a:off x="1143000" y="1835704"/>
            <a:ext cx="5410200" cy="3955496"/>
          </a:xfrm>
        </p:spPr>
        <p:txBody>
          <a:bodyPr>
            <a:normAutofit/>
          </a:bodyPr>
          <a:lstStyle/>
          <a:p>
            <a:r>
              <a:rPr lang="en-US" sz="1800" dirty="0" err="1"/>
              <a:t>home_ownership</a:t>
            </a:r>
            <a:r>
              <a:rPr lang="en-US" sz="1800" dirty="0"/>
              <a:t>: The graph gives a trend that the most of the loans were sanctioned to the customers who does not own a home. This information will further be corelated to other </a:t>
            </a:r>
            <a:r>
              <a:rPr lang="en-US" sz="1800" dirty="0" err="1"/>
              <a:t>varialbes</a:t>
            </a:r>
            <a:r>
              <a:rPr lang="en-US" sz="1800" dirty="0"/>
              <a:t> to derive insights.</a:t>
            </a:r>
            <a:endParaRPr lang="en-IN" sz="1800" dirty="0"/>
          </a:p>
        </p:txBody>
      </p:sp>
      <p:pic>
        <p:nvPicPr>
          <p:cNvPr id="1028" name="Picture 4">
            <a:extLst>
              <a:ext uri="{FF2B5EF4-FFF2-40B4-BE49-F238E27FC236}">
                <a16:creationId xmlns:a16="http://schemas.microsoft.com/office/drawing/2014/main" id="{FBF13DAA-0373-486F-8446-268A0794A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509" y="1307386"/>
            <a:ext cx="4425810" cy="4243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794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07" name="Rectangle 410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109" name="Group 4108">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4110" name="Picture 4109">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4111" name="Picture 4110">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4113" name="Rectangle 4112">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ectangle 4114">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11A5B-83C6-F8D3-7011-5D05FDCFEDC9}"/>
              </a:ext>
            </a:extLst>
          </p:cNvPr>
          <p:cNvSpPr>
            <a:spLocks noGrp="1"/>
          </p:cNvSpPr>
          <p:nvPr>
            <p:ph type="title"/>
          </p:nvPr>
        </p:nvSpPr>
        <p:spPr>
          <a:xfrm>
            <a:off x="1143000" y="1066801"/>
            <a:ext cx="5410200" cy="747252"/>
          </a:xfrm>
        </p:spPr>
        <p:txBody>
          <a:bodyPr>
            <a:normAutofit/>
          </a:bodyPr>
          <a:lstStyle/>
          <a:p>
            <a:r>
              <a:rPr lang="en-IN" sz="3600" dirty="0"/>
              <a:t>State </a:t>
            </a:r>
          </a:p>
        </p:txBody>
      </p:sp>
      <p:sp>
        <p:nvSpPr>
          <p:cNvPr id="4102" name="Content Placeholder 4101">
            <a:extLst>
              <a:ext uri="{FF2B5EF4-FFF2-40B4-BE49-F238E27FC236}">
                <a16:creationId xmlns:a16="http://schemas.microsoft.com/office/drawing/2014/main" id="{4DCB5AF8-0143-5D10-2987-624FDF536B5D}"/>
              </a:ext>
            </a:extLst>
          </p:cNvPr>
          <p:cNvSpPr>
            <a:spLocks noGrp="1"/>
          </p:cNvSpPr>
          <p:nvPr>
            <p:ph idx="1"/>
          </p:nvPr>
        </p:nvSpPr>
        <p:spPr>
          <a:xfrm>
            <a:off x="1143000" y="2079524"/>
            <a:ext cx="4419060" cy="3244144"/>
          </a:xfrm>
        </p:spPr>
        <p:txBody>
          <a:bodyPr>
            <a:normAutofit/>
          </a:bodyPr>
          <a:lstStyle/>
          <a:p>
            <a:r>
              <a:rPr lang="en-US" sz="1800" dirty="0" err="1">
                <a:latin typeface="Times New Roman" panose="02020603050405020304" pitchFamily="18" charset="0"/>
                <a:cs typeface="Times New Roman" panose="02020603050405020304" pitchFamily="18" charset="0"/>
              </a:rPr>
              <a:t>addr_state</a:t>
            </a:r>
            <a:r>
              <a:rPr lang="en-US" sz="1800" dirty="0">
                <a:latin typeface="Times New Roman" panose="02020603050405020304" pitchFamily="18" charset="0"/>
                <a:cs typeface="Times New Roman" panose="02020603050405020304" pitchFamily="18" charset="0"/>
              </a:rPr>
              <a:t>: Few of the state  like “CA” ,”FL” and “NY” has the higher number of applicants compared to other states. </a:t>
            </a:r>
            <a:endParaRPr lang="en-US" sz="1800" dirty="0"/>
          </a:p>
        </p:txBody>
      </p:sp>
      <p:pic>
        <p:nvPicPr>
          <p:cNvPr id="4098" name="Picture 2">
            <a:extLst>
              <a:ext uri="{FF2B5EF4-FFF2-40B4-BE49-F238E27FC236}">
                <a16:creationId xmlns:a16="http://schemas.microsoft.com/office/drawing/2014/main" id="{70CF10CA-C0B8-2D2A-051C-6807889A16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09826" y="1929321"/>
            <a:ext cx="5410199" cy="385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045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29" name="Rectangle 512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131" name="Group 5130">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5132" name="Picture 5131">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5133" name="Picture 5132">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5135" name="Rectangle 5134">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02C5C-EB4A-F397-9636-41CEA5D2DF68}"/>
              </a:ext>
            </a:extLst>
          </p:cNvPr>
          <p:cNvSpPr>
            <a:spLocks noGrp="1"/>
          </p:cNvSpPr>
          <p:nvPr>
            <p:ph type="title"/>
          </p:nvPr>
        </p:nvSpPr>
        <p:spPr>
          <a:xfrm>
            <a:off x="1143000" y="1066800"/>
            <a:ext cx="5410200" cy="806245"/>
          </a:xfrm>
        </p:spPr>
        <p:txBody>
          <a:bodyPr>
            <a:normAutofit/>
          </a:bodyPr>
          <a:lstStyle/>
          <a:p>
            <a:r>
              <a:rPr lang="en-IN" sz="3600" dirty="0" err="1"/>
              <a:t>Installments</a:t>
            </a:r>
            <a:endParaRPr lang="en-IN" sz="3600" dirty="0"/>
          </a:p>
        </p:txBody>
      </p:sp>
      <p:sp>
        <p:nvSpPr>
          <p:cNvPr id="3" name="Content Placeholder 2">
            <a:extLst>
              <a:ext uri="{FF2B5EF4-FFF2-40B4-BE49-F238E27FC236}">
                <a16:creationId xmlns:a16="http://schemas.microsoft.com/office/drawing/2014/main" id="{D23E9A53-0EAC-73E8-5226-8E2877114498}"/>
              </a:ext>
            </a:extLst>
          </p:cNvPr>
          <p:cNvSpPr>
            <a:spLocks noGrp="1"/>
          </p:cNvSpPr>
          <p:nvPr>
            <p:ph idx="1"/>
          </p:nvPr>
        </p:nvSpPr>
        <p:spPr>
          <a:xfrm>
            <a:off x="1143000" y="2035277"/>
            <a:ext cx="5410200" cy="3755923"/>
          </a:xfrm>
        </p:spPr>
        <p:txBody>
          <a:bodyPr>
            <a:normAutofit/>
          </a:bodyPr>
          <a:lstStyle/>
          <a:p>
            <a:r>
              <a:rPr lang="en-US" sz="1800" dirty="0"/>
              <a:t>Installment: Most of the installments are below 500 and he concentration is high in range of 200 to 400</a:t>
            </a:r>
            <a:endParaRPr lang="en-IN" sz="1800" dirty="0"/>
          </a:p>
        </p:txBody>
      </p:sp>
      <p:pic>
        <p:nvPicPr>
          <p:cNvPr id="5124" name="Picture 4">
            <a:extLst>
              <a:ext uri="{FF2B5EF4-FFF2-40B4-BE49-F238E27FC236}">
                <a16:creationId xmlns:a16="http://schemas.microsoft.com/office/drawing/2014/main" id="{AD920231-86F5-0CE6-B789-C4D62724E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2364" y="985377"/>
            <a:ext cx="4610100"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722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179" name="Rectangle 717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181" name="Group 7180">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7182" name="Picture 7181">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7183" name="Picture 7182">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7185" name="Rectangle 7184">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7186">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FFF7D-EF14-2E55-E189-185D104C2CF3}"/>
              </a:ext>
            </a:extLst>
          </p:cNvPr>
          <p:cNvSpPr>
            <a:spLocks noGrp="1"/>
          </p:cNvSpPr>
          <p:nvPr>
            <p:ph type="title"/>
          </p:nvPr>
        </p:nvSpPr>
        <p:spPr>
          <a:xfrm>
            <a:off x="1143000" y="1066800"/>
            <a:ext cx="5410200" cy="968477"/>
          </a:xfrm>
        </p:spPr>
        <p:txBody>
          <a:bodyPr>
            <a:normAutofit/>
          </a:bodyPr>
          <a:lstStyle/>
          <a:p>
            <a:r>
              <a:rPr lang="en-IN" sz="3600" dirty="0"/>
              <a:t>Terms of instalment</a:t>
            </a:r>
          </a:p>
        </p:txBody>
      </p:sp>
      <p:sp>
        <p:nvSpPr>
          <p:cNvPr id="7174" name="Content Placeholder 7173">
            <a:extLst>
              <a:ext uri="{FF2B5EF4-FFF2-40B4-BE49-F238E27FC236}">
                <a16:creationId xmlns:a16="http://schemas.microsoft.com/office/drawing/2014/main" id="{4EB4748A-407F-95A2-7CFE-A4D0D98B3DA1}"/>
              </a:ext>
            </a:extLst>
          </p:cNvPr>
          <p:cNvSpPr>
            <a:spLocks noGrp="1"/>
          </p:cNvSpPr>
          <p:nvPr>
            <p:ph idx="1"/>
          </p:nvPr>
        </p:nvSpPr>
        <p:spPr>
          <a:xfrm>
            <a:off x="1143000" y="2271252"/>
            <a:ext cx="5410200" cy="3519948"/>
          </a:xfrm>
        </p:spPr>
        <p:txBody>
          <a:bodyPr>
            <a:normAutofit/>
          </a:bodyPr>
          <a:lstStyle/>
          <a:p>
            <a:r>
              <a:rPr lang="en-US" sz="1800" dirty="0"/>
              <a:t>Term: </a:t>
            </a:r>
            <a:r>
              <a:rPr lang="en-IN" sz="1800" dirty="0"/>
              <a:t>60 months term is likely to be "Defaulted“ more in proportion to 36 months term.</a:t>
            </a:r>
            <a:endParaRPr lang="en-US" sz="1800" dirty="0"/>
          </a:p>
        </p:txBody>
      </p:sp>
      <p:pic>
        <p:nvPicPr>
          <p:cNvPr id="2050" name="Picture 2">
            <a:extLst>
              <a:ext uri="{FF2B5EF4-FFF2-40B4-BE49-F238E27FC236}">
                <a16:creationId xmlns:a16="http://schemas.microsoft.com/office/drawing/2014/main" id="{E7CF4A36-0C0C-4F23-9F82-80FFD3B79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4249" y="1455226"/>
            <a:ext cx="3766330" cy="368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40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03" name="Rectangle 820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8205" name="Group 8204">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8206" name="Picture 8205">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8207" name="Picture 8206">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8209" name="Rectangle 820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1" name="Rectangle 8210">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18990-71B2-C248-4D51-48914EF0822B}"/>
              </a:ext>
            </a:extLst>
          </p:cNvPr>
          <p:cNvSpPr>
            <a:spLocks noGrp="1"/>
          </p:cNvSpPr>
          <p:nvPr>
            <p:ph type="title"/>
          </p:nvPr>
        </p:nvSpPr>
        <p:spPr>
          <a:xfrm>
            <a:off x="1143000" y="1066801"/>
            <a:ext cx="5410200" cy="820994"/>
          </a:xfrm>
        </p:spPr>
        <p:txBody>
          <a:bodyPr>
            <a:normAutofit/>
          </a:bodyPr>
          <a:lstStyle/>
          <a:p>
            <a:r>
              <a:rPr lang="en-IN" sz="3600" dirty="0"/>
              <a:t>Annual Income</a:t>
            </a:r>
          </a:p>
        </p:txBody>
      </p:sp>
      <p:sp>
        <p:nvSpPr>
          <p:cNvPr id="8198" name="Content Placeholder 8197">
            <a:extLst>
              <a:ext uri="{FF2B5EF4-FFF2-40B4-BE49-F238E27FC236}">
                <a16:creationId xmlns:a16="http://schemas.microsoft.com/office/drawing/2014/main" id="{C0E320EB-EE8D-B9D6-14F6-434EE47E950F}"/>
              </a:ext>
            </a:extLst>
          </p:cNvPr>
          <p:cNvSpPr>
            <a:spLocks noGrp="1"/>
          </p:cNvSpPr>
          <p:nvPr>
            <p:ph idx="1"/>
          </p:nvPr>
        </p:nvSpPr>
        <p:spPr>
          <a:xfrm>
            <a:off x="1143000" y="2153265"/>
            <a:ext cx="5410200" cy="3637935"/>
          </a:xfrm>
        </p:spPr>
        <p:txBody>
          <a:bodyPr>
            <a:normAutofit/>
          </a:bodyPr>
          <a:lstStyle/>
          <a:p>
            <a:r>
              <a:rPr lang="en-US" sz="1800" dirty="0" err="1"/>
              <a:t>Annual_income</a:t>
            </a:r>
            <a:r>
              <a:rPr lang="en-US" sz="1800" dirty="0"/>
              <a:t>: After outliner treatments the annual income major at 40000-50000.</a:t>
            </a:r>
          </a:p>
        </p:txBody>
      </p:sp>
      <p:pic>
        <p:nvPicPr>
          <p:cNvPr id="3074" name="Picture 2">
            <a:extLst>
              <a:ext uri="{FF2B5EF4-FFF2-40B4-BE49-F238E27FC236}">
                <a16:creationId xmlns:a16="http://schemas.microsoft.com/office/drawing/2014/main" id="{2673C0CE-3C3D-4A9B-95A5-2929D6E02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7864" y="1371599"/>
            <a:ext cx="3388441" cy="399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298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03" name="Rectangle 820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8205" name="Group 8204">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8206" name="Picture 8205">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8207" name="Picture 8206">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8209" name="Rectangle 820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1" name="Rectangle 8210">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18990-71B2-C248-4D51-48914EF0822B}"/>
              </a:ext>
            </a:extLst>
          </p:cNvPr>
          <p:cNvSpPr>
            <a:spLocks noGrp="1"/>
          </p:cNvSpPr>
          <p:nvPr>
            <p:ph type="title"/>
          </p:nvPr>
        </p:nvSpPr>
        <p:spPr>
          <a:xfrm>
            <a:off x="1143000" y="1066801"/>
            <a:ext cx="5410200" cy="820994"/>
          </a:xfrm>
        </p:spPr>
        <p:txBody>
          <a:bodyPr>
            <a:normAutofit/>
          </a:bodyPr>
          <a:lstStyle/>
          <a:p>
            <a:r>
              <a:rPr lang="en-IN" sz="3600" dirty="0"/>
              <a:t>Revolution Utilization</a:t>
            </a:r>
          </a:p>
        </p:txBody>
      </p:sp>
      <p:sp>
        <p:nvSpPr>
          <p:cNvPr id="8198" name="Content Placeholder 8197">
            <a:extLst>
              <a:ext uri="{FF2B5EF4-FFF2-40B4-BE49-F238E27FC236}">
                <a16:creationId xmlns:a16="http://schemas.microsoft.com/office/drawing/2014/main" id="{C0E320EB-EE8D-B9D6-14F6-434EE47E950F}"/>
              </a:ext>
            </a:extLst>
          </p:cNvPr>
          <p:cNvSpPr>
            <a:spLocks noGrp="1"/>
          </p:cNvSpPr>
          <p:nvPr>
            <p:ph idx="1"/>
          </p:nvPr>
        </p:nvSpPr>
        <p:spPr>
          <a:xfrm>
            <a:off x="1143000" y="2153265"/>
            <a:ext cx="5410200" cy="3637935"/>
          </a:xfrm>
        </p:spPr>
        <p:txBody>
          <a:bodyPr>
            <a:normAutofit/>
          </a:bodyPr>
          <a:lstStyle/>
          <a:p>
            <a:r>
              <a:rPr lang="en-IN" sz="1800" dirty="0"/>
              <a:t>It is the percentage of available credit that is being used on revolving accounts. </a:t>
            </a:r>
          </a:p>
          <a:p>
            <a:r>
              <a:rPr lang="en-IN" sz="1800" dirty="0"/>
              <a:t> It's a key metric that can directly affect credit scores and shows how responsibly credit is being managed.</a:t>
            </a:r>
          </a:p>
          <a:p>
            <a:r>
              <a:rPr lang="en-IN" sz="1800" b="1" dirty="0"/>
              <a:t>Insight</a:t>
            </a:r>
            <a:r>
              <a:rPr lang="en-IN" sz="1800" dirty="0"/>
              <a:t>: People with higher revolution unitization tend to defaults more.</a:t>
            </a:r>
          </a:p>
          <a:p>
            <a:endParaRPr lang="en-US" sz="1800" dirty="0"/>
          </a:p>
        </p:txBody>
      </p:sp>
      <p:pic>
        <p:nvPicPr>
          <p:cNvPr id="4098" name="Picture 2">
            <a:extLst>
              <a:ext uri="{FF2B5EF4-FFF2-40B4-BE49-F238E27FC236}">
                <a16:creationId xmlns:a16="http://schemas.microsoft.com/office/drawing/2014/main" id="{1B957EF0-2074-472E-8B5E-4C4EBAEE3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889" y="1019175"/>
            <a:ext cx="46101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47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03" name="Rectangle 820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8205" name="Group 8204">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8206" name="Picture 8205">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8207" name="Picture 8206">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8209" name="Rectangle 820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1" name="Rectangle 8210">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18990-71B2-C248-4D51-48914EF0822B}"/>
              </a:ext>
            </a:extLst>
          </p:cNvPr>
          <p:cNvSpPr>
            <a:spLocks noGrp="1"/>
          </p:cNvSpPr>
          <p:nvPr>
            <p:ph type="title"/>
          </p:nvPr>
        </p:nvSpPr>
        <p:spPr>
          <a:xfrm>
            <a:off x="1143000" y="1066801"/>
            <a:ext cx="5410200" cy="820994"/>
          </a:xfrm>
        </p:spPr>
        <p:txBody>
          <a:bodyPr>
            <a:normAutofit/>
          </a:bodyPr>
          <a:lstStyle/>
          <a:p>
            <a:r>
              <a:rPr lang="en-IN" sz="3600" dirty="0"/>
              <a:t>Earliest Credit line</a:t>
            </a:r>
          </a:p>
        </p:txBody>
      </p:sp>
      <p:sp>
        <p:nvSpPr>
          <p:cNvPr id="8198" name="Content Placeholder 8197">
            <a:extLst>
              <a:ext uri="{FF2B5EF4-FFF2-40B4-BE49-F238E27FC236}">
                <a16:creationId xmlns:a16="http://schemas.microsoft.com/office/drawing/2014/main" id="{C0E320EB-EE8D-B9D6-14F6-434EE47E950F}"/>
              </a:ext>
            </a:extLst>
          </p:cNvPr>
          <p:cNvSpPr>
            <a:spLocks noGrp="1"/>
          </p:cNvSpPr>
          <p:nvPr>
            <p:ph idx="1"/>
          </p:nvPr>
        </p:nvSpPr>
        <p:spPr>
          <a:xfrm>
            <a:off x="1143000" y="2153265"/>
            <a:ext cx="5410200" cy="3637935"/>
          </a:xfrm>
        </p:spPr>
        <p:txBody>
          <a:bodyPr>
            <a:normAutofit/>
          </a:bodyPr>
          <a:lstStyle/>
          <a:p>
            <a:r>
              <a:rPr lang="en-IN" sz="1800" dirty="0"/>
              <a:t>It is the earliest date a applicant had credit line attached to his name. </a:t>
            </a:r>
          </a:p>
          <a:p>
            <a:r>
              <a:rPr lang="en-IN" sz="1800" b="1" dirty="0"/>
              <a:t>Insight</a:t>
            </a:r>
            <a:r>
              <a:rPr lang="en-IN" sz="1800" dirty="0"/>
              <a:t>: People who having earliest credit line between 1990 and 2000 tend to show more Default Rate.</a:t>
            </a:r>
            <a:endParaRPr lang="en-US" sz="1800" dirty="0"/>
          </a:p>
        </p:txBody>
      </p:sp>
      <p:pic>
        <p:nvPicPr>
          <p:cNvPr id="5122" name="Picture 2">
            <a:extLst>
              <a:ext uri="{FF2B5EF4-FFF2-40B4-BE49-F238E27FC236}">
                <a16:creationId xmlns:a16="http://schemas.microsoft.com/office/drawing/2014/main" id="{98CF94C6-463B-4394-B08C-3127C6097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550" y="1232414"/>
            <a:ext cx="4662318" cy="439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261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8E49-C01B-4E15-655B-BB3189ADCC6B}"/>
              </a:ext>
            </a:extLst>
          </p:cNvPr>
          <p:cNvSpPr>
            <a:spLocks noGrp="1"/>
          </p:cNvSpPr>
          <p:nvPr>
            <p:ph type="title"/>
          </p:nvPr>
        </p:nvSpPr>
        <p:spPr>
          <a:xfrm>
            <a:off x="458694" y="365760"/>
            <a:ext cx="10895106" cy="596265"/>
          </a:xfrm>
        </p:spPr>
        <p:txBody>
          <a:bodyPr>
            <a:normAutofit fontScale="90000"/>
          </a:bodyPr>
          <a:lstStyle/>
          <a:p>
            <a:r>
              <a:rPr lang="en-US" dirty="0"/>
              <a:t>Bivariant Analysis </a:t>
            </a:r>
            <a:endParaRPr lang="en-IN" dirty="0"/>
          </a:p>
        </p:txBody>
      </p:sp>
      <p:sp>
        <p:nvSpPr>
          <p:cNvPr id="3" name="Content Placeholder 2">
            <a:extLst>
              <a:ext uri="{FF2B5EF4-FFF2-40B4-BE49-F238E27FC236}">
                <a16:creationId xmlns:a16="http://schemas.microsoft.com/office/drawing/2014/main" id="{257EF456-557A-BC40-0764-5FA94229ADBD}"/>
              </a:ext>
            </a:extLst>
          </p:cNvPr>
          <p:cNvSpPr>
            <a:spLocks noGrp="1"/>
          </p:cNvSpPr>
          <p:nvPr>
            <p:ph idx="1"/>
          </p:nvPr>
        </p:nvSpPr>
        <p:spPr>
          <a:xfrm>
            <a:off x="458694" y="962025"/>
            <a:ext cx="11274612" cy="5183188"/>
          </a:xfrm>
        </p:spPr>
        <p:txBody>
          <a:bodyPr>
            <a:normAutofit/>
          </a:bodyPr>
          <a:lstStyle/>
          <a:p>
            <a:r>
              <a:rPr lang="en-US" sz="1600" dirty="0">
                <a:latin typeface="Times New Roman" panose="02020603050405020304" pitchFamily="18" charset="0"/>
                <a:cs typeface="Times New Roman" panose="02020603050405020304" pitchFamily="18" charset="0"/>
              </a:rPr>
              <a:t>A Bivariant Analysis was carried out to establish a correlation between various attributes to the status off loan. This analysis is important to understand the category for which the charge off was higher and to derive the conclusion</a:t>
            </a:r>
          </a:p>
          <a:p>
            <a:r>
              <a:rPr lang="en-US" sz="1600" dirty="0">
                <a:latin typeface="Times New Roman" panose="02020603050405020304" pitchFamily="18" charset="0"/>
                <a:cs typeface="Times New Roman" panose="02020603050405020304" pitchFamily="18" charset="0"/>
              </a:rPr>
              <a:t>The following section provides the details of results obtained from Univariant analysis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31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D6888-8BCD-AF45-757E-A69DA21B00E8}"/>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BD857FF-8862-75EC-EB20-8AE394628BC2}"/>
              </a:ext>
            </a:extLst>
          </p:cNvPr>
          <p:cNvSpPr>
            <a:spLocks noGrp="1"/>
          </p:cNvSpPr>
          <p:nvPr>
            <p:ph idx="1"/>
          </p:nvPr>
        </p:nvSpPr>
        <p:spPr>
          <a:xfrm>
            <a:off x="458694" y="1268362"/>
            <a:ext cx="11274612" cy="4876852"/>
          </a:xfrm>
        </p:spPr>
        <p:txBody>
          <a:bodyPr>
            <a:normAutofit lnSpcReduction="10000"/>
          </a:bodyPr>
          <a:lstStyle/>
          <a:p>
            <a:r>
              <a:rPr lang="en-US" sz="2100" dirty="0">
                <a:latin typeface="Times New Roman" panose="02020603050405020304" pitchFamily="18" charset="0"/>
                <a:cs typeface="Times New Roman" panose="02020603050405020304" pitchFamily="18" charset="0"/>
              </a:rPr>
              <a:t>The problem statement concerns to a  Finance company which offers various types of loans to urban customers.</a:t>
            </a:r>
          </a:p>
          <a:p>
            <a:r>
              <a:rPr lang="en-US" sz="2100" dirty="0">
                <a:latin typeface="Times New Roman" panose="02020603050405020304" pitchFamily="18" charset="0"/>
                <a:cs typeface="Times New Roman" panose="02020603050405020304" pitchFamily="18" charset="0"/>
              </a:rPr>
              <a:t>The problem statement is as follows </a:t>
            </a:r>
          </a:p>
          <a:p>
            <a:pPr marL="0" indent="0">
              <a:buNone/>
            </a:pPr>
            <a:r>
              <a:rPr lang="en-US" sz="2100" dirty="0">
                <a:latin typeface="Times New Roman" panose="02020603050405020304" pitchFamily="18" charset="0"/>
                <a:cs typeface="Times New Roman" panose="02020603050405020304" pitchFamily="18" charset="0"/>
              </a:rPr>
              <a:t>“To develop an efficient and accurate methodology to decide on the suitability of an applicant for accepting or rejecting their loan applications.”</a:t>
            </a:r>
          </a:p>
          <a:p>
            <a:r>
              <a:rPr lang="en-US" sz="2100" dirty="0">
                <a:latin typeface="Times New Roman" panose="02020603050405020304" pitchFamily="18" charset="0"/>
                <a:cs typeface="Times New Roman" panose="02020603050405020304" pitchFamily="18" charset="0"/>
              </a:rPr>
              <a:t>The implications of the processes quite significant as </a:t>
            </a:r>
          </a:p>
          <a:p>
            <a:pPr algn="l" rtl="0">
              <a:buFont typeface="Wingdings" panose="05000000000000000000" pitchFamily="2" charset="2"/>
              <a:buChar char="Ø"/>
            </a:pPr>
            <a:r>
              <a:rPr lang="en-US" sz="2100" b="0" i="0" dirty="0">
                <a:solidFill>
                  <a:srgbClr val="091E42"/>
                </a:solidFill>
                <a:effectLst/>
                <a:latin typeface="Times New Roman" panose="02020603050405020304" pitchFamily="18" charset="0"/>
                <a:cs typeface="Times New Roman" panose="02020603050405020304" pitchFamily="18" charset="0"/>
              </a:rPr>
              <a:t>If the applicant is</a:t>
            </a:r>
            <a:r>
              <a:rPr lang="en-US" sz="2100" b="1" i="0" dirty="0">
                <a:solidFill>
                  <a:srgbClr val="091E42"/>
                </a:solidFill>
                <a:effectLst/>
                <a:latin typeface="Times New Roman" panose="02020603050405020304" pitchFamily="18" charset="0"/>
                <a:cs typeface="Times New Roman" panose="02020603050405020304" pitchFamily="18" charset="0"/>
              </a:rPr>
              <a:t> likely to repay the loan</a:t>
            </a:r>
            <a:r>
              <a:rPr lang="en-US" sz="2100" b="0" i="0" dirty="0">
                <a:solidFill>
                  <a:srgbClr val="091E42"/>
                </a:solidFill>
                <a:effectLst/>
                <a:latin typeface="Times New Roman" panose="02020603050405020304" pitchFamily="18" charset="0"/>
                <a:cs typeface="Times New Roman" panose="02020603050405020304" pitchFamily="18" charset="0"/>
              </a:rPr>
              <a:t>, then not approving the loan results in a </a:t>
            </a:r>
            <a:r>
              <a:rPr lang="en-US" sz="2100" b="1" i="0" dirty="0">
                <a:solidFill>
                  <a:srgbClr val="091E42"/>
                </a:solidFill>
                <a:effectLst/>
                <a:latin typeface="Times New Roman" panose="02020603050405020304" pitchFamily="18" charset="0"/>
                <a:cs typeface="Times New Roman" panose="02020603050405020304" pitchFamily="18" charset="0"/>
              </a:rPr>
              <a:t>loss of business</a:t>
            </a:r>
            <a:r>
              <a:rPr lang="en-US" sz="2100" b="0" i="0" dirty="0">
                <a:solidFill>
                  <a:srgbClr val="091E42"/>
                </a:solidFill>
                <a:effectLst/>
                <a:latin typeface="Times New Roman" panose="02020603050405020304" pitchFamily="18" charset="0"/>
                <a:cs typeface="Times New Roman" panose="02020603050405020304" pitchFamily="18" charset="0"/>
              </a:rPr>
              <a:t> to the company</a:t>
            </a:r>
          </a:p>
          <a:p>
            <a:pPr algn="l" rtl="0">
              <a:buFont typeface="Wingdings" panose="05000000000000000000" pitchFamily="2" charset="2"/>
              <a:buChar char="Ø"/>
            </a:pPr>
            <a:r>
              <a:rPr lang="en-US" sz="2100" b="0" i="0" dirty="0">
                <a:solidFill>
                  <a:srgbClr val="091E42"/>
                </a:solidFill>
                <a:effectLst/>
                <a:latin typeface="Times New Roman" panose="02020603050405020304" pitchFamily="18" charset="0"/>
                <a:cs typeface="Times New Roman" panose="02020603050405020304" pitchFamily="18" charset="0"/>
              </a:rPr>
              <a:t>If the applicant is </a:t>
            </a:r>
            <a:r>
              <a:rPr lang="en-US" sz="2100" b="1" i="0" dirty="0">
                <a:solidFill>
                  <a:srgbClr val="091E42"/>
                </a:solidFill>
                <a:effectLst/>
                <a:latin typeface="Times New Roman" panose="02020603050405020304" pitchFamily="18" charset="0"/>
                <a:cs typeface="Times New Roman" panose="02020603050405020304" pitchFamily="18" charset="0"/>
              </a:rPr>
              <a:t>not likely to repay the loan,</a:t>
            </a:r>
            <a:r>
              <a:rPr lang="en-US" sz="2100" b="0" i="0" dirty="0">
                <a:solidFill>
                  <a:srgbClr val="091E42"/>
                </a:solidFill>
                <a:effectLst/>
                <a:latin typeface="Times New Roman" panose="02020603050405020304" pitchFamily="18" charset="0"/>
                <a:cs typeface="Times New Roman" panose="02020603050405020304" pitchFamily="18" charset="0"/>
              </a:rPr>
              <a:t> i.e. he/she is likely to default, then approving the loan may lead to a </a:t>
            </a:r>
            <a:r>
              <a:rPr lang="en-US" sz="2100" b="1" i="0" dirty="0">
                <a:solidFill>
                  <a:srgbClr val="091E42"/>
                </a:solidFill>
                <a:effectLst/>
                <a:latin typeface="Times New Roman" panose="02020603050405020304" pitchFamily="18" charset="0"/>
                <a:cs typeface="Times New Roman" panose="02020603050405020304" pitchFamily="18" charset="0"/>
              </a:rPr>
              <a:t>financial loss</a:t>
            </a:r>
            <a:r>
              <a:rPr lang="en-US" sz="2100" b="0" i="0" dirty="0">
                <a:solidFill>
                  <a:srgbClr val="091E42"/>
                </a:solidFill>
                <a:effectLst/>
                <a:latin typeface="Times New Roman" panose="02020603050405020304" pitchFamily="18" charset="0"/>
                <a:cs typeface="Times New Roman" panose="02020603050405020304" pitchFamily="18" charset="0"/>
              </a:rPr>
              <a:t> for the company</a:t>
            </a:r>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The challenges in developing the methodology is due to wide variety of data available for the applicants. Choosing the right data set to will allow to take a informed decision</a:t>
            </a:r>
          </a:p>
          <a:p>
            <a:endParaRPr lang="en-IN" dirty="0"/>
          </a:p>
        </p:txBody>
      </p:sp>
    </p:spTree>
    <p:extLst>
      <p:ext uri="{BB962C8B-B14F-4D97-AF65-F5344CB8AC3E}">
        <p14:creationId xmlns:p14="http://schemas.microsoft.com/office/powerpoint/2010/main" val="411093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249" name="Rectangle 1024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0251" name="Group 10250">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0252" name="Picture 10251">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0253" name="Picture 10252">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0255" name="Rectangle 10254">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7" name="Rectangle 10256">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93D625-9C63-D668-C03D-BF0EDFAEF679}"/>
              </a:ext>
            </a:extLst>
          </p:cNvPr>
          <p:cNvSpPr>
            <a:spLocks noGrp="1"/>
          </p:cNvSpPr>
          <p:nvPr>
            <p:ph idx="1"/>
          </p:nvPr>
        </p:nvSpPr>
        <p:spPr>
          <a:xfrm>
            <a:off x="1143000" y="2123768"/>
            <a:ext cx="5410200" cy="3667432"/>
          </a:xfrm>
        </p:spPr>
        <p:txBody>
          <a:bodyPr>
            <a:normAutofit/>
          </a:bodyPr>
          <a:lstStyle/>
          <a:p>
            <a:r>
              <a:rPr lang="en-US" sz="1800" dirty="0"/>
              <a:t>Charged off loans </a:t>
            </a:r>
            <a:r>
              <a:rPr lang="en-US" sz="1800" dirty="0" err="1"/>
              <a:t>w.r.t.</a:t>
            </a:r>
            <a:r>
              <a:rPr lang="en-US" sz="1800" dirty="0"/>
              <a:t> loan Amount: The data indicates that there is decreasing trend in number of charged off loans as the loan amount increases. The maximum charged off loans are for amount within range of 5000-10000.</a:t>
            </a:r>
            <a:endParaRPr lang="en-IN" sz="1800" dirty="0"/>
          </a:p>
        </p:txBody>
      </p:sp>
      <p:pic>
        <p:nvPicPr>
          <p:cNvPr id="10242" name="Picture 2">
            <a:extLst>
              <a:ext uri="{FF2B5EF4-FFF2-40B4-BE49-F238E27FC236}">
                <a16:creationId xmlns:a16="http://schemas.microsoft.com/office/drawing/2014/main" id="{9C67DA34-077D-A5CA-B2E2-87AE004B73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10400" y="1109648"/>
            <a:ext cx="4209625" cy="4638704"/>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335E3D9A-389D-4EE7-BEF2-75703B934838}"/>
              </a:ext>
            </a:extLst>
          </p:cNvPr>
          <p:cNvSpPr>
            <a:spLocks noGrp="1"/>
          </p:cNvSpPr>
          <p:nvPr>
            <p:ph type="title"/>
          </p:nvPr>
        </p:nvSpPr>
        <p:spPr>
          <a:xfrm>
            <a:off x="1143000" y="1066801"/>
            <a:ext cx="5410200" cy="820994"/>
          </a:xfrm>
        </p:spPr>
        <p:txBody>
          <a:bodyPr>
            <a:normAutofit/>
          </a:bodyPr>
          <a:lstStyle/>
          <a:p>
            <a:r>
              <a:rPr lang="en-IN" sz="3600" dirty="0"/>
              <a:t>Loan Amount Freq.</a:t>
            </a:r>
          </a:p>
        </p:txBody>
      </p:sp>
    </p:spTree>
    <p:extLst>
      <p:ext uri="{BB962C8B-B14F-4D97-AF65-F5344CB8AC3E}">
        <p14:creationId xmlns:p14="http://schemas.microsoft.com/office/powerpoint/2010/main" val="3183131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273" name="Rectangle 1127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275" name="Group 11274">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1276" name="Picture 11275">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1277" name="Picture 11276">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1279" name="Rectangle 1127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1" name="Rectangle 11280">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BCA78-2F21-4B0F-9F3D-DE8694821F9E}"/>
              </a:ext>
            </a:extLst>
          </p:cNvPr>
          <p:cNvSpPr>
            <a:spLocks noGrp="1"/>
          </p:cNvSpPr>
          <p:nvPr>
            <p:ph type="title"/>
          </p:nvPr>
        </p:nvSpPr>
        <p:spPr>
          <a:xfrm>
            <a:off x="1143000" y="1066801"/>
            <a:ext cx="5410200" cy="703006"/>
          </a:xfrm>
        </p:spPr>
        <p:txBody>
          <a:bodyPr>
            <a:normAutofit/>
          </a:bodyPr>
          <a:lstStyle/>
          <a:p>
            <a:r>
              <a:rPr lang="en-IN" sz="3600" dirty="0"/>
              <a:t>Employee Experience</a:t>
            </a:r>
          </a:p>
        </p:txBody>
      </p:sp>
      <p:sp>
        <p:nvSpPr>
          <p:cNvPr id="3" name="Content Placeholder 2">
            <a:extLst>
              <a:ext uri="{FF2B5EF4-FFF2-40B4-BE49-F238E27FC236}">
                <a16:creationId xmlns:a16="http://schemas.microsoft.com/office/drawing/2014/main" id="{9F23E0B5-6117-9F8C-3D8F-C9992828D074}"/>
              </a:ext>
            </a:extLst>
          </p:cNvPr>
          <p:cNvSpPr>
            <a:spLocks noGrp="1"/>
          </p:cNvSpPr>
          <p:nvPr>
            <p:ph idx="1"/>
          </p:nvPr>
        </p:nvSpPr>
        <p:spPr>
          <a:xfrm>
            <a:off x="1143000" y="2035277"/>
            <a:ext cx="5410200" cy="3755923"/>
          </a:xfrm>
        </p:spPr>
        <p:txBody>
          <a:bodyPr>
            <a:normAutofit/>
          </a:bodyPr>
          <a:lstStyle/>
          <a:p>
            <a:r>
              <a:rPr lang="en-IN" sz="1800" dirty="0"/>
              <a:t>This plot shows that proportion of applicants in each employment length bar marked as charged off is pretty consistent.</a:t>
            </a:r>
          </a:p>
          <a:p>
            <a:r>
              <a:rPr lang="en-IN" sz="1800" b="1" dirty="0"/>
              <a:t>Insights</a:t>
            </a:r>
            <a:r>
              <a:rPr lang="en-IN" sz="1800" dirty="0"/>
              <a:t>: Employment length(Experience) alone can't be a deciding factor in lending loans</a:t>
            </a:r>
          </a:p>
        </p:txBody>
      </p:sp>
      <p:pic>
        <p:nvPicPr>
          <p:cNvPr id="6146" name="Picture 2">
            <a:extLst>
              <a:ext uri="{FF2B5EF4-FFF2-40B4-BE49-F238E27FC236}">
                <a16:creationId xmlns:a16="http://schemas.microsoft.com/office/drawing/2014/main" id="{9730A328-A7C4-470C-8C62-3A10683AB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294" y="1201118"/>
            <a:ext cx="3781182" cy="404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153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297" name="Rectangle 1229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299" name="Group 12298">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2300" name="Picture 12299">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2301" name="Picture 12300">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2303" name="Rectangle 12302">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5" name="Rectangle 12304">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3AE3BC-4A21-7982-256E-A54BE5C42B0F}"/>
              </a:ext>
            </a:extLst>
          </p:cNvPr>
          <p:cNvSpPr>
            <a:spLocks noGrp="1"/>
          </p:cNvSpPr>
          <p:nvPr>
            <p:ph idx="1"/>
          </p:nvPr>
        </p:nvSpPr>
        <p:spPr>
          <a:xfrm>
            <a:off x="3098529" y="4653691"/>
            <a:ext cx="5410200" cy="3534697"/>
          </a:xfrm>
        </p:spPr>
        <p:txBody>
          <a:bodyPr>
            <a:normAutofit/>
          </a:bodyPr>
          <a:lstStyle/>
          <a:p>
            <a:r>
              <a:rPr lang="en-IN" sz="1400" dirty="0"/>
              <a:t>Insight</a:t>
            </a:r>
            <a:r>
              <a:rPr lang="en-IN" sz="1600" dirty="0"/>
              <a:t>:</a:t>
            </a:r>
          </a:p>
          <a:p>
            <a:pPr lvl="1"/>
            <a:r>
              <a:rPr lang="en-IN" sz="1400" dirty="0"/>
              <a:t>There are more people who are on RENT and taking loan of around $5k and being marked as "Charged Off"</a:t>
            </a:r>
          </a:p>
          <a:p>
            <a:pPr lvl="1"/>
            <a:r>
              <a:rPr lang="en-IN" sz="1400" dirty="0"/>
              <a:t>After Loan amount of $15K there are more people with MORTGAGE and being marked as 'Charged Off'</a:t>
            </a:r>
          </a:p>
        </p:txBody>
      </p:sp>
      <p:pic>
        <p:nvPicPr>
          <p:cNvPr id="7170" name="Picture 2">
            <a:extLst>
              <a:ext uri="{FF2B5EF4-FFF2-40B4-BE49-F238E27FC236}">
                <a16:creationId xmlns:a16="http://schemas.microsoft.com/office/drawing/2014/main" id="{CC222A3C-8EB1-4ADD-B944-C7D2B39E8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608" y="1430205"/>
            <a:ext cx="5761179" cy="31099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4D40143-6B8B-462C-AD1D-3B983B2D37A6}"/>
              </a:ext>
            </a:extLst>
          </p:cNvPr>
          <p:cNvSpPr txBox="1"/>
          <p:nvPr/>
        </p:nvSpPr>
        <p:spPr>
          <a:xfrm>
            <a:off x="4221457" y="902639"/>
            <a:ext cx="6094708" cy="369332"/>
          </a:xfrm>
          <a:prstGeom prst="rect">
            <a:avLst/>
          </a:prstGeom>
          <a:noFill/>
        </p:spPr>
        <p:txBody>
          <a:bodyPr wrap="square">
            <a:spAutoFit/>
          </a:bodyPr>
          <a:lstStyle/>
          <a:p>
            <a:r>
              <a:rPr lang="en-IN" b="1" dirty="0"/>
              <a:t>Home ownership VS Loan Amount</a:t>
            </a:r>
          </a:p>
        </p:txBody>
      </p:sp>
    </p:spTree>
    <p:extLst>
      <p:ext uri="{BB962C8B-B14F-4D97-AF65-F5344CB8AC3E}">
        <p14:creationId xmlns:p14="http://schemas.microsoft.com/office/powerpoint/2010/main" val="216633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321" name="Rectangle 1332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323" name="Group 13322">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3324" name="Picture 13323">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3325" name="Picture 13324">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3327" name="Rectangle 13326">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9" name="Rectangle 13328">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3068C-3B67-0D10-8238-12F7639864DF}"/>
              </a:ext>
            </a:extLst>
          </p:cNvPr>
          <p:cNvSpPr>
            <a:spLocks noGrp="1"/>
          </p:cNvSpPr>
          <p:nvPr>
            <p:ph type="title"/>
          </p:nvPr>
        </p:nvSpPr>
        <p:spPr>
          <a:xfrm>
            <a:off x="1143000" y="1066801"/>
            <a:ext cx="5410200" cy="1036168"/>
          </a:xfrm>
        </p:spPr>
        <p:txBody>
          <a:bodyPr>
            <a:normAutofit/>
          </a:bodyPr>
          <a:lstStyle/>
          <a:p>
            <a:r>
              <a:rPr lang="en-IN" sz="3200" dirty="0"/>
              <a:t>Loan </a:t>
            </a:r>
            <a:r>
              <a:rPr lang="en-IN" sz="3200" dirty="0" err="1"/>
              <a:t>Amnt</a:t>
            </a:r>
            <a:r>
              <a:rPr lang="en-IN" sz="3200" dirty="0"/>
              <a:t> Vs purpose</a:t>
            </a:r>
          </a:p>
        </p:txBody>
      </p:sp>
      <p:sp>
        <p:nvSpPr>
          <p:cNvPr id="3" name="Content Placeholder 2">
            <a:extLst>
              <a:ext uri="{FF2B5EF4-FFF2-40B4-BE49-F238E27FC236}">
                <a16:creationId xmlns:a16="http://schemas.microsoft.com/office/drawing/2014/main" id="{F07D9494-3D50-AC91-9B40-080703E68D54}"/>
              </a:ext>
            </a:extLst>
          </p:cNvPr>
          <p:cNvSpPr>
            <a:spLocks noGrp="1"/>
          </p:cNvSpPr>
          <p:nvPr>
            <p:ph idx="1"/>
          </p:nvPr>
        </p:nvSpPr>
        <p:spPr>
          <a:xfrm>
            <a:off x="1143000" y="2477067"/>
            <a:ext cx="5410200" cy="3314133"/>
          </a:xfrm>
        </p:spPr>
        <p:txBody>
          <a:bodyPr>
            <a:normAutofit/>
          </a:bodyPr>
          <a:lstStyle/>
          <a:p>
            <a:r>
              <a:rPr lang="en-IN" sz="1800" dirty="0"/>
              <a:t>Insight:</a:t>
            </a:r>
          </a:p>
          <a:p>
            <a:pPr marL="342900" indent="-342900">
              <a:buFont typeface="+mj-lt"/>
              <a:buAutoNum type="arabicPeriod"/>
            </a:pPr>
            <a:r>
              <a:rPr lang="en-IN" sz="1800" dirty="0"/>
              <a:t>Loan of higher amount given to Small Business tends to be marked as 'charged Off’</a:t>
            </a:r>
          </a:p>
          <a:p>
            <a:pPr marL="342900" indent="-342900">
              <a:buFont typeface="+mj-lt"/>
              <a:buAutoNum type="arabicPeriod"/>
            </a:pPr>
            <a:r>
              <a:rPr lang="en-IN" sz="1800" dirty="0"/>
              <a:t>This trend is followed by debt consolidation and credit card.</a:t>
            </a:r>
          </a:p>
        </p:txBody>
      </p:sp>
      <p:pic>
        <p:nvPicPr>
          <p:cNvPr id="8194" name="Picture 2">
            <a:extLst>
              <a:ext uri="{FF2B5EF4-FFF2-40B4-BE49-F238E27FC236}">
                <a16:creationId xmlns:a16="http://schemas.microsoft.com/office/drawing/2014/main" id="{579BFE3D-8432-4B88-970D-5EF6A9311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152" y="1771933"/>
            <a:ext cx="4362020" cy="331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49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5" name="Rectangle 1434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347" name="Rectangle 1434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349" name="Group 14348">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4350" name="Picture 14349">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351" name="Picture 14350">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4353" name="Rectangle 14352">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5" name="Rectangle 14354">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153D63-8D8B-83F4-8F43-5AC69F186CE9}"/>
              </a:ext>
            </a:extLst>
          </p:cNvPr>
          <p:cNvSpPr>
            <a:spLocks noGrp="1"/>
          </p:cNvSpPr>
          <p:nvPr>
            <p:ph type="title"/>
          </p:nvPr>
        </p:nvSpPr>
        <p:spPr>
          <a:xfrm>
            <a:off x="920109" y="1123351"/>
            <a:ext cx="5410200" cy="850490"/>
          </a:xfrm>
        </p:spPr>
        <p:txBody>
          <a:bodyPr>
            <a:normAutofit/>
          </a:bodyPr>
          <a:lstStyle/>
          <a:p>
            <a:r>
              <a:rPr lang="en-IN" sz="2800" dirty="0"/>
              <a:t>Importance</a:t>
            </a:r>
            <a:r>
              <a:rPr lang="en-IN" sz="3600" dirty="0"/>
              <a:t> </a:t>
            </a:r>
            <a:r>
              <a:rPr lang="en-IN" sz="2800" dirty="0"/>
              <a:t>of Verification</a:t>
            </a:r>
            <a:endParaRPr lang="en-IN" sz="3600" dirty="0"/>
          </a:p>
        </p:txBody>
      </p:sp>
      <p:sp>
        <p:nvSpPr>
          <p:cNvPr id="14342" name="Content Placeholder 14341">
            <a:extLst>
              <a:ext uri="{FF2B5EF4-FFF2-40B4-BE49-F238E27FC236}">
                <a16:creationId xmlns:a16="http://schemas.microsoft.com/office/drawing/2014/main" id="{07E6953E-4410-1826-C3BD-674402430530}"/>
              </a:ext>
            </a:extLst>
          </p:cNvPr>
          <p:cNvSpPr>
            <a:spLocks noGrp="1"/>
          </p:cNvSpPr>
          <p:nvPr>
            <p:ph idx="1"/>
          </p:nvPr>
        </p:nvSpPr>
        <p:spPr>
          <a:xfrm>
            <a:off x="920109" y="2251206"/>
            <a:ext cx="5410200" cy="3492908"/>
          </a:xfrm>
        </p:spPr>
        <p:txBody>
          <a:bodyPr>
            <a:normAutofit/>
          </a:bodyPr>
          <a:lstStyle/>
          <a:p>
            <a:r>
              <a:rPr lang="en-IN" sz="1800" b="1" dirty="0"/>
              <a:t>Insight</a:t>
            </a:r>
            <a:r>
              <a:rPr lang="en-IN" sz="1800" dirty="0"/>
              <a:t>:</a:t>
            </a:r>
          </a:p>
          <a:p>
            <a:pPr marL="800100" lvl="1" indent="-342900">
              <a:buFont typeface="+mj-lt"/>
              <a:buAutoNum type="arabicPeriod"/>
            </a:pPr>
            <a:r>
              <a:rPr lang="en-IN" sz="1400" dirty="0"/>
              <a:t>There are more Not Verified applicant with experience of less then 3-4 years and marked as 'charged off’.</a:t>
            </a:r>
          </a:p>
          <a:p>
            <a:pPr marL="800100" lvl="1" indent="-342900">
              <a:buFont typeface="+mj-lt"/>
              <a:buAutoNum type="arabicPeriod"/>
            </a:pPr>
            <a:r>
              <a:rPr lang="en-IN" sz="1400" dirty="0"/>
              <a:t>Except less than one year experience, rest all categories are having less count in Source Verified, So to minimize credit loss company should do more source verification.</a:t>
            </a:r>
          </a:p>
          <a:p>
            <a:r>
              <a:rPr lang="en-IN" sz="1800" b="1" dirty="0"/>
              <a:t>Company should lessen the number of un-verified applicant’s acceptance rate.</a:t>
            </a:r>
            <a:endParaRPr lang="en-US" sz="1800" b="1" dirty="0"/>
          </a:p>
        </p:txBody>
      </p:sp>
      <p:pic>
        <p:nvPicPr>
          <p:cNvPr id="11268" name="Picture 4">
            <a:extLst>
              <a:ext uri="{FF2B5EF4-FFF2-40B4-BE49-F238E27FC236}">
                <a16:creationId xmlns:a16="http://schemas.microsoft.com/office/drawing/2014/main" id="{57559A8C-F958-474B-8C62-F5E4ACDC5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3357" y="1492046"/>
            <a:ext cx="5052703" cy="356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208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9" name="Rectangle 1536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371" name="Rectangle 1537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373" name="Group 15372">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5374" name="Picture 15373">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375" name="Picture 15374">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5377" name="Rectangle 15376">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9" name="Rectangle 15378">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6" name="Content Placeholder 15365">
            <a:extLst>
              <a:ext uri="{FF2B5EF4-FFF2-40B4-BE49-F238E27FC236}">
                <a16:creationId xmlns:a16="http://schemas.microsoft.com/office/drawing/2014/main" id="{FF4DEF22-E551-3DFB-4C6F-B3DBA7539CA9}"/>
              </a:ext>
            </a:extLst>
          </p:cNvPr>
          <p:cNvSpPr>
            <a:spLocks noGrp="1"/>
          </p:cNvSpPr>
          <p:nvPr>
            <p:ph idx="1"/>
          </p:nvPr>
        </p:nvSpPr>
        <p:spPr>
          <a:xfrm>
            <a:off x="3487822" y="5113466"/>
            <a:ext cx="5410200" cy="3682181"/>
          </a:xfrm>
        </p:spPr>
        <p:txBody>
          <a:bodyPr>
            <a:normAutofit/>
          </a:bodyPr>
          <a:lstStyle/>
          <a:p>
            <a:r>
              <a:rPr lang="en-US" sz="1800" dirty="0"/>
              <a:t>As we have seen in previous slide, here too we can see how source verified are less in charged off category. </a:t>
            </a:r>
          </a:p>
        </p:txBody>
      </p:sp>
      <p:pic>
        <p:nvPicPr>
          <p:cNvPr id="12294" name="Picture 6">
            <a:extLst>
              <a:ext uri="{FF2B5EF4-FFF2-40B4-BE49-F238E27FC236}">
                <a16:creationId xmlns:a16="http://schemas.microsoft.com/office/drawing/2014/main" id="{9FC51BAD-62FB-43CB-9AC7-962D5C062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631" y="1332954"/>
            <a:ext cx="4217134" cy="378051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F13CA3D-81DC-4C78-9F4B-E97A254B507A}"/>
              </a:ext>
            </a:extLst>
          </p:cNvPr>
          <p:cNvSpPr txBox="1"/>
          <p:nvPr/>
        </p:nvSpPr>
        <p:spPr>
          <a:xfrm>
            <a:off x="4441787" y="775505"/>
            <a:ext cx="6094708" cy="369332"/>
          </a:xfrm>
          <a:prstGeom prst="rect">
            <a:avLst/>
          </a:prstGeom>
          <a:noFill/>
        </p:spPr>
        <p:txBody>
          <a:bodyPr wrap="square">
            <a:spAutoFit/>
          </a:bodyPr>
          <a:lstStyle/>
          <a:p>
            <a:r>
              <a:rPr lang="en-IN" b="1" dirty="0"/>
              <a:t>Verification Vs Loan status</a:t>
            </a:r>
          </a:p>
        </p:txBody>
      </p:sp>
    </p:spTree>
    <p:extLst>
      <p:ext uri="{BB962C8B-B14F-4D97-AF65-F5344CB8AC3E}">
        <p14:creationId xmlns:p14="http://schemas.microsoft.com/office/powerpoint/2010/main" val="123112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9" name="Rectangle 1536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371" name="Rectangle 1537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373" name="Group 15372">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5374" name="Picture 15373">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375" name="Picture 15374">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5377" name="Rectangle 15376">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9" name="Rectangle 15378">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B44B9-0F85-6B0F-C82E-F20D4840BB3A}"/>
              </a:ext>
            </a:extLst>
          </p:cNvPr>
          <p:cNvSpPr>
            <a:spLocks noGrp="1"/>
          </p:cNvSpPr>
          <p:nvPr>
            <p:ph type="title"/>
          </p:nvPr>
        </p:nvSpPr>
        <p:spPr>
          <a:xfrm>
            <a:off x="1143000" y="1066801"/>
            <a:ext cx="5410200" cy="850490"/>
          </a:xfrm>
        </p:spPr>
        <p:txBody>
          <a:bodyPr>
            <a:normAutofit/>
          </a:bodyPr>
          <a:lstStyle/>
          <a:p>
            <a:r>
              <a:rPr lang="en-IN" sz="2800" dirty="0"/>
              <a:t>Grade-wise verification status</a:t>
            </a:r>
          </a:p>
        </p:txBody>
      </p:sp>
      <p:sp>
        <p:nvSpPr>
          <p:cNvPr id="15366" name="Content Placeholder 15365">
            <a:extLst>
              <a:ext uri="{FF2B5EF4-FFF2-40B4-BE49-F238E27FC236}">
                <a16:creationId xmlns:a16="http://schemas.microsoft.com/office/drawing/2014/main" id="{FF4DEF22-E551-3DFB-4C6F-B3DBA7539CA9}"/>
              </a:ext>
            </a:extLst>
          </p:cNvPr>
          <p:cNvSpPr>
            <a:spLocks noGrp="1"/>
          </p:cNvSpPr>
          <p:nvPr>
            <p:ph idx="1"/>
          </p:nvPr>
        </p:nvSpPr>
        <p:spPr>
          <a:xfrm>
            <a:off x="1143000" y="2109019"/>
            <a:ext cx="5014722" cy="3682181"/>
          </a:xfrm>
        </p:spPr>
        <p:txBody>
          <a:bodyPr>
            <a:normAutofit/>
          </a:bodyPr>
          <a:lstStyle/>
          <a:p>
            <a:r>
              <a:rPr lang="en-IN" sz="1800" b="1" dirty="0"/>
              <a:t>Insight:</a:t>
            </a:r>
          </a:p>
          <a:p>
            <a:r>
              <a:rPr lang="en-IN" sz="1800" dirty="0"/>
              <a:t>People with grade B &amp; C are trusted by company without any verification done, and they are the one who are being defaulted more.</a:t>
            </a:r>
          </a:p>
          <a:p>
            <a:r>
              <a:rPr lang="en-IN" sz="1800" dirty="0"/>
              <a:t>Company shouldn't blindly trust anyone’s grade and lend them loan.</a:t>
            </a:r>
          </a:p>
        </p:txBody>
      </p:sp>
      <p:pic>
        <p:nvPicPr>
          <p:cNvPr id="13314" name="Picture 2">
            <a:extLst>
              <a:ext uri="{FF2B5EF4-FFF2-40B4-BE49-F238E27FC236}">
                <a16:creationId xmlns:a16="http://schemas.microsoft.com/office/drawing/2014/main" id="{E8B089B2-D0AE-4749-9B40-21DF2BB35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2348" y="1631149"/>
            <a:ext cx="5014722" cy="3242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055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9" name="Rectangle 1536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371" name="Rectangle 1537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373" name="Group 15372">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5374" name="Picture 15373">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375" name="Picture 15374">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5377" name="Rectangle 15376">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9" name="Rectangle 15378">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B44B9-0F85-6B0F-C82E-F20D4840BB3A}"/>
              </a:ext>
            </a:extLst>
          </p:cNvPr>
          <p:cNvSpPr>
            <a:spLocks noGrp="1"/>
          </p:cNvSpPr>
          <p:nvPr>
            <p:ph type="title"/>
          </p:nvPr>
        </p:nvSpPr>
        <p:spPr>
          <a:xfrm>
            <a:off x="1143000" y="1066801"/>
            <a:ext cx="5410200" cy="850490"/>
          </a:xfrm>
        </p:spPr>
        <p:txBody>
          <a:bodyPr>
            <a:normAutofit/>
          </a:bodyPr>
          <a:lstStyle/>
          <a:p>
            <a:r>
              <a:rPr lang="en-IN" sz="3600" dirty="0"/>
              <a:t>Monthly Charged Off Rate</a:t>
            </a:r>
          </a:p>
        </p:txBody>
      </p:sp>
      <p:sp>
        <p:nvSpPr>
          <p:cNvPr id="15366" name="Content Placeholder 15365">
            <a:extLst>
              <a:ext uri="{FF2B5EF4-FFF2-40B4-BE49-F238E27FC236}">
                <a16:creationId xmlns:a16="http://schemas.microsoft.com/office/drawing/2014/main" id="{FF4DEF22-E551-3DFB-4C6F-B3DBA7539CA9}"/>
              </a:ext>
            </a:extLst>
          </p:cNvPr>
          <p:cNvSpPr>
            <a:spLocks noGrp="1"/>
          </p:cNvSpPr>
          <p:nvPr>
            <p:ph idx="1"/>
          </p:nvPr>
        </p:nvSpPr>
        <p:spPr>
          <a:xfrm>
            <a:off x="1143000" y="2109019"/>
            <a:ext cx="5410200" cy="3682181"/>
          </a:xfrm>
        </p:spPr>
        <p:txBody>
          <a:bodyPr>
            <a:normAutofit/>
          </a:bodyPr>
          <a:lstStyle/>
          <a:p>
            <a:r>
              <a:rPr lang="en-IN" sz="1800" b="1" dirty="0"/>
              <a:t>Insight:</a:t>
            </a:r>
          </a:p>
          <a:p>
            <a:pPr marL="342900" indent="-342900">
              <a:buFont typeface="+mj-lt"/>
              <a:buAutoNum type="arabicPeriod"/>
            </a:pPr>
            <a:r>
              <a:rPr lang="en-IN" sz="1800" dirty="0"/>
              <a:t>Month of may shows most Charged Off rate of about 15.31%</a:t>
            </a:r>
          </a:p>
          <a:p>
            <a:pPr marL="342900" indent="-342900">
              <a:buFont typeface="+mj-lt"/>
              <a:buAutoNum type="arabicPeriod"/>
            </a:pPr>
            <a:r>
              <a:rPr lang="en-IN" sz="1800" dirty="0"/>
              <a:t>December stands in this race with 15.17%</a:t>
            </a:r>
            <a:endParaRPr lang="en-US" sz="1800" dirty="0"/>
          </a:p>
        </p:txBody>
      </p:sp>
      <p:pic>
        <p:nvPicPr>
          <p:cNvPr id="9218" name="Picture 2">
            <a:extLst>
              <a:ext uri="{FF2B5EF4-FFF2-40B4-BE49-F238E27FC236}">
                <a16:creationId xmlns:a16="http://schemas.microsoft.com/office/drawing/2014/main" id="{B5920981-9FB3-4F63-95CA-4BDBAFB360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8923" y="1943673"/>
            <a:ext cx="4319752" cy="2822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625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9" name="Rectangle 1536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371" name="Rectangle 1537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373" name="Group 15372">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5374" name="Picture 15373">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375" name="Picture 15374">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5377" name="Rectangle 15376">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9" name="Rectangle 15378">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B44B9-0F85-6B0F-C82E-F20D4840BB3A}"/>
              </a:ext>
            </a:extLst>
          </p:cNvPr>
          <p:cNvSpPr>
            <a:spLocks noGrp="1"/>
          </p:cNvSpPr>
          <p:nvPr>
            <p:ph type="title"/>
          </p:nvPr>
        </p:nvSpPr>
        <p:spPr>
          <a:xfrm>
            <a:off x="1143000" y="1066801"/>
            <a:ext cx="5410200" cy="850490"/>
          </a:xfrm>
        </p:spPr>
        <p:txBody>
          <a:bodyPr>
            <a:normAutofit/>
          </a:bodyPr>
          <a:lstStyle/>
          <a:p>
            <a:r>
              <a:rPr lang="en-IN" sz="3200" dirty="0"/>
              <a:t>Multi-variate Analysis</a:t>
            </a:r>
          </a:p>
        </p:txBody>
      </p:sp>
      <p:sp>
        <p:nvSpPr>
          <p:cNvPr id="15366" name="Content Placeholder 15365">
            <a:extLst>
              <a:ext uri="{FF2B5EF4-FFF2-40B4-BE49-F238E27FC236}">
                <a16:creationId xmlns:a16="http://schemas.microsoft.com/office/drawing/2014/main" id="{FF4DEF22-E551-3DFB-4C6F-B3DBA7539CA9}"/>
              </a:ext>
            </a:extLst>
          </p:cNvPr>
          <p:cNvSpPr>
            <a:spLocks noGrp="1"/>
          </p:cNvSpPr>
          <p:nvPr>
            <p:ph idx="1"/>
          </p:nvPr>
        </p:nvSpPr>
        <p:spPr>
          <a:xfrm>
            <a:off x="1270862" y="2726443"/>
            <a:ext cx="5410200" cy="3682181"/>
          </a:xfrm>
        </p:spPr>
        <p:txBody>
          <a:bodyPr>
            <a:normAutofit/>
          </a:bodyPr>
          <a:lstStyle/>
          <a:p>
            <a:pPr marL="0" indent="0">
              <a:buNone/>
            </a:pPr>
            <a:r>
              <a:rPr lang="en-IN" sz="1800" b="1" dirty="0"/>
              <a:t>Insight:</a:t>
            </a:r>
          </a:p>
          <a:p>
            <a:pPr marL="342900" indent="-342900">
              <a:buFont typeface="+mj-lt"/>
              <a:buAutoNum type="arabicPeriod"/>
            </a:pPr>
            <a:r>
              <a:rPr lang="en-IN" sz="1800" dirty="0"/>
              <a:t>People with 60 term and having higher interest Rate than 10% tend to be defaulted more.</a:t>
            </a:r>
          </a:p>
          <a:p>
            <a:pPr marL="342900" indent="-342900">
              <a:buFont typeface="+mj-lt"/>
              <a:buAutoNum type="arabicPeriod"/>
            </a:pPr>
            <a:r>
              <a:rPr lang="en-IN" sz="1800" dirty="0"/>
              <a:t>60 months term having loan more between 10k-20k and having 35k are tend to be defaulted more.</a:t>
            </a:r>
          </a:p>
          <a:p>
            <a:pPr marL="342900" indent="-342900">
              <a:buFont typeface="+mj-lt"/>
              <a:buAutoNum type="arabicPeriod"/>
            </a:pPr>
            <a:r>
              <a:rPr lang="en-IN" sz="1800" dirty="0" err="1"/>
              <a:t>Poeple</a:t>
            </a:r>
            <a:r>
              <a:rPr lang="en-IN" sz="1800" dirty="0"/>
              <a:t> having 36 months term having loan amount less than 10k tend to be defaulted more.</a:t>
            </a:r>
          </a:p>
        </p:txBody>
      </p:sp>
      <p:sp>
        <p:nvSpPr>
          <p:cNvPr id="12" name="Title 1">
            <a:extLst>
              <a:ext uri="{FF2B5EF4-FFF2-40B4-BE49-F238E27FC236}">
                <a16:creationId xmlns:a16="http://schemas.microsoft.com/office/drawing/2014/main" id="{83668B37-C894-45F1-8C05-25AD4647BB4C}"/>
              </a:ext>
            </a:extLst>
          </p:cNvPr>
          <p:cNvSpPr txBox="1">
            <a:spLocks/>
          </p:cNvSpPr>
          <p:nvPr/>
        </p:nvSpPr>
        <p:spPr>
          <a:xfrm>
            <a:off x="1143000" y="1944340"/>
            <a:ext cx="5410200" cy="8504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IN" sz="1800" dirty="0"/>
              <a:t>Relationship between Interest Rate and loan amount for Charged-Off Applicants</a:t>
            </a:r>
          </a:p>
        </p:txBody>
      </p:sp>
      <p:pic>
        <p:nvPicPr>
          <p:cNvPr id="10242" name="Picture 2">
            <a:extLst>
              <a:ext uri="{FF2B5EF4-FFF2-40B4-BE49-F238E27FC236}">
                <a16:creationId xmlns:a16="http://schemas.microsoft.com/office/drawing/2014/main" id="{200A4104-D776-4568-A2E1-2F343F94B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062" y="1452827"/>
            <a:ext cx="4629116" cy="3952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578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9" name="Rectangle 1536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371" name="Rectangle 1537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373" name="Group 15372">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5374" name="Picture 15373">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375" name="Picture 15374">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5377" name="Rectangle 15376">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9" name="Rectangle 15378">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6" name="Content Placeholder 15365">
            <a:extLst>
              <a:ext uri="{FF2B5EF4-FFF2-40B4-BE49-F238E27FC236}">
                <a16:creationId xmlns:a16="http://schemas.microsoft.com/office/drawing/2014/main" id="{FF4DEF22-E551-3DFB-4C6F-B3DBA7539CA9}"/>
              </a:ext>
            </a:extLst>
          </p:cNvPr>
          <p:cNvSpPr>
            <a:spLocks noGrp="1"/>
          </p:cNvSpPr>
          <p:nvPr>
            <p:ph idx="1"/>
          </p:nvPr>
        </p:nvSpPr>
        <p:spPr>
          <a:xfrm>
            <a:off x="3390900" y="4011300"/>
            <a:ext cx="5410200" cy="3682181"/>
          </a:xfrm>
        </p:spPr>
        <p:txBody>
          <a:bodyPr>
            <a:normAutofit/>
          </a:bodyPr>
          <a:lstStyle/>
          <a:p>
            <a:pPr marL="0" indent="0">
              <a:buNone/>
            </a:pPr>
            <a:r>
              <a:rPr lang="en-IN" sz="1800" b="1" dirty="0"/>
              <a:t>Insight:</a:t>
            </a:r>
          </a:p>
          <a:p>
            <a:r>
              <a:rPr lang="en-IN" sz="1800" dirty="0"/>
              <a:t>These are top 3 employee title which have highest number of default rates. </a:t>
            </a:r>
          </a:p>
        </p:txBody>
      </p:sp>
      <p:sp>
        <p:nvSpPr>
          <p:cNvPr id="12" name="Title 1">
            <a:extLst>
              <a:ext uri="{FF2B5EF4-FFF2-40B4-BE49-F238E27FC236}">
                <a16:creationId xmlns:a16="http://schemas.microsoft.com/office/drawing/2014/main" id="{83668B37-C894-45F1-8C05-25AD4647BB4C}"/>
              </a:ext>
            </a:extLst>
          </p:cNvPr>
          <p:cNvSpPr txBox="1">
            <a:spLocks/>
          </p:cNvSpPr>
          <p:nvPr/>
        </p:nvSpPr>
        <p:spPr>
          <a:xfrm>
            <a:off x="4445531" y="685799"/>
            <a:ext cx="5410200" cy="8504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IN" sz="1800" dirty="0"/>
              <a:t>Loan Status of Top 3 employee Title</a:t>
            </a:r>
          </a:p>
        </p:txBody>
      </p:sp>
      <p:pic>
        <p:nvPicPr>
          <p:cNvPr id="14344" name="Picture 8">
            <a:extLst>
              <a:ext uri="{FF2B5EF4-FFF2-40B4-BE49-F238E27FC236}">
                <a16:creationId xmlns:a16="http://schemas.microsoft.com/office/drawing/2014/main" id="{54C7E491-DCF1-4D8A-83E7-D08A89C2F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2223" y="1521281"/>
            <a:ext cx="2275990" cy="1978807"/>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a:extLst>
              <a:ext uri="{FF2B5EF4-FFF2-40B4-BE49-F238E27FC236}">
                <a16:creationId xmlns:a16="http://schemas.microsoft.com/office/drawing/2014/main" id="{411EBAC8-EE81-4C73-9E09-03FC6E6360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8469" y="1539911"/>
            <a:ext cx="2384716" cy="1978807"/>
          </a:xfrm>
          <a:prstGeom prst="rect">
            <a:avLst/>
          </a:prstGeom>
          <a:noFill/>
          <a:extLst>
            <a:ext uri="{909E8E84-426E-40DD-AFC4-6F175D3DCCD1}">
              <a14:hiddenFill xmlns:a14="http://schemas.microsoft.com/office/drawing/2010/main">
                <a:solidFill>
                  <a:srgbClr val="FFFFFF"/>
                </a:solidFill>
              </a14:hiddenFill>
            </a:ext>
          </a:extLst>
        </p:spPr>
      </p:pic>
      <p:pic>
        <p:nvPicPr>
          <p:cNvPr id="14348" name="Picture 12">
            <a:extLst>
              <a:ext uri="{FF2B5EF4-FFF2-40B4-BE49-F238E27FC236}">
                <a16:creationId xmlns:a16="http://schemas.microsoft.com/office/drawing/2014/main" id="{901C16A2-E82C-4A6F-8097-687A37E15E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2311" y="1539911"/>
            <a:ext cx="2527407" cy="196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2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1D5D-E264-6264-23E9-FAE15FA570AA}"/>
              </a:ext>
            </a:extLst>
          </p:cNvPr>
          <p:cNvSpPr>
            <a:spLocks noGrp="1"/>
          </p:cNvSpPr>
          <p:nvPr>
            <p:ph type="title"/>
          </p:nvPr>
        </p:nvSpPr>
        <p:spPr>
          <a:xfrm>
            <a:off x="458694" y="365760"/>
            <a:ext cx="10895106" cy="676231"/>
          </a:xfrm>
        </p:spPr>
        <p:txBody>
          <a:bodyPr>
            <a:normAutofit fontScale="90000"/>
          </a:bodyPr>
          <a:lstStyle/>
          <a:p>
            <a:r>
              <a:rPr lang="en-US" dirty="0"/>
              <a:t>OBJECTIVE</a:t>
            </a:r>
            <a:endParaRPr lang="en-IN" dirty="0"/>
          </a:p>
        </p:txBody>
      </p:sp>
      <p:sp>
        <p:nvSpPr>
          <p:cNvPr id="3" name="Content Placeholder 2">
            <a:extLst>
              <a:ext uri="{FF2B5EF4-FFF2-40B4-BE49-F238E27FC236}">
                <a16:creationId xmlns:a16="http://schemas.microsoft.com/office/drawing/2014/main" id="{A42CDB37-87D8-B025-49C7-519FE8FEC346}"/>
              </a:ext>
            </a:extLst>
          </p:cNvPr>
          <p:cNvSpPr>
            <a:spLocks noGrp="1"/>
          </p:cNvSpPr>
          <p:nvPr>
            <p:ph idx="1"/>
          </p:nvPr>
        </p:nvSpPr>
        <p:spPr>
          <a:xfrm>
            <a:off x="458694" y="1041992"/>
            <a:ext cx="11274612" cy="5103222"/>
          </a:xfrm>
        </p:spPr>
        <p:txBody>
          <a:bodyPr>
            <a:normAutofit/>
          </a:bodyPr>
          <a:lstStyle/>
          <a:p>
            <a:r>
              <a:rPr lang="en-US" sz="1600" dirty="0"/>
              <a:t>The primary objective of this case study is</a:t>
            </a:r>
          </a:p>
          <a:p>
            <a:r>
              <a:rPr lang="en-US" sz="1600" dirty="0"/>
              <a:t>Identify the correct set of data from the available data for analysis</a:t>
            </a:r>
          </a:p>
          <a:p>
            <a:r>
              <a:rPr lang="en-US" sz="1600" dirty="0"/>
              <a:t>Applying various EDA techniques like univariant and bivariant analysis to process the data</a:t>
            </a:r>
          </a:p>
          <a:p>
            <a:r>
              <a:rPr lang="en-US" sz="1600" dirty="0"/>
              <a:t>Provide inferences from the data to identify the criteria for approving or rejecting loans</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508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062F-CED1-A07D-15E2-E3CDD86BBAD6}"/>
              </a:ext>
            </a:extLst>
          </p:cNvPr>
          <p:cNvSpPr>
            <a:spLocks noGrp="1"/>
          </p:cNvSpPr>
          <p:nvPr>
            <p:ph type="title"/>
          </p:nvPr>
        </p:nvSpPr>
        <p:spPr>
          <a:xfrm>
            <a:off x="458694" y="365760"/>
            <a:ext cx="10895106" cy="558165"/>
          </a:xfrm>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A897ED23-C144-E96E-4FB8-95FD8EF2C74D}"/>
              </a:ext>
            </a:extLst>
          </p:cNvPr>
          <p:cNvSpPr>
            <a:spLocks noGrp="1"/>
          </p:cNvSpPr>
          <p:nvPr>
            <p:ph idx="1"/>
          </p:nvPr>
        </p:nvSpPr>
        <p:spPr>
          <a:xfrm>
            <a:off x="458694" y="1162050"/>
            <a:ext cx="11274612" cy="4983163"/>
          </a:xfrm>
        </p:spPr>
        <p:txBody>
          <a:bodyPr>
            <a:normAutofit/>
          </a:bodyPr>
          <a:lstStyle/>
          <a:p>
            <a:r>
              <a:rPr kumimoji="0" lang="en-US" altLang="en-US" sz="2000" b="0" i="0" u="none" strike="noStrike" cap="none" normalizeH="0" baseline="0" dirty="0">
                <a:ln>
                  <a:noFill/>
                </a:ln>
                <a:solidFill>
                  <a:schemeClr val="tx1"/>
                </a:solidFill>
                <a:effectLst/>
              </a:rPr>
              <a:t>Longer loan terms (60 months) and higher interest rates increase the likelihood of defaults.</a:t>
            </a:r>
          </a:p>
          <a:p>
            <a:r>
              <a:rPr lang="en-IN" sz="2000" dirty="0"/>
              <a:t>Non-homeowners and loans for small businesses or debt consolidation show higher default risks.</a:t>
            </a:r>
          </a:p>
          <a:p>
            <a:r>
              <a:rPr lang="en-IN" sz="2000" dirty="0"/>
              <a:t>Loan amounts between $5,000 and $10,000 have the highest charge-off rates.</a:t>
            </a:r>
          </a:p>
          <a:p>
            <a:r>
              <a:rPr lang="en-IN" sz="2000" dirty="0"/>
              <a:t>Unverified applicants and those with grades B &amp; C default more frequently.</a:t>
            </a:r>
          </a:p>
          <a:p>
            <a:r>
              <a:rPr lang="en-IN" sz="2000" dirty="0"/>
              <a:t>Revolving credit utilization is a key indicator of default risk.</a:t>
            </a:r>
          </a:p>
          <a:p>
            <a:r>
              <a:rPr lang="en-IN" sz="2000" dirty="0"/>
              <a:t>Employment length alone is not a reliable factor for predicting defaults.</a:t>
            </a:r>
          </a:p>
          <a:p>
            <a:r>
              <a:rPr lang="en-IN" sz="2000" dirty="0"/>
              <a:t>Seasonal spikes in defaults are observed in May and December.</a:t>
            </a:r>
          </a:p>
          <a:p>
            <a:r>
              <a:rPr lang="en-IN" sz="2000" dirty="0"/>
              <a:t>Recommendations include enhancing source verification, tightening approval criteria for high-risk loans, and implementing targeted strategies based on applicant profiles. </a:t>
            </a:r>
          </a:p>
          <a:p>
            <a:endParaRPr lang="en-IN" dirty="0"/>
          </a:p>
        </p:txBody>
      </p:sp>
    </p:spTree>
    <p:extLst>
      <p:ext uri="{BB962C8B-B14F-4D97-AF65-F5344CB8AC3E}">
        <p14:creationId xmlns:p14="http://schemas.microsoft.com/office/powerpoint/2010/main" val="31028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5CB9-FB87-69EC-C9A0-99E145F005E5}"/>
              </a:ext>
            </a:extLst>
          </p:cNvPr>
          <p:cNvSpPr>
            <a:spLocks noGrp="1"/>
          </p:cNvSpPr>
          <p:nvPr>
            <p:ph type="title"/>
          </p:nvPr>
        </p:nvSpPr>
        <p:spPr>
          <a:xfrm>
            <a:off x="458694" y="365761"/>
            <a:ext cx="10895106" cy="846352"/>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05CBC390-DE37-DCB6-90C1-A905B20408F5}"/>
              </a:ext>
            </a:extLst>
          </p:cNvPr>
          <p:cNvSpPr>
            <a:spLocks noGrp="1"/>
          </p:cNvSpPr>
          <p:nvPr>
            <p:ph idx="1"/>
          </p:nvPr>
        </p:nvSpPr>
        <p:spPr>
          <a:xfrm>
            <a:off x="458694" y="1212114"/>
            <a:ext cx="11274612" cy="4933100"/>
          </a:xfrm>
        </p:spPr>
        <p:txBody>
          <a:bodyPr>
            <a:normAutofit/>
          </a:bodyPr>
          <a:lstStyle/>
          <a:p>
            <a:r>
              <a:rPr lang="en-US" sz="1600" dirty="0">
                <a:latin typeface="Times New Roman" panose="02020603050405020304" pitchFamily="18" charset="0"/>
                <a:cs typeface="Times New Roman" panose="02020603050405020304" pitchFamily="18" charset="0"/>
              </a:rPr>
              <a:t>Data Loading: The Finance company has provided with historical data of the customers pertaining to their credit history and other background information. The first step to load the data to visualize the information available in the data set.</a:t>
            </a:r>
          </a:p>
          <a:p>
            <a:r>
              <a:rPr lang="en-US" sz="1600" dirty="0">
                <a:latin typeface="Times New Roman" panose="02020603050405020304" pitchFamily="18" charset="0"/>
                <a:cs typeface="Times New Roman" panose="02020603050405020304" pitchFamily="18" charset="0"/>
              </a:rPr>
              <a:t>Data Cleaning: The data provided by the finance company contains wide range of information and all the information is not relevant for the problem statement under consideration. The columns containing the irrelevant data are to dropped off. In addition, there may be row or columns containing null or duplicate values which will be required to be cleaned up. The outliners and missing value treatment will also be required.</a:t>
            </a:r>
          </a:p>
          <a:p>
            <a:r>
              <a:rPr lang="en-US" sz="1600" dirty="0">
                <a:latin typeface="Times New Roman" panose="02020603050405020304" pitchFamily="18" charset="0"/>
                <a:cs typeface="Times New Roman" panose="02020603050405020304" pitchFamily="18" charset="0"/>
              </a:rPr>
              <a:t>Data Transformation: The provided data must be converted into uniform formats to allow comparison.</a:t>
            </a:r>
          </a:p>
          <a:p>
            <a:r>
              <a:rPr lang="en-US" sz="1600" dirty="0">
                <a:latin typeface="Times New Roman" panose="02020603050405020304" pitchFamily="18" charset="0"/>
                <a:cs typeface="Times New Roman" panose="02020603050405020304" pitchFamily="18" charset="0"/>
              </a:rPr>
              <a:t>Data Analysis: The prime objective being the analysis of the provided data to derive the inferences and correlation between various attributes to develop an approach for loan sanction based on historical data. The univariant and bivariant analysis techniques are to be used to generate the information from the raw data set for analysis purpose.</a:t>
            </a:r>
          </a:p>
          <a:p>
            <a:r>
              <a:rPr lang="en-US" sz="1600" dirty="0">
                <a:latin typeface="Times New Roman" panose="02020603050405020304" pitchFamily="18" charset="0"/>
                <a:cs typeface="Times New Roman" panose="02020603050405020304" pitchFamily="18" charset="0"/>
              </a:rPr>
              <a:t>Recommendations: Based on the analysis of the historical data to provide the recommendation on the attributes to be considered while sanctioning a loan to mitigate the risk of default and to avoid false negative and rejection of suitable applicant</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13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33C6-1D8C-2C21-D813-AA73728B45AA}"/>
              </a:ext>
            </a:extLst>
          </p:cNvPr>
          <p:cNvSpPr>
            <a:spLocks noGrp="1"/>
          </p:cNvSpPr>
          <p:nvPr>
            <p:ph type="title"/>
          </p:nvPr>
        </p:nvSpPr>
        <p:spPr>
          <a:xfrm>
            <a:off x="458694" y="365761"/>
            <a:ext cx="10895106" cy="586740"/>
          </a:xfrm>
        </p:spPr>
        <p:txBody>
          <a:bodyPr>
            <a:normAutofit fontScale="90000"/>
          </a:bodyPr>
          <a:lstStyle/>
          <a:p>
            <a:r>
              <a:rPr lang="en-US" dirty="0"/>
              <a:t>DATA LOADING</a:t>
            </a:r>
            <a:endParaRPr lang="en-IN" dirty="0"/>
          </a:p>
        </p:txBody>
      </p:sp>
      <p:sp>
        <p:nvSpPr>
          <p:cNvPr id="3" name="Content Placeholder 2">
            <a:extLst>
              <a:ext uri="{FF2B5EF4-FFF2-40B4-BE49-F238E27FC236}">
                <a16:creationId xmlns:a16="http://schemas.microsoft.com/office/drawing/2014/main" id="{E8C4DF98-CBC8-22E6-AE67-110F8598BA8F}"/>
              </a:ext>
            </a:extLst>
          </p:cNvPr>
          <p:cNvSpPr>
            <a:spLocks noGrp="1"/>
          </p:cNvSpPr>
          <p:nvPr>
            <p:ph idx="1"/>
          </p:nvPr>
        </p:nvSpPr>
        <p:spPr>
          <a:xfrm>
            <a:off x="458694" y="1038226"/>
            <a:ext cx="11274612" cy="5106988"/>
          </a:xfrm>
        </p:spPr>
        <p:txBody>
          <a:bodyPr>
            <a:normAutofit/>
          </a:bodyPr>
          <a:lstStyle/>
          <a:p>
            <a:r>
              <a:rPr lang="en-US" sz="1600" dirty="0">
                <a:latin typeface="Times New Roman" panose="02020603050405020304" pitchFamily="18" charset="0"/>
                <a:cs typeface="Times New Roman" panose="02020603050405020304" pitchFamily="18" charset="0"/>
              </a:rPr>
              <a:t>Python is being used as the programming language for data cleaning and analysis purpose. </a:t>
            </a:r>
          </a:p>
          <a:p>
            <a:r>
              <a:rPr lang="en-US" sz="1600" dirty="0">
                <a:latin typeface="Times New Roman" panose="02020603050405020304" pitchFamily="18" charset="0"/>
                <a:cs typeface="Times New Roman" panose="02020603050405020304" pitchFamily="18" charset="0"/>
              </a:rPr>
              <a:t>The following file provided are used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loan.csv</a:t>
            </a:r>
            <a:r>
              <a:rPr lang="en-US" sz="1600" dirty="0">
                <a:latin typeface="Times New Roman" panose="02020603050405020304" pitchFamily="18" charset="0"/>
                <a:cs typeface="Times New Roman" panose="02020603050405020304" pitchFamily="18" charset="0"/>
              </a:rPr>
              <a:t>: The file contain the complete data set for the past customers</a:t>
            </a:r>
          </a:p>
          <a:p>
            <a:pPr>
              <a:buFont typeface="Wingdings" panose="05000000000000000000" pitchFamily="2" charset="2"/>
              <a:buChar char="Ø"/>
            </a:pPr>
            <a:r>
              <a:rPr lang="en-IN" sz="1600" dirty="0" err="1">
                <a:latin typeface="Times New Roman" panose="02020603050405020304" pitchFamily="18" charset="0"/>
                <a:cs typeface="Times New Roman" panose="02020603050405020304" pitchFamily="18" charset="0"/>
              </a:rPr>
              <a:t>Data_Dictionary</a:t>
            </a:r>
            <a:r>
              <a:rPr lang="en-US" sz="1600" dirty="0">
                <a:latin typeface="Times New Roman" panose="02020603050405020304" pitchFamily="18" charset="0"/>
                <a:cs typeface="Times New Roman" panose="02020603050405020304" pitchFamily="18" charset="0"/>
              </a:rPr>
              <a:t>.xlsx: The file provides the definition of all the terms used in loan.csv file</a:t>
            </a:r>
          </a:p>
          <a:p>
            <a:r>
              <a:rPr lang="en-IN" sz="1600" dirty="0">
                <a:latin typeface="Times New Roman" panose="02020603050405020304" pitchFamily="18" charset="0"/>
                <a:cs typeface="Times New Roman" panose="02020603050405020304" pitchFamily="18" charset="0"/>
              </a:rPr>
              <a:t>Only the “loan.csv” file has to be loaded for analysis purpose</a:t>
            </a:r>
          </a:p>
        </p:txBody>
      </p:sp>
    </p:spTree>
    <p:extLst>
      <p:ext uri="{BB962C8B-B14F-4D97-AF65-F5344CB8AC3E}">
        <p14:creationId xmlns:p14="http://schemas.microsoft.com/office/powerpoint/2010/main" val="145130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E0F4-F666-6313-81AD-4A83FEDC48B5}"/>
              </a:ext>
            </a:extLst>
          </p:cNvPr>
          <p:cNvSpPr>
            <a:spLocks noGrp="1"/>
          </p:cNvSpPr>
          <p:nvPr>
            <p:ph type="title"/>
          </p:nvPr>
        </p:nvSpPr>
        <p:spPr>
          <a:xfrm>
            <a:off x="458694" y="365760"/>
            <a:ext cx="10895106" cy="672465"/>
          </a:xfrm>
        </p:spPr>
        <p:txBody>
          <a:bodyPr>
            <a:normAutofit fontScale="90000"/>
          </a:bodyPr>
          <a:lstStyle/>
          <a:p>
            <a:r>
              <a:rPr lang="en-US" dirty="0"/>
              <a:t>DATA CLEANING</a:t>
            </a:r>
            <a:endParaRPr lang="en-IN" dirty="0"/>
          </a:p>
        </p:txBody>
      </p:sp>
      <p:sp>
        <p:nvSpPr>
          <p:cNvPr id="3" name="Content Placeholder 2">
            <a:extLst>
              <a:ext uri="{FF2B5EF4-FFF2-40B4-BE49-F238E27FC236}">
                <a16:creationId xmlns:a16="http://schemas.microsoft.com/office/drawing/2014/main" id="{DD8E3623-3CC4-2214-B7F8-23A558FCE3CC}"/>
              </a:ext>
            </a:extLst>
          </p:cNvPr>
          <p:cNvSpPr>
            <a:spLocks noGrp="1"/>
          </p:cNvSpPr>
          <p:nvPr>
            <p:ph idx="1"/>
          </p:nvPr>
        </p:nvSpPr>
        <p:spPr>
          <a:xfrm>
            <a:off x="458694" y="1038226"/>
            <a:ext cx="11274612" cy="5106988"/>
          </a:xfrm>
        </p:spPr>
        <p:txBody>
          <a:bodyPr>
            <a:normAutofit/>
          </a:bodyPr>
          <a:lstStyle/>
          <a:p>
            <a:r>
              <a:rPr lang="en-US" sz="1600" u="sng" dirty="0">
                <a:latin typeface="Times New Roman" panose="02020603050405020304" pitchFamily="18" charset="0"/>
                <a:cs typeface="Times New Roman" panose="02020603050405020304" pitchFamily="18" charset="0"/>
              </a:rPr>
              <a:t>Data Reduction </a:t>
            </a:r>
          </a:p>
          <a:p>
            <a:r>
              <a:rPr lang="en-US" sz="1600" dirty="0">
                <a:latin typeface="Times New Roman" panose="02020603050405020304" pitchFamily="18" charset="0"/>
                <a:cs typeface="Times New Roman" panose="02020603050405020304" pitchFamily="18" charset="0"/>
              </a:rPr>
              <a:t>There are total of 111 columns defining various data attributes</a:t>
            </a:r>
          </a:p>
          <a:p>
            <a:r>
              <a:rPr lang="en-US" sz="1600" dirty="0">
                <a:latin typeface="Times New Roman" panose="02020603050405020304" pitchFamily="18" charset="0"/>
                <a:cs typeface="Times New Roman" panose="02020603050405020304" pitchFamily="18" charset="0"/>
              </a:rPr>
              <a:t>There are total of 39717 rows excluding the header row. Ideally each row denotes a unique customer data.</a:t>
            </a:r>
          </a:p>
          <a:p>
            <a:r>
              <a:rPr lang="en-US" sz="1600" dirty="0">
                <a:latin typeface="Times New Roman" panose="02020603050405020304" pitchFamily="18" charset="0"/>
                <a:cs typeface="Times New Roman" panose="02020603050405020304" pitchFamily="18" charset="0"/>
              </a:rPr>
              <a:t>Out of 111 columns 20 are only relevant for data analysis and remaining will be dropped off. The data indicated in the following slide is only considered. The remaining columns are  removed.</a:t>
            </a:r>
          </a:p>
          <a:p>
            <a:r>
              <a:rPr lang="en-US" sz="1600" dirty="0">
                <a:latin typeface="Times New Roman" panose="02020603050405020304" pitchFamily="18" charset="0"/>
                <a:cs typeface="Times New Roman" panose="02020603050405020304" pitchFamily="18" charset="0"/>
              </a:rPr>
              <a:t>One new column named “</a:t>
            </a:r>
            <a:r>
              <a:rPr lang="en-US" sz="1600" dirty="0" err="1">
                <a:latin typeface="Times New Roman" panose="02020603050405020304" pitchFamily="18" charset="0"/>
                <a:cs typeface="Times New Roman" panose="02020603050405020304" pitchFamily="18" charset="0"/>
              </a:rPr>
              <a:t>issued_month</a:t>
            </a:r>
            <a:r>
              <a:rPr lang="en-US" sz="1600" dirty="0">
                <a:latin typeface="Times New Roman" panose="02020603050405020304" pitchFamily="18" charset="0"/>
                <a:cs typeface="Times New Roman" panose="02020603050405020304" pitchFamily="18" charset="0"/>
              </a:rPr>
              <a:t>” is created which will include month of </a:t>
            </a:r>
            <a:r>
              <a:rPr lang="en-US" sz="1600" dirty="0" err="1">
                <a:latin typeface="Times New Roman" panose="02020603050405020304" pitchFamily="18" charset="0"/>
                <a:cs typeface="Times New Roman" panose="02020603050405020304" pitchFamily="18" charset="0"/>
              </a:rPr>
              <a:t>issued_d</a:t>
            </a:r>
            <a:r>
              <a:rPr lang="en-US" sz="1600" dirty="0">
                <a:latin typeface="Times New Roman" panose="02020603050405020304" pitchFamily="18" charset="0"/>
                <a:cs typeface="Times New Roman" panose="02020603050405020304" pitchFamily="18" charset="0"/>
              </a:rPr>
              <a:t> column which will help in future </a:t>
            </a:r>
            <a:r>
              <a:rPr lang="en-US" sz="1600" dirty="0" err="1">
                <a:latin typeface="Times New Roman" panose="02020603050405020304" pitchFamily="18" charset="0"/>
                <a:cs typeface="Times New Roman" panose="02020603050405020304" pitchFamily="18" charset="0"/>
              </a:rPr>
              <a:t>ploting</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2391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D6C5-263E-39F4-F650-A1BB8B2960E4}"/>
              </a:ext>
            </a:extLst>
          </p:cNvPr>
          <p:cNvSpPr>
            <a:spLocks noGrp="1"/>
          </p:cNvSpPr>
          <p:nvPr>
            <p:ph type="title"/>
          </p:nvPr>
        </p:nvSpPr>
        <p:spPr>
          <a:xfrm>
            <a:off x="458694" y="365760"/>
            <a:ext cx="10895106" cy="634365"/>
          </a:xfrm>
        </p:spPr>
        <p:txBody>
          <a:bodyPr>
            <a:normAutofit fontScale="90000"/>
          </a:bodyPr>
          <a:lstStyle/>
          <a:p>
            <a:r>
              <a:rPr lang="en-US" dirty="0"/>
              <a:t>DATA CLEANING Cont..</a:t>
            </a:r>
            <a:endParaRPr lang="en-IN" dirty="0"/>
          </a:p>
        </p:txBody>
      </p:sp>
      <p:pic>
        <p:nvPicPr>
          <p:cNvPr id="8" name="Picture 7">
            <a:extLst>
              <a:ext uri="{FF2B5EF4-FFF2-40B4-BE49-F238E27FC236}">
                <a16:creationId xmlns:a16="http://schemas.microsoft.com/office/drawing/2014/main" id="{E1CD1B05-06B0-4FCC-871A-C37EDE179AB2}"/>
              </a:ext>
            </a:extLst>
          </p:cNvPr>
          <p:cNvPicPr>
            <a:picLocks noChangeAspect="1"/>
          </p:cNvPicPr>
          <p:nvPr/>
        </p:nvPicPr>
        <p:blipFill>
          <a:blip r:embed="rId2"/>
          <a:stretch>
            <a:fillRect/>
          </a:stretch>
        </p:blipFill>
        <p:spPr>
          <a:xfrm>
            <a:off x="3438227" y="1758985"/>
            <a:ext cx="5439534" cy="4486901"/>
          </a:xfrm>
          <a:prstGeom prst="rect">
            <a:avLst/>
          </a:prstGeom>
        </p:spPr>
      </p:pic>
      <p:sp>
        <p:nvSpPr>
          <p:cNvPr id="10" name="TextBox 9">
            <a:extLst>
              <a:ext uri="{FF2B5EF4-FFF2-40B4-BE49-F238E27FC236}">
                <a16:creationId xmlns:a16="http://schemas.microsoft.com/office/drawing/2014/main" id="{965E955A-5D97-4D0F-BC36-352CD45C1312}"/>
              </a:ext>
            </a:extLst>
          </p:cNvPr>
          <p:cNvSpPr txBox="1"/>
          <p:nvPr/>
        </p:nvSpPr>
        <p:spPr>
          <a:xfrm>
            <a:off x="4155483" y="1245053"/>
            <a:ext cx="6094708" cy="646331"/>
          </a:xfrm>
          <a:prstGeom prst="rect">
            <a:avLst/>
          </a:prstGeom>
          <a:noFill/>
        </p:spPr>
        <p:txBody>
          <a:bodyPr wrap="square">
            <a:spAutoFit/>
          </a:bodyPr>
          <a:lstStyle/>
          <a:p>
            <a:r>
              <a:rPr lang="en-IN" dirty="0"/>
              <a:t>Column considered for analysis</a:t>
            </a:r>
          </a:p>
          <a:p>
            <a:endParaRPr lang="en-IN" dirty="0"/>
          </a:p>
        </p:txBody>
      </p:sp>
    </p:spTree>
    <p:extLst>
      <p:ext uri="{BB962C8B-B14F-4D97-AF65-F5344CB8AC3E}">
        <p14:creationId xmlns:p14="http://schemas.microsoft.com/office/powerpoint/2010/main" val="317025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BDC6-33BD-3D23-2060-01C578E49BB8}"/>
              </a:ext>
            </a:extLst>
          </p:cNvPr>
          <p:cNvSpPr>
            <a:spLocks noGrp="1"/>
          </p:cNvSpPr>
          <p:nvPr>
            <p:ph type="title"/>
          </p:nvPr>
        </p:nvSpPr>
        <p:spPr>
          <a:xfrm>
            <a:off x="458694" y="365761"/>
            <a:ext cx="10895106" cy="853440"/>
          </a:xfrm>
        </p:spPr>
        <p:txBody>
          <a:bodyPr/>
          <a:lstStyle/>
          <a:p>
            <a:r>
              <a:rPr lang="en-US" dirty="0"/>
              <a:t>DATA CLEANING Cont..</a:t>
            </a:r>
            <a:endParaRPr lang="en-IN" dirty="0"/>
          </a:p>
        </p:txBody>
      </p:sp>
      <p:sp>
        <p:nvSpPr>
          <p:cNvPr id="3" name="Content Placeholder 2">
            <a:extLst>
              <a:ext uri="{FF2B5EF4-FFF2-40B4-BE49-F238E27FC236}">
                <a16:creationId xmlns:a16="http://schemas.microsoft.com/office/drawing/2014/main" id="{0FE89505-D37B-CC91-B352-4905E55129A8}"/>
              </a:ext>
            </a:extLst>
          </p:cNvPr>
          <p:cNvSpPr>
            <a:spLocks noGrp="1"/>
          </p:cNvSpPr>
          <p:nvPr>
            <p:ph idx="1"/>
          </p:nvPr>
        </p:nvSpPr>
        <p:spPr>
          <a:xfrm>
            <a:off x="458694" y="1219202"/>
            <a:ext cx="11274612" cy="5353048"/>
          </a:xfrm>
        </p:spPr>
        <p:txBody>
          <a:bodyPr>
            <a:normAutofit/>
          </a:bodyPr>
          <a:lstStyle/>
          <a:p>
            <a:r>
              <a:rPr lang="en-IN" sz="2800" u="sng" dirty="0">
                <a:latin typeface="Times New Roman" panose="02020603050405020304" pitchFamily="18" charset="0"/>
                <a:cs typeface="Times New Roman" panose="02020603050405020304" pitchFamily="18" charset="0"/>
              </a:rPr>
              <a:t>Missing Values</a:t>
            </a:r>
          </a:p>
          <a:p>
            <a:pPr>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Emp_len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emp_title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mnth_since_last_delinqu</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mnth_since_last_record</a:t>
            </a:r>
            <a:r>
              <a:rPr lang="en-US" sz="1600" dirty="0">
                <a:latin typeface="Times New Roman" panose="02020603050405020304" pitchFamily="18" charset="0"/>
                <a:cs typeface="Times New Roman" panose="02020603050405020304" pitchFamily="18" charset="0"/>
              </a:rPr>
              <a:t> are the </a:t>
            </a:r>
            <a:r>
              <a:rPr lang="en-US" sz="1600" dirty="0" err="1">
                <a:latin typeface="Times New Roman" panose="02020603050405020304" pitchFamily="18" charset="0"/>
                <a:cs typeface="Times New Roman" panose="02020603050405020304" pitchFamily="18" charset="0"/>
              </a:rPr>
              <a:t>cloumns</a:t>
            </a:r>
            <a:r>
              <a:rPr lang="en-US" sz="1600" dirty="0">
                <a:latin typeface="Times New Roman" panose="02020603050405020304" pitchFamily="18" charset="0"/>
                <a:cs typeface="Times New Roman" panose="02020603050405020304" pitchFamily="18" charset="0"/>
              </a:rPr>
              <a:t> which has maximum rows with null values </a:t>
            </a:r>
          </a:p>
          <a:p>
            <a:pPr marL="0" indent="0">
              <a:buNone/>
            </a:pPr>
            <a:r>
              <a:rPr lang="en-US" sz="1600" dirty="0">
                <a:latin typeface="Times New Roman" panose="02020603050405020304" pitchFamily="18" charset="0"/>
                <a:cs typeface="Times New Roman" panose="02020603050405020304" pitchFamily="18" charset="0"/>
              </a:rPr>
              <a:t>The missing values were treated in following manner</a:t>
            </a:r>
          </a:p>
          <a:p>
            <a:pPr marL="0" indent="0">
              <a:buNone/>
            </a:pPr>
            <a:r>
              <a:rPr lang="en-US" sz="1600" dirty="0" err="1">
                <a:latin typeface="Times New Roman" panose="02020603050405020304" pitchFamily="18" charset="0"/>
                <a:cs typeface="Times New Roman" panose="02020603050405020304" pitchFamily="18" charset="0"/>
              </a:rPr>
              <a:t>Emp_len</a:t>
            </a:r>
            <a:r>
              <a:rPr lang="en-US" sz="1600" dirty="0">
                <a:latin typeface="Times New Roman" panose="02020603050405020304" pitchFamily="18" charset="0"/>
                <a:cs typeface="Times New Roman" panose="02020603050405020304" pitchFamily="18" charset="0"/>
              </a:rPr>
              <a:t>: all the records with missing values were dropped, as it can critical parameter, and replacing it with mean/median may impact </a:t>
            </a:r>
            <a:r>
              <a:rPr lang="en-US" sz="1600" dirty="0" err="1">
                <a:latin typeface="Times New Roman" panose="02020603050405020304" pitchFamily="18" charset="0"/>
                <a:cs typeface="Times New Roman" panose="02020603050405020304" pitchFamily="18" charset="0"/>
              </a:rPr>
              <a:t>amalysis</a:t>
            </a:r>
            <a:r>
              <a:rPr lang="en-US" sz="1600" dirty="0">
                <a:latin typeface="Times New Roman" panose="02020603050405020304" pitchFamily="18" charset="0"/>
                <a:cs typeface="Times New Roman" panose="02020603050405020304" pitchFamily="18" charset="0"/>
              </a:rPr>
              <a:t>.</a:t>
            </a:r>
          </a:p>
          <a:p>
            <a:pPr marL="0" indent="0">
              <a:buNone/>
            </a:pPr>
            <a:r>
              <a:rPr lang="en-US" sz="1600" dirty="0" err="1">
                <a:latin typeface="Times New Roman" panose="02020603050405020304" pitchFamily="18" charset="0"/>
                <a:cs typeface="Times New Roman" panose="02020603050405020304" pitchFamily="18" charset="0"/>
              </a:rPr>
              <a:t>emp_title</a:t>
            </a:r>
            <a:r>
              <a:rPr lang="en-US" sz="1600" dirty="0">
                <a:latin typeface="Times New Roman" panose="02020603050405020304" pitchFamily="18" charset="0"/>
                <a:cs typeface="Times New Roman" panose="02020603050405020304" pitchFamily="18" charset="0"/>
              </a:rPr>
              <a:t> : There are 2459 missing </a:t>
            </a:r>
            <a:r>
              <a:rPr lang="en-US" sz="1600" dirty="0" err="1">
                <a:latin typeface="Times New Roman" panose="02020603050405020304" pitchFamily="18" charset="0"/>
                <a:cs typeface="Times New Roman" panose="02020603050405020304" pitchFamily="18" charset="0"/>
              </a:rPr>
              <a:t>valueswe</a:t>
            </a:r>
            <a:r>
              <a:rPr lang="en-US" sz="1600" dirty="0">
                <a:latin typeface="Times New Roman" panose="02020603050405020304" pitchFamily="18" charset="0"/>
                <a:cs typeface="Times New Roman" panose="02020603050405020304" pitchFamily="18" charset="0"/>
              </a:rPr>
              <a:t> can safely rename those unspecified tag. </a:t>
            </a:r>
          </a:p>
          <a:p>
            <a:pPr marL="0" indent="0">
              <a:buNone/>
            </a:pPr>
            <a:r>
              <a:rPr lang="en-IN" sz="1600" dirty="0" err="1">
                <a:latin typeface="Times New Roman" panose="02020603050405020304" pitchFamily="18" charset="0"/>
                <a:cs typeface="Times New Roman" panose="02020603050405020304" pitchFamily="18" charset="0"/>
              </a:rPr>
              <a:t>revol_util</a:t>
            </a:r>
            <a:r>
              <a:rPr lang="en-IN" sz="160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replace </a:t>
            </a:r>
            <a:r>
              <a:rPr lang="en-US" sz="1600" dirty="0" err="1">
                <a:latin typeface="Times New Roman" panose="02020603050405020304" pitchFamily="18" charset="0"/>
                <a:cs typeface="Times New Roman" panose="02020603050405020304" pitchFamily="18" charset="0"/>
              </a:rPr>
              <a:t>NaN</a:t>
            </a:r>
            <a:r>
              <a:rPr lang="en-US" sz="1600" dirty="0">
                <a:latin typeface="Times New Roman" panose="02020603050405020304" pitchFamily="18" charset="0"/>
                <a:cs typeface="Times New Roman" panose="02020603050405020304" pitchFamily="18" charset="0"/>
              </a:rPr>
              <a:t> values with median of </a:t>
            </a:r>
            <a:r>
              <a:rPr lang="en-US" sz="1600" dirty="0" err="1">
                <a:latin typeface="Times New Roman" panose="02020603050405020304" pitchFamily="18" charset="0"/>
                <a:cs typeface="Times New Roman" panose="02020603050405020304" pitchFamily="18" charset="0"/>
              </a:rPr>
              <a:t>revol_util</a:t>
            </a:r>
            <a:endParaRPr lang="en-IN"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4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4F23-47CF-6829-B81C-724ACE0E322D}"/>
              </a:ext>
            </a:extLst>
          </p:cNvPr>
          <p:cNvSpPr>
            <a:spLocks noGrp="1"/>
          </p:cNvSpPr>
          <p:nvPr>
            <p:ph type="title"/>
          </p:nvPr>
        </p:nvSpPr>
        <p:spPr>
          <a:xfrm>
            <a:off x="458694" y="365761"/>
            <a:ext cx="10895106" cy="510540"/>
          </a:xfrm>
        </p:spPr>
        <p:txBody>
          <a:bodyPr>
            <a:normAutofit fontScale="90000"/>
          </a:bodyPr>
          <a:lstStyle/>
          <a:p>
            <a:r>
              <a:rPr lang="en-US" dirty="0"/>
              <a:t>DATA CLEANING Cont..</a:t>
            </a:r>
            <a:endParaRPr lang="en-IN" dirty="0"/>
          </a:p>
        </p:txBody>
      </p:sp>
      <p:sp>
        <p:nvSpPr>
          <p:cNvPr id="3" name="Content Placeholder 2">
            <a:extLst>
              <a:ext uri="{FF2B5EF4-FFF2-40B4-BE49-F238E27FC236}">
                <a16:creationId xmlns:a16="http://schemas.microsoft.com/office/drawing/2014/main" id="{30B4A217-C049-1E3C-9424-704773728098}"/>
              </a:ext>
            </a:extLst>
          </p:cNvPr>
          <p:cNvSpPr>
            <a:spLocks noGrp="1"/>
          </p:cNvSpPr>
          <p:nvPr>
            <p:ph idx="1"/>
          </p:nvPr>
        </p:nvSpPr>
        <p:spPr>
          <a:xfrm>
            <a:off x="458694" y="1076326"/>
            <a:ext cx="11274612" cy="5068888"/>
          </a:xfrm>
        </p:spPr>
        <p:txBody>
          <a:bodyPr>
            <a:normAutofit/>
          </a:bodyPr>
          <a:lstStyle/>
          <a:p>
            <a:r>
              <a:rPr lang="en-US" sz="1600" dirty="0">
                <a:latin typeface="Times New Roman" panose="02020603050405020304" pitchFamily="18" charset="0"/>
                <a:cs typeface="Times New Roman" panose="02020603050405020304" pitchFamily="18" charset="0"/>
              </a:rPr>
              <a:t>Data Transformation</a:t>
            </a:r>
          </a:p>
          <a:p>
            <a:r>
              <a:rPr lang="en-US" sz="1600" dirty="0">
                <a:latin typeface="Times New Roman" panose="02020603050405020304" pitchFamily="18" charset="0"/>
                <a:cs typeface="Times New Roman" panose="02020603050405020304" pitchFamily="18" charset="0"/>
              </a:rPr>
              <a:t>For most of the columns the data types were consistent with the data under consideration</a:t>
            </a:r>
          </a:p>
          <a:p>
            <a:r>
              <a:rPr lang="en-US" sz="1600" dirty="0">
                <a:latin typeface="Times New Roman" panose="02020603050405020304" pitchFamily="18" charset="0"/>
                <a:cs typeface="Times New Roman" panose="02020603050405020304" pitchFamily="18" charset="0"/>
              </a:rPr>
              <a:t>For few of the columns the data types were changed to attain consistent values the data</a:t>
            </a:r>
          </a:p>
          <a:p>
            <a:r>
              <a:rPr lang="en-US" sz="1600" dirty="0">
                <a:latin typeface="Times New Roman" panose="02020603050405020304" pitchFamily="18" charset="0"/>
                <a:cs typeface="Times New Roman" panose="02020603050405020304" pitchFamily="18" charset="0"/>
              </a:rPr>
              <a:t> the specific columns are treated as follows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We are removing 'months' string from term column.</a:t>
            </a:r>
          </a:p>
          <a:p>
            <a:r>
              <a:rPr lang="en-US" sz="1600" dirty="0" err="1">
                <a:latin typeface="Times New Roman" panose="02020603050405020304" pitchFamily="18" charset="0"/>
                <a:cs typeface="Times New Roman" panose="02020603050405020304" pitchFamily="18" charset="0"/>
              </a:rPr>
              <a:t>int_rate</a:t>
            </a:r>
            <a:r>
              <a:rPr lang="en-US" sz="1600" dirty="0">
                <a:latin typeface="Times New Roman" panose="02020603050405020304" pitchFamily="18" charset="0"/>
                <a:cs typeface="Times New Roman" panose="02020603050405020304" pitchFamily="18" charset="0"/>
              </a:rPr>
              <a:t> - removing % symbols</a:t>
            </a:r>
          </a:p>
          <a:p>
            <a:r>
              <a:rPr lang="en-US" sz="1600" dirty="0" err="1">
                <a:latin typeface="Times New Roman" panose="02020603050405020304" pitchFamily="18" charset="0"/>
                <a:cs typeface="Times New Roman" panose="02020603050405020304" pitchFamily="18" charset="0"/>
              </a:rPr>
              <a:t>issue_d</a:t>
            </a:r>
            <a:r>
              <a:rPr lang="en-US" sz="1600" dirty="0">
                <a:latin typeface="Times New Roman" panose="02020603050405020304" pitchFamily="18" charset="0"/>
                <a:cs typeface="Times New Roman" panose="02020603050405020304" pitchFamily="18" charset="0"/>
              </a:rPr>
              <a:t> - converting it date format</a:t>
            </a:r>
          </a:p>
          <a:p>
            <a:r>
              <a:rPr lang="en-US" sz="1600" dirty="0" err="1">
                <a:latin typeface="Times New Roman" panose="02020603050405020304" pitchFamily="18" charset="0"/>
                <a:cs typeface="Times New Roman" panose="02020603050405020304" pitchFamily="18" charset="0"/>
              </a:rPr>
              <a:t>earliest_cr_line</a:t>
            </a:r>
            <a:r>
              <a:rPr lang="en-US" sz="1600" dirty="0">
                <a:latin typeface="Times New Roman" panose="02020603050405020304" pitchFamily="18" charset="0"/>
                <a:cs typeface="Times New Roman" panose="02020603050405020304" pitchFamily="18" charset="0"/>
              </a:rPr>
              <a:t> - converting it date format</a:t>
            </a:r>
          </a:p>
          <a:p>
            <a:r>
              <a:rPr lang="en-US" sz="1600" dirty="0">
                <a:latin typeface="Times New Roman" panose="02020603050405020304" pitchFamily="18" charset="0"/>
                <a:cs typeface="Times New Roman" panose="02020603050405020304" pitchFamily="18" charset="0"/>
              </a:rPr>
              <a:t>Converting </a:t>
            </a:r>
            <a:r>
              <a:rPr lang="en-US" sz="1600" dirty="0" err="1">
                <a:latin typeface="Times New Roman" panose="02020603050405020304" pitchFamily="18" charset="0"/>
                <a:cs typeface="Times New Roman" panose="02020603050405020304" pitchFamily="18" charset="0"/>
              </a:rPr>
              <a:t>emp_length</a:t>
            </a:r>
            <a:r>
              <a:rPr lang="en-US" sz="1600" dirty="0">
                <a:latin typeface="Times New Roman" panose="02020603050405020304" pitchFamily="18" charset="0"/>
                <a:cs typeface="Times New Roman" panose="02020603050405020304" pitchFamily="18" charset="0"/>
              </a:rPr>
              <a:t> into categorical type.</a:t>
            </a:r>
          </a:p>
        </p:txBody>
      </p:sp>
    </p:spTree>
    <p:extLst>
      <p:ext uri="{BB962C8B-B14F-4D97-AF65-F5344CB8AC3E}">
        <p14:creationId xmlns:p14="http://schemas.microsoft.com/office/powerpoint/2010/main" val="3743383767"/>
      </p:ext>
    </p:extLst>
  </p:cSld>
  <p:clrMapOvr>
    <a:masterClrMapping/>
  </p:clrMapOvr>
</p:sld>
</file>

<file path=ppt/theme/theme1.xml><?xml version="1.0" encoding="utf-8"?>
<a:theme xmlns:a="http://schemas.openxmlformats.org/drawingml/2006/main" name="Dapple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748</TotalTime>
  <Words>1776</Words>
  <Application>Microsoft Office PowerPoint</Application>
  <PresentationFormat>Widescreen</PresentationFormat>
  <Paragraphs>136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Avenir Next LT Pro</vt:lpstr>
      <vt:lpstr>AvenirNext LT Pro Medium</vt:lpstr>
      <vt:lpstr>Sabon Next LT</vt:lpstr>
      <vt:lpstr>Times New Roman</vt:lpstr>
      <vt:lpstr>Wingdings</vt:lpstr>
      <vt:lpstr>DappledVTI</vt:lpstr>
      <vt:lpstr>LENDING CLUB CASE STUDY</vt:lpstr>
      <vt:lpstr>PROBLEM STATEMENT</vt:lpstr>
      <vt:lpstr>OBJECTIVE</vt:lpstr>
      <vt:lpstr>APPROACH</vt:lpstr>
      <vt:lpstr>DATA LOADING</vt:lpstr>
      <vt:lpstr>DATA CLEANING</vt:lpstr>
      <vt:lpstr>DATA CLEANING Cont..</vt:lpstr>
      <vt:lpstr>DATA CLEANING Cont..</vt:lpstr>
      <vt:lpstr>DATA CLEANING Cont..</vt:lpstr>
      <vt:lpstr>DATA CLEANING Cont..</vt:lpstr>
      <vt:lpstr>Univariant Analysis</vt:lpstr>
      <vt:lpstr>Home ownership</vt:lpstr>
      <vt:lpstr>State </vt:lpstr>
      <vt:lpstr>Installments</vt:lpstr>
      <vt:lpstr>Terms of instalment</vt:lpstr>
      <vt:lpstr>Annual Income</vt:lpstr>
      <vt:lpstr>Revolution Utilization</vt:lpstr>
      <vt:lpstr>Earliest Credit line</vt:lpstr>
      <vt:lpstr>Bivariant Analysis </vt:lpstr>
      <vt:lpstr>Loan Amount Freq.</vt:lpstr>
      <vt:lpstr>Employee Experience</vt:lpstr>
      <vt:lpstr>PowerPoint Presentation</vt:lpstr>
      <vt:lpstr>Loan Amnt Vs purpose</vt:lpstr>
      <vt:lpstr>Importance of Verification</vt:lpstr>
      <vt:lpstr>PowerPoint Presentation</vt:lpstr>
      <vt:lpstr>Grade-wise verification status</vt:lpstr>
      <vt:lpstr>Monthly Charged Off Rate</vt:lpstr>
      <vt:lpstr>Multi-variate Analysis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609</dc:creator>
  <cp:lastModifiedBy>sutharmanisha1310@gmail.com</cp:lastModifiedBy>
  <cp:revision>21</cp:revision>
  <dcterms:created xsi:type="dcterms:W3CDTF">2024-10-19T08:49:38Z</dcterms:created>
  <dcterms:modified xsi:type="dcterms:W3CDTF">2024-10-23T13:28:35Z</dcterms:modified>
</cp:coreProperties>
</file>