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7" r:id="rId2"/>
    <p:sldId id="262" r:id="rId3"/>
    <p:sldId id="261" r:id="rId4"/>
    <p:sldId id="263" r:id="rId5"/>
    <p:sldId id="265" r:id="rId6"/>
    <p:sldId id="266" r:id="rId7"/>
    <p:sldId id="268" r:id="rId8"/>
    <p:sldId id="269" r:id="rId9"/>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C134"/>
    <a:srgbClr val="000000"/>
    <a:srgbClr val="FFFF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87547-0794-4ED3-8FEB-7D0ED9C5ABA3}" v="2" dt="2022-09-07T14:34:32.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cDonald" userId="ef594a0833f46e9a" providerId="LiveId" clId="{D2887547-0794-4ED3-8FEB-7D0ED9C5ABA3}"/>
    <pc:docChg chg="custSel modSld">
      <pc:chgData name="John McDonald" userId="ef594a0833f46e9a" providerId="LiveId" clId="{D2887547-0794-4ED3-8FEB-7D0ED9C5ABA3}" dt="2022-09-07T14:36:46.852" v="31" actId="2"/>
      <pc:docMkLst>
        <pc:docMk/>
      </pc:docMkLst>
      <pc:sldChg chg="modSp mod">
        <pc:chgData name="John McDonald" userId="ef594a0833f46e9a" providerId="LiveId" clId="{D2887547-0794-4ED3-8FEB-7D0ED9C5ABA3}" dt="2022-09-07T14:36:46.852" v="31" actId="2"/>
        <pc:sldMkLst>
          <pc:docMk/>
          <pc:sldMk cId="0" sldId="266"/>
        </pc:sldMkLst>
        <pc:spChg chg="mod">
          <ac:chgData name="John McDonald" userId="ef594a0833f46e9a" providerId="LiveId" clId="{D2887547-0794-4ED3-8FEB-7D0ED9C5ABA3}" dt="2022-09-07T14:36:26.072" v="29" actId="20577"/>
          <ac:spMkLst>
            <pc:docMk/>
            <pc:sldMk cId="0" sldId="266"/>
            <ac:spMk id="6" creationId="{0620C6C1-73CD-4411-C20D-3D6A08E392E1}"/>
          </ac:spMkLst>
        </pc:spChg>
        <pc:spChg chg="mod">
          <ac:chgData name="John McDonald" userId="ef594a0833f46e9a" providerId="LiveId" clId="{D2887547-0794-4ED3-8FEB-7D0ED9C5ABA3}" dt="2022-09-07T14:36:46.852" v="31" actId="2"/>
          <ac:spMkLst>
            <pc:docMk/>
            <pc:sldMk cId="0" sldId="266"/>
            <ac:spMk id="12291" creationId="{7997D3E1-3A95-399D-7F3A-CFB4E6318847}"/>
          </ac:spMkLst>
        </pc:spChg>
      </pc:sldChg>
      <pc:sldChg chg="modSp mod">
        <pc:chgData name="John McDonald" userId="ef594a0833f46e9a" providerId="LiveId" clId="{D2887547-0794-4ED3-8FEB-7D0ED9C5ABA3}" dt="2022-09-07T14:33:53.290" v="0" actId="2"/>
        <pc:sldMkLst>
          <pc:docMk/>
          <pc:sldMk cId="930375091" sldId="268"/>
        </pc:sldMkLst>
        <pc:spChg chg="mod">
          <ac:chgData name="John McDonald" userId="ef594a0833f46e9a" providerId="LiveId" clId="{D2887547-0794-4ED3-8FEB-7D0ED9C5ABA3}" dt="2022-09-07T14:33:53.290" v="0" actId="2"/>
          <ac:spMkLst>
            <pc:docMk/>
            <pc:sldMk cId="930375091" sldId="268"/>
            <ac:spMk id="3" creationId="{F2B304F7-5BA1-2F7B-5118-9EA840C24653}"/>
          </ac:spMkLst>
        </pc:spChg>
      </pc:sldChg>
      <pc:sldChg chg="modSp mod">
        <pc:chgData name="John McDonald" userId="ef594a0833f46e9a" providerId="LiveId" clId="{D2887547-0794-4ED3-8FEB-7D0ED9C5ABA3}" dt="2022-09-07T14:36:37.027" v="30" actId="2"/>
        <pc:sldMkLst>
          <pc:docMk/>
          <pc:sldMk cId="1898477213" sldId="269"/>
        </pc:sldMkLst>
        <pc:spChg chg="mod">
          <ac:chgData name="John McDonald" userId="ef594a0833f46e9a" providerId="LiveId" clId="{D2887547-0794-4ED3-8FEB-7D0ED9C5ABA3}" dt="2022-09-07T14:36:37.027" v="30" actId="2"/>
          <ac:spMkLst>
            <pc:docMk/>
            <pc:sldMk cId="1898477213" sldId="269"/>
            <ac:spMk id="2" creationId="{AA55DA18-3960-6345-7CFC-3B1A0CF9EF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298AA7-13F9-33F9-2DF7-E1AB31F208BE}"/>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a:extLst>
              <a:ext uri="{FF2B5EF4-FFF2-40B4-BE49-F238E27FC236}">
                <a16:creationId xmlns:a16="http://schemas.microsoft.com/office/drawing/2014/main" id="{BBCA6C41-5275-C9D8-A77A-5FA0BEF733A5}"/>
              </a:ext>
            </a:extLst>
          </p:cNvPr>
          <p:cNvSpPr>
            <a:spLocks noGrp="1"/>
          </p:cNvSpPr>
          <p:nvPr>
            <p:ph type="dt" idx="1"/>
          </p:nvPr>
        </p:nvSpPr>
        <p:spPr>
          <a:xfrm>
            <a:off x="4022725" y="0"/>
            <a:ext cx="3078163" cy="469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CFC6412-D8A0-4A47-AB69-B76D38201912}" type="datetimeFigureOut">
              <a:rPr lang="en-US"/>
              <a:pPr>
                <a:defRPr/>
              </a:pPr>
              <a:t>9/7/2022</a:t>
            </a:fld>
            <a:endParaRPr lang="en-US" dirty="0"/>
          </a:p>
        </p:txBody>
      </p:sp>
      <p:sp>
        <p:nvSpPr>
          <p:cNvPr id="4" name="Slide Image Placeholder 3">
            <a:extLst>
              <a:ext uri="{FF2B5EF4-FFF2-40B4-BE49-F238E27FC236}">
                <a16:creationId xmlns:a16="http://schemas.microsoft.com/office/drawing/2014/main" id="{7DD1E675-4E0D-D0FC-3E24-FDA1ED71D6D6}"/>
              </a:ext>
            </a:extLst>
          </p:cNvPr>
          <p:cNvSpPr>
            <a:spLocks noGrp="1" noRot="1" noChangeAspect="1"/>
          </p:cNvSpPr>
          <p:nvPr>
            <p:ph type="sldImg" idx="2"/>
          </p:nvPr>
        </p:nvSpPr>
        <p:spPr>
          <a:xfrm>
            <a:off x="1203325" y="703263"/>
            <a:ext cx="4695825" cy="35210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8B54BF29-F5AD-7CFC-A60A-6D003D3C6B24}"/>
              </a:ext>
            </a:extLst>
          </p:cNvPr>
          <p:cNvSpPr>
            <a:spLocks noGrp="1"/>
          </p:cNvSpPr>
          <p:nvPr>
            <p:ph type="body" sz="quarter" idx="3"/>
          </p:nvPr>
        </p:nvSpPr>
        <p:spPr>
          <a:xfrm>
            <a:off x="711200" y="4459288"/>
            <a:ext cx="5680075" cy="42259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C3FE029-AC2B-6DBF-2CC4-B24D7DF0E6CA}"/>
              </a:ext>
            </a:extLst>
          </p:cNvPr>
          <p:cNvSpPr>
            <a:spLocks noGrp="1"/>
          </p:cNvSpPr>
          <p:nvPr>
            <p:ph type="ftr" sz="quarter" idx="4"/>
          </p:nvPr>
        </p:nvSpPr>
        <p:spPr>
          <a:xfrm>
            <a:off x="0" y="8916988"/>
            <a:ext cx="3078163" cy="469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FA1C6813-273B-F40D-1631-E3226BB2F18F}"/>
              </a:ext>
            </a:extLst>
          </p:cNvPr>
          <p:cNvSpPr>
            <a:spLocks noGrp="1"/>
          </p:cNvSpPr>
          <p:nvPr>
            <p:ph type="sldNum" sz="quarter" idx="5"/>
          </p:nvPr>
        </p:nvSpPr>
        <p:spPr>
          <a:xfrm>
            <a:off x="4022725" y="8916988"/>
            <a:ext cx="3078163" cy="469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EB84FE3-1FED-4E23-8FB8-2D79FFCC6762}"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059D8B3F-8898-478C-2D2F-A91D40AA28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BEBACAB6-4C39-F610-D7E5-AADCA98BE7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124" name="Slide Number Placeholder 3">
            <a:extLst>
              <a:ext uri="{FF2B5EF4-FFF2-40B4-BE49-F238E27FC236}">
                <a16:creationId xmlns:a16="http://schemas.microsoft.com/office/drawing/2014/main" id="{B8EB99CC-7F2F-946F-D3EE-DC8541BEEF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FADBC8-C89C-4790-AB07-9E0A1BA66A87}" type="slidenum">
              <a:rPr lang="en-US" altLang="en-US"/>
              <a:pPr>
                <a:spcBef>
                  <a:spcPct val="0"/>
                </a:spcBef>
              </a:pPr>
              <a:t>2</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A5FCA762-FC28-46C4-5442-48A3552F47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E9DAA5C9-C225-7FC8-1EC4-0E50214FB5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7172" name="Slide Number Placeholder 3">
            <a:extLst>
              <a:ext uri="{FF2B5EF4-FFF2-40B4-BE49-F238E27FC236}">
                <a16:creationId xmlns:a16="http://schemas.microsoft.com/office/drawing/2014/main" id="{64762EF4-5826-62E5-2FB4-93EC842CA0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FCC59E-7198-44B2-8206-7072C6B3FE40}" type="slidenum">
              <a:rPr lang="en-US" altLang="en-US"/>
              <a:pPr>
                <a:spcBef>
                  <a:spcPct val="0"/>
                </a:spcBef>
              </a:pPr>
              <a:t>3</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5AF995A-1C20-F9A5-9B7E-AB8AA6F74C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543872C9-9FF7-4D47-6709-24E8ECC0A4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9220" name="Slide Number Placeholder 3">
            <a:extLst>
              <a:ext uri="{FF2B5EF4-FFF2-40B4-BE49-F238E27FC236}">
                <a16:creationId xmlns:a16="http://schemas.microsoft.com/office/drawing/2014/main" id="{9784FDA1-48C1-F9F2-D5B1-DE0B3D4F4C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D0338D-F56D-4433-8F7E-E012FDDE4635}" type="slidenum">
              <a:rPr lang="en-US" altLang="en-US"/>
              <a:pPr>
                <a:spcBef>
                  <a:spcPct val="0"/>
                </a:spcBef>
              </a:pPr>
              <a:t>4</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CE6D2E6-85EB-D843-A513-0DF04B917C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F4F6A491-DD6A-4818-317F-1FF67B5A4A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268" name="Slide Number Placeholder 3">
            <a:extLst>
              <a:ext uri="{FF2B5EF4-FFF2-40B4-BE49-F238E27FC236}">
                <a16:creationId xmlns:a16="http://schemas.microsoft.com/office/drawing/2014/main" id="{40C15311-44DF-BE0B-614C-53CFAFBC3B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33DD99-6BAA-4320-8006-9088FD3538BB}" type="slidenum">
              <a:rPr lang="en-US" altLang="en-US"/>
              <a:pPr>
                <a:spcBef>
                  <a:spcPct val="0"/>
                </a:spcBef>
              </a:pPr>
              <a:t>5</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EE7C406-7020-535F-F8D6-AEA9BDB83F41}"/>
              </a:ext>
            </a:extLst>
          </p:cNvPr>
          <p:cNvSpPr>
            <a:spLocks noGrp="1"/>
          </p:cNvSpPr>
          <p:nvPr>
            <p:ph type="dt" sz="half" idx="10"/>
          </p:nvPr>
        </p:nvSpPr>
        <p:spPr/>
        <p:txBody>
          <a:bodyPr/>
          <a:lstStyle>
            <a:lvl1pPr>
              <a:defRPr/>
            </a:lvl1pPr>
          </a:lstStyle>
          <a:p>
            <a:pPr>
              <a:defRPr/>
            </a:pPr>
            <a:fld id="{5BCEA4EF-BF14-497D-87A1-ACC864CD2C31}" type="datetimeFigureOut">
              <a:rPr lang="en-US"/>
              <a:pPr>
                <a:defRPr/>
              </a:pPr>
              <a:t>9/7/2022</a:t>
            </a:fld>
            <a:endParaRPr lang="en-US" dirty="0"/>
          </a:p>
        </p:txBody>
      </p:sp>
      <p:sp>
        <p:nvSpPr>
          <p:cNvPr id="5" name="Footer Placeholder 4">
            <a:extLst>
              <a:ext uri="{FF2B5EF4-FFF2-40B4-BE49-F238E27FC236}">
                <a16:creationId xmlns:a16="http://schemas.microsoft.com/office/drawing/2014/main" id="{F71A9A9E-527B-7883-4A98-DF981636DFC9}"/>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C87F315B-21CF-BD00-AEA0-89BCEAF47487}"/>
              </a:ext>
            </a:extLst>
          </p:cNvPr>
          <p:cNvSpPr>
            <a:spLocks noGrp="1"/>
          </p:cNvSpPr>
          <p:nvPr>
            <p:ph type="sldNum" sz="quarter" idx="12"/>
          </p:nvPr>
        </p:nvSpPr>
        <p:spPr/>
        <p:txBody>
          <a:bodyPr/>
          <a:lstStyle>
            <a:lvl1pPr>
              <a:defRPr/>
            </a:lvl1pPr>
          </a:lstStyle>
          <a:p>
            <a:pPr>
              <a:defRPr/>
            </a:pPr>
            <a:fld id="{3F3594D4-B1AB-45DF-8798-5E559980F08C}" type="slidenum">
              <a:rPr lang="en-US" altLang="en-US"/>
              <a:pPr>
                <a:defRPr/>
              </a:pPr>
              <a:t>‹#›</a:t>
            </a:fld>
            <a:endParaRPr lang="en-US" altLang="en-US" dirty="0"/>
          </a:p>
        </p:txBody>
      </p:sp>
    </p:spTree>
    <p:extLst>
      <p:ext uri="{BB962C8B-B14F-4D97-AF65-F5344CB8AC3E}">
        <p14:creationId xmlns:p14="http://schemas.microsoft.com/office/powerpoint/2010/main" val="197074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120CA-D569-6645-973A-AC164B879665}"/>
              </a:ext>
            </a:extLst>
          </p:cNvPr>
          <p:cNvSpPr>
            <a:spLocks noGrp="1"/>
          </p:cNvSpPr>
          <p:nvPr>
            <p:ph type="dt" sz="half" idx="10"/>
          </p:nvPr>
        </p:nvSpPr>
        <p:spPr/>
        <p:txBody>
          <a:bodyPr/>
          <a:lstStyle>
            <a:lvl1pPr>
              <a:defRPr/>
            </a:lvl1pPr>
          </a:lstStyle>
          <a:p>
            <a:pPr>
              <a:defRPr/>
            </a:pPr>
            <a:fld id="{31562FD2-9A5F-42D8-BE91-2202FD5DE41B}" type="datetimeFigureOut">
              <a:rPr lang="en-US"/>
              <a:pPr>
                <a:defRPr/>
              </a:pPr>
              <a:t>9/7/2022</a:t>
            </a:fld>
            <a:endParaRPr lang="en-US" dirty="0"/>
          </a:p>
        </p:txBody>
      </p:sp>
      <p:sp>
        <p:nvSpPr>
          <p:cNvPr id="5" name="Footer Placeholder 4">
            <a:extLst>
              <a:ext uri="{FF2B5EF4-FFF2-40B4-BE49-F238E27FC236}">
                <a16:creationId xmlns:a16="http://schemas.microsoft.com/office/drawing/2014/main" id="{6BD8884D-427E-6321-9A50-26ABB504F79E}"/>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E3756706-6D95-1723-FFB2-AD2EC270A3A6}"/>
              </a:ext>
            </a:extLst>
          </p:cNvPr>
          <p:cNvSpPr>
            <a:spLocks noGrp="1"/>
          </p:cNvSpPr>
          <p:nvPr>
            <p:ph type="sldNum" sz="quarter" idx="12"/>
          </p:nvPr>
        </p:nvSpPr>
        <p:spPr/>
        <p:txBody>
          <a:bodyPr/>
          <a:lstStyle>
            <a:lvl1pPr>
              <a:defRPr/>
            </a:lvl1pPr>
          </a:lstStyle>
          <a:p>
            <a:pPr>
              <a:defRPr/>
            </a:pPr>
            <a:fld id="{63C9FE5B-8DF2-4C48-BD10-A831F2239321}" type="slidenum">
              <a:rPr lang="en-US" altLang="en-US"/>
              <a:pPr>
                <a:defRPr/>
              </a:pPr>
              <a:t>‹#›</a:t>
            </a:fld>
            <a:endParaRPr lang="en-US" altLang="en-US" dirty="0"/>
          </a:p>
        </p:txBody>
      </p:sp>
    </p:spTree>
    <p:extLst>
      <p:ext uri="{BB962C8B-B14F-4D97-AF65-F5344CB8AC3E}">
        <p14:creationId xmlns:p14="http://schemas.microsoft.com/office/powerpoint/2010/main" val="264230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55B26-9D22-9163-3D8E-7D07E7B52001}"/>
              </a:ext>
            </a:extLst>
          </p:cNvPr>
          <p:cNvSpPr>
            <a:spLocks noGrp="1"/>
          </p:cNvSpPr>
          <p:nvPr>
            <p:ph type="dt" sz="half" idx="10"/>
          </p:nvPr>
        </p:nvSpPr>
        <p:spPr/>
        <p:txBody>
          <a:bodyPr/>
          <a:lstStyle>
            <a:lvl1pPr>
              <a:defRPr/>
            </a:lvl1pPr>
          </a:lstStyle>
          <a:p>
            <a:pPr>
              <a:defRPr/>
            </a:pPr>
            <a:fld id="{8D2C4EF1-2795-4163-82F1-CD09397D2F66}" type="datetimeFigureOut">
              <a:rPr lang="en-US"/>
              <a:pPr>
                <a:defRPr/>
              </a:pPr>
              <a:t>9/7/2022</a:t>
            </a:fld>
            <a:endParaRPr lang="en-US" dirty="0"/>
          </a:p>
        </p:txBody>
      </p:sp>
      <p:sp>
        <p:nvSpPr>
          <p:cNvPr id="5" name="Footer Placeholder 4">
            <a:extLst>
              <a:ext uri="{FF2B5EF4-FFF2-40B4-BE49-F238E27FC236}">
                <a16:creationId xmlns:a16="http://schemas.microsoft.com/office/drawing/2014/main" id="{5FB94494-D59D-6CD6-6A52-F631C63B001F}"/>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0B3E2547-724E-5345-A6FA-4E1DA08C5403}"/>
              </a:ext>
            </a:extLst>
          </p:cNvPr>
          <p:cNvSpPr>
            <a:spLocks noGrp="1"/>
          </p:cNvSpPr>
          <p:nvPr>
            <p:ph type="sldNum" sz="quarter" idx="12"/>
          </p:nvPr>
        </p:nvSpPr>
        <p:spPr/>
        <p:txBody>
          <a:bodyPr/>
          <a:lstStyle>
            <a:lvl1pPr>
              <a:defRPr/>
            </a:lvl1pPr>
          </a:lstStyle>
          <a:p>
            <a:pPr>
              <a:defRPr/>
            </a:pPr>
            <a:fld id="{915A5D8A-BCDF-480B-A954-2316C16BFCE7}" type="slidenum">
              <a:rPr lang="en-US" altLang="en-US"/>
              <a:pPr>
                <a:defRPr/>
              </a:pPr>
              <a:t>‹#›</a:t>
            </a:fld>
            <a:endParaRPr lang="en-US" altLang="en-US" dirty="0"/>
          </a:p>
        </p:txBody>
      </p:sp>
    </p:spTree>
    <p:extLst>
      <p:ext uri="{BB962C8B-B14F-4D97-AF65-F5344CB8AC3E}">
        <p14:creationId xmlns:p14="http://schemas.microsoft.com/office/powerpoint/2010/main" val="299384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40E02-F060-1C6B-664D-6F5AF9CB57EB}"/>
              </a:ext>
            </a:extLst>
          </p:cNvPr>
          <p:cNvSpPr>
            <a:spLocks noGrp="1"/>
          </p:cNvSpPr>
          <p:nvPr>
            <p:ph type="dt" sz="half" idx="10"/>
          </p:nvPr>
        </p:nvSpPr>
        <p:spPr/>
        <p:txBody>
          <a:bodyPr/>
          <a:lstStyle>
            <a:lvl1pPr>
              <a:defRPr/>
            </a:lvl1pPr>
          </a:lstStyle>
          <a:p>
            <a:pPr>
              <a:defRPr/>
            </a:pPr>
            <a:fld id="{34C45320-CD0D-4492-8812-87A446F46206}" type="datetimeFigureOut">
              <a:rPr lang="en-US"/>
              <a:pPr>
                <a:defRPr/>
              </a:pPr>
              <a:t>9/7/2022</a:t>
            </a:fld>
            <a:endParaRPr lang="en-US" dirty="0"/>
          </a:p>
        </p:txBody>
      </p:sp>
      <p:sp>
        <p:nvSpPr>
          <p:cNvPr id="5" name="Footer Placeholder 4">
            <a:extLst>
              <a:ext uri="{FF2B5EF4-FFF2-40B4-BE49-F238E27FC236}">
                <a16:creationId xmlns:a16="http://schemas.microsoft.com/office/drawing/2014/main" id="{1473355F-1889-EB2A-17C4-3EB847FD77E6}"/>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63DA64E1-C55B-E31A-7743-B65D835D7DB7}"/>
              </a:ext>
            </a:extLst>
          </p:cNvPr>
          <p:cNvSpPr>
            <a:spLocks noGrp="1"/>
          </p:cNvSpPr>
          <p:nvPr>
            <p:ph type="sldNum" sz="quarter" idx="12"/>
          </p:nvPr>
        </p:nvSpPr>
        <p:spPr/>
        <p:txBody>
          <a:bodyPr/>
          <a:lstStyle>
            <a:lvl1pPr>
              <a:defRPr/>
            </a:lvl1pPr>
          </a:lstStyle>
          <a:p>
            <a:pPr>
              <a:defRPr/>
            </a:pPr>
            <a:fld id="{61F86DF7-95B1-4299-AFF5-4D4F4F48D985}" type="slidenum">
              <a:rPr lang="en-US" altLang="en-US"/>
              <a:pPr>
                <a:defRPr/>
              </a:pPr>
              <a:t>‹#›</a:t>
            </a:fld>
            <a:endParaRPr lang="en-US" altLang="en-US" dirty="0"/>
          </a:p>
        </p:txBody>
      </p:sp>
    </p:spTree>
    <p:extLst>
      <p:ext uri="{BB962C8B-B14F-4D97-AF65-F5344CB8AC3E}">
        <p14:creationId xmlns:p14="http://schemas.microsoft.com/office/powerpoint/2010/main" val="323293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272DB0-6CF1-D9B9-F1E4-5FB3983FAC89}"/>
              </a:ext>
            </a:extLst>
          </p:cNvPr>
          <p:cNvSpPr>
            <a:spLocks noGrp="1"/>
          </p:cNvSpPr>
          <p:nvPr>
            <p:ph type="dt" sz="half" idx="10"/>
          </p:nvPr>
        </p:nvSpPr>
        <p:spPr/>
        <p:txBody>
          <a:bodyPr/>
          <a:lstStyle>
            <a:lvl1pPr>
              <a:defRPr/>
            </a:lvl1pPr>
          </a:lstStyle>
          <a:p>
            <a:pPr>
              <a:defRPr/>
            </a:pPr>
            <a:fld id="{FA857AF0-CD6D-4699-8AB8-A30B9DC95E24}" type="datetimeFigureOut">
              <a:rPr lang="en-US"/>
              <a:pPr>
                <a:defRPr/>
              </a:pPr>
              <a:t>9/7/2022</a:t>
            </a:fld>
            <a:endParaRPr lang="en-US" dirty="0"/>
          </a:p>
        </p:txBody>
      </p:sp>
      <p:sp>
        <p:nvSpPr>
          <p:cNvPr id="5" name="Footer Placeholder 4">
            <a:extLst>
              <a:ext uri="{FF2B5EF4-FFF2-40B4-BE49-F238E27FC236}">
                <a16:creationId xmlns:a16="http://schemas.microsoft.com/office/drawing/2014/main" id="{7DBF4A3E-D2DD-B4EE-FDCB-DC8EBD847969}"/>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877C3873-35FE-F40D-BC31-17501110F73C}"/>
              </a:ext>
            </a:extLst>
          </p:cNvPr>
          <p:cNvSpPr>
            <a:spLocks noGrp="1"/>
          </p:cNvSpPr>
          <p:nvPr>
            <p:ph type="sldNum" sz="quarter" idx="12"/>
          </p:nvPr>
        </p:nvSpPr>
        <p:spPr/>
        <p:txBody>
          <a:bodyPr/>
          <a:lstStyle>
            <a:lvl1pPr>
              <a:defRPr/>
            </a:lvl1pPr>
          </a:lstStyle>
          <a:p>
            <a:pPr>
              <a:defRPr/>
            </a:pPr>
            <a:fld id="{3ACC2C60-BB5D-48A2-A43E-3C94F831912D}" type="slidenum">
              <a:rPr lang="en-US" altLang="en-US"/>
              <a:pPr>
                <a:defRPr/>
              </a:pPr>
              <a:t>‹#›</a:t>
            </a:fld>
            <a:endParaRPr lang="en-US" altLang="en-US" dirty="0"/>
          </a:p>
        </p:txBody>
      </p:sp>
    </p:spTree>
    <p:extLst>
      <p:ext uri="{BB962C8B-B14F-4D97-AF65-F5344CB8AC3E}">
        <p14:creationId xmlns:p14="http://schemas.microsoft.com/office/powerpoint/2010/main" val="313497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5D33453-1B83-3CE3-7EC2-D7CA4343CC95}"/>
              </a:ext>
            </a:extLst>
          </p:cNvPr>
          <p:cNvSpPr>
            <a:spLocks noGrp="1"/>
          </p:cNvSpPr>
          <p:nvPr>
            <p:ph type="dt" sz="half" idx="10"/>
          </p:nvPr>
        </p:nvSpPr>
        <p:spPr/>
        <p:txBody>
          <a:bodyPr/>
          <a:lstStyle>
            <a:lvl1pPr>
              <a:defRPr/>
            </a:lvl1pPr>
          </a:lstStyle>
          <a:p>
            <a:pPr>
              <a:defRPr/>
            </a:pPr>
            <a:fld id="{BD260ED6-A266-46C6-8764-9462112DEA47}" type="datetimeFigureOut">
              <a:rPr lang="en-US"/>
              <a:pPr>
                <a:defRPr/>
              </a:pPr>
              <a:t>9/7/2022</a:t>
            </a:fld>
            <a:endParaRPr lang="en-US" dirty="0"/>
          </a:p>
        </p:txBody>
      </p:sp>
      <p:sp>
        <p:nvSpPr>
          <p:cNvPr id="6" name="Footer Placeholder 4">
            <a:extLst>
              <a:ext uri="{FF2B5EF4-FFF2-40B4-BE49-F238E27FC236}">
                <a16:creationId xmlns:a16="http://schemas.microsoft.com/office/drawing/2014/main" id="{C638B1C6-298B-7ABE-FB94-40008526BCD5}"/>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1CD2CBF5-B6CC-DB3B-46B5-35263B131BF5}"/>
              </a:ext>
            </a:extLst>
          </p:cNvPr>
          <p:cNvSpPr>
            <a:spLocks noGrp="1"/>
          </p:cNvSpPr>
          <p:nvPr>
            <p:ph type="sldNum" sz="quarter" idx="12"/>
          </p:nvPr>
        </p:nvSpPr>
        <p:spPr/>
        <p:txBody>
          <a:bodyPr/>
          <a:lstStyle>
            <a:lvl1pPr>
              <a:defRPr/>
            </a:lvl1pPr>
          </a:lstStyle>
          <a:p>
            <a:pPr>
              <a:defRPr/>
            </a:pPr>
            <a:fld id="{F154A9A1-AE04-4EFD-9B55-A9F422ED873A}" type="slidenum">
              <a:rPr lang="en-US" altLang="en-US"/>
              <a:pPr>
                <a:defRPr/>
              </a:pPr>
              <a:t>‹#›</a:t>
            </a:fld>
            <a:endParaRPr lang="en-US" altLang="en-US" dirty="0"/>
          </a:p>
        </p:txBody>
      </p:sp>
    </p:spTree>
    <p:extLst>
      <p:ext uri="{BB962C8B-B14F-4D97-AF65-F5344CB8AC3E}">
        <p14:creationId xmlns:p14="http://schemas.microsoft.com/office/powerpoint/2010/main" val="256087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2968D8D-1919-1969-05D7-4B5916C86BD6}"/>
              </a:ext>
            </a:extLst>
          </p:cNvPr>
          <p:cNvSpPr>
            <a:spLocks noGrp="1"/>
          </p:cNvSpPr>
          <p:nvPr>
            <p:ph type="dt" sz="half" idx="10"/>
          </p:nvPr>
        </p:nvSpPr>
        <p:spPr/>
        <p:txBody>
          <a:bodyPr/>
          <a:lstStyle>
            <a:lvl1pPr>
              <a:defRPr/>
            </a:lvl1pPr>
          </a:lstStyle>
          <a:p>
            <a:pPr>
              <a:defRPr/>
            </a:pPr>
            <a:fld id="{C92F287E-784A-4973-ADD0-F0439373B15F}" type="datetimeFigureOut">
              <a:rPr lang="en-US"/>
              <a:pPr>
                <a:defRPr/>
              </a:pPr>
              <a:t>9/7/2022</a:t>
            </a:fld>
            <a:endParaRPr lang="en-US" dirty="0"/>
          </a:p>
        </p:txBody>
      </p:sp>
      <p:sp>
        <p:nvSpPr>
          <p:cNvPr id="8" name="Footer Placeholder 4">
            <a:extLst>
              <a:ext uri="{FF2B5EF4-FFF2-40B4-BE49-F238E27FC236}">
                <a16:creationId xmlns:a16="http://schemas.microsoft.com/office/drawing/2014/main" id="{1B495941-87A5-97DA-6A0B-71077933946E}"/>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251086A6-FDD1-2C4F-D5FD-0F84216245E5}"/>
              </a:ext>
            </a:extLst>
          </p:cNvPr>
          <p:cNvSpPr>
            <a:spLocks noGrp="1"/>
          </p:cNvSpPr>
          <p:nvPr>
            <p:ph type="sldNum" sz="quarter" idx="12"/>
          </p:nvPr>
        </p:nvSpPr>
        <p:spPr/>
        <p:txBody>
          <a:bodyPr/>
          <a:lstStyle>
            <a:lvl1pPr>
              <a:defRPr/>
            </a:lvl1pPr>
          </a:lstStyle>
          <a:p>
            <a:pPr>
              <a:defRPr/>
            </a:pPr>
            <a:fld id="{E9A4DBB4-AFE8-483B-9607-33C2FBA00A9F}" type="slidenum">
              <a:rPr lang="en-US" altLang="en-US"/>
              <a:pPr>
                <a:defRPr/>
              </a:pPr>
              <a:t>‹#›</a:t>
            </a:fld>
            <a:endParaRPr lang="en-US" altLang="en-US" dirty="0"/>
          </a:p>
        </p:txBody>
      </p:sp>
    </p:spTree>
    <p:extLst>
      <p:ext uri="{BB962C8B-B14F-4D97-AF65-F5344CB8AC3E}">
        <p14:creationId xmlns:p14="http://schemas.microsoft.com/office/powerpoint/2010/main" val="109489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811DE40-7EE8-6DC7-D719-B7A4C1B1D864}"/>
              </a:ext>
            </a:extLst>
          </p:cNvPr>
          <p:cNvSpPr>
            <a:spLocks noGrp="1"/>
          </p:cNvSpPr>
          <p:nvPr>
            <p:ph type="dt" sz="half" idx="10"/>
          </p:nvPr>
        </p:nvSpPr>
        <p:spPr/>
        <p:txBody>
          <a:bodyPr/>
          <a:lstStyle>
            <a:lvl1pPr>
              <a:defRPr/>
            </a:lvl1pPr>
          </a:lstStyle>
          <a:p>
            <a:pPr>
              <a:defRPr/>
            </a:pPr>
            <a:fld id="{C9AC15AC-0618-4EF4-BA33-BD7881F770FA}" type="datetimeFigureOut">
              <a:rPr lang="en-US"/>
              <a:pPr>
                <a:defRPr/>
              </a:pPr>
              <a:t>9/7/2022</a:t>
            </a:fld>
            <a:endParaRPr lang="en-US" dirty="0"/>
          </a:p>
        </p:txBody>
      </p:sp>
      <p:sp>
        <p:nvSpPr>
          <p:cNvPr id="4" name="Footer Placeholder 4">
            <a:extLst>
              <a:ext uri="{FF2B5EF4-FFF2-40B4-BE49-F238E27FC236}">
                <a16:creationId xmlns:a16="http://schemas.microsoft.com/office/drawing/2014/main" id="{E0D511E1-F0B3-F823-4ED9-779A83DFB693}"/>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ABCEDABE-625C-0112-BCE7-B8A9FCD2ADD5}"/>
              </a:ext>
            </a:extLst>
          </p:cNvPr>
          <p:cNvSpPr>
            <a:spLocks noGrp="1"/>
          </p:cNvSpPr>
          <p:nvPr>
            <p:ph type="sldNum" sz="quarter" idx="12"/>
          </p:nvPr>
        </p:nvSpPr>
        <p:spPr/>
        <p:txBody>
          <a:bodyPr/>
          <a:lstStyle>
            <a:lvl1pPr>
              <a:defRPr/>
            </a:lvl1pPr>
          </a:lstStyle>
          <a:p>
            <a:pPr>
              <a:defRPr/>
            </a:pPr>
            <a:fld id="{FE67F096-7783-4AEE-BB7B-199EFBFC173F}" type="slidenum">
              <a:rPr lang="en-US" altLang="en-US"/>
              <a:pPr>
                <a:defRPr/>
              </a:pPr>
              <a:t>‹#›</a:t>
            </a:fld>
            <a:endParaRPr lang="en-US" altLang="en-US" dirty="0"/>
          </a:p>
        </p:txBody>
      </p:sp>
    </p:spTree>
    <p:extLst>
      <p:ext uri="{BB962C8B-B14F-4D97-AF65-F5344CB8AC3E}">
        <p14:creationId xmlns:p14="http://schemas.microsoft.com/office/powerpoint/2010/main" val="161675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12BF7F5-1940-5060-837B-884C23AD954A}"/>
              </a:ext>
            </a:extLst>
          </p:cNvPr>
          <p:cNvSpPr>
            <a:spLocks noGrp="1"/>
          </p:cNvSpPr>
          <p:nvPr>
            <p:ph type="dt" sz="half" idx="10"/>
          </p:nvPr>
        </p:nvSpPr>
        <p:spPr/>
        <p:txBody>
          <a:bodyPr/>
          <a:lstStyle>
            <a:lvl1pPr>
              <a:defRPr/>
            </a:lvl1pPr>
          </a:lstStyle>
          <a:p>
            <a:pPr>
              <a:defRPr/>
            </a:pPr>
            <a:fld id="{6C1A0DA4-3FE5-4E92-8179-90D5D85BCC16}" type="datetimeFigureOut">
              <a:rPr lang="en-US"/>
              <a:pPr>
                <a:defRPr/>
              </a:pPr>
              <a:t>9/7/2022</a:t>
            </a:fld>
            <a:endParaRPr lang="en-US" dirty="0"/>
          </a:p>
        </p:txBody>
      </p:sp>
      <p:sp>
        <p:nvSpPr>
          <p:cNvPr id="3" name="Footer Placeholder 4">
            <a:extLst>
              <a:ext uri="{FF2B5EF4-FFF2-40B4-BE49-F238E27FC236}">
                <a16:creationId xmlns:a16="http://schemas.microsoft.com/office/drawing/2014/main" id="{A698D33D-3C29-8905-6618-D21E5CFC1AC3}"/>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0E441A01-BAFE-281B-E133-CA17D40DD959}"/>
              </a:ext>
            </a:extLst>
          </p:cNvPr>
          <p:cNvSpPr>
            <a:spLocks noGrp="1"/>
          </p:cNvSpPr>
          <p:nvPr>
            <p:ph type="sldNum" sz="quarter" idx="12"/>
          </p:nvPr>
        </p:nvSpPr>
        <p:spPr/>
        <p:txBody>
          <a:bodyPr/>
          <a:lstStyle>
            <a:lvl1pPr>
              <a:defRPr/>
            </a:lvl1pPr>
          </a:lstStyle>
          <a:p>
            <a:pPr>
              <a:defRPr/>
            </a:pPr>
            <a:fld id="{49D7276A-558E-4297-BB7C-0630D1218923}" type="slidenum">
              <a:rPr lang="en-US" altLang="en-US"/>
              <a:pPr>
                <a:defRPr/>
              </a:pPr>
              <a:t>‹#›</a:t>
            </a:fld>
            <a:endParaRPr lang="en-US" altLang="en-US" dirty="0"/>
          </a:p>
        </p:txBody>
      </p:sp>
    </p:spTree>
    <p:extLst>
      <p:ext uri="{BB962C8B-B14F-4D97-AF65-F5344CB8AC3E}">
        <p14:creationId xmlns:p14="http://schemas.microsoft.com/office/powerpoint/2010/main" val="397661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DDBC638-D5CD-FDA5-F2A7-FEF3B7C80584}"/>
              </a:ext>
            </a:extLst>
          </p:cNvPr>
          <p:cNvSpPr>
            <a:spLocks noGrp="1"/>
          </p:cNvSpPr>
          <p:nvPr>
            <p:ph type="dt" sz="half" idx="10"/>
          </p:nvPr>
        </p:nvSpPr>
        <p:spPr/>
        <p:txBody>
          <a:bodyPr/>
          <a:lstStyle>
            <a:lvl1pPr>
              <a:defRPr/>
            </a:lvl1pPr>
          </a:lstStyle>
          <a:p>
            <a:pPr>
              <a:defRPr/>
            </a:pPr>
            <a:fld id="{AD1D4D18-24D5-4A6F-BB13-6101C2DE657B}" type="datetimeFigureOut">
              <a:rPr lang="en-US"/>
              <a:pPr>
                <a:defRPr/>
              </a:pPr>
              <a:t>9/7/2022</a:t>
            </a:fld>
            <a:endParaRPr lang="en-US" dirty="0"/>
          </a:p>
        </p:txBody>
      </p:sp>
      <p:sp>
        <p:nvSpPr>
          <p:cNvPr id="6" name="Footer Placeholder 4">
            <a:extLst>
              <a:ext uri="{FF2B5EF4-FFF2-40B4-BE49-F238E27FC236}">
                <a16:creationId xmlns:a16="http://schemas.microsoft.com/office/drawing/2014/main" id="{1ED02045-6604-7F07-EF3D-564FBE2F4566}"/>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99D6C4AD-B9B1-8DB3-8398-167E4A9A7956}"/>
              </a:ext>
            </a:extLst>
          </p:cNvPr>
          <p:cNvSpPr>
            <a:spLocks noGrp="1"/>
          </p:cNvSpPr>
          <p:nvPr>
            <p:ph type="sldNum" sz="quarter" idx="12"/>
          </p:nvPr>
        </p:nvSpPr>
        <p:spPr/>
        <p:txBody>
          <a:bodyPr/>
          <a:lstStyle>
            <a:lvl1pPr>
              <a:defRPr/>
            </a:lvl1pPr>
          </a:lstStyle>
          <a:p>
            <a:pPr>
              <a:defRPr/>
            </a:pPr>
            <a:fld id="{B0FD7D3A-897E-4EB4-8A57-E6F612EB2A1E}" type="slidenum">
              <a:rPr lang="en-US" altLang="en-US"/>
              <a:pPr>
                <a:defRPr/>
              </a:pPr>
              <a:t>‹#›</a:t>
            </a:fld>
            <a:endParaRPr lang="en-US" altLang="en-US" dirty="0"/>
          </a:p>
        </p:txBody>
      </p:sp>
    </p:spTree>
    <p:extLst>
      <p:ext uri="{BB962C8B-B14F-4D97-AF65-F5344CB8AC3E}">
        <p14:creationId xmlns:p14="http://schemas.microsoft.com/office/powerpoint/2010/main" val="389140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6A65E40-A793-6BA6-51B6-F59D70C34B69}"/>
              </a:ext>
            </a:extLst>
          </p:cNvPr>
          <p:cNvSpPr>
            <a:spLocks noGrp="1"/>
          </p:cNvSpPr>
          <p:nvPr>
            <p:ph type="dt" sz="half" idx="10"/>
          </p:nvPr>
        </p:nvSpPr>
        <p:spPr/>
        <p:txBody>
          <a:bodyPr/>
          <a:lstStyle>
            <a:lvl1pPr>
              <a:defRPr/>
            </a:lvl1pPr>
          </a:lstStyle>
          <a:p>
            <a:pPr>
              <a:defRPr/>
            </a:pPr>
            <a:fld id="{CCF3A2B3-123E-4A39-8EB7-7FFD909F10DF}" type="datetimeFigureOut">
              <a:rPr lang="en-US"/>
              <a:pPr>
                <a:defRPr/>
              </a:pPr>
              <a:t>9/7/2022</a:t>
            </a:fld>
            <a:endParaRPr lang="en-US" dirty="0"/>
          </a:p>
        </p:txBody>
      </p:sp>
      <p:sp>
        <p:nvSpPr>
          <p:cNvPr id="6" name="Footer Placeholder 4">
            <a:extLst>
              <a:ext uri="{FF2B5EF4-FFF2-40B4-BE49-F238E27FC236}">
                <a16:creationId xmlns:a16="http://schemas.microsoft.com/office/drawing/2014/main" id="{903B5457-067F-A90F-EF01-07F60FB3E4DD}"/>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05552E7F-C681-F861-6E94-E3917B0FFB05}"/>
              </a:ext>
            </a:extLst>
          </p:cNvPr>
          <p:cNvSpPr>
            <a:spLocks noGrp="1"/>
          </p:cNvSpPr>
          <p:nvPr>
            <p:ph type="sldNum" sz="quarter" idx="12"/>
          </p:nvPr>
        </p:nvSpPr>
        <p:spPr/>
        <p:txBody>
          <a:bodyPr/>
          <a:lstStyle>
            <a:lvl1pPr>
              <a:defRPr/>
            </a:lvl1pPr>
          </a:lstStyle>
          <a:p>
            <a:pPr>
              <a:defRPr/>
            </a:pPr>
            <a:fld id="{2ECE6C25-B46A-42EB-BD01-B394BB7474E0}" type="slidenum">
              <a:rPr lang="en-US" altLang="en-US"/>
              <a:pPr>
                <a:defRPr/>
              </a:pPr>
              <a:t>‹#›</a:t>
            </a:fld>
            <a:endParaRPr lang="en-US" altLang="en-US" dirty="0"/>
          </a:p>
        </p:txBody>
      </p:sp>
    </p:spTree>
    <p:extLst>
      <p:ext uri="{BB962C8B-B14F-4D97-AF65-F5344CB8AC3E}">
        <p14:creationId xmlns:p14="http://schemas.microsoft.com/office/powerpoint/2010/main" val="17934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DD6200-83F0-F0DA-259E-30C5FE18C17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304D737-C823-21FB-E51C-4AAB40F0C8D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7256B8A-13E6-3CEC-BD13-629281FE8FF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5380EAD-8086-47F0-8A86-1621F2CAB706}" type="datetimeFigureOut">
              <a:rPr lang="en-US"/>
              <a:pPr>
                <a:defRPr/>
              </a:pPr>
              <a:t>9/7/2022</a:t>
            </a:fld>
            <a:endParaRPr lang="en-US" dirty="0"/>
          </a:p>
        </p:txBody>
      </p:sp>
      <p:sp>
        <p:nvSpPr>
          <p:cNvPr id="5" name="Footer Placeholder 4">
            <a:extLst>
              <a:ext uri="{FF2B5EF4-FFF2-40B4-BE49-F238E27FC236}">
                <a16:creationId xmlns:a16="http://schemas.microsoft.com/office/drawing/2014/main" id="{F8B9BF59-FB90-4FD8-FE50-30F272062D5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id="{E11A4423-2ADD-C9F4-66FB-947ED4701DA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671C40EC-A43E-41BB-8558-0E4787F94D9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ametime.com/" TargetMode="External"/><Relationship Id="rId2" Type="http://schemas.openxmlformats.org/officeDocument/2006/relationships/hyperlink" Target="https://www.suitepro.com/" TargetMode="External"/><Relationship Id="rId1" Type="http://schemas.openxmlformats.org/officeDocument/2006/relationships/slideLayout" Target="../slideLayouts/slideLayout7.xml"/><Relationship Id="rId6" Type="http://schemas.openxmlformats.org/officeDocument/2006/relationships/hyperlink" Target="http://www.lsaus.com/" TargetMode="External"/><Relationship Id="rId5" Type="http://schemas.openxmlformats.org/officeDocument/2006/relationships/hyperlink" Target="mailto:EmaiSuiteServices@warriors.com" TargetMode="External"/><Relationship Id="rId4" Type="http://schemas.openxmlformats.org/officeDocument/2006/relationships/hyperlink" Target="http://www.suiteexchange.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suiteexperiencegroup.com/all-suites/nhl/tampa-bay-lightning/?ref=search"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SuiteHost_101-color">
            <a:extLst>
              <a:ext uri="{FF2B5EF4-FFF2-40B4-BE49-F238E27FC236}">
                <a16:creationId xmlns:a16="http://schemas.microsoft.com/office/drawing/2014/main" id="{38FA3C53-C4B4-F0CD-7567-FD75DE888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308" y="6019800"/>
            <a:ext cx="155892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Box 2">
            <a:extLst>
              <a:ext uri="{FF2B5EF4-FFF2-40B4-BE49-F238E27FC236}">
                <a16:creationId xmlns:a16="http://schemas.microsoft.com/office/drawing/2014/main" id="{2C870A6E-8397-CAB1-0D25-8EA1A65C9E23}"/>
              </a:ext>
            </a:extLst>
          </p:cNvPr>
          <p:cNvSpPr txBox="1">
            <a:spLocks noChangeArrowheads="1"/>
          </p:cNvSpPr>
          <p:nvPr/>
        </p:nvSpPr>
        <p:spPr bwMode="auto">
          <a:xfrm>
            <a:off x="7204075" y="6553200"/>
            <a:ext cx="1558925" cy="276225"/>
          </a:xfrm>
          <a:prstGeom prst="rect">
            <a:avLst/>
          </a:prstGeom>
          <a:solidFill>
            <a:schemeClr val="tx1"/>
          </a:solidFill>
          <a:ln w="317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dirty="0">
                <a:solidFill>
                  <a:schemeClr val="bg1"/>
                </a:solidFill>
                <a:latin typeface="Arial Black" panose="020B0A04020102020204" pitchFamily="34" charset="0"/>
              </a:rPr>
              <a:t>SELECTASUITE</a:t>
            </a:r>
          </a:p>
        </p:txBody>
      </p:sp>
      <p:sp>
        <p:nvSpPr>
          <p:cNvPr id="4" name="TextBox 3">
            <a:extLst>
              <a:ext uri="{FF2B5EF4-FFF2-40B4-BE49-F238E27FC236}">
                <a16:creationId xmlns:a16="http://schemas.microsoft.com/office/drawing/2014/main" id="{7687E6E8-2D6C-22FF-2DFC-F18C379444B4}"/>
              </a:ext>
            </a:extLst>
          </p:cNvPr>
          <p:cNvSpPr txBox="1"/>
          <p:nvPr/>
        </p:nvSpPr>
        <p:spPr>
          <a:xfrm>
            <a:off x="190500" y="152400"/>
            <a:ext cx="8686800" cy="1200150"/>
          </a:xfrm>
          <a:prstGeom prst="rect">
            <a:avLst/>
          </a:prstGeom>
          <a:solidFill>
            <a:srgbClr val="B7C134"/>
          </a:solidFill>
          <a:ln w="3175">
            <a:solidFill>
              <a:schemeClr val="tx1"/>
            </a:solidFill>
          </a:ln>
        </p:spPr>
        <p:txBody>
          <a:bodyPr>
            <a:spAutoFit/>
          </a:bodyPr>
          <a:lstStyle/>
          <a:p>
            <a:pPr algn="just">
              <a:defRPr/>
            </a:pPr>
            <a:r>
              <a:rPr lang="en-US" b="1" i="1" dirty="0">
                <a:latin typeface="+mn-lt"/>
              </a:rPr>
              <a:t>Thank you for taking time to review and discuss the following observations, thoughts, analytics, assumptions and noted trends in the team and venue premium seating business.  The following document was developed to provide a brief on the business opportunities tied to the SHIFT occurring in the premium seating market.  </a:t>
            </a:r>
          </a:p>
        </p:txBody>
      </p:sp>
      <p:sp>
        <p:nvSpPr>
          <p:cNvPr id="5" name="Rectangle 4">
            <a:extLst>
              <a:ext uri="{FF2B5EF4-FFF2-40B4-BE49-F238E27FC236}">
                <a16:creationId xmlns:a16="http://schemas.microsoft.com/office/drawing/2014/main" id="{CA809D8A-CB59-2C75-8881-C1D68F42F54F}"/>
              </a:ext>
            </a:extLst>
          </p:cNvPr>
          <p:cNvSpPr/>
          <p:nvPr/>
        </p:nvSpPr>
        <p:spPr>
          <a:xfrm>
            <a:off x="152400" y="1447800"/>
            <a:ext cx="8763000" cy="5293757"/>
          </a:xfrm>
          <a:prstGeom prst="rect">
            <a:avLst/>
          </a:prstGeom>
        </p:spPr>
        <p:txBody>
          <a:bodyPr>
            <a:spAutoFit/>
          </a:bodyPr>
          <a:lstStyle/>
          <a:p>
            <a:pPr algn="just">
              <a:defRPr/>
            </a:pPr>
            <a:r>
              <a:rPr lang="en-US" sz="1400" dirty="0">
                <a:latin typeface="+mn-lt"/>
              </a:rPr>
              <a:t>The arena &amp; stadium premium seating space has been experiencing a </a:t>
            </a:r>
            <a:r>
              <a:rPr lang="en-US" sz="1400" b="1" i="1" dirty="0">
                <a:latin typeface="+mn-lt"/>
              </a:rPr>
              <a:t>SHIFT.</a:t>
            </a:r>
            <a:r>
              <a:rPr lang="en-US" sz="1400" dirty="0">
                <a:latin typeface="+mn-lt"/>
              </a:rPr>
              <a:t> The shift is that renewals and activation of long-term ownership / leases on luxury suites in sports &amp; entertainment venues have minimized.  Companies and individual long-term owners have come to recognize that ownership was fun however, </a:t>
            </a:r>
            <a:r>
              <a:rPr lang="en-US" sz="1400" b="1" i="1" dirty="0">
                <a:latin typeface="+mn-lt"/>
              </a:rPr>
              <a:t>too much </a:t>
            </a:r>
            <a:r>
              <a:rPr lang="en-US" sz="1400" dirty="0">
                <a:latin typeface="+mn-lt"/>
              </a:rPr>
              <a:t>and are stating many reasons to minimize renewals and overall participation</a:t>
            </a:r>
            <a:r>
              <a:rPr lang="en-US" sz="1400" i="1" dirty="0">
                <a:latin typeface="+mn-lt"/>
              </a:rPr>
              <a:t>. </a:t>
            </a:r>
            <a:r>
              <a:rPr lang="en-US" sz="1400" b="1" i="1" dirty="0">
                <a:effectLst>
                  <a:outerShdw blurRad="38100" dist="38100" dir="2700000" algn="tl">
                    <a:srgbClr val="000000">
                      <a:alpha val="43137"/>
                    </a:srgbClr>
                  </a:outerShdw>
                </a:effectLst>
                <a:latin typeface="+mn-lt"/>
              </a:rPr>
              <a:t>Thus, leaving teams and venues with a volume of suites to sell as timeshares, in smaller packages, or as one-off nightly event suite rentals</a:t>
            </a:r>
            <a:r>
              <a:rPr lang="en-US" sz="1400" b="1" dirty="0">
                <a:effectLst>
                  <a:outerShdw blurRad="38100" dist="38100" dir="2700000" algn="tl">
                    <a:srgbClr val="000000">
                      <a:alpha val="43137"/>
                    </a:srgbClr>
                  </a:outerShdw>
                </a:effectLst>
                <a:latin typeface="+mn-lt"/>
              </a:rPr>
              <a:t>.  This is a known industry phenomenon that is being widely discussed at trade symposiums, written about in industry journals, blogs and a concern at the league office level.</a:t>
            </a:r>
          </a:p>
          <a:p>
            <a:pPr algn="just">
              <a:defRPr/>
            </a:pPr>
            <a:endParaRPr lang="en-US" sz="1400" b="1" dirty="0">
              <a:effectLst>
                <a:outerShdw blurRad="38100" dist="38100" dir="2700000" algn="tl">
                  <a:srgbClr val="000000">
                    <a:alpha val="43137"/>
                  </a:srgbClr>
                </a:outerShdw>
              </a:effectLst>
              <a:latin typeface="+mn-lt"/>
            </a:endParaRPr>
          </a:p>
          <a:p>
            <a:pPr algn="just">
              <a:defRPr/>
            </a:pPr>
            <a:r>
              <a:rPr lang="en-US" sz="1600" b="1" i="1" u="sng" dirty="0">
                <a:latin typeface="+mn-lt"/>
              </a:rPr>
              <a:t>The Business model</a:t>
            </a:r>
            <a:r>
              <a:rPr lang="en-US" sz="1600" dirty="0">
                <a:latin typeface="+mn-lt"/>
              </a:rPr>
              <a:t>:  </a:t>
            </a:r>
            <a:r>
              <a:rPr lang="en-US" sz="1400" dirty="0">
                <a:latin typeface="+mn-lt"/>
              </a:rPr>
              <a:t>A</a:t>
            </a:r>
            <a:r>
              <a:rPr lang="en-US" sz="1400" b="1" i="1" dirty="0">
                <a:latin typeface="+mn-lt"/>
              </a:rPr>
              <a:t> Web based suite ecommerce retail store.</a:t>
            </a:r>
          </a:p>
          <a:p>
            <a:pPr algn="just">
              <a:defRPr/>
            </a:pPr>
            <a:r>
              <a:rPr lang="en-US" sz="1400" i="1" dirty="0">
                <a:latin typeface="+mn-lt"/>
              </a:rPr>
              <a:t>Create a web-based retail store / consignment ecommerce marketplace for venues, teams, and suite owners to market and sell unsold suites with </a:t>
            </a:r>
            <a:r>
              <a:rPr lang="en-US" sz="1400" i="1" u="sng" dirty="0">
                <a:latin typeface="+mn-lt"/>
              </a:rPr>
              <a:t>minimal interference with event promoters and event owners.</a:t>
            </a:r>
            <a:r>
              <a:rPr lang="en-US" sz="1400" dirty="0">
                <a:latin typeface="+mn-lt"/>
              </a:rPr>
              <a:t> </a:t>
            </a:r>
            <a:r>
              <a:rPr lang="en-US" sz="1400" i="1" dirty="0">
                <a:latin typeface="+mn-lt"/>
              </a:rPr>
              <a:t>Our solution provides an additional option for suite sales professionals/venues and an easy to use, one-stop-shop marketplace for an individual or company looking to have a suite experience for an event. </a:t>
            </a:r>
          </a:p>
          <a:p>
            <a:pPr algn="just">
              <a:defRPr/>
            </a:pPr>
            <a:endParaRPr lang="en-US" sz="1400" i="1" dirty="0">
              <a:latin typeface="+mn-lt"/>
            </a:endParaRPr>
          </a:p>
          <a:p>
            <a:pPr algn="just">
              <a:defRPr/>
            </a:pPr>
            <a:r>
              <a:rPr lang="en-US" sz="1400" dirty="0">
                <a:latin typeface="+mn-lt"/>
              </a:rPr>
              <a:t>The proposed business model outlined is titled - SELECTASUITE.COM – a web based, one-stop-shop for purchasing luxury suites marketed by sports teams and venues.   The market allows for buyers to book client and personal entertainment in a VIP Luxury Suite setting to view concerts, family shows and sporting event on an event night basis in a venue location of their choice based upon availability.</a:t>
            </a:r>
          </a:p>
          <a:p>
            <a:pPr algn="just">
              <a:defRPr/>
            </a:pPr>
            <a:endParaRPr lang="en-US" sz="1400" i="1" dirty="0">
              <a:latin typeface="+mn-lt"/>
            </a:endParaRPr>
          </a:p>
          <a:p>
            <a:pPr algn="just">
              <a:defRPr/>
            </a:pPr>
            <a:r>
              <a:rPr lang="en-US" sz="1400" dirty="0">
                <a:latin typeface="+mn-lt"/>
              </a:rPr>
              <a:t>The </a:t>
            </a:r>
            <a:r>
              <a:rPr lang="en-US" sz="1400" b="1" i="1" dirty="0">
                <a:latin typeface="+mn-lt"/>
              </a:rPr>
              <a:t>shift</a:t>
            </a:r>
            <a:r>
              <a:rPr lang="en-US" sz="1400" dirty="0">
                <a:latin typeface="+mn-lt"/>
              </a:rPr>
              <a:t> occurring in sports &amp; entertainment venues continues to have teams and facilities reprograming premium inventory and hospitality spaces as they continue to run short in suite occupancy and revenues from premium seating.  With  the proposed business model there will be an additional solution to access (purchase) </a:t>
            </a:r>
          </a:p>
          <a:p>
            <a:pPr algn="just">
              <a:defRPr/>
            </a:pPr>
            <a:r>
              <a:rPr lang="en-US" sz="1400" dirty="0">
                <a:latin typeface="+mn-lt"/>
              </a:rPr>
              <a:t>and market (sell) premium assets.  </a:t>
            </a:r>
          </a:p>
          <a:p>
            <a:pPr>
              <a:defRPr/>
            </a:pPr>
            <a:endParaRPr lang="en-US" sz="1400" dirty="0">
              <a:latin typeface="+mn-lt"/>
            </a:endParaRPr>
          </a:p>
        </p:txBody>
      </p:sp>
      <p:sp>
        <p:nvSpPr>
          <p:cNvPr id="3078" name="TextBox 4">
            <a:extLst>
              <a:ext uri="{FF2B5EF4-FFF2-40B4-BE49-F238E27FC236}">
                <a16:creationId xmlns:a16="http://schemas.microsoft.com/office/drawing/2014/main" id="{E9C96ECE-52E5-217F-A45E-780CEDF2C580}"/>
              </a:ext>
            </a:extLst>
          </p:cNvPr>
          <p:cNvSpPr txBox="1">
            <a:spLocks noChangeArrowheads="1"/>
          </p:cNvSpPr>
          <p:nvPr/>
        </p:nvSpPr>
        <p:spPr bwMode="auto">
          <a:xfrm>
            <a:off x="152400" y="6553200"/>
            <a:ext cx="60245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100" dirty="0">
                <a:solidFill>
                  <a:srgbClr val="B7C134"/>
                </a:solidFill>
                <a:latin typeface="Arial" panose="020B0604020202020204" pitchFamily="34" charset="0"/>
              </a:rPr>
              <a:t>For Discussion Purpose – John McDonald 813-597-9492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81628-EC4C-CF24-F4F5-0E052A8CAFA2}"/>
              </a:ext>
            </a:extLst>
          </p:cNvPr>
          <p:cNvSpPr/>
          <p:nvPr/>
        </p:nvSpPr>
        <p:spPr>
          <a:xfrm>
            <a:off x="669925" y="635000"/>
            <a:ext cx="7864475" cy="51212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099" name="Rectangle 2">
            <a:extLst>
              <a:ext uri="{FF2B5EF4-FFF2-40B4-BE49-F238E27FC236}">
                <a16:creationId xmlns:a16="http://schemas.microsoft.com/office/drawing/2014/main" id="{17B80DBB-4BD9-A337-3251-555C89D1E5BF}"/>
              </a:ext>
            </a:extLst>
          </p:cNvPr>
          <p:cNvSpPr>
            <a:spLocks noChangeArrowheads="1"/>
          </p:cNvSpPr>
          <p:nvPr/>
        </p:nvSpPr>
        <p:spPr bwMode="auto">
          <a:xfrm>
            <a:off x="639763" y="152400"/>
            <a:ext cx="7864475" cy="1974850"/>
          </a:xfrm>
          <a:prstGeom prst="rect">
            <a:avLst/>
          </a:prstGeom>
          <a:solidFill>
            <a:srgbClr val="000000"/>
          </a:solidFill>
          <a:ln>
            <a:noFill/>
          </a:ln>
          <a:extLst>
            <a:ext uri="{91240B29-F687-4F45-9708-019B960494DF}">
              <a14:hiddenLine xmlns:a14="http://schemas.microsoft.com/office/drawing/2010/main" w="9525" algn="in">
                <a:solidFill>
                  <a:srgbClr val="000000"/>
                </a:solidFill>
                <a:miter lim="800000"/>
                <a:headEnd/>
                <a:tailEnd/>
              </a14:hiddenLine>
            </a:ext>
          </a:extLst>
        </p:spPr>
        <p:txBody>
          <a:bodyPr lIns="36576" tIns="36576" rIns="36576" bIns="36576"/>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dirty="0">
              <a:solidFill>
                <a:schemeClr val="bg1"/>
              </a:solidFill>
              <a:latin typeface="Aachen BT" pitchFamily="18" charset="0"/>
            </a:endParaRPr>
          </a:p>
        </p:txBody>
      </p:sp>
      <p:sp>
        <p:nvSpPr>
          <p:cNvPr id="4100" name="Freeform 3">
            <a:extLst>
              <a:ext uri="{FF2B5EF4-FFF2-40B4-BE49-F238E27FC236}">
                <a16:creationId xmlns:a16="http://schemas.microsoft.com/office/drawing/2014/main" id="{A6C2F4F2-E26F-F29B-CB78-2DCB66C5296B}"/>
              </a:ext>
            </a:extLst>
          </p:cNvPr>
          <p:cNvSpPr>
            <a:spLocks/>
          </p:cNvSpPr>
          <p:nvPr/>
        </p:nvSpPr>
        <p:spPr bwMode="auto">
          <a:xfrm>
            <a:off x="533400" y="2620963"/>
            <a:ext cx="8077200" cy="1150937"/>
          </a:xfrm>
          <a:custGeom>
            <a:avLst/>
            <a:gdLst>
              <a:gd name="T0" fmla="*/ 2147483646 w 864"/>
              <a:gd name="T1" fmla="*/ 2147483646 h 361"/>
              <a:gd name="T2" fmla="*/ 2147483646 w 864"/>
              <a:gd name="T3" fmla="*/ 0 h 361"/>
              <a:gd name="T4" fmla="*/ 0 w 864"/>
              <a:gd name="T5" fmla="*/ 2147483646 h 361"/>
              <a:gd name="T6" fmla="*/ 0 w 864"/>
              <a:gd name="T7" fmla="*/ 2147483646 h 361"/>
              <a:gd name="T8" fmla="*/ 2147483646 w 864"/>
              <a:gd name="T9" fmla="*/ 2147483646 h 361"/>
              <a:gd name="T10" fmla="*/ 0 60000 65536"/>
              <a:gd name="T11" fmla="*/ 0 60000 65536"/>
              <a:gd name="T12" fmla="*/ 0 60000 65536"/>
              <a:gd name="T13" fmla="*/ 0 60000 65536"/>
              <a:gd name="T14" fmla="*/ 0 60000 65536"/>
              <a:gd name="T15" fmla="*/ 0 w 864"/>
              <a:gd name="T16" fmla="*/ 0 h 361"/>
              <a:gd name="T17" fmla="*/ 864 w 864"/>
              <a:gd name="T18" fmla="*/ 361 h 361"/>
            </a:gdLst>
            <a:ahLst/>
            <a:cxnLst>
              <a:cxn ang="T10">
                <a:pos x="T0" y="T1"/>
              </a:cxn>
              <a:cxn ang="T11">
                <a:pos x="T2" y="T3"/>
              </a:cxn>
              <a:cxn ang="T12">
                <a:pos x="T4" y="T5"/>
              </a:cxn>
              <a:cxn ang="T13">
                <a:pos x="T6" y="T7"/>
              </a:cxn>
              <a:cxn ang="T14">
                <a:pos x="T8" y="T9"/>
              </a:cxn>
            </a:cxnLst>
            <a:rect l="T15" t="T16" r="T17" b="T18"/>
            <a:pathLst>
              <a:path w="864" h="361">
                <a:moveTo>
                  <a:pt x="864" y="361"/>
                </a:moveTo>
                <a:cubicBezTo>
                  <a:pt x="864" y="0"/>
                  <a:pt x="864" y="0"/>
                  <a:pt x="864" y="0"/>
                </a:cubicBezTo>
                <a:cubicBezTo>
                  <a:pt x="448" y="23"/>
                  <a:pt x="160" y="71"/>
                  <a:pt x="0" y="97"/>
                </a:cubicBezTo>
                <a:cubicBezTo>
                  <a:pt x="0" y="361"/>
                  <a:pt x="0" y="361"/>
                  <a:pt x="0" y="361"/>
                </a:cubicBezTo>
                <a:lnTo>
                  <a:pt x="864" y="361"/>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4101" name="Picture 4" descr="SuiteHost_101-color">
            <a:extLst>
              <a:ext uri="{FF2B5EF4-FFF2-40B4-BE49-F238E27FC236}">
                <a16:creationId xmlns:a16="http://schemas.microsoft.com/office/drawing/2014/main" id="{5DBE976C-1493-A1EF-6060-3DEFC44F6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4657725"/>
            <a:ext cx="32607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 name="Group 5">
            <a:extLst>
              <a:ext uri="{FF2B5EF4-FFF2-40B4-BE49-F238E27FC236}">
                <a16:creationId xmlns:a16="http://schemas.microsoft.com/office/drawing/2014/main" id="{B1A1FB98-5E9C-74EF-AC89-322858832974}"/>
              </a:ext>
            </a:extLst>
          </p:cNvPr>
          <p:cNvGrpSpPr>
            <a:grpSpLocks/>
          </p:cNvGrpSpPr>
          <p:nvPr/>
        </p:nvGrpSpPr>
        <p:grpSpPr bwMode="auto">
          <a:xfrm>
            <a:off x="639763" y="1676400"/>
            <a:ext cx="7864475" cy="425450"/>
            <a:chOff x="495" y="4143"/>
            <a:chExt cx="4320" cy="668"/>
          </a:xfrm>
        </p:grpSpPr>
        <p:sp>
          <p:nvSpPr>
            <p:cNvPr id="4112" name="Freeform 6">
              <a:extLst>
                <a:ext uri="{FF2B5EF4-FFF2-40B4-BE49-F238E27FC236}">
                  <a16:creationId xmlns:a16="http://schemas.microsoft.com/office/drawing/2014/main" id="{354FC1AD-B846-77F7-1DCF-5258BC695BB1}"/>
                </a:ext>
              </a:extLst>
            </p:cNvPr>
            <p:cNvSpPr>
              <a:spLocks/>
            </p:cNvSpPr>
            <p:nvPr/>
          </p:nvSpPr>
          <p:spPr bwMode="auto">
            <a:xfrm>
              <a:off x="495" y="4479"/>
              <a:ext cx="4320" cy="332"/>
            </a:xfrm>
            <a:custGeom>
              <a:avLst/>
              <a:gdLst>
                <a:gd name="T0" fmla="*/ 2147483646 w 864"/>
                <a:gd name="T1" fmla="*/ 0 h 66"/>
                <a:gd name="T2" fmla="*/ 0 w 864"/>
                <a:gd name="T3" fmla="*/ 2147483646 h 66"/>
                <a:gd name="T4" fmla="*/ 0 60000 65536"/>
                <a:gd name="T5" fmla="*/ 0 60000 65536"/>
                <a:gd name="T6" fmla="*/ 0 w 864"/>
                <a:gd name="T7" fmla="*/ 0 h 66"/>
                <a:gd name="T8" fmla="*/ 864 w 864"/>
                <a:gd name="T9" fmla="*/ 66 h 66"/>
              </a:gdLst>
              <a:ahLst/>
              <a:cxnLst>
                <a:cxn ang="T4">
                  <a:pos x="T0" y="T1"/>
                </a:cxn>
                <a:cxn ang="T5">
                  <a:pos x="T2" y="T3"/>
                </a:cxn>
              </a:cxnLst>
              <a:rect l="T6" t="T7" r="T8" b="T9"/>
              <a:pathLst>
                <a:path w="864" h="66">
                  <a:moveTo>
                    <a:pt x="864" y="0"/>
                  </a:moveTo>
                  <a:cubicBezTo>
                    <a:pt x="528" y="7"/>
                    <a:pt x="233" y="35"/>
                    <a:pt x="0" y="66"/>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13" name="Freeform 7">
              <a:extLst>
                <a:ext uri="{FF2B5EF4-FFF2-40B4-BE49-F238E27FC236}">
                  <a16:creationId xmlns:a16="http://schemas.microsoft.com/office/drawing/2014/main" id="{09E7B574-B62F-233F-5D76-47C17E145AE3}"/>
                </a:ext>
              </a:extLst>
            </p:cNvPr>
            <p:cNvSpPr>
              <a:spLocks/>
            </p:cNvSpPr>
            <p:nvPr/>
          </p:nvSpPr>
          <p:spPr bwMode="auto">
            <a:xfrm>
              <a:off x="495" y="4143"/>
              <a:ext cx="4320" cy="236"/>
            </a:xfrm>
            <a:custGeom>
              <a:avLst/>
              <a:gdLst>
                <a:gd name="T0" fmla="*/ 2147483646 w 864"/>
                <a:gd name="T1" fmla="*/ 2147483646 h 47"/>
                <a:gd name="T2" fmla="*/ 0 w 864"/>
                <a:gd name="T3" fmla="*/ 2147483646 h 47"/>
                <a:gd name="T4" fmla="*/ 0 60000 65536"/>
                <a:gd name="T5" fmla="*/ 0 60000 65536"/>
                <a:gd name="T6" fmla="*/ 0 w 864"/>
                <a:gd name="T7" fmla="*/ 0 h 47"/>
                <a:gd name="T8" fmla="*/ 864 w 864"/>
                <a:gd name="T9" fmla="*/ 47 h 47"/>
              </a:gdLst>
              <a:ahLst/>
              <a:cxnLst>
                <a:cxn ang="T4">
                  <a:pos x="T0" y="T1"/>
                </a:cxn>
                <a:cxn ang="T5">
                  <a:pos x="T2" y="T3"/>
                </a:cxn>
              </a:cxnLst>
              <a:rect l="T6" t="T7" r="T8" b="T9"/>
              <a:pathLst>
                <a:path w="864" h="47">
                  <a:moveTo>
                    <a:pt x="864" y="1"/>
                  </a:moveTo>
                  <a:cubicBezTo>
                    <a:pt x="524" y="0"/>
                    <a:pt x="228" y="21"/>
                    <a:pt x="0" y="47"/>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14" name="Freeform 8">
              <a:extLst>
                <a:ext uri="{FF2B5EF4-FFF2-40B4-BE49-F238E27FC236}">
                  <a16:creationId xmlns:a16="http://schemas.microsoft.com/office/drawing/2014/main" id="{6F5FD67E-15CA-5D6F-3741-2E7935F64914}"/>
                </a:ext>
              </a:extLst>
            </p:cNvPr>
            <p:cNvSpPr>
              <a:spLocks/>
            </p:cNvSpPr>
            <p:nvPr/>
          </p:nvSpPr>
          <p:spPr bwMode="auto">
            <a:xfrm>
              <a:off x="495" y="4223"/>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8" y="27"/>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15" name="Freeform 9">
              <a:extLst>
                <a:ext uri="{FF2B5EF4-FFF2-40B4-BE49-F238E27FC236}">
                  <a16:creationId xmlns:a16="http://schemas.microsoft.com/office/drawing/2014/main" id="{B99D87B3-E592-FDE1-FF30-1B256C54A118}"/>
                </a:ext>
              </a:extLst>
            </p:cNvPr>
            <p:cNvSpPr>
              <a:spLocks/>
            </p:cNvSpPr>
            <p:nvPr/>
          </p:nvSpPr>
          <p:spPr bwMode="auto">
            <a:xfrm>
              <a:off x="495" y="4354"/>
              <a:ext cx="4320" cy="301"/>
            </a:xfrm>
            <a:custGeom>
              <a:avLst/>
              <a:gdLst>
                <a:gd name="T0" fmla="*/ 2147483646 w 864"/>
                <a:gd name="T1" fmla="*/ 0 h 60"/>
                <a:gd name="T2" fmla="*/ 0 w 864"/>
                <a:gd name="T3" fmla="*/ 2147483646 h 60"/>
                <a:gd name="T4" fmla="*/ 0 60000 65536"/>
                <a:gd name="T5" fmla="*/ 0 60000 65536"/>
                <a:gd name="T6" fmla="*/ 0 w 864"/>
                <a:gd name="T7" fmla="*/ 0 h 60"/>
                <a:gd name="T8" fmla="*/ 864 w 864"/>
                <a:gd name="T9" fmla="*/ 60 h 60"/>
              </a:gdLst>
              <a:ahLst/>
              <a:cxnLst>
                <a:cxn ang="T4">
                  <a:pos x="T0" y="T1"/>
                </a:cxn>
                <a:cxn ang="T5">
                  <a:pos x="T2" y="T3"/>
                </a:cxn>
              </a:cxnLst>
              <a:rect l="T6" t="T7" r="T8" b="T9"/>
              <a:pathLst>
                <a:path w="864" h="60">
                  <a:moveTo>
                    <a:pt x="864" y="0"/>
                  </a:moveTo>
                  <a:cubicBezTo>
                    <a:pt x="522" y="5"/>
                    <a:pt x="226" y="31"/>
                    <a:pt x="0" y="60"/>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16" name="Freeform 10">
              <a:extLst>
                <a:ext uri="{FF2B5EF4-FFF2-40B4-BE49-F238E27FC236}">
                  <a16:creationId xmlns:a16="http://schemas.microsoft.com/office/drawing/2014/main" id="{59D0E084-9FA7-A4B3-F4B1-A2CCB04FDAC8}"/>
                </a:ext>
              </a:extLst>
            </p:cNvPr>
            <p:cNvSpPr>
              <a:spLocks/>
            </p:cNvSpPr>
            <p:nvPr/>
          </p:nvSpPr>
          <p:spPr bwMode="auto">
            <a:xfrm>
              <a:off x="495" y="4404"/>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3" name="TextBox 12">
            <a:extLst>
              <a:ext uri="{FF2B5EF4-FFF2-40B4-BE49-F238E27FC236}">
                <a16:creationId xmlns:a16="http://schemas.microsoft.com/office/drawing/2014/main" id="{EB91C8B1-77B3-0B31-EBE4-2CC01E2CB652}"/>
              </a:ext>
            </a:extLst>
          </p:cNvPr>
          <p:cNvSpPr txBox="1"/>
          <p:nvPr/>
        </p:nvSpPr>
        <p:spPr>
          <a:xfrm>
            <a:off x="4572000" y="2133600"/>
            <a:ext cx="4033838" cy="5370701"/>
          </a:xfrm>
          <a:prstGeom prst="rect">
            <a:avLst/>
          </a:prstGeom>
          <a:noFill/>
        </p:spPr>
        <p:txBody>
          <a:bodyPr wrap="square">
            <a:spAutoFit/>
          </a:bodyPr>
          <a:lstStyle/>
          <a:p>
            <a:pPr algn="just" eaLnBrk="1" hangingPunct="1">
              <a:defRPr/>
            </a:pPr>
            <a:r>
              <a:rPr lang="en-US" sz="1600" dirty="0">
                <a:latin typeface="+mn-lt"/>
                <a:cs typeface="Arial" charset="0"/>
              </a:rPr>
              <a:t>Do you have Event Night Suite inventory for sale? Are you seeking solutions to help maximize Event Night Suite revenue?</a:t>
            </a:r>
          </a:p>
          <a:p>
            <a:pPr algn="just" eaLnBrk="1" hangingPunct="1">
              <a:defRPr/>
            </a:pPr>
            <a:endParaRPr lang="en-US" sz="1600" dirty="0">
              <a:latin typeface="+mn-lt"/>
              <a:cs typeface="Arial" charset="0"/>
            </a:endParaRPr>
          </a:p>
          <a:p>
            <a:pPr algn="just" eaLnBrk="1" hangingPunct="1">
              <a:defRPr/>
            </a:pPr>
            <a:r>
              <a:rPr lang="en-US" sz="1600" dirty="0">
                <a:latin typeface="+mn-lt"/>
                <a:cs typeface="Arial" charset="0"/>
              </a:rPr>
              <a:t>Would having a popular “GO-TO” Suite Event Night Rental ecommerce market-place be a useful added sales tool?  We have opened a SUITE store on the web for you to place unsold inventory FOR SALE.  Your cost is zero unless you sell a suite out of our store.</a:t>
            </a:r>
          </a:p>
          <a:p>
            <a:pPr algn="just" eaLnBrk="1" hangingPunct="1">
              <a:defRPr/>
            </a:pPr>
            <a:endParaRPr lang="en-US" sz="1600" dirty="0">
              <a:latin typeface="+mn-lt"/>
              <a:cs typeface="Arial" charset="0"/>
            </a:endParaRPr>
          </a:p>
          <a:p>
            <a:pPr algn="just" eaLnBrk="1" hangingPunct="1">
              <a:defRPr/>
            </a:pPr>
            <a:r>
              <a:rPr lang="en-US" sz="1600" dirty="0">
                <a:latin typeface="+mn-lt"/>
                <a:cs typeface="Arial" charset="0"/>
              </a:rPr>
              <a:t>How many full-time-equivalents “FTE’s” / suite sales &amp; service professionals are needed to sell your unsold available event night suites effectively?  What is the cost of an effective team?  Are they selling out the “ENR” inventory?  Does the buyer get a one-call-resolution when they call your suite department?</a:t>
            </a:r>
          </a:p>
          <a:p>
            <a:pPr algn="just" eaLnBrk="1" hangingPunct="1">
              <a:defRPr/>
            </a:pPr>
            <a:endParaRPr lang="en-US" sz="1300" dirty="0">
              <a:latin typeface="+mn-lt"/>
              <a:cs typeface="Arial" charset="0"/>
            </a:endParaRPr>
          </a:p>
          <a:p>
            <a:pPr algn="just" eaLnBrk="1" hangingPunct="1">
              <a:defRPr/>
            </a:pPr>
            <a:endParaRPr lang="en-US" sz="1300" dirty="0">
              <a:latin typeface="+mn-lt"/>
              <a:cs typeface="Arial" charset="0"/>
            </a:endParaRPr>
          </a:p>
          <a:p>
            <a:pPr algn="just" eaLnBrk="1" hangingPunct="1">
              <a:defRPr/>
            </a:pPr>
            <a:endParaRPr lang="en-US" sz="1300" dirty="0">
              <a:latin typeface="+mn-lt"/>
              <a:cs typeface="Arial" charset="0"/>
            </a:endParaRPr>
          </a:p>
        </p:txBody>
      </p:sp>
      <p:sp>
        <p:nvSpPr>
          <p:cNvPr id="3080" name="TextBox 32">
            <a:extLst>
              <a:ext uri="{FF2B5EF4-FFF2-40B4-BE49-F238E27FC236}">
                <a16:creationId xmlns:a16="http://schemas.microsoft.com/office/drawing/2014/main" id="{D0F4FE3E-CD0F-3B24-EF23-7C51DFD001CC}"/>
              </a:ext>
            </a:extLst>
          </p:cNvPr>
          <p:cNvSpPr txBox="1">
            <a:spLocks noChangeArrowheads="1"/>
          </p:cNvSpPr>
          <p:nvPr/>
        </p:nvSpPr>
        <p:spPr bwMode="auto">
          <a:xfrm>
            <a:off x="1066800" y="355600"/>
            <a:ext cx="7010400" cy="1016000"/>
          </a:xfrm>
          <a:prstGeom prst="rect">
            <a:avLst/>
          </a:prstGeom>
          <a:noFill/>
          <a:ln w="9525">
            <a:solidFill>
              <a:srgbClr val="00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2400" dirty="0">
                <a:solidFill>
                  <a:schemeClr val="bg1"/>
                </a:solidFill>
                <a:latin typeface="Arial Black" panose="020B0A04020102020204" pitchFamily="34" charset="0"/>
              </a:rPr>
              <a:t>EVENT NIGHT RENTAL SALES TOOL. </a:t>
            </a:r>
          </a:p>
          <a:p>
            <a:pPr algn="ctr" eaLnBrk="1" hangingPunct="1">
              <a:spcBef>
                <a:spcPct val="0"/>
              </a:spcBef>
              <a:buFontTx/>
              <a:buNone/>
              <a:defRPr/>
            </a:pPr>
            <a:r>
              <a:rPr lang="en-US" sz="1800" b="1" i="1" dirty="0">
                <a:solidFill>
                  <a:srgbClr val="B7C134"/>
                </a:solidFill>
                <a:effectLst>
                  <a:outerShdw blurRad="38100" dist="38100" dir="2700000" algn="tl">
                    <a:srgbClr val="000000">
                      <a:alpha val="43137"/>
                    </a:srgbClr>
                  </a:outerShdw>
                </a:effectLst>
              </a:rPr>
              <a:t>An unsold empty suite is lost revenue forever</a:t>
            </a:r>
            <a:r>
              <a:rPr lang="en-US" sz="1800" dirty="0">
                <a:solidFill>
                  <a:srgbClr val="B7C134"/>
                </a:solidFill>
                <a:effectLst>
                  <a:outerShdw blurRad="38100" dist="38100" dir="2700000" algn="tl">
                    <a:srgbClr val="000000">
                      <a:alpha val="43137"/>
                    </a:srgbClr>
                  </a:outerShdw>
                </a:effectLst>
              </a:rPr>
              <a:t>!</a:t>
            </a:r>
            <a:endParaRPr lang="en-US" altLang="en-US" sz="1800" dirty="0">
              <a:solidFill>
                <a:srgbClr val="B7C134"/>
              </a:solidFill>
              <a:effectLst>
                <a:outerShdw blurRad="38100" dist="38100" dir="2700000" algn="tl">
                  <a:srgbClr val="000000">
                    <a:alpha val="43137"/>
                  </a:srgbClr>
                </a:outerShdw>
              </a:effectLst>
              <a:latin typeface="Arial" panose="020B0604020202020204" pitchFamily="34" charset="0"/>
            </a:endParaRPr>
          </a:p>
          <a:p>
            <a:pPr algn="ctr" eaLnBrk="1" hangingPunct="1">
              <a:spcBef>
                <a:spcPct val="0"/>
              </a:spcBef>
              <a:buFontTx/>
              <a:buNone/>
              <a:defRPr/>
            </a:pPr>
            <a:r>
              <a:rPr lang="en-US" altLang="en-US" sz="1800" b="1" dirty="0">
                <a:solidFill>
                  <a:schemeClr val="bg1"/>
                </a:solidFill>
                <a:latin typeface="Arial" panose="020B0604020202020204" pitchFamily="34" charset="0"/>
              </a:rPr>
              <a:t>www.SelectASuite.com</a:t>
            </a:r>
          </a:p>
        </p:txBody>
      </p:sp>
      <p:sp>
        <p:nvSpPr>
          <p:cNvPr id="4105" name="TextBox 33">
            <a:extLst>
              <a:ext uri="{FF2B5EF4-FFF2-40B4-BE49-F238E27FC236}">
                <a16:creationId xmlns:a16="http://schemas.microsoft.com/office/drawing/2014/main" id="{A320D0DD-ABC1-C8BD-A809-917C6284EEC6}"/>
              </a:ext>
            </a:extLst>
          </p:cNvPr>
          <p:cNvSpPr txBox="1">
            <a:spLocks noChangeArrowheads="1"/>
          </p:cNvSpPr>
          <p:nvPr/>
        </p:nvSpPr>
        <p:spPr bwMode="auto">
          <a:xfrm>
            <a:off x="4114800" y="2133600"/>
            <a:ext cx="45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q"/>
            </a:pPr>
            <a:r>
              <a:rPr lang="en-US" altLang="en-US" sz="1800" dirty="0">
                <a:latin typeface="Arial" panose="020B0604020202020204" pitchFamily="34" charset="0"/>
              </a:rPr>
              <a:t> </a:t>
            </a:r>
          </a:p>
        </p:txBody>
      </p:sp>
      <p:sp>
        <p:nvSpPr>
          <p:cNvPr id="4106" name="TextBox 34">
            <a:extLst>
              <a:ext uri="{FF2B5EF4-FFF2-40B4-BE49-F238E27FC236}">
                <a16:creationId xmlns:a16="http://schemas.microsoft.com/office/drawing/2014/main" id="{961CBFBD-87D7-0321-2E33-B793829011F0}"/>
              </a:ext>
            </a:extLst>
          </p:cNvPr>
          <p:cNvSpPr txBox="1">
            <a:spLocks noChangeArrowheads="1"/>
          </p:cNvSpPr>
          <p:nvPr/>
        </p:nvSpPr>
        <p:spPr bwMode="auto">
          <a:xfrm>
            <a:off x="4191000" y="4800600"/>
            <a:ext cx="425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q"/>
            </a:pPr>
            <a:r>
              <a:rPr lang="en-US" altLang="en-US" sz="1800" dirty="0">
                <a:latin typeface="Arial" panose="020B0604020202020204" pitchFamily="34" charset="0"/>
              </a:rPr>
              <a:t> </a:t>
            </a:r>
          </a:p>
        </p:txBody>
      </p:sp>
      <p:sp>
        <p:nvSpPr>
          <p:cNvPr id="4107" name="TextBox 34">
            <a:extLst>
              <a:ext uri="{FF2B5EF4-FFF2-40B4-BE49-F238E27FC236}">
                <a16:creationId xmlns:a16="http://schemas.microsoft.com/office/drawing/2014/main" id="{928B81FF-3211-2355-82D4-7DF805F62724}"/>
              </a:ext>
            </a:extLst>
          </p:cNvPr>
          <p:cNvSpPr txBox="1">
            <a:spLocks noChangeArrowheads="1"/>
          </p:cNvSpPr>
          <p:nvPr/>
        </p:nvSpPr>
        <p:spPr bwMode="auto">
          <a:xfrm>
            <a:off x="4114800" y="3124200"/>
            <a:ext cx="45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q"/>
            </a:pPr>
            <a:r>
              <a:rPr lang="en-US" altLang="en-US" sz="1800" dirty="0">
                <a:latin typeface="Arial" panose="020B0604020202020204" pitchFamily="34" charset="0"/>
              </a:rPr>
              <a:t> </a:t>
            </a:r>
          </a:p>
        </p:txBody>
      </p:sp>
      <p:sp>
        <p:nvSpPr>
          <p:cNvPr id="3" name="TextBox 2">
            <a:extLst>
              <a:ext uri="{FF2B5EF4-FFF2-40B4-BE49-F238E27FC236}">
                <a16:creationId xmlns:a16="http://schemas.microsoft.com/office/drawing/2014/main" id="{117997F7-60F1-A910-5C5B-2DBE77EB6A76}"/>
              </a:ext>
            </a:extLst>
          </p:cNvPr>
          <p:cNvSpPr txBox="1"/>
          <p:nvPr/>
        </p:nvSpPr>
        <p:spPr>
          <a:xfrm>
            <a:off x="600075" y="2260600"/>
            <a:ext cx="3551238" cy="2032000"/>
          </a:xfrm>
          <a:prstGeom prst="rect">
            <a:avLst/>
          </a:prstGeom>
          <a:noFill/>
        </p:spPr>
        <p:txBody>
          <a:bodyPr>
            <a:spAutoFit/>
          </a:bodyPr>
          <a:lstStyle/>
          <a:p>
            <a:pPr eaLnBrk="1" hangingPunct="1">
              <a:defRPr/>
            </a:pPr>
            <a:r>
              <a:rPr lang="en-US" b="1" dirty="0">
                <a:solidFill>
                  <a:schemeClr val="accent3"/>
                </a:solidFill>
                <a:effectLst>
                  <a:outerShdw blurRad="38100" dist="38100" dir="2700000" algn="tl">
                    <a:srgbClr val="000000">
                      <a:alpha val="43137"/>
                    </a:srgbClr>
                  </a:outerShdw>
                </a:effectLst>
              </a:rPr>
              <a:t>SelectASuite.com</a:t>
            </a:r>
            <a:r>
              <a:rPr lang="en-US" dirty="0">
                <a:solidFill>
                  <a:schemeClr val="accent3"/>
                </a:solidFill>
                <a:effectLst>
                  <a:outerShdw blurRad="38100" dist="38100" dir="2700000" algn="tl">
                    <a:srgbClr val="000000">
                      <a:alpha val="43137"/>
                    </a:srgbClr>
                  </a:outerShdw>
                </a:effectLst>
              </a:rPr>
              <a:t> </a:t>
            </a:r>
            <a:r>
              <a:rPr lang="en-US" dirty="0"/>
              <a:t>the premium seating industry’s marketplace to maximize suite revenue opportunities on unsold inventory.  </a:t>
            </a:r>
            <a:r>
              <a:rPr lang="en-US" b="1" dirty="0"/>
              <a:t>No fees! You pay only if you sell your posted unsold inventory</a:t>
            </a:r>
            <a:r>
              <a:rPr lang="en-US" dirty="0"/>
              <a:t>.</a:t>
            </a:r>
          </a:p>
        </p:txBody>
      </p:sp>
      <p:sp>
        <p:nvSpPr>
          <p:cNvPr id="4109" name="TextBox 4">
            <a:extLst>
              <a:ext uri="{FF2B5EF4-FFF2-40B4-BE49-F238E27FC236}">
                <a16:creationId xmlns:a16="http://schemas.microsoft.com/office/drawing/2014/main" id="{47188BC1-6DE7-15B8-4BBB-4BD411E1D653}"/>
              </a:ext>
            </a:extLst>
          </p:cNvPr>
          <p:cNvSpPr txBox="1">
            <a:spLocks noChangeArrowheads="1"/>
          </p:cNvSpPr>
          <p:nvPr/>
        </p:nvSpPr>
        <p:spPr bwMode="auto">
          <a:xfrm>
            <a:off x="804863" y="5867400"/>
            <a:ext cx="2971800" cy="533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dirty="0">
              <a:latin typeface="Arial" panose="020B0604020202020204" pitchFamily="34" charset="0"/>
            </a:endParaRPr>
          </a:p>
        </p:txBody>
      </p:sp>
      <p:sp>
        <p:nvSpPr>
          <p:cNvPr id="4110" name="TextBox 23">
            <a:extLst>
              <a:ext uri="{FF2B5EF4-FFF2-40B4-BE49-F238E27FC236}">
                <a16:creationId xmlns:a16="http://schemas.microsoft.com/office/drawing/2014/main" id="{3865ECD1-C7BA-A57C-61D3-79101E2A163A}"/>
              </a:ext>
            </a:extLst>
          </p:cNvPr>
          <p:cNvSpPr txBox="1">
            <a:spLocks noChangeArrowheads="1"/>
          </p:cNvSpPr>
          <p:nvPr/>
        </p:nvSpPr>
        <p:spPr bwMode="auto">
          <a:xfrm>
            <a:off x="889000" y="6022975"/>
            <a:ext cx="303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solidFill>
                  <a:srgbClr val="B7C134"/>
                </a:solidFill>
                <a:latin typeface="Arial" panose="020B0604020202020204" pitchFamily="34" charset="0"/>
              </a:rPr>
              <a:t>SelectASutie.com</a:t>
            </a:r>
          </a:p>
        </p:txBody>
      </p:sp>
      <p:sp>
        <p:nvSpPr>
          <p:cNvPr id="4111" name="TextBox 4">
            <a:extLst>
              <a:ext uri="{FF2B5EF4-FFF2-40B4-BE49-F238E27FC236}">
                <a16:creationId xmlns:a16="http://schemas.microsoft.com/office/drawing/2014/main" id="{D3DAB193-5F2A-1EBA-A0A7-9D26FA70E62B}"/>
              </a:ext>
            </a:extLst>
          </p:cNvPr>
          <p:cNvSpPr txBox="1">
            <a:spLocks noChangeArrowheads="1"/>
          </p:cNvSpPr>
          <p:nvPr/>
        </p:nvSpPr>
        <p:spPr bwMode="auto">
          <a:xfrm>
            <a:off x="566738" y="6545263"/>
            <a:ext cx="60245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100" dirty="0">
                <a:solidFill>
                  <a:srgbClr val="B7C134"/>
                </a:solidFill>
                <a:latin typeface="Arial" panose="020B0604020202020204" pitchFamily="34" charset="0"/>
              </a:rPr>
              <a:t>For Discussion Purpose – John McDonald 813-597-9492</a:t>
            </a:r>
          </a:p>
        </p:txBody>
      </p:sp>
      <p:pic>
        <p:nvPicPr>
          <p:cNvPr id="21" name="Picture 4" descr="SuiteHost_101-color">
            <a:extLst>
              <a:ext uri="{FF2B5EF4-FFF2-40B4-BE49-F238E27FC236}">
                <a16:creationId xmlns:a16="http://schemas.microsoft.com/office/drawing/2014/main" id="{324D49B7-C837-9ED6-9A4B-A9EFF5C12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4659313"/>
            <a:ext cx="32607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53">
            <a:extLst>
              <a:ext uri="{FF2B5EF4-FFF2-40B4-BE49-F238E27FC236}">
                <a16:creationId xmlns:a16="http://schemas.microsoft.com/office/drawing/2014/main" id="{79F0CE35-5792-0711-84D4-4878AC8EA97F}"/>
              </a:ext>
            </a:extLst>
          </p:cNvPr>
          <p:cNvGrpSpPr>
            <a:grpSpLocks/>
          </p:cNvGrpSpPr>
          <p:nvPr/>
        </p:nvGrpSpPr>
        <p:grpSpPr bwMode="auto">
          <a:xfrm>
            <a:off x="771525" y="727075"/>
            <a:ext cx="7864475" cy="5749925"/>
            <a:chOff x="639763" y="756534"/>
            <a:chExt cx="7864475" cy="5750692"/>
          </a:xfrm>
        </p:grpSpPr>
        <p:sp>
          <p:nvSpPr>
            <p:cNvPr id="92" name="Rectangle 91">
              <a:extLst>
                <a:ext uri="{FF2B5EF4-FFF2-40B4-BE49-F238E27FC236}">
                  <a16:creationId xmlns:a16="http://schemas.microsoft.com/office/drawing/2014/main" id="{EF5A83E1-3787-27E9-74D7-21DFBF3DF786}"/>
                </a:ext>
              </a:extLst>
            </p:cNvPr>
            <p:cNvSpPr/>
            <p:nvPr/>
          </p:nvSpPr>
          <p:spPr>
            <a:xfrm>
              <a:off x="639763" y="867674"/>
              <a:ext cx="7864475" cy="5121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pSp>
          <p:nvGrpSpPr>
            <p:cNvPr id="6159" name="Group 6">
              <a:extLst>
                <a:ext uri="{FF2B5EF4-FFF2-40B4-BE49-F238E27FC236}">
                  <a16:creationId xmlns:a16="http://schemas.microsoft.com/office/drawing/2014/main" id="{53EBF895-E7AC-F25F-F60C-C450EE2D697E}"/>
                </a:ext>
              </a:extLst>
            </p:cNvPr>
            <p:cNvGrpSpPr>
              <a:grpSpLocks/>
            </p:cNvGrpSpPr>
            <p:nvPr/>
          </p:nvGrpSpPr>
          <p:grpSpPr bwMode="auto">
            <a:xfrm>
              <a:off x="990601" y="780463"/>
              <a:ext cx="2011362" cy="1579660"/>
              <a:chOff x="3066" y="884"/>
              <a:chExt cx="1663897" cy="1566890"/>
            </a:xfrm>
          </p:grpSpPr>
          <p:sp>
            <p:nvSpPr>
              <p:cNvPr id="32" name="Rounded Rectangle 31">
                <a:extLst>
                  <a:ext uri="{FF2B5EF4-FFF2-40B4-BE49-F238E27FC236}">
                    <a16:creationId xmlns:a16="http://schemas.microsoft.com/office/drawing/2014/main" id="{A7B40556-E280-97D0-1FEE-DD2B541E026B}"/>
                  </a:ext>
                </a:extLst>
              </p:cNvPr>
              <p:cNvSpPr/>
              <p:nvPr/>
            </p:nvSpPr>
            <p:spPr>
              <a:xfrm>
                <a:off x="3066" y="772"/>
                <a:ext cx="1663897" cy="1475659"/>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txBody>
              <a:bodyPr/>
              <a:lstStyle/>
              <a:p>
                <a:pPr>
                  <a:defRPr/>
                </a:pPr>
                <a:endParaRPr lang="en-US" dirty="0"/>
              </a:p>
            </p:txBody>
          </p:sp>
          <p:sp>
            <p:nvSpPr>
              <p:cNvPr id="33" name="Rounded Rectangle 4">
                <a:extLst>
                  <a:ext uri="{FF2B5EF4-FFF2-40B4-BE49-F238E27FC236}">
                    <a16:creationId xmlns:a16="http://schemas.microsoft.com/office/drawing/2014/main" id="{9E375943-B46F-C20A-E745-08C563A69EEA}"/>
                  </a:ext>
                </a:extLst>
              </p:cNvPr>
              <p:cNvSpPr/>
              <p:nvPr/>
            </p:nvSpPr>
            <p:spPr>
              <a:xfrm>
                <a:off x="31958" y="162984"/>
                <a:ext cx="1606114" cy="1404790"/>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There are over 12,000 suites in MLB, NBA, NFL, and NHL venues. With over 470,000 ”SUITE” Event Nights in the MLB, NBA, NFL, and NHL venues/inventory each season.  There are thousands of suites that need to be sold to Event Night Rental clients daily.  We have created a WWW RETAILS STORE TO HELP SELL THEM.</a:t>
                </a:r>
              </a:p>
              <a:p>
                <a:pPr algn="ctr" defTabSz="444500" eaLnBrk="1" hangingPunct="1">
                  <a:lnSpc>
                    <a:spcPct val="90000"/>
                  </a:lnSpc>
                  <a:spcAft>
                    <a:spcPct val="35000"/>
                  </a:spcAft>
                  <a:defRPr/>
                </a:pPr>
                <a:r>
                  <a:rPr lang="en-US" sz="1000" dirty="0">
                    <a:solidFill>
                      <a:srgbClr val="FFFFFF"/>
                    </a:solidFill>
                  </a:rPr>
                  <a:t> .  </a:t>
                </a:r>
              </a:p>
            </p:txBody>
          </p:sp>
        </p:grpSp>
        <p:grpSp>
          <p:nvGrpSpPr>
            <p:cNvPr id="6160" name="Group 9">
              <a:extLst>
                <a:ext uri="{FF2B5EF4-FFF2-40B4-BE49-F238E27FC236}">
                  <a16:creationId xmlns:a16="http://schemas.microsoft.com/office/drawing/2014/main" id="{34BC9854-EEEC-5BB9-0CDD-5408BC982177}"/>
                </a:ext>
              </a:extLst>
            </p:cNvPr>
            <p:cNvGrpSpPr>
              <a:grpSpLocks/>
            </p:cNvGrpSpPr>
            <p:nvPr/>
          </p:nvGrpSpPr>
          <p:grpSpPr bwMode="auto">
            <a:xfrm>
              <a:off x="3740150" y="4038600"/>
              <a:ext cx="1663700" cy="998538"/>
              <a:chOff x="2216050" y="2780754"/>
              <a:chExt cx="1663898" cy="998339"/>
            </a:xfrm>
          </p:grpSpPr>
          <p:sp>
            <p:nvSpPr>
              <p:cNvPr id="26" name="Rounded Rectangle 25">
                <a:extLst>
                  <a:ext uri="{FF2B5EF4-FFF2-40B4-BE49-F238E27FC236}">
                    <a16:creationId xmlns:a16="http://schemas.microsoft.com/office/drawing/2014/main" id="{589C6822-A70C-335C-D9E1-B22B5CB56A35}"/>
                  </a:ext>
                </a:extLst>
              </p:cNvPr>
              <p:cNvSpPr/>
              <p:nvPr/>
            </p:nvSpPr>
            <p:spPr>
              <a:xfrm>
                <a:off x="2216051" y="2780489"/>
                <a:ext cx="1663898" cy="998471"/>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27" name="Rounded Rectangle 10">
                <a:extLst>
                  <a:ext uri="{FF2B5EF4-FFF2-40B4-BE49-F238E27FC236}">
                    <a16:creationId xmlns:a16="http://schemas.microsoft.com/office/drawing/2014/main" id="{96359B14-3F8E-558E-C2EA-97DB7D94AAE6}"/>
                  </a:ext>
                </a:extLst>
              </p:cNvPr>
              <p:cNvSpPr/>
              <p:nvPr/>
            </p:nvSpPr>
            <p:spPr>
              <a:xfrm>
                <a:off x="2244629" y="2809062"/>
                <a:ext cx="1606741" cy="941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grpSp>
          <p:nvGrpSpPr>
            <p:cNvPr id="6161" name="Group 10">
              <a:extLst>
                <a:ext uri="{FF2B5EF4-FFF2-40B4-BE49-F238E27FC236}">
                  <a16:creationId xmlns:a16="http://schemas.microsoft.com/office/drawing/2014/main" id="{2B5BA741-9256-B446-0D3C-2F5C9020115D}"/>
                </a:ext>
              </a:extLst>
            </p:cNvPr>
            <p:cNvGrpSpPr>
              <a:grpSpLocks/>
            </p:cNvGrpSpPr>
            <p:nvPr/>
          </p:nvGrpSpPr>
          <p:grpSpPr bwMode="auto">
            <a:xfrm>
              <a:off x="3740150" y="2549525"/>
              <a:ext cx="1663700" cy="998538"/>
              <a:chOff x="2216050" y="1532830"/>
              <a:chExt cx="1663898" cy="998339"/>
            </a:xfrm>
          </p:grpSpPr>
          <p:sp>
            <p:nvSpPr>
              <p:cNvPr id="24" name="Rounded Rectangle 23">
                <a:extLst>
                  <a:ext uri="{FF2B5EF4-FFF2-40B4-BE49-F238E27FC236}">
                    <a16:creationId xmlns:a16="http://schemas.microsoft.com/office/drawing/2014/main" id="{D5A75625-91E0-A8D7-256F-CE0085DD5963}"/>
                  </a:ext>
                </a:extLst>
              </p:cNvPr>
              <p:cNvSpPr/>
              <p:nvPr/>
            </p:nvSpPr>
            <p:spPr>
              <a:xfrm>
                <a:off x="2216051" y="1532366"/>
                <a:ext cx="1663898" cy="998471"/>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25" name="Rounded Rectangle 12">
                <a:extLst>
                  <a:ext uri="{FF2B5EF4-FFF2-40B4-BE49-F238E27FC236}">
                    <a16:creationId xmlns:a16="http://schemas.microsoft.com/office/drawing/2014/main" id="{929EC0BB-9D64-C629-0528-CB64F3AD8E47}"/>
                  </a:ext>
                </a:extLst>
              </p:cNvPr>
              <p:cNvSpPr/>
              <p:nvPr/>
            </p:nvSpPr>
            <p:spPr>
              <a:xfrm>
                <a:off x="2244629" y="1560939"/>
                <a:ext cx="1606741" cy="941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grpSp>
          <p:nvGrpSpPr>
            <p:cNvPr id="6162" name="Group 11">
              <a:extLst>
                <a:ext uri="{FF2B5EF4-FFF2-40B4-BE49-F238E27FC236}">
                  <a16:creationId xmlns:a16="http://schemas.microsoft.com/office/drawing/2014/main" id="{AD5A7B33-5C50-702D-14EC-387ACE8C62D9}"/>
                </a:ext>
              </a:extLst>
            </p:cNvPr>
            <p:cNvGrpSpPr>
              <a:grpSpLocks/>
            </p:cNvGrpSpPr>
            <p:nvPr/>
          </p:nvGrpSpPr>
          <p:grpSpPr bwMode="auto">
            <a:xfrm>
              <a:off x="3740150" y="1066800"/>
              <a:ext cx="1663700" cy="998538"/>
              <a:chOff x="2216050" y="284906"/>
              <a:chExt cx="1663898" cy="998339"/>
            </a:xfrm>
          </p:grpSpPr>
          <p:sp>
            <p:nvSpPr>
              <p:cNvPr id="22" name="Rounded Rectangle 21">
                <a:extLst>
                  <a:ext uri="{FF2B5EF4-FFF2-40B4-BE49-F238E27FC236}">
                    <a16:creationId xmlns:a16="http://schemas.microsoft.com/office/drawing/2014/main" id="{C2C410F6-EBCB-E0EC-0B6D-52E61DB7E3B1}"/>
                  </a:ext>
                </a:extLst>
              </p:cNvPr>
              <p:cNvSpPr/>
              <p:nvPr/>
            </p:nvSpPr>
            <p:spPr>
              <a:xfrm>
                <a:off x="2216051" y="284244"/>
                <a:ext cx="1663898" cy="998471"/>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23" name="Rounded Rectangle 14">
                <a:extLst>
                  <a:ext uri="{FF2B5EF4-FFF2-40B4-BE49-F238E27FC236}">
                    <a16:creationId xmlns:a16="http://schemas.microsoft.com/office/drawing/2014/main" id="{722C4D16-D695-BC8D-29B2-023524B6D5E8}"/>
                  </a:ext>
                </a:extLst>
              </p:cNvPr>
              <p:cNvSpPr/>
              <p:nvPr/>
            </p:nvSpPr>
            <p:spPr>
              <a:xfrm>
                <a:off x="2244629" y="312817"/>
                <a:ext cx="1606741" cy="941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sp>
          <p:nvSpPr>
            <p:cNvPr id="39" name="Right Arrow 38">
              <a:extLst>
                <a:ext uri="{FF2B5EF4-FFF2-40B4-BE49-F238E27FC236}">
                  <a16:creationId xmlns:a16="http://schemas.microsoft.com/office/drawing/2014/main" id="{9AA2167F-92C2-3136-C833-1B97359D6E48}"/>
                </a:ext>
              </a:extLst>
            </p:cNvPr>
            <p:cNvSpPr/>
            <p:nvPr/>
          </p:nvSpPr>
          <p:spPr bwMode="auto">
            <a:xfrm>
              <a:off x="3048001" y="1447189"/>
              <a:ext cx="457200" cy="22863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0" name="Right Arrow 39">
              <a:extLst>
                <a:ext uri="{FF2B5EF4-FFF2-40B4-BE49-F238E27FC236}">
                  <a16:creationId xmlns:a16="http://schemas.microsoft.com/office/drawing/2014/main" id="{502D0A50-8E19-D501-104C-37CFF0B18F7F}"/>
                </a:ext>
              </a:extLst>
            </p:cNvPr>
            <p:cNvSpPr/>
            <p:nvPr/>
          </p:nvSpPr>
          <p:spPr bwMode="auto">
            <a:xfrm>
              <a:off x="5638801" y="1447189"/>
              <a:ext cx="457200" cy="22863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1" name="Right Arrow 40">
              <a:extLst>
                <a:ext uri="{FF2B5EF4-FFF2-40B4-BE49-F238E27FC236}">
                  <a16:creationId xmlns:a16="http://schemas.microsoft.com/office/drawing/2014/main" id="{D11817D2-0115-ACB9-E453-F02363290919}"/>
                </a:ext>
              </a:extLst>
            </p:cNvPr>
            <p:cNvSpPr/>
            <p:nvPr/>
          </p:nvSpPr>
          <p:spPr bwMode="auto">
            <a:xfrm>
              <a:off x="5776913" y="4419386"/>
              <a:ext cx="339725" cy="22863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2" name="Right Arrow 41">
              <a:extLst>
                <a:ext uri="{FF2B5EF4-FFF2-40B4-BE49-F238E27FC236}">
                  <a16:creationId xmlns:a16="http://schemas.microsoft.com/office/drawing/2014/main" id="{91562EE2-79F3-A708-B27D-225D05BD77C3}"/>
                </a:ext>
              </a:extLst>
            </p:cNvPr>
            <p:cNvSpPr/>
            <p:nvPr/>
          </p:nvSpPr>
          <p:spPr bwMode="auto">
            <a:xfrm>
              <a:off x="3048001" y="4419386"/>
              <a:ext cx="457200" cy="22863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3" name="Right Arrow 42">
              <a:extLst>
                <a:ext uri="{FF2B5EF4-FFF2-40B4-BE49-F238E27FC236}">
                  <a16:creationId xmlns:a16="http://schemas.microsoft.com/office/drawing/2014/main" id="{C261CE1B-9C63-BCEC-DC23-8F490E4E6EC4}"/>
                </a:ext>
              </a:extLst>
            </p:cNvPr>
            <p:cNvSpPr/>
            <p:nvPr/>
          </p:nvSpPr>
          <p:spPr bwMode="auto">
            <a:xfrm rot="10800000">
              <a:off x="5638801" y="2895182"/>
              <a:ext cx="457200" cy="22863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5" name="Right Arrow 44">
              <a:extLst>
                <a:ext uri="{FF2B5EF4-FFF2-40B4-BE49-F238E27FC236}">
                  <a16:creationId xmlns:a16="http://schemas.microsoft.com/office/drawing/2014/main" id="{003F63E5-6759-8638-FFDF-267FA4A00727}"/>
                </a:ext>
              </a:extLst>
            </p:cNvPr>
            <p:cNvSpPr/>
            <p:nvPr/>
          </p:nvSpPr>
          <p:spPr bwMode="auto">
            <a:xfrm rot="10800000">
              <a:off x="3048001" y="2895182"/>
              <a:ext cx="457200" cy="22863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6" name="Right Arrow 45">
              <a:extLst>
                <a:ext uri="{FF2B5EF4-FFF2-40B4-BE49-F238E27FC236}">
                  <a16:creationId xmlns:a16="http://schemas.microsoft.com/office/drawing/2014/main" id="{ADE0099A-ACEB-3CC3-DCCD-E2C7F3351067}"/>
                </a:ext>
              </a:extLst>
            </p:cNvPr>
            <p:cNvSpPr/>
            <p:nvPr/>
          </p:nvSpPr>
          <p:spPr bwMode="auto">
            <a:xfrm rot="5400000">
              <a:off x="7044518" y="2145003"/>
              <a:ext cx="211165" cy="219075"/>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7" name="Right Arrow 46">
              <a:extLst>
                <a:ext uri="{FF2B5EF4-FFF2-40B4-BE49-F238E27FC236}">
                  <a16:creationId xmlns:a16="http://schemas.microsoft.com/office/drawing/2014/main" id="{D2054C9A-C539-60CA-5DC0-9A9C16674999}"/>
                </a:ext>
              </a:extLst>
            </p:cNvPr>
            <p:cNvSpPr/>
            <p:nvPr/>
          </p:nvSpPr>
          <p:spPr bwMode="auto">
            <a:xfrm rot="5400000">
              <a:off x="1935945" y="3602524"/>
              <a:ext cx="187350" cy="249237"/>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pSp>
          <p:nvGrpSpPr>
            <p:cNvPr id="6171" name="Group 50">
              <a:extLst>
                <a:ext uri="{FF2B5EF4-FFF2-40B4-BE49-F238E27FC236}">
                  <a16:creationId xmlns:a16="http://schemas.microsoft.com/office/drawing/2014/main" id="{72DBE510-089E-6693-2754-E69BCEE0ED2C}"/>
                </a:ext>
              </a:extLst>
            </p:cNvPr>
            <p:cNvGrpSpPr>
              <a:grpSpLocks/>
            </p:cNvGrpSpPr>
            <p:nvPr/>
          </p:nvGrpSpPr>
          <p:grpSpPr bwMode="auto">
            <a:xfrm>
              <a:off x="990600" y="2544763"/>
              <a:ext cx="2011363" cy="1006475"/>
              <a:chOff x="2216050" y="284906"/>
              <a:chExt cx="1663898" cy="998339"/>
            </a:xfrm>
          </p:grpSpPr>
          <p:sp>
            <p:nvSpPr>
              <p:cNvPr id="52" name="Rounded Rectangle 51">
                <a:extLst>
                  <a:ext uri="{FF2B5EF4-FFF2-40B4-BE49-F238E27FC236}">
                    <a16:creationId xmlns:a16="http://schemas.microsoft.com/office/drawing/2014/main" id="{D87CD519-09E6-2572-AB65-8D3D32E441E0}"/>
                  </a:ext>
                </a:extLst>
              </p:cNvPr>
              <p:cNvSpPr/>
              <p:nvPr/>
            </p:nvSpPr>
            <p:spPr>
              <a:xfrm>
                <a:off x="2216051" y="284445"/>
                <a:ext cx="1663897" cy="998472"/>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53" name="Rounded Rectangle 4">
                <a:extLst>
                  <a:ext uri="{FF2B5EF4-FFF2-40B4-BE49-F238E27FC236}">
                    <a16:creationId xmlns:a16="http://schemas.microsoft.com/office/drawing/2014/main" id="{9DDEBACE-3673-1681-D0BC-060B0A096C51}"/>
                  </a:ext>
                </a:extLst>
              </p:cNvPr>
              <p:cNvSpPr/>
              <p:nvPr/>
            </p:nvSpPr>
            <p:spPr>
              <a:xfrm>
                <a:off x="2244942" y="312792"/>
                <a:ext cx="1606114" cy="941776"/>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With unsold inventory increasing and long-term commitments decreasing,  short-term and timeshare users are a very valuable client/prospect.   How are you reaching them across the globe?</a:t>
                </a:r>
              </a:p>
            </p:txBody>
          </p:sp>
        </p:grpSp>
        <p:grpSp>
          <p:nvGrpSpPr>
            <p:cNvPr id="6172" name="Group 53">
              <a:extLst>
                <a:ext uri="{FF2B5EF4-FFF2-40B4-BE49-F238E27FC236}">
                  <a16:creationId xmlns:a16="http://schemas.microsoft.com/office/drawing/2014/main" id="{4F91B8E1-8053-FF11-74C6-8109F039D2A5}"/>
                </a:ext>
              </a:extLst>
            </p:cNvPr>
            <p:cNvGrpSpPr>
              <a:grpSpLocks/>
            </p:cNvGrpSpPr>
            <p:nvPr/>
          </p:nvGrpSpPr>
          <p:grpSpPr bwMode="auto">
            <a:xfrm>
              <a:off x="3565525" y="1066800"/>
              <a:ext cx="2012950" cy="1006475"/>
              <a:chOff x="3065" y="1532830"/>
              <a:chExt cx="1663898" cy="998339"/>
            </a:xfrm>
          </p:grpSpPr>
          <p:sp>
            <p:nvSpPr>
              <p:cNvPr id="55" name="Rounded Rectangle 54">
                <a:extLst>
                  <a:ext uri="{FF2B5EF4-FFF2-40B4-BE49-F238E27FC236}">
                    <a16:creationId xmlns:a16="http://schemas.microsoft.com/office/drawing/2014/main" id="{37ED1B61-371B-C5D4-C86E-02692F881719}"/>
                  </a:ext>
                </a:extLst>
              </p:cNvPr>
              <p:cNvSpPr/>
              <p:nvPr/>
            </p:nvSpPr>
            <p:spPr>
              <a:xfrm>
                <a:off x="3066" y="1532173"/>
                <a:ext cx="1663898" cy="998472"/>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56" name="Rounded Rectangle 4">
                <a:extLst>
                  <a:ext uri="{FF2B5EF4-FFF2-40B4-BE49-F238E27FC236}">
                    <a16:creationId xmlns:a16="http://schemas.microsoft.com/office/drawing/2014/main" id="{A26ACF7F-B63F-01DD-DE88-D23524223DD0}"/>
                  </a:ext>
                </a:extLst>
              </p:cNvPr>
              <p:cNvSpPr/>
              <p:nvPr/>
            </p:nvSpPr>
            <p:spPr>
              <a:xfrm>
                <a:off x="31935" y="1560521"/>
                <a:ext cx="1606160" cy="941776"/>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Stadiums, arenas, teams, venue managers, and authorities rely on luxury suite leases / revenues to finance and maintain the facility and make contributions to profits.</a:t>
                </a:r>
              </a:p>
            </p:txBody>
          </p:sp>
        </p:grpSp>
        <p:grpSp>
          <p:nvGrpSpPr>
            <p:cNvPr id="6173" name="Group 56">
              <a:extLst>
                <a:ext uri="{FF2B5EF4-FFF2-40B4-BE49-F238E27FC236}">
                  <a16:creationId xmlns:a16="http://schemas.microsoft.com/office/drawing/2014/main" id="{F9D93FBC-C645-DF5A-BB00-48B7DB2E13C3}"/>
                </a:ext>
              </a:extLst>
            </p:cNvPr>
            <p:cNvGrpSpPr>
              <a:grpSpLocks/>
            </p:cNvGrpSpPr>
            <p:nvPr/>
          </p:nvGrpSpPr>
          <p:grpSpPr bwMode="auto">
            <a:xfrm>
              <a:off x="6142038" y="756534"/>
              <a:ext cx="2011363" cy="1316739"/>
              <a:chOff x="3065" y="2472998"/>
              <a:chExt cx="1663899" cy="1306096"/>
            </a:xfrm>
          </p:grpSpPr>
          <p:sp>
            <p:nvSpPr>
              <p:cNvPr id="58" name="Rounded Rectangle 57">
                <a:extLst>
                  <a:ext uri="{FF2B5EF4-FFF2-40B4-BE49-F238E27FC236}">
                    <a16:creationId xmlns:a16="http://schemas.microsoft.com/office/drawing/2014/main" id="{A4401EB3-82CE-B3A7-B5DE-812C4C68EE07}"/>
                  </a:ext>
                </a:extLst>
              </p:cNvPr>
              <p:cNvSpPr/>
              <p:nvPr/>
            </p:nvSpPr>
            <p:spPr>
              <a:xfrm>
                <a:off x="3065" y="2472998"/>
                <a:ext cx="1663899" cy="1305575"/>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59" name="Rounded Rectangle 4">
                <a:extLst>
                  <a:ext uri="{FF2B5EF4-FFF2-40B4-BE49-F238E27FC236}">
                    <a16:creationId xmlns:a16="http://schemas.microsoft.com/office/drawing/2014/main" id="{16D4977B-2A0C-F6DB-1FA6-A27B65C88446}"/>
                  </a:ext>
                </a:extLst>
              </p:cNvPr>
              <p:cNvSpPr/>
              <p:nvPr/>
            </p:nvSpPr>
            <p:spPr>
              <a:xfrm>
                <a:off x="31957" y="2808448"/>
                <a:ext cx="1606116" cy="941778"/>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grpSp>
          <p:nvGrpSpPr>
            <p:cNvPr id="6174" name="Group 59">
              <a:extLst>
                <a:ext uri="{FF2B5EF4-FFF2-40B4-BE49-F238E27FC236}">
                  <a16:creationId xmlns:a16="http://schemas.microsoft.com/office/drawing/2014/main" id="{C7EBADCF-F8B4-D460-EC3E-11C27CEF00B1}"/>
                </a:ext>
              </a:extLst>
            </p:cNvPr>
            <p:cNvGrpSpPr>
              <a:grpSpLocks/>
            </p:cNvGrpSpPr>
            <p:nvPr/>
          </p:nvGrpSpPr>
          <p:grpSpPr bwMode="auto">
            <a:xfrm>
              <a:off x="6142038" y="2391878"/>
              <a:ext cx="2011363" cy="1127276"/>
              <a:chOff x="2216050" y="2629103"/>
              <a:chExt cx="1663899" cy="1118163"/>
            </a:xfrm>
          </p:grpSpPr>
          <p:sp>
            <p:nvSpPr>
              <p:cNvPr id="61" name="Rounded Rectangle 60">
                <a:extLst>
                  <a:ext uri="{FF2B5EF4-FFF2-40B4-BE49-F238E27FC236}">
                    <a16:creationId xmlns:a16="http://schemas.microsoft.com/office/drawing/2014/main" id="{BBA03D7C-0E55-4470-A980-D35F86285A77}"/>
                  </a:ext>
                </a:extLst>
              </p:cNvPr>
              <p:cNvSpPr/>
              <p:nvPr/>
            </p:nvSpPr>
            <p:spPr>
              <a:xfrm>
                <a:off x="2216050" y="2629102"/>
                <a:ext cx="1663899" cy="1118162"/>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62" name="Rounded Rectangle 4">
                <a:extLst>
                  <a:ext uri="{FF2B5EF4-FFF2-40B4-BE49-F238E27FC236}">
                    <a16:creationId xmlns:a16="http://schemas.microsoft.com/office/drawing/2014/main" id="{A98E94B1-F5CD-0549-CB16-E240BB9CE1CD}"/>
                  </a:ext>
                </a:extLst>
              </p:cNvPr>
              <p:cNvSpPr/>
              <p:nvPr/>
            </p:nvSpPr>
            <p:spPr>
              <a:xfrm>
                <a:off x="2244942" y="2780290"/>
                <a:ext cx="1606116" cy="941776"/>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Renewal of long-term suite contracts continues to plummet.  Unsold suite inventory and top-line profit loss is a concern.  If suites go unsold that revenue can never be made up again.</a:t>
                </a:r>
              </a:p>
              <a:p>
                <a:pPr algn="ctr" defTabSz="444500" eaLnBrk="1" hangingPunct="1">
                  <a:lnSpc>
                    <a:spcPct val="90000"/>
                  </a:lnSpc>
                  <a:spcAft>
                    <a:spcPct val="35000"/>
                  </a:spcAft>
                  <a:defRPr/>
                </a:pPr>
                <a:r>
                  <a:rPr lang="en-US" sz="1000" dirty="0">
                    <a:solidFill>
                      <a:srgbClr val="FFFFFF"/>
                    </a:solidFill>
                  </a:rPr>
                  <a:t> </a:t>
                </a:r>
              </a:p>
            </p:txBody>
          </p:sp>
        </p:grpSp>
        <p:grpSp>
          <p:nvGrpSpPr>
            <p:cNvPr id="6175" name="Group 62">
              <a:extLst>
                <a:ext uri="{FF2B5EF4-FFF2-40B4-BE49-F238E27FC236}">
                  <a16:creationId xmlns:a16="http://schemas.microsoft.com/office/drawing/2014/main" id="{648EA877-4CF0-5410-4761-5C5DD60AB010}"/>
                </a:ext>
              </a:extLst>
            </p:cNvPr>
            <p:cNvGrpSpPr>
              <a:grpSpLocks/>
            </p:cNvGrpSpPr>
            <p:nvPr/>
          </p:nvGrpSpPr>
          <p:grpSpPr bwMode="auto">
            <a:xfrm>
              <a:off x="3540126" y="2214054"/>
              <a:ext cx="2038351" cy="1397185"/>
              <a:chOff x="2195055" y="1204794"/>
              <a:chExt cx="1684894" cy="1385890"/>
            </a:xfrm>
          </p:grpSpPr>
          <p:sp>
            <p:nvSpPr>
              <p:cNvPr id="64" name="Rounded Rectangle 63">
                <a:extLst>
                  <a:ext uri="{FF2B5EF4-FFF2-40B4-BE49-F238E27FC236}">
                    <a16:creationId xmlns:a16="http://schemas.microsoft.com/office/drawing/2014/main" id="{A94AA958-2797-F5B3-EF9A-D5382B71BA01}"/>
                  </a:ext>
                </a:extLst>
              </p:cNvPr>
              <p:cNvSpPr/>
              <p:nvPr/>
            </p:nvSpPr>
            <p:spPr>
              <a:xfrm>
                <a:off x="2195055" y="1204793"/>
                <a:ext cx="1684893" cy="1385891"/>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65" name="Rounded Rectangle 4">
                <a:extLst>
                  <a:ext uri="{FF2B5EF4-FFF2-40B4-BE49-F238E27FC236}">
                    <a16:creationId xmlns:a16="http://schemas.microsoft.com/office/drawing/2014/main" id="{0C74B76E-C30D-2E75-B830-2EFAC93A1BBE}"/>
                  </a:ext>
                </a:extLst>
              </p:cNvPr>
              <p:cNvSpPr/>
              <p:nvPr/>
            </p:nvSpPr>
            <p:spPr>
              <a:xfrm>
                <a:off x="2244919" y="1381179"/>
                <a:ext cx="1606160" cy="1069341"/>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Almost 50% of suite contracts nationwide expired by 2016 and fewer suite owners are renewing their leases.  They are activating alternative premium seating purchases such as timeshares or choose to rent on an event night basis, buy a premium club membership or season tickets.</a:t>
                </a:r>
              </a:p>
            </p:txBody>
          </p:sp>
        </p:grpSp>
        <p:grpSp>
          <p:nvGrpSpPr>
            <p:cNvPr id="6176" name="Group 68">
              <a:extLst>
                <a:ext uri="{FF2B5EF4-FFF2-40B4-BE49-F238E27FC236}">
                  <a16:creationId xmlns:a16="http://schemas.microsoft.com/office/drawing/2014/main" id="{FE814CB5-B0BE-E080-F372-09761B43052A}"/>
                </a:ext>
              </a:extLst>
            </p:cNvPr>
            <p:cNvGrpSpPr>
              <a:grpSpLocks/>
            </p:cNvGrpSpPr>
            <p:nvPr/>
          </p:nvGrpSpPr>
          <p:grpSpPr bwMode="auto">
            <a:xfrm>
              <a:off x="3576638" y="3728730"/>
              <a:ext cx="2159000" cy="1559133"/>
              <a:chOff x="4438223" y="1233337"/>
              <a:chExt cx="1784623" cy="1546530"/>
            </a:xfrm>
          </p:grpSpPr>
          <p:sp>
            <p:nvSpPr>
              <p:cNvPr id="70" name="Rounded Rectangle 69">
                <a:extLst>
                  <a:ext uri="{FF2B5EF4-FFF2-40B4-BE49-F238E27FC236}">
                    <a16:creationId xmlns:a16="http://schemas.microsoft.com/office/drawing/2014/main" id="{D14A9F4B-FB91-5405-20E1-BBB47522EE72}"/>
                  </a:ext>
                </a:extLst>
              </p:cNvPr>
              <p:cNvSpPr/>
              <p:nvPr/>
            </p:nvSpPr>
            <p:spPr>
              <a:xfrm>
                <a:off x="4438223" y="1233337"/>
                <a:ext cx="1784623" cy="1546530"/>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71" name="Rounded Rectangle 4">
                <a:extLst>
                  <a:ext uri="{FF2B5EF4-FFF2-40B4-BE49-F238E27FC236}">
                    <a16:creationId xmlns:a16="http://schemas.microsoft.com/office/drawing/2014/main" id="{D9A64A6A-E530-2D91-520B-5BB63102E01B}"/>
                  </a:ext>
                </a:extLst>
              </p:cNvPr>
              <p:cNvSpPr/>
              <p:nvPr/>
            </p:nvSpPr>
            <p:spPr>
              <a:xfrm>
                <a:off x="4522205" y="1535714"/>
                <a:ext cx="1606161" cy="941777"/>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Suite Departments originally services  100 – 200 suite owners.  Now each suite may have as many as 10 – 100 host/ENR occupants per year.  The sales and servicing demand has increased beyond what most teams &amp; venues are accommodating.  Thus, opportunities through providing good service is being compromised.</a:t>
                </a:r>
              </a:p>
            </p:txBody>
          </p:sp>
        </p:grpSp>
        <p:sp>
          <p:nvSpPr>
            <p:cNvPr id="6177" name="Freeform 3">
              <a:extLst>
                <a:ext uri="{FF2B5EF4-FFF2-40B4-BE49-F238E27FC236}">
                  <a16:creationId xmlns:a16="http://schemas.microsoft.com/office/drawing/2014/main" id="{20334BE0-6182-81DA-E48E-E2BEA1F4A256}"/>
                </a:ext>
              </a:extLst>
            </p:cNvPr>
            <p:cNvSpPr>
              <a:spLocks/>
            </p:cNvSpPr>
            <p:nvPr/>
          </p:nvSpPr>
          <p:spPr bwMode="auto">
            <a:xfrm>
              <a:off x="639763" y="5669026"/>
              <a:ext cx="7864475" cy="838200"/>
            </a:xfrm>
            <a:custGeom>
              <a:avLst/>
              <a:gdLst>
                <a:gd name="T0" fmla="*/ 2147483646 w 864"/>
                <a:gd name="T1" fmla="*/ 2147483646 h 361"/>
                <a:gd name="T2" fmla="*/ 2147483646 w 864"/>
                <a:gd name="T3" fmla="*/ 0 h 361"/>
                <a:gd name="T4" fmla="*/ 0 w 864"/>
                <a:gd name="T5" fmla="*/ 2147483646 h 361"/>
                <a:gd name="T6" fmla="*/ 0 w 864"/>
                <a:gd name="T7" fmla="*/ 2147483646 h 361"/>
                <a:gd name="T8" fmla="*/ 2147483646 w 864"/>
                <a:gd name="T9" fmla="*/ 2147483646 h 361"/>
                <a:gd name="T10" fmla="*/ 0 60000 65536"/>
                <a:gd name="T11" fmla="*/ 0 60000 65536"/>
                <a:gd name="T12" fmla="*/ 0 60000 65536"/>
                <a:gd name="T13" fmla="*/ 0 60000 65536"/>
                <a:gd name="T14" fmla="*/ 0 60000 65536"/>
                <a:gd name="T15" fmla="*/ 0 w 864"/>
                <a:gd name="T16" fmla="*/ 0 h 361"/>
                <a:gd name="T17" fmla="*/ 864 w 864"/>
                <a:gd name="T18" fmla="*/ 361 h 361"/>
              </a:gdLst>
              <a:ahLst/>
              <a:cxnLst>
                <a:cxn ang="T10">
                  <a:pos x="T0" y="T1"/>
                </a:cxn>
                <a:cxn ang="T11">
                  <a:pos x="T2" y="T3"/>
                </a:cxn>
                <a:cxn ang="T12">
                  <a:pos x="T4" y="T5"/>
                </a:cxn>
                <a:cxn ang="T13">
                  <a:pos x="T6" y="T7"/>
                </a:cxn>
                <a:cxn ang="T14">
                  <a:pos x="T8" y="T9"/>
                </a:cxn>
              </a:cxnLst>
              <a:rect l="T15" t="T16" r="T17" b="T18"/>
              <a:pathLst>
                <a:path w="864" h="361">
                  <a:moveTo>
                    <a:pt x="864" y="361"/>
                  </a:moveTo>
                  <a:cubicBezTo>
                    <a:pt x="864" y="0"/>
                    <a:pt x="864" y="0"/>
                    <a:pt x="864" y="0"/>
                  </a:cubicBezTo>
                  <a:cubicBezTo>
                    <a:pt x="448" y="23"/>
                    <a:pt x="160" y="71"/>
                    <a:pt x="0" y="97"/>
                  </a:cubicBezTo>
                  <a:cubicBezTo>
                    <a:pt x="0" y="361"/>
                    <a:pt x="0" y="361"/>
                    <a:pt x="0" y="361"/>
                  </a:cubicBezTo>
                  <a:lnTo>
                    <a:pt x="864" y="3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78" name="TextBox 100">
              <a:extLst>
                <a:ext uri="{FF2B5EF4-FFF2-40B4-BE49-F238E27FC236}">
                  <a16:creationId xmlns:a16="http://schemas.microsoft.com/office/drawing/2014/main" id="{82F01D89-3D0A-FB29-A867-ECEB40C1B781}"/>
                </a:ext>
              </a:extLst>
            </p:cNvPr>
            <p:cNvSpPr txBox="1">
              <a:spLocks noChangeArrowheads="1"/>
            </p:cNvSpPr>
            <p:nvPr/>
          </p:nvSpPr>
          <p:spPr bwMode="auto">
            <a:xfrm>
              <a:off x="2419350" y="6092878"/>
              <a:ext cx="4305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solidFill>
                    <a:srgbClr val="B7C134"/>
                  </a:solidFill>
                  <a:latin typeface="Arial Black" panose="020B0A04020102020204" pitchFamily="34" charset="0"/>
                </a:rPr>
                <a:t>www.SelectASuite.com</a:t>
              </a:r>
            </a:p>
          </p:txBody>
        </p:sp>
        <p:grpSp>
          <p:nvGrpSpPr>
            <p:cNvPr id="6179" name="Group 65">
              <a:extLst>
                <a:ext uri="{FF2B5EF4-FFF2-40B4-BE49-F238E27FC236}">
                  <a16:creationId xmlns:a16="http://schemas.microsoft.com/office/drawing/2014/main" id="{D52EE533-939C-4271-C4C0-3B9D887ED16A}"/>
                </a:ext>
              </a:extLst>
            </p:cNvPr>
            <p:cNvGrpSpPr>
              <a:grpSpLocks/>
            </p:cNvGrpSpPr>
            <p:nvPr/>
          </p:nvGrpSpPr>
          <p:grpSpPr bwMode="auto">
            <a:xfrm>
              <a:off x="990601" y="3839870"/>
              <a:ext cx="2011362" cy="1318284"/>
              <a:chOff x="4429035" y="87782"/>
              <a:chExt cx="1663897" cy="1307628"/>
            </a:xfrm>
          </p:grpSpPr>
          <p:sp>
            <p:nvSpPr>
              <p:cNvPr id="67" name="Rounded Rectangle 66">
                <a:extLst>
                  <a:ext uri="{FF2B5EF4-FFF2-40B4-BE49-F238E27FC236}">
                    <a16:creationId xmlns:a16="http://schemas.microsoft.com/office/drawing/2014/main" id="{30AC2047-9F69-8124-78AF-193E66B3ACAA}"/>
                  </a:ext>
                </a:extLst>
              </p:cNvPr>
              <p:cNvSpPr/>
              <p:nvPr/>
            </p:nvSpPr>
            <p:spPr>
              <a:xfrm>
                <a:off x="4429035" y="87782"/>
                <a:ext cx="1663897" cy="1307149"/>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68" name="Rounded Rectangle 4">
                <a:extLst>
                  <a:ext uri="{FF2B5EF4-FFF2-40B4-BE49-F238E27FC236}">
                    <a16:creationId xmlns:a16="http://schemas.microsoft.com/office/drawing/2014/main" id="{9F2D705D-10D3-4DBE-C566-A745896F4436}"/>
                  </a:ext>
                </a:extLst>
              </p:cNvPr>
              <p:cNvSpPr/>
              <p:nvPr/>
            </p:nvSpPr>
            <p:spPr>
              <a:xfrm>
                <a:off x="4457927" y="149203"/>
                <a:ext cx="1606114" cy="1148086"/>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Because of the reduction in long term Suite Commitments the total number of suite customers/hosts per facility will increase by as much as 1000%.</a:t>
                </a:r>
              </a:p>
              <a:p>
                <a:pPr algn="ctr" defTabSz="444500" eaLnBrk="1" hangingPunct="1">
                  <a:lnSpc>
                    <a:spcPct val="90000"/>
                  </a:lnSpc>
                  <a:spcAft>
                    <a:spcPct val="35000"/>
                  </a:spcAft>
                  <a:defRPr/>
                </a:pPr>
                <a:r>
                  <a:rPr lang="en-US" sz="1000" b="1" dirty="0">
                    <a:solidFill>
                      <a:srgbClr val="FFFFFF"/>
                    </a:solidFill>
                  </a:rPr>
                  <a:t>The sales and service staffing with the teams/venues will not grow to accommodate the demands!</a:t>
                </a:r>
              </a:p>
            </p:txBody>
          </p:sp>
        </p:grpSp>
      </p:grpSp>
      <p:sp>
        <p:nvSpPr>
          <p:cNvPr id="6147" name="TextBox 4">
            <a:extLst>
              <a:ext uri="{FF2B5EF4-FFF2-40B4-BE49-F238E27FC236}">
                <a16:creationId xmlns:a16="http://schemas.microsoft.com/office/drawing/2014/main" id="{B85345D4-D5C6-0890-1C5E-5A9AF5C81215}"/>
              </a:ext>
            </a:extLst>
          </p:cNvPr>
          <p:cNvSpPr txBox="1">
            <a:spLocks noChangeArrowheads="1"/>
          </p:cNvSpPr>
          <p:nvPr/>
        </p:nvSpPr>
        <p:spPr bwMode="auto">
          <a:xfrm>
            <a:off x="762000" y="161925"/>
            <a:ext cx="786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dirty="0">
                <a:latin typeface="Arial" panose="020B0604020202020204" pitchFamily="34" charset="0"/>
              </a:rPr>
              <a:t>The “</a:t>
            </a:r>
            <a:r>
              <a:rPr lang="en-US" altLang="en-US" sz="1400" b="1" i="1" u="sng" dirty="0">
                <a:latin typeface="Arial" panose="020B0604020202020204" pitchFamily="34" charset="0"/>
              </a:rPr>
              <a:t>SHIFT</a:t>
            </a:r>
            <a:r>
              <a:rPr lang="en-US" altLang="en-US" sz="1400" b="1" i="1" dirty="0">
                <a:latin typeface="Arial" panose="020B0604020202020204" pitchFamily="34" charset="0"/>
              </a:rPr>
              <a:t>”</a:t>
            </a:r>
            <a:r>
              <a:rPr lang="en-US" altLang="en-US" sz="1400" dirty="0">
                <a:latin typeface="Arial" panose="020B0604020202020204" pitchFamily="34" charset="0"/>
              </a:rPr>
              <a:t> IN SPORTS &amp; ENTERTAINMENT FACILITY SUITE REVENUES PROMTS NEW BUSINESS OPPORTUNITY.</a:t>
            </a:r>
          </a:p>
        </p:txBody>
      </p:sp>
      <p:grpSp>
        <p:nvGrpSpPr>
          <p:cNvPr id="6148" name="Group 5">
            <a:extLst>
              <a:ext uri="{FF2B5EF4-FFF2-40B4-BE49-F238E27FC236}">
                <a16:creationId xmlns:a16="http://schemas.microsoft.com/office/drawing/2014/main" id="{4C913422-D9D7-8D73-1834-0F4592FA7616}"/>
              </a:ext>
            </a:extLst>
          </p:cNvPr>
          <p:cNvGrpSpPr>
            <a:grpSpLocks/>
          </p:cNvGrpSpPr>
          <p:nvPr/>
        </p:nvGrpSpPr>
        <p:grpSpPr bwMode="auto">
          <a:xfrm>
            <a:off x="762000" y="5543550"/>
            <a:ext cx="7864475" cy="476250"/>
            <a:chOff x="495" y="4143"/>
            <a:chExt cx="4320" cy="748"/>
          </a:xfrm>
        </p:grpSpPr>
        <p:sp>
          <p:nvSpPr>
            <p:cNvPr id="6153" name="Freeform 6">
              <a:extLst>
                <a:ext uri="{FF2B5EF4-FFF2-40B4-BE49-F238E27FC236}">
                  <a16:creationId xmlns:a16="http://schemas.microsoft.com/office/drawing/2014/main" id="{C8E9C4BF-1927-243F-E058-192C5C49954F}"/>
                </a:ext>
              </a:extLst>
            </p:cNvPr>
            <p:cNvSpPr>
              <a:spLocks/>
            </p:cNvSpPr>
            <p:nvPr/>
          </p:nvSpPr>
          <p:spPr bwMode="auto">
            <a:xfrm>
              <a:off x="495" y="4479"/>
              <a:ext cx="4320" cy="332"/>
            </a:xfrm>
            <a:custGeom>
              <a:avLst/>
              <a:gdLst>
                <a:gd name="T0" fmla="*/ 2147483646 w 864"/>
                <a:gd name="T1" fmla="*/ 0 h 66"/>
                <a:gd name="T2" fmla="*/ 0 w 864"/>
                <a:gd name="T3" fmla="*/ 2147483646 h 66"/>
                <a:gd name="T4" fmla="*/ 0 60000 65536"/>
                <a:gd name="T5" fmla="*/ 0 60000 65536"/>
                <a:gd name="T6" fmla="*/ 0 w 864"/>
                <a:gd name="T7" fmla="*/ 0 h 66"/>
                <a:gd name="T8" fmla="*/ 864 w 864"/>
                <a:gd name="T9" fmla="*/ 66 h 66"/>
              </a:gdLst>
              <a:ahLst/>
              <a:cxnLst>
                <a:cxn ang="T4">
                  <a:pos x="T0" y="T1"/>
                </a:cxn>
                <a:cxn ang="T5">
                  <a:pos x="T2" y="T3"/>
                </a:cxn>
              </a:cxnLst>
              <a:rect l="T6" t="T7" r="T8" b="T9"/>
              <a:pathLst>
                <a:path w="864" h="66">
                  <a:moveTo>
                    <a:pt x="864" y="0"/>
                  </a:moveTo>
                  <a:cubicBezTo>
                    <a:pt x="528" y="7"/>
                    <a:pt x="233" y="35"/>
                    <a:pt x="0" y="66"/>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154" name="Freeform 7">
              <a:extLst>
                <a:ext uri="{FF2B5EF4-FFF2-40B4-BE49-F238E27FC236}">
                  <a16:creationId xmlns:a16="http://schemas.microsoft.com/office/drawing/2014/main" id="{55CCE54F-3168-2BD9-4726-151F1DCB599A}"/>
                </a:ext>
              </a:extLst>
            </p:cNvPr>
            <p:cNvSpPr>
              <a:spLocks/>
            </p:cNvSpPr>
            <p:nvPr/>
          </p:nvSpPr>
          <p:spPr bwMode="auto">
            <a:xfrm>
              <a:off x="495" y="4143"/>
              <a:ext cx="4320" cy="236"/>
            </a:xfrm>
            <a:custGeom>
              <a:avLst/>
              <a:gdLst>
                <a:gd name="T0" fmla="*/ 2147483646 w 864"/>
                <a:gd name="T1" fmla="*/ 2147483646 h 47"/>
                <a:gd name="T2" fmla="*/ 0 w 864"/>
                <a:gd name="T3" fmla="*/ 2147483646 h 47"/>
                <a:gd name="T4" fmla="*/ 0 60000 65536"/>
                <a:gd name="T5" fmla="*/ 0 60000 65536"/>
                <a:gd name="T6" fmla="*/ 0 w 864"/>
                <a:gd name="T7" fmla="*/ 0 h 47"/>
                <a:gd name="T8" fmla="*/ 864 w 864"/>
                <a:gd name="T9" fmla="*/ 47 h 47"/>
              </a:gdLst>
              <a:ahLst/>
              <a:cxnLst>
                <a:cxn ang="T4">
                  <a:pos x="T0" y="T1"/>
                </a:cxn>
                <a:cxn ang="T5">
                  <a:pos x="T2" y="T3"/>
                </a:cxn>
              </a:cxnLst>
              <a:rect l="T6" t="T7" r="T8" b="T9"/>
              <a:pathLst>
                <a:path w="864" h="47">
                  <a:moveTo>
                    <a:pt x="864" y="1"/>
                  </a:moveTo>
                  <a:cubicBezTo>
                    <a:pt x="524" y="0"/>
                    <a:pt x="228" y="21"/>
                    <a:pt x="0" y="47"/>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155" name="Freeform 8">
              <a:extLst>
                <a:ext uri="{FF2B5EF4-FFF2-40B4-BE49-F238E27FC236}">
                  <a16:creationId xmlns:a16="http://schemas.microsoft.com/office/drawing/2014/main" id="{A5D019DE-D61C-79BF-3A37-5AEA1AAB0E6C}"/>
                </a:ext>
              </a:extLst>
            </p:cNvPr>
            <p:cNvSpPr>
              <a:spLocks/>
            </p:cNvSpPr>
            <p:nvPr/>
          </p:nvSpPr>
          <p:spPr bwMode="auto">
            <a:xfrm>
              <a:off x="495" y="4223"/>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8" y="27"/>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156" name="Freeform 9">
              <a:extLst>
                <a:ext uri="{FF2B5EF4-FFF2-40B4-BE49-F238E27FC236}">
                  <a16:creationId xmlns:a16="http://schemas.microsoft.com/office/drawing/2014/main" id="{5BA9CF13-03ED-2C4B-EC18-B2D8F0394F1E}"/>
                </a:ext>
              </a:extLst>
            </p:cNvPr>
            <p:cNvSpPr>
              <a:spLocks/>
            </p:cNvSpPr>
            <p:nvPr/>
          </p:nvSpPr>
          <p:spPr bwMode="auto">
            <a:xfrm>
              <a:off x="495" y="4354"/>
              <a:ext cx="4320" cy="301"/>
            </a:xfrm>
            <a:custGeom>
              <a:avLst/>
              <a:gdLst>
                <a:gd name="T0" fmla="*/ 2147483646 w 864"/>
                <a:gd name="T1" fmla="*/ 0 h 60"/>
                <a:gd name="T2" fmla="*/ 0 w 864"/>
                <a:gd name="T3" fmla="*/ 2147483646 h 60"/>
                <a:gd name="T4" fmla="*/ 0 60000 65536"/>
                <a:gd name="T5" fmla="*/ 0 60000 65536"/>
                <a:gd name="T6" fmla="*/ 0 w 864"/>
                <a:gd name="T7" fmla="*/ 0 h 60"/>
                <a:gd name="T8" fmla="*/ 864 w 864"/>
                <a:gd name="T9" fmla="*/ 60 h 60"/>
              </a:gdLst>
              <a:ahLst/>
              <a:cxnLst>
                <a:cxn ang="T4">
                  <a:pos x="T0" y="T1"/>
                </a:cxn>
                <a:cxn ang="T5">
                  <a:pos x="T2" y="T3"/>
                </a:cxn>
              </a:cxnLst>
              <a:rect l="T6" t="T7" r="T8" b="T9"/>
              <a:pathLst>
                <a:path w="864" h="60">
                  <a:moveTo>
                    <a:pt x="864" y="0"/>
                  </a:moveTo>
                  <a:cubicBezTo>
                    <a:pt x="522" y="5"/>
                    <a:pt x="226" y="31"/>
                    <a:pt x="0" y="60"/>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157" name="Freeform 10">
              <a:extLst>
                <a:ext uri="{FF2B5EF4-FFF2-40B4-BE49-F238E27FC236}">
                  <a16:creationId xmlns:a16="http://schemas.microsoft.com/office/drawing/2014/main" id="{AD9E9A3C-118A-FCF0-3369-E92F90F1A58D}"/>
                </a:ext>
              </a:extLst>
            </p:cNvPr>
            <p:cNvSpPr>
              <a:spLocks/>
            </p:cNvSpPr>
            <p:nvPr/>
          </p:nvSpPr>
          <p:spPr bwMode="auto">
            <a:xfrm>
              <a:off x="495" y="4615"/>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2" name="Rectangle 1">
            <a:extLst>
              <a:ext uri="{FF2B5EF4-FFF2-40B4-BE49-F238E27FC236}">
                <a16:creationId xmlns:a16="http://schemas.microsoft.com/office/drawing/2014/main" id="{9918C7AB-8C01-7EFB-A18F-D5E9E2E6AD27}"/>
              </a:ext>
            </a:extLst>
          </p:cNvPr>
          <p:cNvSpPr/>
          <p:nvPr/>
        </p:nvSpPr>
        <p:spPr>
          <a:xfrm>
            <a:off x="6315075" y="758825"/>
            <a:ext cx="1946275" cy="1201738"/>
          </a:xfrm>
          <a:prstGeom prst="rect">
            <a:avLst/>
          </a:prstGeom>
        </p:spPr>
        <p:txBody>
          <a:bodyPr>
            <a:spAutoFit/>
          </a:bodyPr>
          <a:lstStyle/>
          <a:p>
            <a:pPr algn="ctr" defTabSz="444500" eaLnBrk="1" hangingPunct="1">
              <a:lnSpc>
                <a:spcPct val="90000"/>
              </a:lnSpc>
              <a:spcAft>
                <a:spcPct val="35000"/>
              </a:spcAft>
              <a:defRPr/>
            </a:pPr>
            <a:r>
              <a:rPr lang="en-US" sz="1000" dirty="0">
                <a:solidFill>
                  <a:srgbClr val="FFFFFF"/>
                </a:solidFill>
                <a:latin typeface="+mn-lt"/>
              </a:rPr>
              <a:t>Facility managers and teams have recognized a </a:t>
            </a:r>
            <a:r>
              <a:rPr lang="en-US" sz="1000" b="1" i="1" dirty="0">
                <a:solidFill>
                  <a:srgbClr val="FFFFFF"/>
                </a:solidFill>
                <a:latin typeface="+mn-lt"/>
              </a:rPr>
              <a:t>SHIFT.  There is a clear </a:t>
            </a:r>
            <a:r>
              <a:rPr lang="en-US" sz="1000" dirty="0">
                <a:solidFill>
                  <a:srgbClr val="FFFFFF"/>
                </a:solidFill>
                <a:latin typeface="+mn-lt"/>
              </a:rPr>
              <a:t>lack of interest from organizations, companies and individuals to </a:t>
            </a:r>
            <a:r>
              <a:rPr lang="en-US" sz="1000" b="1" dirty="0">
                <a:solidFill>
                  <a:srgbClr val="FFFFFF"/>
                </a:solidFill>
                <a:latin typeface="+mn-lt"/>
              </a:rPr>
              <a:t>own</a:t>
            </a:r>
            <a:r>
              <a:rPr lang="en-US" sz="1000" dirty="0">
                <a:solidFill>
                  <a:srgbClr val="FFFFFF"/>
                </a:solidFill>
                <a:latin typeface="+mn-lt"/>
              </a:rPr>
              <a:t> / lease a suite exclusively for an extended contracted time frame, like they once did.</a:t>
            </a:r>
          </a:p>
        </p:txBody>
      </p:sp>
      <p:sp>
        <p:nvSpPr>
          <p:cNvPr id="60" name="Rounded Rectangle 63">
            <a:extLst>
              <a:ext uri="{FF2B5EF4-FFF2-40B4-BE49-F238E27FC236}">
                <a16:creationId xmlns:a16="http://schemas.microsoft.com/office/drawing/2014/main" id="{AC4A83CB-76BB-B2E4-9FED-2D7E86F75BE3}"/>
              </a:ext>
            </a:extLst>
          </p:cNvPr>
          <p:cNvSpPr/>
          <p:nvPr/>
        </p:nvSpPr>
        <p:spPr bwMode="auto">
          <a:xfrm>
            <a:off x="6278563" y="3657600"/>
            <a:ext cx="2012950" cy="1620838"/>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txBody>
          <a:bodyPr/>
          <a:lstStyle/>
          <a:p>
            <a:pPr algn="ctr" defTabSz="444500" eaLnBrk="1" hangingPunct="1">
              <a:lnSpc>
                <a:spcPct val="90000"/>
              </a:lnSpc>
              <a:spcAft>
                <a:spcPct val="35000"/>
              </a:spcAft>
              <a:defRPr/>
            </a:pPr>
            <a:r>
              <a:rPr lang="en-US" sz="1000" dirty="0">
                <a:solidFill>
                  <a:srgbClr val="FFFFFF"/>
                </a:solidFill>
              </a:rPr>
              <a:t>With fewer suite owners  renewing their leases the industry is changing inventory and seeking alternative market models to achieve revenue goals.  SELECTASUITE.com is the GO-TO marketplace for companies and individuals to rent a Luxury Suite for an event night and a painless supplement to the sales professionals trying to keep up. </a:t>
            </a:r>
          </a:p>
        </p:txBody>
      </p:sp>
      <p:sp>
        <p:nvSpPr>
          <p:cNvPr id="63" name="Right Arrow 40">
            <a:extLst>
              <a:ext uri="{FF2B5EF4-FFF2-40B4-BE49-F238E27FC236}">
                <a16:creationId xmlns:a16="http://schemas.microsoft.com/office/drawing/2014/main" id="{CEF3D428-F629-82E6-8D8D-CCD5408D428F}"/>
              </a:ext>
            </a:extLst>
          </p:cNvPr>
          <p:cNvSpPr/>
          <p:nvPr/>
        </p:nvSpPr>
        <p:spPr bwMode="auto">
          <a:xfrm>
            <a:off x="8362950" y="4319588"/>
            <a:ext cx="263525" cy="22860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152" name="TextBox 4">
            <a:extLst>
              <a:ext uri="{FF2B5EF4-FFF2-40B4-BE49-F238E27FC236}">
                <a16:creationId xmlns:a16="http://schemas.microsoft.com/office/drawing/2014/main" id="{C0A53A60-E80E-8546-79AF-2C3B464C83F9}"/>
              </a:ext>
            </a:extLst>
          </p:cNvPr>
          <p:cNvSpPr txBox="1">
            <a:spLocks noChangeArrowheads="1"/>
          </p:cNvSpPr>
          <p:nvPr/>
        </p:nvSpPr>
        <p:spPr bwMode="auto">
          <a:xfrm>
            <a:off x="2438400" y="6519863"/>
            <a:ext cx="602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100" dirty="0">
                <a:solidFill>
                  <a:srgbClr val="B7C134"/>
                </a:solidFill>
                <a:latin typeface="Arial" panose="020B0604020202020204" pitchFamily="34" charset="0"/>
              </a:rPr>
              <a:t>For Discussion Purpose – John McDonald 813-597-9492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D72F38A3-E59E-498B-8E16-A28CE8661A98}"/>
              </a:ext>
            </a:extLst>
          </p:cNvPr>
          <p:cNvSpPr/>
          <p:nvPr/>
        </p:nvSpPr>
        <p:spPr bwMode="auto">
          <a:xfrm>
            <a:off x="700088" y="793750"/>
            <a:ext cx="7864475" cy="5121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33" name="Rounded Rectangle 4">
            <a:extLst>
              <a:ext uri="{FF2B5EF4-FFF2-40B4-BE49-F238E27FC236}">
                <a16:creationId xmlns:a16="http://schemas.microsoft.com/office/drawing/2014/main" id="{CC2033C1-D4AF-C551-6578-D5487016C8FA}"/>
              </a:ext>
            </a:extLst>
          </p:cNvPr>
          <p:cNvSpPr/>
          <p:nvPr/>
        </p:nvSpPr>
        <p:spPr bwMode="auto">
          <a:xfrm>
            <a:off x="1300163" y="836613"/>
            <a:ext cx="1941512" cy="949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23" name="Rounded Rectangle 14">
            <a:extLst>
              <a:ext uri="{FF2B5EF4-FFF2-40B4-BE49-F238E27FC236}">
                <a16:creationId xmlns:a16="http://schemas.microsoft.com/office/drawing/2014/main" id="{4B107CD8-E9B6-9471-AB94-467B1E654EAC}"/>
              </a:ext>
            </a:extLst>
          </p:cNvPr>
          <p:cNvSpPr/>
          <p:nvPr/>
        </p:nvSpPr>
        <p:spPr bwMode="auto">
          <a:xfrm>
            <a:off x="4043363" y="836613"/>
            <a:ext cx="1606550" cy="941387"/>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42" name="Right Arrow 41">
            <a:extLst>
              <a:ext uri="{FF2B5EF4-FFF2-40B4-BE49-F238E27FC236}">
                <a16:creationId xmlns:a16="http://schemas.microsoft.com/office/drawing/2014/main" id="{2BF092B8-980A-9596-9AED-549B72A82B8B}"/>
              </a:ext>
            </a:extLst>
          </p:cNvPr>
          <p:cNvSpPr/>
          <p:nvPr/>
        </p:nvSpPr>
        <p:spPr bwMode="auto">
          <a:xfrm>
            <a:off x="3124200" y="1219200"/>
            <a:ext cx="457200" cy="22860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6" name="Rounded Rectangle 4">
            <a:extLst>
              <a:ext uri="{FF2B5EF4-FFF2-40B4-BE49-F238E27FC236}">
                <a16:creationId xmlns:a16="http://schemas.microsoft.com/office/drawing/2014/main" id="{F29E78E0-6394-065D-59F3-7CC40E3B57E9}"/>
              </a:ext>
            </a:extLst>
          </p:cNvPr>
          <p:cNvSpPr/>
          <p:nvPr/>
        </p:nvSpPr>
        <p:spPr bwMode="auto">
          <a:xfrm>
            <a:off x="3875088" y="836613"/>
            <a:ext cx="1943100" cy="949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59" name="Rounded Rectangle 4">
            <a:extLst>
              <a:ext uri="{FF2B5EF4-FFF2-40B4-BE49-F238E27FC236}">
                <a16:creationId xmlns:a16="http://schemas.microsoft.com/office/drawing/2014/main" id="{DB04B363-5CCE-3148-6AB3-0AC5EBC1E22F}"/>
              </a:ext>
            </a:extLst>
          </p:cNvPr>
          <p:cNvSpPr/>
          <p:nvPr/>
        </p:nvSpPr>
        <p:spPr bwMode="auto">
          <a:xfrm>
            <a:off x="6451600" y="836613"/>
            <a:ext cx="1941513" cy="949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The industry is shifting…</a:t>
            </a:r>
          </a:p>
        </p:txBody>
      </p:sp>
      <p:grpSp>
        <p:nvGrpSpPr>
          <p:cNvPr id="8200" name="Group 59">
            <a:extLst>
              <a:ext uri="{FF2B5EF4-FFF2-40B4-BE49-F238E27FC236}">
                <a16:creationId xmlns:a16="http://schemas.microsoft.com/office/drawing/2014/main" id="{822149F7-8834-C951-47F2-FFFF6D1D3092}"/>
              </a:ext>
            </a:extLst>
          </p:cNvPr>
          <p:cNvGrpSpPr>
            <a:grpSpLocks/>
          </p:cNvGrpSpPr>
          <p:nvPr/>
        </p:nvGrpSpPr>
        <p:grpSpPr bwMode="auto">
          <a:xfrm>
            <a:off x="914400" y="720725"/>
            <a:ext cx="1965325" cy="1579563"/>
            <a:chOff x="-2117704" y="2441412"/>
            <a:chExt cx="1663898" cy="998339"/>
          </a:xfrm>
        </p:grpSpPr>
        <p:sp>
          <p:nvSpPr>
            <p:cNvPr id="61" name="Rounded Rectangle 60">
              <a:extLst>
                <a:ext uri="{FF2B5EF4-FFF2-40B4-BE49-F238E27FC236}">
                  <a16:creationId xmlns:a16="http://schemas.microsoft.com/office/drawing/2014/main" id="{6024B8D7-6D1E-9F34-5803-8514AEA64785}"/>
                </a:ext>
              </a:extLst>
            </p:cNvPr>
            <p:cNvSpPr/>
            <p:nvPr/>
          </p:nvSpPr>
          <p:spPr>
            <a:xfrm>
              <a:off x="-2117704" y="2441412"/>
              <a:ext cx="1663898" cy="998339"/>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62" name="Rounded Rectangle 4">
              <a:extLst>
                <a:ext uri="{FF2B5EF4-FFF2-40B4-BE49-F238E27FC236}">
                  <a16:creationId xmlns:a16="http://schemas.microsoft.com/office/drawing/2014/main" id="{55F16F0C-EA3C-6F46-8B5B-3F67D30BF416}"/>
                </a:ext>
              </a:extLst>
            </p:cNvPr>
            <p:cNvSpPr/>
            <p:nvPr/>
          </p:nvSpPr>
          <p:spPr>
            <a:xfrm>
              <a:off x="-2076039" y="2476530"/>
              <a:ext cx="1606105" cy="941147"/>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With our solution teams and facility managers add a sales solution to the sales &amp; marketing mix.  They are responsible for marketing unsold inventory.  They have to keep up with occupancy and revenue goals that were established as part of the facility financing or management fee incentives. </a:t>
              </a:r>
            </a:p>
          </p:txBody>
        </p:sp>
      </p:grpSp>
      <p:sp>
        <p:nvSpPr>
          <p:cNvPr id="65" name="Rounded Rectangle 4">
            <a:extLst>
              <a:ext uri="{FF2B5EF4-FFF2-40B4-BE49-F238E27FC236}">
                <a16:creationId xmlns:a16="http://schemas.microsoft.com/office/drawing/2014/main" id="{CB1EA00B-6F26-0F9B-56FB-9E18C235F822}"/>
              </a:ext>
            </a:extLst>
          </p:cNvPr>
          <p:cNvSpPr/>
          <p:nvPr/>
        </p:nvSpPr>
        <p:spPr bwMode="auto">
          <a:xfrm>
            <a:off x="3829050" y="1023938"/>
            <a:ext cx="1943100" cy="1414462"/>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nvGrpSpPr>
          <p:cNvPr id="8202" name="Group 68">
            <a:extLst>
              <a:ext uri="{FF2B5EF4-FFF2-40B4-BE49-F238E27FC236}">
                <a16:creationId xmlns:a16="http://schemas.microsoft.com/office/drawing/2014/main" id="{8D5A6A5D-DBCD-E37A-0E29-5C092CD63C5B}"/>
              </a:ext>
            </a:extLst>
          </p:cNvPr>
          <p:cNvGrpSpPr>
            <a:grpSpLocks/>
          </p:cNvGrpSpPr>
          <p:nvPr/>
        </p:nvGrpSpPr>
        <p:grpSpPr bwMode="auto">
          <a:xfrm>
            <a:off x="6491288" y="609600"/>
            <a:ext cx="2012950" cy="1531937"/>
            <a:chOff x="4437457" y="1574453"/>
            <a:chExt cx="1663898" cy="1292801"/>
          </a:xfrm>
        </p:grpSpPr>
        <p:sp>
          <p:nvSpPr>
            <p:cNvPr id="70" name="Rounded Rectangle 69">
              <a:extLst>
                <a:ext uri="{FF2B5EF4-FFF2-40B4-BE49-F238E27FC236}">
                  <a16:creationId xmlns:a16="http://schemas.microsoft.com/office/drawing/2014/main" id="{BB24C206-FE05-E627-CB1B-7A01FE9DFE30}"/>
                </a:ext>
              </a:extLst>
            </p:cNvPr>
            <p:cNvSpPr/>
            <p:nvPr/>
          </p:nvSpPr>
          <p:spPr>
            <a:xfrm>
              <a:off x="4437457" y="1574453"/>
              <a:ext cx="1663898" cy="1292801"/>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71" name="Rounded Rectangle 4">
              <a:extLst>
                <a:ext uri="{FF2B5EF4-FFF2-40B4-BE49-F238E27FC236}">
                  <a16:creationId xmlns:a16="http://schemas.microsoft.com/office/drawing/2014/main" id="{0DCCAB26-3396-B493-F79B-F6F9FCB740A8}"/>
                </a:ext>
              </a:extLst>
            </p:cNvPr>
            <p:cNvSpPr/>
            <p:nvPr/>
          </p:nvSpPr>
          <p:spPr>
            <a:xfrm>
              <a:off x="4495195" y="1637986"/>
              <a:ext cx="1606160" cy="1106444"/>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How are teams &amp; venues maximizing sales of unsold vacant event night rentals?   </a:t>
              </a:r>
            </a:p>
            <a:p>
              <a:pPr algn="ctr" defTabSz="444500" eaLnBrk="1" hangingPunct="1">
                <a:lnSpc>
                  <a:spcPct val="90000"/>
                </a:lnSpc>
                <a:spcAft>
                  <a:spcPct val="35000"/>
                </a:spcAft>
                <a:defRPr/>
              </a:pPr>
              <a:r>
                <a:rPr lang="en-US" sz="1000" dirty="0">
                  <a:solidFill>
                    <a:srgbClr val="FFFFFF"/>
                  </a:solidFill>
                </a:rPr>
                <a:t>www.selectasuite.com</a:t>
              </a:r>
            </a:p>
          </p:txBody>
        </p:sp>
      </p:grpSp>
      <p:sp>
        <p:nvSpPr>
          <p:cNvPr id="8203" name="Freeform 3">
            <a:extLst>
              <a:ext uri="{FF2B5EF4-FFF2-40B4-BE49-F238E27FC236}">
                <a16:creationId xmlns:a16="http://schemas.microsoft.com/office/drawing/2014/main" id="{AF49DB48-E5EC-1A3F-9CA6-0B2D03A52D64}"/>
              </a:ext>
            </a:extLst>
          </p:cNvPr>
          <p:cNvSpPr>
            <a:spLocks/>
          </p:cNvSpPr>
          <p:nvPr/>
        </p:nvSpPr>
        <p:spPr bwMode="auto">
          <a:xfrm>
            <a:off x="457200" y="5638800"/>
            <a:ext cx="8321675" cy="838200"/>
          </a:xfrm>
          <a:custGeom>
            <a:avLst/>
            <a:gdLst>
              <a:gd name="T0" fmla="*/ 2147483646 w 864"/>
              <a:gd name="T1" fmla="*/ 2147483646 h 361"/>
              <a:gd name="T2" fmla="*/ 2147483646 w 864"/>
              <a:gd name="T3" fmla="*/ 0 h 361"/>
              <a:gd name="T4" fmla="*/ 0 w 864"/>
              <a:gd name="T5" fmla="*/ 2147483646 h 361"/>
              <a:gd name="T6" fmla="*/ 0 w 864"/>
              <a:gd name="T7" fmla="*/ 2147483646 h 361"/>
              <a:gd name="T8" fmla="*/ 2147483646 w 864"/>
              <a:gd name="T9" fmla="*/ 2147483646 h 361"/>
              <a:gd name="T10" fmla="*/ 0 60000 65536"/>
              <a:gd name="T11" fmla="*/ 0 60000 65536"/>
              <a:gd name="T12" fmla="*/ 0 60000 65536"/>
              <a:gd name="T13" fmla="*/ 0 60000 65536"/>
              <a:gd name="T14" fmla="*/ 0 60000 65536"/>
              <a:gd name="T15" fmla="*/ 0 w 864"/>
              <a:gd name="T16" fmla="*/ 0 h 361"/>
              <a:gd name="T17" fmla="*/ 864 w 864"/>
              <a:gd name="T18" fmla="*/ 361 h 361"/>
            </a:gdLst>
            <a:ahLst/>
            <a:cxnLst>
              <a:cxn ang="T10">
                <a:pos x="T0" y="T1"/>
              </a:cxn>
              <a:cxn ang="T11">
                <a:pos x="T2" y="T3"/>
              </a:cxn>
              <a:cxn ang="T12">
                <a:pos x="T4" y="T5"/>
              </a:cxn>
              <a:cxn ang="T13">
                <a:pos x="T6" y="T7"/>
              </a:cxn>
              <a:cxn ang="T14">
                <a:pos x="T8" y="T9"/>
              </a:cxn>
            </a:cxnLst>
            <a:rect l="T15" t="T16" r="T17" b="T18"/>
            <a:pathLst>
              <a:path w="864" h="361">
                <a:moveTo>
                  <a:pt x="864" y="361"/>
                </a:moveTo>
                <a:cubicBezTo>
                  <a:pt x="864" y="0"/>
                  <a:pt x="864" y="0"/>
                  <a:pt x="864" y="0"/>
                </a:cubicBezTo>
                <a:cubicBezTo>
                  <a:pt x="448" y="23"/>
                  <a:pt x="160" y="71"/>
                  <a:pt x="0" y="97"/>
                </a:cubicBezTo>
                <a:cubicBezTo>
                  <a:pt x="0" y="361"/>
                  <a:pt x="0" y="361"/>
                  <a:pt x="0" y="361"/>
                </a:cubicBezTo>
                <a:lnTo>
                  <a:pt x="864" y="3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04" name="TextBox 100">
            <a:extLst>
              <a:ext uri="{FF2B5EF4-FFF2-40B4-BE49-F238E27FC236}">
                <a16:creationId xmlns:a16="http://schemas.microsoft.com/office/drawing/2014/main" id="{2585D98E-11D3-3F07-BD35-61C37F5376DA}"/>
              </a:ext>
            </a:extLst>
          </p:cNvPr>
          <p:cNvSpPr txBox="1">
            <a:spLocks noChangeArrowheads="1"/>
          </p:cNvSpPr>
          <p:nvPr/>
        </p:nvSpPr>
        <p:spPr bwMode="auto">
          <a:xfrm>
            <a:off x="2693988" y="6138863"/>
            <a:ext cx="4305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solidFill>
                  <a:srgbClr val="B7C134"/>
                </a:solidFill>
                <a:latin typeface="Arial Black" panose="020B0A04020102020204" pitchFamily="34" charset="0"/>
              </a:rPr>
              <a:t>www.SelectASuite.com</a:t>
            </a:r>
          </a:p>
        </p:txBody>
      </p:sp>
      <p:sp>
        <p:nvSpPr>
          <p:cNvPr id="68" name="Rounded Rectangle 4">
            <a:extLst>
              <a:ext uri="{FF2B5EF4-FFF2-40B4-BE49-F238E27FC236}">
                <a16:creationId xmlns:a16="http://schemas.microsoft.com/office/drawing/2014/main" id="{1FD242DE-B187-C898-B2D7-6768FD5B81E0}"/>
              </a:ext>
            </a:extLst>
          </p:cNvPr>
          <p:cNvSpPr/>
          <p:nvPr/>
        </p:nvSpPr>
        <p:spPr bwMode="auto">
          <a:xfrm>
            <a:off x="1131888" y="1350963"/>
            <a:ext cx="1941512" cy="9493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102" name="TextBox 101">
            <a:extLst>
              <a:ext uri="{FF2B5EF4-FFF2-40B4-BE49-F238E27FC236}">
                <a16:creationId xmlns:a16="http://schemas.microsoft.com/office/drawing/2014/main" id="{BA4C4460-41AC-08EE-DEE0-A3C218B887D8}"/>
              </a:ext>
            </a:extLst>
          </p:cNvPr>
          <p:cNvSpPr txBox="1"/>
          <p:nvPr/>
        </p:nvSpPr>
        <p:spPr bwMode="auto">
          <a:xfrm>
            <a:off x="7437438" y="5075238"/>
            <a:ext cx="1371600" cy="554037"/>
          </a:xfrm>
          <a:prstGeom prst="rect">
            <a:avLst/>
          </a:prstGeom>
          <a:noFill/>
        </p:spPr>
        <p:txBody>
          <a:bodyPr>
            <a:spAutoFit/>
          </a:bodyPr>
          <a:lstStyle/>
          <a:p>
            <a:pPr algn="ctr" eaLnBrk="1" hangingPunct="1">
              <a:defRPr/>
            </a:pPr>
            <a:r>
              <a:rPr lang="en-US" sz="1000" dirty="0">
                <a:solidFill>
                  <a:schemeClr val="bg1"/>
                </a:solidFill>
                <a:latin typeface="+mn-lt"/>
                <a:cs typeface="Arial" charset="0"/>
              </a:rPr>
              <a:t>John McDonald</a:t>
            </a:r>
          </a:p>
          <a:p>
            <a:pPr algn="ctr" eaLnBrk="1" hangingPunct="1">
              <a:defRPr/>
            </a:pPr>
            <a:r>
              <a:rPr lang="en-US" sz="1000" dirty="0">
                <a:solidFill>
                  <a:schemeClr val="bg1"/>
                </a:solidFill>
                <a:latin typeface="+mn-lt"/>
                <a:cs typeface="Arial" charset="0"/>
              </a:rPr>
              <a:t>813.597.9492</a:t>
            </a:r>
          </a:p>
          <a:p>
            <a:pPr algn="ctr" eaLnBrk="1" hangingPunct="1">
              <a:defRPr/>
            </a:pPr>
            <a:r>
              <a:rPr lang="en-US" sz="1000" dirty="0">
                <a:solidFill>
                  <a:schemeClr val="bg1"/>
                </a:solidFill>
                <a:latin typeface="+mn-lt"/>
                <a:cs typeface="Arial" charset="0"/>
              </a:rPr>
              <a:t>jpmgrp@gmail.com</a:t>
            </a:r>
          </a:p>
        </p:txBody>
      </p:sp>
      <p:pic>
        <p:nvPicPr>
          <p:cNvPr id="8207" name="Picture 109" descr="SuiteHost_101-color.jpg">
            <a:extLst>
              <a:ext uri="{FF2B5EF4-FFF2-40B4-BE49-F238E27FC236}">
                <a16:creationId xmlns:a16="http://schemas.microsoft.com/office/drawing/2014/main" id="{942E467F-CD85-FC8C-BD53-31FE17D818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1288" y="2286000"/>
            <a:ext cx="2011362"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BD211C1-6F77-1C18-EFB4-1ACE1E258FEF}"/>
              </a:ext>
            </a:extLst>
          </p:cNvPr>
          <p:cNvSpPr txBox="1"/>
          <p:nvPr/>
        </p:nvSpPr>
        <p:spPr>
          <a:xfrm>
            <a:off x="6561138" y="3048000"/>
            <a:ext cx="1857375" cy="307975"/>
          </a:xfrm>
          <a:prstGeom prst="rect">
            <a:avLst/>
          </a:prstGeom>
          <a:solidFill>
            <a:schemeClr val="tx1"/>
          </a:solidFill>
          <a:ln w="3175">
            <a:solidFill>
              <a:schemeClr val="tx1"/>
            </a:solidFill>
          </a:ln>
        </p:spPr>
        <p:txBody>
          <a:bodyPr>
            <a:spAutoFit/>
          </a:bodyPr>
          <a:lstStyle/>
          <a:p>
            <a:pPr algn="ctr" eaLnBrk="1" hangingPunct="1">
              <a:defRPr/>
            </a:pPr>
            <a:r>
              <a:rPr lang="en-US" sz="1400" b="1" dirty="0">
                <a:solidFill>
                  <a:schemeClr val="bg2">
                    <a:lumMod val="50000"/>
                  </a:schemeClr>
                </a:solidFill>
                <a:latin typeface="Arial Black" panose="020B0A04020102020204" pitchFamily="34" charset="0"/>
              </a:rPr>
              <a:t>SELECTASUITE</a:t>
            </a:r>
          </a:p>
        </p:txBody>
      </p:sp>
      <p:sp>
        <p:nvSpPr>
          <p:cNvPr id="8209" name="TextBox 1">
            <a:extLst>
              <a:ext uri="{FF2B5EF4-FFF2-40B4-BE49-F238E27FC236}">
                <a16:creationId xmlns:a16="http://schemas.microsoft.com/office/drawing/2014/main" id="{275A419C-A09A-56EA-9EBC-3E75B835EB43}"/>
              </a:ext>
            </a:extLst>
          </p:cNvPr>
          <p:cNvSpPr txBox="1">
            <a:spLocks noChangeArrowheads="1"/>
          </p:cNvSpPr>
          <p:nvPr/>
        </p:nvSpPr>
        <p:spPr bwMode="auto">
          <a:xfrm>
            <a:off x="762000" y="152400"/>
            <a:ext cx="7864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latin typeface="Arial" panose="020B0604020202020204" pitchFamily="34" charset="0"/>
              </a:rPr>
              <a:t>PREMIUM SUITE INDUSTRY </a:t>
            </a:r>
            <a:r>
              <a:rPr lang="en-US" altLang="en-US" sz="1600" b="1" dirty="0">
                <a:latin typeface="Arial" panose="020B0604020202020204" pitchFamily="34" charset="0"/>
              </a:rPr>
              <a:t>OBSERVATIONS</a:t>
            </a:r>
          </a:p>
        </p:txBody>
      </p:sp>
      <p:grpSp>
        <p:nvGrpSpPr>
          <p:cNvPr id="8210" name="Group 5">
            <a:extLst>
              <a:ext uri="{FF2B5EF4-FFF2-40B4-BE49-F238E27FC236}">
                <a16:creationId xmlns:a16="http://schemas.microsoft.com/office/drawing/2014/main" id="{80D94FC2-7CBA-F60F-6906-83A3CAFBECE0}"/>
              </a:ext>
            </a:extLst>
          </p:cNvPr>
          <p:cNvGrpSpPr>
            <a:grpSpLocks/>
          </p:cNvGrpSpPr>
          <p:nvPr/>
        </p:nvGrpSpPr>
        <p:grpSpPr bwMode="auto">
          <a:xfrm>
            <a:off x="671513" y="5791200"/>
            <a:ext cx="7864475" cy="425450"/>
            <a:chOff x="495" y="4143"/>
            <a:chExt cx="4320" cy="668"/>
          </a:xfrm>
        </p:grpSpPr>
        <p:sp>
          <p:nvSpPr>
            <p:cNvPr id="8217" name="Freeform 6">
              <a:extLst>
                <a:ext uri="{FF2B5EF4-FFF2-40B4-BE49-F238E27FC236}">
                  <a16:creationId xmlns:a16="http://schemas.microsoft.com/office/drawing/2014/main" id="{1AFB39F8-6F0C-26C6-8F53-8894991C329C}"/>
                </a:ext>
              </a:extLst>
            </p:cNvPr>
            <p:cNvSpPr>
              <a:spLocks/>
            </p:cNvSpPr>
            <p:nvPr/>
          </p:nvSpPr>
          <p:spPr bwMode="auto">
            <a:xfrm>
              <a:off x="495" y="4479"/>
              <a:ext cx="4320" cy="332"/>
            </a:xfrm>
            <a:custGeom>
              <a:avLst/>
              <a:gdLst>
                <a:gd name="T0" fmla="*/ 2147483646 w 864"/>
                <a:gd name="T1" fmla="*/ 0 h 66"/>
                <a:gd name="T2" fmla="*/ 0 w 864"/>
                <a:gd name="T3" fmla="*/ 2147483646 h 66"/>
                <a:gd name="T4" fmla="*/ 0 60000 65536"/>
                <a:gd name="T5" fmla="*/ 0 60000 65536"/>
                <a:gd name="T6" fmla="*/ 0 w 864"/>
                <a:gd name="T7" fmla="*/ 0 h 66"/>
                <a:gd name="T8" fmla="*/ 864 w 864"/>
                <a:gd name="T9" fmla="*/ 66 h 66"/>
              </a:gdLst>
              <a:ahLst/>
              <a:cxnLst>
                <a:cxn ang="T4">
                  <a:pos x="T0" y="T1"/>
                </a:cxn>
                <a:cxn ang="T5">
                  <a:pos x="T2" y="T3"/>
                </a:cxn>
              </a:cxnLst>
              <a:rect l="T6" t="T7" r="T8" b="T9"/>
              <a:pathLst>
                <a:path w="864" h="66">
                  <a:moveTo>
                    <a:pt x="864" y="0"/>
                  </a:moveTo>
                  <a:cubicBezTo>
                    <a:pt x="528" y="7"/>
                    <a:pt x="233" y="35"/>
                    <a:pt x="0" y="66"/>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218" name="Freeform 7">
              <a:extLst>
                <a:ext uri="{FF2B5EF4-FFF2-40B4-BE49-F238E27FC236}">
                  <a16:creationId xmlns:a16="http://schemas.microsoft.com/office/drawing/2014/main" id="{B5D8431E-FF11-8BEF-A53A-570DB1594FD2}"/>
                </a:ext>
              </a:extLst>
            </p:cNvPr>
            <p:cNvSpPr>
              <a:spLocks/>
            </p:cNvSpPr>
            <p:nvPr/>
          </p:nvSpPr>
          <p:spPr bwMode="auto">
            <a:xfrm>
              <a:off x="495" y="4143"/>
              <a:ext cx="4320" cy="236"/>
            </a:xfrm>
            <a:custGeom>
              <a:avLst/>
              <a:gdLst>
                <a:gd name="T0" fmla="*/ 2147483646 w 864"/>
                <a:gd name="T1" fmla="*/ 2147483646 h 47"/>
                <a:gd name="T2" fmla="*/ 0 w 864"/>
                <a:gd name="T3" fmla="*/ 2147483646 h 47"/>
                <a:gd name="T4" fmla="*/ 0 60000 65536"/>
                <a:gd name="T5" fmla="*/ 0 60000 65536"/>
                <a:gd name="T6" fmla="*/ 0 w 864"/>
                <a:gd name="T7" fmla="*/ 0 h 47"/>
                <a:gd name="T8" fmla="*/ 864 w 864"/>
                <a:gd name="T9" fmla="*/ 47 h 47"/>
              </a:gdLst>
              <a:ahLst/>
              <a:cxnLst>
                <a:cxn ang="T4">
                  <a:pos x="T0" y="T1"/>
                </a:cxn>
                <a:cxn ang="T5">
                  <a:pos x="T2" y="T3"/>
                </a:cxn>
              </a:cxnLst>
              <a:rect l="T6" t="T7" r="T8" b="T9"/>
              <a:pathLst>
                <a:path w="864" h="47">
                  <a:moveTo>
                    <a:pt x="864" y="1"/>
                  </a:moveTo>
                  <a:cubicBezTo>
                    <a:pt x="524" y="0"/>
                    <a:pt x="228" y="21"/>
                    <a:pt x="0" y="47"/>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219" name="Freeform 8">
              <a:extLst>
                <a:ext uri="{FF2B5EF4-FFF2-40B4-BE49-F238E27FC236}">
                  <a16:creationId xmlns:a16="http://schemas.microsoft.com/office/drawing/2014/main" id="{9EB65560-6CC2-CD8C-988C-10E04BE4397F}"/>
                </a:ext>
              </a:extLst>
            </p:cNvPr>
            <p:cNvSpPr>
              <a:spLocks/>
            </p:cNvSpPr>
            <p:nvPr/>
          </p:nvSpPr>
          <p:spPr bwMode="auto">
            <a:xfrm>
              <a:off x="495" y="4223"/>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8" y="27"/>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220" name="Freeform 9">
              <a:extLst>
                <a:ext uri="{FF2B5EF4-FFF2-40B4-BE49-F238E27FC236}">
                  <a16:creationId xmlns:a16="http://schemas.microsoft.com/office/drawing/2014/main" id="{7F4595E2-102C-890B-3666-B9C259F4AA63}"/>
                </a:ext>
              </a:extLst>
            </p:cNvPr>
            <p:cNvSpPr>
              <a:spLocks/>
            </p:cNvSpPr>
            <p:nvPr/>
          </p:nvSpPr>
          <p:spPr bwMode="auto">
            <a:xfrm>
              <a:off x="495" y="4354"/>
              <a:ext cx="4320" cy="301"/>
            </a:xfrm>
            <a:custGeom>
              <a:avLst/>
              <a:gdLst>
                <a:gd name="T0" fmla="*/ 2147483646 w 864"/>
                <a:gd name="T1" fmla="*/ 0 h 60"/>
                <a:gd name="T2" fmla="*/ 0 w 864"/>
                <a:gd name="T3" fmla="*/ 2147483646 h 60"/>
                <a:gd name="T4" fmla="*/ 0 60000 65536"/>
                <a:gd name="T5" fmla="*/ 0 60000 65536"/>
                <a:gd name="T6" fmla="*/ 0 w 864"/>
                <a:gd name="T7" fmla="*/ 0 h 60"/>
                <a:gd name="T8" fmla="*/ 864 w 864"/>
                <a:gd name="T9" fmla="*/ 60 h 60"/>
              </a:gdLst>
              <a:ahLst/>
              <a:cxnLst>
                <a:cxn ang="T4">
                  <a:pos x="T0" y="T1"/>
                </a:cxn>
                <a:cxn ang="T5">
                  <a:pos x="T2" y="T3"/>
                </a:cxn>
              </a:cxnLst>
              <a:rect l="T6" t="T7" r="T8" b="T9"/>
              <a:pathLst>
                <a:path w="864" h="60">
                  <a:moveTo>
                    <a:pt x="864" y="0"/>
                  </a:moveTo>
                  <a:cubicBezTo>
                    <a:pt x="522" y="5"/>
                    <a:pt x="226" y="31"/>
                    <a:pt x="0" y="60"/>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221" name="Freeform 10">
              <a:extLst>
                <a:ext uri="{FF2B5EF4-FFF2-40B4-BE49-F238E27FC236}">
                  <a16:creationId xmlns:a16="http://schemas.microsoft.com/office/drawing/2014/main" id="{031B1D90-9282-1D50-B593-C6FF7278E960}"/>
                </a:ext>
              </a:extLst>
            </p:cNvPr>
            <p:cNvSpPr>
              <a:spLocks/>
            </p:cNvSpPr>
            <p:nvPr/>
          </p:nvSpPr>
          <p:spPr bwMode="auto">
            <a:xfrm>
              <a:off x="495" y="4404"/>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57" name="Right Arrow 41">
            <a:extLst>
              <a:ext uri="{FF2B5EF4-FFF2-40B4-BE49-F238E27FC236}">
                <a16:creationId xmlns:a16="http://schemas.microsoft.com/office/drawing/2014/main" id="{29A4F887-9BFC-A657-88CB-9D68AD904A2A}"/>
              </a:ext>
            </a:extLst>
          </p:cNvPr>
          <p:cNvSpPr/>
          <p:nvPr/>
        </p:nvSpPr>
        <p:spPr bwMode="auto">
          <a:xfrm>
            <a:off x="279400" y="1143000"/>
            <a:ext cx="457200" cy="22860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0" name="Rounded Rectangle 66">
            <a:extLst>
              <a:ext uri="{FF2B5EF4-FFF2-40B4-BE49-F238E27FC236}">
                <a16:creationId xmlns:a16="http://schemas.microsoft.com/office/drawing/2014/main" id="{E61F423E-1706-FB7C-DD96-2AD698BAFC6E}"/>
              </a:ext>
            </a:extLst>
          </p:cNvPr>
          <p:cNvSpPr/>
          <p:nvPr/>
        </p:nvSpPr>
        <p:spPr bwMode="auto">
          <a:xfrm>
            <a:off x="3767138" y="760412"/>
            <a:ext cx="2011363" cy="1296988"/>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2" name="TextBox 1">
            <a:extLst>
              <a:ext uri="{FF2B5EF4-FFF2-40B4-BE49-F238E27FC236}">
                <a16:creationId xmlns:a16="http://schemas.microsoft.com/office/drawing/2014/main" id="{8F3B69A3-DB1B-32DA-381A-D38455F77105}"/>
              </a:ext>
            </a:extLst>
          </p:cNvPr>
          <p:cNvSpPr txBox="1"/>
          <p:nvPr/>
        </p:nvSpPr>
        <p:spPr>
          <a:xfrm>
            <a:off x="3863183" y="960437"/>
            <a:ext cx="1728787" cy="868363"/>
          </a:xfrm>
          <a:prstGeom prst="rect">
            <a:avLst/>
          </a:prstGeom>
          <a:noFill/>
        </p:spPr>
        <p:txBody>
          <a:bodyPr>
            <a:spAutoFit/>
          </a:bodyPr>
          <a:lstStyle/>
          <a:p>
            <a:pPr algn="ctr" defTabSz="444500" eaLnBrk="1" hangingPunct="1">
              <a:lnSpc>
                <a:spcPct val="90000"/>
              </a:lnSpc>
              <a:spcAft>
                <a:spcPct val="35000"/>
              </a:spcAft>
              <a:defRPr/>
            </a:pPr>
            <a:r>
              <a:rPr lang="en-US" sz="1000" dirty="0">
                <a:solidFill>
                  <a:srgbClr val="FFFFFF"/>
                </a:solidFill>
                <a:latin typeface="+mn-lt"/>
              </a:rPr>
              <a:t>An empty unsold suite for an event tonight cannot be sold tomorrow!  </a:t>
            </a:r>
            <a:r>
              <a:rPr lang="en-US" sz="1200" b="1" i="1" dirty="0">
                <a:solidFill>
                  <a:srgbClr val="FFFFFF"/>
                </a:solidFill>
                <a:latin typeface="+mn-lt"/>
              </a:rPr>
              <a:t>An unsold empty suite is lost revenue forever</a:t>
            </a:r>
            <a:r>
              <a:rPr lang="en-US" sz="1200" dirty="0">
                <a:solidFill>
                  <a:srgbClr val="FFFFFF"/>
                </a:solidFill>
                <a:latin typeface="+mn-lt"/>
              </a:rPr>
              <a:t>!</a:t>
            </a:r>
          </a:p>
        </p:txBody>
      </p:sp>
      <p:sp>
        <p:nvSpPr>
          <p:cNvPr id="66" name="Right Arrow 41">
            <a:extLst>
              <a:ext uri="{FF2B5EF4-FFF2-40B4-BE49-F238E27FC236}">
                <a16:creationId xmlns:a16="http://schemas.microsoft.com/office/drawing/2014/main" id="{2443F0E5-2F48-187E-6A9C-55C6AAD56B0E}"/>
              </a:ext>
            </a:extLst>
          </p:cNvPr>
          <p:cNvSpPr/>
          <p:nvPr/>
        </p:nvSpPr>
        <p:spPr bwMode="auto">
          <a:xfrm>
            <a:off x="5943600" y="1219200"/>
            <a:ext cx="457200" cy="22860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8215" name="TextBox 3">
            <a:extLst>
              <a:ext uri="{FF2B5EF4-FFF2-40B4-BE49-F238E27FC236}">
                <a16:creationId xmlns:a16="http://schemas.microsoft.com/office/drawing/2014/main" id="{ADC5D25B-11AB-B18A-FB61-A0A8B0039611}"/>
              </a:ext>
            </a:extLst>
          </p:cNvPr>
          <p:cNvSpPr txBox="1">
            <a:spLocks noChangeArrowheads="1"/>
          </p:cNvSpPr>
          <p:nvPr/>
        </p:nvSpPr>
        <p:spPr bwMode="auto">
          <a:xfrm>
            <a:off x="457200" y="3222010"/>
            <a:ext cx="8321675" cy="249299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endParaRPr lang="en-US" altLang="en-US" sz="1200" i="1" dirty="0">
              <a:latin typeface="Arial" panose="020B0604020202020204" pitchFamily="34" charset="0"/>
            </a:endParaRPr>
          </a:p>
          <a:p>
            <a:pPr>
              <a:spcBef>
                <a:spcPct val="0"/>
              </a:spcBef>
              <a:buFontTx/>
              <a:buNone/>
              <a:defRPr/>
            </a:pPr>
            <a:r>
              <a:rPr lang="en-US" altLang="en-US" sz="1600" i="1" dirty="0">
                <a:latin typeface="+mn-lt"/>
              </a:rPr>
              <a:t>The purpose of this brief power-points is to report on the SHIFT that is happening in ASM venues and across the venue industry. We are proposing to create a marketplace for teams &amp; venues to sell suites and decrease spoilage and lost revenues from empty unsold wasted inventory.  We are proposing to provide a tool to manage the industry market shift.  The discussions, research, and analysis hosted to date validates the concept of creating a market-place for luxury suites in sports and entertainment venues.  This document is for discussion purpose.  It was developed as a talking-points tool about the industry </a:t>
            </a:r>
            <a:r>
              <a:rPr lang="en-US" altLang="en-US" sz="1600" b="1" i="1" dirty="0">
                <a:latin typeface="+mn-lt"/>
              </a:rPr>
              <a:t>SHIFT</a:t>
            </a:r>
            <a:r>
              <a:rPr lang="en-US" altLang="en-US" sz="1600" i="1" dirty="0">
                <a:latin typeface="+mn-lt"/>
              </a:rPr>
              <a:t> and opportunities in the entertainment venue suite market.  As the largest manager of this line item and number of unsold suites ASM is the most viable creator and owner of this ecommerce marketplace. </a:t>
            </a:r>
            <a:endParaRPr lang="en-US" altLang="en-US" sz="1600" dirty="0">
              <a:latin typeface="+mn-lt"/>
            </a:endParaRPr>
          </a:p>
        </p:txBody>
      </p:sp>
      <p:sp>
        <p:nvSpPr>
          <p:cNvPr id="8216" name="TextBox 4">
            <a:extLst>
              <a:ext uri="{FF2B5EF4-FFF2-40B4-BE49-F238E27FC236}">
                <a16:creationId xmlns:a16="http://schemas.microsoft.com/office/drawing/2014/main" id="{8C808BDF-30DE-5F95-682D-BECAFF113A96}"/>
              </a:ext>
            </a:extLst>
          </p:cNvPr>
          <p:cNvSpPr txBox="1">
            <a:spLocks noChangeArrowheads="1"/>
          </p:cNvSpPr>
          <p:nvPr/>
        </p:nvSpPr>
        <p:spPr bwMode="auto">
          <a:xfrm>
            <a:off x="2438400" y="6519863"/>
            <a:ext cx="602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100" dirty="0">
                <a:solidFill>
                  <a:srgbClr val="B7C134"/>
                </a:solidFill>
                <a:latin typeface="Arial" panose="020B0604020202020204" pitchFamily="34" charset="0"/>
              </a:rPr>
              <a:t>For Discussion Purpose – John McDonald 813-597-9492</a:t>
            </a:r>
          </a:p>
        </p:txBody>
      </p:sp>
      <p:grpSp>
        <p:nvGrpSpPr>
          <p:cNvPr id="34" name="Group 59">
            <a:extLst>
              <a:ext uri="{FF2B5EF4-FFF2-40B4-BE49-F238E27FC236}">
                <a16:creationId xmlns:a16="http://schemas.microsoft.com/office/drawing/2014/main" id="{D77B81CC-04DF-EFC6-7DB9-C7C8EFD85023}"/>
              </a:ext>
            </a:extLst>
          </p:cNvPr>
          <p:cNvGrpSpPr>
            <a:grpSpLocks/>
          </p:cNvGrpSpPr>
          <p:nvPr/>
        </p:nvGrpSpPr>
        <p:grpSpPr bwMode="auto">
          <a:xfrm>
            <a:off x="912813" y="720725"/>
            <a:ext cx="1965325" cy="1579563"/>
            <a:chOff x="-2117704" y="2441412"/>
            <a:chExt cx="1663898" cy="998339"/>
          </a:xfrm>
        </p:grpSpPr>
        <p:sp>
          <p:nvSpPr>
            <p:cNvPr id="35" name="Rounded Rectangle 60">
              <a:extLst>
                <a:ext uri="{FF2B5EF4-FFF2-40B4-BE49-F238E27FC236}">
                  <a16:creationId xmlns:a16="http://schemas.microsoft.com/office/drawing/2014/main" id="{DA15BAAF-DBDE-9669-A281-5A333E6ADFAC}"/>
                </a:ext>
              </a:extLst>
            </p:cNvPr>
            <p:cNvSpPr/>
            <p:nvPr/>
          </p:nvSpPr>
          <p:spPr>
            <a:xfrm>
              <a:off x="-2117704" y="2441412"/>
              <a:ext cx="1663898" cy="998339"/>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36" name="Rounded Rectangle 4">
              <a:extLst>
                <a:ext uri="{FF2B5EF4-FFF2-40B4-BE49-F238E27FC236}">
                  <a16:creationId xmlns:a16="http://schemas.microsoft.com/office/drawing/2014/main" id="{A3EEE1E3-F42A-05A5-4FC1-F70B71497ACA}"/>
                </a:ext>
              </a:extLst>
            </p:cNvPr>
            <p:cNvSpPr/>
            <p:nvPr/>
          </p:nvSpPr>
          <p:spPr>
            <a:xfrm>
              <a:off x="-2076039" y="2476530"/>
              <a:ext cx="1606105" cy="941147"/>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000" dirty="0">
                  <a:solidFill>
                    <a:srgbClr val="FFFFFF"/>
                  </a:solidFill>
                </a:rPr>
                <a:t>With our solution teams and facility managers add a sales solution to the sales &amp; marketing mix.  They are responsible for marketing unsold inventory.  They have to keep up with occupancy and revenue goals that were established as part of the facility financing or management fee incentives.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53">
            <a:extLst>
              <a:ext uri="{FF2B5EF4-FFF2-40B4-BE49-F238E27FC236}">
                <a16:creationId xmlns:a16="http://schemas.microsoft.com/office/drawing/2014/main" id="{C66F08C5-31E8-45D2-4642-93F401559485}"/>
              </a:ext>
            </a:extLst>
          </p:cNvPr>
          <p:cNvGrpSpPr>
            <a:grpSpLocks/>
          </p:cNvGrpSpPr>
          <p:nvPr/>
        </p:nvGrpSpPr>
        <p:grpSpPr bwMode="auto">
          <a:xfrm>
            <a:off x="52388" y="76200"/>
            <a:ext cx="9148762" cy="6781800"/>
            <a:chOff x="563563" y="891540"/>
            <a:chExt cx="7940675" cy="5691823"/>
          </a:xfrm>
        </p:grpSpPr>
        <p:sp>
          <p:nvSpPr>
            <p:cNvPr id="92" name="Rectangle 91">
              <a:extLst>
                <a:ext uri="{FF2B5EF4-FFF2-40B4-BE49-F238E27FC236}">
                  <a16:creationId xmlns:a16="http://schemas.microsoft.com/office/drawing/2014/main" id="{8FD05015-3178-78D2-2231-88D589D467A5}"/>
                </a:ext>
              </a:extLst>
            </p:cNvPr>
            <p:cNvSpPr/>
            <p:nvPr/>
          </p:nvSpPr>
          <p:spPr>
            <a:xfrm>
              <a:off x="563563" y="1461788"/>
              <a:ext cx="7864892" cy="512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pSp>
          <p:nvGrpSpPr>
            <p:cNvPr id="10250" name="Group 6">
              <a:extLst>
                <a:ext uri="{FF2B5EF4-FFF2-40B4-BE49-F238E27FC236}">
                  <a16:creationId xmlns:a16="http://schemas.microsoft.com/office/drawing/2014/main" id="{1AB1BF7E-F22A-7D09-247E-607795C92E86}"/>
                </a:ext>
              </a:extLst>
            </p:cNvPr>
            <p:cNvGrpSpPr>
              <a:grpSpLocks/>
            </p:cNvGrpSpPr>
            <p:nvPr/>
          </p:nvGrpSpPr>
          <p:grpSpPr bwMode="auto">
            <a:xfrm>
              <a:off x="990704" y="947499"/>
              <a:ext cx="2011693" cy="1241809"/>
              <a:chOff x="3151" y="166570"/>
              <a:chExt cx="1664171" cy="1231771"/>
            </a:xfrm>
          </p:grpSpPr>
          <p:sp>
            <p:nvSpPr>
              <p:cNvPr id="32" name="Rounded Rectangle 31">
                <a:extLst>
                  <a:ext uri="{FF2B5EF4-FFF2-40B4-BE49-F238E27FC236}">
                    <a16:creationId xmlns:a16="http://schemas.microsoft.com/office/drawing/2014/main" id="{78592BA4-5734-49FA-40DF-80A8C71030F1}"/>
                  </a:ext>
                </a:extLst>
              </p:cNvPr>
              <p:cNvSpPr/>
              <p:nvPr/>
            </p:nvSpPr>
            <p:spPr>
              <a:xfrm>
                <a:off x="3151" y="178463"/>
                <a:ext cx="1664171" cy="1219877"/>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sp>
          <p:sp>
            <p:nvSpPr>
              <p:cNvPr id="33" name="Rounded Rectangle 4">
                <a:extLst>
                  <a:ext uri="{FF2B5EF4-FFF2-40B4-BE49-F238E27FC236}">
                    <a16:creationId xmlns:a16="http://schemas.microsoft.com/office/drawing/2014/main" id="{26137AC4-C47F-14B5-4D8A-40BBDE8DDAB3}"/>
                  </a:ext>
                </a:extLst>
              </p:cNvPr>
              <p:cNvSpPr/>
              <p:nvPr/>
            </p:nvSpPr>
            <p:spPr>
              <a:xfrm>
                <a:off x="31646" y="166570"/>
                <a:ext cx="1607178" cy="1231771"/>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200" dirty="0">
                    <a:solidFill>
                      <a:srgbClr val="FFFFFF"/>
                    </a:solidFill>
                  </a:rPr>
                  <a:t>There are over 470,000 ”SUITE Event Nights” in the  MLB, NBA, NFL, and NHL per season. There are thousands of unsold suites.  These are the ENR opportunities we seek to help sell.  However, teams are creating similar micro reselling ecommerce sites.</a:t>
                </a:r>
              </a:p>
            </p:txBody>
          </p:sp>
        </p:grpSp>
        <p:sp>
          <p:nvSpPr>
            <p:cNvPr id="27" name="Rounded Rectangle 10">
              <a:extLst>
                <a:ext uri="{FF2B5EF4-FFF2-40B4-BE49-F238E27FC236}">
                  <a16:creationId xmlns:a16="http://schemas.microsoft.com/office/drawing/2014/main" id="{E87E6350-12C0-7589-05D1-503C537BBC05}"/>
                </a:ext>
              </a:extLst>
            </p:cNvPr>
            <p:cNvSpPr/>
            <p:nvPr/>
          </p:nvSpPr>
          <p:spPr bwMode="auto">
            <a:xfrm>
              <a:off x="3768493" y="4066544"/>
              <a:ext cx="1606599" cy="94197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25" name="Rounded Rectangle 12">
              <a:extLst>
                <a:ext uri="{FF2B5EF4-FFF2-40B4-BE49-F238E27FC236}">
                  <a16:creationId xmlns:a16="http://schemas.microsoft.com/office/drawing/2014/main" id="{E7C7E999-3781-1368-2E36-94F6DFDFAA98}"/>
                </a:ext>
              </a:extLst>
            </p:cNvPr>
            <p:cNvSpPr/>
            <p:nvPr/>
          </p:nvSpPr>
          <p:spPr bwMode="auto">
            <a:xfrm>
              <a:off x="3768493" y="2578302"/>
              <a:ext cx="1606599" cy="940643"/>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23" name="Rounded Rectangle 14">
              <a:extLst>
                <a:ext uri="{FF2B5EF4-FFF2-40B4-BE49-F238E27FC236}">
                  <a16:creationId xmlns:a16="http://schemas.microsoft.com/office/drawing/2014/main" id="{A148ECB8-5421-4622-EAE5-72E86ED7D23B}"/>
                </a:ext>
              </a:extLst>
            </p:cNvPr>
            <p:cNvSpPr/>
            <p:nvPr/>
          </p:nvSpPr>
          <p:spPr bwMode="auto">
            <a:xfrm>
              <a:off x="3768493" y="1095391"/>
              <a:ext cx="1606599" cy="940643"/>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sp>
          <p:nvSpPr>
            <p:cNvPr id="39" name="Right Arrow 38">
              <a:extLst>
                <a:ext uri="{FF2B5EF4-FFF2-40B4-BE49-F238E27FC236}">
                  <a16:creationId xmlns:a16="http://schemas.microsoft.com/office/drawing/2014/main" id="{556303CB-E18E-8D88-F6ED-C59B8A3C2262}"/>
                </a:ext>
              </a:extLst>
            </p:cNvPr>
            <p:cNvSpPr/>
            <p:nvPr/>
          </p:nvSpPr>
          <p:spPr bwMode="auto">
            <a:xfrm>
              <a:off x="3047865" y="1447133"/>
              <a:ext cx="457453" cy="229165"/>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0" name="Right Arrow 39">
              <a:extLst>
                <a:ext uri="{FF2B5EF4-FFF2-40B4-BE49-F238E27FC236}">
                  <a16:creationId xmlns:a16="http://schemas.microsoft.com/office/drawing/2014/main" id="{C1D87FC7-86CE-AA5E-4E5E-A4E21EFC327C}"/>
                </a:ext>
              </a:extLst>
            </p:cNvPr>
            <p:cNvSpPr/>
            <p:nvPr/>
          </p:nvSpPr>
          <p:spPr bwMode="auto">
            <a:xfrm>
              <a:off x="5638265" y="1447133"/>
              <a:ext cx="457453" cy="229165"/>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6" name="Right Arrow 45">
              <a:extLst>
                <a:ext uri="{FF2B5EF4-FFF2-40B4-BE49-F238E27FC236}">
                  <a16:creationId xmlns:a16="http://schemas.microsoft.com/office/drawing/2014/main" id="{C874E58F-F5AF-595B-2C54-785DBAB0C6AD}"/>
                </a:ext>
              </a:extLst>
            </p:cNvPr>
            <p:cNvSpPr/>
            <p:nvPr/>
          </p:nvSpPr>
          <p:spPr bwMode="auto">
            <a:xfrm rot="5400000">
              <a:off x="6942456" y="2201465"/>
              <a:ext cx="365065" cy="228727"/>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pSp>
          <p:nvGrpSpPr>
            <p:cNvPr id="10258" name="Group 50">
              <a:extLst>
                <a:ext uri="{FF2B5EF4-FFF2-40B4-BE49-F238E27FC236}">
                  <a16:creationId xmlns:a16="http://schemas.microsoft.com/office/drawing/2014/main" id="{F9965C1F-C860-1E75-F289-0EE2D222C696}"/>
                </a:ext>
              </a:extLst>
            </p:cNvPr>
            <p:cNvGrpSpPr>
              <a:grpSpLocks/>
            </p:cNvGrpSpPr>
            <p:nvPr/>
          </p:nvGrpSpPr>
          <p:grpSpPr bwMode="auto">
            <a:xfrm>
              <a:off x="1025524" y="891540"/>
              <a:ext cx="4533901" cy="2630782"/>
              <a:chOff x="2244941" y="-1354953"/>
              <a:chExt cx="3750664" cy="2609514"/>
            </a:xfrm>
          </p:grpSpPr>
          <p:sp>
            <p:nvSpPr>
              <p:cNvPr id="52" name="Rounded Rectangle 51">
                <a:extLst>
                  <a:ext uri="{FF2B5EF4-FFF2-40B4-BE49-F238E27FC236}">
                    <a16:creationId xmlns:a16="http://schemas.microsoft.com/office/drawing/2014/main" id="{8FF393D1-496D-88E3-129A-35152CE4B2EF}"/>
                  </a:ext>
                </a:extLst>
              </p:cNvPr>
              <p:cNvSpPr/>
              <p:nvPr/>
            </p:nvSpPr>
            <p:spPr>
              <a:xfrm>
                <a:off x="4331684" y="-1354953"/>
                <a:ext cx="1664170" cy="1593831"/>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txBody>
              <a:bodyPr/>
              <a:lstStyle/>
              <a:p>
                <a:pPr algn="ctr" eaLnBrk="1" hangingPunct="1">
                  <a:defRPr/>
                </a:pPr>
                <a:r>
                  <a:rPr lang="en-US" sz="1200" dirty="0"/>
                  <a:t>Assume </a:t>
                </a:r>
                <a:r>
                  <a:rPr lang="en-US" sz="1200" b="1" dirty="0"/>
                  <a:t>SELECTASUITE</a:t>
                </a:r>
                <a:r>
                  <a:rPr lang="en-US" sz="1200" dirty="0"/>
                  <a:t> market captures only 0.025 of the over 473,000 available event nights in suites each season tied to major league sports at the commission reward rate of 50% with the rental price of $3,000 the commission revenue forecast exceeds =  </a:t>
                </a:r>
                <a:r>
                  <a:rPr lang="en-US" sz="1200" b="1" dirty="0"/>
                  <a:t>$17,737,500 </a:t>
                </a:r>
              </a:p>
            </p:txBody>
          </p:sp>
          <p:sp>
            <p:nvSpPr>
              <p:cNvPr id="53" name="Rounded Rectangle 4">
                <a:extLst>
                  <a:ext uri="{FF2B5EF4-FFF2-40B4-BE49-F238E27FC236}">
                    <a16:creationId xmlns:a16="http://schemas.microsoft.com/office/drawing/2014/main" id="{C12CF3F7-8B01-B0F0-5BB4-C262A2BD9969}"/>
                  </a:ext>
                </a:extLst>
              </p:cNvPr>
              <p:cNvSpPr/>
              <p:nvPr/>
            </p:nvSpPr>
            <p:spPr>
              <a:xfrm>
                <a:off x="2244632" y="312887"/>
                <a:ext cx="1606039" cy="942290"/>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grpSp>
          <p:nvGrpSpPr>
            <p:cNvPr id="10259" name="Group 59">
              <a:extLst>
                <a:ext uri="{FF2B5EF4-FFF2-40B4-BE49-F238E27FC236}">
                  <a16:creationId xmlns:a16="http://schemas.microsoft.com/office/drawing/2014/main" id="{A017B4B8-DC7E-82EF-198B-4229FEB1E718}"/>
                </a:ext>
              </a:extLst>
            </p:cNvPr>
            <p:cNvGrpSpPr>
              <a:grpSpLocks/>
            </p:cNvGrpSpPr>
            <p:nvPr/>
          </p:nvGrpSpPr>
          <p:grpSpPr bwMode="auto">
            <a:xfrm>
              <a:off x="6142038" y="2573337"/>
              <a:ext cx="2011363" cy="1442403"/>
              <a:chOff x="2216050" y="2809096"/>
              <a:chExt cx="1663899" cy="1430743"/>
            </a:xfrm>
          </p:grpSpPr>
          <p:sp>
            <p:nvSpPr>
              <p:cNvPr id="61" name="Rounded Rectangle 60">
                <a:extLst>
                  <a:ext uri="{FF2B5EF4-FFF2-40B4-BE49-F238E27FC236}">
                    <a16:creationId xmlns:a16="http://schemas.microsoft.com/office/drawing/2014/main" id="{D1ACE2AD-D92C-6216-A846-B5776649A7C5}"/>
                  </a:ext>
                </a:extLst>
              </p:cNvPr>
              <p:cNvSpPr/>
              <p:nvPr/>
            </p:nvSpPr>
            <p:spPr>
              <a:xfrm>
                <a:off x="2216487" y="3173492"/>
                <a:ext cx="1663032" cy="1066520"/>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txBody>
              <a:bodyPr/>
              <a:lstStyle/>
              <a:p>
                <a:pPr eaLnBrk="1" hangingPunct="1">
                  <a:defRPr/>
                </a:pPr>
                <a:endParaRPr lang="en-US" dirty="0"/>
              </a:p>
            </p:txBody>
          </p:sp>
          <p:sp>
            <p:nvSpPr>
              <p:cNvPr id="62" name="Rounded Rectangle 4">
                <a:extLst>
                  <a:ext uri="{FF2B5EF4-FFF2-40B4-BE49-F238E27FC236}">
                    <a16:creationId xmlns:a16="http://schemas.microsoft.com/office/drawing/2014/main" id="{2CDE273E-00F1-356D-3778-73EB6409FA8D}"/>
                  </a:ext>
                </a:extLst>
              </p:cNvPr>
              <p:cNvSpPr/>
              <p:nvPr/>
            </p:nvSpPr>
            <p:spPr>
              <a:xfrm>
                <a:off x="2244983" y="2808735"/>
                <a:ext cx="1606039" cy="942291"/>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grpSp>
          <p:nvGrpSpPr>
            <p:cNvPr id="10260" name="Group 62">
              <a:extLst>
                <a:ext uri="{FF2B5EF4-FFF2-40B4-BE49-F238E27FC236}">
                  <a16:creationId xmlns:a16="http://schemas.microsoft.com/office/drawing/2014/main" id="{434197A3-4C88-209E-D01E-B3A2025CE52C}"/>
                </a:ext>
              </a:extLst>
            </p:cNvPr>
            <p:cNvGrpSpPr>
              <a:grpSpLocks/>
            </p:cNvGrpSpPr>
            <p:nvPr/>
          </p:nvGrpSpPr>
          <p:grpSpPr bwMode="auto">
            <a:xfrm>
              <a:off x="3600450" y="913767"/>
              <a:ext cx="4785780" cy="2926090"/>
              <a:chOff x="2244919" y="-84982"/>
              <a:chExt cx="3955911" cy="2902439"/>
            </a:xfrm>
          </p:grpSpPr>
          <p:sp>
            <p:nvSpPr>
              <p:cNvPr id="64" name="Rounded Rectangle 63">
                <a:extLst>
                  <a:ext uri="{FF2B5EF4-FFF2-40B4-BE49-F238E27FC236}">
                    <a16:creationId xmlns:a16="http://schemas.microsoft.com/office/drawing/2014/main" id="{98710F6B-971D-1F11-0216-21A16714AD38}"/>
                  </a:ext>
                </a:extLst>
              </p:cNvPr>
              <p:cNvSpPr/>
              <p:nvPr/>
            </p:nvSpPr>
            <p:spPr>
              <a:xfrm>
                <a:off x="4398616" y="-84562"/>
                <a:ext cx="1801810" cy="1681058"/>
              </a:xfrm>
              <a:prstGeom prst="roundRect">
                <a:avLst>
                  <a:gd name="adj" fmla="val 10000"/>
                </a:avLst>
              </a:prstGeom>
              <a:gradFill rotWithShape="0">
                <a:gsLst>
                  <a:gs pos="0">
                    <a:schemeClr val="tx1"/>
                  </a:gs>
                  <a:gs pos="50000">
                    <a:schemeClr val="tx1"/>
                  </a:gs>
                  <a:gs pos="100000">
                    <a:schemeClr val="tx1"/>
                  </a:gs>
                </a:gsLst>
                <a:lin ang="5400000" scaled="0"/>
              </a:gradFill>
              <a:ln>
                <a:solidFill>
                  <a:srgbClr val="B7C134"/>
                </a:solidFill>
              </a:ln>
              <a:effectLst/>
            </p:spPr>
            <p:style>
              <a:lnRef idx="2">
                <a:scrgbClr r="0" g="0" b="0"/>
              </a:lnRef>
              <a:fillRef idx="1">
                <a:scrgbClr r="0" g="0" b="0"/>
              </a:fillRef>
              <a:effectRef idx="0">
                <a:scrgbClr r="0" g="0" b="0"/>
              </a:effectRef>
              <a:fontRef idx="minor">
                <a:schemeClr val="lt1"/>
              </a:fontRef>
            </p:style>
            <p:txBody>
              <a:bodyPr/>
              <a:lstStyle/>
              <a:p>
                <a:r>
                  <a:rPr lang="en-US" sz="1100" dirty="0"/>
                  <a:t>I propose ASM develop this ecommerce marketplace and owns it as a company profit enter while it delivers the venues it manages with premium P&amp;L responsibility a great tool that addresses many challenges.</a:t>
                </a:r>
              </a:p>
              <a:p>
                <a:pPr marL="171450" indent="-171450">
                  <a:buFont typeface="Wingdings" panose="05000000000000000000" pitchFamily="2" charset="2"/>
                  <a:buChar char="ü"/>
                </a:pPr>
                <a:r>
                  <a:rPr lang="en-US" sz="1100" dirty="0"/>
                  <a:t>New Corporate profit center</a:t>
                </a:r>
              </a:p>
              <a:p>
                <a:pPr marL="171450" indent="-171450">
                  <a:buFont typeface="Wingdings" panose="05000000000000000000" pitchFamily="2" charset="2"/>
                  <a:buChar char="ü"/>
                </a:pPr>
                <a:r>
                  <a:rPr lang="en-US" sz="1100" dirty="0"/>
                  <a:t>Tool to support capture of venue revenues and target management incentives and benchmarks.</a:t>
                </a:r>
              </a:p>
              <a:p>
                <a:pPr marL="171450" indent="-171450">
                  <a:buFont typeface="Wingdings" panose="05000000000000000000" pitchFamily="2" charset="2"/>
                  <a:buChar char="ü"/>
                </a:pPr>
                <a:r>
                  <a:rPr lang="en-US" sz="1100" dirty="0"/>
                  <a:t>Proactive solution to help clients</a:t>
                </a:r>
              </a:p>
            </p:txBody>
          </p:sp>
          <p:sp>
            <p:nvSpPr>
              <p:cNvPr id="65" name="Rounded Rectangle 4">
                <a:extLst>
                  <a:ext uri="{FF2B5EF4-FFF2-40B4-BE49-F238E27FC236}">
                    <a16:creationId xmlns:a16="http://schemas.microsoft.com/office/drawing/2014/main" id="{2AFF1DE4-4BBE-CC3B-96B8-6EDD3845A294}"/>
                  </a:ext>
                </a:extLst>
              </p:cNvPr>
              <p:cNvSpPr/>
              <p:nvPr/>
            </p:nvSpPr>
            <p:spPr>
              <a:xfrm>
                <a:off x="2244872" y="1414117"/>
                <a:ext cx="1605912" cy="1403525"/>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endParaRPr lang="en-US" sz="1000" dirty="0">
                  <a:solidFill>
                    <a:srgbClr val="FFFFFF"/>
                  </a:solidFill>
                </a:endParaRPr>
              </a:p>
            </p:txBody>
          </p:sp>
        </p:grpSp>
        <p:sp>
          <p:nvSpPr>
            <p:cNvPr id="71" name="Rounded Rectangle 4">
              <a:extLst>
                <a:ext uri="{FF2B5EF4-FFF2-40B4-BE49-F238E27FC236}">
                  <a16:creationId xmlns:a16="http://schemas.microsoft.com/office/drawing/2014/main" id="{74B1477A-882D-4424-2094-AE99D0CD1A7D}"/>
                </a:ext>
              </a:extLst>
            </p:cNvPr>
            <p:cNvSpPr/>
            <p:nvPr/>
          </p:nvSpPr>
          <p:spPr bwMode="auto">
            <a:xfrm>
              <a:off x="3622438" y="2872753"/>
              <a:ext cx="1895952" cy="1107187"/>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200" dirty="0">
                  <a:solidFill>
                    <a:srgbClr val="FFFFFF"/>
                  </a:solidFill>
                </a:rPr>
                <a:t>This is a tool for the teams/venues to maximizing sales of unsold vacant event night rentals?  We only get paid if a suite is sold through the site.  Teams/venues can’t  continue to let revenue spoil. </a:t>
              </a:r>
            </a:p>
          </p:txBody>
        </p:sp>
        <p:sp>
          <p:nvSpPr>
            <p:cNvPr id="10262" name="Freeform 3">
              <a:extLst>
                <a:ext uri="{FF2B5EF4-FFF2-40B4-BE49-F238E27FC236}">
                  <a16:creationId xmlns:a16="http://schemas.microsoft.com/office/drawing/2014/main" id="{2946A407-B313-3B60-46A5-4EEB0FCD8BD7}"/>
                </a:ext>
              </a:extLst>
            </p:cNvPr>
            <p:cNvSpPr>
              <a:spLocks/>
            </p:cNvSpPr>
            <p:nvPr/>
          </p:nvSpPr>
          <p:spPr bwMode="auto">
            <a:xfrm>
              <a:off x="639763" y="5364163"/>
              <a:ext cx="7864475" cy="838200"/>
            </a:xfrm>
            <a:custGeom>
              <a:avLst/>
              <a:gdLst>
                <a:gd name="T0" fmla="*/ 2147483646 w 864"/>
                <a:gd name="T1" fmla="*/ 2147483646 h 361"/>
                <a:gd name="T2" fmla="*/ 2147483646 w 864"/>
                <a:gd name="T3" fmla="*/ 0 h 361"/>
                <a:gd name="T4" fmla="*/ 0 w 864"/>
                <a:gd name="T5" fmla="*/ 2147483646 h 361"/>
                <a:gd name="T6" fmla="*/ 0 w 864"/>
                <a:gd name="T7" fmla="*/ 2147483646 h 361"/>
                <a:gd name="T8" fmla="*/ 2147483646 w 864"/>
                <a:gd name="T9" fmla="*/ 2147483646 h 361"/>
                <a:gd name="T10" fmla="*/ 0 60000 65536"/>
                <a:gd name="T11" fmla="*/ 0 60000 65536"/>
                <a:gd name="T12" fmla="*/ 0 60000 65536"/>
                <a:gd name="T13" fmla="*/ 0 60000 65536"/>
                <a:gd name="T14" fmla="*/ 0 60000 65536"/>
                <a:gd name="T15" fmla="*/ 0 w 864"/>
                <a:gd name="T16" fmla="*/ 0 h 361"/>
                <a:gd name="T17" fmla="*/ 864 w 864"/>
                <a:gd name="T18" fmla="*/ 361 h 361"/>
              </a:gdLst>
              <a:ahLst/>
              <a:cxnLst>
                <a:cxn ang="T10">
                  <a:pos x="T0" y="T1"/>
                </a:cxn>
                <a:cxn ang="T11">
                  <a:pos x="T2" y="T3"/>
                </a:cxn>
                <a:cxn ang="T12">
                  <a:pos x="T4" y="T5"/>
                </a:cxn>
                <a:cxn ang="T13">
                  <a:pos x="T6" y="T7"/>
                </a:cxn>
                <a:cxn ang="T14">
                  <a:pos x="T8" y="T9"/>
                </a:cxn>
              </a:cxnLst>
              <a:rect l="T15" t="T16" r="T17" b="T18"/>
              <a:pathLst>
                <a:path w="864" h="361">
                  <a:moveTo>
                    <a:pt x="864" y="361"/>
                  </a:moveTo>
                  <a:cubicBezTo>
                    <a:pt x="864" y="0"/>
                    <a:pt x="864" y="0"/>
                    <a:pt x="864" y="0"/>
                  </a:cubicBezTo>
                  <a:cubicBezTo>
                    <a:pt x="448" y="23"/>
                    <a:pt x="160" y="71"/>
                    <a:pt x="0" y="97"/>
                  </a:cubicBezTo>
                  <a:cubicBezTo>
                    <a:pt x="0" y="361"/>
                    <a:pt x="0" y="361"/>
                    <a:pt x="0" y="361"/>
                  </a:cubicBezTo>
                  <a:lnTo>
                    <a:pt x="864" y="3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10263" name="Group 5">
              <a:extLst>
                <a:ext uri="{FF2B5EF4-FFF2-40B4-BE49-F238E27FC236}">
                  <a16:creationId xmlns:a16="http://schemas.microsoft.com/office/drawing/2014/main" id="{FF3BAAB9-A15C-2DD7-DEED-D2C0A6CDCCD1}"/>
                </a:ext>
              </a:extLst>
            </p:cNvPr>
            <p:cNvGrpSpPr>
              <a:grpSpLocks/>
            </p:cNvGrpSpPr>
            <p:nvPr/>
          </p:nvGrpSpPr>
          <p:grpSpPr bwMode="auto">
            <a:xfrm>
              <a:off x="639763" y="5440317"/>
              <a:ext cx="7864475" cy="380867"/>
              <a:chOff x="495" y="4619"/>
              <a:chExt cx="4320" cy="598"/>
            </a:xfrm>
          </p:grpSpPr>
          <p:sp>
            <p:nvSpPr>
              <p:cNvPr id="10268" name="Freeform 6">
                <a:extLst>
                  <a:ext uri="{FF2B5EF4-FFF2-40B4-BE49-F238E27FC236}">
                    <a16:creationId xmlns:a16="http://schemas.microsoft.com/office/drawing/2014/main" id="{535A3630-03CB-9AB7-E85D-827F2C61E027}"/>
                  </a:ext>
                </a:extLst>
              </p:cNvPr>
              <p:cNvSpPr>
                <a:spLocks/>
              </p:cNvSpPr>
              <p:nvPr/>
            </p:nvSpPr>
            <p:spPr bwMode="auto">
              <a:xfrm>
                <a:off x="495" y="4646"/>
                <a:ext cx="4320" cy="332"/>
              </a:xfrm>
              <a:custGeom>
                <a:avLst/>
                <a:gdLst>
                  <a:gd name="T0" fmla="*/ 2147483646 w 864"/>
                  <a:gd name="T1" fmla="*/ 0 h 66"/>
                  <a:gd name="T2" fmla="*/ 0 w 864"/>
                  <a:gd name="T3" fmla="*/ 2147483646 h 66"/>
                  <a:gd name="T4" fmla="*/ 0 60000 65536"/>
                  <a:gd name="T5" fmla="*/ 0 60000 65536"/>
                  <a:gd name="T6" fmla="*/ 0 w 864"/>
                  <a:gd name="T7" fmla="*/ 0 h 66"/>
                  <a:gd name="T8" fmla="*/ 864 w 864"/>
                  <a:gd name="T9" fmla="*/ 66 h 66"/>
                </a:gdLst>
                <a:ahLst/>
                <a:cxnLst>
                  <a:cxn ang="T4">
                    <a:pos x="T0" y="T1"/>
                  </a:cxn>
                  <a:cxn ang="T5">
                    <a:pos x="T2" y="T3"/>
                  </a:cxn>
                </a:cxnLst>
                <a:rect l="T6" t="T7" r="T8" b="T9"/>
                <a:pathLst>
                  <a:path w="864" h="66">
                    <a:moveTo>
                      <a:pt x="864" y="0"/>
                    </a:moveTo>
                    <a:cubicBezTo>
                      <a:pt x="528" y="7"/>
                      <a:pt x="233" y="35"/>
                      <a:pt x="0" y="66"/>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69" name="Freeform 7">
                <a:extLst>
                  <a:ext uri="{FF2B5EF4-FFF2-40B4-BE49-F238E27FC236}">
                    <a16:creationId xmlns:a16="http://schemas.microsoft.com/office/drawing/2014/main" id="{B11616D6-8A06-9386-3A0B-949C3246BFB7}"/>
                  </a:ext>
                </a:extLst>
              </p:cNvPr>
              <p:cNvSpPr>
                <a:spLocks/>
              </p:cNvSpPr>
              <p:nvPr/>
            </p:nvSpPr>
            <p:spPr bwMode="auto">
              <a:xfrm>
                <a:off x="495" y="4858"/>
                <a:ext cx="4320" cy="236"/>
              </a:xfrm>
              <a:custGeom>
                <a:avLst/>
                <a:gdLst>
                  <a:gd name="T0" fmla="*/ 2147483646 w 864"/>
                  <a:gd name="T1" fmla="*/ 2147483646 h 47"/>
                  <a:gd name="T2" fmla="*/ 0 w 864"/>
                  <a:gd name="T3" fmla="*/ 2147483646 h 47"/>
                  <a:gd name="T4" fmla="*/ 0 60000 65536"/>
                  <a:gd name="T5" fmla="*/ 0 60000 65536"/>
                  <a:gd name="T6" fmla="*/ 0 w 864"/>
                  <a:gd name="T7" fmla="*/ 0 h 47"/>
                  <a:gd name="T8" fmla="*/ 864 w 864"/>
                  <a:gd name="T9" fmla="*/ 47 h 47"/>
                </a:gdLst>
                <a:ahLst/>
                <a:cxnLst>
                  <a:cxn ang="T4">
                    <a:pos x="T0" y="T1"/>
                  </a:cxn>
                  <a:cxn ang="T5">
                    <a:pos x="T2" y="T3"/>
                  </a:cxn>
                </a:cxnLst>
                <a:rect l="T6" t="T7" r="T8" b="T9"/>
                <a:pathLst>
                  <a:path w="864" h="47">
                    <a:moveTo>
                      <a:pt x="864" y="1"/>
                    </a:moveTo>
                    <a:cubicBezTo>
                      <a:pt x="524" y="0"/>
                      <a:pt x="228" y="21"/>
                      <a:pt x="0" y="47"/>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70" name="Freeform 8">
                <a:extLst>
                  <a:ext uri="{FF2B5EF4-FFF2-40B4-BE49-F238E27FC236}">
                    <a16:creationId xmlns:a16="http://schemas.microsoft.com/office/drawing/2014/main" id="{14EE0F23-6CA0-8857-6241-C52892BB812C}"/>
                  </a:ext>
                </a:extLst>
              </p:cNvPr>
              <p:cNvSpPr>
                <a:spLocks/>
              </p:cNvSpPr>
              <p:nvPr/>
            </p:nvSpPr>
            <p:spPr bwMode="auto">
              <a:xfrm>
                <a:off x="495" y="4941"/>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8" y="27"/>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71" name="Freeform 9">
                <a:extLst>
                  <a:ext uri="{FF2B5EF4-FFF2-40B4-BE49-F238E27FC236}">
                    <a16:creationId xmlns:a16="http://schemas.microsoft.com/office/drawing/2014/main" id="{39B6931F-35E4-FD67-B876-C9A900342055}"/>
                  </a:ext>
                </a:extLst>
              </p:cNvPr>
              <p:cNvSpPr>
                <a:spLocks/>
              </p:cNvSpPr>
              <p:nvPr/>
            </p:nvSpPr>
            <p:spPr bwMode="auto">
              <a:xfrm>
                <a:off x="495" y="4619"/>
                <a:ext cx="4320" cy="301"/>
              </a:xfrm>
              <a:custGeom>
                <a:avLst/>
                <a:gdLst>
                  <a:gd name="T0" fmla="*/ 2147483646 w 864"/>
                  <a:gd name="T1" fmla="*/ 0 h 60"/>
                  <a:gd name="T2" fmla="*/ 0 w 864"/>
                  <a:gd name="T3" fmla="*/ 2147483646 h 60"/>
                  <a:gd name="T4" fmla="*/ 0 60000 65536"/>
                  <a:gd name="T5" fmla="*/ 0 60000 65536"/>
                  <a:gd name="T6" fmla="*/ 0 w 864"/>
                  <a:gd name="T7" fmla="*/ 0 h 60"/>
                  <a:gd name="T8" fmla="*/ 864 w 864"/>
                  <a:gd name="T9" fmla="*/ 60 h 60"/>
                </a:gdLst>
                <a:ahLst/>
                <a:cxnLst>
                  <a:cxn ang="T4">
                    <a:pos x="T0" y="T1"/>
                  </a:cxn>
                  <a:cxn ang="T5">
                    <a:pos x="T2" y="T3"/>
                  </a:cxn>
                </a:cxnLst>
                <a:rect l="T6" t="T7" r="T8" b="T9"/>
                <a:pathLst>
                  <a:path w="864" h="60">
                    <a:moveTo>
                      <a:pt x="864" y="0"/>
                    </a:moveTo>
                    <a:cubicBezTo>
                      <a:pt x="522" y="5"/>
                      <a:pt x="226" y="31"/>
                      <a:pt x="0" y="60"/>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72" name="Freeform 10">
                <a:extLst>
                  <a:ext uri="{FF2B5EF4-FFF2-40B4-BE49-F238E27FC236}">
                    <a16:creationId xmlns:a16="http://schemas.microsoft.com/office/drawing/2014/main" id="{9A41C28E-9E29-7BE3-3DDE-8D7CD0E85C21}"/>
                  </a:ext>
                </a:extLst>
              </p:cNvPr>
              <p:cNvSpPr>
                <a:spLocks/>
              </p:cNvSpPr>
              <p:nvPr/>
            </p:nvSpPr>
            <p:spPr bwMode="auto">
              <a:xfrm>
                <a:off x="495" y="4739"/>
                <a:ext cx="4320" cy="276"/>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0264" name="TextBox 100">
              <a:extLst>
                <a:ext uri="{FF2B5EF4-FFF2-40B4-BE49-F238E27FC236}">
                  <a16:creationId xmlns:a16="http://schemas.microsoft.com/office/drawing/2014/main" id="{EDC89044-E071-C6CF-C2AD-86164ECF0BBC}"/>
                </a:ext>
              </a:extLst>
            </p:cNvPr>
            <p:cNvSpPr txBox="1">
              <a:spLocks noChangeArrowheads="1"/>
            </p:cNvSpPr>
            <p:nvPr/>
          </p:nvSpPr>
          <p:spPr bwMode="auto">
            <a:xfrm>
              <a:off x="2419350" y="5745163"/>
              <a:ext cx="4305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solidFill>
                    <a:srgbClr val="B7C134"/>
                  </a:solidFill>
                  <a:latin typeface="Arial Black" panose="020B0A04020102020204" pitchFamily="34" charset="0"/>
                </a:rPr>
                <a:t>www.SelectASuite.com</a:t>
              </a:r>
            </a:p>
          </p:txBody>
        </p:sp>
        <p:sp>
          <p:nvSpPr>
            <p:cNvPr id="68" name="Rounded Rectangle 4">
              <a:extLst>
                <a:ext uri="{FF2B5EF4-FFF2-40B4-BE49-F238E27FC236}">
                  <a16:creationId xmlns:a16="http://schemas.microsoft.com/office/drawing/2014/main" id="{C3A76921-3D5D-9B49-C88F-CDC71886BD4A}"/>
                </a:ext>
              </a:extLst>
            </p:cNvPr>
            <p:cNvSpPr/>
            <p:nvPr/>
          </p:nvSpPr>
          <p:spPr bwMode="auto">
            <a:xfrm>
              <a:off x="6175635" y="2990000"/>
              <a:ext cx="1941422" cy="949969"/>
            </a:xfrm>
            <a:prstGeom prst="rect">
              <a:avLst/>
            </a:prstGeom>
          </p:spPr>
          <p:style>
            <a:lnRef idx="0">
              <a:scrgbClr r="0" g="0" b="0"/>
            </a:lnRef>
            <a:fillRef idx="0">
              <a:scrgbClr r="0" g="0" b="0"/>
            </a:fillRef>
            <a:effectRef idx="0">
              <a:scrgbClr r="0" g="0" b="0"/>
            </a:effectRef>
            <a:fontRef idx="minor">
              <a:schemeClr val="lt1"/>
            </a:fontRef>
          </p:style>
          <p:txBody>
            <a:bodyPr lIns="38100" tIns="38100" rIns="38100" bIns="38100" spcCol="1270" anchor="ctr"/>
            <a:lstStyle/>
            <a:p>
              <a:pPr algn="ctr" defTabSz="444500" eaLnBrk="1" hangingPunct="1">
                <a:lnSpc>
                  <a:spcPct val="90000"/>
                </a:lnSpc>
                <a:spcAft>
                  <a:spcPct val="35000"/>
                </a:spcAft>
                <a:defRPr/>
              </a:pPr>
              <a:r>
                <a:rPr lang="en-US" sz="1200" dirty="0">
                  <a:solidFill>
                    <a:srgbClr val="FFFFFF"/>
                  </a:solidFill>
                </a:rPr>
                <a:t>The ROI is assumption based.  However, current sales plans are not selling the unsold inventory.</a:t>
              </a:r>
            </a:p>
            <a:p>
              <a:pPr algn="ctr" defTabSz="444500" eaLnBrk="1" hangingPunct="1">
                <a:lnSpc>
                  <a:spcPct val="90000"/>
                </a:lnSpc>
                <a:spcAft>
                  <a:spcPct val="35000"/>
                </a:spcAft>
                <a:defRPr/>
              </a:pPr>
              <a:r>
                <a:rPr lang="en-US" sz="1200" dirty="0">
                  <a:solidFill>
                    <a:srgbClr val="FFFFFF"/>
                  </a:solidFill>
                </a:rPr>
                <a:t>  </a:t>
              </a:r>
              <a:r>
                <a:rPr lang="en-US" sz="1200" b="1" i="1" dirty="0">
                  <a:solidFill>
                    <a:srgbClr val="FFFFFF"/>
                  </a:solidFill>
                </a:rPr>
                <a:t>An unsold empty suite is lost revenue forever</a:t>
              </a:r>
              <a:r>
                <a:rPr lang="en-US" sz="1200" dirty="0">
                  <a:solidFill>
                    <a:srgbClr val="FFFFFF"/>
                  </a:solidFill>
                </a:rPr>
                <a:t>!</a:t>
              </a:r>
            </a:p>
          </p:txBody>
        </p:sp>
        <p:sp>
          <p:nvSpPr>
            <p:cNvPr id="102" name="TextBox 101">
              <a:extLst>
                <a:ext uri="{FF2B5EF4-FFF2-40B4-BE49-F238E27FC236}">
                  <a16:creationId xmlns:a16="http://schemas.microsoft.com/office/drawing/2014/main" id="{3AC1366F-36A2-A5DB-559D-2DE9D3CD09CD}"/>
                </a:ext>
              </a:extLst>
            </p:cNvPr>
            <p:cNvSpPr txBox="1"/>
            <p:nvPr/>
          </p:nvSpPr>
          <p:spPr>
            <a:xfrm>
              <a:off x="7040938" y="5516147"/>
              <a:ext cx="1370983" cy="554260"/>
            </a:xfrm>
            <a:prstGeom prst="rect">
              <a:avLst/>
            </a:prstGeom>
            <a:solidFill>
              <a:schemeClr val="tx1"/>
            </a:solidFill>
          </p:spPr>
          <p:txBody>
            <a:bodyPr>
              <a:spAutoFit/>
            </a:bodyPr>
            <a:lstStyle/>
            <a:p>
              <a:pPr algn="ctr" eaLnBrk="1" hangingPunct="1">
                <a:defRPr/>
              </a:pPr>
              <a:r>
                <a:rPr lang="en-US" sz="1000" b="1" dirty="0">
                  <a:solidFill>
                    <a:schemeClr val="bg1"/>
                  </a:solidFill>
                  <a:latin typeface="+mn-lt"/>
                  <a:cs typeface="Arial" charset="0"/>
                </a:rPr>
                <a:t>John McDonald</a:t>
              </a:r>
            </a:p>
            <a:p>
              <a:pPr algn="ctr" eaLnBrk="1" hangingPunct="1">
                <a:defRPr/>
              </a:pPr>
              <a:r>
                <a:rPr lang="en-US" sz="1000" b="1" dirty="0">
                  <a:solidFill>
                    <a:schemeClr val="bg1"/>
                  </a:solidFill>
                  <a:latin typeface="+mn-lt"/>
                  <a:cs typeface="Arial" charset="0"/>
                </a:rPr>
                <a:t>813.597.9492</a:t>
              </a:r>
            </a:p>
            <a:p>
              <a:pPr algn="ctr" eaLnBrk="1" hangingPunct="1">
                <a:defRPr/>
              </a:pPr>
              <a:r>
                <a:rPr lang="en-US" sz="1000" b="1" dirty="0">
                  <a:solidFill>
                    <a:schemeClr val="bg1"/>
                  </a:solidFill>
                  <a:latin typeface="+mn-lt"/>
                  <a:cs typeface="Arial" charset="0"/>
                </a:rPr>
                <a:t>jpmgrp@gmail.com</a:t>
              </a:r>
            </a:p>
          </p:txBody>
        </p:sp>
        <p:pic>
          <p:nvPicPr>
            <p:cNvPr id="10267" name="Picture 109" descr="SuiteHost_101-color.jpg">
              <a:extLst>
                <a:ext uri="{FF2B5EF4-FFF2-40B4-BE49-F238E27FC236}">
                  <a16:creationId xmlns:a16="http://schemas.microsoft.com/office/drawing/2014/main" id="{6510487D-C6E9-5D9F-4D96-C12ADDE25C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07816"/>
              <a:ext cx="2089149"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3" name="TextBox 2">
            <a:extLst>
              <a:ext uri="{FF2B5EF4-FFF2-40B4-BE49-F238E27FC236}">
                <a16:creationId xmlns:a16="http://schemas.microsoft.com/office/drawing/2014/main" id="{3D8BD024-916D-F0A5-5597-A7E00867F001}"/>
              </a:ext>
            </a:extLst>
          </p:cNvPr>
          <p:cNvSpPr txBox="1">
            <a:spLocks noChangeArrowheads="1"/>
          </p:cNvSpPr>
          <p:nvPr/>
        </p:nvSpPr>
        <p:spPr bwMode="auto">
          <a:xfrm>
            <a:off x="6477000" y="4800600"/>
            <a:ext cx="2287588" cy="369888"/>
          </a:xfrm>
          <a:prstGeom prst="rect">
            <a:avLst/>
          </a:prstGeom>
          <a:solidFill>
            <a:schemeClr val="tx1"/>
          </a:solidFill>
          <a:ln w="317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solidFill>
                  <a:schemeClr val="bg1"/>
                </a:solidFill>
                <a:latin typeface="Arial Black" panose="020B0A04020102020204" pitchFamily="34" charset="0"/>
              </a:rPr>
              <a:t>SELECTASUITE</a:t>
            </a:r>
          </a:p>
        </p:txBody>
      </p:sp>
      <p:sp>
        <p:nvSpPr>
          <p:cNvPr id="9220" name="TextBox 5">
            <a:extLst>
              <a:ext uri="{FF2B5EF4-FFF2-40B4-BE49-F238E27FC236}">
                <a16:creationId xmlns:a16="http://schemas.microsoft.com/office/drawing/2014/main" id="{9C05861B-5007-90EE-9214-CF511870E5AD}"/>
              </a:ext>
            </a:extLst>
          </p:cNvPr>
          <p:cNvSpPr txBox="1">
            <a:spLocks noChangeArrowheads="1"/>
          </p:cNvSpPr>
          <p:nvPr/>
        </p:nvSpPr>
        <p:spPr bwMode="auto">
          <a:xfrm>
            <a:off x="228600" y="2070318"/>
            <a:ext cx="3230562" cy="181588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defRPr/>
            </a:pPr>
            <a:r>
              <a:rPr lang="en-US" altLang="en-US" sz="1400" b="1" dirty="0">
                <a:latin typeface="+mn-lt"/>
              </a:rPr>
              <a:t>BY THE NUMBER </a:t>
            </a:r>
            <a:r>
              <a:rPr lang="en-US" altLang="en-US" sz="1400" dirty="0">
                <a:latin typeface="+mn-lt"/>
              </a:rPr>
              <a:t>–The proforma factors only the four major North America sports (NHL, MLB, NFL &amp; NBA).  Suite event night inventory exceeds 473,000 ENR units annually. </a:t>
            </a:r>
            <a:r>
              <a:rPr lang="en-US" sz="1400" i="1" dirty="0">
                <a:latin typeface="+mn-lt"/>
              </a:rPr>
              <a:t>Assume</a:t>
            </a:r>
            <a:r>
              <a:rPr lang="en-US" sz="1400" dirty="0">
                <a:latin typeface="+mn-lt"/>
              </a:rPr>
              <a:t> the average Event Night Rental fee is $3,000 for a total EVN revenue of $</a:t>
            </a:r>
            <a:r>
              <a:rPr lang="en-US" sz="1400" dirty="0">
                <a:solidFill>
                  <a:schemeClr val="bg2">
                    <a:lumMod val="25000"/>
                  </a:schemeClr>
                </a:solidFill>
              </a:rPr>
              <a:t> $35,415,000 </a:t>
            </a:r>
            <a:r>
              <a:rPr lang="en-US" sz="1400" dirty="0">
                <a:latin typeface="+mn-lt"/>
              </a:rPr>
              <a:t>commissionable at 50% = </a:t>
            </a:r>
            <a:r>
              <a:rPr lang="en-US" sz="1400" b="1" dirty="0">
                <a:latin typeface="+mn-lt"/>
              </a:rPr>
              <a:t>$17,737,500 </a:t>
            </a:r>
          </a:p>
        </p:txBody>
      </p:sp>
      <p:sp>
        <p:nvSpPr>
          <p:cNvPr id="60" name="Right Arrow 46">
            <a:extLst>
              <a:ext uri="{FF2B5EF4-FFF2-40B4-BE49-F238E27FC236}">
                <a16:creationId xmlns:a16="http://schemas.microsoft.com/office/drawing/2014/main" id="{1C039B05-D5CA-F43E-9F50-7546A63E9910}"/>
              </a:ext>
            </a:extLst>
          </p:cNvPr>
          <p:cNvSpPr/>
          <p:nvPr/>
        </p:nvSpPr>
        <p:spPr bwMode="auto">
          <a:xfrm rot="5400000">
            <a:off x="7688263" y="2202657"/>
            <a:ext cx="365125" cy="228600"/>
          </a:xfrm>
          <a:prstGeom prst="rightArrow">
            <a:avLst/>
          </a:prstGeom>
          <a:solidFill>
            <a:srgbClr val="B7C1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247" name="TextBox 4">
            <a:extLst>
              <a:ext uri="{FF2B5EF4-FFF2-40B4-BE49-F238E27FC236}">
                <a16:creationId xmlns:a16="http://schemas.microsoft.com/office/drawing/2014/main" id="{2C0803D6-98D2-02AB-9E12-8E59D2F288F4}"/>
              </a:ext>
            </a:extLst>
          </p:cNvPr>
          <p:cNvSpPr txBox="1">
            <a:spLocks noChangeArrowheads="1"/>
          </p:cNvSpPr>
          <p:nvPr/>
        </p:nvSpPr>
        <p:spPr bwMode="auto">
          <a:xfrm>
            <a:off x="2438400" y="6519863"/>
            <a:ext cx="602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100" dirty="0">
                <a:solidFill>
                  <a:srgbClr val="B7C134"/>
                </a:solidFill>
                <a:latin typeface="Arial" panose="020B0604020202020204" pitchFamily="34" charset="0"/>
              </a:rPr>
              <a:t>For Discussion Purpose – John McDonald 813-597-9492</a:t>
            </a:r>
          </a:p>
        </p:txBody>
      </p:sp>
      <p:sp>
        <p:nvSpPr>
          <p:cNvPr id="2" name="TextBox 1">
            <a:extLst>
              <a:ext uri="{FF2B5EF4-FFF2-40B4-BE49-F238E27FC236}">
                <a16:creationId xmlns:a16="http://schemas.microsoft.com/office/drawing/2014/main" id="{CBEA127F-E39D-C523-C981-CE609B1812EA}"/>
              </a:ext>
            </a:extLst>
          </p:cNvPr>
          <p:cNvSpPr txBox="1"/>
          <p:nvPr/>
        </p:nvSpPr>
        <p:spPr>
          <a:xfrm>
            <a:off x="319088" y="4129088"/>
            <a:ext cx="5772150" cy="1662112"/>
          </a:xfrm>
          <a:prstGeom prst="rect">
            <a:avLst/>
          </a:prstGeom>
          <a:noFill/>
        </p:spPr>
        <p:txBody>
          <a:bodyPr>
            <a:spAutoFit/>
          </a:bodyPr>
          <a:lstStyle/>
          <a:p>
            <a:pPr>
              <a:defRPr/>
            </a:pPr>
            <a:r>
              <a:rPr lang="en-US" sz="1200" b="1" i="1" dirty="0">
                <a:latin typeface="+mn-lt"/>
              </a:rPr>
              <a:t>*</a:t>
            </a:r>
            <a:r>
              <a:rPr lang="en-US" sz="1400" b="1" i="1" dirty="0">
                <a:latin typeface="+mn-lt"/>
              </a:rPr>
              <a:t>These price average assumptions are conservative.</a:t>
            </a:r>
            <a:r>
              <a:rPr lang="en-US" sz="1400" b="1" i="1" dirty="0">
                <a:solidFill>
                  <a:schemeClr val="bg2">
                    <a:lumMod val="25000"/>
                  </a:schemeClr>
                </a:solidFill>
                <a:latin typeface="+mn-lt"/>
              </a:rPr>
              <a:t> The assumptions do not include host facilities housing minor league teams – MLS Soccer stadiums, Theatres and Performing Arts, College/Universities…. And or non sport events such as concerts, family shows, PGA, Auto Racing, and other sports which represents twice the events displayed by sports activities and international participating suite assets.</a:t>
            </a:r>
            <a:endParaRPr lang="en-US" sz="1400" b="1" i="1" dirty="0">
              <a:solidFill>
                <a:schemeClr val="accent1">
                  <a:lumMod val="60000"/>
                  <a:lumOff val="40000"/>
                </a:schemeClr>
              </a:solidFill>
              <a:latin typeface="+mn-lt"/>
            </a:endParaRPr>
          </a:p>
          <a:p>
            <a:pP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CD5F16-EDBE-CAFA-4BB2-79CDF4A1F844}"/>
              </a:ext>
            </a:extLst>
          </p:cNvPr>
          <p:cNvSpPr>
            <a:spLocks noGrp="1"/>
          </p:cNvSpPr>
          <p:nvPr>
            <p:ph type="title"/>
          </p:nvPr>
        </p:nvSpPr>
        <p:spPr>
          <a:xfrm>
            <a:off x="858838" y="1011238"/>
            <a:ext cx="10571162" cy="969962"/>
          </a:xfrm>
        </p:spPr>
        <p:txBody>
          <a:bodyPr/>
          <a:lstStyle/>
          <a:p>
            <a:pPr algn="l">
              <a:defRPr/>
            </a:pPr>
            <a:r>
              <a:rPr lang="en-US" sz="2800" b="1" dirty="0">
                <a:solidFill>
                  <a:schemeClr val="bg2">
                    <a:lumMod val="50000"/>
                  </a:schemeClr>
                </a:solidFill>
              </a:rPr>
              <a:t>BY THE NUMBERS</a:t>
            </a:r>
          </a:p>
        </p:txBody>
      </p:sp>
      <p:sp>
        <p:nvSpPr>
          <p:cNvPr id="12291" name="Content Placeholder 2">
            <a:extLst>
              <a:ext uri="{FF2B5EF4-FFF2-40B4-BE49-F238E27FC236}">
                <a16:creationId xmlns:a16="http://schemas.microsoft.com/office/drawing/2014/main" id="{7997D3E1-3A95-399D-7F3A-CFB4E6318847}"/>
              </a:ext>
            </a:extLst>
          </p:cNvPr>
          <p:cNvSpPr>
            <a:spLocks noGrp="1"/>
          </p:cNvSpPr>
          <p:nvPr>
            <p:ph idx="1"/>
          </p:nvPr>
        </p:nvSpPr>
        <p:spPr>
          <a:xfrm>
            <a:off x="228600" y="2424113"/>
            <a:ext cx="8382000" cy="4194175"/>
          </a:xfrm>
        </p:spPr>
        <p:txBody>
          <a:bodyPr/>
          <a:lstStyle/>
          <a:p>
            <a:pPr marL="0" indent="0">
              <a:buFont typeface="Arial" panose="020B0604020202020204" pitchFamily="34" charset="0"/>
              <a:buNone/>
              <a:defRPr/>
            </a:pPr>
            <a:r>
              <a:rPr lang="en-US" altLang="en-US" sz="1200" b="1" u="sng" dirty="0"/>
              <a:t>The Market Size: </a:t>
            </a:r>
          </a:p>
          <a:p>
            <a:pPr marL="0" indent="0">
              <a:buFont typeface="Arial" panose="020B0604020202020204" pitchFamily="34" charset="0"/>
              <a:buNone/>
              <a:defRPr/>
            </a:pPr>
            <a:r>
              <a:rPr lang="en-US" altLang="en-US" sz="1200" dirty="0"/>
              <a:t>12,400 Major league suites (Professional sports NBA, NHL, MLB, NFL) </a:t>
            </a:r>
          </a:p>
          <a:p>
            <a:pPr marL="0" indent="0">
              <a:buFont typeface="Arial" panose="020B0604020202020204" pitchFamily="34" charset="0"/>
              <a:buNone/>
              <a:defRPr/>
            </a:pPr>
            <a:r>
              <a:rPr lang="en-US" altLang="en-US" sz="1200" dirty="0"/>
              <a:t>122 Professional teams in the 4 major league sports. </a:t>
            </a:r>
          </a:p>
          <a:p>
            <a:pPr marL="0" indent="0">
              <a:buFont typeface="Arial" panose="020B0604020202020204" pitchFamily="34" charset="0"/>
              <a:buNone/>
              <a:defRPr/>
            </a:pPr>
            <a:endParaRPr lang="en-US" altLang="en-US" sz="1200" u="sng" dirty="0"/>
          </a:p>
          <a:p>
            <a:pPr marL="0" indent="0">
              <a:buFont typeface="Arial" panose="020B0604020202020204" pitchFamily="34" charset="0"/>
              <a:buNone/>
              <a:defRPr/>
            </a:pPr>
            <a:r>
              <a:rPr lang="en-US" altLang="en-US" sz="1200" u="sng" dirty="0"/>
              <a:t>Avrg. # Suites</a:t>
            </a:r>
            <a:r>
              <a:rPr lang="en-US" altLang="en-US" sz="1200" dirty="0"/>
              <a:t>		Event Days # of 	Number o f</a:t>
            </a:r>
          </a:p>
          <a:p>
            <a:pPr marL="0" indent="0">
              <a:buFont typeface="Arial" panose="020B0604020202020204" pitchFamily="34" charset="0"/>
              <a:buNone/>
              <a:defRPr/>
            </a:pPr>
            <a:r>
              <a:rPr lang="en-US" altLang="en-US" sz="1200" dirty="0"/>
              <a:t>		</a:t>
            </a:r>
            <a:r>
              <a:rPr lang="en-US" altLang="en-US" sz="1200" u="sng" dirty="0"/>
              <a:t>Home Games</a:t>
            </a:r>
            <a:r>
              <a:rPr lang="en-US" altLang="en-US" sz="1200" dirty="0"/>
              <a:t>		</a:t>
            </a:r>
            <a:r>
              <a:rPr lang="en-US" altLang="en-US" sz="1200" u="sng" dirty="0"/>
              <a:t>Teams</a:t>
            </a:r>
          </a:p>
          <a:p>
            <a:pPr marL="0" indent="0">
              <a:buFont typeface="Arial" panose="020B0604020202020204" pitchFamily="34" charset="0"/>
              <a:buNone/>
              <a:defRPr/>
            </a:pPr>
            <a:r>
              <a:rPr lang="en-US" altLang="en-US" sz="1200" dirty="0"/>
              <a:t>MLB 76		81		30</a:t>
            </a:r>
          </a:p>
          <a:p>
            <a:pPr marL="0" indent="0">
              <a:buFont typeface="Arial" panose="020B0604020202020204" pitchFamily="34" charset="0"/>
              <a:buNone/>
              <a:defRPr/>
            </a:pPr>
            <a:r>
              <a:rPr lang="en-US" altLang="en-US" sz="1200" dirty="0"/>
              <a:t>NFL 142		10		32</a:t>
            </a:r>
          </a:p>
          <a:p>
            <a:pPr marL="0" indent="0">
              <a:buFont typeface="Arial" panose="020B0604020202020204" pitchFamily="34" charset="0"/>
              <a:buNone/>
              <a:defRPr/>
            </a:pPr>
            <a:r>
              <a:rPr lang="en-US" altLang="en-US" sz="1200" dirty="0"/>
              <a:t>NBA 88		44		30</a:t>
            </a:r>
          </a:p>
          <a:p>
            <a:pPr marL="0" indent="0">
              <a:buFont typeface="Arial" panose="020B0604020202020204" pitchFamily="34" charset="0"/>
              <a:buNone/>
              <a:defRPr/>
            </a:pPr>
            <a:r>
              <a:rPr lang="en-US" altLang="en-US" sz="1200" u="sng" dirty="0"/>
              <a:t>NHL 96</a:t>
            </a:r>
            <a:r>
              <a:rPr lang="en-US" altLang="en-US" sz="1200" dirty="0"/>
              <a:t>		</a:t>
            </a:r>
            <a:r>
              <a:rPr lang="en-US" altLang="en-US" sz="1200" u="sng" dirty="0"/>
              <a:t>44</a:t>
            </a:r>
            <a:r>
              <a:rPr lang="en-US" altLang="en-US" sz="1200" dirty="0"/>
              <a:t>		</a:t>
            </a:r>
            <a:r>
              <a:rPr lang="en-US" altLang="en-US" sz="1200" u="sng" dirty="0"/>
              <a:t>30</a:t>
            </a:r>
          </a:p>
          <a:p>
            <a:pPr marL="228600" indent="-228600">
              <a:buFont typeface="Arial" panose="020B0604020202020204" pitchFamily="34" charset="0"/>
              <a:buAutoNum type="arabicPlain" startAt="402"/>
              <a:defRPr/>
            </a:pPr>
            <a:r>
              <a:rPr lang="en-US" altLang="en-US" sz="1200" b="1" dirty="0"/>
              <a:t>175		122</a:t>
            </a:r>
          </a:p>
          <a:p>
            <a:pPr marL="228600" indent="-228600">
              <a:buFont typeface="Arial" panose="020B0604020202020204" pitchFamily="34" charset="0"/>
              <a:buAutoNum type="arabicPlain" startAt="402"/>
              <a:defRPr/>
            </a:pPr>
            <a:endParaRPr lang="en-US" altLang="en-US" sz="1200" b="1" dirty="0"/>
          </a:p>
          <a:p>
            <a:pPr marL="228600" indent="-228600">
              <a:buFont typeface="Arial" panose="020B0604020202020204" pitchFamily="34" charset="0"/>
              <a:buAutoNum type="arabicPlain" startAt="402"/>
              <a:defRPr/>
            </a:pPr>
            <a:endParaRPr lang="en-US" altLang="en-US" sz="1200" b="1" dirty="0"/>
          </a:p>
          <a:p>
            <a:pPr marL="0" indent="0">
              <a:buFont typeface="Arial" panose="020B0604020202020204" pitchFamily="34" charset="0"/>
              <a:buNone/>
              <a:defRPr/>
            </a:pPr>
            <a:r>
              <a:rPr lang="en-US" altLang="en-US" sz="1200" b="1" dirty="0"/>
              <a:t>The next steps:</a:t>
            </a:r>
          </a:p>
          <a:p>
            <a:pPr>
              <a:buFont typeface="Wingdings" panose="05000000000000000000" pitchFamily="2" charset="2"/>
              <a:buChar char="Ø"/>
              <a:defRPr/>
            </a:pPr>
            <a:r>
              <a:rPr lang="en-US" altLang="en-US" sz="1200" b="1" dirty="0"/>
              <a:t>John McDonald a premium seating experienced veteran who contemplated and presented this business model to ASM senior team. He is the lead candidate to resource to collaborate in the development providing experience to provide direction of this program as an ASM business unit in conjunction with ASM leadership he has rapport with. </a:t>
            </a:r>
          </a:p>
          <a:p>
            <a:pPr>
              <a:buFont typeface="Wingdings" panose="05000000000000000000" pitchFamily="2" charset="2"/>
              <a:buChar char="Ø"/>
              <a:defRPr/>
            </a:pPr>
            <a:r>
              <a:rPr lang="en-US" altLang="en-US" sz="1200" b="1" dirty="0"/>
              <a:t>Develop from concept to actual – measuring other systems that have hit the market at the team and micro level to date. </a:t>
            </a:r>
          </a:p>
          <a:p>
            <a:pPr>
              <a:buFont typeface="Wingdings" panose="05000000000000000000" pitchFamily="2" charset="2"/>
              <a:buChar char="Ø"/>
              <a:defRPr/>
            </a:pPr>
            <a:r>
              <a:rPr lang="en-US" altLang="en-US" sz="1200" b="1" dirty="0"/>
              <a:t>Activate ASM white labeled Selectasuite.com solution for all the ASM venues and market to non ASM venues. </a:t>
            </a:r>
          </a:p>
          <a:p>
            <a:pPr>
              <a:buFont typeface="Wingdings" panose="05000000000000000000" pitchFamily="2" charset="2"/>
              <a:buChar char="Ø"/>
              <a:defRPr/>
            </a:pPr>
            <a:endParaRPr lang="en-US" altLang="en-US" sz="1200" b="1" dirty="0"/>
          </a:p>
          <a:p>
            <a:pPr marL="0" indent="0">
              <a:buFont typeface="Arial" panose="020B0604020202020204" pitchFamily="34" charset="0"/>
              <a:buNone/>
              <a:defRPr/>
            </a:pPr>
            <a:r>
              <a:rPr lang="en-US" altLang="en-US" sz="1200" b="1" dirty="0"/>
              <a:t> </a:t>
            </a:r>
          </a:p>
        </p:txBody>
      </p:sp>
      <p:sp>
        <p:nvSpPr>
          <p:cNvPr id="6" name="TextBox 5">
            <a:extLst>
              <a:ext uri="{FF2B5EF4-FFF2-40B4-BE49-F238E27FC236}">
                <a16:creationId xmlns:a16="http://schemas.microsoft.com/office/drawing/2014/main" id="{0620C6C1-73CD-4411-C20D-3D6A08E392E1}"/>
              </a:ext>
            </a:extLst>
          </p:cNvPr>
          <p:cNvSpPr txBox="1"/>
          <p:nvPr/>
        </p:nvSpPr>
        <p:spPr>
          <a:xfrm>
            <a:off x="4908550" y="284163"/>
            <a:ext cx="3987800" cy="2954337"/>
          </a:xfrm>
          <a:prstGeom prst="rect">
            <a:avLst/>
          </a:prstGeom>
          <a:solidFill>
            <a:srgbClr val="B7C134"/>
          </a:solidFill>
          <a:ln w="38100">
            <a:solidFill>
              <a:schemeClr val="bg2">
                <a:lumMod val="50000"/>
              </a:schemeClr>
            </a:solidFill>
          </a:ln>
        </p:spPr>
        <p:txBody>
          <a:bodyPr>
            <a:spAutoFit/>
          </a:bodyPr>
          <a:lstStyle/>
          <a:p>
            <a:pPr marL="285750" indent="-285750">
              <a:buFont typeface="Wingdings" panose="05000000000000000000" pitchFamily="2" charset="2"/>
              <a:buChar char="Ø"/>
              <a:defRPr/>
            </a:pPr>
            <a:endParaRPr lang="en-US" sz="1600" dirty="0">
              <a:solidFill>
                <a:schemeClr val="bg2">
                  <a:lumMod val="25000"/>
                </a:schemeClr>
              </a:solidFill>
              <a:latin typeface="+mn-lt"/>
            </a:endParaRPr>
          </a:p>
          <a:p>
            <a:pPr marL="285750" indent="-285750">
              <a:buFont typeface="Wingdings" panose="05000000000000000000" pitchFamily="2" charset="2"/>
              <a:buChar char="Ø"/>
              <a:defRPr/>
            </a:pPr>
            <a:r>
              <a:rPr lang="en-US" sz="1600" dirty="0">
                <a:solidFill>
                  <a:schemeClr val="bg2">
                    <a:lumMod val="25000"/>
                  </a:schemeClr>
                </a:solidFill>
                <a:latin typeface="+mn-lt"/>
              </a:rPr>
              <a:t>Assume we capture only .025 of the total event night suites (473,000) x .025 = </a:t>
            </a:r>
            <a:r>
              <a:rPr lang="en-US" sz="1600" i="1" dirty="0">
                <a:solidFill>
                  <a:schemeClr val="bg2">
                    <a:lumMod val="25000"/>
                  </a:schemeClr>
                </a:solidFill>
                <a:latin typeface="+mn-lt"/>
              </a:rPr>
              <a:t>we book / sell 11,825 suite night rentals from our on-line web-based suite store. </a:t>
            </a:r>
            <a:r>
              <a:rPr lang="en-US" sz="1600" b="1" i="1" dirty="0">
                <a:solidFill>
                  <a:schemeClr val="bg2">
                    <a:lumMod val="25000"/>
                  </a:schemeClr>
                </a:solidFill>
                <a:latin typeface="+mn-lt"/>
              </a:rPr>
              <a:t>selectAsutie.com</a:t>
            </a:r>
          </a:p>
          <a:p>
            <a:pPr>
              <a:defRPr/>
            </a:pPr>
            <a:endParaRPr lang="en-US" sz="1600" i="1" dirty="0">
              <a:solidFill>
                <a:schemeClr val="bg2">
                  <a:lumMod val="25000"/>
                </a:schemeClr>
              </a:solidFill>
              <a:latin typeface="+mn-lt"/>
            </a:endParaRPr>
          </a:p>
          <a:p>
            <a:pPr marL="285750" indent="-285750">
              <a:buFont typeface="Wingdings" panose="05000000000000000000" pitchFamily="2" charset="2"/>
              <a:buChar char="Ø"/>
              <a:defRPr/>
            </a:pPr>
            <a:r>
              <a:rPr lang="en-US" sz="1600" dirty="0">
                <a:solidFill>
                  <a:schemeClr val="bg2">
                    <a:lumMod val="25000"/>
                  </a:schemeClr>
                </a:solidFill>
                <a:latin typeface="+mn-lt"/>
              </a:rPr>
              <a:t>Assume the average Event Night Rental fee is $3,000 for a total EVN revenue of $35,415,000 commissionable at 50% = $17,731,500. </a:t>
            </a:r>
            <a:r>
              <a:rPr lang="en-US" sz="1000" i="1" dirty="0">
                <a:solidFill>
                  <a:schemeClr val="bg1">
                    <a:lumMod val="95000"/>
                  </a:schemeClr>
                </a:solidFill>
              </a:rPr>
              <a:t>*these price average assumptions are conservative</a:t>
            </a:r>
            <a:r>
              <a:rPr lang="en-US" sz="1000" dirty="0">
                <a:solidFill>
                  <a:schemeClr val="bg1">
                    <a:lumMod val="95000"/>
                  </a:schemeClr>
                </a:solidFill>
                <a:latin typeface="+mn-lt"/>
              </a:rPr>
              <a:t>  and not audited.</a:t>
            </a:r>
          </a:p>
        </p:txBody>
      </p:sp>
      <p:sp>
        <p:nvSpPr>
          <p:cNvPr id="7" name="TextBox 6">
            <a:extLst>
              <a:ext uri="{FF2B5EF4-FFF2-40B4-BE49-F238E27FC236}">
                <a16:creationId xmlns:a16="http://schemas.microsoft.com/office/drawing/2014/main" id="{0AF5CA6D-CD41-149E-BD80-488952ACC913}"/>
              </a:ext>
            </a:extLst>
          </p:cNvPr>
          <p:cNvSpPr txBox="1"/>
          <p:nvPr/>
        </p:nvSpPr>
        <p:spPr>
          <a:xfrm>
            <a:off x="4908550" y="3405188"/>
            <a:ext cx="3987800" cy="1816100"/>
          </a:xfrm>
          <a:prstGeom prst="rect">
            <a:avLst/>
          </a:prstGeom>
          <a:solidFill>
            <a:srgbClr val="B7C134"/>
          </a:solidFill>
          <a:ln w="19050">
            <a:solidFill>
              <a:schemeClr val="bg2">
                <a:lumMod val="50000"/>
              </a:schemeClr>
            </a:solidFill>
          </a:ln>
        </p:spPr>
        <p:txBody>
          <a:bodyPr>
            <a:spAutoFit/>
          </a:bodyPr>
          <a:lstStyle/>
          <a:p>
            <a:pPr algn="r">
              <a:defRPr/>
            </a:pPr>
            <a:r>
              <a:rPr lang="en-US" sz="1400" b="1" dirty="0">
                <a:solidFill>
                  <a:schemeClr val="bg2">
                    <a:lumMod val="25000"/>
                  </a:schemeClr>
                </a:solidFill>
                <a:latin typeface="+mn-lt"/>
              </a:rPr>
              <a:t>The assumptions do not include host facilities housing minor league teams – MLS Soccer stadiums, Theatres and Performing Arts, College/Universities…. And or non sport events such as concerts, family shows, PGA, Auto Racing, MLS and other sports which represents twice the events displayed by sports activities and international participating suite assets</a:t>
            </a:r>
            <a:r>
              <a:rPr lang="en-US" sz="1400" b="1" dirty="0">
                <a:solidFill>
                  <a:schemeClr val="bg2">
                    <a:lumMod val="25000"/>
                  </a:schemeClr>
                </a:solidFill>
              </a:rPr>
              <a:t>.</a:t>
            </a:r>
            <a:endParaRPr lang="en-US" sz="1400" b="1" dirty="0">
              <a:solidFill>
                <a:schemeClr val="accent1">
                  <a:lumMod val="60000"/>
                  <a:lumOff val="40000"/>
                </a:schemeClr>
              </a:solidFill>
            </a:endParaRPr>
          </a:p>
        </p:txBody>
      </p:sp>
      <p:sp>
        <p:nvSpPr>
          <p:cNvPr id="12294" name="Freeform 3">
            <a:extLst>
              <a:ext uri="{FF2B5EF4-FFF2-40B4-BE49-F238E27FC236}">
                <a16:creationId xmlns:a16="http://schemas.microsoft.com/office/drawing/2014/main" id="{5692878E-B327-B705-F3C0-E4A66F35C78A}"/>
              </a:ext>
            </a:extLst>
          </p:cNvPr>
          <p:cNvSpPr>
            <a:spLocks/>
          </p:cNvSpPr>
          <p:nvPr/>
        </p:nvSpPr>
        <p:spPr bwMode="auto">
          <a:xfrm>
            <a:off x="304800" y="1700213"/>
            <a:ext cx="4049713" cy="280987"/>
          </a:xfrm>
          <a:custGeom>
            <a:avLst/>
            <a:gdLst>
              <a:gd name="T0" fmla="*/ 2147483646 w 864"/>
              <a:gd name="T1" fmla="*/ 2147483646 h 361"/>
              <a:gd name="T2" fmla="*/ 2147483646 w 864"/>
              <a:gd name="T3" fmla="*/ 0 h 361"/>
              <a:gd name="T4" fmla="*/ 0 w 864"/>
              <a:gd name="T5" fmla="*/ 2147483646 h 361"/>
              <a:gd name="T6" fmla="*/ 0 w 864"/>
              <a:gd name="T7" fmla="*/ 2147483646 h 361"/>
              <a:gd name="T8" fmla="*/ 2147483646 w 864"/>
              <a:gd name="T9" fmla="*/ 2147483646 h 361"/>
              <a:gd name="T10" fmla="*/ 0 60000 65536"/>
              <a:gd name="T11" fmla="*/ 0 60000 65536"/>
              <a:gd name="T12" fmla="*/ 0 60000 65536"/>
              <a:gd name="T13" fmla="*/ 0 60000 65536"/>
              <a:gd name="T14" fmla="*/ 0 60000 65536"/>
              <a:gd name="T15" fmla="*/ 0 w 864"/>
              <a:gd name="T16" fmla="*/ 0 h 361"/>
              <a:gd name="T17" fmla="*/ 864 w 864"/>
              <a:gd name="T18" fmla="*/ 361 h 361"/>
            </a:gdLst>
            <a:ahLst/>
            <a:cxnLst>
              <a:cxn ang="T10">
                <a:pos x="T0" y="T1"/>
              </a:cxn>
              <a:cxn ang="T11">
                <a:pos x="T2" y="T3"/>
              </a:cxn>
              <a:cxn ang="T12">
                <a:pos x="T4" y="T5"/>
              </a:cxn>
              <a:cxn ang="T13">
                <a:pos x="T6" y="T7"/>
              </a:cxn>
              <a:cxn ang="T14">
                <a:pos x="T8" y="T9"/>
              </a:cxn>
            </a:cxnLst>
            <a:rect l="T15" t="T16" r="T17" b="T18"/>
            <a:pathLst>
              <a:path w="864" h="361">
                <a:moveTo>
                  <a:pt x="864" y="361"/>
                </a:moveTo>
                <a:cubicBezTo>
                  <a:pt x="864" y="0"/>
                  <a:pt x="864" y="0"/>
                  <a:pt x="864" y="0"/>
                </a:cubicBezTo>
                <a:cubicBezTo>
                  <a:pt x="448" y="23"/>
                  <a:pt x="160" y="71"/>
                  <a:pt x="0" y="97"/>
                </a:cubicBezTo>
                <a:cubicBezTo>
                  <a:pt x="0" y="361"/>
                  <a:pt x="0" y="361"/>
                  <a:pt x="0" y="361"/>
                </a:cubicBezTo>
                <a:lnTo>
                  <a:pt x="864" y="3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95" name="Freeform 10">
            <a:extLst>
              <a:ext uri="{FF2B5EF4-FFF2-40B4-BE49-F238E27FC236}">
                <a16:creationId xmlns:a16="http://schemas.microsoft.com/office/drawing/2014/main" id="{11FE5AED-B356-3F29-834A-39FE3A42D66C}"/>
              </a:ext>
            </a:extLst>
          </p:cNvPr>
          <p:cNvSpPr>
            <a:spLocks/>
          </p:cNvSpPr>
          <p:nvPr/>
        </p:nvSpPr>
        <p:spPr bwMode="auto">
          <a:xfrm>
            <a:off x="457200" y="1766888"/>
            <a:ext cx="3810000" cy="61912"/>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296" name="Freeform 10">
            <a:extLst>
              <a:ext uri="{FF2B5EF4-FFF2-40B4-BE49-F238E27FC236}">
                <a16:creationId xmlns:a16="http://schemas.microsoft.com/office/drawing/2014/main" id="{96211E30-18C7-B0AD-58B0-FF6D9EF6BCFD}"/>
              </a:ext>
            </a:extLst>
          </p:cNvPr>
          <p:cNvSpPr>
            <a:spLocks/>
          </p:cNvSpPr>
          <p:nvPr/>
        </p:nvSpPr>
        <p:spPr bwMode="auto">
          <a:xfrm>
            <a:off x="423863" y="1843088"/>
            <a:ext cx="3810000" cy="61912"/>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297" name="Freeform 10">
            <a:extLst>
              <a:ext uri="{FF2B5EF4-FFF2-40B4-BE49-F238E27FC236}">
                <a16:creationId xmlns:a16="http://schemas.microsoft.com/office/drawing/2014/main" id="{C195DA3B-182B-E808-52C1-710C2EF364C6}"/>
              </a:ext>
            </a:extLst>
          </p:cNvPr>
          <p:cNvSpPr>
            <a:spLocks/>
          </p:cNvSpPr>
          <p:nvPr/>
        </p:nvSpPr>
        <p:spPr bwMode="auto">
          <a:xfrm>
            <a:off x="452438" y="1798638"/>
            <a:ext cx="3810000" cy="60325"/>
          </a:xfrm>
          <a:custGeom>
            <a:avLst/>
            <a:gdLst>
              <a:gd name="T0" fmla="*/ 2147483646 w 864"/>
              <a:gd name="T1" fmla="*/ 0 h 55"/>
              <a:gd name="T2" fmla="*/ 0 w 864"/>
              <a:gd name="T3" fmla="*/ 2147483646 h 55"/>
              <a:gd name="T4" fmla="*/ 0 60000 65536"/>
              <a:gd name="T5" fmla="*/ 0 60000 65536"/>
              <a:gd name="T6" fmla="*/ 0 w 864"/>
              <a:gd name="T7" fmla="*/ 0 h 55"/>
              <a:gd name="T8" fmla="*/ 864 w 864"/>
              <a:gd name="T9" fmla="*/ 55 h 55"/>
            </a:gdLst>
            <a:ahLst/>
            <a:cxnLst>
              <a:cxn ang="T4">
                <a:pos x="T0" y="T1"/>
              </a:cxn>
              <a:cxn ang="T5">
                <a:pos x="T2" y="T3"/>
              </a:cxn>
            </a:cxnLst>
            <a:rect l="T6" t="T7" r="T8" b="T9"/>
            <a:pathLst>
              <a:path w="864" h="55">
                <a:moveTo>
                  <a:pt x="864" y="0"/>
                </a:moveTo>
                <a:cubicBezTo>
                  <a:pt x="524" y="3"/>
                  <a:pt x="229" y="28"/>
                  <a:pt x="0" y="55"/>
                </a:cubicBezTo>
              </a:path>
            </a:pathLst>
          </a:custGeom>
          <a:noFill/>
          <a:ln w="6381">
            <a:solidFill>
              <a:srgbClr val="B7C134"/>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298" name="TextBox 4">
            <a:extLst>
              <a:ext uri="{FF2B5EF4-FFF2-40B4-BE49-F238E27FC236}">
                <a16:creationId xmlns:a16="http://schemas.microsoft.com/office/drawing/2014/main" id="{A7D71AF4-20B8-25C2-4039-3DFB0A33C6C2}"/>
              </a:ext>
            </a:extLst>
          </p:cNvPr>
          <p:cNvSpPr txBox="1">
            <a:spLocks noChangeArrowheads="1"/>
          </p:cNvSpPr>
          <p:nvPr/>
        </p:nvSpPr>
        <p:spPr bwMode="auto">
          <a:xfrm>
            <a:off x="2438400" y="6519863"/>
            <a:ext cx="602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100" dirty="0">
                <a:solidFill>
                  <a:srgbClr val="B7C134"/>
                </a:solidFill>
                <a:latin typeface="Arial" panose="020B0604020202020204" pitchFamily="34" charset="0"/>
              </a:rPr>
              <a:t>For Discussion Purpose – John McDonald 813-597-9492</a:t>
            </a:r>
          </a:p>
        </p:txBody>
      </p:sp>
      <p:pic>
        <p:nvPicPr>
          <p:cNvPr id="12299" name="Picture 109" descr="SuiteHost_101-color.jpg">
            <a:extLst>
              <a:ext uri="{FF2B5EF4-FFF2-40B4-BE49-F238E27FC236}">
                <a16:creationId xmlns:a16="http://schemas.microsoft.com/office/drawing/2014/main" id="{4F736991-AC6F-2536-D76D-D4CD5C97DB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0650"/>
            <a:ext cx="20891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TextBox 2">
            <a:extLst>
              <a:ext uri="{FF2B5EF4-FFF2-40B4-BE49-F238E27FC236}">
                <a16:creationId xmlns:a16="http://schemas.microsoft.com/office/drawing/2014/main" id="{2000B439-59A7-7302-BB82-037471171AE9}"/>
              </a:ext>
            </a:extLst>
          </p:cNvPr>
          <p:cNvSpPr txBox="1">
            <a:spLocks noChangeArrowheads="1"/>
          </p:cNvSpPr>
          <p:nvPr/>
        </p:nvSpPr>
        <p:spPr bwMode="auto">
          <a:xfrm>
            <a:off x="1292225" y="865188"/>
            <a:ext cx="1941513" cy="339725"/>
          </a:xfrm>
          <a:prstGeom prst="rect">
            <a:avLst/>
          </a:prstGeom>
          <a:solidFill>
            <a:schemeClr val="tx1"/>
          </a:solidFill>
          <a:ln w="317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dirty="0">
                <a:solidFill>
                  <a:schemeClr val="bg1"/>
                </a:solidFill>
                <a:latin typeface="Arial Black" panose="020B0A04020102020204" pitchFamily="34" charset="0"/>
              </a:rPr>
              <a:t>SELECTASUITE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304F7-5BA1-2F7B-5118-9EA840C24653}"/>
              </a:ext>
            </a:extLst>
          </p:cNvPr>
          <p:cNvSpPr txBox="1"/>
          <p:nvPr/>
        </p:nvSpPr>
        <p:spPr>
          <a:xfrm>
            <a:off x="228600" y="980694"/>
            <a:ext cx="8686800" cy="6867906"/>
          </a:xfrm>
          <a:prstGeom prst="rect">
            <a:avLst/>
          </a:prstGeom>
          <a:noFill/>
        </p:spPr>
        <p:txBody>
          <a:bodyPr wrap="square" rtlCol="0">
            <a:spAutoFit/>
          </a:bodyPr>
          <a:lstStyle/>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r>
              <a:rPr lang="en-US" dirty="0">
                <a:hlinkClick r:id="rId2">
                  <a:extLst>
                    <a:ext uri="{A12FA001-AC4F-418D-AE19-62706E023703}">
                      <ahyp:hlinkClr xmlns:ahyp="http://schemas.microsoft.com/office/drawing/2018/hyperlinkcolor" val="tx"/>
                    </a:ext>
                  </a:extLst>
                </a:hlinkClick>
              </a:rPr>
              <a:t>I contemplated thihttps://www.suitepro.com/</a:t>
            </a:r>
            <a:endParaRPr lang="en-US" dirty="0"/>
          </a:p>
          <a:p>
            <a:pPr algn="l"/>
            <a:r>
              <a:rPr lang="en-US" b="1" i="0" dirty="0">
                <a:effectLst/>
              </a:rPr>
              <a:t>We amplify suite sales</a:t>
            </a:r>
          </a:p>
          <a:p>
            <a:pPr algn="l"/>
            <a:r>
              <a:rPr lang="en-US" b="0" i="0" dirty="0">
                <a:effectLst/>
              </a:rPr>
              <a:t>SuitePro’s white-label eCommerce solutions help sports teams &amp; venues sell luxury suites online while streamlining sales &amp; service operations.</a:t>
            </a:r>
          </a:p>
          <a:p>
            <a:endParaRPr lang="en-US" dirty="0"/>
          </a:p>
          <a:p>
            <a:r>
              <a:rPr lang="en-US" dirty="0">
                <a:hlinkClick r:id="rId3"/>
              </a:rPr>
              <a:t>www.gametime.com</a:t>
            </a:r>
            <a:r>
              <a:rPr lang="en-US" dirty="0"/>
              <a:t> – Not currently selling suite inventory.  Ticket reseller ecommerce site with strong email – op-tin push capabilities.  They are developing a strong data base of event enthusiast by event type / category.</a:t>
            </a:r>
          </a:p>
          <a:p>
            <a:endParaRPr lang="en-US" dirty="0"/>
          </a:p>
          <a:p>
            <a:r>
              <a:rPr lang="en-US" dirty="0">
                <a:hlinkClick r:id="rId4"/>
              </a:rPr>
              <a:t>www.SUITEEXCHANGE.com</a:t>
            </a:r>
            <a:r>
              <a:rPr lang="en-US" dirty="0"/>
              <a:t>  -  Created for venue suite owners in this venue and associated to the team </a:t>
            </a:r>
            <a:r>
              <a:rPr lang="en-US" b="0" i="0" dirty="0">
                <a:effectLst/>
              </a:rPr>
              <a:t> 1 Warriors Way, San Francisco, CA 94158</a:t>
            </a:r>
          </a:p>
          <a:p>
            <a:r>
              <a:rPr lang="en-US" b="0" i="0" dirty="0">
                <a:effectLst/>
              </a:rPr>
              <a:t>Phone: 1.877.GSW.Suites   </a:t>
            </a:r>
            <a:r>
              <a:rPr lang="en-US" b="0" i="0" dirty="0">
                <a:effectLst/>
                <a:hlinkClick r:id="rId5"/>
              </a:rPr>
              <a:t>Emai</a:t>
            </a:r>
            <a:r>
              <a:rPr lang="en-US" b="0" i="0" u="sng" dirty="0">
                <a:effectLst/>
                <a:hlinkClick r:id="rId5"/>
              </a:rPr>
              <a:t>SuiteServices@warriors.com</a:t>
            </a:r>
            <a:endParaRPr lang="en-US" b="0" i="0" u="sng" dirty="0">
              <a:effectLst/>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Eagles Luxury Suite Rentals  </a:t>
            </a:r>
            <a:r>
              <a:rPr lang="en-US" sz="1800" u="sng" dirty="0">
                <a:solidFill>
                  <a:srgbClr val="0000FF"/>
                </a:solidFill>
                <a:effectLst/>
                <a:highlight>
                  <a:srgbClr val="FFFF00"/>
                </a:highlight>
                <a:latin typeface="Arial" panose="020B0604020202020204" pitchFamily="34" charset="0"/>
                <a:ea typeface="Calibri" panose="020F0502020204030204" pitchFamily="34" charset="0"/>
                <a:cs typeface="Times New Roman" panose="02020603050405020304" pitchFamily="18" charset="0"/>
                <a:hlinkClick r:id="rId6"/>
              </a:rPr>
              <a:t>www.LSAus.com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767676"/>
                </a:solidFill>
                <a:effectLst/>
                <a:latin typeface="Roboto" panose="02000000000000000000" pitchFamily="2" charset="0"/>
                <a:ea typeface="Calibri" panose="020F0502020204030204" pitchFamily="34" charset="0"/>
                <a:cs typeface="Times New Roman" panose="02020603050405020304" pitchFamily="18" charset="0"/>
              </a:rPr>
              <a:t>LSA Suites</a:t>
            </a:r>
            <a:r>
              <a:rPr lang="en-US" sz="1800" dirty="0">
                <a:solidFill>
                  <a:srgbClr val="666666"/>
                </a:solidFill>
                <a:effectLst/>
                <a:latin typeface="Roboto" panose="02000000000000000000" pitchFamily="2" charset="0"/>
                <a:ea typeface="Calibri" panose="020F0502020204030204" pitchFamily="34" charset="0"/>
                <a:cs typeface="Times New Roman" panose="02020603050405020304" pitchFamily="18" charset="0"/>
              </a:rPr>
              <a:t> and</a:t>
            </a:r>
            <a:r>
              <a:rPr lang="en-US" sz="1800" b="1" dirty="0">
                <a:solidFill>
                  <a:srgbClr val="767676"/>
                </a:solidFill>
                <a:effectLst/>
                <a:latin typeface="Roboto" panose="02000000000000000000" pitchFamily="2" charset="0"/>
                <a:ea typeface="Calibri" panose="020F0502020204030204" pitchFamily="34" charset="0"/>
                <a:cs typeface="Times New Roman" panose="02020603050405020304" pitchFamily="18" charset="0"/>
              </a:rPr>
              <a:t> Tickets</a:t>
            </a:r>
            <a:r>
              <a:rPr lang="en-US" sz="1800" dirty="0">
                <a:solidFill>
                  <a:srgbClr val="666666"/>
                </a:solidFill>
                <a:effectLst/>
                <a:latin typeface="Roboto" panose="02000000000000000000" pitchFamily="2" charset="0"/>
                <a:ea typeface="Calibri" panose="020F0502020204030204" pitchFamily="34" charset="0"/>
                <a:cs typeface="Times New Roman" panose="02020603050405020304" pitchFamily="18" charset="0"/>
              </a:rPr>
              <a:t> sells single event</a:t>
            </a:r>
            <a:r>
              <a:rPr lang="en-US" sz="1800" b="1" dirty="0">
                <a:solidFill>
                  <a:srgbClr val="767676"/>
                </a:solidFill>
                <a:effectLst/>
                <a:latin typeface="Roboto" panose="02000000000000000000" pitchFamily="2" charset="0"/>
                <a:ea typeface="Calibri" panose="020F0502020204030204" pitchFamily="34" charset="0"/>
                <a:cs typeface="Times New Roman" panose="02020603050405020304" pitchFamily="18" charset="0"/>
              </a:rPr>
              <a:t> luxury suites</a:t>
            </a:r>
            <a:r>
              <a:rPr lang="en-US" sz="1800" dirty="0">
                <a:solidFill>
                  <a:srgbClr val="666666"/>
                </a:solidFill>
                <a:effectLst/>
                <a:latin typeface="Roboto" panose="02000000000000000000" pitchFamily="2" charset="0"/>
                <a:ea typeface="Calibri" panose="020F0502020204030204" pitchFamily="34" charset="0"/>
                <a:cs typeface="Times New Roman" panose="02020603050405020304" pitchFamily="18" charset="0"/>
              </a:rPr>
              <a:t> for the NFL, MLB and prime general stand seating nationally for any sporting event or concert. MLB and NFL</a:t>
            </a:r>
            <a:r>
              <a:rPr lang="en-US" sz="1800" b="1" dirty="0">
                <a:solidFill>
                  <a:srgbClr val="767676"/>
                </a:solidFill>
                <a:effectLst/>
                <a:latin typeface="Roboto" panose="02000000000000000000" pitchFamily="2" charset="0"/>
                <a:ea typeface="Calibri" panose="020F0502020204030204" pitchFamily="34" charset="0"/>
                <a:cs typeface="Times New Roman" panose="02020603050405020304" pitchFamily="18" charset="0"/>
              </a:rPr>
              <a:t> Luxury Suites</a:t>
            </a:r>
            <a:r>
              <a:rPr lang="en-US" sz="1800" dirty="0">
                <a:solidFill>
                  <a:srgbClr val="666666"/>
                </a:solidFill>
                <a:effectLst/>
                <a:latin typeface="Roboto" panose="02000000000000000000" pitchFamily="2" charset="0"/>
                <a:ea typeface="Calibri" panose="020F0502020204030204" pitchFamily="34" charset="0"/>
                <a:cs typeface="Times New Roman" panose="02020603050405020304" pitchFamily="18" charset="0"/>
              </a:rPr>
              <a:t> - Philadelphia,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effectLst/>
            </a:endParaRPr>
          </a:p>
          <a:p>
            <a:endParaRPr lang="en-US" dirty="0"/>
          </a:p>
          <a:p>
            <a:endParaRPr lang="en-US" dirty="0"/>
          </a:p>
        </p:txBody>
      </p:sp>
      <p:sp>
        <p:nvSpPr>
          <p:cNvPr id="4" name="TextBox 3">
            <a:extLst>
              <a:ext uri="{FF2B5EF4-FFF2-40B4-BE49-F238E27FC236}">
                <a16:creationId xmlns:a16="http://schemas.microsoft.com/office/drawing/2014/main" id="{0421C3DD-A375-894F-638D-5CF326FC424F}"/>
              </a:ext>
            </a:extLst>
          </p:cNvPr>
          <p:cNvSpPr txBox="1"/>
          <p:nvPr/>
        </p:nvSpPr>
        <p:spPr>
          <a:xfrm>
            <a:off x="228600" y="228600"/>
            <a:ext cx="8686800" cy="1420325"/>
          </a:xfrm>
          <a:prstGeom prst="rect">
            <a:avLst/>
          </a:prstGeom>
          <a:noFill/>
          <a:ln w="19050">
            <a:solidFill>
              <a:schemeClr val="accent1"/>
            </a:solidFill>
          </a:ln>
        </p:spPr>
        <p:txBody>
          <a:bodyPr wrap="square" rtlCol="0">
            <a:spAutoFit/>
          </a:bodyPr>
          <a:lstStyle/>
          <a:p>
            <a:pPr>
              <a:lnSpc>
                <a:spcPct val="150000"/>
              </a:lnSpc>
            </a:pPr>
            <a:r>
              <a:rPr lang="en-US" sz="2000" b="1" dirty="0"/>
              <a:t>There are current variations of SELECTASUTE offered today.  ASM Corporate has the opportunity to be the largest in the market with all combined best practices inserted. </a:t>
            </a:r>
          </a:p>
        </p:txBody>
      </p:sp>
    </p:spTree>
    <p:extLst>
      <p:ext uri="{BB962C8B-B14F-4D97-AF65-F5344CB8AC3E}">
        <p14:creationId xmlns:p14="http://schemas.microsoft.com/office/powerpoint/2010/main" val="93037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5DA18-3960-6345-7CFC-3B1A0CF9EF4D}"/>
              </a:ext>
            </a:extLst>
          </p:cNvPr>
          <p:cNvSpPr txBox="1"/>
          <p:nvPr/>
        </p:nvSpPr>
        <p:spPr>
          <a:xfrm>
            <a:off x="304800" y="914400"/>
            <a:ext cx="8839200" cy="4921797"/>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SEG SUITE EXPEREINCE GROUP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suiteexperiencegroup.com)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11111"/>
                </a:solidFill>
                <a:effectLst/>
                <a:latin typeface="inherit"/>
                <a:ea typeface="Times New Roman" panose="02020603050405020304" pitchFamily="18" charset="0"/>
                <a:cs typeface="Arial" panose="020B0604020202020204" pitchFamily="34" charset="0"/>
              </a:rPr>
              <a:t>Our Mission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Our mission is to make it as easy as possible for you to purchase a luxury suite at any event on the planet at a fair price with a world-class customer service experience.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11111"/>
                </a:solidFill>
                <a:effectLst/>
                <a:latin typeface="inherit"/>
                <a:ea typeface="Times New Roman" panose="02020603050405020304" pitchFamily="18" charset="0"/>
                <a:cs typeface="Arial" panose="020B0604020202020204" pitchFamily="34" charset="0"/>
              </a:rPr>
              <a:t>Our Business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Our business model is to partner with the companies and individuals who have signed multi-year lease agreements at stadiums around the country. We also collaborate directly with select teams and venues with the primary goal of helping their suite leaseholders sell events they don’t plan to attend.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11111"/>
                </a:solidFill>
                <a:effectLst/>
                <a:latin typeface="inherit"/>
                <a:ea typeface="Times New Roman" panose="02020603050405020304" pitchFamily="18" charset="0"/>
                <a:cs typeface="Arial" panose="020B0604020202020204" pitchFamily="34" charset="0"/>
              </a:rPr>
              <a:t>Our Inspiration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Our inspiration comes from companies charting the way in the rapidly growing sharing economy. NetJets made it possible to experience private aviation without owning your own plane. “Airbnb” and </a:t>
            </a:r>
            <a:r>
              <a:rPr lang="en-US" dirty="0">
                <a:solidFill>
                  <a:srgbClr val="111111"/>
                </a:solidFill>
                <a:ea typeface="Times New Roman" panose="02020603050405020304" pitchFamily="18" charset="0"/>
                <a:cs typeface="Times New Roman" panose="02020603050405020304" pitchFamily="18" charset="0"/>
              </a:rPr>
              <a:t>“</a:t>
            </a:r>
            <a:r>
              <a:rPr lang="en-US" sz="1800"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Inspirato” made it easier to find and rent a vacation home. Suite Experience Group makes it possible to book a luxury suite for the sporting event and concert of your choice, one event at a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8477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3674</TotalTime>
  <Words>2409</Words>
  <Application>Microsoft Office PowerPoint</Application>
  <PresentationFormat>On-screen Show (4:3)</PresentationFormat>
  <Paragraphs>128</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Aachen BT</vt:lpstr>
      <vt:lpstr>Arial</vt:lpstr>
      <vt:lpstr>Arial Black</vt:lpstr>
      <vt:lpstr>Calibri</vt:lpstr>
      <vt:lpstr>inherit</vt:lpstr>
      <vt:lpstr>Roboto</vt:lpstr>
      <vt:lpstr>Wingdings</vt:lpstr>
      <vt:lpstr>Office Theme</vt:lpstr>
      <vt:lpstr>PowerPoint Presentation</vt:lpstr>
      <vt:lpstr>PowerPoint Presentation</vt:lpstr>
      <vt:lpstr>PowerPoint Presentation</vt:lpstr>
      <vt:lpstr>PowerPoint Presentation</vt:lpstr>
      <vt:lpstr>PowerPoint Presentation</vt:lpstr>
      <vt:lpstr>BY THE NUMBERS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John McDonald</cp:lastModifiedBy>
  <cp:revision>159</cp:revision>
  <cp:lastPrinted>2022-07-25T22:04:42Z</cp:lastPrinted>
  <dcterms:created xsi:type="dcterms:W3CDTF">2008-06-16T17:35:26Z</dcterms:created>
  <dcterms:modified xsi:type="dcterms:W3CDTF">2022-09-07T14:36:54Z</dcterms:modified>
</cp:coreProperties>
</file>