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74" r:id="rId10"/>
    <p:sldId id="275" r:id="rId11"/>
    <p:sldId id="265" r:id="rId12"/>
    <p:sldId id="266" r:id="rId13"/>
    <p:sldId id="287" r:id="rId14"/>
    <p:sldId id="289" r:id="rId15"/>
    <p:sldId id="290" r:id="rId16"/>
    <p:sldId id="291" r:id="rId17"/>
    <p:sldId id="292" r:id="rId18"/>
    <p:sldId id="280" r:id="rId19"/>
    <p:sldId id="286" r:id="rId20"/>
    <p:sldId id="281" r:id="rId21"/>
    <p:sldId id="282" r:id="rId22"/>
    <p:sldId id="283" r:id="rId23"/>
    <p:sldId id="2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2941" autoAdjust="0"/>
  </p:normalViewPr>
  <p:slideViewPr>
    <p:cSldViewPr>
      <p:cViewPr varScale="1">
        <p:scale>
          <a:sx n="58" d="100"/>
          <a:sy n="58" d="100"/>
        </p:scale>
        <p:origin x="-14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833D7-90F9-4A85-8B6A-51D7CDFF52F3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EEF3D-DAAA-4DEE-BDF5-C38481BD54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3EDB0-9D91-43B9-B5E7-8C1A0CF7FED4}" type="datetimeFigureOut">
              <a:rPr lang="en-US" smtClean="0"/>
              <a:t>11/11/2012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9D9F7-AF41-4917-8C2E-4BE9D17726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9D9F7-AF41-4917-8C2E-4BE9D177262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1443-F859-40CD-9BBE-962335E431B2}" type="datetime1">
              <a:rPr lang="en-US" smtClean="0"/>
              <a:t>11/11/2012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ACA66CF-A397-4BBA-94D8-B96282D71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327B-0BF8-43D8-B566-A122EAA9270D}" type="datetime1">
              <a:rPr lang="en-US" smtClean="0"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6CF-A397-4BBA-94D8-B96282D71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7DC5-9B68-41FB-AFEC-11A267BD3DA6}" type="datetime1">
              <a:rPr lang="en-US" smtClean="0"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6CF-A397-4BBA-94D8-B96282D71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D491-4202-4C8A-8913-CD57DA392FCD}" type="datetime1">
              <a:rPr lang="en-US" smtClean="0"/>
              <a:t>11/11/2012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ACA66CF-A397-4BBA-94D8-B96282D71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A3C9-A3AA-4F1F-9C47-7F570CC6F83F}" type="datetime1">
              <a:rPr lang="en-US" smtClean="0"/>
              <a:t>11/11/2012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6CF-A397-4BBA-94D8-B96282D71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4542-76E8-4A73-8699-2B2D18C5B4D1}" type="datetime1">
              <a:rPr lang="en-US" smtClean="0"/>
              <a:t>11/11/2012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6CF-A397-4BBA-94D8-B96282D71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5C05-CDAF-458B-8856-D08B083DF5DB}" type="datetime1">
              <a:rPr lang="en-US" smtClean="0"/>
              <a:t>11/11/2012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ACA66CF-A397-4BBA-94D8-B96282D71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1F2F-A0A5-49A9-A56A-6B71B3C6521D}" type="datetime1">
              <a:rPr lang="en-US" smtClean="0"/>
              <a:t>11/11/2012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6CF-A397-4BBA-94D8-B96282D71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84C5-6882-4F6F-BDC8-18D765FF07F0}" type="datetime1">
              <a:rPr lang="en-US" smtClean="0"/>
              <a:t>11/11/2012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6CF-A397-4BBA-94D8-B96282D71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D611-6E68-47ED-AB0A-7A3CBB7BA846}" type="datetime1">
              <a:rPr lang="en-US" smtClean="0"/>
              <a:t>11/11/2012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6CF-A397-4BBA-94D8-B96282D71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76D1-600B-45C7-9884-ECC4D47CCEE2}" type="datetime1">
              <a:rPr lang="en-US" smtClean="0"/>
              <a:t>11/11/2012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6CF-A397-4BBA-94D8-B96282D71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77702E7-FAD5-4EFB-9D22-8F56C8AD5291}" type="datetime1">
              <a:rPr lang="en-US" smtClean="0"/>
              <a:t>11/11/2012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ACA66CF-A397-4BBA-94D8-B96282D71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split orient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t.ac.in/academicresearch/res701/RES701DUMP/Evolutionary%20Algorithms/GATutorial.pdf" TargetMode="External"/><Relationship Id="rId2" Type="http://schemas.openxmlformats.org/officeDocument/2006/relationships/hyperlink" Target="http://www.mathworks.in/help/gads/ga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71600"/>
            <a:ext cx="8458200" cy="1222375"/>
          </a:xfrm>
        </p:spPr>
        <p:txBody>
          <a:bodyPr>
            <a:normAutofit/>
          </a:bodyPr>
          <a:lstStyle/>
          <a:p>
            <a:r>
              <a:rPr lang="en-US" dirty="0" smtClean="0"/>
              <a:t>Job Shop Scheduling Optimization using Heuristic 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0" y="5105400"/>
            <a:ext cx="37338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Name :- </a:t>
            </a:r>
            <a:r>
              <a:rPr lang="en-US" dirty="0" err="1" smtClean="0"/>
              <a:t>Jeet</a:t>
            </a:r>
            <a:r>
              <a:rPr lang="en-US" dirty="0" smtClean="0"/>
              <a:t> Oza</a:t>
            </a:r>
          </a:p>
          <a:p>
            <a:pPr algn="l"/>
            <a:r>
              <a:rPr lang="en-US" dirty="0" smtClean="0"/>
              <a:t>Roll No. :- ME09B113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6CF-A397-4BBA-94D8-B96282D71CD1}" type="slidenum"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pPr/>
              <a:t>1</a:t>
            </a:fld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1355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Job precedence in machine constraint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</a:t>
            </a:r>
            <a:r>
              <a:rPr lang="en-US" baseline="-25000" dirty="0" smtClean="0"/>
              <a:t>i1 </a:t>
            </a:r>
            <a:r>
              <a:rPr lang="en-US" dirty="0" smtClean="0"/>
              <a:t>+ p</a:t>
            </a:r>
            <a:r>
              <a:rPr lang="en-US" baseline="-25000" dirty="0" smtClean="0"/>
              <a:t>i1  </a:t>
            </a:r>
            <a:r>
              <a:rPr lang="en-US" dirty="0" smtClean="0">
                <a:sym typeface="Symbol"/>
              </a:rPr>
              <a:t></a:t>
            </a:r>
            <a:r>
              <a:rPr lang="en-US" baseline="-25000" dirty="0" smtClean="0"/>
              <a:t>  </a:t>
            </a:r>
            <a:r>
              <a:rPr lang="en-US" dirty="0" smtClean="0"/>
              <a:t>t</a:t>
            </a:r>
            <a:r>
              <a:rPr lang="en-US" baseline="-25000" dirty="0" smtClean="0"/>
              <a:t>i2 </a:t>
            </a:r>
            <a:r>
              <a:rPr lang="en-US" dirty="0" smtClean="0"/>
              <a:t>+ M(1-x</a:t>
            </a:r>
            <a:r>
              <a:rPr lang="en-US" baseline="-25000" dirty="0" smtClean="0"/>
              <a:t>i12</a:t>
            </a:r>
            <a:r>
              <a:rPr lang="en-US" dirty="0" smtClean="0"/>
              <a:t>)		for i=1,2,3,4</a:t>
            </a:r>
          </a:p>
          <a:p>
            <a:r>
              <a:rPr lang="en-US" dirty="0" smtClean="0"/>
              <a:t>t</a:t>
            </a:r>
            <a:r>
              <a:rPr lang="en-US" baseline="-25000" dirty="0" smtClean="0"/>
              <a:t>i2 </a:t>
            </a:r>
            <a:r>
              <a:rPr lang="en-US" dirty="0" smtClean="0"/>
              <a:t>+ p</a:t>
            </a:r>
            <a:r>
              <a:rPr lang="en-US" baseline="-25000" dirty="0" smtClean="0"/>
              <a:t>i2  </a:t>
            </a:r>
            <a:r>
              <a:rPr lang="en-US" dirty="0" smtClean="0">
                <a:sym typeface="Symbol"/>
              </a:rPr>
              <a:t></a:t>
            </a:r>
            <a:r>
              <a:rPr lang="en-US" baseline="-25000" dirty="0" smtClean="0"/>
              <a:t>  </a:t>
            </a:r>
            <a:r>
              <a:rPr lang="en-US" dirty="0" smtClean="0"/>
              <a:t>t</a:t>
            </a:r>
            <a:r>
              <a:rPr lang="en-US" baseline="-25000" dirty="0" smtClean="0"/>
              <a:t>i1 </a:t>
            </a:r>
            <a:r>
              <a:rPr lang="en-US" dirty="0" smtClean="0"/>
              <a:t>+ M x</a:t>
            </a:r>
            <a:r>
              <a:rPr lang="en-US" baseline="-25000" dirty="0" smtClean="0"/>
              <a:t>i12</a:t>
            </a:r>
            <a:r>
              <a:rPr lang="en-US" dirty="0" smtClean="0"/>
              <a:t>	</a:t>
            </a:r>
          </a:p>
          <a:p>
            <a:r>
              <a:rPr lang="en-US" dirty="0" smtClean="0"/>
              <a:t>t</a:t>
            </a:r>
            <a:r>
              <a:rPr lang="en-US" baseline="-25000" dirty="0" smtClean="0"/>
              <a:t>i1 </a:t>
            </a:r>
            <a:r>
              <a:rPr lang="en-US" dirty="0" smtClean="0"/>
              <a:t>+ p</a:t>
            </a:r>
            <a:r>
              <a:rPr lang="en-US" baseline="-25000" dirty="0" smtClean="0"/>
              <a:t>i1  </a:t>
            </a:r>
            <a:r>
              <a:rPr lang="en-US" dirty="0" smtClean="0">
                <a:sym typeface="Symbol"/>
              </a:rPr>
              <a:t></a:t>
            </a:r>
            <a:r>
              <a:rPr lang="en-US" baseline="-25000" dirty="0" smtClean="0"/>
              <a:t> </a:t>
            </a:r>
            <a:r>
              <a:rPr lang="en-US" dirty="0" smtClean="0"/>
              <a:t>t</a:t>
            </a:r>
            <a:r>
              <a:rPr lang="en-US" baseline="-25000" dirty="0" smtClean="0"/>
              <a:t>i3 </a:t>
            </a:r>
            <a:r>
              <a:rPr lang="en-US" dirty="0" smtClean="0"/>
              <a:t>+ M(1-x</a:t>
            </a:r>
            <a:r>
              <a:rPr lang="en-US" baseline="-25000" dirty="0" smtClean="0"/>
              <a:t>i13</a:t>
            </a:r>
            <a:r>
              <a:rPr lang="en-US" dirty="0" smtClean="0"/>
              <a:t>)</a:t>
            </a:r>
          </a:p>
          <a:p>
            <a:r>
              <a:rPr lang="en-US" dirty="0" smtClean="0"/>
              <a:t>t</a:t>
            </a:r>
            <a:r>
              <a:rPr lang="en-US" baseline="-25000" dirty="0" smtClean="0"/>
              <a:t>i3 </a:t>
            </a:r>
            <a:r>
              <a:rPr lang="en-US" dirty="0" smtClean="0"/>
              <a:t>+ p</a:t>
            </a:r>
            <a:r>
              <a:rPr lang="en-US" baseline="-25000" dirty="0" smtClean="0"/>
              <a:t>i3  </a:t>
            </a:r>
            <a:r>
              <a:rPr lang="en-US" dirty="0" smtClean="0">
                <a:sym typeface="Symbol"/>
              </a:rPr>
              <a:t></a:t>
            </a:r>
            <a:r>
              <a:rPr lang="en-US" baseline="-25000" dirty="0" smtClean="0"/>
              <a:t>  </a:t>
            </a:r>
            <a:r>
              <a:rPr lang="en-US" dirty="0" smtClean="0"/>
              <a:t>t</a:t>
            </a:r>
            <a:r>
              <a:rPr lang="en-US" baseline="-25000" dirty="0" smtClean="0"/>
              <a:t>i1 </a:t>
            </a:r>
            <a:r>
              <a:rPr lang="en-US" dirty="0" smtClean="0"/>
              <a:t>+ M x</a:t>
            </a:r>
            <a:r>
              <a:rPr lang="en-US" baseline="-25000" dirty="0" smtClean="0"/>
              <a:t>i13</a:t>
            </a:r>
            <a:r>
              <a:rPr lang="en-US" dirty="0" smtClean="0"/>
              <a:t>	</a:t>
            </a:r>
          </a:p>
          <a:p>
            <a:r>
              <a:rPr lang="en-US" dirty="0" smtClean="0"/>
              <a:t>t</a:t>
            </a:r>
            <a:r>
              <a:rPr lang="en-US" baseline="-25000" dirty="0" smtClean="0"/>
              <a:t>i2 </a:t>
            </a:r>
            <a:r>
              <a:rPr lang="en-US" dirty="0" smtClean="0"/>
              <a:t>+ p</a:t>
            </a:r>
            <a:r>
              <a:rPr lang="en-US" baseline="-25000" dirty="0" smtClean="0"/>
              <a:t>i2  </a:t>
            </a:r>
            <a:r>
              <a:rPr lang="en-US" dirty="0" smtClean="0">
                <a:sym typeface="Symbol"/>
              </a:rPr>
              <a:t></a:t>
            </a:r>
            <a:r>
              <a:rPr lang="en-US" baseline="-25000" dirty="0" smtClean="0"/>
              <a:t>  </a:t>
            </a:r>
            <a:r>
              <a:rPr lang="en-US" dirty="0" smtClean="0"/>
              <a:t>t</a:t>
            </a:r>
            <a:r>
              <a:rPr lang="en-US" baseline="-25000" dirty="0" smtClean="0"/>
              <a:t>i3 </a:t>
            </a:r>
            <a:r>
              <a:rPr lang="en-US" dirty="0" smtClean="0"/>
              <a:t>+ M(1-x</a:t>
            </a:r>
            <a:r>
              <a:rPr lang="en-US" baseline="-25000" dirty="0" smtClean="0"/>
              <a:t>i23</a:t>
            </a:r>
            <a:r>
              <a:rPr lang="en-US" dirty="0" smtClean="0"/>
              <a:t>)</a:t>
            </a:r>
          </a:p>
          <a:p>
            <a:r>
              <a:rPr lang="en-US" dirty="0" smtClean="0"/>
              <a:t>t</a:t>
            </a:r>
            <a:r>
              <a:rPr lang="en-US" baseline="-25000" dirty="0" smtClean="0"/>
              <a:t>i3 </a:t>
            </a:r>
            <a:r>
              <a:rPr lang="en-US" dirty="0" smtClean="0"/>
              <a:t>+ p</a:t>
            </a:r>
            <a:r>
              <a:rPr lang="en-US" baseline="-25000" dirty="0" smtClean="0"/>
              <a:t>i3  </a:t>
            </a:r>
            <a:r>
              <a:rPr lang="en-US" dirty="0" smtClean="0">
                <a:sym typeface="Symbol"/>
              </a:rPr>
              <a:t></a:t>
            </a:r>
            <a:r>
              <a:rPr lang="en-US" baseline="-25000" dirty="0" smtClean="0"/>
              <a:t> </a:t>
            </a:r>
            <a:r>
              <a:rPr lang="en-US" dirty="0" smtClean="0"/>
              <a:t>t</a:t>
            </a:r>
            <a:r>
              <a:rPr lang="en-US" baseline="-25000" dirty="0" smtClean="0"/>
              <a:t>i2 </a:t>
            </a:r>
            <a:r>
              <a:rPr lang="en-US" dirty="0" smtClean="0"/>
              <a:t>+ M x</a:t>
            </a:r>
            <a:r>
              <a:rPr lang="en-US" baseline="-25000" dirty="0" smtClean="0"/>
              <a:t>i23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ij</a:t>
            </a:r>
            <a:r>
              <a:rPr lang="en-US" baseline="-25000" dirty="0" smtClean="0"/>
              <a:t> 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0, 		for i=1,2,3,4 and j=1,2,3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ijk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 {0,1} 	for i = 1,2,3,4 	j =1,2,3 and  j &lt; 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6CF-A397-4BBA-94D8-B96282D71CD1}" type="slidenum"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pPr/>
              <a:t>10</a:t>
            </a:fld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Value got by different runs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447799"/>
          <a:ext cx="8305800" cy="5262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/>
                <a:gridCol w="2768600"/>
                <a:gridCol w="2768600"/>
              </a:tblGrid>
              <a:tr h="2580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Figure number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Best value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Second Best Value</a:t>
                      </a:r>
                    </a:p>
                  </a:txBody>
                  <a:tcPr marL="68580" marR="68580" marT="0" marB="0"/>
                </a:tc>
              </a:tr>
              <a:tr h="4866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27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27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66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27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27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66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27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27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66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30.4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66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27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27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66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27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29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66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27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66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29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66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32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66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Calibri"/>
                          <a:cs typeface="Times New Roman"/>
                        </a:rPr>
                        <a:t>27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5048" y="6400800"/>
            <a:ext cx="758952" cy="246888"/>
          </a:xfrm>
        </p:spPr>
        <p:txBody>
          <a:bodyPr/>
          <a:lstStyle/>
          <a:p>
            <a:fld id="{6ACA66CF-A397-4BBA-94D8-B96282D71CD1}" type="slidenum"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pPr/>
              <a:t>11</a:t>
            </a:fld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457200" y="127000"/>
          <a:ext cx="8229600" cy="648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371600"/>
                <a:gridCol w="1447800"/>
                <a:gridCol w="1371600"/>
                <a:gridCol w="1371600"/>
                <a:gridCol w="1752600"/>
              </a:tblGrid>
              <a:tr h="58928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figure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Machine</a:t>
                      </a:r>
                      <a:r>
                        <a:rPr lang="en-US" sz="2400" b="0" baseline="0" dirty="0" smtClean="0">
                          <a:latin typeface="Calibri"/>
                        </a:rPr>
                        <a:t>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Machine2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Machine3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Machine4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Fn </a:t>
                      </a:r>
                      <a:r>
                        <a:rPr lang="en-US" sz="2400" b="0" dirty="0">
                          <a:latin typeface="Calibri"/>
                        </a:rPr>
                        <a:t>value</a:t>
                      </a:r>
                    </a:p>
                  </a:txBody>
                  <a:tcPr marL="50800" marR="50800" marT="50800" marB="50800"/>
                </a:tc>
              </a:tr>
              <a:tr h="58928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27</a:t>
                      </a:r>
                    </a:p>
                  </a:txBody>
                  <a:tcPr marL="50800" marR="50800" marT="50800" marB="50800"/>
                </a:tc>
              </a:tr>
              <a:tr h="58928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27</a:t>
                      </a:r>
                    </a:p>
                  </a:txBody>
                  <a:tcPr marL="50800" marR="50800" marT="50800" marB="50800"/>
                </a:tc>
              </a:tr>
              <a:tr h="58928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27</a:t>
                      </a:r>
                    </a:p>
                  </a:txBody>
                  <a:tcPr marL="50800" marR="50800" marT="50800" marB="50800"/>
                </a:tc>
              </a:tr>
              <a:tr h="58928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4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1-2-3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30.4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  <a:tr h="58928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5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27</a:t>
                      </a:r>
                    </a:p>
                  </a:txBody>
                  <a:tcPr marL="50800" marR="50800" marT="50800" marB="50800"/>
                </a:tc>
              </a:tr>
              <a:tr h="58928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6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27</a:t>
                      </a:r>
                    </a:p>
                  </a:txBody>
                  <a:tcPr marL="50800" marR="50800" marT="50800" marB="50800"/>
                </a:tc>
              </a:tr>
              <a:tr h="58928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7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27</a:t>
                      </a:r>
                    </a:p>
                  </a:txBody>
                  <a:tcPr marL="50800" marR="50800" marT="50800" marB="50800"/>
                </a:tc>
              </a:tr>
              <a:tr h="58928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8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27</a:t>
                      </a:r>
                    </a:p>
                  </a:txBody>
                  <a:tcPr marL="50800" marR="50800" marT="50800" marB="50800"/>
                </a:tc>
              </a:tr>
              <a:tr h="58928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9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1-2-3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29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  <a:tr h="58928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10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27</a:t>
                      </a: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762000" cy="244475"/>
          </a:xfrm>
        </p:spPr>
        <p:txBody>
          <a:bodyPr/>
          <a:lstStyle/>
          <a:p>
            <a:fld id="{6ACA66CF-A397-4BBA-94D8-B96282D71CD1}" type="slidenum"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pPr/>
              <a:t>12</a:t>
            </a:fld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r="25000" b="5556"/>
          <a:stretch>
            <a:fillRect/>
          </a:stretch>
        </p:blipFill>
        <p:spPr bwMode="auto">
          <a:xfrm>
            <a:off x="228600" y="304800"/>
            <a:ext cx="8713693" cy="617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6CF-A397-4BBA-94D8-B96282D71CD1}" type="slidenum"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pPr/>
              <a:t>13</a:t>
            </a:fld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841248"/>
          </a:xfrm>
        </p:spPr>
        <p:txBody>
          <a:bodyPr/>
          <a:lstStyle/>
          <a:p>
            <a:pPr algn="ctr"/>
            <a:r>
              <a:rPr lang="en-US" dirty="0" smtClean="0"/>
              <a:t>Gene change :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533400" y="1371605"/>
          <a:ext cx="8229600" cy="5313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371600"/>
                <a:gridCol w="1447800"/>
                <a:gridCol w="1371600"/>
                <a:gridCol w="1371600"/>
                <a:gridCol w="1752600"/>
              </a:tblGrid>
              <a:tr h="48306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figure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Machine</a:t>
                      </a:r>
                      <a:r>
                        <a:rPr lang="en-US" sz="2400" b="0" baseline="0" dirty="0" smtClean="0">
                          <a:latin typeface="Calibri"/>
                        </a:rPr>
                        <a:t>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Machine2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Machine3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Machine4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Fn </a:t>
                      </a:r>
                      <a:r>
                        <a:rPr lang="en-US" sz="2400" b="0" dirty="0">
                          <a:latin typeface="Calibri"/>
                        </a:rPr>
                        <a:t>value</a:t>
                      </a:r>
                    </a:p>
                  </a:txBody>
                  <a:tcPr marL="50800" marR="50800" marT="50800" marB="50800"/>
                </a:tc>
              </a:tr>
              <a:tr h="48306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27</a:t>
                      </a:r>
                    </a:p>
                  </a:txBody>
                  <a:tcPr marL="50800" marR="50800" marT="50800" marB="50800"/>
                </a:tc>
              </a:tr>
              <a:tr h="48306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29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  <a:tr h="48306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27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  <a:tr h="48306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4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27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  <a:tr h="48306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5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27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  <a:tr h="48306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6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29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  <a:tr h="48306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7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27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  <a:tr h="48306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8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27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  <a:tr h="48306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9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27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  <a:tr h="48306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10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27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6CF-A397-4BBA-94D8-B96282D71CD1}" type="slidenum"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pPr/>
              <a:t>14</a:t>
            </a:fld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 change : </a:t>
            </a:r>
            <a:r>
              <a:rPr lang="en-US" dirty="0" smtClean="0"/>
              <a:t>4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457200" y="1295400"/>
          <a:ext cx="8229600" cy="5313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371600"/>
                <a:gridCol w="1447800"/>
                <a:gridCol w="1371600"/>
                <a:gridCol w="1371600"/>
                <a:gridCol w="1752600"/>
              </a:tblGrid>
              <a:tr h="4830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figure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Machine</a:t>
                      </a:r>
                      <a:r>
                        <a:rPr lang="en-US" sz="2400" b="0" baseline="0" dirty="0" smtClean="0">
                          <a:latin typeface="Calibri"/>
                        </a:rPr>
                        <a:t>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Machine2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Machine3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Machine4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Fn </a:t>
                      </a:r>
                      <a:r>
                        <a:rPr lang="en-US" sz="2400" b="0" dirty="0">
                          <a:latin typeface="Calibri"/>
                        </a:rPr>
                        <a:t>value</a:t>
                      </a:r>
                    </a:p>
                  </a:txBody>
                  <a:tcPr marL="50800" marR="50800" marT="50800" marB="50800"/>
                </a:tc>
              </a:tr>
              <a:tr h="4830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27</a:t>
                      </a:r>
                    </a:p>
                  </a:txBody>
                  <a:tcPr marL="50800" marR="50800" marT="50800" marB="50800"/>
                </a:tc>
              </a:tr>
              <a:tr h="4830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29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  <a:tr h="4830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27</a:t>
                      </a:r>
                    </a:p>
                  </a:txBody>
                  <a:tcPr marL="50800" marR="50800" marT="50800" marB="50800"/>
                </a:tc>
              </a:tr>
              <a:tr h="4830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4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27</a:t>
                      </a:r>
                    </a:p>
                  </a:txBody>
                  <a:tcPr marL="50800" marR="50800" marT="50800" marB="50800"/>
                </a:tc>
              </a:tr>
              <a:tr h="4830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5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29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  <a:tr h="4830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6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2-3-1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34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  <a:tr h="4830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7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27</a:t>
                      </a:r>
                    </a:p>
                  </a:txBody>
                  <a:tcPr marL="50800" marR="50800" marT="50800" marB="50800"/>
                </a:tc>
              </a:tr>
              <a:tr h="4830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8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27</a:t>
                      </a:r>
                    </a:p>
                  </a:txBody>
                  <a:tcPr marL="50800" marR="50800" marT="50800" marB="50800"/>
                </a:tc>
              </a:tr>
              <a:tr h="4830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9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29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  <a:tr h="4830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10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27</a:t>
                      </a: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6CF-A397-4BBA-94D8-B96282D71CD1}" type="slidenum"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pPr/>
              <a:t>15</a:t>
            </a:fld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 change : </a:t>
            </a:r>
            <a:r>
              <a:rPr lang="en-US" dirty="0" smtClean="0"/>
              <a:t>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533400" y="1371600"/>
          <a:ext cx="8229600" cy="5313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371600"/>
                <a:gridCol w="1447800"/>
                <a:gridCol w="1371600"/>
                <a:gridCol w="1371600"/>
                <a:gridCol w="1752600"/>
              </a:tblGrid>
              <a:tr h="4830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figure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Machine</a:t>
                      </a:r>
                      <a:r>
                        <a:rPr lang="en-US" sz="2400" b="0" baseline="0" dirty="0" smtClean="0">
                          <a:latin typeface="Calibri"/>
                        </a:rPr>
                        <a:t>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Machine2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Machine3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Machine4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Fn </a:t>
                      </a:r>
                      <a:r>
                        <a:rPr lang="en-US" sz="2400" b="0" dirty="0">
                          <a:latin typeface="Calibri"/>
                        </a:rPr>
                        <a:t>value</a:t>
                      </a:r>
                    </a:p>
                  </a:txBody>
                  <a:tcPr marL="50800" marR="50800" marT="50800" marB="50800"/>
                </a:tc>
              </a:tr>
              <a:tr h="4830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27</a:t>
                      </a:r>
                    </a:p>
                  </a:txBody>
                  <a:tcPr marL="50800" marR="50800" marT="50800" marB="50800"/>
                </a:tc>
              </a:tr>
              <a:tr h="4830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2-3-1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34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  <a:tr h="4830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1-2-3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  <a:tr h="4830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4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29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  <a:tr h="4830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5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1-2-3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  <a:tr h="4830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6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27</a:t>
                      </a:r>
                    </a:p>
                  </a:txBody>
                  <a:tcPr marL="50800" marR="50800" marT="50800" marB="50800"/>
                </a:tc>
              </a:tr>
              <a:tr h="4830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7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1-2-3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  <a:tr h="4830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8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27</a:t>
                      </a:r>
                    </a:p>
                  </a:txBody>
                  <a:tcPr marL="50800" marR="50800" marT="50800" marB="50800"/>
                </a:tc>
              </a:tr>
              <a:tr h="4830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9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1-2-3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30.4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  <a:tr h="4830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10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29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6CF-A397-4BBA-94D8-B96282D71CD1}" type="slidenum"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pPr/>
              <a:t>16</a:t>
            </a:fld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 change : </a:t>
            </a:r>
            <a:r>
              <a:rPr lang="en-US" dirty="0" smtClean="0"/>
              <a:t>6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457200" y="1295400"/>
          <a:ext cx="8229600" cy="5313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371600"/>
                <a:gridCol w="1447800"/>
                <a:gridCol w="1371600"/>
                <a:gridCol w="1371600"/>
                <a:gridCol w="1752600"/>
              </a:tblGrid>
              <a:tr h="4830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figure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Machine</a:t>
                      </a:r>
                      <a:r>
                        <a:rPr lang="en-US" sz="2400" b="0" baseline="0" dirty="0" smtClean="0">
                          <a:latin typeface="Calibri"/>
                        </a:rPr>
                        <a:t>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Machine2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Machine3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Machine4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Fn </a:t>
                      </a:r>
                      <a:r>
                        <a:rPr lang="en-US" sz="2400" b="0" dirty="0">
                          <a:latin typeface="Calibri"/>
                        </a:rPr>
                        <a:t>value</a:t>
                      </a:r>
                    </a:p>
                  </a:txBody>
                  <a:tcPr marL="50800" marR="50800" marT="50800" marB="50800"/>
                </a:tc>
              </a:tr>
              <a:tr h="4830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1-2-3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  <a:tr h="4830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27</a:t>
                      </a:r>
                    </a:p>
                  </a:txBody>
                  <a:tcPr marL="50800" marR="50800" marT="50800" marB="50800"/>
                </a:tc>
              </a:tr>
              <a:tr h="4830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27</a:t>
                      </a:r>
                    </a:p>
                  </a:txBody>
                  <a:tcPr marL="50800" marR="50800" marT="50800" marB="50800"/>
                </a:tc>
              </a:tr>
              <a:tr h="4830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4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27</a:t>
                      </a:r>
                    </a:p>
                  </a:txBody>
                  <a:tcPr marL="50800" marR="50800" marT="50800" marB="50800"/>
                </a:tc>
              </a:tr>
              <a:tr h="4830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5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1-2-3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  <a:tr h="4830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6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1-2-3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  <a:tr h="4830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7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1-2-3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30.4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  <a:tr h="4830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8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1-2-3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30.4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  <a:tr h="4830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/>
                        </a:rPr>
                        <a:t>9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1-2-3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1-3-2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  <a:tr h="4830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10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1-2-3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2-1-3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3-2-1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3-1-2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/>
                        </a:rPr>
                        <a:t>29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6CF-A397-4BBA-94D8-B96282D71CD1}" type="slidenum"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pPr/>
              <a:t>17</a:t>
            </a:fld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Problem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15340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922"/>
                <a:gridCol w="2793295"/>
                <a:gridCol w="4303184"/>
              </a:tblGrid>
              <a:tr h="231648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allocation</a:t>
                      </a:r>
                      <a:endParaRPr lang="en-US" dirty="0"/>
                    </a:p>
                  </a:txBody>
                  <a:tcPr/>
                </a:tc>
              </a:tr>
              <a:tr h="40538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p11=10, p21=8,p41=6, p31=7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0538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2,1,4,3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p22=8, p12=5, p32=6, p42=5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0538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p13=4,  p43=4, p23=7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4191000"/>
          <a:ext cx="8153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/>
                <a:gridCol w="1358900"/>
                <a:gridCol w="1358900"/>
                <a:gridCol w="1358900"/>
                <a:gridCol w="1358900"/>
                <a:gridCol w="1358900"/>
              </a:tblGrid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</a:rPr>
                        <a:t>figure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</a:rPr>
                        <a:t>Machine1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</a:rPr>
                        <a:t>Machine2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</a:rPr>
                        <a:t>Machine3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</a:rPr>
                        <a:t>Machine4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</a:rPr>
                        <a:t>Fn value</a:t>
                      </a:r>
                    </a:p>
                  </a:txBody>
                  <a:tcPr marL="50800" marR="50800" marT="50800" marB="50800"/>
                </a:tc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</a:rPr>
                        <a:t>1 -6</a:t>
                      </a:r>
                      <a:endParaRPr lang="en-US" sz="200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</a:rPr>
                        <a:t>1-2-3</a:t>
                      </a:r>
                      <a:endParaRPr lang="en-US" sz="200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</a:rPr>
                        <a:t>2-1-3</a:t>
                      </a:r>
                      <a:endParaRPr lang="en-US" sz="200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</a:rPr>
                        <a:t>3-1-2</a:t>
                      </a:r>
                      <a:endParaRPr lang="en-US" sz="200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</a:rPr>
                        <a:t>3-2-1</a:t>
                      </a:r>
                      <a:endParaRPr lang="en-US" sz="200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</a:rPr>
                        <a:t>31</a:t>
                      </a:r>
                      <a:endParaRPr lang="en-US" sz="200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</a:rPr>
                        <a:t>7</a:t>
                      </a:r>
                      <a:endParaRPr lang="en-US" sz="200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</a:rPr>
                        <a:t>3-1-2</a:t>
                      </a:r>
                      <a:endParaRPr lang="en-US" sz="200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</a:rPr>
                        <a:t>2-1-3</a:t>
                      </a:r>
                      <a:endParaRPr lang="en-US" sz="200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</a:rPr>
                        <a:t>1-3-2</a:t>
                      </a:r>
                      <a:endParaRPr lang="en-US" sz="200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</a:rPr>
                        <a:t>3-1-2</a:t>
                      </a:r>
                      <a:endParaRPr lang="en-US" sz="200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</a:rPr>
                        <a:t>46.7</a:t>
                      </a:r>
                      <a:endParaRPr lang="en-US" sz="200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</a:rPr>
                        <a:t>8-10</a:t>
                      </a:r>
                      <a:endParaRPr lang="en-US" sz="200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</a:rPr>
                        <a:t>1-2-3</a:t>
                      </a:r>
                      <a:endParaRPr lang="en-US" sz="200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</a:rPr>
                        <a:t>2-1-3</a:t>
                      </a:r>
                      <a:endParaRPr lang="en-US" sz="200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</a:rPr>
                        <a:t>3-1-2</a:t>
                      </a:r>
                      <a:endParaRPr lang="en-US" sz="200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</a:rPr>
                        <a:t>3-2-1</a:t>
                      </a:r>
                      <a:endParaRPr lang="en-US" sz="200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</a:rPr>
                        <a:t>31</a:t>
                      </a:r>
                      <a:endParaRPr lang="en-US" sz="200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6CF-A397-4BBA-94D8-B96282D71CD1}" type="slidenum"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pPr/>
              <a:t>18</a:t>
            </a:fld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815340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922"/>
                <a:gridCol w="2793295"/>
                <a:gridCol w="4303184"/>
              </a:tblGrid>
              <a:tr h="231648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allocation</a:t>
                      </a:r>
                      <a:endParaRPr lang="en-US" dirty="0"/>
                    </a:p>
                  </a:txBody>
                  <a:tcPr/>
                </a:tc>
              </a:tr>
              <a:tr h="40538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3,4,1,2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p11=5, p21=3, p31=7,p41=6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40538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2,4,1,3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p12=3,p22=4, p32=2, p42=3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40538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4,3,2,1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p13=4, p23=3,  p33=4,  p43=5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4267200"/>
          <a:ext cx="8153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/>
                <a:gridCol w="1358900"/>
                <a:gridCol w="1358900"/>
                <a:gridCol w="1358900"/>
                <a:gridCol w="1358900"/>
                <a:gridCol w="1358900"/>
              </a:tblGrid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</a:rPr>
                        <a:t>figure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</a:rPr>
                        <a:t>Machine1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</a:rPr>
                        <a:t>Machine2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</a:rPr>
                        <a:t>Machine3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</a:rPr>
                        <a:t>Machine4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</a:rPr>
                        <a:t>Fn value</a:t>
                      </a:r>
                    </a:p>
                  </a:txBody>
                  <a:tcPr marL="50800" marR="50800" marT="50800" marB="50800"/>
                </a:tc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</a:rPr>
                        <a:t>1 </a:t>
                      </a:r>
                      <a:r>
                        <a:rPr lang="en-US" sz="2000" dirty="0" smtClean="0">
                          <a:latin typeface="Calibri"/>
                        </a:rPr>
                        <a:t>-5,7,8</a:t>
                      </a:r>
                      <a:endParaRPr lang="en-US" sz="200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</a:rPr>
                        <a:t>2-1-3</a:t>
                      </a:r>
                      <a:endParaRPr lang="en-US" sz="200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</a:rPr>
                        <a:t>2-3-1</a:t>
                      </a:r>
                      <a:endParaRPr lang="en-US" sz="200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</a:rPr>
                        <a:t>1-3-2</a:t>
                      </a:r>
                      <a:endParaRPr lang="en-US" sz="200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</a:rPr>
                        <a:t>3-2-1</a:t>
                      </a:r>
                      <a:endParaRPr lang="en-US" sz="200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</a:rPr>
                        <a:t>23</a:t>
                      </a:r>
                      <a:endParaRPr lang="en-US" sz="200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  <a:tr h="4572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</a:rPr>
                        <a:t>6,9,10</a:t>
                      </a:r>
                      <a:endParaRPr lang="en-US" sz="200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</a:rPr>
                        <a:t>1-2-3</a:t>
                      </a:r>
                      <a:endParaRPr lang="en-US" sz="200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</a:rPr>
                        <a:t>2-3-1</a:t>
                      </a:r>
                      <a:endParaRPr lang="en-US" sz="200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</a:rPr>
                        <a:t>1-3-2</a:t>
                      </a:r>
                      <a:endParaRPr lang="en-US" sz="200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</a:rPr>
                        <a:t>3-1-2</a:t>
                      </a:r>
                      <a:endParaRPr lang="en-US" sz="200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</a:rPr>
                        <a:t>25</a:t>
                      </a:r>
                      <a:endParaRPr lang="en-US" sz="2000" dirty="0"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6CF-A397-4BBA-94D8-B96282D71CD1}" type="slidenum"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pPr/>
              <a:t>19</a:t>
            </a:fld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Heuristic Process?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Difficulty in Solving by traditional method</a:t>
            </a:r>
          </a:p>
          <a:p>
            <a:endParaRPr lang="en-US" dirty="0" smtClean="0"/>
          </a:p>
          <a:p>
            <a:r>
              <a:rPr lang="en-US" dirty="0" smtClean="0"/>
              <a:t>May not give optimal Solution</a:t>
            </a:r>
          </a:p>
          <a:p>
            <a:endParaRPr lang="en-US" dirty="0" smtClean="0"/>
          </a:p>
          <a:p>
            <a:r>
              <a:rPr lang="en-US" dirty="0" smtClean="0"/>
              <a:t>Faster than traditional methods</a:t>
            </a:r>
          </a:p>
          <a:p>
            <a:endParaRPr lang="en-US" dirty="0" smtClean="0"/>
          </a:p>
          <a:p>
            <a:r>
              <a:rPr lang="en-US" dirty="0" smtClean="0"/>
              <a:t>Get stuck at local optimum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400800"/>
            <a:ext cx="758952" cy="246888"/>
          </a:xfrm>
        </p:spPr>
        <p:txBody>
          <a:bodyPr/>
          <a:lstStyle/>
          <a:p>
            <a:fld id="{6ACA66CF-A397-4BBA-94D8-B96282D71CD1}" type="slidenum"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pPr/>
              <a:t>2</a:t>
            </a:fld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above method we can find the optimal time in Job-shop scheduling.</a:t>
            </a:r>
          </a:p>
          <a:p>
            <a:r>
              <a:rPr lang="en-US" dirty="0" smtClean="0"/>
              <a:t>Optimal time for problem1 = 27</a:t>
            </a:r>
          </a:p>
          <a:p>
            <a:r>
              <a:rPr lang="en-US" dirty="0" smtClean="0"/>
              <a:t>Optimal time for problem2 = 39</a:t>
            </a:r>
          </a:p>
          <a:p>
            <a:r>
              <a:rPr lang="en-US" dirty="0" smtClean="0"/>
              <a:t>This might not be the best solution but mostly near optimal.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6CF-A397-4BBA-94D8-B96282D71CD1}" type="slidenum"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pPr/>
              <a:t>20</a:t>
            </a:fld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extend this to n Jobs, m Machine problem</a:t>
            </a:r>
          </a:p>
          <a:p>
            <a:r>
              <a:rPr lang="en-US" dirty="0" smtClean="0"/>
              <a:t>Here we have taken only one product of each job and optimized, we can make that for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product we want quantity 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 can add time constraint with penalty for extra time or maximize total profit.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6CF-A397-4BBA-94D8-B96282D71CD1}" type="slidenum"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pPr/>
              <a:t>21</a:t>
            </a:fld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2"/>
              </a:rPr>
              <a:t>http://www.mathworks.in/help/gads/ga.html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3"/>
              </a:rPr>
              <a:t>http://www.vit.ac.in/academicresearch/res701/RES701DUMP/Evolutionary%20Algorithms/GATutorial.pdf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6CF-A397-4BBA-94D8-B96282D71CD1}" type="slidenum"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pPr/>
              <a:t>22</a:t>
            </a:fld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1828800"/>
            <a:ext cx="510540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</a:t>
            </a:r>
          </a:p>
          <a:p>
            <a:pPr algn="ctr"/>
            <a:r>
              <a:rPr lang="en-US" sz="9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YOU</a:t>
            </a:r>
            <a:endParaRPr lang="en-US" sz="9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6CF-A397-4BBA-94D8-B96282D71CD1}" type="slidenum"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pPr/>
              <a:t>23</a:t>
            </a:fld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Heuristics Methods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65822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6CF-A397-4BBA-94D8-B96282D71CD1}" type="slidenum"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pPr/>
              <a:t>3</a:t>
            </a:fld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05000"/>
            <a:ext cx="5638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6CF-A397-4BBA-94D8-B96282D71CD1}" type="slidenum"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pPr/>
              <a:t>4</a:t>
            </a:fld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Shop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general and difficult of all traditional scheduling problems</a:t>
            </a:r>
          </a:p>
          <a:p>
            <a:endParaRPr lang="en-US" dirty="0" smtClean="0"/>
          </a:p>
          <a:p>
            <a:r>
              <a:rPr lang="en-US" dirty="0" smtClean="0"/>
              <a:t>Problem: N machine, M job</a:t>
            </a:r>
          </a:p>
          <a:p>
            <a:endParaRPr lang="en-US" dirty="0" smtClean="0"/>
          </a:p>
          <a:p>
            <a:r>
              <a:rPr lang="en-US" dirty="0" smtClean="0"/>
              <a:t>Minimize the time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6CF-A397-4BBA-94D8-B96282D71CD1}" type="slidenum"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pPr/>
              <a:t>5</a:t>
            </a:fld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Make 2 Genes by a function</a:t>
            </a:r>
          </a:p>
          <a:p>
            <a:endParaRPr lang="en-US" dirty="0" smtClean="0"/>
          </a:p>
          <a:p>
            <a:r>
              <a:rPr lang="en-US" dirty="0" smtClean="0"/>
              <a:t>In each gene make 3 changes randomly</a:t>
            </a:r>
          </a:p>
          <a:p>
            <a:endParaRPr lang="en-US" dirty="0" smtClean="0"/>
          </a:p>
          <a:p>
            <a:r>
              <a:rPr lang="en-US" dirty="0" smtClean="0"/>
              <a:t>Total 4 genes -&gt; make them in </a:t>
            </a:r>
            <a:r>
              <a:rPr lang="en-US" dirty="0" err="1" smtClean="0"/>
              <a:t>decresing</a:t>
            </a:r>
            <a:r>
              <a:rPr lang="en-US" dirty="0" smtClean="0"/>
              <a:t> order of objective function</a:t>
            </a:r>
          </a:p>
          <a:p>
            <a:endParaRPr lang="en-US" dirty="0" smtClean="0"/>
          </a:p>
          <a:p>
            <a:r>
              <a:rPr lang="en-US" dirty="0" smtClean="0"/>
              <a:t>Kill top two and change bottom 2 thrice randomly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6CF-A397-4BBA-94D8-B96282D71CD1}" type="slidenum"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pPr/>
              <a:t>6</a:t>
            </a:fld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22860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2819400"/>
                <a:gridCol w="4343400"/>
              </a:tblGrid>
              <a:tr h="357684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allocation</a:t>
                      </a:r>
                      <a:endParaRPr lang="en-US" dirty="0"/>
                    </a:p>
                  </a:txBody>
                  <a:tcPr/>
                </a:tc>
              </a:tr>
              <a:tr h="61737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1,2,4,3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p11=6, p21=8,p41=6, p31=4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1737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p22=8, p12=3, p32=6, p42=5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1737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1,4,2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p13=4,  p43=3, p23=7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6CF-A397-4BBA-94D8-B96282D71CD1}" type="slidenum"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pPr/>
              <a:t>7</a:t>
            </a:fld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Variables: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ij</a:t>
            </a:r>
            <a:r>
              <a:rPr lang="en-US" baseline="-25000" dirty="0" smtClean="0"/>
              <a:t> </a:t>
            </a:r>
            <a:r>
              <a:rPr lang="en-US" dirty="0" smtClean="0"/>
              <a:t>= start time of job j on machine i,      for i = 1,2,3 and j =1,2,3  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ijk</a:t>
            </a:r>
            <a:r>
              <a:rPr lang="en-US" baseline="-25000" dirty="0" smtClean="0"/>
              <a:t> </a:t>
            </a:r>
            <a:r>
              <a:rPr lang="en-US" dirty="0" smtClean="0"/>
              <a:t>=   1, if  job j precedes job k on machine i, </a:t>
            </a:r>
          </a:p>
          <a:p>
            <a:pPr>
              <a:buNone/>
            </a:pPr>
            <a:r>
              <a:rPr lang="en-US" dirty="0" smtClean="0"/>
              <a:t>		0, otherwise      					for i = 1,2,3,4 </a:t>
            </a:r>
          </a:p>
          <a:p>
            <a:pPr>
              <a:buNone/>
            </a:pPr>
            <a:r>
              <a:rPr lang="en-US" dirty="0" smtClean="0"/>
              <a:t>							      j =1,2,3 and  j &lt; k</a:t>
            </a:r>
          </a:p>
          <a:p>
            <a:pPr>
              <a:buNone/>
            </a:pPr>
            <a:r>
              <a:rPr lang="en-US" b="1" dirty="0" smtClean="0"/>
              <a:t>               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Min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max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s.t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</a:t>
            </a:r>
            <a:r>
              <a:rPr lang="en-US" baseline="-25000" dirty="0" err="1" smtClean="0"/>
              <a:t>max</a:t>
            </a:r>
            <a:r>
              <a:rPr lang="en-US" baseline="-25000" dirty="0" smtClean="0"/>
              <a:t> 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t</a:t>
            </a:r>
            <a:r>
              <a:rPr lang="en-US" baseline="-25000" dirty="0" smtClean="0"/>
              <a:t>31 </a:t>
            </a:r>
            <a:r>
              <a:rPr lang="en-US" dirty="0" smtClean="0"/>
              <a:t>+ p</a:t>
            </a:r>
            <a:r>
              <a:rPr lang="en-US" baseline="-25000" dirty="0" smtClean="0"/>
              <a:t>31</a:t>
            </a:r>
            <a:endParaRPr lang="en-US" dirty="0" smtClean="0"/>
          </a:p>
          <a:p>
            <a:pPr>
              <a:buNone/>
            </a:pPr>
            <a:r>
              <a:rPr lang="en-US" baseline="-25000" dirty="0" smtClean="0"/>
              <a:t>		</a:t>
            </a:r>
            <a:r>
              <a:rPr lang="en-US" dirty="0" err="1" smtClean="0"/>
              <a:t>C</a:t>
            </a:r>
            <a:r>
              <a:rPr lang="en-US" baseline="-25000" dirty="0" err="1" smtClean="0"/>
              <a:t>max</a:t>
            </a:r>
            <a:r>
              <a:rPr lang="en-US" baseline="-25000" dirty="0" smtClean="0"/>
              <a:t> 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t</a:t>
            </a:r>
            <a:r>
              <a:rPr lang="en-US" baseline="-25000" dirty="0" smtClean="0"/>
              <a:t>42 </a:t>
            </a:r>
            <a:r>
              <a:rPr lang="en-US" dirty="0" smtClean="0"/>
              <a:t>+ p</a:t>
            </a:r>
            <a:r>
              <a:rPr lang="en-US" baseline="-25000" dirty="0" smtClean="0"/>
              <a:t>42</a:t>
            </a:r>
            <a:endParaRPr lang="en-US" dirty="0" smtClean="0"/>
          </a:p>
          <a:p>
            <a:pPr>
              <a:buNone/>
            </a:pPr>
            <a:r>
              <a:rPr lang="en-US" baseline="-25000" dirty="0" smtClean="0"/>
              <a:t>		</a:t>
            </a:r>
            <a:r>
              <a:rPr lang="en-US" dirty="0" err="1" smtClean="0"/>
              <a:t>C</a:t>
            </a:r>
            <a:r>
              <a:rPr lang="en-US" baseline="-25000" dirty="0" err="1" smtClean="0"/>
              <a:t>max</a:t>
            </a:r>
            <a:r>
              <a:rPr lang="en-US" baseline="-25000" dirty="0" smtClean="0"/>
              <a:t> 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t</a:t>
            </a:r>
            <a:r>
              <a:rPr lang="en-US" baseline="-25000" dirty="0" smtClean="0"/>
              <a:t>23 </a:t>
            </a:r>
            <a:r>
              <a:rPr lang="en-US" dirty="0" smtClean="0"/>
              <a:t>+ p</a:t>
            </a:r>
            <a:r>
              <a:rPr lang="en-US" baseline="-25000" dirty="0" smtClean="0"/>
              <a:t>23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6CF-A397-4BBA-94D8-B96282D71CD1}" type="slidenum"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pPr/>
              <a:t>8</a:t>
            </a:fld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Machine precedence in job constraint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t21 &gt;= t11 + 6</a:t>
            </a:r>
          </a:p>
          <a:p>
            <a:r>
              <a:rPr lang="en-US" dirty="0" smtClean="0"/>
              <a:t>t41 &gt;= t21 + 8</a:t>
            </a:r>
          </a:p>
          <a:p>
            <a:r>
              <a:rPr lang="en-US" dirty="0" smtClean="0"/>
              <a:t>t31 &gt;= t41 + 6</a:t>
            </a:r>
          </a:p>
          <a:p>
            <a:r>
              <a:rPr lang="en-US" dirty="0" smtClean="0"/>
              <a:t>t12 &gt;= t22 + 8</a:t>
            </a:r>
          </a:p>
          <a:p>
            <a:r>
              <a:rPr lang="en-US" dirty="0" smtClean="0"/>
              <a:t>t32 &gt;= t12 + 3</a:t>
            </a:r>
          </a:p>
          <a:p>
            <a:r>
              <a:rPr lang="en-US" dirty="0" smtClean="0"/>
              <a:t>t42 &gt;= t32 + 6</a:t>
            </a:r>
          </a:p>
          <a:p>
            <a:r>
              <a:rPr lang="en-US" dirty="0" smtClean="0"/>
              <a:t>t43 &gt;= t13 + 4 </a:t>
            </a:r>
          </a:p>
          <a:p>
            <a:r>
              <a:rPr lang="en-US" dirty="0" smtClean="0"/>
              <a:t>t23 &gt;= t43 + 3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A66CF-A397-4BBA-94D8-B96282D71CD1}" type="slidenum">
              <a:rPr lang="en-US" sz="2400" smtClean="0">
                <a:solidFill>
                  <a:schemeClr val="accent1">
                    <a:lumMod val="50000"/>
                  </a:schemeClr>
                </a:solidFill>
              </a:rPr>
              <a:pPr/>
              <a:t>9</a:t>
            </a:fld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377</TotalTime>
  <Words>823</Words>
  <Application>Microsoft Office PowerPoint</Application>
  <PresentationFormat>On-screen Show (4:3)</PresentationFormat>
  <Paragraphs>549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Trek</vt:lpstr>
      <vt:lpstr>Job Shop Scheduling Optimization using Heuristic Processes</vt:lpstr>
      <vt:lpstr>Why Heuristic Process?</vt:lpstr>
      <vt:lpstr>Different Heuristics Methods</vt:lpstr>
      <vt:lpstr>Genetic Algorithm</vt:lpstr>
      <vt:lpstr>Job Shop Scheduling</vt:lpstr>
      <vt:lpstr>Method Used</vt:lpstr>
      <vt:lpstr>Problem 1</vt:lpstr>
      <vt:lpstr>Formulation</vt:lpstr>
      <vt:lpstr>Slide 9</vt:lpstr>
      <vt:lpstr>Slide 10</vt:lpstr>
      <vt:lpstr>Value got by different runs</vt:lpstr>
      <vt:lpstr>Slide 12</vt:lpstr>
      <vt:lpstr>Slide 13</vt:lpstr>
      <vt:lpstr>Gene change : 2</vt:lpstr>
      <vt:lpstr>Gene change : 4</vt:lpstr>
      <vt:lpstr>Gene change : 5</vt:lpstr>
      <vt:lpstr>Gene change : 6</vt:lpstr>
      <vt:lpstr>Problem 2</vt:lpstr>
      <vt:lpstr>PROBLEM 3</vt:lpstr>
      <vt:lpstr>Conclusion:</vt:lpstr>
      <vt:lpstr>Future studies</vt:lpstr>
      <vt:lpstr>References 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Shop Scheduling Optimization using Heuristic Processes</dc:title>
  <dc:creator>jeetoza</dc:creator>
  <cp:lastModifiedBy>jeetoza</cp:lastModifiedBy>
  <cp:revision>21</cp:revision>
  <dcterms:created xsi:type="dcterms:W3CDTF">2012-11-09T09:38:16Z</dcterms:created>
  <dcterms:modified xsi:type="dcterms:W3CDTF">2012-11-11T10:22:09Z</dcterms:modified>
</cp:coreProperties>
</file>