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0" r:id="rId8"/>
    <p:sldId id="261" r:id="rId9"/>
    <p:sldId id="262" r:id="rId10"/>
    <p:sldId id="263" r:id="rId11"/>
    <p:sldId id="264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437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71" y="5028565"/>
            <a:ext cx="12190730" cy="1828800"/>
          </a:xfrm>
          <a:custGeom>
            <a:avLst/>
            <a:gdLst/>
            <a:ahLst/>
            <a:cxnLst/>
            <a:rect l="l" t="t" r="r" b="b"/>
            <a:pathLst>
              <a:path w="12190730" h="1828800">
                <a:moveTo>
                  <a:pt x="10040618" y="0"/>
                </a:moveTo>
                <a:lnTo>
                  <a:pt x="9977118" y="0"/>
                </a:lnTo>
                <a:lnTo>
                  <a:pt x="9912983" y="0"/>
                </a:lnTo>
                <a:lnTo>
                  <a:pt x="9848213" y="635"/>
                </a:lnTo>
                <a:lnTo>
                  <a:pt x="9716768" y="3175"/>
                </a:lnTo>
                <a:lnTo>
                  <a:pt x="9650728" y="5080"/>
                </a:lnTo>
                <a:lnTo>
                  <a:pt x="9517378" y="10160"/>
                </a:lnTo>
                <a:lnTo>
                  <a:pt x="9382123" y="16510"/>
                </a:lnTo>
                <a:lnTo>
                  <a:pt x="9244963" y="25400"/>
                </a:lnTo>
                <a:lnTo>
                  <a:pt x="9126218" y="34925"/>
                </a:lnTo>
                <a:lnTo>
                  <a:pt x="9044938" y="42545"/>
                </a:lnTo>
                <a:lnTo>
                  <a:pt x="8962388" y="51435"/>
                </a:lnTo>
                <a:lnTo>
                  <a:pt x="8877298" y="61595"/>
                </a:lnTo>
                <a:lnTo>
                  <a:pt x="8791573" y="73025"/>
                </a:lnTo>
                <a:lnTo>
                  <a:pt x="8703943" y="85090"/>
                </a:lnTo>
                <a:lnTo>
                  <a:pt x="8615043" y="97790"/>
                </a:lnTo>
                <a:lnTo>
                  <a:pt x="8524873" y="111760"/>
                </a:lnTo>
                <a:lnTo>
                  <a:pt x="8433433" y="126365"/>
                </a:lnTo>
                <a:lnTo>
                  <a:pt x="8340723" y="141605"/>
                </a:lnTo>
                <a:lnTo>
                  <a:pt x="8199753" y="165735"/>
                </a:lnTo>
                <a:lnTo>
                  <a:pt x="8055608" y="191770"/>
                </a:lnTo>
                <a:lnTo>
                  <a:pt x="7860663" y="227965"/>
                </a:lnTo>
                <a:lnTo>
                  <a:pt x="7611743" y="275590"/>
                </a:lnTo>
                <a:lnTo>
                  <a:pt x="6785608" y="438785"/>
                </a:lnTo>
                <a:lnTo>
                  <a:pt x="6468108" y="499745"/>
                </a:lnTo>
                <a:lnTo>
                  <a:pt x="6255383" y="539115"/>
                </a:lnTo>
                <a:lnTo>
                  <a:pt x="6095998" y="568325"/>
                </a:lnTo>
                <a:lnTo>
                  <a:pt x="5935978" y="596265"/>
                </a:lnTo>
                <a:lnTo>
                  <a:pt x="5776593" y="622935"/>
                </a:lnTo>
                <a:lnTo>
                  <a:pt x="5670548" y="640080"/>
                </a:lnTo>
                <a:lnTo>
                  <a:pt x="5564503" y="656590"/>
                </a:lnTo>
                <a:lnTo>
                  <a:pt x="5458458" y="672465"/>
                </a:lnTo>
                <a:lnTo>
                  <a:pt x="5353048" y="687705"/>
                </a:lnTo>
                <a:lnTo>
                  <a:pt x="5248273" y="701675"/>
                </a:lnTo>
                <a:lnTo>
                  <a:pt x="5143498" y="715010"/>
                </a:lnTo>
                <a:lnTo>
                  <a:pt x="5039358" y="727710"/>
                </a:lnTo>
                <a:lnTo>
                  <a:pt x="4935218" y="739775"/>
                </a:lnTo>
                <a:lnTo>
                  <a:pt x="4832348" y="750570"/>
                </a:lnTo>
                <a:lnTo>
                  <a:pt x="4730113" y="760095"/>
                </a:lnTo>
                <a:lnTo>
                  <a:pt x="4678678" y="764540"/>
                </a:lnTo>
                <a:lnTo>
                  <a:pt x="4526913" y="775970"/>
                </a:lnTo>
                <a:lnTo>
                  <a:pt x="4426583" y="782320"/>
                </a:lnTo>
                <a:lnTo>
                  <a:pt x="4326888" y="787400"/>
                </a:lnTo>
                <a:lnTo>
                  <a:pt x="4228463" y="791210"/>
                </a:lnTo>
                <a:lnTo>
                  <a:pt x="4179568" y="792480"/>
                </a:lnTo>
                <a:lnTo>
                  <a:pt x="4021453" y="794385"/>
                </a:lnTo>
                <a:lnTo>
                  <a:pt x="3900803" y="794385"/>
                </a:lnTo>
                <a:lnTo>
                  <a:pt x="3840478" y="793750"/>
                </a:lnTo>
                <a:lnTo>
                  <a:pt x="3719828" y="791210"/>
                </a:lnTo>
                <a:lnTo>
                  <a:pt x="3659503" y="789305"/>
                </a:lnTo>
                <a:lnTo>
                  <a:pt x="3479798" y="781685"/>
                </a:lnTo>
                <a:lnTo>
                  <a:pt x="3419473" y="778510"/>
                </a:lnTo>
                <a:lnTo>
                  <a:pt x="3241038" y="767080"/>
                </a:lnTo>
                <a:lnTo>
                  <a:pt x="3181983" y="762635"/>
                </a:lnTo>
                <a:lnTo>
                  <a:pt x="3005453" y="747395"/>
                </a:lnTo>
                <a:lnTo>
                  <a:pt x="2947033" y="741680"/>
                </a:lnTo>
                <a:lnTo>
                  <a:pt x="2772408" y="722630"/>
                </a:lnTo>
                <a:lnTo>
                  <a:pt x="2600323" y="701675"/>
                </a:lnTo>
                <a:lnTo>
                  <a:pt x="2543173" y="694055"/>
                </a:lnTo>
                <a:lnTo>
                  <a:pt x="2318383" y="661035"/>
                </a:lnTo>
                <a:lnTo>
                  <a:pt x="2207258" y="643255"/>
                </a:lnTo>
                <a:lnTo>
                  <a:pt x="2043428" y="614680"/>
                </a:lnTo>
                <a:lnTo>
                  <a:pt x="1830068" y="574040"/>
                </a:lnTo>
                <a:lnTo>
                  <a:pt x="1777363" y="563245"/>
                </a:lnTo>
                <a:lnTo>
                  <a:pt x="1673223" y="541020"/>
                </a:lnTo>
                <a:lnTo>
                  <a:pt x="1570988" y="518795"/>
                </a:lnTo>
                <a:lnTo>
                  <a:pt x="1470658" y="495300"/>
                </a:lnTo>
                <a:lnTo>
                  <a:pt x="1371598" y="471805"/>
                </a:lnTo>
                <a:lnTo>
                  <a:pt x="1275078" y="447675"/>
                </a:lnTo>
                <a:lnTo>
                  <a:pt x="1086483" y="397510"/>
                </a:lnTo>
                <a:lnTo>
                  <a:pt x="995678" y="371475"/>
                </a:lnTo>
                <a:lnTo>
                  <a:pt x="906778" y="345440"/>
                </a:lnTo>
                <a:lnTo>
                  <a:pt x="819783" y="319405"/>
                </a:lnTo>
                <a:lnTo>
                  <a:pt x="735328" y="292735"/>
                </a:lnTo>
                <a:lnTo>
                  <a:pt x="652778" y="265430"/>
                </a:lnTo>
                <a:lnTo>
                  <a:pt x="572768" y="238125"/>
                </a:lnTo>
                <a:lnTo>
                  <a:pt x="495298" y="210820"/>
                </a:lnTo>
                <a:lnTo>
                  <a:pt x="420368" y="183515"/>
                </a:lnTo>
                <a:lnTo>
                  <a:pt x="347978" y="156210"/>
                </a:lnTo>
                <a:lnTo>
                  <a:pt x="211453" y="100965"/>
                </a:lnTo>
                <a:lnTo>
                  <a:pt x="147953" y="73660"/>
                </a:lnTo>
                <a:lnTo>
                  <a:pt x="86360" y="45720"/>
                </a:lnTo>
                <a:lnTo>
                  <a:pt x="27940" y="18415"/>
                </a:lnTo>
                <a:lnTo>
                  <a:pt x="0" y="5080"/>
                </a:lnTo>
                <a:lnTo>
                  <a:pt x="0" y="1828799"/>
                </a:lnTo>
                <a:lnTo>
                  <a:pt x="12190728" y="1826259"/>
                </a:lnTo>
                <a:lnTo>
                  <a:pt x="12189458" y="228600"/>
                </a:lnTo>
                <a:lnTo>
                  <a:pt x="12166598" y="222885"/>
                </a:lnTo>
                <a:lnTo>
                  <a:pt x="12117068" y="211455"/>
                </a:lnTo>
                <a:lnTo>
                  <a:pt x="12004038" y="187325"/>
                </a:lnTo>
                <a:lnTo>
                  <a:pt x="11873228" y="162560"/>
                </a:lnTo>
                <a:lnTo>
                  <a:pt x="11800838" y="149225"/>
                </a:lnTo>
                <a:lnTo>
                  <a:pt x="11724638" y="136525"/>
                </a:lnTo>
                <a:lnTo>
                  <a:pt x="11644628" y="123825"/>
                </a:lnTo>
                <a:lnTo>
                  <a:pt x="11560808" y="111125"/>
                </a:lnTo>
                <a:lnTo>
                  <a:pt x="11472543" y="99060"/>
                </a:lnTo>
                <a:lnTo>
                  <a:pt x="11381103" y="86995"/>
                </a:lnTo>
                <a:lnTo>
                  <a:pt x="11285853" y="75565"/>
                </a:lnTo>
                <a:lnTo>
                  <a:pt x="11187428" y="64135"/>
                </a:lnTo>
                <a:lnTo>
                  <a:pt x="11085828" y="53975"/>
                </a:lnTo>
                <a:lnTo>
                  <a:pt x="10980418" y="43815"/>
                </a:lnTo>
                <a:lnTo>
                  <a:pt x="10872468" y="34925"/>
                </a:lnTo>
                <a:lnTo>
                  <a:pt x="10817223" y="31115"/>
                </a:lnTo>
                <a:lnTo>
                  <a:pt x="10761343" y="26670"/>
                </a:lnTo>
                <a:lnTo>
                  <a:pt x="10704828" y="22860"/>
                </a:lnTo>
                <a:lnTo>
                  <a:pt x="10531473" y="13335"/>
                </a:lnTo>
                <a:lnTo>
                  <a:pt x="10351768" y="5715"/>
                </a:lnTo>
                <a:lnTo>
                  <a:pt x="10290808" y="4445"/>
                </a:lnTo>
                <a:lnTo>
                  <a:pt x="10229213" y="2540"/>
                </a:lnTo>
                <a:lnTo>
                  <a:pt x="10166983" y="1270"/>
                </a:lnTo>
                <a:lnTo>
                  <a:pt x="10040618" y="0"/>
                </a:lnTo>
                <a:close/>
              </a:path>
            </a:pathLst>
          </a:custGeom>
          <a:solidFill>
            <a:srgbClr val="D22C1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9" y="5292725"/>
            <a:ext cx="1630679" cy="8566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09925" y="899236"/>
            <a:ext cx="5772150" cy="1564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977" y="127457"/>
            <a:ext cx="7434580" cy="512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6000" spc="-605" dirty="0"/>
              <a:t>PROJECT</a:t>
            </a:r>
            <a:r>
              <a:rPr sz="6000" spc="-285" dirty="0"/>
              <a:t> </a:t>
            </a:r>
            <a:r>
              <a:rPr sz="6000" spc="-650" dirty="0"/>
              <a:t>REVIEW</a:t>
            </a:r>
            <a:endParaRPr sz="6000"/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000" b="1" spc="-425" dirty="0">
                <a:latin typeface="Tahoma"/>
                <a:cs typeface="Tahoma"/>
              </a:rPr>
              <a:t>PANEL</a:t>
            </a:r>
            <a:r>
              <a:rPr sz="4000" b="1" spc="530" dirty="0">
                <a:latin typeface="Tahoma"/>
                <a:cs typeface="Tahoma"/>
              </a:rPr>
              <a:t> </a:t>
            </a:r>
            <a:r>
              <a:rPr sz="4000" b="1" spc="-434" dirty="0">
                <a:latin typeface="Tahoma"/>
                <a:cs typeface="Tahoma"/>
              </a:rPr>
              <a:t>PRESENTATION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57395" y="3124200"/>
            <a:ext cx="407720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spc="-85" dirty="0">
                <a:latin typeface="Verdana"/>
                <a:cs typeface="Verdana"/>
              </a:rPr>
              <a:t>NAME</a:t>
            </a:r>
            <a:r>
              <a:rPr sz="2400" i="1" spc="-120" dirty="0">
                <a:latin typeface="Verdana"/>
                <a:cs typeface="Verdana"/>
              </a:rPr>
              <a:t> </a:t>
            </a:r>
            <a:r>
              <a:rPr sz="2400" i="1" spc="-50" dirty="0" smtClean="0">
                <a:latin typeface="Verdana"/>
                <a:cs typeface="Verdana"/>
              </a:rPr>
              <a:t>–</a:t>
            </a:r>
            <a:r>
              <a:rPr lang="en-IN" sz="2400" i="1" spc="-50" dirty="0" smtClean="0">
                <a:latin typeface="Verdana"/>
                <a:cs typeface="Verdana"/>
              </a:rPr>
              <a:t> JEET JAYESH JAIN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56358" y="6561531"/>
            <a:ext cx="84804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©</a:t>
            </a:r>
            <a:r>
              <a:rPr sz="12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Copyright</a:t>
            </a:r>
            <a:r>
              <a:rPr sz="1200" i="1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Reliance</a:t>
            </a:r>
            <a:r>
              <a:rPr sz="12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Retail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Limited.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All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rights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reserved.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Unauthorized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copying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transmission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strictly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prohibited.</a:t>
            </a:r>
            <a:r>
              <a:rPr sz="12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training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purposes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only.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OVERALL</a:t>
            </a:r>
            <a:r>
              <a:rPr spc="-65" dirty="0"/>
              <a:t> </a:t>
            </a:r>
            <a:r>
              <a:rPr spc="-204" dirty="0"/>
              <a:t>EXPERIENCE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09600" y="1295400"/>
            <a:ext cx="11277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Strengthened problem-solving and algorithmic thinking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Learned practical aspects of combinatorial optimization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Encouraged to explore AI-based solvers and hybrid methods in logistics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9342" y="1710308"/>
            <a:ext cx="7971155" cy="177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0" spc="-875" dirty="0"/>
              <a:t>THANK</a:t>
            </a:r>
            <a:r>
              <a:rPr sz="11500" spc="395" dirty="0"/>
              <a:t> </a:t>
            </a:r>
            <a:r>
              <a:rPr sz="11500" spc="-925" dirty="0"/>
              <a:t>YOU</a:t>
            </a:r>
            <a:endParaRPr sz="11500"/>
          </a:p>
        </p:txBody>
      </p:sp>
      <p:grpSp>
        <p:nvGrpSpPr>
          <p:cNvPr id="3" name="object 3"/>
          <p:cNvGrpSpPr/>
          <p:nvPr/>
        </p:nvGrpSpPr>
        <p:grpSpPr>
          <a:xfrm>
            <a:off x="1271" y="5028565"/>
            <a:ext cx="12190730" cy="1828800"/>
            <a:chOff x="1271" y="5028565"/>
            <a:chExt cx="12190730" cy="1828800"/>
          </a:xfrm>
        </p:grpSpPr>
        <p:sp>
          <p:nvSpPr>
            <p:cNvPr id="4" name="object 4"/>
            <p:cNvSpPr/>
            <p:nvPr/>
          </p:nvSpPr>
          <p:spPr>
            <a:xfrm>
              <a:off x="1271" y="5028565"/>
              <a:ext cx="12190730" cy="1828800"/>
            </a:xfrm>
            <a:custGeom>
              <a:avLst/>
              <a:gdLst/>
              <a:ahLst/>
              <a:cxnLst/>
              <a:rect l="l" t="t" r="r" b="b"/>
              <a:pathLst>
                <a:path w="12190730" h="1828800">
                  <a:moveTo>
                    <a:pt x="10040618" y="0"/>
                  </a:moveTo>
                  <a:lnTo>
                    <a:pt x="9977118" y="0"/>
                  </a:lnTo>
                  <a:lnTo>
                    <a:pt x="9912983" y="0"/>
                  </a:lnTo>
                  <a:lnTo>
                    <a:pt x="9848213" y="635"/>
                  </a:lnTo>
                  <a:lnTo>
                    <a:pt x="9716768" y="3175"/>
                  </a:lnTo>
                  <a:lnTo>
                    <a:pt x="9650728" y="5080"/>
                  </a:lnTo>
                  <a:lnTo>
                    <a:pt x="9517378" y="10160"/>
                  </a:lnTo>
                  <a:lnTo>
                    <a:pt x="9382123" y="16510"/>
                  </a:lnTo>
                  <a:lnTo>
                    <a:pt x="9244963" y="25400"/>
                  </a:lnTo>
                  <a:lnTo>
                    <a:pt x="9126218" y="34925"/>
                  </a:lnTo>
                  <a:lnTo>
                    <a:pt x="9044938" y="42545"/>
                  </a:lnTo>
                  <a:lnTo>
                    <a:pt x="8962388" y="51435"/>
                  </a:lnTo>
                  <a:lnTo>
                    <a:pt x="8877298" y="61595"/>
                  </a:lnTo>
                  <a:lnTo>
                    <a:pt x="8791573" y="73025"/>
                  </a:lnTo>
                  <a:lnTo>
                    <a:pt x="8703943" y="85090"/>
                  </a:lnTo>
                  <a:lnTo>
                    <a:pt x="8615043" y="97790"/>
                  </a:lnTo>
                  <a:lnTo>
                    <a:pt x="8524873" y="111760"/>
                  </a:lnTo>
                  <a:lnTo>
                    <a:pt x="8433433" y="126365"/>
                  </a:lnTo>
                  <a:lnTo>
                    <a:pt x="8340723" y="141605"/>
                  </a:lnTo>
                  <a:lnTo>
                    <a:pt x="8199753" y="165735"/>
                  </a:lnTo>
                  <a:lnTo>
                    <a:pt x="8055608" y="191770"/>
                  </a:lnTo>
                  <a:lnTo>
                    <a:pt x="7860663" y="227965"/>
                  </a:lnTo>
                  <a:lnTo>
                    <a:pt x="7611743" y="275590"/>
                  </a:lnTo>
                  <a:lnTo>
                    <a:pt x="6785608" y="438785"/>
                  </a:lnTo>
                  <a:lnTo>
                    <a:pt x="6468108" y="499745"/>
                  </a:lnTo>
                  <a:lnTo>
                    <a:pt x="6255383" y="539115"/>
                  </a:lnTo>
                  <a:lnTo>
                    <a:pt x="6095998" y="568325"/>
                  </a:lnTo>
                  <a:lnTo>
                    <a:pt x="5935978" y="596265"/>
                  </a:lnTo>
                  <a:lnTo>
                    <a:pt x="5776593" y="622935"/>
                  </a:lnTo>
                  <a:lnTo>
                    <a:pt x="5670548" y="640080"/>
                  </a:lnTo>
                  <a:lnTo>
                    <a:pt x="5564503" y="656590"/>
                  </a:lnTo>
                  <a:lnTo>
                    <a:pt x="5458458" y="672465"/>
                  </a:lnTo>
                  <a:lnTo>
                    <a:pt x="5353048" y="687705"/>
                  </a:lnTo>
                  <a:lnTo>
                    <a:pt x="5248273" y="701675"/>
                  </a:lnTo>
                  <a:lnTo>
                    <a:pt x="5143498" y="715010"/>
                  </a:lnTo>
                  <a:lnTo>
                    <a:pt x="5039358" y="727710"/>
                  </a:lnTo>
                  <a:lnTo>
                    <a:pt x="4935218" y="739775"/>
                  </a:lnTo>
                  <a:lnTo>
                    <a:pt x="4832348" y="750570"/>
                  </a:lnTo>
                  <a:lnTo>
                    <a:pt x="4730113" y="760095"/>
                  </a:lnTo>
                  <a:lnTo>
                    <a:pt x="4678678" y="764540"/>
                  </a:lnTo>
                  <a:lnTo>
                    <a:pt x="4526913" y="775970"/>
                  </a:lnTo>
                  <a:lnTo>
                    <a:pt x="4426583" y="782320"/>
                  </a:lnTo>
                  <a:lnTo>
                    <a:pt x="4326888" y="787400"/>
                  </a:lnTo>
                  <a:lnTo>
                    <a:pt x="4228463" y="791210"/>
                  </a:lnTo>
                  <a:lnTo>
                    <a:pt x="4179568" y="792480"/>
                  </a:lnTo>
                  <a:lnTo>
                    <a:pt x="4021453" y="794385"/>
                  </a:lnTo>
                  <a:lnTo>
                    <a:pt x="3900803" y="794385"/>
                  </a:lnTo>
                  <a:lnTo>
                    <a:pt x="3840478" y="793750"/>
                  </a:lnTo>
                  <a:lnTo>
                    <a:pt x="3719828" y="791210"/>
                  </a:lnTo>
                  <a:lnTo>
                    <a:pt x="3659503" y="789305"/>
                  </a:lnTo>
                  <a:lnTo>
                    <a:pt x="3479798" y="781685"/>
                  </a:lnTo>
                  <a:lnTo>
                    <a:pt x="3419473" y="778510"/>
                  </a:lnTo>
                  <a:lnTo>
                    <a:pt x="3241038" y="767080"/>
                  </a:lnTo>
                  <a:lnTo>
                    <a:pt x="3181983" y="762635"/>
                  </a:lnTo>
                  <a:lnTo>
                    <a:pt x="3005453" y="747395"/>
                  </a:lnTo>
                  <a:lnTo>
                    <a:pt x="2947033" y="741680"/>
                  </a:lnTo>
                  <a:lnTo>
                    <a:pt x="2772408" y="722630"/>
                  </a:lnTo>
                  <a:lnTo>
                    <a:pt x="2600323" y="701675"/>
                  </a:lnTo>
                  <a:lnTo>
                    <a:pt x="2543173" y="694055"/>
                  </a:lnTo>
                  <a:lnTo>
                    <a:pt x="2318383" y="661035"/>
                  </a:lnTo>
                  <a:lnTo>
                    <a:pt x="2207258" y="643255"/>
                  </a:lnTo>
                  <a:lnTo>
                    <a:pt x="2043428" y="614680"/>
                  </a:lnTo>
                  <a:lnTo>
                    <a:pt x="1830068" y="574040"/>
                  </a:lnTo>
                  <a:lnTo>
                    <a:pt x="1777363" y="563245"/>
                  </a:lnTo>
                  <a:lnTo>
                    <a:pt x="1673223" y="541020"/>
                  </a:lnTo>
                  <a:lnTo>
                    <a:pt x="1570988" y="518795"/>
                  </a:lnTo>
                  <a:lnTo>
                    <a:pt x="1470658" y="495300"/>
                  </a:lnTo>
                  <a:lnTo>
                    <a:pt x="1371598" y="471805"/>
                  </a:lnTo>
                  <a:lnTo>
                    <a:pt x="1275078" y="447675"/>
                  </a:lnTo>
                  <a:lnTo>
                    <a:pt x="1086483" y="397510"/>
                  </a:lnTo>
                  <a:lnTo>
                    <a:pt x="995678" y="371475"/>
                  </a:lnTo>
                  <a:lnTo>
                    <a:pt x="906778" y="345440"/>
                  </a:lnTo>
                  <a:lnTo>
                    <a:pt x="819783" y="319405"/>
                  </a:lnTo>
                  <a:lnTo>
                    <a:pt x="735328" y="292735"/>
                  </a:lnTo>
                  <a:lnTo>
                    <a:pt x="652778" y="265430"/>
                  </a:lnTo>
                  <a:lnTo>
                    <a:pt x="572768" y="238125"/>
                  </a:lnTo>
                  <a:lnTo>
                    <a:pt x="495298" y="210820"/>
                  </a:lnTo>
                  <a:lnTo>
                    <a:pt x="420368" y="183515"/>
                  </a:lnTo>
                  <a:lnTo>
                    <a:pt x="347978" y="156210"/>
                  </a:lnTo>
                  <a:lnTo>
                    <a:pt x="211453" y="100965"/>
                  </a:lnTo>
                  <a:lnTo>
                    <a:pt x="147953" y="73660"/>
                  </a:lnTo>
                  <a:lnTo>
                    <a:pt x="86360" y="45720"/>
                  </a:lnTo>
                  <a:lnTo>
                    <a:pt x="27940" y="18415"/>
                  </a:lnTo>
                  <a:lnTo>
                    <a:pt x="0" y="5080"/>
                  </a:lnTo>
                  <a:lnTo>
                    <a:pt x="0" y="1828799"/>
                  </a:lnTo>
                  <a:lnTo>
                    <a:pt x="12190728" y="1826259"/>
                  </a:lnTo>
                  <a:lnTo>
                    <a:pt x="12189458" y="228600"/>
                  </a:lnTo>
                  <a:lnTo>
                    <a:pt x="12166598" y="222885"/>
                  </a:lnTo>
                  <a:lnTo>
                    <a:pt x="12117068" y="211455"/>
                  </a:lnTo>
                  <a:lnTo>
                    <a:pt x="12004038" y="187325"/>
                  </a:lnTo>
                  <a:lnTo>
                    <a:pt x="11873228" y="162560"/>
                  </a:lnTo>
                  <a:lnTo>
                    <a:pt x="11800838" y="149225"/>
                  </a:lnTo>
                  <a:lnTo>
                    <a:pt x="11724638" y="136525"/>
                  </a:lnTo>
                  <a:lnTo>
                    <a:pt x="11644628" y="123825"/>
                  </a:lnTo>
                  <a:lnTo>
                    <a:pt x="11560808" y="111125"/>
                  </a:lnTo>
                  <a:lnTo>
                    <a:pt x="11472543" y="99060"/>
                  </a:lnTo>
                  <a:lnTo>
                    <a:pt x="11381103" y="86995"/>
                  </a:lnTo>
                  <a:lnTo>
                    <a:pt x="11285853" y="75565"/>
                  </a:lnTo>
                  <a:lnTo>
                    <a:pt x="11187428" y="64135"/>
                  </a:lnTo>
                  <a:lnTo>
                    <a:pt x="11085828" y="53975"/>
                  </a:lnTo>
                  <a:lnTo>
                    <a:pt x="10980418" y="43815"/>
                  </a:lnTo>
                  <a:lnTo>
                    <a:pt x="10872468" y="34925"/>
                  </a:lnTo>
                  <a:lnTo>
                    <a:pt x="10817223" y="31115"/>
                  </a:lnTo>
                  <a:lnTo>
                    <a:pt x="10761343" y="26670"/>
                  </a:lnTo>
                  <a:lnTo>
                    <a:pt x="10704828" y="22860"/>
                  </a:lnTo>
                  <a:lnTo>
                    <a:pt x="10531473" y="13335"/>
                  </a:lnTo>
                  <a:lnTo>
                    <a:pt x="10351768" y="5715"/>
                  </a:lnTo>
                  <a:lnTo>
                    <a:pt x="10290808" y="4445"/>
                  </a:lnTo>
                  <a:lnTo>
                    <a:pt x="10229213" y="2540"/>
                  </a:lnTo>
                  <a:lnTo>
                    <a:pt x="10166983" y="1270"/>
                  </a:lnTo>
                  <a:lnTo>
                    <a:pt x="10040618" y="0"/>
                  </a:lnTo>
                  <a:close/>
                </a:path>
              </a:pathLst>
            </a:custGeom>
            <a:solidFill>
              <a:srgbClr val="D22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46920" y="5292725"/>
              <a:ext cx="1630679" cy="85661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856358" y="6561531"/>
            <a:ext cx="84804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©</a:t>
            </a:r>
            <a:r>
              <a:rPr sz="1200" i="1" spc="-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Copyright</a:t>
            </a:r>
            <a:r>
              <a:rPr sz="1200" i="1" spc="-2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Reliance</a:t>
            </a:r>
            <a:r>
              <a:rPr sz="12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Retail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Limited.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All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rights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reserved.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Unauthorized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copying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or</a:t>
            </a:r>
            <a:r>
              <a:rPr sz="1200" i="1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transmission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strictly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prohibited.</a:t>
            </a:r>
            <a:r>
              <a:rPr sz="1200" i="1" spc="-4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For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Calibri Light"/>
                <a:cs typeface="Calibri Light"/>
              </a:rPr>
              <a:t>training</a:t>
            </a:r>
            <a:r>
              <a:rPr sz="1200" i="1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purposes</a:t>
            </a:r>
            <a:r>
              <a:rPr sz="1200" i="1" spc="-4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Calibri Light"/>
                <a:cs typeface="Calibri Light"/>
              </a:rPr>
              <a:t>only.</a:t>
            </a:r>
            <a:endParaRPr sz="1200">
              <a:latin typeface="Calibri Light"/>
              <a:cs typeface="Calibri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90" dirty="0"/>
              <a:t>PROJECT</a:t>
            </a:r>
            <a:r>
              <a:rPr spc="-5" dirty="0"/>
              <a:t> </a:t>
            </a:r>
            <a:r>
              <a:rPr spc="-204" dirty="0"/>
              <a:t>DESCRIPTION</a:t>
            </a:r>
            <a:r>
              <a:rPr spc="40" dirty="0"/>
              <a:t> </a:t>
            </a:r>
            <a:r>
              <a:rPr spc="-260" dirty="0"/>
              <a:t>&amp;</a:t>
            </a:r>
            <a:r>
              <a:rPr spc="15" dirty="0"/>
              <a:t> </a:t>
            </a:r>
            <a:r>
              <a:rPr spc="-180" dirty="0"/>
              <a:t>OBJECTIVE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533400" y="1325880"/>
            <a:ext cx="11353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1" dirty="0" smtClean="0"/>
              <a:t>Project Title</a:t>
            </a:r>
            <a:r>
              <a:rPr lang="en-IN" sz="2800" dirty="0" smtClean="0"/>
              <a:t>: Researching and Enhancing TSP Solutions</a:t>
            </a:r>
          </a:p>
          <a:p>
            <a:pPr algn="l"/>
            <a:endParaRPr lang="en-IN" sz="2800" dirty="0" smtClean="0"/>
          </a:p>
          <a:p>
            <a:pPr algn="l"/>
            <a:r>
              <a:rPr lang="en-IN" sz="2800" b="1" i="1" dirty="0" smtClean="0"/>
              <a:t>Objective:</a:t>
            </a:r>
          </a:p>
          <a:p>
            <a:pPr algn="l">
              <a:lnSpc>
                <a:spcPct val="150000"/>
              </a:lnSpc>
            </a:pPr>
            <a:r>
              <a:rPr lang="en-IN" sz="2800" dirty="0" smtClean="0"/>
              <a:t>- Solve the classical Traveling Salesman Problem (TSP) efficiently</a:t>
            </a:r>
          </a:p>
          <a:p>
            <a:pPr algn="l">
              <a:lnSpc>
                <a:spcPct val="150000"/>
              </a:lnSpc>
            </a:pPr>
            <a:r>
              <a:rPr lang="en-IN" sz="2800" dirty="0" smtClean="0"/>
              <a:t>- Extend TSP to support multiple vehicles</a:t>
            </a:r>
          </a:p>
          <a:p>
            <a:pPr algn="l">
              <a:lnSpc>
                <a:spcPct val="150000"/>
              </a:lnSpc>
            </a:pPr>
            <a:r>
              <a:rPr lang="en-IN" sz="2800" dirty="0" smtClean="0"/>
              <a:t>- Explore metaheuristic techniques like Simulated Annealing and Ant Colony Optimization</a:t>
            </a:r>
          </a:p>
          <a:p>
            <a:pPr algn="l">
              <a:lnSpc>
                <a:spcPct val="150000"/>
              </a:lnSpc>
            </a:pPr>
            <a:r>
              <a:rPr lang="en-IN" sz="2800" dirty="0" smtClean="0"/>
              <a:t>- Compare performance and outcomes with known benchmarks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PROJECT</a:t>
            </a:r>
            <a:r>
              <a:rPr spc="-65" dirty="0"/>
              <a:t> </a:t>
            </a:r>
            <a:r>
              <a:rPr spc="-114" dirty="0"/>
              <a:t>METHODOLOGY</a:t>
            </a:r>
            <a:r>
              <a:rPr spc="-70" dirty="0"/>
              <a:t> </a:t>
            </a:r>
            <a:r>
              <a:rPr dirty="0"/>
              <a:t>/</a:t>
            </a:r>
            <a:r>
              <a:rPr spc="-60" dirty="0"/>
              <a:t> </a:t>
            </a:r>
            <a:r>
              <a:rPr spc="-95" dirty="0"/>
              <a:t>WORKING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609600" y="1219200"/>
            <a:ext cx="10439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Implemented </a:t>
            </a:r>
            <a:r>
              <a:rPr lang="en-IN" sz="2800" dirty="0" err="1" smtClean="0"/>
              <a:t>Christofides</a:t>
            </a:r>
            <a:r>
              <a:rPr lang="en-IN" sz="2800" dirty="0" smtClean="0"/>
              <a:t> algorithm for near-optimal TSP paths</a:t>
            </a:r>
          </a:p>
          <a:p>
            <a:endParaRPr lang="en-IN" sz="16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Extended </a:t>
            </a:r>
            <a:r>
              <a:rPr lang="en-IN" sz="2800" dirty="0" err="1" smtClean="0"/>
              <a:t>Christofides</a:t>
            </a:r>
            <a:r>
              <a:rPr lang="en-IN" sz="2800" dirty="0" smtClean="0"/>
              <a:t> to support 4 vehicles starting and ending at depot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Developed node-partitioning logic for vehicle assignment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Researched and tested Simulated Annealing and Ant Colony Optimization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800" dirty="0" smtClean="0"/>
              <a:t>Conducted performance comparisons among the 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PROJECT</a:t>
            </a:r>
            <a:r>
              <a:rPr spc="80" dirty="0"/>
              <a:t> </a:t>
            </a:r>
            <a:r>
              <a:rPr spc="-260" dirty="0"/>
              <a:t>OUTCOME</a:t>
            </a:r>
            <a:r>
              <a:rPr spc="90" dirty="0"/>
              <a:t> </a:t>
            </a:r>
            <a:r>
              <a:rPr dirty="0"/>
              <a:t>/</a:t>
            </a:r>
            <a:r>
              <a:rPr spc="105" dirty="0"/>
              <a:t> </a:t>
            </a:r>
            <a:r>
              <a:rPr spc="-180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31165" y="773992"/>
            <a:ext cx="11658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My </a:t>
            </a:r>
            <a:r>
              <a:rPr lang="en-US" sz="1600" b="1" dirty="0" smtClean="0"/>
              <a:t>TSP Solution for single vehicle:</a:t>
            </a:r>
          </a:p>
          <a:p>
            <a:endParaRPr lang="en-US" sz="1600" b="1" dirty="0"/>
          </a:p>
          <a:p>
            <a:endParaRPr lang="en-US" sz="1600" b="1" dirty="0" smtClean="0"/>
          </a:p>
          <a:p>
            <a:endParaRPr lang="en-US" sz="1600" b="1" dirty="0"/>
          </a:p>
          <a:p>
            <a:endParaRPr lang="en-IN" sz="1600" b="1" dirty="0" smtClean="0"/>
          </a:p>
          <a:p>
            <a:r>
              <a:rPr lang="en-US" sz="1600" b="1" dirty="0" smtClean="0"/>
              <a:t>My solution for 1 vehicle using multiple vehicle code:</a:t>
            </a:r>
          </a:p>
          <a:p>
            <a:endParaRPr lang="en-IN" sz="1600" b="1" dirty="0" smtClean="0"/>
          </a:p>
          <a:p>
            <a:endParaRPr lang="en-IN" sz="1600" b="1" dirty="0" smtClean="0"/>
          </a:p>
          <a:p>
            <a:endParaRPr lang="en-US" sz="1600" b="1" dirty="0" smtClean="0"/>
          </a:p>
          <a:p>
            <a:r>
              <a:rPr lang="en-IN" sz="1600" b="1" dirty="0" smtClean="0"/>
              <a:t>OR Tools Solution for single vehicle:</a:t>
            </a:r>
          </a:p>
          <a:p>
            <a:endParaRPr lang="en-IN" sz="1600" b="1" dirty="0" smtClean="0"/>
          </a:p>
          <a:p>
            <a:endParaRPr lang="en-US" sz="1600" b="1" dirty="0" smtClean="0"/>
          </a:p>
          <a:p>
            <a:endParaRPr lang="en-IN" sz="1600" b="1" dirty="0" smtClean="0"/>
          </a:p>
          <a:p>
            <a:endParaRPr lang="en-IN" sz="1600" b="1" dirty="0"/>
          </a:p>
          <a:p>
            <a:r>
              <a:rPr lang="en-IN" sz="1600" b="1" dirty="0" smtClean="0"/>
              <a:t>My solution for multiple Vehicles:                                             </a:t>
            </a:r>
            <a:r>
              <a:rPr lang="en-US" sz="1600" b="1" dirty="0" smtClean="0"/>
              <a:t>OR Tools solution for Multiple Vehicles:</a:t>
            </a:r>
          </a:p>
          <a:p>
            <a:endParaRPr lang="en-IN" sz="1600" b="1" dirty="0" smtClean="0"/>
          </a:p>
          <a:p>
            <a:endParaRPr lang="en-IN" sz="1600" b="1" dirty="0" smtClean="0"/>
          </a:p>
          <a:p>
            <a:endParaRPr lang="en-IN" sz="1600" b="1" dirty="0" smtClean="0"/>
          </a:p>
          <a:p>
            <a:endParaRPr lang="en-US" sz="1600" b="1" dirty="0" smtClean="0"/>
          </a:p>
          <a:p>
            <a:endParaRPr lang="en-US" sz="1600" b="1" dirty="0" smtClean="0"/>
          </a:p>
          <a:p>
            <a:endParaRPr lang="en-IN" sz="1600" b="1" dirty="0" smtClean="0"/>
          </a:p>
          <a:p>
            <a:endParaRPr lang="en-IN" sz="1600" b="1" dirty="0"/>
          </a:p>
          <a:p>
            <a:endParaRPr lang="en-IN" sz="1600" b="1" dirty="0" smtClean="0"/>
          </a:p>
          <a:p>
            <a:endParaRPr lang="en-IN" sz="1600" b="1" dirty="0" smtClean="0"/>
          </a:p>
          <a:p>
            <a:endParaRPr lang="en-US" sz="1600" b="1" dirty="0" smtClean="0"/>
          </a:p>
          <a:p>
            <a:endParaRPr lang="en-US" sz="16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8" y="1133310"/>
            <a:ext cx="10634782" cy="6954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7" y="3240933"/>
            <a:ext cx="9833463" cy="7214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59" y="4493722"/>
            <a:ext cx="5520756" cy="13736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1" y="2286572"/>
            <a:ext cx="10058400" cy="5610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4493722"/>
            <a:ext cx="5705626" cy="2031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PROJECT</a:t>
            </a:r>
            <a:r>
              <a:rPr spc="80" dirty="0"/>
              <a:t> </a:t>
            </a:r>
            <a:r>
              <a:rPr spc="-260" dirty="0"/>
              <a:t>OUTCOME</a:t>
            </a:r>
            <a:r>
              <a:rPr spc="90" dirty="0"/>
              <a:t> </a:t>
            </a:r>
            <a:r>
              <a:rPr dirty="0"/>
              <a:t>/</a:t>
            </a:r>
            <a:r>
              <a:rPr spc="105" dirty="0"/>
              <a:t> </a:t>
            </a:r>
            <a:r>
              <a:rPr spc="-180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07"/>
          <a:stretch/>
        </p:blipFill>
        <p:spPr>
          <a:xfrm>
            <a:off x="21567" y="1009260"/>
            <a:ext cx="6303033" cy="50105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0"/>
          <a:stretch/>
        </p:blipFill>
        <p:spPr>
          <a:xfrm>
            <a:off x="6252360" y="1051172"/>
            <a:ext cx="5941078" cy="504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6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5" dirty="0"/>
              <a:t>PROJECT</a:t>
            </a:r>
            <a:r>
              <a:rPr spc="80" dirty="0"/>
              <a:t> </a:t>
            </a:r>
            <a:r>
              <a:rPr spc="-260" dirty="0"/>
              <a:t>OUTCOME</a:t>
            </a:r>
            <a:r>
              <a:rPr spc="90" dirty="0"/>
              <a:t> </a:t>
            </a:r>
            <a:r>
              <a:rPr dirty="0"/>
              <a:t>/</a:t>
            </a:r>
            <a:r>
              <a:rPr spc="105" dirty="0"/>
              <a:t> </a:t>
            </a:r>
            <a:r>
              <a:rPr spc="-180" dirty="0"/>
              <a:t>RESULT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452022"/>
            <a:ext cx="4695805" cy="201068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6250" r="6250" b="3785"/>
          <a:stretch/>
        </p:blipFill>
        <p:spPr>
          <a:xfrm>
            <a:off x="4557114" y="860077"/>
            <a:ext cx="3657600" cy="3154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/>
          <a:srcRect l="5000" r="3750" b="3785"/>
          <a:stretch/>
        </p:blipFill>
        <p:spPr>
          <a:xfrm>
            <a:off x="8329225" y="915088"/>
            <a:ext cx="3747840" cy="309966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/>
          <a:srcRect l="5000" r="5000"/>
          <a:stretch/>
        </p:blipFill>
        <p:spPr>
          <a:xfrm>
            <a:off x="431165" y="846681"/>
            <a:ext cx="3988435" cy="347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4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RECOMMENDATION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194789"/>
              </p:ext>
            </p:extLst>
          </p:nvPr>
        </p:nvGraphicFramePr>
        <p:xfrm>
          <a:off x="609600" y="893985"/>
          <a:ext cx="10972800" cy="5302072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  <a:gridCol w="3657600"/>
              </a:tblGrid>
              <a:tr h="584241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OR-Tools Code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 smtClean="0"/>
                        <a:t>My</a:t>
                      </a:r>
                      <a:r>
                        <a:rPr lang="en-IN" b="1" baseline="0" dirty="0" smtClean="0"/>
                        <a:t> </a:t>
                      </a:r>
                      <a:r>
                        <a:rPr lang="en-IN" b="1" dirty="0" smtClean="0"/>
                        <a:t> </a:t>
                      </a:r>
                      <a:r>
                        <a:rPr lang="en-IN" b="1" dirty="0"/>
                        <a:t>Code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/>
                      <a:lightRig rig="flood" dir="t"/>
                    </a:cell3D>
                  </a:tcPr>
                </a:tc>
              </a:tr>
              <a:tr h="618271">
                <a:tc>
                  <a:txBody>
                    <a:bodyPr/>
                    <a:lstStyle/>
                    <a:p>
                      <a:r>
                        <a:rPr lang="en-IN" dirty="0" smtClean="0"/>
                        <a:t>Multiple vehicles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✅ Supported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✅ Supported (manually splits cities across vehicles)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41">
                <a:tc>
                  <a:txBody>
                    <a:bodyPr/>
                    <a:lstStyle/>
                    <a:p>
                      <a:r>
                        <a:rPr lang="en-IN" dirty="0"/>
                        <a:t>Type of algorithm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Constraint-based optimization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Heuristic + Approximation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9350">
                <a:tc>
                  <a:txBody>
                    <a:bodyPr/>
                    <a:lstStyle/>
                    <a:p>
                      <a:r>
                        <a:rPr lang="en-IN"/>
                        <a:t>Flexibility for constraints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Very high (can add capacity, time windows,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Limited, unless manually added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/>
                        <a:t>Quality of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Generally </a:t>
                      </a:r>
                      <a:r>
                        <a:rPr lang="en-US" b="1"/>
                        <a:t>very good</a:t>
                      </a:r>
                      <a:r>
                        <a:rPr lang="en-US"/>
                        <a:t>, close to optimal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Approximate</a:t>
                      </a:r>
                      <a:r>
                        <a:rPr lang="en-IN" dirty="0"/>
                        <a:t>, depends on graph structure &amp;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r>
                        <a:rPr lang="en-IN" dirty="0"/>
                        <a:t>Route balancing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❌ May give empty routes for some vehicles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✅ Tries to </a:t>
                      </a:r>
                      <a:r>
                        <a:rPr lang="en-US" b="1" dirty="0" smtClean="0"/>
                        <a:t>balance nodes</a:t>
                      </a:r>
                      <a:r>
                        <a:rPr lang="en-US" dirty="0" smtClean="0"/>
                        <a:t> round-robin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IN" dirty="0" smtClean="0"/>
                        <a:t>Depot return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✅ Vehicles </a:t>
                      </a:r>
                      <a:r>
                        <a:rPr lang="en-US" b="1" dirty="0" smtClean="0"/>
                        <a:t>start and end at depot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✅ manually enforce start/end at depot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79">
                <a:tc>
                  <a:txBody>
                    <a:bodyPr/>
                    <a:lstStyle/>
                    <a:p>
                      <a:r>
                        <a:rPr lang="en-IN" dirty="0" smtClean="0"/>
                        <a:t>Risk of bugs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Low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Medium (errors in remapping or slicing)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25" dirty="0"/>
              <a:t>KEY</a:t>
            </a:r>
            <a:r>
              <a:rPr spc="-100" dirty="0"/>
              <a:t> </a:t>
            </a:r>
            <a:r>
              <a:rPr spc="-215" dirty="0"/>
              <a:t>LEARNINGS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727392" y="2299215"/>
            <a:ext cx="1112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Gained deep understanding of TSP and approximation 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Understood trade-offs in time vs. accuracy among algorithms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Learned how to implement metaheuristics practically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Applied data structures like graphs, and matchings effectively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15" dirty="0"/>
              <a:t>HITS</a:t>
            </a:r>
            <a:r>
              <a:rPr spc="-135" dirty="0"/>
              <a:t> </a:t>
            </a:r>
            <a:r>
              <a:rPr spc="-490" dirty="0"/>
              <a:t>&amp;</a:t>
            </a:r>
            <a:r>
              <a:rPr spc="-155" dirty="0"/>
              <a:t> </a:t>
            </a:r>
            <a:r>
              <a:rPr spc="-445" dirty="0"/>
              <a:t>MISSES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29399"/>
            <a:ext cx="12192000" cy="228600"/>
          </a:xfrm>
          <a:custGeom>
            <a:avLst/>
            <a:gdLst/>
            <a:ahLst/>
            <a:cxnLst/>
            <a:rect l="l" t="t" r="r" b="b"/>
            <a:pathLst>
              <a:path w="12192000" h="228600">
                <a:moveTo>
                  <a:pt x="12192000" y="0"/>
                </a:moveTo>
                <a:lnTo>
                  <a:pt x="0" y="0"/>
                </a:lnTo>
                <a:lnTo>
                  <a:pt x="0" y="228600"/>
                </a:lnTo>
                <a:lnTo>
                  <a:pt x="12192000" y="2286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02C2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0" y="59055"/>
            <a:ext cx="1599565" cy="61087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47320" y="33019"/>
            <a:ext cx="10774045" cy="755650"/>
            <a:chOff x="147320" y="33019"/>
            <a:chExt cx="10774045" cy="755650"/>
          </a:xfrm>
        </p:grpSpPr>
        <p:sp>
          <p:nvSpPr>
            <p:cNvPr id="6" name="object 6"/>
            <p:cNvSpPr/>
            <p:nvPr/>
          </p:nvSpPr>
          <p:spPr>
            <a:xfrm>
              <a:off x="431165" y="785494"/>
              <a:ext cx="10490200" cy="0"/>
            </a:xfrm>
            <a:custGeom>
              <a:avLst/>
              <a:gdLst/>
              <a:ahLst/>
              <a:cxnLst/>
              <a:rect l="l" t="t" r="r" b="b"/>
              <a:pathLst>
                <a:path w="10490200">
                  <a:moveTo>
                    <a:pt x="0" y="0"/>
                  </a:moveTo>
                  <a:lnTo>
                    <a:pt x="10490200" y="0"/>
                  </a:lnTo>
                </a:path>
              </a:pathLst>
            </a:custGeom>
            <a:ln w="609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320" y="33019"/>
              <a:ext cx="1160145" cy="710564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431165" y="1295400"/>
            <a:ext cx="1137983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HITS: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Successfully implemented </a:t>
            </a:r>
            <a:r>
              <a:rPr lang="en-US" sz="2400" dirty="0" err="1" smtClean="0"/>
              <a:t>Christofides</a:t>
            </a:r>
            <a:r>
              <a:rPr lang="en-US" sz="2400" dirty="0" smtClean="0"/>
              <a:t> &amp; multi-vehicle extension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Strong learning of real-world constraints in routing problems</a:t>
            </a:r>
          </a:p>
          <a:p>
            <a:endParaRPr lang="en-US" sz="2000" dirty="0" smtClean="0"/>
          </a:p>
          <a:p>
            <a:r>
              <a:rPr lang="en-IN" sz="2400" b="1" i="1" dirty="0" smtClean="0"/>
              <a:t>MISSES: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custom algorithm I initially developed worked only for a small number of     nodes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scaled to 13 nodes, it failed to produce valid results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result, I had to switch to a more reliable approach using </a:t>
            </a:r>
            <a:r>
              <a:rPr kumimoji="0" lang="en-US" alt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Kruskal’s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building the Minimum Spanning Tree</a:t>
            </a:r>
          </a:p>
          <a:p>
            <a:endParaRPr lang="en-US" dirty="0" smtClean="0"/>
          </a:p>
          <a:p>
            <a:r>
              <a:rPr lang="en-IN" dirty="0" smtClean="0"/>
              <a:t>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Words>436</Words>
  <Application>Microsoft Office PowerPoint</Application>
  <PresentationFormat>Widescreen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Verdana</vt:lpstr>
      <vt:lpstr>Office Theme</vt:lpstr>
      <vt:lpstr>PROJECT REVIEW PANEL PRESENTATION</vt:lpstr>
      <vt:lpstr>PROJECT DESCRIPTION &amp; OBJECTIVE</vt:lpstr>
      <vt:lpstr>PROJECT METHODOLOGY / WORKING</vt:lpstr>
      <vt:lpstr>PROJECT OUTCOME / RESULT</vt:lpstr>
      <vt:lpstr>PROJECT OUTCOME / RESULT</vt:lpstr>
      <vt:lpstr>PROJECT OUTCOME / RESULT</vt:lpstr>
      <vt:lpstr>RECOMMENDATION</vt:lpstr>
      <vt:lpstr>KEY LEARNINGS</vt:lpstr>
      <vt:lpstr>HITS &amp; MISSES</vt:lpstr>
      <vt:lpstr>OVERALL EXPERIENCE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Jiten Sharma</dc:creator>
  <cp:lastModifiedBy>jeet jain</cp:lastModifiedBy>
  <cp:revision>13</cp:revision>
  <dcterms:created xsi:type="dcterms:W3CDTF">2025-07-13T06:34:08Z</dcterms:created>
  <dcterms:modified xsi:type="dcterms:W3CDTF">2025-07-14T11:32:49Z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2025-07-13T00:00:00Z</vt:filetime>
  </property>
  <property fmtid="{D5CDD505-2E9C-101B-9397-08002B2CF9AE}" pid="5" name="Producer">
    <vt:lpwstr>www.ilovepdf.com</vt:lpwstr>
  </property>
</Properties>
</file>