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Lst>
  <p:sldSz cy="5143500" cx="9144000"/>
  <p:notesSz cx="6858000" cy="9144000"/>
  <p:embeddedFontLst>
    <p:embeddedFont>
      <p:font typeface="Roboto"/>
      <p:regular r:id="rId93"/>
      <p:bold r:id="rId94"/>
      <p:italic r:id="rId95"/>
      <p:boldItalic r:id="rId9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slide" Target="slides/slide79.xml"/><Relationship Id="rId83" Type="http://schemas.openxmlformats.org/officeDocument/2006/relationships/slide" Target="slides/slide78.xml"/><Relationship Id="rId42" Type="http://schemas.openxmlformats.org/officeDocument/2006/relationships/slide" Target="slides/slide37.xml"/><Relationship Id="rId86" Type="http://schemas.openxmlformats.org/officeDocument/2006/relationships/slide" Target="slides/slide81.xml"/><Relationship Id="rId41" Type="http://schemas.openxmlformats.org/officeDocument/2006/relationships/slide" Target="slides/slide36.xml"/><Relationship Id="rId85" Type="http://schemas.openxmlformats.org/officeDocument/2006/relationships/slide" Target="slides/slide80.xml"/><Relationship Id="rId44" Type="http://schemas.openxmlformats.org/officeDocument/2006/relationships/slide" Target="slides/slide39.xml"/><Relationship Id="rId88" Type="http://schemas.openxmlformats.org/officeDocument/2006/relationships/slide" Target="slides/slide83.xml"/><Relationship Id="rId43" Type="http://schemas.openxmlformats.org/officeDocument/2006/relationships/slide" Target="slides/slide38.xml"/><Relationship Id="rId87" Type="http://schemas.openxmlformats.org/officeDocument/2006/relationships/slide" Target="slides/slide82.xml"/><Relationship Id="rId46" Type="http://schemas.openxmlformats.org/officeDocument/2006/relationships/slide" Target="slides/slide41.xml"/><Relationship Id="rId45" Type="http://schemas.openxmlformats.org/officeDocument/2006/relationships/slide" Target="slides/slide40.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95" Type="http://schemas.openxmlformats.org/officeDocument/2006/relationships/font" Target="fonts/Roboto-italic.fntdata"/><Relationship Id="rId50" Type="http://schemas.openxmlformats.org/officeDocument/2006/relationships/slide" Target="slides/slide45.xml"/><Relationship Id="rId94" Type="http://schemas.openxmlformats.org/officeDocument/2006/relationships/font" Target="fonts/Roboto-bold.fntdata"/><Relationship Id="rId53" Type="http://schemas.openxmlformats.org/officeDocument/2006/relationships/slide" Target="slides/slide48.xml"/><Relationship Id="rId52" Type="http://schemas.openxmlformats.org/officeDocument/2006/relationships/slide" Target="slides/slide47.xml"/><Relationship Id="rId96" Type="http://schemas.openxmlformats.org/officeDocument/2006/relationships/font" Target="fonts/Roboto-boldItalic.fntdata"/><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font" Target="fonts/Roboto-regular.fntdata"/><Relationship Id="rId92" Type="http://schemas.openxmlformats.org/officeDocument/2006/relationships/slide" Target="slides/slide87.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1e1b4fd119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1e1b4fd119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1e1b4fd119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1e1b4fd119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1e1b4fd119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1e1b4fd119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1e1b4fd119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1e1b4fd119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1e1b4fd119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31e1b4fd119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31e1b4fd119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31e1b4fd119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1e1b4fd119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1e1b4fd119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31e1b4fd119_0_4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31e1b4fd119_0_4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31e1b4fd119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31e1b4fd119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31e1b4fd119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31e1b4fd119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31a9193867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31a9193867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31e1b4fd119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31e1b4fd119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31e1b4fd119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31e1b4fd119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31e1b4fd119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31e1b4fd119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31e1b4fd119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31e1b4fd119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31e1b4fd119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31e1b4fd119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31e1b4fd119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31e1b4fd119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31e1b4fd119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31e1b4fd119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31e1b4fd119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31e1b4fd119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31e1b4fd119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31e1b4fd119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31e1b4fd119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31e1b4fd119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31dd5ffb61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31dd5ffb61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31e1b4fd119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31e1b4fd119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31e1b4fd119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31e1b4fd119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31e1b4fd119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31e1b4fd119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31e1b4fd119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31e1b4fd119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31e1b4fd119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31e1b4fd119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31e1b4fd119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31e1b4fd119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31e1b4fd119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31e1b4fd119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31e1b4fd119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31e1b4fd119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31e1b4fd119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31e1b4fd119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31e1b4fd119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31e1b4fd119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31dd5ffb61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31dd5ffb61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31e1b4fd119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31e1b4fd119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d6c4ceae48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2d6c4ceae48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d6c4ceae48_3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2d6c4ceae48_3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31e1b4fd119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31e1b4fd119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31e1b4fd119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31e1b4fd119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d6c4ceae48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2d6c4ceae48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d6c4ceae48_3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2d6c4ceae48_3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31e1b4fd119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31e1b4fd119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31e1b4fd119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31e1b4fd119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2d6c4ceae48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2d6c4ceae48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1e1b4fd11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1e1b4fd11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2d6c4ceae48_3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2d6c4ceae48_3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31e1b4fd119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31e1b4fd119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31e1b4fd119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31e1b4fd119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31e1b4fd119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31e1b4fd119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31e1b4fd119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31e1b4fd119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31e1b4fd119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31e1b4fd119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31e1b4fd119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31e1b4fd119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31e1b4fd119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31e1b4fd119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31e1b4fd119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31e1b4fd119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31e1b4fd119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31e1b4fd119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1e1b4fd119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1e1b4fd11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31e1b4fd119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31e1b4fd119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31e1b4fd119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31e1b4fd119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31e1b4fd119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31e1b4fd119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31e1b4fd119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31e1b4fd119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31e1b4fd119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31e1b4fd119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31e1b4fd119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31e1b4fd119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31e1b4fd119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31e1b4fd119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31e1b4fd119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31e1b4fd119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31e1b4fd119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31e1b4fd119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31e1b4fd119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31e1b4fd119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1e1b4fd119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1e1b4fd11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31e1b4fd119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31e1b4fd119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31e1b4fd119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31e1b4fd119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31e1b4fd119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31e1b4fd119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31e1b4fd119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31e1b4fd119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31e1b4fd119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31e1b4fd119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31e1b4fd119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31e1b4fd119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31e1b4fd119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31e1b4fd119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31e1b4fd119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31e1b4fd119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31e1b4fd119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31e1b4fd119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31e1b4fd119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31e1b4fd119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1e1b4fd119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1e1b4fd119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31e1b4fd119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31e1b4fd119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31e1b4fd119_0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31e1b4fd119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31e1b4fd119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31e1b4fd119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31e1b4fd119_0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31e1b4fd119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31e1b4fd119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31e1b4fd119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g31e1b4fd119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8" name="Google Shape;568;g31e1b4fd119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31e1b4fd119_0_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31e1b4fd119_0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31e1b4fd119_0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31e1b4fd119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1e1b4fd119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1e1b4fd119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2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2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2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2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2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28.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29.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hyperlink" Target="https://github.com/jeet1912/updatedLime"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hyperlink" Target="https://colab.research.google.com/drive/1rpsaTy38X-HFe0V3akfZuH3b-RZjaHre?usp=sharing"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7.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1655400" y="1559550"/>
            <a:ext cx="5833200" cy="674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4040"/>
              <a:t> </a:t>
            </a:r>
            <a:r>
              <a:rPr lang="en" sz="4040"/>
              <a:t>Why should I trust you?</a:t>
            </a:r>
            <a:endParaRPr sz="4040"/>
          </a:p>
        </p:txBody>
      </p:sp>
      <p:sp>
        <p:nvSpPr>
          <p:cNvPr id="55" name="Google Shape;55;p13"/>
          <p:cNvSpPr txBox="1"/>
          <p:nvPr>
            <p:ph idx="1" type="subTitle"/>
          </p:nvPr>
        </p:nvSpPr>
        <p:spPr>
          <a:xfrm>
            <a:off x="3485700" y="2791350"/>
            <a:ext cx="2172600" cy="5571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t/>
            </a:r>
            <a:endParaRPr/>
          </a:p>
          <a:p>
            <a:pPr indent="0" lvl="0" marL="0" rtl="0" algn="ctr">
              <a:spcBef>
                <a:spcPts val="0"/>
              </a:spcBef>
              <a:spcAft>
                <a:spcPts val="0"/>
              </a:spcAft>
              <a:buNone/>
            </a:pPr>
            <a:r>
              <a:rPr lang="en" sz="5815"/>
              <a:t>Marco T.R, </a:t>
            </a:r>
            <a:endParaRPr sz="5815"/>
          </a:p>
          <a:p>
            <a:pPr indent="0" lvl="0" marL="0" rtl="0" algn="ctr">
              <a:spcBef>
                <a:spcPts val="0"/>
              </a:spcBef>
              <a:spcAft>
                <a:spcPts val="0"/>
              </a:spcAft>
              <a:buNone/>
            </a:pPr>
            <a:r>
              <a:rPr lang="en" sz="5815"/>
              <a:t>Sameer Singh </a:t>
            </a:r>
            <a:endParaRPr sz="5815"/>
          </a:p>
          <a:p>
            <a:pPr indent="0" lvl="0" marL="0" rtl="0" algn="ctr">
              <a:spcBef>
                <a:spcPts val="0"/>
              </a:spcBef>
              <a:spcAft>
                <a:spcPts val="0"/>
              </a:spcAft>
              <a:buNone/>
            </a:pPr>
            <a:r>
              <a:rPr lang="en" sz="5815"/>
              <a:t>and Carlos Guestrin</a:t>
            </a:r>
            <a:endParaRPr sz="5815"/>
          </a:p>
        </p:txBody>
      </p:sp>
      <p:sp>
        <p:nvSpPr>
          <p:cNvPr id="56" name="Google Shape;56;p13"/>
          <p:cNvSpPr txBox="1"/>
          <p:nvPr>
            <p:ph idx="1" type="subTitle"/>
          </p:nvPr>
        </p:nvSpPr>
        <p:spPr>
          <a:xfrm>
            <a:off x="1924950" y="2234250"/>
            <a:ext cx="5115000" cy="557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000"/>
              <a:t>Explaining the Predictions of Any Classifier</a:t>
            </a:r>
            <a:endParaRPr sz="2000"/>
          </a:p>
        </p:txBody>
      </p:sp>
      <p:sp>
        <p:nvSpPr>
          <p:cNvPr id="57" name="Google Shape;57;p13"/>
          <p:cNvSpPr txBox="1"/>
          <p:nvPr>
            <p:ph idx="1" type="subTitle"/>
          </p:nvPr>
        </p:nvSpPr>
        <p:spPr>
          <a:xfrm>
            <a:off x="6391625" y="3905750"/>
            <a:ext cx="2172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770"/>
              <a:buNone/>
            </a:pPr>
            <a:r>
              <a:rPr lang="en" sz="1260"/>
              <a:t>Abhijeet Sahdev</a:t>
            </a:r>
            <a:endParaRPr sz="1260"/>
          </a:p>
          <a:p>
            <a:pPr indent="0" lvl="0" marL="0" rtl="0" algn="ctr">
              <a:spcBef>
                <a:spcPts val="0"/>
              </a:spcBef>
              <a:spcAft>
                <a:spcPts val="0"/>
              </a:spcAft>
              <a:buSzPts val="770"/>
              <a:buNone/>
            </a:pPr>
            <a:r>
              <a:rPr lang="en" sz="1260"/>
              <a:t>ID: 31669135</a:t>
            </a:r>
            <a:endParaRPr sz="1260"/>
          </a:p>
          <a:p>
            <a:pPr indent="0" lvl="0" marL="0" rtl="0" algn="ctr">
              <a:spcBef>
                <a:spcPts val="0"/>
              </a:spcBef>
              <a:spcAft>
                <a:spcPts val="0"/>
              </a:spcAft>
              <a:buSzPts val="770"/>
              <a:buNone/>
            </a:pPr>
            <a:r>
              <a:t/>
            </a:r>
            <a:endParaRPr sz="126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Mesh plot </a:t>
            </a:r>
            <a:endParaRPr/>
          </a:p>
        </p:txBody>
      </p:sp>
      <p:sp>
        <p:nvSpPr>
          <p:cNvPr id="122" name="Google Shape;122;p22"/>
          <p:cNvSpPr txBox="1"/>
          <p:nvPr>
            <p:ph idx="1" type="body"/>
          </p:nvPr>
        </p:nvSpPr>
        <p:spPr>
          <a:xfrm>
            <a:off x="311700" y="1152475"/>
            <a:ext cx="2604000" cy="34164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7F7F7"/>
                </a:highlight>
                <a:latin typeface="Courier New"/>
                <a:ea typeface="Courier New"/>
                <a:cs typeface="Courier New"/>
                <a:sym typeface="Courier New"/>
              </a:rPr>
              <a:t>x = df2[</a:t>
            </a:r>
            <a:r>
              <a:rPr lang="en" sz="1050">
                <a:solidFill>
                  <a:srgbClr val="A31515"/>
                </a:solidFill>
                <a:highlight>
                  <a:srgbClr val="F7F7F7"/>
                </a:highlight>
                <a:latin typeface="Courier New"/>
                <a:ea typeface="Courier New"/>
                <a:cs typeface="Courier New"/>
                <a:sym typeface="Courier New"/>
              </a:rPr>
              <a:t>'Seconds'</a:t>
            </a:r>
            <a:r>
              <a:rPr lang="en" sz="1050">
                <a:solidFill>
                  <a:schemeClr val="dk1"/>
                </a:solidFill>
                <a:highlight>
                  <a:srgbClr val="F7F7F7"/>
                </a:highlight>
                <a:latin typeface="Courier New"/>
                <a:ea typeface="Courier New"/>
                <a:cs typeface="Courier New"/>
                <a:sym typeface="Courier New"/>
              </a:rPr>
              <a:t>].to_list()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7F7F7"/>
                </a:highlight>
                <a:latin typeface="Courier New"/>
                <a:ea typeface="Courier New"/>
                <a:cs typeface="Courier New"/>
                <a:sym typeface="Courier New"/>
              </a:rPr>
              <a:t>y = df2[</a:t>
            </a:r>
            <a:r>
              <a:rPr lang="en" sz="1050">
                <a:solidFill>
                  <a:srgbClr val="A31515"/>
                </a:solidFill>
                <a:highlight>
                  <a:srgbClr val="F7F7F7"/>
                </a:highlight>
                <a:latin typeface="Courier New"/>
                <a:ea typeface="Courier New"/>
                <a:cs typeface="Courier New"/>
                <a:sym typeface="Courier New"/>
              </a:rPr>
              <a:t>'Minutes'</a:t>
            </a:r>
            <a:r>
              <a:rPr lang="en" sz="1050">
                <a:solidFill>
                  <a:schemeClr val="dk1"/>
                </a:solidFill>
                <a:highlight>
                  <a:srgbClr val="F7F7F7"/>
                </a:highlight>
                <a:latin typeface="Courier New"/>
                <a:ea typeface="Courier New"/>
                <a:cs typeface="Courier New"/>
                <a:sym typeface="Courier New"/>
              </a:rPr>
              <a:t>].to_list()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7F7F7"/>
                </a:highlight>
                <a:latin typeface="Courier New"/>
                <a:ea typeface="Courier New"/>
                <a:cs typeface="Courier New"/>
                <a:sym typeface="Courier New"/>
              </a:rPr>
              <a:t>z = df2[</a:t>
            </a:r>
            <a:r>
              <a:rPr lang="en" sz="1050">
                <a:solidFill>
                  <a:srgbClr val="A31515"/>
                </a:solidFill>
                <a:highlight>
                  <a:srgbClr val="F7F7F7"/>
                </a:highlight>
                <a:latin typeface="Courier New"/>
                <a:ea typeface="Courier New"/>
                <a:cs typeface="Courier New"/>
                <a:sym typeface="Courier New"/>
              </a:rPr>
              <a:t>'Hours'</a:t>
            </a:r>
            <a:r>
              <a:rPr lang="en" sz="1050">
                <a:solidFill>
                  <a:schemeClr val="dk1"/>
                </a:solidFill>
                <a:highlight>
                  <a:srgbClr val="F7F7F7"/>
                </a:highlight>
                <a:latin typeface="Courier New"/>
                <a:ea typeface="Courier New"/>
                <a:cs typeface="Courier New"/>
                <a:sym typeface="Courier New"/>
              </a:rPr>
              <a:t>].to_list()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7F7F7"/>
                </a:highlight>
                <a:latin typeface="Courier New"/>
                <a:ea typeface="Courier New"/>
                <a:cs typeface="Courier New"/>
                <a:sym typeface="Courier New"/>
              </a:rPr>
              <a:t>fig = go.Figure(data=[go.Mesh3d(x=x, y=y, z=z, color=</a:t>
            </a:r>
            <a:r>
              <a:rPr lang="en" sz="1050">
                <a:solidFill>
                  <a:srgbClr val="A31515"/>
                </a:solidFill>
                <a:highlight>
                  <a:srgbClr val="F7F7F7"/>
                </a:highlight>
                <a:latin typeface="Courier New"/>
                <a:ea typeface="Courier New"/>
                <a:cs typeface="Courier New"/>
                <a:sym typeface="Courier New"/>
              </a:rPr>
              <a:t>'lightpink'</a:t>
            </a:r>
            <a:r>
              <a:rPr lang="en" sz="1050">
                <a:solidFill>
                  <a:schemeClr val="dk1"/>
                </a:solidFill>
                <a:highlight>
                  <a:srgbClr val="F7F7F7"/>
                </a:highlight>
                <a:latin typeface="Courier New"/>
                <a:ea typeface="Courier New"/>
                <a:cs typeface="Courier New"/>
                <a:sym typeface="Courier New"/>
              </a:rPr>
              <a:t>, opacity=</a:t>
            </a:r>
            <a:r>
              <a:rPr lang="en" sz="1050">
                <a:solidFill>
                  <a:srgbClr val="116644"/>
                </a:solidFill>
                <a:highlight>
                  <a:srgbClr val="F7F7F7"/>
                </a:highlight>
                <a:latin typeface="Courier New"/>
                <a:ea typeface="Courier New"/>
                <a:cs typeface="Courier New"/>
                <a:sym typeface="Courier New"/>
              </a:rPr>
              <a:t>0.50</a:t>
            </a:r>
            <a:r>
              <a:rPr lang="en" sz="1050">
                <a:solidFill>
                  <a:schemeClr val="dk1"/>
                </a:solidFill>
                <a:highlight>
                  <a:srgbClr val="F7F7F7"/>
                </a:highlight>
                <a:latin typeface="Courier New"/>
                <a:ea typeface="Courier New"/>
                <a:cs typeface="Courier New"/>
                <a:sym typeface="Courier New"/>
              </a:rPr>
              <a:t>,)], layout=go.Layout(scene=</a:t>
            </a:r>
            <a:r>
              <a:rPr lang="en" sz="1050">
                <a:solidFill>
                  <a:srgbClr val="257693"/>
                </a:solidFill>
                <a:highlight>
                  <a:srgbClr val="F7F7F7"/>
                </a:highlight>
                <a:latin typeface="Courier New"/>
                <a:ea typeface="Courier New"/>
                <a:cs typeface="Courier New"/>
                <a:sym typeface="Courier New"/>
              </a:rPr>
              <a:t>dict</a:t>
            </a:r>
            <a:r>
              <a:rPr lang="en" sz="1050">
                <a:solidFill>
                  <a:schemeClr val="dk1"/>
                </a:solidFill>
                <a:highlight>
                  <a:srgbClr val="F7F7F7"/>
                </a:highlight>
                <a:latin typeface="Courier New"/>
                <a:ea typeface="Courier New"/>
                <a:cs typeface="Courier New"/>
                <a:sym typeface="Courier New"/>
              </a:rPr>
              <a:t>(xaxis_title=</a:t>
            </a:r>
            <a:r>
              <a:rPr lang="en" sz="1050">
                <a:solidFill>
                  <a:srgbClr val="A31515"/>
                </a:solidFill>
                <a:highlight>
                  <a:srgbClr val="F7F7F7"/>
                </a:highlight>
                <a:latin typeface="Courier New"/>
                <a:ea typeface="Courier New"/>
                <a:cs typeface="Courier New"/>
                <a:sym typeface="Courier New"/>
              </a:rPr>
              <a:t>'X (Seconds)'</a:t>
            </a:r>
            <a:r>
              <a:rPr lang="en" sz="1050">
                <a:solidFill>
                  <a:schemeClr val="dk1"/>
                </a:solidFill>
                <a:highlight>
                  <a:srgbClr val="F7F7F7"/>
                </a:highlight>
                <a:latin typeface="Courier New"/>
                <a:ea typeface="Courier New"/>
                <a:cs typeface="Courier New"/>
                <a:sym typeface="Courier New"/>
              </a:rPr>
              <a:t>, yaxis_title=</a:t>
            </a:r>
            <a:r>
              <a:rPr lang="en" sz="1050">
                <a:solidFill>
                  <a:srgbClr val="A31515"/>
                </a:solidFill>
                <a:highlight>
                  <a:srgbClr val="F7F7F7"/>
                </a:highlight>
                <a:latin typeface="Courier New"/>
                <a:ea typeface="Courier New"/>
                <a:cs typeface="Courier New"/>
                <a:sym typeface="Courier New"/>
              </a:rPr>
              <a:t>'Y (Hours)'</a:t>
            </a:r>
            <a:r>
              <a:rPr lang="en" sz="1050">
                <a:solidFill>
                  <a:schemeClr val="dk1"/>
                </a:solidFill>
                <a:highlight>
                  <a:srgbClr val="F7F7F7"/>
                </a:highlight>
                <a:latin typeface="Courier New"/>
                <a:ea typeface="Courier New"/>
                <a:cs typeface="Courier New"/>
                <a:sym typeface="Courier New"/>
              </a:rPr>
              <a:t>, zaxis_title=</a:t>
            </a:r>
            <a:r>
              <a:rPr lang="en" sz="1050">
                <a:solidFill>
                  <a:srgbClr val="A31515"/>
                </a:solidFill>
                <a:highlight>
                  <a:srgbClr val="F7F7F7"/>
                </a:highlight>
                <a:latin typeface="Courier New"/>
                <a:ea typeface="Courier New"/>
                <a:cs typeface="Courier New"/>
                <a:sym typeface="Courier New"/>
              </a:rPr>
              <a:t>'Z (Minutes)'</a:t>
            </a:r>
            <a:r>
              <a:rPr lang="en" sz="1050">
                <a:solidFill>
                  <a:schemeClr val="dk1"/>
                </a:solidFill>
                <a:highlight>
                  <a:srgbClr val="F7F7F7"/>
                </a:highlight>
                <a:latin typeface="Courier New"/>
                <a:ea typeface="Courier New"/>
                <a:cs typeface="Courier New"/>
                <a:sym typeface="Courier New"/>
              </a:rPr>
              <a: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7F7F7"/>
                </a:highlight>
                <a:latin typeface="Courier New"/>
                <a:ea typeface="Courier New"/>
                <a:cs typeface="Courier New"/>
                <a:sym typeface="Courier New"/>
              </a:rPr>
              <a:t>fig.show()</a:t>
            </a:r>
            <a:endParaRPr sz="1050">
              <a:solidFill>
                <a:schemeClr val="dk1"/>
              </a:solidFill>
              <a:highlight>
                <a:srgbClr val="F7F7F7"/>
              </a:highlight>
              <a:latin typeface="Courier New"/>
              <a:ea typeface="Courier New"/>
              <a:cs typeface="Courier New"/>
              <a:sym typeface="Courier New"/>
            </a:endParaRPr>
          </a:p>
          <a:p>
            <a:pPr indent="0" lvl="0" marL="0" rtl="0" algn="l">
              <a:spcBef>
                <a:spcPts val="0"/>
              </a:spcBef>
              <a:spcAft>
                <a:spcPts val="1200"/>
              </a:spcAft>
              <a:buNone/>
            </a:pPr>
            <a:r>
              <a:t/>
            </a:r>
            <a:endParaRPr/>
          </a:p>
        </p:txBody>
      </p:sp>
      <p:pic>
        <p:nvPicPr>
          <p:cNvPr id="123" name="Google Shape;123;p22"/>
          <p:cNvPicPr preferRelativeResize="0"/>
          <p:nvPr/>
        </p:nvPicPr>
        <p:blipFill>
          <a:blip r:embed="rId3">
            <a:alphaModFix/>
          </a:blip>
          <a:stretch>
            <a:fillRect/>
          </a:stretch>
        </p:blipFill>
        <p:spPr>
          <a:xfrm>
            <a:off x="4572000" y="1152475"/>
            <a:ext cx="3448050" cy="3009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Surface Plot</a:t>
            </a:r>
            <a:endParaRPr/>
          </a:p>
        </p:txBody>
      </p:sp>
      <p:sp>
        <p:nvSpPr>
          <p:cNvPr id="129" name="Google Shape;129;p23"/>
          <p:cNvSpPr txBox="1"/>
          <p:nvPr>
            <p:ph idx="1" type="body"/>
          </p:nvPr>
        </p:nvSpPr>
        <p:spPr>
          <a:xfrm>
            <a:off x="311700" y="1152475"/>
            <a:ext cx="3292500" cy="3416400"/>
          </a:xfrm>
          <a:prstGeom prst="rect">
            <a:avLst/>
          </a:prstGeom>
        </p:spPr>
        <p:txBody>
          <a:bodyPr anchorCtr="0" anchor="t" bIns="91425" lIns="91425" spcFirstLastPara="1" rIns="91425" wrap="square" tIns="91425">
            <a:normAutofit fontScale="85000" lnSpcReduction="20000"/>
          </a:bodyPr>
          <a:lstStyle/>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rgbClr val="F7F7F7"/>
                </a:highlight>
                <a:latin typeface="Courier New"/>
                <a:ea typeface="Courier New"/>
                <a:cs typeface="Courier New"/>
                <a:sym typeface="Courier New"/>
              </a:rPr>
              <a:t>fig = go.Figure(data=[go.Surface(z=df2.values)])</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rgbClr val="F7F7F7"/>
                </a:highlight>
                <a:latin typeface="Courier New"/>
                <a:ea typeface="Courier New"/>
                <a:cs typeface="Courier New"/>
                <a:sym typeface="Courier New"/>
              </a:rPr>
              <a:t>fig.update_traces(contours_z=</a:t>
            </a:r>
            <a:r>
              <a:rPr lang="en" sz="1050">
                <a:solidFill>
                  <a:srgbClr val="257693"/>
                </a:solidFill>
                <a:highlight>
                  <a:srgbClr val="F7F7F7"/>
                </a:highlight>
                <a:latin typeface="Courier New"/>
                <a:ea typeface="Courier New"/>
                <a:cs typeface="Courier New"/>
                <a:sym typeface="Courier New"/>
              </a:rPr>
              <a:t>dict</a:t>
            </a:r>
            <a:r>
              <a:rPr lang="en" sz="1050">
                <a:solidFill>
                  <a:schemeClr val="dk1"/>
                </a:solidFill>
                <a:highlight>
                  <a:srgbClr val="F7F7F7"/>
                </a:highlight>
                <a:latin typeface="Courier New"/>
                <a:ea typeface="Courier New"/>
                <a:cs typeface="Courier New"/>
                <a:sym typeface="Courier New"/>
              </a:rPr>
              <a:t>(show=</a:t>
            </a:r>
            <a:r>
              <a:rPr lang="en" sz="1050">
                <a:solidFill>
                  <a:srgbClr val="0000FF"/>
                </a:solidFill>
                <a:highlight>
                  <a:srgbClr val="F7F7F7"/>
                </a:highlight>
                <a:latin typeface="Courier New"/>
                <a:ea typeface="Courier New"/>
                <a:cs typeface="Courier New"/>
                <a:sym typeface="Courier New"/>
              </a:rPr>
              <a:t>True</a:t>
            </a:r>
            <a:r>
              <a:rPr lang="en" sz="1050">
                <a:solidFill>
                  <a:schemeClr val="dk1"/>
                </a:solidFill>
                <a:highlight>
                  <a:srgbClr val="F7F7F7"/>
                </a:highlight>
                <a:latin typeface="Courier New"/>
                <a:ea typeface="Courier New"/>
                <a:cs typeface="Courier New"/>
                <a:sym typeface="Courier New"/>
              </a:rPr>
              <a:t>, usecolormap=</a:t>
            </a:r>
            <a:r>
              <a:rPr lang="en" sz="1050">
                <a:solidFill>
                  <a:srgbClr val="0000FF"/>
                </a:solidFill>
                <a:highlight>
                  <a:srgbClr val="F7F7F7"/>
                </a:highlight>
                <a:latin typeface="Courier New"/>
                <a:ea typeface="Courier New"/>
                <a:cs typeface="Courier New"/>
                <a:sym typeface="Courier New"/>
              </a:rPr>
              <a:t>True</a:t>
            </a:r>
            <a:r>
              <a:rPr lang="en" sz="1050">
                <a:solidFill>
                  <a:schemeClr val="dk1"/>
                </a:solidFill>
                <a:highlight>
                  <a:srgbClr val="F7F7F7"/>
                </a:highlight>
                <a:latin typeface="Courier New"/>
                <a:ea typeface="Courier New"/>
                <a:cs typeface="Courier New"/>
                <a:sym typeface="Courier New"/>
              </a:rPr>
              <a: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rgbClr val="F7F7F7"/>
                </a:highlight>
                <a:latin typeface="Courier New"/>
                <a:ea typeface="Courier New"/>
                <a:cs typeface="Courier New"/>
                <a:sym typeface="Courier New"/>
              </a:rPr>
              <a:t>                                 highlightcolor=</a:t>
            </a:r>
            <a:r>
              <a:rPr lang="en" sz="1050">
                <a:solidFill>
                  <a:srgbClr val="A31515"/>
                </a:solidFill>
                <a:highlight>
                  <a:srgbClr val="F7F7F7"/>
                </a:highlight>
                <a:latin typeface="Courier New"/>
                <a:ea typeface="Courier New"/>
                <a:cs typeface="Courier New"/>
                <a:sym typeface="Courier New"/>
              </a:rPr>
              <a:t>"limegreen"</a:t>
            </a:r>
            <a:r>
              <a:rPr lang="en" sz="1050">
                <a:solidFill>
                  <a:schemeClr val="dk1"/>
                </a:solidFill>
                <a:highlight>
                  <a:srgbClr val="F7F7F7"/>
                </a:highlight>
                <a:latin typeface="Courier New"/>
                <a:ea typeface="Courier New"/>
                <a:cs typeface="Courier New"/>
                <a:sym typeface="Courier New"/>
              </a:rPr>
              <a:t>, project_z=</a:t>
            </a:r>
            <a:r>
              <a:rPr lang="en" sz="1050">
                <a:solidFill>
                  <a:srgbClr val="0000FF"/>
                </a:solidFill>
                <a:highlight>
                  <a:srgbClr val="F7F7F7"/>
                </a:highlight>
                <a:latin typeface="Courier New"/>
                <a:ea typeface="Courier New"/>
                <a:cs typeface="Courier New"/>
                <a:sym typeface="Courier New"/>
              </a:rPr>
              <a:t>True</a:t>
            </a:r>
            <a:r>
              <a:rPr lang="en" sz="1050">
                <a:solidFill>
                  <a:schemeClr val="dk1"/>
                </a:solidFill>
                <a:highlight>
                  <a:srgbClr val="F7F7F7"/>
                </a:highlight>
                <a:latin typeface="Courier New"/>
                <a:ea typeface="Courier New"/>
                <a:cs typeface="Courier New"/>
                <a:sym typeface="Courier New"/>
              </a:rPr>
              <a:t>), contours_x=</a:t>
            </a:r>
            <a:r>
              <a:rPr lang="en" sz="1050">
                <a:solidFill>
                  <a:srgbClr val="257693"/>
                </a:solidFill>
                <a:highlight>
                  <a:srgbClr val="F7F7F7"/>
                </a:highlight>
                <a:latin typeface="Courier New"/>
                <a:ea typeface="Courier New"/>
                <a:cs typeface="Courier New"/>
                <a:sym typeface="Courier New"/>
              </a:rPr>
              <a:t>dict</a:t>
            </a:r>
            <a:r>
              <a:rPr lang="en" sz="1050">
                <a:solidFill>
                  <a:schemeClr val="dk1"/>
                </a:solidFill>
                <a:highlight>
                  <a:srgbClr val="F7F7F7"/>
                </a:highlight>
                <a:latin typeface="Courier New"/>
                <a:ea typeface="Courier New"/>
                <a:cs typeface="Courier New"/>
                <a:sym typeface="Courier New"/>
              </a:rPr>
              <a:t>(show=</a:t>
            </a:r>
            <a:r>
              <a:rPr lang="en" sz="1050">
                <a:solidFill>
                  <a:srgbClr val="0000FF"/>
                </a:solidFill>
                <a:highlight>
                  <a:srgbClr val="F7F7F7"/>
                </a:highlight>
                <a:latin typeface="Courier New"/>
                <a:ea typeface="Courier New"/>
                <a:cs typeface="Courier New"/>
                <a:sym typeface="Courier New"/>
              </a:rPr>
              <a:t>True</a:t>
            </a:r>
            <a:r>
              <a:rPr lang="en" sz="1050">
                <a:solidFill>
                  <a:schemeClr val="dk1"/>
                </a:solidFill>
                <a:highlight>
                  <a:srgbClr val="F7F7F7"/>
                </a:highlight>
                <a:latin typeface="Courier New"/>
                <a:ea typeface="Courier New"/>
                <a:cs typeface="Courier New"/>
                <a:sym typeface="Courier New"/>
              </a:rPr>
              <a:t>, usecolormap=</a:t>
            </a:r>
            <a:r>
              <a:rPr lang="en" sz="1050">
                <a:solidFill>
                  <a:srgbClr val="0000FF"/>
                </a:solidFill>
                <a:highlight>
                  <a:srgbClr val="F7F7F7"/>
                </a:highlight>
                <a:latin typeface="Courier New"/>
                <a:ea typeface="Courier New"/>
                <a:cs typeface="Courier New"/>
                <a:sym typeface="Courier New"/>
              </a:rPr>
              <a:t>True</a:t>
            </a:r>
            <a:r>
              <a:rPr lang="en" sz="1050">
                <a:solidFill>
                  <a:schemeClr val="dk1"/>
                </a:solidFill>
                <a:highlight>
                  <a:srgbClr val="F7F7F7"/>
                </a:highlight>
                <a:latin typeface="Courier New"/>
                <a:ea typeface="Courier New"/>
                <a:cs typeface="Courier New"/>
                <a:sym typeface="Courier New"/>
              </a:rPr>
              <a: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rgbClr val="F7F7F7"/>
                </a:highlight>
                <a:latin typeface="Courier New"/>
                <a:ea typeface="Courier New"/>
                <a:cs typeface="Courier New"/>
                <a:sym typeface="Courier New"/>
              </a:rPr>
              <a:t>                                 highlightcolor=</a:t>
            </a:r>
            <a:r>
              <a:rPr lang="en" sz="1050">
                <a:solidFill>
                  <a:srgbClr val="A31515"/>
                </a:solidFill>
                <a:highlight>
                  <a:srgbClr val="F7F7F7"/>
                </a:highlight>
                <a:latin typeface="Courier New"/>
                <a:ea typeface="Courier New"/>
                <a:cs typeface="Courier New"/>
                <a:sym typeface="Courier New"/>
              </a:rPr>
              <a:t>"pink"</a:t>
            </a:r>
            <a:r>
              <a:rPr lang="en" sz="1050">
                <a:solidFill>
                  <a:schemeClr val="dk1"/>
                </a:solidFill>
                <a:highlight>
                  <a:srgbClr val="F7F7F7"/>
                </a:highlight>
                <a:latin typeface="Courier New"/>
                <a:ea typeface="Courier New"/>
                <a:cs typeface="Courier New"/>
                <a:sym typeface="Courier New"/>
              </a:rPr>
              <a:t>, project_x=</a:t>
            </a:r>
            <a:r>
              <a:rPr lang="en" sz="1050">
                <a:solidFill>
                  <a:srgbClr val="0000FF"/>
                </a:solidFill>
                <a:highlight>
                  <a:srgbClr val="F7F7F7"/>
                </a:highlight>
                <a:latin typeface="Courier New"/>
                <a:ea typeface="Courier New"/>
                <a:cs typeface="Courier New"/>
                <a:sym typeface="Courier New"/>
              </a:rPr>
              <a:t>True</a:t>
            </a:r>
            <a:r>
              <a:rPr lang="en" sz="1050">
                <a:solidFill>
                  <a:schemeClr val="dk1"/>
                </a:solidFill>
                <a:highlight>
                  <a:srgbClr val="F7F7F7"/>
                </a:highlight>
                <a:latin typeface="Courier New"/>
                <a:ea typeface="Courier New"/>
                <a:cs typeface="Courier New"/>
                <a:sym typeface="Courier New"/>
              </a:rPr>
              <a:t>), )</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rgbClr val="F7F7F7"/>
                </a:highlight>
                <a:latin typeface="Courier New"/>
                <a:ea typeface="Courier New"/>
                <a:cs typeface="Courier New"/>
                <a:sym typeface="Courier New"/>
              </a:rPr>
              <a:t>fig.update_layout(title=</a:t>
            </a:r>
            <a:r>
              <a:rPr lang="en" sz="1050">
                <a:solidFill>
                  <a:srgbClr val="A31515"/>
                </a:solidFill>
                <a:highlight>
                  <a:srgbClr val="F7F7F7"/>
                </a:highlight>
                <a:latin typeface="Courier New"/>
                <a:ea typeface="Courier New"/>
                <a:cs typeface="Courier New"/>
                <a:sym typeface="Courier New"/>
              </a:rPr>
              <a:t>'Surface Plot'</a:t>
            </a:r>
            <a:r>
              <a:rPr lang="en" sz="1050">
                <a:solidFill>
                  <a:schemeClr val="dk1"/>
                </a:solidFill>
                <a:highlight>
                  <a:srgbClr val="F7F7F7"/>
                </a:highlight>
                <a:latin typeface="Courier New"/>
                <a:ea typeface="Courier New"/>
                <a:cs typeface="Courier New"/>
                <a:sym typeface="Courier New"/>
              </a:rPr>
              <a:t>, autosize=</a:t>
            </a:r>
            <a:r>
              <a:rPr lang="en" sz="1050">
                <a:solidFill>
                  <a:srgbClr val="0000FF"/>
                </a:solidFill>
                <a:highlight>
                  <a:srgbClr val="F7F7F7"/>
                </a:highlight>
                <a:latin typeface="Courier New"/>
                <a:ea typeface="Courier New"/>
                <a:cs typeface="Courier New"/>
                <a:sym typeface="Courier New"/>
              </a:rPr>
              <a:t>False</a:t>
            </a:r>
            <a:r>
              <a:rPr lang="en" sz="1050">
                <a:solidFill>
                  <a:schemeClr val="dk1"/>
                </a:solidFill>
                <a:highlight>
                  <a:srgbClr val="F7F7F7"/>
                </a:highlight>
                <a:latin typeface="Courier New"/>
                <a:ea typeface="Courier New"/>
                <a:cs typeface="Courier New"/>
                <a:sym typeface="Courier New"/>
              </a:rPr>
              <a: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rgbClr val="F7F7F7"/>
                </a:highlight>
                <a:latin typeface="Courier New"/>
                <a:ea typeface="Courier New"/>
                <a:cs typeface="Courier New"/>
                <a:sym typeface="Courier New"/>
              </a:rPr>
              <a:t>                 scene_camera_eye=</a:t>
            </a:r>
            <a:r>
              <a:rPr lang="en" sz="1050">
                <a:solidFill>
                  <a:srgbClr val="257693"/>
                </a:solidFill>
                <a:highlight>
                  <a:srgbClr val="F7F7F7"/>
                </a:highlight>
                <a:latin typeface="Courier New"/>
                <a:ea typeface="Courier New"/>
                <a:cs typeface="Courier New"/>
                <a:sym typeface="Courier New"/>
              </a:rPr>
              <a:t>dict</a:t>
            </a:r>
            <a:r>
              <a:rPr lang="en" sz="1050">
                <a:solidFill>
                  <a:schemeClr val="dk1"/>
                </a:solidFill>
                <a:highlight>
                  <a:srgbClr val="F7F7F7"/>
                </a:highlight>
                <a:latin typeface="Courier New"/>
                <a:ea typeface="Courier New"/>
                <a:cs typeface="Courier New"/>
                <a:sym typeface="Courier New"/>
              </a:rPr>
              <a:t>(y=</a:t>
            </a:r>
            <a:r>
              <a:rPr lang="en" sz="1050">
                <a:solidFill>
                  <a:srgbClr val="116644"/>
                </a:solidFill>
                <a:highlight>
                  <a:srgbClr val="F7F7F7"/>
                </a:highlight>
                <a:latin typeface="Courier New"/>
                <a:ea typeface="Courier New"/>
                <a:cs typeface="Courier New"/>
                <a:sym typeface="Courier New"/>
              </a:rPr>
              <a:t>2.87</a:t>
            </a:r>
            <a:r>
              <a:rPr lang="en" sz="1050">
                <a:solidFill>
                  <a:schemeClr val="dk1"/>
                </a:solidFill>
                <a:highlight>
                  <a:srgbClr val="F7F7F7"/>
                </a:highlight>
                <a:latin typeface="Courier New"/>
                <a:ea typeface="Courier New"/>
                <a:cs typeface="Courier New"/>
                <a:sym typeface="Courier New"/>
              </a:rPr>
              <a:t>,z=</a:t>
            </a:r>
            <a:r>
              <a:rPr lang="en" sz="1050">
                <a:solidFill>
                  <a:srgbClr val="116644"/>
                </a:solidFill>
                <a:highlight>
                  <a:srgbClr val="F7F7F7"/>
                </a:highlight>
                <a:latin typeface="Courier New"/>
                <a:ea typeface="Courier New"/>
                <a:cs typeface="Courier New"/>
                <a:sym typeface="Courier New"/>
              </a:rPr>
              <a:t>-0.64</a:t>
            </a:r>
            <a:r>
              <a:rPr lang="en" sz="1050">
                <a:solidFill>
                  <a:schemeClr val="dk1"/>
                </a:solidFill>
                <a:highlight>
                  <a:srgbClr val="F7F7F7"/>
                </a:highlight>
                <a:latin typeface="Courier New"/>
                <a:ea typeface="Courier New"/>
                <a:cs typeface="Courier New"/>
                <a:sym typeface="Courier New"/>
              </a:rPr>
              <a:t>,x=</a:t>
            </a:r>
            <a:r>
              <a:rPr lang="en" sz="1050">
                <a:solidFill>
                  <a:srgbClr val="116644"/>
                </a:solidFill>
                <a:highlight>
                  <a:srgbClr val="F7F7F7"/>
                </a:highlight>
                <a:latin typeface="Courier New"/>
                <a:ea typeface="Courier New"/>
                <a:cs typeface="Courier New"/>
                <a:sym typeface="Courier New"/>
              </a:rPr>
              <a:t>-1</a:t>
            </a:r>
            <a:r>
              <a:rPr lang="en" sz="1050">
                <a:solidFill>
                  <a:schemeClr val="dk1"/>
                </a:solidFill>
                <a:highlight>
                  <a:srgbClr val="F7F7F7"/>
                </a:highlight>
                <a:latin typeface="Courier New"/>
                <a:ea typeface="Courier New"/>
                <a:cs typeface="Courier New"/>
                <a:sym typeface="Courier New"/>
              </a:rPr>
              <a: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rgbClr val="F7F7F7"/>
                </a:highlight>
                <a:latin typeface="Courier New"/>
                <a:ea typeface="Courier New"/>
                <a:cs typeface="Courier New"/>
                <a:sym typeface="Courier New"/>
              </a:rPr>
              <a:t>                 width=</a:t>
            </a:r>
            <a:r>
              <a:rPr lang="en" sz="1050">
                <a:solidFill>
                  <a:srgbClr val="116644"/>
                </a:solidFill>
                <a:highlight>
                  <a:srgbClr val="F7F7F7"/>
                </a:highlight>
                <a:latin typeface="Courier New"/>
                <a:ea typeface="Courier New"/>
                <a:cs typeface="Courier New"/>
                <a:sym typeface="Courier New"/>
              </a:rPr>
              <a:t>1000</a:t>
            </a:r>
            <a:r>
              <a:rPr lang="en" sz="1050">
                <a:solidFill>
                  <a:schemeClr val="dk1"/>
                </a:solidFill>
                <a:highlight>
                  <a:srgbClr val="F7F7F7"/>
                </a:highlight>
                <a:latin typeface="Courier New"/>
                <a:ea typeface="Courier New"/>
                <a:cs typeface="Courier New"/>
                <a:sym typeface="Courier New"/>
              </a:rPr>
              <a:t>, height=</a:t>
            </a:r>
            <a:r>
              <a:rPr lang="en" sz="1050">
                <a:solidFill>
                  <a:srgbClr val="116644"/>
                </a:solidFill>
                <a:highlight>
                  <a:srgbClr val="F7F7F7"/>
                </a:highlight>
                <a:latin typeface="Courier New"/>
                <a:ea typeface="Courier New"/>
                <a:cs typeface="Courier New"/>
                <a:sym typeface="Courier New"/>
              </a:rPr>
              <a:t>500</a:t>
            </a:r>
            <a:r>
              <a:rPr lang="en" sz="1050">
                <a:solidFill>
                  <a:schemeClr val="dk1"/>
                </a:solidFill>
                <a:highlight>
                  <a:srgbClr val="F7F7F7"/>
                </a:highlight>
                <a:latin typeface="Courier New"/>
                <a:ea typeface="Courier New"/>
                <a:cs typeface="Courier New"/>
                <a:sym typeface="Courier New"/>
              </a:rPr>
              <a: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rgbClr val="F7F7F7"/>
                </a:highlight>
                <a:latin typeface="Courier New"/>
                <a:ea typeface="Courier New"/>
                <a:cs typeface="Courier New"/>
                <a:sym typeface="Courier New"/>
              </a:rPr>
              <a:t>                 margin=</a:t>
            </a:r>
            <a:r>
              <a:rPr lang="en" sz="1050">
                <a:solidFill>
                  <a:srgbClr val="257693"/>
                </a:solidFill>
                <a:highlight>
                  <a:srgbClr val="F7F7F7"/>
                </a:highlight>
                <a:latin typeface="Courier New"/>
                <a:ea typeface="Courier New"/>
                <a:cs typeface="Courier New"/>
                <a:sym typeface="Courier New"/>
              </a:rPr>
              <a:t>dict</a:t>
            </a:r>
            <a:r>
              <a:rPr lang="en" sz="1050">
                <a:solidFill>
                  <a:schemeClr val="dk1"/>
                </a:solidFill>
                <a:highlight>
                  <a:srgbClr val="F7F7F7"/>
                </a:highlight>
                <a:latin typeface="Courier New"/>
                <a:ea typeface="Courier New"/>
                <a:cs typeface="Courier New"/>
                <a:sym typeface="Courier New"/>
              </a:rPr>
              <a:t>(l=</a:t>
            </a:r>
            <a:r>
              <a:rPr lang="en" sz="1050">
                <a:solidFill>
                  <a:srgbClr val="116644"/>
                </a:solidFill>
                <a:highlight>
                  <a:srgbClr val="F7F7F7"/>
                </a:highlight>
                <a:latin typeface="Courier New"/>
                <a:ea typeface="Courier New"/>
                <a:cs typeface="Courier New"/>
                <a:sym typeface="Courier New"/>
              </a:rPr>
              <a:t>65</a:t>
            </a:r>
            <a:r>
              <a:rPr lang="en" sz="1050">
                <a:solidFill>
                  <a:schemeClr val="dk1"/>
                </a:solidFill>
                <a:highlight>
                  <a:srgbClr val="F7F7F7"/>
                </a:highlight>
                <a:latin typeface="Courier New"/>
                <a:ea typeface="Courier New"/>
                <a:cs typeface="Courier New"/>
                <a:sym typeface="Courier New"/>
              </a:rPr>
              <a:t>, r=</a:t>
            </a:r>
            <a:r>
              <a:rPr lang="en" sz="1050">
                <a:solidFill>
                  <a:srgbClr val="116644"/>
                </a:solidFill>
                <a:highlight>
                  <a:srgbClr val="F7F7F7"/>
                </a:highlight>
                <a:latin typeface="Courier New"/>
                <a:ea typeface="Courier New"/>
                <a:cs typeface="Courier New"/>
                <a:sym typeface="Courier New"/>
              </a:rPr>
              <a:t>50</a:t>
            </a:r>
            <a:r>
              <a:rPr lang="en" sz="1050">
                <a:solidFill>
                  <a:schemeClr val="dk1"/>
                </a:solidFill>
                <a:highlight>
                  <a:srgbClr val="F7F7F7"/>
                </a:highlight>
                <a:latin typeface="Courier New"/>
                <a:ea typeface="Courier New"/>
                <a:cs typeface="Courier New"/>
                <a:sym typeface="Courier New"/>
              </a:rPr>
              <a:t>, b=</a:t>
            </a:r>
            <a:r>
              <a:rPr lang="en" sz="1050">
                <a:solidFill>
                  <a:srgbClr val="116644"/>
                </a:solidFill>
                <a:highlight>
                  <a:srgbClr val="F7F7F7"/>
                </a:highlight>
                <a:latin typeface="Courier New"/>
                <a:ea typeface="Courier New"/>
                <a:cs typeface="Courier New"/>
                <a:sym typeface="Courier New"/>
              </a:rPr>
              <a:t>65</a:t>
            </a:r>
            <a:r>
              <a:rPr lang="en" sz="1050">
                <a:solidFill>
                  <a:schemeClr val="dk1"/>
                </a:solidFill>
                <a:highlight>
                  <a:srgbClr val="F7F7F7"/>
                </a:highlight>
                <a:latin typeface="Courier New"/>
                <a:ea typeface="Courier New"/>
                <a:cs typeface="Courier New"/>
                <a:sym typeface="Courier New"/>
              </a:rPr>
              <a:t>, t=</a:t>
            </a:r>
            <a:r>
              <a:rPr lang="en" sz="1050">
                <a:solidFill>
                  <a:srgbClr val="116644"/>
                </a:solidFill>
                <a:highlight>
                  <a:srgbClr val="F7F7F7"/>
                </a:highlight>
                <a:latin typeface="Courier New"/>
                <a:ea typeface="Courier New"/>
                <a:cs typeface="Courier New"/>
                <a:sym typeface="Courier New"/>
              </a:rPr>
              <a:t>90</a:t>
            </a:r>
            <a:r>
              <a:rPr lang="en" sz="1050">
                <a:solidFill>
                  <a:schemeClr val="dk1"/>
                </a:solidFill>
                <a:highlight>
                  <a:srgbClr val="F7F7F7"/>
                </a:highlight>
                <a:latin typeface="Courier New"/>
                <a:ea typeface="Courier New"/>
                <a:cs typeface="Courier New"/>
                <a:sym typeface="Courier New"/>
              </a:rPr>
              <a: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rgbClr val="F7F7F7"/>
                </a:highlight>
                <a:latin typeface="Courier New"/>
                <a:ea typeface="Courier New"/>
                <a:cs typeface="Courier New"/>
                <a:sym typeface="Courier New"/>
              </a:rPr>
              <a: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rgbClr val="F7F7F7"/>
                </a:highlight>
                <a:latin typeface="Courier New"/>
                <a:ea typeface="Courier New"/>
                <a:cs typeface="Courier New"/>
                <a:sym typeface="Courier New"/>
              </a:rPr>
              <a:t>fig.show()</a:t>
            </a:r>
            <a:endParaRPr sz="1050">
              <a:solidFill>
                <a:schemeClr val="dk1"/>
              </a:solidFill>
              <a:highlight>
                <a:srgbClr val="F7F7F7"/>
              </a:highlight>
              <a:latin typeface="Courier New"/>
              <a:ea typeface="Courier New"/>
              <a:cs typeface="Courier New"/>
              <a:sym typeface="Courier New"/>
            </a:endParaRPr>
          </a:p>
          <a:p>
            <a:pPr indent="0" lvl="0" marL="0" rtl="0" algn="l">
              <a:spcBef>
                <a:spcPts val="0"/>
              </a:spcBef>
              <a:spcAft>
                <a:spcPts val="1200"/>
              </a:spcAft>
              <a:buNone/>
            </a:pPr>
            <a:r>
              <a:t/>
            </a:r>
            <a:endParaRPr/>
          </a:p>
        </p:txBody>
      </p:sp>
      <p:pic>
        <p:nvPicPr>
          <p:cNvPr id="130" name="Google Shape;130;p23"/>
          <p:cNvPicPr preferRelativeResize="0"/>
          <p:nvPr/>
        </p:nvPicPr>
        <p:blipFill>
          <a:blip r:embed="rId3">
            <a:alphaModFix/>
          </a:blip>
          <a:stretch>
            <a:fillRect/>
          </a:stretch>
        </p:blipFill>
        <p:spPr>
          <a:xfrm>
            <a:off x="5425025" y="1066800"/>
            <a:ext cx="2876550" cy="3009900"/>
          </a:xfrm>
          <a:prstGeom prst="rect">
            <a:avLst/>
          </a:prstGeom>
          <a:noFill/>
          <a:ln>
            <a:noFill/>
          </a:ln>
        </p:spPr>
      </p:pic>
      <p:sp>
        <p:nvSpPr>
          <p:cNvPr id="131" name="Google Shape;131;p23"/>
          <p:cNvSpPr txBox="1"/>
          <p:nvPr/>
        </p:nvSpPr>
        <p:spPr>
          <a:xfrm>
            <a:off x="5912425" y="4076700"/>
            <a:ext cx="2389200" cy="70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dk2"/>
                </a:solidFill>
              </a:rPr>
              <a:t>It’s a bit softer or </a:t>
            </a:r>
            <a:r>
              <a:rPr lang="en" sz="1700">
                <a:solidFill>
                  <a:schemeClr val="dk2"/>
                </a:solidFill>
              </a:rPr>
              <a:t>flatter</a:t>
            </a:r>
            <a:r>
              <a:rPr lang="en" sz="1700">
                <a:solidFill>
                  <a:schemeClr val="dk2"/>
                </a:solidFill>
              </a:rPr>
              <a:t> than surfacePlot(df).</a:t>
            </a:r>
            <a:endParaRPr sz="170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Visualizing df2</a:t>
            </a:r>
            <a:endParaRPr/>
          </a:p>
        </p:txBody>
      </p:sp>
      <p:sp>
        <p:nvSpPr>
          <p:cNvPr id="137" name="Google Shape;137;p24"/>
          <p:cNvSpPr txBox="1"/>
          <p:nvPr>
            <p:ph idx="1" type="body"/>
          </p:nvPr>
        </p:nvSpPr>
        <p:spPr>
          <a:xfrm>
            <a:off x="311700" y="1152475"/>
            <a:ext cx="2474400" cy="1026300"/>
          </a:xfrm>
          <a:prstGeom prst="rect">
            <a:avLst/>
          </a:prstGeom>
        </p:spPr>
        <p:txBody>
          <a:bodyPr anchorCtr="0" anchor="t" bIns="91425" lIns="91425" spcFirstLastPara="1" rIns="91425" wrap="square" tIns="91425">
            <a:normAutofit lnSpcReduction="20000"/>
          </a:bodyPr>
          <a:lstStyle/>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7F7F7"/>
                </a:highlight>
                <a:latin typeface="Courier New"/>
                <a:ea typeface="Courier New"/>
                <a:cs typeface="Courier New"/>
                <a:sym typeface="Courier New"/>
              </a:rPr>
              <a:t>sns.set_style(</a:t>
            </a:r>
            <a:r>
              <a:rPr lang="en" sz="1050">
                <a:solidFill>
                  <a:srgbClr val="A31515"/>
                </a:solidFill>
                <a:highlight>
                  <a:srgbClr val="F7F7F7"/>
                </a:highlight>
                <a:latin typeface="Courier New"/>
                <a:ea typeface="Courier New"/>
                <a:cs typeface="Courier New"/>
                <a:sym typeface="Courier New"/>
              </a:rPr>
              <a:t>'whitegrid'</a:t>
            </a:r>
            <a:r>
              <a:rPr lang="en" sz="1050">
                <a:solidFill>
                  <a:schemeClr val="dk1"/>
                </a:solidFill>
                <a:highlight>
                  <a:srgbClr val="F7F7F7"/>
                </a:highlight>
                <a:latin typeface="Courier New"/>
                <a:ea typeface="Courier New"/>
                <a:cs typeface="Courier New"/>
                <a:sym typeface="Courier New"/>
              </a:rPr>
              <a: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7F7F7"/>
                </a:highlight>
                <a:latin typeface="Courier New"/>
                <a:ea typeface="Courier New"/>
                <a:cs typeface="Courier New"/>
                <a:sym typeface="Courier New"/>
              </a:rPr>
              <a:t>sns.heatmap(df2.corr(numeric_only=</a:t>
            </a:r>
            <a:r>
              <a:rPr lang="en" sz="1050">
                <a:solidFill>
                  <a:srgbClr val="0000FF"/>
                </a:solidFill>
                <a:highlight>
                  <a:srgbClr val="F7F7F7"/>
                </a:highlight>
                <a:latin typeface="Courier New"/>
                <a:ea typeface="Courier New"/>
                <a:cs typeface="Courier New"/>
                <a:sym typeface="Courier New"/>
              </a:rPr>
              <a:t>True</a:t>
            </a:r>
            <a:r>
              <a:rPr lang="en" sz="1050">
                <a:solidFill>
                  <a:schemeClr val="dk1"/>
                </a:solidFill>
                <a:highlight>
                  <a:srgbClr val="F7F7F7"/>
                </a:highlight>
                <a:latin typeface="Courier New"/>
                <a:ea typeface="Courier New"/>
                <a:cs typeface="Courier New"/>
                <a:sym typeface="Courier New"/>
              </a:rPr>
              <a:t>), annot=</a:t>
            </a:r>
            <a:r>
              <a:rPr lang="en" sz="1050">
                <a:solidFill>
                  <a:srgbClr val="0000FF"/>
                </a:solidFill>
                <a:highlight>
                  <a:srgbClr val="F7F7F7"/>
                </a:highlight>
                <a:latin typeface="Courier New"/>
                <a:ea typeface="Courier New"/>
                <a:cs typeface="Courier New"/>
                <a:sym typeface="Courier New"/>
              </a:rPr>
              <a:t>True</a:t>
            </a:r>
            <a:r>
              <a:rPr lang="en" sz="1050">
                <a:solidFill>
                  <a:schemeClr val="dk1"/>
                </a:solidFill>
                <a:highlight>
                  <a:srgbClr val="F7F7F7"/>
                </a:highlight>
                <a:latin typeface="Courier New"/>
                <a:ea typeface="Courier New"/>
                <a:cs typeface="Courier New"/>
                <a:sym typeface="Courier New"/>
              </a:rPr>
              <a:t>,)</a:t>
            </a:r>
            <a:endParaRPr sz="1050">
              <a:solidFill>
                <a:schemeClr val="dk1"/>
              </a:solidFill>
              <a:highlight>
                <a:srgbClr val="F7F7F7"/>
              </a:highlight>
              <a:latin typeface="Courier New"/>
              <a:ea typeface="Courier New"/>
              <a:cs typeface="Courier New"/>
              <a:sym typeface="Courier New"/>
            </a:endParaRPr>
          </a:p>
          <a:p>
            <a:pPr indent="0" lvl="0" marL="0" rtl="0" algn="l">
              <a:spcBef>
                <a:spcPts val="0"/>
              </a:spcBef>
              <a:spcAft>
                <a:spcPts val="1200"/>
              </a:spcAft>
              <a:buNone/>
            </a:pPr>
            <a:r>
              <a:t/>
            </a:r>
            <a:endParaRPr/>
          </a:p>
        </p:txBody>
      </p:sp>
      <p:pic>
        <p:nvPicPr>
          <p:cNvPr id="138" name="Google Shape;138;p24"/>
          <p:cNvPicPr preferRelativeResize="0"/>
          <p:nvPr/>
        </p:nvPicPr>
        <p:blipFill>
          <a:blip r:embed="rId3">
            <a:alphaModFix/>
          </a:blip>
          <a:stretch>
            <a:fillRect/>
          </a:stretch>
        </p:blipFill>
        <p:spPr>
          <a:xfrm>
            <a:off x="3327250" y="1017725"/>
            <a:ext cx="4917577" cy="3820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Concatenating df and df1</a:t>
            </a:r>
            <a:endParaRPr/>
          </a:p>
        </p:txBody>
      </p:sp>
      <p:sp>
        <p:nvSpPr>
          <p:cNvPr id="144" name="Google Shape;144;p25"/>
          <p:cNvSpPr txBox="1"/>
          <p:nvPr>
            <p:ph idx="1" type="body"/>
          </p:nvPr>
        </p:nvSpPr>
        <p:spPr>
          <a:xfrm>
            <a:off x="311700" y="1190382"/>
            <a:ext cx="4029600" cy="14904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7F7F7"/>
                </a:highlight>
                <a:latin typeface="Courier New"/>
                <a:ea typeface="Courier New"/>
                <a:cs typeface="Courier New"/>
                <a:sym typeface="Courier New"/>
              </a:rPr>
              <a:t>classificationDf</a:t>
            </a:r>
            <a:r>
              <a:rPr lang="en" sz="1050">
                <a:solidFill>
                  <a:schemeClr val="dk1"/>
                </a:solidFill>
                <a:highlight>
                  <a:srgbClr val="F7F7F7"/>
                </a:highlight>
                <a:latin typeface="Courier New"/>
                <a:ea typeface="Courier New"/>
                <a:cs typeface="Courier New"/>
                <a:sym typeface="Courier New"/>
              </a:rPr>
              <a:t> = pd.concat([df, df2], axis=</a:t>
            </a:r>
            <a:r>
              <a:rPr lang="en" sz="1050">
                <a:solidFill>
                  <a:srgbClr val="116644"/>
                </a:solidFill>
                <a:highlight>
                  <a:srgbClr val="F7F7F7"/>
                </a:highlight>
                <a:latin typeface="Courier New"/>
                <a:ea typeface="Courier New"/>
                <a:cs typeface="Courier New"/>
                <a:sym typeface="Courier New"/>
              </a:rPr>
              <a:t>0</a:t>
            </a:r>
            <a:r>
              <a:rPr lang="en" sz="1050">
                <a:solidFill>
                  <a:schemeClr val="dk1"/>
                </a:solidFill>
                <a:highlight>
                  <a:srgbClr val="F7F7F7"/>
                </a:highlight>
                <a:latin typeface="Courier New"/>
                <a:ea typeface="Courier New"/>
                <a:cs typeface="Courier New"/>
                <a:sym typeface="Courier New"/>
              </a:rPr>
              <a: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7F7F7"/>
                </a:highlight>
                <a:latin typeface="Courier New"/>
                <a:ea typeface="Courier New"/>
                <a:cs typeface="Courier New"/>
                <a:sym typeface="Courier New"/>
              </a:rPr>
              <a:t>classificationDf</a:t>
            </a:r>
            <a:r>
              <a:rPr lang="en" sz="1050">
                <a:solidFill>
                  <a:schemeClr val="dk1"/>
                </a:solidFill>
                <a:highlight>
                  <a:srgbClr val="F7F7F7"/>
                </a:highlight>
                <a:latin typeface="Courier New"/>
                <a:ea typeface="Courier New"/>
                <a:cs typeface="Courier New"/>
                <a:sym typeface="Courier New"/>
              </a:rPr>
              <a:t>.head()</a:t>
            </a:r>
            <a:endParaRPr sz="1050">
              <a:solidFill>
                <a:schemeClr val="dk1"/>
              </a:solidFill>
              <a:highlight>
                <a:srgbClr val="F7F7F7"/>
              </a:highlight>
              <a:latin typeface="Courier New"/>
              <a:ea typeface="Courier New"/>
              <a:cs typeface="Courier New"/>
              <a:sym typeface="Courier New"/>
            </a:endParaRPr>
          </a:p>
          <a:p>
            <a:pPr indent="0" lvl="0" marL="0" rtl="0" algn="l">
              <a:spcBef>
                <a:spcPts val="0"/>
              </a:spcBef>
              <a:spcAft>
                <a:spcPts val="0"/>
              </a:spcAft>
              <a:buNone/>
            </a:pPr>
            <a:r>
              <a:t/>
            </a:r>
            <a:endParaRPr sz="1050">
              <a:solidFill>
                <a:schemeClr val="dk1"/>
              </a:solidFill>
              <a:highlight>
                <a:srgbClr val="F7F7F7"/>
              </a:highlight>
              <a:latin typeface="Courier New"/>
              <a:ea typeface="Courier New"/>
              <a:cs typeface="Courier New"/>
              <a:sym typeface="Courier New"/>
            </a:endParaRPr>
          </a:p>
          <a:p>
            <a:pPr indent="0" lvl="0" marL="0" rtl="0" algn="l">
              <a:spcBef>
                <a:spcPts val="1200"/>
              </a:spcBef>
              <a:spcAft>
                <a:spcPts val="1200"/>
              </a:spcAft>
              <a:buNone/>
            </a:pPr>
            <a:r>
              <a:t/>
            </a:r>
            <a:endParaRPr sz="1250">
              <a:solidFill>
                <a:schemeClr val="dk1"/>
              </a:solidFill>
              <a:highlight>
                <a:srgbClr val="F7F7F7"/>
              </a:highlight>
              <a:latin typeface="Courier New"/>
              <a:ea typeface="Courier New"/>
              <a:cs typeface="Courier New"/>
              <a:sym typeface="Courier New"/>
            </a:endParaRPr>
          </a:p>
        </p:txBody>
      </p:sp>
      <p:pic>
        <p:nvPicPr>
          <p:cNvPr id="145" name="Google Shape;145;p25"/>
          <p:cNvPicPr preferRelativeResize="0"/>
          <p:nvPr/>
        </p:nvPicPr>
        <p:blipFill>
          <a:blip r:embed="rId3">
            <a:alphaModFix/>
          </a:blip>
          <a:stretch>
            <a:fillRect/>
          </a:stretch>
        </p:blipFill>
        <p:spPr>
          <a:xfrm>
            <a:off x="5230725" y="445025"/>
            <a:ext cx="3371850" cy="1924050"/>
          </a:xfrm>
          <a:prstGeom prst="rect">
            <a:avLst/>
          </a:prstGeom>
          <a:noFill/>
          <a:ln>
            <a:noFill/>
          </a:ln>
        </p:spPr>
      </p:pic>
      <p:sp>
        <p:nvSpPr>
          <p:cNvPr id="146" name="Google Shape;146;p25"/>
          <p:cNvSpPr txBox="1"/>
          <p:nvPr/>
        </p:nvSpPr>
        <p:spPr>
          <a:xfrm>
            <a:off x="311700" y="2713300"/>
            <a:ext cx="2810400" cy="84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solidFill>
                <a:schemeClr val="dk2"/>
              </a:solidFill>
            </a:endParaRPr>
          </a:p>
          <a:p>
            <a:pPr indent="0" lvl="0" marL="0" rtl="0" algn="l">
              <a:spcBef>
                <a:spcPts val="0"/>
              </a:spcBef>
              <a:spcAft>
                <a:spcPts val="0"/>
              </a:spcAft>
              <a:buNone/>
            </a:pPr>
            <a:r>
              <a:t/>
            </a:r>
            <a:endParaRPr sz="1600">
              <a:solidFill>
                <a:schemeClr val="dk2"/>
              </a:solidFill>
            </a:endParaRPr>
          </a:p>
        </p:txBody>
      </p:sp>
      <p:sp>
        <p:nvSpPr>
          <p:cNvPr id="147" name="Google Shape;147;p25"/>
          <p:cNvSpPr txBox="1"/>
          <p:nvPr/>
        </p:nvSpPr>
        <p:spPr>
          <a:xfrm>
            <a:off x="311700" y="3766225"/>
            <a:ext cx="7026300" cy="7851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050">
                <a:solidFill>
                  <a:schemeClr val="dk1"/>
                </a:solidFill>
                <a:highlight>
                  <a:srgbClr val="F7F7F7"/>
                </a:highlight>
                <a:latin typeface="Courier New"/>
                <a:ea typeface="Courier New"/>
                <a:cs typeface="Courier New"/>
                <a:sym typeface="Courier New"/>
              </a:rPr>
              <a:t>classificationDf[</a:t>
            </a:r>
            <a:r>
              <a:rPr lang="en" sz="1050">
                <a:solidFill>
                  <a:srgbClr val="A31515"/>
                </a:solidFill>
                <a:highlight>
                  <a:srgbClr val="F7F7F7"/>
                </a:highlight>
                <a:latin typeface="Courier New"/>
                <a:ea typeface="Courier New"/>
                <a:cs typeface="Courier New"/>
                <a:sym typeface="Courier New"/>
              </a:rPr>
              <a:t>'Timeline'</a:t>
            </a:r>
            <a:r>
              <a:rPr lang="en" sz="1050">
                <a:solidFill>
                  <a:schemeClr val="dk1"/>
                </a:solidFill>
                <a:highlight>
                  <a:srgbClr val="F7F7F7"/>
                </a:highlight>
                <a:latin typeface="Courier New"/>
                <a:ea typeface="Courier New"/>
                <a:cs typeface="Courier New"/>
                <a:sym typeface="Courier New"/>
              </a:rPr>
              <a:t>] = </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7F7F7"/>
                </a:highlight>
                <a:latin typeface="Courier New"/>
                <a:ea typeface="Courier New"/>
                <a:cs typeface="Courier New"/>
                <a:sym typeface="Courier New"/>
              </a:rPr>
              <a:t>classificationDf[</a:t>
            </a:r>
            <a:r>
              <a:rPr lang="en" sz="1050">
                <a:solidFill>
                  <a:srgbClr val="A31515"/>
                </a:solidFill>
                <a:highlight>
                  <a:srgbClr val="F7F7F7"/>
                </a:highlight>
                <a:latin typeface="Courier New"/>
                <a:ea typeface="Courier New"/>
                <a:cs typeface="Courier New"/>
                <a:sym typeface="Courier New"/>
              </a:rPr>
              <a:t>'Timeline'</a:t>
            </a:r>
            <a:r>
              <a:rPr lang="en" sz="1050">
                <a:solidFill>
                  <a:schemeClr val="dk1"/>
                </a:solidFill>
                <a:highlight>
                  <a:srgbClr val="F7F7F7"/>
                </a:highlight>
                <a:latin typeface="Courier New"/>
                <a:ea typeface="Courier New"/>
                <a:cs typeface="Courier New"/>
                <a:sym typeface="Courier New"/>
              </a:rPr>
              <a:t>].</a:t>
            </a:r>
            <a:r>
              <a:rPr lang="en" sz="1050">
                <a:solidFill>
                  <a:srgbClr val="795E26"/>
                </a:solidFill>
                <a:highlight>
                  <a:srgbClr val="F7F7F7"/>
                </a:highlight>
                <a:latin typeface="Courier New"/>
                <a:ea typeface="Courier New"/>
                <a:cs typeface="Courier New"/>
                <a:sym typeface="Courier New"/>
              </a:rPr>
              <a:t>map</a:t>
            </a:r>
            <a:r>
              <a:rPr lang="en" sz="1050">
                <a:solidFill>
                  <a:schemeClr val="dk1"/>
                </a:solidFill>
                <a:highlight>
                  <a:srgbClr val="F7F7F7"/>
                </a:highlight>
                <a:latin typeface="Courier New"/>
                <a:ea typeface="Courier New"/>
                <a:cs typeface="Courier New"/>
                <a:sym typeface="Courier New"/>
              </a:rPr>
              <a:t>({</a:t>
            </a:r>
            <a:r>
              <a:rPr lang="en" sz="1050">
                <a:solidFill>
                  <a:srgbClr val="A31515"/>
                </a:solidFill>
                <a:highlight>
                  <a:srgbClr val="F7F7F7"/>
                </a:highlight>
                <a:latin typeface="Courier New"/>
                <a:ea typeface="Courier New"/>
                <a:cs typeface="Courier New"/>
                <a:sym typeface="Courier New"/>
              </a:rPr>
              <a:t>'AT'</a:t>
            </a:r>
            <a:r>
              <a:rPr lang="en" sz="1050">
                <a:solidFill>
                  <a:schemeClr val="dk1"/>
                </a:solidFill>
                <a:highlight>
                  <a:srgbClr val="F7F7F7"/>
                </a:highlight>
                <a:latin typeface="Courier New"/>
                <a:ea typeface="Courier New"/>
                <a:cs typeface="Courier New"/>
                <a:sym typeface="Courier New"/>
              </a:rPr>
              <a:t>: </a:t>
            </a:r>
            <a:r>
              <a:rPr lang="en" sz="1050">
                <a:solidFill>
                  <a:srgbClr val="116644"/>
                </a:solidFill>
                <a:highlight>
                  <a:srgbClr val="F7F7F7"/>
                </a:highlight>
                <a:latin typeface="Courier New"/>
                <a:ea typeface="Courier New"/>
                <a:cs typeface="Courier New"/>
                <a:sym typeface="Courier New"/>
              </a:rPr>
              <a:t>0</a:t>
            </a:r>
            <a:r>
              <a:rPr lang="en" sz="1050">
                <a:solidFill>
                  <a:schemeClr val="dk1"/>
                </a:solidFill>
                <a:highlight>
                  <a:srgbClr val="F7F7F7"/>
                </a:highlight>
                <a:latin typeface="Courier New"/>
                <a:ea typeface="Courier New"/>
                <a:cs typeface="Courier New"/>
                <a:sym typeface="Courier New"/>
              </a:rPr>
              <a:t>, </a:t>
            </a:r>
            <a:r>
              <a:rPr lang="en" sz="1050">
                <a:solidFill>
                  <a:srgbClr val="A31515"/>
                </a:solidFill>
                <a:highlight>
                  <a:srgbClr val="F7F7F7"/>
                </a:highlight>
                <a:latin typeface="Courier New"/>
                <a:ea typeface="Courier New"/>
                <a:cs typeface="Courier New"/>
                <a:sym typeface="Courier New"/>
              </a:rPr>
              <a:t>'CT'</a:t>
            </a:r>
            <a:r>
              <a:rPr lang="en" sz="1050">
                <a:solidFill>
                  <a:schemeClr val="dk1"/>
                </a:solidFill>
                <a:highlight>
                  <a:srgbClr val="F7F7F7"/>
                </a:highlight>
                <a:latin typeface="Courier New"/>
                <a:ea typeface="Courier New"/>
                <a:cs typeface="Courier New"/>
                <a:sym typeface="Courier New"/>
              </a:rPr>
              <a:t>: </a:t>
            </a:r>
            <a:r>
              <a:rPr lang="en" sz="1050">
                <a:solidFill>
                  <a:srgbClr val="116644"/>
                </a:solidFill>
                <a:highlight>
                  <a:srgbClr val="F7F7F7"/>
                </a:highlight>
                <a:latin typeface="Courier New"/>
                <a:ea typeface="Courier New"/>
                <a:cs typeface="Courier New"/>
                <a:sym typeface="Courier New"/>
              </a:rPr>
              <a:t>1</a:t>
            </a:r>
            <a:r>
              <a:rPr lang="en" sz="1050">
                <a:solidFill>
                  <a:schemeClr val="dk1"/>
                </a:solidFill>
                <a:highlight>
                  <a:srgbClr val="F7F7F7"/>
                </a:highlight>
                <a:latin typeface="Courier New"/>
                <a:ea typeface="Courier New"/>
                <a:cs typeface="Courier New"/>
                <a:sym typeface="Courier New"/>
              </a:rPr>
              <a: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7F7F7"/>
                </a:highlight>
                <a:latin typeface="Courier New"/>
                <a:ea typeface="Courier New"/>
                <a:cs typeface="Courier New"/>
                <a:sym typeface="Courier New"/>
              </a:rPr>
              <a:t>classificationDf.head()</a:t>
            </a:r>
            <a:endParaRPr sz="1050">
              <a:solidFill>
                <a:schemeClr val="dk1"/>
              </a:solidFill>
              <a:highlight>
                <a:srgbClr val="F7F7F7"/>
              </a:highlight>
              <a:latin typeface="Courier New"/>
              <a:ea typeface="Courier New"/>
              <a:cs typeface="Courier New"/>
              <a:sym typeface="Courier New"/>
            </a:endParaRPr>
          </a:p>
        </p:txBody>
      </p:sp>
      <p:sp>
        <p:nvSpPr>
          <p:cNvPr id="148" name="Google Shape;148;p25"/>
          <p:cNvSpPr txBox="1"/>
          <p:nvPr>
            <p:ph type="title"/>
          </p:nvPr>
        </p:nvSpPr>
        <p:spPr>
          <a:xfrm>
            <a:off x="311700" y="2853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Number encoding</a:t>
            </a:r>
            <a:endParaRPr/>
          </a:p>
        </p:txBody>
      </p:sp>
      <p:pic>
        <p:nvPicPr>
          <p:cNvPr id="149" name="Google Shape;149;p25"/>
          <p:cNvPicPr preferRelativeResize="0"/>
          <p:nvPr/>
        </p:nvPicPr>
        <p:blipFill rotWithShape="1">
          <a:blip r:embed="rId4">
            <a:alphaModFix/>
          </a:blip>
          <a:srcRect b="5162" l="988" r="1116" t="3471"/>
          <a:stretch/>
        </p:blipFill>
        <p:spPr>
          <a:xfrm>
            <a:off x="5304975" y="2923800"/>
            <a:ext cx="3338100" cy="1853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Mesh Plot</a:t>
            </a:r>
            <a:endParaRPr/>
          </a:p>
        </p:txBody>
      </p:sp>
      <p:sp>
        <p:nvSpPr>
          <p:cNvPr id="155" name="Google Shape;155;p26"/>
          <p:cNvSpPr txBox="1"/>
          <p:nvPr>
            <p:ph idx="1" type="body"/>
          </p:nvPr>
        </p:nvSpPr>
        <p:spPr>
          <a:xfrm>
            <a:off x="311700" y="1152475"/>
            <a:ext cx="3940500" cy="34164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7F7F7"/>
                </a:highlight>
                <a:latin typeface="Courier New"/>
                <a:ea typeface="Courier New"/>
                <a:cs typeface="Courier New"/>
                <a:sym typeface="Courier New"/>
              </a:rPr>
              <a:t>x = classificationDf[</a:t>
            </a:r>
            <a:r>
              <a:rPr lang="en" sz="1050">
                <a:solidFill>
                  <a:srgbClr val="A31515"/>
                </a:solidFill>
                <a:highlight>
                  <a:srgbClr val="F7F7F7"/>
                </a:highlight>
                <a:latin typeface="Courier New"/>
                <a:ea typeface="Courier New"/>
                <a:cs typeface="Courier New"/>
                <a:sym typeface="Courier New"/>
              </a:rPr>
              <a:t>'Hours'</a:t>
            </a:r>
            <a:r>
              <a:rPr lang="en" sz="1050">
                <a:solidFill>
                  <a:schemeClr val="dk1"/>
                </a:solidFill>
                <a:highlight>
                  <a:srgbClr val="F7F7F7"/>
                </a:highlight>
                <a:latin typeface="Courier New"/>
                <a:ea typeface="Courier New"/>
                <a:cs typeface="Courier New"/>
                <a:sym typeface="Courier New"/>
              </a:rPr>
              <a:t>].to_list()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7F7F7"/>
                </a:highlight>
                <a:latin typeface="Courier New"/>
                <a:ea typeface="Courier New"/>
                <a:cs typeface="Courier New"/>
                <a:sym typeface="Courier New"/>
              </a:rPr>
              <a:t>y = classificationDf[</a:t>
            </a:r>
            <a:r>
              <a:rPr lang="en" sz="1050">
                <a:solidFill>
                  <a:srgbClr val="A31515"/>
                </a:solidFill>
                <a:highlight>
                  <a:srgbClr val="F7F7F7"/>
                </a:highlight>
                <a:latin typeface="Courier New"/>
                <a:ea typeface="Courier New"/>
                <a:cs typeface="Courier New"/>
                <a:sym typeface="Courier New"/>
              </a:rPr>
              <a:t>'Seconds'</a:t>
            </a:r>
            <a:r>
              <a:rPr lang="en" sz="1050">
                <a:solidFill>
                  <a:schemeClr val="dk1"/>
                </a:solidFill>
                <a:highlight>
                  <a:srgbClr val="F7F7F7"/>
                </a:highlight>
                <a:latin typeface="Courier New"/>
                <a:ea typeface="Courier New"/>
                <a:cs typeface="Courier New"/>
                <a:sym typeface="Courier New"/>
              </a:rPr>
              <a:t>].to_list()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7F7F7"/>
                </a:highlight>
                <a:latin typeface="Courier New"/>
                <a:ea typeface="Courier New"/>
                <a:cs typeface="Courier New"/>
                <a:sym typeface="Courier New"/>
              </a:rPr>
              <a:t>z = classificationDf[</a:t>
            </a:r>
            <a:r>
              <a:rPr lang="en" sz="1050">
                <a:solidFill>
                  <a:srgbClr val="A31515"/>
                </a:solidFill>
                <a:highlight>
                  <a:srgbClr val="F7F7F7"/>
                </a:highlight>
                <a:latin typeface="Courier New"/>
                <a:ea typeface="Courier New"/>
                <a:cs typeface="Courier New"/>
                <a:sym typeface="Courier New"/>
              </a:rPr>
              <a:t>'Minutes'</a:t>
            </a:r>
            <a:r>
              <a:rPr lang="en" sz="1050">
                <a:solidFill>
                  <a:schemeClr val="dk1"/>
                </a:solidFill>
                <a:highlight>
                  <a:srgbClr val="F7F7F7"/>
                </a:highlight>
                <a:latin typeface="Courier New"/>
                <a:ea typeface="Courier New"/>
                <a:cs typeface="Courier New"/>
                <a:sym typeface="Courier New"/>
              </a:rPr>
              <a:t>].to_list()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7F7F7"/>
                </a:highlight>
                <a:latin typeface="Courier New"/>
                <a:ea typeface="Courier New"/>
                <a:cs typeface="Courier New"/>
                <a:sym typeface="Courier New"/>
              </a:rPr>
              <a:t>fig = go.Figure(data=[go.Mesh3d(x=x, y=y, z=z, color=</a:t>
            </a:r>
            <a:r>
              <a:rPr lang="en" sz="1050">
                <a:solidFill>
                  <a:srgbClr val="A31515"/>
                </a:solidFill>
                <a:highlight>
                  <a:srgbClr val="F7F7F7"/>
                </a:highlight>
                <a:latin typeface="Courier New"/>
                <a:ea typeface="Courier New"/>
                <a:cs typeface="Courier New"/>
                <a:sym typeface="Courier New"/>
              </a:rPr>
              <a:t>'lightpink'</a:t>
            </a:r>
            <a:r>
              <a:rPr lang="en" sz="1050">
                <a:solidFill>
                  <a:schemeClr val="dk1"/>
                </a:solidFill>
                <a:highlight>
                  <a:srgbClr val="F7F7F7"/>
                </a:highlight>
                <a:latin typeface="Courier New"/>
                <a:ea typeface="Courier New"/>
                <a:cs typeface="Courier New"/>
                <a:sym typeface="Courier New"/>
              </a:rPr>
              <a:t>, opacity=</a:t>
            </a:r>
            <a:r>
              <a:rPr lang="en" sz="1050">
                <a:solidFill>
                  <a:srgbClr val="116644"/>
                </a:solidFill>
                <a:highlight>
                  <a:srgbClr val="F7F7F7"/>
                </a:highlight>
                <a:latin typeface="Courier New"/>
                <a:ea typeface="Courier New"/>
                <a:cs typeface="Courier New"/>
                <a:sym typeface="Courier New"/>
              </a:rPr>
              <a:t>0.50</a:t>
            </a:r>
            <a:r>
              <a:rPr lang="en" sz="1050">
                <a:solidFill>
                  <a:schemeClr val="dk1"/>
                </a:solidFill>
                <a:highlight>
                  <a:srgbClr val="F7F7F7"/>
                </a:highlight>
                <a:latin typeface="Courier New"/>
                <a:ea typeface="Courier New"/>
                <a:cs typeface="Courier New"/>
                <a:sym typeface="Courier New"/>
              </a:rPr>
              <a:t>,)], layout=go.Layout(scene=</a:t>
            </a:r>
            <a:r>
              <a:rPr lang="en" sz="1050">
                <a:solidFill>
                  <a:srgbClr val="257693"/>
                </a:solidFill>
                <a:highlight>
                  <a:srgbClr val="F7F7F7"/>
                </a:highlight>
                <a:latin typeface="Courier New"/>
                <a:ea typeface="Courier New"/>
                <a:cs typeface="Courier New"/>
                <a:sym typeface="Courier New"/>
              </a:rPr>
              <a:t>dict</a:t>
            </a:r>
            <a:r>
              <a:rPr lang="en" sz="1050">
                <a:solidFill>
                  <a:schemeClr val="dk1"/>
                </a:solidFill>
                <a:highlight>
                  <a:srgbClr val="F7F7F7"/>
                </a:highlight>
                <a:latin typeface="Courier New"/>
                <a:ea typeface="Courier New"/>
                <a:cs typeface="Courier New"/>
                <a:sym typeface="Courier New"/>
              </a:rPr>
              <a:t>(xaxis_title=</a:t>
            </a:r>
            <a:r>
              <a:rPr lang="en" sz="1050">
                <a:solidFill>
                  <a:srgbClr val="A31515"/>
                </a:solidFill>
                <a:highlight>
                  <a:srgbClr val="F7F7F7"/>
                </a:highlight>
                <a:latin typeface="Courier New"/>
                <a:ea typeface="Courier New"/>
                <a:cs typeface="Courier New"/>
                <a:sym typeface="Courier New"/>
              </a:rPr>
              <a:t>'X (Seconds)'</a:t>
            </a:r>
            <a:r>
              <a:rPr lang="en" sz="1050">
                <a:solidFill>
                  <a:schemeClr val="dk1"/>
                </a:solidFill>
                <a:highlight>
                  <a:srgbClr val="F7F7F7"/>
                </a:highlight>
                <a:latin typeface="Courier New"/>
                <a:ea typeface="Courier New"/>
                <a:cs typeface="Courier New"/>
                <a:sym typeface="Courier New"/>
              </a:rPr>
              <a:t>, yaxis_title=</a:t>
            </a:r>
            <a:r>
              <a:rPr lang="en" sz="1050">
                <a:solidFill>
                  <a:srgbClr val="A31515"/>
                </a:solidFill>
                <a:highlight>
                  <a:srgbClr val="F7F7F7"/>
                </a:highlight>
                <a:latin typeface="Courier New"/>
                <a:ea typeface="Courier New"/>
                <a:cs typeface="Courier New"/>
                <a:sym typeface="Courier New"/>
              </a:rPr>
              <a:t>'Y (Hours)'</a:t>
            </a:r>
            <a:r>
              <a:rPr lang="en" sz="1050">
                <a:solidFill>
                  <a:schemeClr val="dk1"/>
                </a:solidFill>
                <a:highlight>
                  <a:srgbClr val="F7F7F7"/>
                </a:highlight>
                <a:latin typeface="Courier New"/>
                <a:ea typeface="Courier New"/>
                <a:cs typeface="Courier New"/>
                <a:sym typeface="Courier New"/>
              </a:rPr>
              <a:t>, zaxis_title=</a:t>
            </a:r>
            <a:r>
              <a:rPr lang="en" sz="1050">
                <a:solidFill>
                  <a:srgbClr val="A31515"/>
                </a:solidFill>
                <a:highlight>
                  <a:srgbClr val="F7F7F7"/>
                </a:highlight>
                <a:latin typeface="Courier New"/>
                <a:ea typeface="Courier New"/>
                <a:cs typeface="Courier New"/>
                <a:sym typeface="Courier New"/>
              </a:rPr>
              <a:t>'Z (Minutes)'</a:t>
            </a:r>
            <a:r>
              <a:rPr lang="en" sz="1050">
                <a:solidFill>
                  <a:schemeClr val="dk1"/>
                </a:solidFill>
                <a:highlight>
                  <a:srgbClr val="F7F7F7"/>
                </a:highlight>
                <a:latin typeface="Courier New"/>
                <a:ea typeface="Courier New"/>
                <a:cs typeface="Courier New"/>
                <a:sym typeface="Courier New"/>
              </a:rPr>
              <a: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7F7F7"/>
                </a:highlight>
                <a:latin typeface="Courier New"/>
                <a:ea typeface="Courier New"/>
                <a:cs typeface="Courier New"/>
                <a:sym typeface="Courier New"/>
              </a:rPr>
              <a:t>fig.show()</a:t>
            </a:r>
            <a:endParaRPr sz="1050">
              <a:solidFill>
                <a:schemeClr val="dk1"/>
              </a:solidFill>
              <a:highlight>
                <a:srgbClr val="F7F7F7"/>
              </a:highlight>
              <a:latin typeface="Courier New"/>
              <a:ea typeface="Courier New"/>
              <a:cs typeface="Courier New"/>
              <a:sym typeface="Courier New"/>
            </a:endParaRPr>
          </a:p>
          <a:p>
            <a:pPr indent="0" lvl="0" marL="0" rtl="0" algn="l">
              <a:spcBef>
                <a:spcPts val="0"/>
              </a:spcBef>
              <a:spcAft>
                <a:spcPts val="1200"/>
              </a:spcAft>
              <a:buNone/>
            </a:pPr>
            <a:r>
              <a:t/>
            </a:r>
            <a:endParaRPr/>
          </a:p>
        </p:txBody>
      </p:sp>
      <p:pic>
        <p:nvPicPr>
          <p:cNvPr id="156" name="Google Shape;156;p26"/>
          <p:cNvPicPr preferRelativeResize="0"/>
          <p:nvPr/>
        </p:nvPicPr>
        <p:blipFill>
          <a:blip r:embed="rId3">
            <a:alphaModFix/>
          </a:blip>
          <a:stretch>
            <a:fillRect/>
          </a:stretch>
        </p:blipFill>
        <p:spPr>
          <a:xfrm>
            <a:off x="5028200" y="1152475"/>
            <a:ext cx="3000375" cy="2638425"/>
          </a:xfrm>
          <a:prstGeom prst="rect">
            <a:avLst/>
          </a:prstGeom>
          <a:noFill/>
          <a:ln>
            <a:noFill/>
          </a:ln>
        </p:spPr>
      </p:pic>
      <p:sp>
        <p:nvSpPr>
          <p:cNvPr id="157" name="Google Shape;157;p26"/>
          <p:cNvSpPr txBox="1"/>
          <p:nvPr/>
        </p:nvSpPr>
        <p:spPr>
          <a:xfrm>
            <a:off x="5252225" y="4033400"/>
            <a:ext cx="2810400" cy="8424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 sz="1600">
                <a:solidFill>
                  <a:schemeClr val="dk2"/>
                </a:solidFill>
              </a:rPr>
              <a:t>   A new streak? </a:t>
            </a:r>
            <a:endParaRPr sz="1600">
              <a:solidFill>
                <a:schemeClr val="dk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Surface Plots</a:t>
            </a:r>
            <a:endParaRPr/>
          </a:p>
        </p:txBody>
      </p:sp>
      <p:sp>
        <p:nvSpPr>
          <p:cNvPr id="163" name="Google Shape;163;p27"/>
          <p:cNvSpPr txBox="1"/>
          <p:nvPr>
            <p:ph idx="1" type="body"/>
          </p:nvPr>
        </p:nvSpPr>
        <p:spPr>
          <a:xfrm>
            <a:off x="311700" y="1152475"/>
            <a:ext cx="3867600" cy="3277800"/>
          </a:xfrm>
          <a:prstGeom prst="rect">
            <a:avLst/>
          </a:prstGeom>
        </p:spPr>
        <p:txBody>
          <a:bodyPr anchorCtr="0" anchor="t" bIns="91425" lIns="91425" spcFirstLastPara="1" rIns="91425" wrap="square" tIns="91425">
            <a:normAutofit fontScale="77500"/>
          </a:bodyPr>
          <a:lstStyle/>
          <a:p>
            <a:pPr indent="0" lvl="0" marL="0" rtl="0" algn="l">
              <a:lnSpc>
                <a:spcPct val="135714"/>
              </a:lnSpc>
              <a:spcBef>
                <a:spcPts val="0"/>
              </a:spcBef>
              <a:spcAft>
                <a:spcPts val="0"/>
              </a:spcAft>
              <a:buNone/>
            </a:pPr>
            <a:r>
              <a:rPr lang="en" sz="1050">
                <a:solidFill>
                  <a:schemeClr val="dk1"/>
                </a:solidFill>
                <a:highlight>
                  <a:srgbClr val="F7F7F7"/>
                </a:highlight>
                <a:latin typeface="Courier New"/>
                <a:ea typeface="Courier New"/>
                <a:cs typeface="Courier New"/>
                <a:sym typeface="Courier New"/>
              </a:rPr>
              <a:t>fig </a:t>
            </a:r>
            <a:r>
              <a:rPr lang="en" sz="1050">
                <a:solidFill>
                  <a:schemeClr val="dk1"/>
                </a:solidFill>
                <a:highlight>
                  <a:srgbClr val="F7F7F7"/>
                </a:highlight>
                <a:latin typeface="Courier New"/>
                <a:ea typeface="Courier New"/>
                <a:cs typeface="Courier New"/>
                <a:sym typeface="Courier New"/>
              </a:rPr>
              <a:t>=  </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rgbClr val="F7F7F7"/>
                </a:highlight>
                <a:latin typeface="Courier New"/>
                <a:ea typeface="Courier New"/>
                <a:cs typeface="Courier New"/>
                <a:sym typeface="Courier New"/>
              </a:rPr>
              <a:t>go.Figure(data=[go.Surface(z=classificationDf.values)])</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rgbClr val="F7F7F7"/>
                </a:highlight>
                <a:latin typeface="Courier New"/>
                <a:ea typeface="Courier New"/>
                <a:cs typeface="Courier New"/>
                <a:sym typeface="Courier New"/>
              </a:rPr>
              <a:t>fig.update_traces(contours_z=</a:t>
            </a:r>
            <a:r>
              <a:rPr lang="en" sz="1050">
                <a:solidFill>
                  <a:srgbClr val="257693"/>
                </a:solidFill>
                <a:highlight>
                  <a:srgbClr val="F7F7F7"/>
                </a:highlight>
                <a:latin typeface="Courier New"/>
                <a:ea typeface="Courier New"/>
                <a:cs typeface="Courier New"/>
                <a:sym typeface="Courier New"/>
              </a:rPr>
              <a:t>dict</a:t>
            </a:r>
            <a:r>
              <a:rPr lang="en" sz="1050">
                <a:solidFill>
                  <a:schemeClr val="dk1"/>
                </a:solidFill>
                <a:highlight>
                  <a:srgbClr val="F7F7F7"/>
                </a:highlight>
                <a:latin typeface="Courier New"/>
                <a:ea typeface="Courier New"/>
                <a:cs typeface="Courier New"/>
                <a:sym typeface="Courier New"/>
              </a:rPr>
              <a:t>(show=</a:t>
            </a:r>
            <a:r>
              <a:rPr lang="en" sz="1050">
                <a:solidFill>
                  <a:srgbClr val="0000FF"/>
                </a:solidFill>
                <a:highlight>
                  <a:srgbClr val="F7F7F7"/>
                </a:highlight>
                <a:latin typeface="Courier New"/>
                <a:ea typeface="Courier New"/>
                <a:cs typeface="Courier New"/>
                <a:sym typeface="Courier New"/>
              </a:rPr>
              <a:t>True</a:t>
            </a:r>
            <a:r>
              <a:rPr lang="en" sz="1050">
                <a:solidFill>
                  <a:schemeClr val="dk1"/>
                </a:solidFill>
                <a:highlight>
                  <a:srgbClr val="F7F7F7"/>
                </a:highlight>
                <a:latin typeface="Courier New"/>
                <a:ea typeface="Courier New"/>
                <a:cs typeface="Courier New"/>
                <a:sym typeface="Courier New"/>
              </a:rPr>
              <a:t>, usecolormap=</a:t>
            </a:r>
            <a:r>
              <a:rPr lang="en" sz="1050">
                <a:solidFill>
                  <a:srgbClr val="0000FF"/>
                </a:solidFill>
                <a:highlight>
                  <a:srgbClr val="F7F7F7"/>
                </a:highlight>
                <a:latin typeface="Courier New"/>
                <a:ea typeface="Courier New"/>
                <a:cs typeface="Courier New"/>
                <a:sym typeface="Courier New"/>
              </a:rPr>
              <a:t>True</a:t>
            </a:r>
            <a:r>
              <a:rPr lang="en" sz="1050">
                <a:solidFill>
                  <a:schemeClr val="dk1"/>
                </a:solidFill>
                <a:highlight>
                  <a:srgbClr val="F7F7F7"/>
                </a:highlight>
                <a:latin typeface="Courier New"/>
                <a:ea typeface="Courier New"/>
                <a:cs typeface="Courier New"/>
                <a:sym typeface="Courier New"/>
              </a:rPr>
              <a: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rgbClr val="F7F7F7"/>
                </a:highlight>
                <a:latin typeface="Courier New"/>
                <a:ea typeface="Courier New"/>
                <a:cs typeface="Courier New"/>
                <a:sym typeface="Courier New"/>
              </a:rPr>
              <a:t>                                 highlightcolor=</a:t>
            </a:r>
            <a:r>
              <a:rPr lang="en" sz="1050">
                <a:solidFill>
                  <a:srgbClr val="A31515"/>
                </a:solidFill>
                <a:highlight>
                  <a:srgbClr val="F7F7F7"/>
                </a:highlight>
                <a:latin typeface="Courier New"/>
                <a:ea typeface="Courier New"/>
                <a:cs typeface="Courier New"/>
                <a:sym typeface="Courier New"/>
              </a:rPr>
              <a:t>"limegreen"</a:t>
            </a:r>
            <a:r>
              <a:rPr lang="en" sz="1050">
                <a:solidFill>
                  <a:schemeClr val="dk1"/>
                </a:solidFill>
                <a:highlight>
                  <a:srgbClr val="F7F7F7"/>
                </a:highlight>
                <a:latin typeface="Courier New"/>
                <a:ea typeface="Courier New"/>
                <a:cs typeface="Courier New"/>
                <a:sym typeface="Courier New"/>
              </a:rPr>
              <a:t>, project_z=</a:t>
            </a:r>
            <a:r>
              <a:rPr lang="en" sz="1050">
                <a:solidFill>
                  <a:srgbClr val="0000FF"/>
                </a:solidFill>
                <a:highlight>
                  <a:srgbClr val="F7F7F7"/>
                </a:highlight>
                <a:latin typeface="Courier New"/>
                <a:ea typeface="Courier New"/>
                <a:cs typeface="Courier New"/>
                <a:sym typeface="Courier New"/>
              </a:rPr>
              <a:t>True</a:t>
            </a:r>
            <a:r>
              <a:rPr lang="en" sz="1050">
                <a:solidFill>
                  <a:schemeClr val="dk1"/>
                </a:solidFill>
                <a:highlight>
                  <a:srgbClr val="F7F7F7"/>
                </a:highlight>
                <a:latin typeface="Courier New"/>
                <a:ea typeface="Courier New"/>
                <a:cs typeface="Courier New"/>
                <a:sym typeface="Courier New"/>
              </a:rPr>
              <a:t>), contours_x=</a:t>
            </a:r>
            <a:r>
              <a:rPr lang="en" sz="1050">
                <a:solidFill>
                  <a:srgbClr val="257693"/>
                </a:solidFill>
                <a:highlight>
                  <a:srgbClr val="F7F7F7"/>
                </a:highlight>
                <a:latin typeface="Courier New"/>
                <a:ea typeface="Courier New"/>
                <a:cs typeface="Courier New"/>
                <a:sym typeface="Courier New"/>
              </a:rPr>
              <a:t>dict</a:t>
            </a:r>
            <a:r>
              <a:rPr lang="en" sz="1050">
                <a:solidFill>
                  <a:schemeClr val="dk1"/>
                </a:solidFill>
                <a:highlight>
                  <a:srgbClr val="F7F7F7"/>
                </a:highlight>
                <a:latin typeface="Courier New"/>
                <a:ea typeface="Courier New"/>
                <a:cs typeface="Courier New"/>
                <a:sym typeface="Courier New"/>
              </a:rPr>
              <a:t>(show=</a:t>
            </a:r>
            <a:r>
              <a:rPr lang="en" sz="1050">
                <a:solidFill>
                  <a:srgbClr val="0000FF"/>
                </a:solidFill>
                <a:highlight>
                  <a:srgbClr val="F7F7F7"/>
                </a:highlight>
                <a:latin typeface="Courier New"/>
                <a:ea typeface="Courier New"/>
                <a:cs typeface="Courier New"/>
                <a:sym typeface="Courier New"/>
              </a:rPr>
              <a:t>True</a:t>
            </a:r>
            <a:r>
              <a:rPr lang="en" sz="1050">
                <a:solidFill>
                  <a:schemeClr val="dk1"/>
                </a:solidFill>
                <a:highlight>
                  <a:srgbClr val="F7F7F7"/>
                </a:highlight>
                <a:latin typeface="Courier New"/>
                <a:ea typeface="Courier New"/>
                <a:cs typeface="Courier New"/>
                <a:sym typeface="Courier New"/>
              </a:rPr>
              <a:t>, usecolormap=</a:t>
            </a:r>
            <a:r>
              <a:rPr lang="en" sz="1050">
                <a:solidFill>
                  <a:srgbClr val="0000FF"/>
                </a:solidFill>
                <a:highlight>
                  <a:srgbClr val="F7F7F7"/>
                </a:highlight>
                <a:latin typeface="Courier New"/>
                <a:ea typeface="Courier New"/>
                <a:cs typeface="Courier New"/>
                <a:sym typeface="Courier New"/>
              </a:rPr>
              <a:t>True</a:t>
            </a:r>
            <a:r>
              <a:rPr lang="en" sz="1050">
                <a:solidFill>
                  <a:schemeClr val="dk1"/>
                </a:solidFill>
                <a:highlight>
                  <a:srgbClr val="F7F7F7"/>
                </a:highlight>
                <a:latin typeface="Courier New"/>
                <a:ea typeface="Courier New"/>
                <a:cs typeface="Courier New"/>
                <a:sym typeface="Courier New"/>
              </a:rPr>
              <a: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rgbClr val="F7F7F7"/>
                </a:highlight>
                <a:latin typeface="Courier New"/>
                <a:ea typeface="Courier New"/>
                <a:cs typeface="Courier New"/>
                <a:sym typeface="Courier New"/>
              </a:rPr>
              <a:t>                                 highlightcolor=</a:t>
            </a:r>
            <a:r>
              <a:rPr lang="en" sz="1050">
                <a:solidFill>
                  <a:srgbClr val="A31515"/>
                </a:solidFill>
                <a:highlight>
                  <a:srgbClr val="F7F7F7"/>
                </a:highlight>
                <a:latin typeface="Courier New"/>
                <a:ea typeface="Courier New"/>
                <a:cs typeface="Courier New"/>
                <a:sym typeface="Courier New"/>
              </a:rPr>
              <a:t>"pink"</a:t>
            </a:r>
            <a:r>
              <a:rPr lang="en" sz="1050">
                <a:solidFill>
                  <a:schemeClr val="dk1"/>
                </a:solidFill>
                <a:highlight>
                  <a:srgbClr val="F7F7F7"/>
                </a:highlight>
                <a:latin typeface="Courier New"/>
                <a:ea typeface="Courier New"/>
                <a:cs typeface="Courier New"/>
                <a:sym typeface="Courier New"/>
              </a:rPr>
              <a:t>, project_x=</a:t>
            </a:r>
            <a:r>
              <a:rPr lang="en" sz="1050">
                <a:solidFill>
                  <a:srgbClr val="0000FF"/>
                </a:solidFill>
                <a:highlight>
                  <a:srgbClr val="F7F7F7"/>
                </a:highlight>
                <a:latin typeface="Courier New"/>
                <a:ea typeface="Courier New"/>
                <a:cs typeface="Courier New"/>
                <a:sym typeface="Courier New"/>
              </a:rPr>
              <a:t>True</a:t>
            </a:r>
            <a:r>
              <a:rPr lang="en" sz="1050">
                <a:solidFill>
                  <a:schemeClr val="dk1"/>
                </a:solidFill>
                <a:highlight>
                  <a:srgbClr val="F7F7F7"/>
                </a:highlight>
                <a:latin typeface="Courier New"/>
                <a:ea typeface="Courier New"/>
                <a:cs typeface="Courier New"/>
                <a:sym typeface="Courier New"/>
              </a:rPr>
              <a:t>), )</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rgbClr val="F7F7F7"/>
                </a:highlight>
                <a:latin typeface="Courier New"/>
                <a:ea typeface="Courier New"/>
                <a:cs typeface="Courier New"/>
                <a:sym typeface="Courier New"/>
              </a:rPr>
              <a:t>fig.update_layout(title=</a:t>
            </a:r>
            <a:r>
              <a:rPr lang="en" sz="1050">
                <a:solidFill>
                  <a:srgbClr val="A31515"/>
                </a:solidFill>
                <a:highlight>
                  <a:srgbClr val="F7F7F7"/>
                </a:highlight>
                <a:latin typeface="Courier New"/>
                <a:ea typeface="Courier New"/>
                <a:cs typeface="Courier New"/>
                <a:sym typeface="Courier New"/>
              </a:rPr>
              <a:t>'Surface Plot'</a:t>
            </a:r>
            <a:r>
              <a:rPr lang="en" sz="1050">
                <a:solidFill>
                  <a:schemeClr val="dk1"/>
                </a:solidFill>
                <a:highlight>
                  <a:srgbClr val="F7F7F7"/>
                </a:highlight>
                <a:latin typeface="Courier New"/>
                <a:ea typeface="Courier New"/>
                <a:cs typeface="Courier New"/>
                <a:sym typeface="Courier New"/>
              </a:rPr>
              <a:t>, autosize=</a:t>
            </a:r>
            <a:r>
              <a:rPr lang="en" sz="1050">
                <a:solidFill>
                  <a:srgbClr val="0000FF"/>
                </a:solidFill>
                <a:highlight>
                  <a:srgbClr val="F7F7F7"/>
                </a:highlight>
                <a:latin typeface="Courier New"/>
                <a:ea typeface="Courier New"/>
                <a:cs typeface="Courier New"/>
                <a:sym typeface="Courier New"/>
              </a:rPr>
              <a:t>False</a:t>
            </a:r>
            <a:r>
              <a:rPr lang="en" sz="1050">
                <a:solidFill>
                  <a:schemeClr val="dk1"/>
                </a:solidFill>
                <a:highlight>
                  <a:srgbClr val="F7F7F7"/>
                </a:highlight>
                <a:latin typeface="Courier New"/>
                <a:ea typeface="Courier New"/>
                <a:cs typeface="Courier New"/>
                <a:sym typeface="Courier New"/>
              </a:rPr>
              <a: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rgbClr val="F7F7F7"/>
                </a:highlight>
                <a:latin typeface="Courier New"/>
                <a:ea typeface="Courier New"/>
                <a:cs typeface="Courier New"/>
                <a:sym typeface="Courier New"/>
              </a:rPr>
              <a:t>                 scene_camera_eye=</a:t>
            </a:r>
            <a:r>
              <a:rPr lang="en" sz="1050">
                <a:solidFill>
                  <a:srgbClr val="257693"/>
                </a:solidFill>
                <a:highlight>
                  <a:srgbClr val="F7F7F7"/>
                </a:highlight>
                <a:latin typeface="Courier New"/>
                <a:ea typeface="Courier New"/>
                <a:cs typeface="Courier New"/>
                <a:sym typeface="Courier New"/>
              </a:rPr>
              <a:t>dict</a:t>
            </a:r>
            <a:r>
              <a:rPr lang="en" sz="1050">
                <a:solidFill>
                  <a:schemeClr val="dk1"/>
                </a:solidFill>
                <a:highlight>
                  <a:srgbClr val="F7F7F7"/>
                </a:highlight>
                <a:latin typeface="Courier New"/>
                <a:ea typeface="Courier New"/>
                <a:cs typeface="Courier New"/>
                <a:sym typeface="Courier New"/>
              </a:rPr>
              <a:t>(y=</a:t>
            </a:r>
            <a:r>
              <a:rPr lang="en" sz="1050">
                <a:solidFill>
                  <a:srgbClr val="116644"/>
                </a:solidFill>
                <a:highlight>
                  <a:srgbClr val="F7F7F7"/>
                </a:highlight>
                <a:latin typeface="Courier New"/>
                <a:ea typeface="Courier New"/>
                <a:cs typeface="Courier New"/>
                <a:sym typeface="Courier New"/>
              </a:rPr>
              <a:t>2.87</a:t>
            </a:r>
            <a:r>
              <a:rPr lang="en" sz="1050">
                <a:solidFill>
                  <a:schemeClr val="dk1"/>
                </a:solidFill>
                <a:highlight>
                  <a:srgbClr val="F7F7F7"/>
                </a:highlight>
                <a:latin typeface="Courier New"/>
                <a:ea typeface="Courier New"/>
                <a:cs typeface="Courier New"/>
                <a:sym typeface="Courier New"/>
              </a:rPr>
              <a:t>,z=</a:t>
            </a:r>
            <a:r>
              <a:rPr lang="en" sz="1050">
                <a:solidFill>
                  <a:srgbClr val="116644"/>
                </a:solidFill>
                <a:highlight>
                  <a:srgbClr val="F7F7F7"/>
                </a:highlight>
                <a:latin typeface="Courier New"/>
                <a:ea typeface="Courier New"/>
                <a:cs typeface="Courier New"/>
                <a:sym typeface="Courier New"/>
              </a:rPr>
              <a:t>-0.64</a:t>
            </a:r>
            <a:r>
              <a:rPr lang="en" sz="1050">
                <a:solidFill>
                  <a:schemeClr val="dk1"/>
                </a:solidFill>
                <a:highlight>
                  <a:srgbClr val="F7F7F7"/>
                </a:highlight>
                <a:latin typeface="Courier New"/>
                <a:ea typeface="Courier New"/>
                <a:cs typeface="Courier New"/>
                <a:sym typeface="Courier New"/>
              </a:rPr>
              <a:t>,x=</a:t>
            </a:r>
            <a:r>
              <a:rPr lang="en" sz="1050">
                <a:solidFill>
                  <a:srgbClr val="116644"/>
                </a:solidFill>
                <a:highlight>
                  <a:srgbClr val="F7F7F7"/>
                </a:highlight>
                <a:latin typeface="Courier New"/>
                <a:ea typeface="Courier New"/>
                <a:cs typeface="Courier New"/>
                <a:sym typeface="Courier New"/>
              </a:rPr>
              <a:t>-1</a:t>
            </a:r>
            <a:r>
              <a:rPr lang="en" sz="1050">
                <a:solidFill>
                  <a:schemeClr val="dk1"/>
                </a:solidFill>
                <a:highlight>
                  <a:srgbClr val="F7F7F7"/>
                </a:highlight>
                <a:latin typeface="Courier New"/>
                <a:ea typeface="Courier New"/>
                <a:cs typeface="Courier New"/>
                <a:sym typeface="Courier New"/>
              </a:rPr>
              <a: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rgbClr val="F7F7F7"/>
                </a:highlight>
                <a:latin typeface="Courier New"/>
                <a:ea typeface="Courier New"/>
                <a:cs typeface="Courier New"/>
                <a:sym typeface="Courier New"/>
              </a:rPr>
              <a:t>                 width=</a:t>
            </a:r>
            <a:r>
              <a:rPr lang="en" sz="1050">
                <a:solidFill>
                  <a:srgbClr val="116644"/>
                </a:solidFill>
                <a:highlight>
                  <a:srgbClr val="F7F7F7"/>
                </a:highlight>
                <a:latin typeface="Courier New"/>
                <a:ea typeface="Courier New"/>
                <a:cs typeface="Courier New"/>
                <a:sym typeface="Courier New"/>
              </a:rPr>
              <a:t>1000</a:t>
            </a:r>
            <a:r>
              <a:rPr lang="en" sz="1050">
                <a:solidFill>
                  <a:schemeClr val="dk1"/>
                </a:solidFill>
                <a:highlight>
                  <a:srgbClr val="F7F7F7"/>
                </a:highlight>
                <a:latin typeface="Courier New"/>
                <a:ea typeface="Courier New"/>
                <a:cs typeface="Courier New"/>
                <a:sym typeface="Courier New"/>
              </a:rPr>
              <a:t>, height=</a:t>
            </a:r>
            <a:r>
              <a:rPr lang="en" sz="1050">
                <a:solidFill>
                  <a:srgbClr val="116644"/>
                </a:solidFill>
                <a:highlight>
                  <a:srgbClr val="F7F7F7"/>
                </a:highlight>
                <a:latin typeface="Courier New"/>
                <a:ea typeface="Courier New"/>
                <a:cs typeface="Courier New"/>
                <a:sym typeface="Courier New"/>
              </a:rPr>
              <a:t>500</a:t>
            </a:r>
            <a:r>
              <a:rPr lang="en" sz="1050">
                <a:solidFill>
                  <a:schemeClr val="dk1"/>
                </a:solidFill>
                <a:highlight>
                  <a:srgbClr val="F7F7F7"/>
                </a:highlight>
                <a:latin typeface="Courier New"/>
                <a:ea typeface="Courier New"/>
                <a:cs typeface="Courier New"/>
                <a:sym typeface="Courier New"/>
              </a:rPr>
              <a: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rgbClr val="F7F7F7"/>
                </a:highlight>
                <a:latin typeface="Courier New"/>
                <a:ea typeface="Courier New"/>
                <a:cs typeface="Courier New"/>
                <a:sym typeface="Courier New"/>
              </a:rPr>
              <a:t>                 margin=</a:t>
            </a:r>
            <a:r>
              <a:rPr lang="en" sz="1050">
                <a:solidFill>
                  <a:srgbClr val="257693"/>
                </a:solidFill>
                <a:highlight>
                  <a:srgbClr val="F7F7F7"/>
                </a:highlight>
                <a:latin typeface="Courier New"/>
                <a:ea typeface="Courier New"/>
                <a:cs typeface="Courier New"/>
                <a:sym typeface="Courier New"/>
              </a:rPr>
              <a:t>dict</a:t>
            </a:r>
            <a:r>
              <a:rPr lang="en" sz="1050">
                <a:solidFill>
                  <a:schemeClr val="dk1"/>
                </a:solidFill>
                <a:highlight>
                  <a:srgbClr val="F7F7F7"/>
                </a:highlight>
                <a:latin typeface="Courier New"/>
                <a:ea typeface="Courier New"/>
                <a:cs typeface="Courier New"/>
                <a:sym typeface="Courier New"/>
              </a:rPr>
              <a:t>(l=</a:t>
            </a:r>
            <a:r>
              <a:rPr lang="en" sz="1050">
                <a:solidFill>
                  <a:srgbClr val="116644"/>
                </a:solidFill>
                <a:highlight>
                  <a:srgbClr val="F7F7F7"/>
                </a:highlight>
                <a:latin typeface="Courier New"/>
                <a:ea typeface="Courier New"/>
                <a:cs typeface="Courier New"/>
                <a:sym typeface="Courier New"/>
              </a:rPr>
              <a:t>65</a:t>
            </a:r>
            <a:r>
              <a:rPr lang="en" sz="1050">
                <a:solidFill>
                  <a:schemeClr val="dk1"/>
                </a:solidFill>
                <a:highlight>
                  <a:srgbClr val="F7F7F7"/>
                </a:highlight>
                <a:latin typeface="Courier New"/>
                <a:ea typeface="Courier New"/>
                <a:cs typeface="Courier New"/>
                <a:sym typeface="Courier New"/>
              </a:rPr>
              <a:t>, r=</a:t>
            </a:r>
            <a:r>
              <a:rPr lang="en" sz="1050">
                <a:solidFill>
                  <a:srgbClr val="116644"/>
                </a:solidFill>
                <a:highlight>
                  <a:srgbClr val="F7F7F7"/>
                </a:highlight>
                <a:latin typeface="Courier New"/>
                <a:ea typeface="Courier New"/>
                <a:cs typeface="Courier New"/>
                <a:sym typeface="Courier New"/>
              </a:rPr>
              <a:t>50</a:t>
            </a:r>
            <a:r>
              <a:rPr lang="en" sz="1050">
                <a:solidFill>
                  <a:schemeClr val="dk1"/>
                </a:solidFill>
                <a:highlight>
                  <a:srgbClr val="F7F7F7"/>
                </a:highlight>
                <a:latin typeface="Courier New"/>
                <a:ea typeface="Courier New"/>
                <a:cs typeface="Courier New"/>
                <a:sym typeface="Courier New"/>
              </a:rPr>
              <a:t>, b=</a:t>
            </a:r>
            <a:r>
              <a:rPr lang="en" sz="1050">
                <a:solidFill>
                  <a:srgbClr val="116644"/>
                </a:solidFill>
                <a:highlight>
                  <a:srgbClr val="F7F7F7"/>
                </a:highlight>
                <a:latin typeface="Courier New"/>
                <a:ea typeface="Courier New"/>
                <a:cs typeface="Courier New"/>
                <a:sym typeface="Courier New"/>
              </a:rPr>
              <a:t>65</a:t>
            </a:r>
            <a:r>
              <a:rPr lang="en" sz="1050">
                <a:solidFill>
                  <a:schemeClr val="dk1"/>
                </a:solidFill>
                <a:highlight>
                  <a:srgbClr val="F7F7F7"/>
                </a:highlight>
                <a:latin typeface="Courier New"/>
                <a:ea typeface="Courier New"/>
                <a:cs typeface="Courier New"/>
                <a:sym typeface="Courier New"/>
              </a:rPr>
              <a:t>, t=</a:t>
            </a:r>
            <a:r>
              <a:rPr lang="en" sz="1050">
                <a:solidFill>
                  <a:srgbClr val="116644"/>
                </a:solidFill>
                <a:highlight>
                  <a:srgbClr val="F7F7F7"/>
                </a:highlight>
                <a:latin typeface="Courier New"/>
                <a:ea typeface="Courier New"/>
                <a:cs typeface="Courier New"/>
                <a:sym typeface="Courier New"/>
              </a:rPr>
              <a:t>90</a:t>
            </a:r>
            <a:r>
              <a:rPr lang="en" sz="1050">
                <a:solidFill>
                  <a:schemeClr val="dk1"/>
                </a:solidFill>
                <a:highlight>
                  <a:srgbClr val="F7F7F7"/>
                </a:highlight>
                <a:latin typeface="Courier New"/>
                <a:ea typeface="Courier New"/>
                <a:cs typeface="Courier New"/>
                <a:sym typeface="Courier New"/>
              </a:rPr>
              <a: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rgbClr val="F7F7F7"/>
                </a:highlight>
                <a:latin typeface="Courier New"/>
                <a:ea typeface="Courier New"/>
                <a:cs typeface="Courier New"/>
                <a:sym typeface="Courier New"/>
              </a:rPr>
              <a: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rgbClr val="F7F7F7"/>
                </a:highlight>
                <a:latin typeface="Courier New"/>
                <a:ea typeface="Courier New"/>
                <a:cs typeface="Courier New"/>
                <a:sym typeface="Courier New"/>
              </a:rPr>
              <a:t>fig.show()</a:t>
            </a:r>
            <a:endParaRPr sz="1050">
              <a:solidFill>
                <a:schemeClr val="dk1"/>
              </a:solidFill>
              <a:highlight>
                <a:srgbClr val="F7F7F7"/>
              </a:highlight>
              <a:latin typeface="Courier New"/>
              <a:ea typeface="Courier New"/>
              <a:cs typeface="Courier New"/>
              <a:sym typeface="Courier New"/>
            </a:endParaRPr>
          </a:p>
          <a:p>
            <a:pPr indent="0" lvl="0" marL="0" rtl="0" algn="l">
              <a:spcBef>
                <a:spcPts val="0"/>
              </a:spcBef>
              <a:spcAft>
                <a:spcPts val="1200"/>
              </a:spcAft>
              <a:buNone/>
            </a:pPr>
            <a:r>
              <a:t/>
            </a:r>
            <a:endParaRPr/>
          </a:p>
        </p:txBody>
      </p:sp>
      <p:pic>
        <p:nvPicPr>
          <p:cNvPr id="164" name="Google Shape;164;p27"/>
          <p:cNvPicPr preferRelativeResize="0"/>
          <p:nvPr/>
        </p:nvPicPr>
        <p:blipFill>
          <a:blip r:embed="rId3">
            <a:alphaModFix/>
          </a:blip>
          <a:stretch>
            <a:fillRect/>
          </a:stretch>
        </p:blipFill>
        <p:spPr>
          <a:xfrm>
            <a:off x="4931050" y="445025"/>
            <a:ext cx="3605500" cy="3421425"/>
          </a:xfrm>
          <a:prstGeom prst="rect">
            <a:avLst/>
          </a:prstGeom>
          <a:noFill/>
          <a:ln>
            <a:noFill/>
          </a:ln>
        </p:spPr>
      </p:pic>
      <p:sp>
        <p:nvSpPr>
          <p:cNvPr id="165" name="Google Shape;165;p27"/>
          <p:cNvSpPr txBox="1"/>
          <p:nvPr/>
        </p:nvSpPr>
        <p:spPr>
          <a:xfrm>
            <a:off x="5361650" y="3766125"/>
            <a:ext cx="3174900" cy="70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A clear divide, while filling in the gaps at the same time. </a:t>
            </a:r>
            <a:endParaRPr sz="1800">
              <a:solidFill>
                <a:schemeClr val="dk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Correlation Matrix</a:t>
            </a:r>
            <a:endParaRPr/>
          </a:p>
        </p:txBody>
      </p:sp>
      <p:sp>
        <p:nvSpPr>
          <p:cNvPr id="171" name="Google Shape;171;p28"/>
          <p:cNvSpPr txBox="1"/>
          <p:nvPr>
            <p:ph idx="1" type="body"/>
          </p:nvPr>
        </p:nvSpPr>
        <p:spPr>
          <a:xfrm>
            <a:off x="311700" y="1152475"/>
            <a:ext cx="2855100" cy="12531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7F7F7"/>
                </a:highlight>
                <a:latin typeface="Courier New"/>
                <a:ea typeface="Courier New"/>
                <a:cs typeface="Courier New"/>
                <a:sym typeface="Courier New"/>
              </a:rPr>
              <a:t>sns.set_style(</a:t>
            </a:r>
            <a:r>
              <a:rPr lang="en" sz="1050">
                <a:solidFill>
                  <a:srgbClr val="A31515"/>
                </a:solidFill>
                <a:highlight>
                  <a:srgbClr val="F7F7F7"/>
                </a:highlight>
                <a:latin typeface="Courier New"/>
                <a:ea typeface="Courier New"/>
                <a:cs typeface="Courier New"/>
                <a:sym typeface="Courier New"/>
              </a:rPr>
              <a:t>'whitegrid'</a:t>
            </a:r>
            <a:r>
              <a:rPr lang="en" sz="1050">
                <a:solidFill>
                  <a:schemeClr val="dk1"/>
                </a:solidFill>
                <a:highlight>
                  <a:srgbClr val="F7F7F7"/>
                </a:highlight>
                <a:latin typeface="Courier New"/>
                <a:ea typeface="Courier New"/>
                <a:cs typeface="Courier New"/>
                <a:sym typeface="Courier New"/>
              </a:rPr>
              <a: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7F7F7"/>
                </a:highlight>
                <a:latin typeface="Courier New"/>
                <a:ea typeface="Courier New"/>
                <a:cs typeface="Courier New"/>
                <a:sym typeface="Courier New"/>
              </a:rPr>
              <a:t>sns.heatmap(classificationDf.corr(numeric_only=</a:t>
            </a:r>
            <a:r>
              <a:rPr lang="en" sz="1050">
                <a:solidFill>
                  <a:srgbClr val="0000FF"/>
                </a:solidFill>
                <a:highlight>
                  <a:srgbClr val="F7F7F7"/>
                </a:highlight>
                <a:latin typeface="Courier New"/>
                <a:ea typeface="Courier New"/>
                <a:cs typeface="Courier New"/>
                <a:sym typeface="Courier New"/>
              </a:rPr>
              <a:t>True</a:t>
            </a:r>
            <a:r>
              <a:rPr lang="en" sz="1050">
                <a:solidFill>
                  <a:schemeClr val="dk1"/>
                </a:solidFill>
                <a:highlight>
                  <a:srgbClr val="F7F7F7"/>
                </a:highlight>
                <a:latin typeface="Courier New"/>
                <a:ea typeface="Courier New"/>
                <a:cs typeface="Courier New"/>
                <a:sym typeface="Courier New"/>
              </a:rPr>
              <a:t>), annot=</a:t>
            </a:r>
            <a:r>
              <a:rPr lang="en" sz="1050">
                <a:solidFill>
                  <a:srgbClr val="0000FF"/>
                </a:solidFill>
                <a:highlight>
                  <a:srgbClr val="F7F7F7"/>
                </a:highlight>
                <a:latin typeface="Courier New"/>
                <a:ea typeface="Courier New"/>
                <a:cs typeface="Courier New"/>
                <a:sym typeface="Courier New"/>
              </a:rPr>
              <a:t>True</a:t>
            </a:r>
            <a:r>
              <a:rPr lang="en" sz="1050">
                <a:solidFill>
                  <a:schemeClr val="dk1"/>
                </a:solidFill>
                <a:highlight>
                  <a:srgbClr val="F7F7F7"/>
                </a:highlight>
                <a:latin typeface="Courier New"/>
                <a:ea typeface="Courier New"/>
                <a:cs typeface="Courier New"/>
                <a:sym typeface="Courier New"/>
              </a:rPr>
              <a:t>,)</a:t>
            </a:r>
            <a:endParaRPr sz="1050">
              <a:solidFill>
                <a:schemeClr val="dk1"/>
              </a:solidFill>
              <a:highlight>
                <a:srgbClr val="F7F7F7"/>
              </a:highlight>
              <a:latin typeface="Courier New"/>
              <a:ea typeface="Courier New"/>
              <a:cs typeface="Courier New"/>
              <a:sym typeface="Courier New"/>
            </a:endParaRPr>
          </a:p>
          <a:p>
            <a:pPr indent="0" lvl="0" marL="0" rtl="0" algn="l">
              <a:spcBef>
                <a:spcPts val="0"/>
              </a:spcBef>
              <a:spcAft>
                <a:spcPts val="1200"/>
              </a:spcAft>
              <a:buNone/>
            </a:pPr>
            <a:r>
              <a:t/>
            </a:r>
            <a:endParaRPr/>
          </a:p>
        </p:txBody>
      </p:sp>
      <p:pic>
        <p:nvPicPr>
          <p:cNvPr id="172" name="Google Shape;172;p28"/>
          <p:cNvPicPr preferRelativeResize="0"/>
          <p:nvPr/>
        </p:nvPicPr>
        <p:blipFill>
          <a:blip r:embed="rId3">
            <a:alphaModFix/>
          </a:blip>
          <a:stretch>
            <a:fillRect/>
          </a:stretch>
        </p:blipFill>
        <p:spPr>
          <a:xfrm>
            <a:off x="3691775" y="1152475"/>
            <a:ext cx="4924812" cy="38209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pic>
        <p:nvPicPr>
          <p:cNvPr id="177" name="Google Shape;177;p29"/>
          <p:cNvPicPr preferRelativeResize="0"/>
          <p:nvPr/>
        </p:nvPicPr>
        <p:blipFill>
          <a:blip r:embed="rId3">
            <a:alphaModFix/>
          </a:blip>
          <a:stretch>
            <a:fillRect/>
          </a:stretch>
        </p:blipFill>
        <p:spPr>
          <a:xfrm>
            <a:off x="3810425" y="121500"/>
            <a:ext cx="4466950" cy="4859501"/>
          </a:xfrm>
          <a:prstGeom prst="rect">
            <a:avLst/>
          </a:prstGeom>
          <a:noFill/>
          <a:ln>
            <a:noFill/>
          </a:ln>
        </p:spPr>
      </p:pic>
      <p:sp>
        <p:nvSpPr>
          <p:cNvPr id="178" name="Google Shape;178;p29"/>
          <p:cNvSpPr txBox="1"/>
          <p:nvPr/>
        </p:nvSpPr>
        <p:spPr>
          <a:xfrm>
            <a:off x="380675" y="2030325"/>
            <a:ext cx="2081400" cy="85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Univariate and Bivariate analysis</a:t>
            </a:r>
            <a:endParaRPr sz="1800">
              <a:solidFill>
                <a:schemeClr val="dk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Shuffling</a:t>
            </a:r>
            <a:endParaRPr/>
          </a:p>
          <a:p>
            <a:pPr indent="0" lvl="0" marL="0" rtl="0" algn="l">
              <a:spcBef>
                <a:spcPts val="0"/>
              </a:spcBef>
              <a:spcAft>
                <a:spcPts val="0"/>
              </a:spcAft>
              <a:buNone/>
            </a:pPr>
            <a:r>
              <a:t/>
            </a:r>
            <a:endParaRPr/>
          </a:p>
        </p:txBody>
      </p:sp>
      <p:sp>
        <p:nvSpPr>
          <p:cNvPr id="184" name="Google Shape;184;p30"/>
          <p:cNvSpPr txBox="1"/>
          <p:nvPr>
            <p:ph idx="1" type="body"/>
          </p:nvPr>
        </p:nvSpPr>
        <p:spPr>
          <a:xfrm>
            <a:off x="311700" y="1152475"/>
            <a:ext cx="8520600" cy="1771200"/>
          </a:xfrm>
          <a:prstGeom prst="rect">
            <a:avLst/>
          </a:prstGeom>
        </p:spPr>
        <p:txBody>
          <a:bodyPr anchorCtr="0" anchor="t" bIns="91425" lIns="91425" spcFirstLastPara="1" rIns="91425" wrap="square" tIns="91425">
            <a:normAutofit/>
          </a:bodyPr>
          <a:lstStyle/>
          <a:p>
            <a:pPr indent="457200" lvl="0" marL="457200" rtl="0" algn="l">
              <a:lnSpc>
                <a:spcPct val="135714"/>
              </a:lnSpc>
              <a:spcBef>
                <a:spcPts val="0"/>
              </a:spcBef>
              <a:spcAft>
                <a:spcPts val="0"/>
              </a:spcAft>
              <a:buNone/>
            </a:pPr>
            <a:r>
              <a:rPr lang="en" sz="1250">
                <a:solidFill>
                  <a:schemeClr val="dk1"/>
                </a:solidFill>
                <a:highlight>
                  <a:srgbClr val="F7F7F7"/>
                </a:highlight>
                <a:latin typeface="Courier New"/>
                <a:ea typeface="Courier New"/>
                <a:cs typeface="Courier New"/>
                <a:sym typeface="Courier New"/>
              </a:rPr>
              <a:t>   classificationDf = classificationDf.sample(frac=</a:t>
            </a:r>
            <a:r>
              <a:rPr lang="en" sz="1250">
                <a:solidFill>
                  <a:srgbClr val="116644"/>
                </a:solidFill>
                <a:highlight>
                  <a:srgbClr val="F7F7F7"/>
                </a:highlight>
                <a:latin typeface="Courier New"/>
                <a:ea typeface="Courier New"/>
                <a:cs typeface="Courier New"/>
                <a:sym typeface="Courier New"/>
              </a:rPr>
              <a:t>1</a:t>
            </a:r>
            <a:r>
              <a:rPr lang="en" sz="1250">
                <a:solidFill>
                  <a:schemeClr val="dk1"/>
                </a:solidFill>
                <a:highlight>
                  <a:srgbClr val="F7F7F7"/>
                </a:highlight>
                <a:latin typeface="Courier New"/>
                <a:ea typeface="Courier New"/>
                <a:cs typeface="Courier New"/>
                <a:sym typeface="Courier New"/>
              </a:rPr>
              <a:t>).reset_index(drop=</a:t>
            </a:r>
            <a:r>
              <a:rPr lang="en" sz="1250">
                <a:solidFill>
                  <a:srgbClr val="0000FF"/>
                </a:solidFill>
                <a:highlight>
                  <a:srgbClr val="F7F7F7"/>
                </a:highlight>
                <a:latin typeface="Courier New"/>
                <a:ea typeface="Courier New"/>
                <a:cs typeface="Courier New"/>
                <a:sym typeface="Courier New"/>
              </a:rPr>
              <a:t>True</a:t>
            </a:r>
            <a:r>
              <a:rPr lang="en" sz="1250">
                <a:solidFill>
                  <a:schemeClr val="dk1"/>
                </a:solidFill>
                <a:highlight>
                  <a:srgbClr val="F7F7F7"/>
                </a:highlight>
                <a:latin typeface="Courier New"/>
                <a:ea typeface="Courier New"/>
                <a:cs typeface="Courier New"/>
                <a:sym typeface="Courier New"/>
              </a:rPr>
              <a:t>)</a:t>
            </a:r>
            <a:endParaRPr sz="1600"/>
          </a:p>
          <a:p>
            <a:pPr indent="0" lvl="0" marL="0" rtl="0" algn="l">
              <a:lnSpc>
                <a:spcPct val="135714"/>
              </a:lnSpc>
              <a:spcBef>
                <a:spcPts val="0"/>
              </a:spcBef>
              <a:spcAft>
                <a:spcPts val="0"/>
              </a:spcAft>
              <a:buNone/>
            </a:pPr>
            <a:r>
              <a:t/>
            </a:r>
            <a:endParaRPr sz="1600"/>
          </a:p>
          <a:p>
            <a:pPr indent="-330200" lvl="0" marL="457200" rtl="0" algn="l">
              <a:spcBef>
                <a:spcPts val="0"/>
              </a:spcBef>
              <a:spcAft>
                <a:spcPts val="0"/>
              </a:spcAft>
              <a:buSzPts val="1600"/>
              <a:buChar char="❏"/>
            </a:pPr>
            <a:r>
              <a:rPr lang="en" sz="1500"/>
              <a:t>Shuffling the dataset to </a:t>
            </a:r>
            <a:r>
              <a:rPr lang="en" sz="1500"/>
              <a:t>introduce</a:t>
            </a:r>
            <a:r>
              <a:rPr lang="en" sz="1500"/>
              <a:t> non-linearity and thereby, compelling the algorithms to learn a way to represent the dataset</a:t>
            </a:r>
            <a:r>
              <a:rPr lang="en" sz="1600"/>
              <a:t>.</a:t>
            </a:r>
            <a:endParaRPr sz="1600"/>
          </a:p>
          <a:p>
            <a:pPr indent="0" lvl="0" marL="0" rtl="0" algn="l">
              <a:spcBef>
                <a:spcPts val="1200"/>
              </a:spcBef>
              <a:spcAft>
                <a:spcPts val="1200"/>
              </a:spcAft>
              <a:buNone/>
            </a:pPr>
            <a:r>
              <a:t/>
            </a:r>
            <a:endParaRPr/>
          </a:p>
        </p:txBody>
      </p:sp>
      <p:sp>
        <p:nvSpPr>
          <p:cNvPr id="185" name="Google Shape;185;p30"/>
          <p:cNvSpPr txBox="1"/>
          <p:nvPr/>
        </p:nvSpPr>
        <p:spPr>
          <a:xfrm>
            <a:off x="437350" y="3567475"/>
            <a:ext cx="8564100" cy="10044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050">
                <a:solidFill>
                  <a:schemeClr val="dk1"/>
                </a:solidFill>
                <a:highlight>
                  <a:srgbClr val="F7F7F7"/>
                </a:highlight>
                <a:latin typeface="Courier New"/>
                <a:ea typeface="Courier New"/>
                <a:cs typeface="Courier New"/>
                <a:sym typeface="Courier New"/>
              </a:rPr>
              <a:t>X = classificationDf.drop(</a:t>
            </a:r>
            <a:r>
              <a:rPr lang="en" sz="1050">
                <a:solidFill>
                  <a:srgbClr val="A31515"/>
                </a:solidFill>
                <a:highlight>
                  <a:srgbClr val="F7F7F7"/>
                </a:highlight>
                <a:latin typeface="Courier New"/>
                <a:ea typeface="Courier New"/>
                <a:cs typeface="Courier New"/>
                <a:sym typeface="Courier New"/>
              </a:rPr>
              <a:t>'Timeline'</a:t>
            </a:r>
            <a:r>
              <a:rPr lang="en" sz="1050">
                <a:solidFill>
                  <a:schemeClr val="dk1"/>
                </a:solidFill>
                <a:highlight>
                  <a:srgbClr val="F7F7F7"/>
                </a:highlight>
                <a:latin typeface="Courier New"/>
                <a:ea typeface="Courier New"/>
                <a:cs typeface="Courier New"/>
                <a:sym typeface="Courier New"/>
              </a:rPr>
              <a:t>, axis=</a:t>
            </a:r>
            <a:r>
              <a:rPr lang="en" sz="1050">
                <a:solidFill>
                  <a:srgbClr val="116644"/>
                </a:solidFill>
                <a:highlight>
                  <a:srgbClr val="F7F7F7"/>
                </a:highlight>
                <a:latin typeface="Courier New"/>
                <a:ea typeface="Courier New"/>
                <a:cs typeface="Courier New"/>
                <a:sym typeface="Courier New"/>
              </a:rPr>
              <a:t>1</a:t>
            </a:r>
            <a:r>
              <a:rPr lang="en" sz="1050">
                <a:solidFill>
                  <a:schemeClr val="dk1"/>
                </a:solidFill>
                <a:highlight>
                  <a:srgbClr val="F7F7F7"/>
                </a:highlight>
                <a:latin typeface="Courier New"/>
                <a:ea typeface="Courier New"/>
                <a:cs typeface="Courier New"/>
                <a:sym typeface="Courier New"/>
              </a:rPr>
              <a: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7F7F7"/>
                </a:highlight>
                <a:latin typeface="Courier New"/>
                <a:ea typeface="Courier New"/>
                <a:cs typeface="Courier New"/>
                <a:sym typeface="Courier New"/>
              </a:rPr>
              <a:t>y = classificationDf[</a:t>
            </a:r>
            <a:r>
              <a:rPr lang="en" sz="1050">
                <a:solidFill>
                  <a:srgbClr val="A31515"/>
                </a:solidFill>
                <a:highlight>
                  <a:srgbClr val="F7F7F7"/>
                </a:highlight>
                <a:latin typeface="Courier New"/>
                <a:ea typeface="Courier New"/>
                <a:cs typeface="Courier New"/>
                <a:sym typeface="Courier New"/>
              </a:rPr>
              <a:t>'Timeline'</a:t>
            </a:r>
            <a:r>
              <a:rPr lang="en" sz="1050">
                <a:solidFill>
                  <a:schemeClr val="dk1"/>
                </a:solidFill>
                <a:highlight>
                  <a:srgbClr val="F7F7F7"/>
                </a:highlight>
                <a:latin typeface="Courier New"/>
                <a:ea typeface="Courier New"/>
                <a:cs typeface="Courier New"/>
                <a:sym typeface="Courier New"/>
              </a:rPr>
              <a: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7F7F7"/>
                </a:highlight>
                <a:latin typeface="Courier New"/>
                <a:ea typeface="Courier New"/>
                <a:cs typeface="Courier New"/>
                <a:sym typeface="Courier New"/>
              </a:rPr>
              <a:t>X_train, X_test, y_train, y_test = train_test_split(X, y, test_size=</a:t>
            </a:r>
            <a:r>
              <a:rPr lang="en" sz="1050">
                <a:solidFill>
                  <a:srgbClr val="116644"/>
                </a:solidFill>
                <a:highlight>
                  <a:srgbClr val="F7F7F7"/>
                </a:highlight>
                <a:latin typeface="Courier New"/>
                <a:ea typeface="Courier New"/>
                <a:cs typeface="Courier New"/>
                <a:sym typeface="Courier New"/>
              </a:rPr>
              <a:t>0.2</a:t>
            </a:r>
            <a:r>
              <a:rPr lang="en" sz="1050">
                <a:solidFill>
                  <a:schemeClr val="dk1"/>
                </a:solidFill>
                <a:highlight>
                  <a:srgbClr val="F7F7F7"/>
                </a:highlight>
                <a:latin typeface="Courier New"/>
                <a:ea typeface="Courier New"/>
                <a:cs typeface="Courier New"/>
                <a:sym typeface="Courier New"/>
              </a:rPr>
              <a:t>, random_state=</a:t>
            </a:r>
            <a:r>
              <a:rPr lang="en" sz="1050">
                <a:solidFill>
                  <a:srgbClr val="116644"/>
                </a:solidFill>
                <a:highlight>
                  <a:srgbClr val="F7F7F7"/>
                </a:highlight>
                <a:latin typeface="Courier New"/>
                <a:ea typeface="Courier New"/>
                <a:cs typeface="Courier New"/>
                <a:sym typeface="Courier New"/>
              </a:rPr>
              <a:t>33</a:t>
            </a:r>
            <a:r>
              <a:rPr lang="en" sz="1050">
                <a:solidFill>
                  <a:schemeClr val="dk1"/>
                </a:solidFill>
                <a:highlight>
                  <a:srgbClr val="F7F7F7"/>
                </a:highlight>
                <a:latin typeface="Courier New"/>
                <a:ea typeface="Courier New"/>
                <a:cs typeface="Courier New"/>
                <a:sym typeface="Courier New"/>
              </a:rPr>
              <a:t>)</a:t>
            </a:r>
            <a:endParaRPr sz="1050">
              <a:solidFill>
                <a:schemeClr val="dk1"/>
              </a:solidFill>
              <a:highlight>
                <a:srgbClr val="F7F7F7"/>
              </a:highlight>
              <a:latin typeface="Courier New"/>
              <a:ea typeface="Courier New"/>
              <a:cs typeface="Courier New"/>
              <a:sym typeface="Courier New"/>
            </a:endParaRPr>
          </a:p>
        </p:txBody>
      </p:sp>
      <p:sp>
        <p:nvSpPr>
          <p:cNvPr id="186" name="Google Shape;186;p30"/>
          <p:cNvSpPr txBox="1"/>
          <p:nvPr>
            <p:ph type="title"/>
          </p:nvPr>
        </p:nvSpPr>
        <p:spPr>
          <a:xfrm>
            <a:off x="311700" y="29947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Preparation</a:t>
            </a:r>
            <a:endParaRPr/>
          </a:p>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Models</a:t>
            </a:r>
            <a:endParaRPr/>
          </a:p>
        </p:txBody>
      </p:sp>
      <p:sp>
        <p:nvSpPr>
          <p:cNvPr id="192" name="Google Shape;192;p31"/>
          <p:cNvSpPr txBox="1"/>
          <p:nvPr>
            <p:ph idx="1" type="body"/>
          </p:nvPr>
        </p:nvSpPr>
        <p:spPr>
          <a:xfrm>
            <a:off x="311700" y="2124400"/>
            <a:ext cx="2518800" cy="16578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Logistic Regression</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93" name="Google Shape;193;p31"/>
          <p:cNvSpPr txBox="1"/>
          <p:nvPr/>
        </p:nvSpPr>
        <p:spPr>
          <a:xfrm>
            <a:off x="3017100" y="191100"/>
            <a:ext cx="5815200" cy="49524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050">
                <a:solidFill>
                  <a:schemeClr val="dk1"/>
                </a:solidFill>
                <a:highlight>
                  <a:srgbClr val="F7F7F7"/>
                </a:highlight>
                <a:latin typeface="Courier New"/>
                <a:ea typeface="Courier New"/>
                <a:cs typeface="Courier New"/>
                <a:sym typeface="Courier New"/>
              </a:rPr>
              <a:t>param_grid_lr = {</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7F7F7"/>
                </a:highlight>
                <a:latin typeface="Courier New"/>
                <a:ea typeface="Courier New"/>
                <a:cs typeface="Courier New"/>
                <a:sym typeface="Courier New"/>
              </a:rPr>
              <a:t> </a:t>
            </a:r>
            <a:r>
              <a:rPr lang="en" sz="1050">
                <a:solidFill>
                  <a:srgbClr val="A31515"/>
                </a:solidFill>
                <a:highlight>
                  <a:srgbClr val="F7F7F7"/>
                </a:highlight>
                <a:latin typeface="Courier New"/>
                <a:ea typeface="Courier New"/>
                <a:cs typeface="Courier New"/>
                <a:sym typeface="Courier New"/>
              </a:rPr>
              <a:t>'C'</a:t>
            </a:r>
            <a:r>
              <a:rPr lang="en" sz="1050">
                <a:solidFill>
                  <a:schemeClr val="dk1"/>
                </a:solidFill>
                <a:highlight>
                  <a:srgbClr val="F7F7F7"/>
                </a:highlight>
                <a:latin typeface="Courier New"/>
                <a:ea typeface="Courier New"/>
                <a:cs typeface="Courier New"/>
                <a:sym typeface="Courier New"/>
              </a:rPr>
              <a:t>: np.logspace(</a:t>
            </a:r>
            <a:r>
              <a:rPr lang="en" sz="1050">
                <a:solidFill>
                  <a:srgbClr val="116644"/>
                </a:solidFill>
                <a:highlight>
                  <a:srgbClr val="F7F7F7"/>
                </a:highlight>
                <a:latin typeface="Courier New"/>
                <a:ea typeface="Courier New"/>
                <a:cs typeface="Courier New"/>
                <a:sym typeface="Courier New"/>
              </a:rPr>
              <a:t>-3</a:t>
            </a:r>
            <a:r>
              <a:rPr lang="en" sz="1050">
                <a:solidFill>
                  <a:schemeClr val="dk1"/>
                </a:solidFill>
                <a:highlight>
                  <a:srgbClr val="F7F7F7"/>
                </a:highlight>
                <a:latin typeface="Courier New"/>
                <a:ea typeface="Courier New"/>
                <a:cs typeface="Courier New"/>
                <a:sym typeface="Courier New"/>
              </a:rPr>
              <a:t>, </a:t>
            </a:r>
            <a:r>
              <a:rPr lang="en" sz="1050">
                <a:solidFill>
                  <a:srgbClr val="116644"/>
                </a:solidFill>
                <a:highlight>
                  <a:srgbClr val="F7F7F7"/>
                </a:highlight>
                <a:latin typeface="Courier New"/>
                <a:ea typeface="Courier New"/>
                <a:cs typeface="Courier New"/>
                <a:sym typeface="Courier New"/>
              </a:rPr>
              <a:t>3</a:t>
            </a:r>
            <a:r>
              <a:rPr lang="en" sz="1050">
                <a:solidFill>
                  <a:schemeClr val="dk1"/>
                </a:solidFill>
                <a:highlight>
                  <a:srgbClr val="F7F7F7"/>
                </a:highlight>
                <a:latin typeface="Courier New"/>
                <a:ea typeface="Courier New"/>
                <a:cs typeface="Courier New"/>
                <a:sym typeface="Courier New"/>
              </a:rPr>
              <a:t>, </a:t>
            </a:r>
            <a:r>
              <a:rPr lang="en" sz="1050">
                <a:solidFill>
                  <a:srgbClr val="116644"/>
                </a:solidFill>
                <a:highlight>
                  <a:srgbClr val="F7F7F7"/>
                </a:highlight>
                <a:latin typeface="Courier New"/>
                <a:ea typeface="Courier New"/>
                <a:cs typeface="Courier New"/>
                <a:sym typeface="Courier New"/>
              </a:rPr>
              <a:t>7</a:t>
            </a:r>
            <a:r>
              <a:rPr lang="en" sz="1050">
                <a:solidFill>
                  <a:schemeClr val="dk1"/>
                </a:solidFill>
                <a:highlight>
                  <a:srgbClr val="F7F7F7"/>
                </a:highlight>
                <a:latin typeface="Courier New"/>
                <a:ea typeface="Courier New"/>
                <a:cs typeface="Courier New"/>
                <a:sym typeface="Courier New"/>
              </a:rPr>
              <a: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7F7F7"/>
                </a:highlight>
                <a:latin typeface="Courier New"/>
                <a:ea typeface="Courier New"/>
                <a:cs typeface="Courier New"/>
                <a:sym typeface="Courier New"/>
              </a:rPr>
              <a:t> </a:t>
            </a:r>
            <a:r>
              <a:rPr lang="en" sz="1050">
                <a:solidFill>
                  <a:srgbClr val="A31515"/>
                </a:solidFill>
                <a:highlight>
                  <a:srgbClr val="F7F7F7"/>
                </a:highlight>
                <a:latin typeface="Courier New"/>
                <a:ea typeface="Courier New"/>
                <a:cs typeface="Courier New"/>
                <a:sym typeface="Courier New"/>
              </a:rPr>
              <a:t>'penalty'</a:t>
            </a:r>
            <a:r>
              <a:rPr lang="en" sz="1050">
                <a:solidFill>
                  <a:schemeClr val="dk1"/>
                </a:solidFill>
                <a:highlight>
                  <a:srgbClr val="F7F7F7"/>
                </a:highlight>
                <a:latin typeface="Courier New"/>
                <a:ea typeface="Courier New"/>
                <a:cs typeface="Courier New"/>
                <a:sym typeface="Courier New"/>
              </a:rPr>
              <a:t>: [</a:t>
            </a:r>
            <a:r>
              <a:rPr lang="en" sz="1050">
                <a:solidFill>
                  <a:srgbClr val="A31515"/>
                </a:solidFill>
                <a:highlight>
                  <a:srgbClr val="F7F7F7"/>
                </a:highlight>
                <a:latin typeface="Courier New"/>
                <a:ea typeface="Courier New"/>
                <a:cs typeface="Courier New"/>
                <a:sym typeface="Courier New"/>
              </a:rPr>
              <a:t>'l2'</a:t>
            </a:r>
            <a:r>
              <a:rPr lang="en" sz="1050">
                <a:solidFill>
                  <a:schemeClr val="dk1"/>
                </a:solidFill>
                <a:highlight>
                  <a:srgbClr val="F7F7F7"/>
                </a:highlight>
                <a:latin typeface="Courier New"/>
                <a:ea typeface="Courier New"/>
                <a:cs typeface="Courier New"/>
                <a:sym typeface="Courier New"/>
              </a:rPr>
              <a: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7F7F7"/>
                </a:highlight>
                <a:latin typeface="Courier New"/>
                <a:ea typeface="Courier New"/>
                <a:cs typeface="Courier New"/>
                <a:sym typeface="Courier New"/>
              </a:rPr>
              <a:t> </a:t>
            </a:r>
            <a:r>
              <a:rPr lang="en" sz="1050">
                <a:solidFill>
                  <a:srgbClr val="A31515"/>
                </a:solidFill>
                <a:highlight>
                  <a:srgbClr val="F7F7F7"/>
                </a:highlight>
                <a:latin typeface="Courier New"/>
                <a:ea typeface="Courier New"/>
                <a:cs typeface="Courier New"/>
                <a:sym typeface="Courier New"/>
              </a:rPr>
              <a:t>'solver'</a:t>
            </a:r>
            <a:r>
              <a:rPr lang="en" sz="1050">
                <a:solidFill>
                  <a:schemeClr val="dk1"/>
                </a:solidFill>
                <a:highlight>
                  <a:srgbClr val="F7F7F7"/>
                </a:highlight>
                <a:latin typeface="Courier New"/>
                <a:ea typeface="Courier New"/>
                <a:cs typeface="Courier New"/>
                <a:sym typeface="Courier New"/>
              </a:rPr>
              <a:t>: [</a:t>
            </a:r>
            <a:r>
              <a:rPr lang="en" sz="1050">
                <a:solidFill>
                  <a:srgbClr val="A31515"/>
                </a:solidFill>
                <a:highlight>
                  <a:srgbClr val="F7F7F7"/>
                </a:highlight>
                <a:latin typeface="Courier New"/>
                <a:ea typeface="Courier New"/>
                <a:cs typeface="Courier New"/>
                <a:sym typeface="Courier New"/>
              </a:rPr>
              <a:t>'liblinear'</a:t>
            </a:r>
            <a:r>
              <a:rPr lang="en" sz="1050">
                <a:solidFill>
                  <a:schemeClr val="dk1"/>
                </a:solidFill>
                <a:highlight>
                  <a:srgbClr val="F7F7F7"/>
                </a:highlight>
                <a:latin typeface="Courier New"/>
                <a:ea typeface="Courier New"/>
                <a:cs typeface="Courier New"/>
                <a:sym typeface="Courier New"/>
              </a:rPr>
              <a: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7F7F7"/>
                </a:highlight>
                <a:latin typeface="Courier New"/>
                <a:ea typeface="Courier New"/>
                <a:cs typeface="Courier New"/>
                <a:sym typeface="Courier New"/>
              </a:rPr>
              <a: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7F7F7"/>
                </a:highlight>
                <a:latin typeface="Courier New"/>
                <a:ea typeface="Courier New"/>
                <a:cs typeface="Courier New"/>
                <a:sym typeface="Courier New"/>
              </a:rPr>
              <a:t>lr = LogisticRegression(random_state=</a:t>
            </a:r>
            <a:r>
              <a:rPr lang="en" sz="1050">
                <a:solidFill>
                  <a:srgbClr val="116644"/>
                </a:solidFill>
                <a:highlight>
                  <a:srgbClr val="F7F7F7"/>
                </a:highlight>
                <a:latin typeface="Courier New"/>
                <a:ea typeface="Courier New"/>
                <a:cs typeface="Courier New"/>
                <a:sym typeface="Courier New"/>
              </a:rPr>
              <a:t>33</a:t>
            </a:r>
            <a:r>
              <a:rPr lang="en" sz="1050">
                <a:solidFill>
                  <a:schemeClr val="dk1"/>
                </a:solidFill>
                <a:highlight>
                  <a:srgbClr val="F7F7F7"/>
                </a:highlight>
                <a:latin typeface="Courier New"/>
                <a:ea typeface="Courier New"/>
                <a:cs typeface="Courier New"/>
                <a:sym typeface="Courier New"/>
              </a:rPr>
              <a:t>, max_iter=</a:t>
            </a:r>
            <a:r>
              <a:rPr lang="en" sz="1050">
                <a:solidFill>
                  <a:srgbClr val="116644"/>
                </a:solidFill>
                <a:highlight>
                  <a:srgbClr val="F7F7F7"/>
                </a:highlight>
                <a:latin typeface="Courier New"/>
                <a:ea typeface="Courier New"/>
                <a:cs typeface="Courier New"/>
                <a:sym typeface="Courier New"/>
              </a:rPr>
              <a:t>5000</a:t>
            </a:r>
            <a:r>
              <a:rPr lang="en" sz="1050">
                <a:solidFill>
                  <a:schemeClr val="dk1"/>
                </a:solidFill>
                <a:highlight>
                  <a:srgbClr val="F7F7F7"/>
                </a:highlight>
                <a:latin typeface="Courier New"/>
                <a:ea typeface="Courier New"/>
                <a:cs typeface="Courier New"/>
                <a:sym typeface="Courier New"/>
              </a:rPr>
              <a: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7F7F7"/>
                </a:highlight>
                <a:latin typeface="Courier New"/>
                <a:ea typeface="Courier New"/>
                <a:cs typeface="Courier New"/>
                <a:sym typeface="Courier New"/>
              </a:rPr>
              <a:t>grid_search_lr = GridSearchCV(lr, param_grid_lr, cv=</a:t>
            </a:r>
            <a:r>
              <a:rPr lang="en" sz="1050">
                <a:solidFill>
                  <a:srgbClr val="116644"/>
                </a:solidFill>
                <a:highlight>
                  <a:srgbClr val="F7F7F7"/>
                </a:highlight>
                <a:latin typeface="Courier New"/>
                <a:ea typeface="Courier New"/>
                <a:cs typeface="Courier New"/>
                <a:sym typeface="Courier New"/>
              </a:rPr>
              <a:t>5</a:t>
            </a:r>
            <a:r>
              <a:rPr lang="en" sz="1050">
                <a:solidFill>
                  <a:schemeClr val="dk1"/>
                </a:solidFill>
                <a:highlight>
                  <a:srgbClr val="F7F7F7"/>
                </a:highlight>
                <a:latin typeface="Courier New"/>
                <a:ea typeface="Courier New"/>
                <a:cs typeface="Courier New"/>
                <a:sym typeface="Courier New"/>
              </a:rPr>
              <a:t>, scoring=</a:t>
            </a:r>
            <a:r>
              <a:rPr lang="en" sz="1050">
                <a:solidFill>
                  <a:srgbClr val="A31515"/>
                </a:solidFill>
                <a:highlight>
                  <a:srgbClr val="F7F7F7"/>
                </a:highlight>
                <a:latin typeface="Courier New"/>
                <a:ea typeface="Courier New"/>
                <a:cs typeface="Courier New"/>
                <a:sym typeface="Courier New"/>
              </a:rPr>
              <a:t>'recall'</a:t>
            </a:r>
            <a:r>
              <a:rPr lang="en" sz="1050">
                <a:solidFill>
                  <a:schemeClr val="dk1"/>
                </a:solidFill>
                <a:highlight>
                  <a:srgbClr val="F7F7F7"/>
                </a:highlight>
                <a:latin typeface="Courier New"/>
                <a:ea typeface="Courier New"/>
                <a:cs typeface="Courier New"/>
                <a:sym typeface="Courier New"/>
              </a:rPr>
              <a: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7F7F7"/>
                </a:highlight>
                <a:latin typeface="Courier New"/>
                <a:ea typeface="Courier New"/>
                <a:cs typeface="Courier New"/>
                <a:sym typeface="Courier New"/>
              </a:rPr>
              <a:t>grid_search_lr.fit(X_train, y_train)</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7F7F7"/>
                </a:highlight>
                <a:latin typeface="Courier New"/>
                <a:ea typeface="Courier New"/>
                <a:cs typeface="Courier New"/>
                <a:sym typeface="Courier New"/>
              </a:rPr>
              <a:t>best_lr = grid_search_lr.best_estimator_</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7F7F7"/>
                </a:highlight>
                <a:latin typeface="Courier New"/>
                <a:ea typeface="Courier New"/>
                <a:cs typeface="Courier New"/>
                <a:sym typeface="Courier New"/>
              </a:rPr>
              <a:t>y_pred_lr = best_lr.predict(X_test)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7F7F7"/>
                </a:highlight>
                <a:latin typeface="Courier New"/>
                <a:ea typeface="Courier New"/>
                <a:cs typeface="Courier New"/>
                <a:sym typeface="Courier New"/>
              </a:rPr>
              <a:t>recall_lr = recall_score(y_test, y_pred_lr)</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7F7F7"/>
                </a:highlight>
                <a:latin typeface="Courier New"/>
                <a:ea typeface="Courier New"/>
                <a:cs typeface="Courier New"/>
                <a:sym typeface="Courier New"/>
              </a:rPr>
              <a:t>scores = {}</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7F7F7"/>
                </a:highlight>
                <a:latin typeface="Courier New"/>
                <a:ea typeface="Courier New"/>
                <a:cs typeface="Courier New"/>
                <a:sym typeface="Courier New"/>
              </a:rPr>
              <a:t>scores[</a:t>
            </a:r>
            <a:r>
              <a:rPr lang="en" sz="1050">
                <a:solidFill>
                  <a:srgbClr val="A31515"/>
                </a:solidFill>
                <a:highlight>
                  <a:srgbClr val="F7F7F7"/>
                </a:highlight>
                <a:latin typeface="Courier New"/>
                <a:ea typeface="Courier New"/>
                <a:cs typeface="Courier New"/>
                <a:sym typeface="Courier New"/>
              </a:rPr>
              <a:t>'Logistic Regression'</a:t>
            </a:r>
            <a:r>
              <a:rPr lang="en" sz="1050">
                <a:solidFill>
                  <a:schemeClr val="dk1"/>
                </a:solidFill>
                <a:highlight>
                  <a:srgbClr val="F7F7F7"/>
                </a:highlight>
                <a:latin typeface="Courier New"/>
                <a:ea typeface="Courier New"/>
                <a:cs typeface="Courier New"/>
                <a:sym typeface="Courier New"/>
              </a:rPr>
              <a:t>] = recall_lr</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795E26"/>
                </a:solidFill>
                <a:highlight>
                  <a:srgbClr val="F7F7F7"/>
                </a:highlight>
                <a:latin typeface="Courier New"/>
                <a:ea typeface="Courier New"/>
                <a:cs typeface="Courier New"/>
                <a:sym typeface="Courier New"/>
              </a:rPr>
              <a:t>print</a:t>
            </a:r>
            <a:r>
              <a:rPr lang="en" sz="1050">
                <a:solidFill>
                  <a:schemeClr val="dk1"/>
                </a:solidFill>
                <a:highlight>
                  <a:srgbClr val="F7F7F7"/>
                </a:highlight>
                <a:latin typeface="Courier New"/>
                <a:ea typeface="Courier New"/>
                <a:cs typeface="Courier New"/>
                <a:sym typeface="Courier New"/>
              </a:rPr>
              <a:t>(</a:t>
            </a:r>
            <a:r>
              <a:rPr lang="en" sz="1050">
                <a:solidFill>
                  <a:srgbClr val="0000FF"/>
                </a:solidFill>
                <a:highlight>
                  <a:srgbClr val="F7F7F7"/>
                </a:highlight>
                <a:latin typeface="Courier New"/>
                <a:ea typeface="Courier New"/>
                <a:cs typeface="Courier New"/>
                <a:sym typeface="Courier New"/>
              </a:rPr>
              <a:t>f</a:t>
            </a:r>
            <a:r>
              <a:rPr lang="en" sz="1050">
                <a:solidFill>
                  <a:srgbClr val="A31515"/>
                </a:solidFill>
                <a:highlight>
                  <a:srgbClr val="F7F7F7"/>
                </a:highlight>
                <a:latin typeface="Courier New"/>
                <a:ea typeface="Courier New"/>
                <a:cs typeface="Courier New"/>
                <a:sym typeface="Courier New"/>
              </a:rPr>
              <a:t>"Logistic Regression Recall: </a:t>
            </a:r>
            <a:r>
              <a:rPr lang="en" sz="1050">
                <a:solidFill>
                  <a:schemeClr val="dk1"/>
                </a:solidFill>
                <a:highlight>
                  <a:srgbClr val="F7F7F7"/>
                </a:highlight>
                <a:latin typeface="Courier New"/>
                <a:ea typeface="Courier New"/>
                <a:cs typeface="Courier New"/>
                <a:sym typeface="Courier New"/>
              </a:rPr>
              <a:t>{recall_lr}</a:t>
            </a:r>
            <a:r>
              <a:rPr lang="en" sz="1050">
                <a:solidFill>
                  <a:srgbClr val="A31515"/>
                </a:solidFill>
                <a:highlight>
                  <a:srgbClr val="F7F7F7"/>
                </a:highlight>
                <a:latin typeface="Courier New"/>
                <a:ea typeface="Courier New"/>
                <a:cs typeface="Courier New"/>
                <a:sym typeface="Courier New"/>
              </a:rPr>
              <a:t>"</a:t>
            </a:r>
            <a:r>
              <a:rPr lang="en" sz="1050">
                <a:solidFill>
                  <a:schemeClr val="dk1"/>
                </a:solidFill>
                <a:highlight>
                  <a:srgbClr val="F7F7F7"/>
                </a:highlight>
                <a:latin typeface="Courier New"/>
                <a:ea typeface="Courier New"/>
                <a:cs typeface="Courier New"/>
                <a:sym typeface="Courier New"/>
              </a:rPr>
              <a: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795E26"/>
                </a:solidFill>
                <a:highlight>
                  <a:srgbClr val="F7F7F7"/>
                </a:highlight>
                <a:latin typeface="Courier New"/>
                <a:ea typeface="Courier New"/>
                <a:cs typeface="Courier New"/>
                <a:sym typeface="Courier New"/>
              </a:rPr>
              <a:t>print</a:t>
            </a:r>
            <a:r>
              <a:rPr lang="en" sz="1050">
                <a:solidFill>
                  <a:schemeClr val="dk1"/>
                </a:solidFill>
                <a:highlight>
                  <a:srgbClr val="F7F7F7"/>
                </a:highlight>
                <a:latin typeface="Courier New"/>
                <a:ea typeface="Courier New"/>
                <a:cs typeface="Courier New"/>
                <a:sym typeface="Courier New"/>
              </a:rPr>
              <a:t>(</a:t>
            </a:r>
            <a:r>
              <a:rPr lang="en" sz="1050">
                <a:solidFill>
                  <a:srgbClr val="A31515"/>
                </a:solidFill>
                <a:highlight>
                  <a:srgbClr val="F7F7F7"/>
                </a:highlight>
                <a:latin typeface="Courier New"/>
                <a:ea typeface="Courier New"/>
                <a:cs typeface="Courier New"/>
                <a:sym typeface="Courier New"/>
              </a:rPr>
              <a:t>"Best parameters:"</a:t>
            </a:r>
            <a:r>
              <a:rPr lang="en" sz="1050">
                <a:solidFill>
                  <a:schemeClr val="dk1"/>
                </a:solidFill>
                <a:highlight>
                  <a:srgbClr val="F7F7F7"/>
                </a:highlight>
                <a:latin typeface="Courier New"/>
                <a:ea typeface="Courier New"/>
                <a:cs typeface="Courier New"/>
                <a:sym typeface="Courier New"/>
              </a:rPr>
              <a:t>, grid_search_lr.best_params_)</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795E26"/>
                </a:solidFill>
                <a:highlight>
                  <a:srgbClr val="F7F7F7"/>
                </a:highlight>
                <a:latin typeface="Courier New"/>
                <a:ea typeface="Courier New"/>
                <a:cs typeface="Courier New"/>
                <a:sym typeface="Courier New"/>
              </a:rPr>
              <a:t>print</a:t>
            </a:r>
            <a:r>
              <a:rPr lang="en" sz="1050">
                <a:solidFill>
                  <a:schemeClr val="dk1"/>
                </a:solidFill>
                <a:highlight>
                  <a:srgbClr val="F7F7F7"/>
                </a:highlight>
                <a:latin typeface="Courier New"/>
                <a:ea typeface="Courier New"/>
                <a:cs typeface="Courier New"/>
                <a:sym typeface="Courier New"/>
              </a:rPr>
              <a:t>(</a:t>
            </a:r>
            <a:r>
              <a:rPr lang="en" sz="1050">
                <a:solidFill>
                  <a:srgbClr val="A31515"/>
                </a:solidFill>
                <a:highlight>
                  <a:srgbClr val="F7F7F7"/>
                </a:highlight>
                <a:latin typeface="Courier New"/>
                <a:ea typeface="Courier New"/>
                <a:cs typeface="Courier New"/>
                <a:sym typeface="Courier New"/>
              </a:rPr>
              <a:t>"Coefficients:"</a:t>
            </a:r>
            <a:r>
              <a:rPr lang="en" sz="1050">
                <a:solidFill>
                  <a:schemeClr val="dk1"/>
                </a:solidFill>
                <a:highlight>
                  <a:srgbClr val="F7F7F7"/>
                </a:highlight>
                <a:latin typeface="Courier New"/>
                <a:ea typeface="Courier New"/>
                <a:cs typeface="Courier New"/>
                <a:sym typeface="Courier New"/>
              </a:rPr>
              <a:t>, best_lr.coef_)</a:t>
            </a:r>
            <a:endParaRPr sz="1050">
              <a:solidFill>
                <a:schemeClr val="dk1"/>
              </a:solidFill>
              <a:highlight>
                <a:srgbClr val="F7F7F7"/>
              </a:highlight>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 of Experiment</a:t>
            </a:r>
            <a:endParaRPr/>
          </a:p>
        </p:txBody>
      </p:sp>
      <p:sp>
        <p:nvSpPr>
          <p:cNvPr id="63" name="Google Shape;63;p14"/>
          <p:cNvSpPr txBox="1"/>
          <p:nvPr>
            <p:ph idx="1" type="body"/>
          </p:nvPr>
        </p:nvSpPr>
        <p:spPr>
          <a:xfrm>
            <a:off x="311700" y="1152475"/>
            <a:ext cx="70992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Drawing inspiration from my submissions for the final term project, this time, I generated a classification dataset with 4000 tuples. </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a:latin typeface="Times New Roman"/>
                <a:ea typeface="Times New Roman"/>
                <a:cs typeface="Times New Roman"/>
                <a:sym typeface="Times New Roman"/>
              </a:rPr>
              <a:t>For the first dataframe,</a:t>
            </a:r>
            <a:endParaRPr>
              <a:latin typeface="Times New Roman"/>
              <a:ea typeface="Times New Roman"/>
              <a:cs typeface="Times New Roman"/>
              <a:sym typeface="Times New Roman"/>
            </a:endParaRPr>
          </a:p>
          <a:p>
            <a:pPr indent="-317500" lvl="2" marL="1371600" rtl="0" algn="l">
              <a:spcBef>
                <a:spcPts val="0"/>
              </a:spcBef>
              <a:spcAft>
                <a:spcPts val="0"/>
              </a:spcAft>
              <a:buSzPts val="1400"/>
              <a:buFont typeface="Times New Roman"/>
              <a:buChar char="❏"/>
            </a:pPr>
            <a:r>
              <a:rPr lang="en">
                <a:latin typeface="Times New Roman"/>
                <a:ea typeface="Times New Roman"/>
                <a:cs typeface="Times New Roman"/>
                <a:sym typeface="Times New Roman"/>
              </a:rPr>
              <a:t>The three dimensions of time were represented as (Seconds, Hours and Minutes). </a:t>
            </a:r>
            <a:endParaRPr>
              <a:latin typeface="Times New Roman"/>
              <a:ea typeface="Times New Roman"/>
              <a:cs typeface="Times New Roman"/>
              <a:sym typeface="Times New Roman"/>
            </a:endParaRPr>
          </a:p>
          <a:p>
            <a:pPr indent="-317500" lvl="2" marL="1371600" rtl="0" algn="l">
              <a:spcBef>
                <a:spcPts val="0"/>
              </a:spcBef>
              <a:spcAft>
                <a:spcPts val="0"/>
              </a:spcAft>
              <a:buSzPts val="1400"/>
              <a:buFont typeface="Times New Roman"/>
              <a:buChar char="❏"/>
            </a:pPr>
            <a:r>
              <a:rPr lang="en">
                <a:latin typeface="Times New Roman"/>
                <a:ea typeface="Times New Roman"/>
                <a:cs typeface="Times New Roman"/>
                <a:sym typeface="Times New Roman"/>
              </a:rPr>
              <a:t>However, I extended only the domain of hours to 48 hours.</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a:latin typeface="Times New Roman"/>
                <a:ea typeface="Times New Roman"/>
                <a:cs typeface="Times New Roman"/>
                <a:sym typeface="Times New Roman"/>
              </a:rPr>
              <a:t>After staring at the surface and mesh plots, I created another set of 2000 tuples.</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a:latin typeface="Times New Roman"/>
                <a:ea typeface="Times New Roman"/>
                <a:cs typeface="Times New Roman"/>
                <a:sym typeface="Times New Roman"/>
              </a:rPr>
              <a:t>Followed by assigning a label (‘CT’) to each tuple in the current dataframe.</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a:latin typeface="Times New Roman"/>
                <a:ea typeface="Times New Roman"/>
                <a:cs typeface="Times New Roman"/>
                <a:sym typeface="Times New Roman"/>
              </a:rPr>
              <a:t>For the second dataframe, same procedure with ()</a:t>
            </a:r>
            <a:endParaRPr>
              <a:latin typeface="Times New Roman"/>
              <a:ea typeface="Times New Roman"/>
              <a:cs typeface="Times New Roman"/>
              <a:sym typeface="Times New Roman"/>
            </a:endParaRPr>
          </a:p>
          <a:p>
            <a:pPr indent="457200" lvl="0" marL="5943600" rtl="0" algn="l">
              <a:spcBef>
                <a:spcPts val="1200"/>
              </a:spcBef>
              <a:spcAft>
                <a:spcPts val="1200"/>
              </a:spcAft>
              <a:buNone/>
            </a:pPr>
            <a:r>
              <a:t/>
            </a:r>
            <a:endParaRPr>
              <a:latin typeface="Times New Roman"/>
              <a:ea typeface="Times New Roman"/>
              <a:cs typeface="Times New Roman"/>
              <a:sym typeface="Times New Roman"/>
            </a:endParaRPr>
          </a:p>
        </p:txBody>
      </p:sp>
      <p:sp>
        <p:nvSpPr>
          <p:cNvPr id="64" name="Google Shape;64;p14"/>
          <p:cNvSpPr/>
          <p:nvPr/>
        </p:nvSpPr>
        <p:spPr>
          <a:xfrm>
            <a:off x="7848125" y="2073400"/>
            <a:ext cx="984300" cy="785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Standard</a:t>
            </a:r>
            <a:endParaRPr/>
          </a:p>
          <a:p>
            <a:pPr indent="0" lvl="0" marL="0" rtl="0" algn="ctr">
              <a:spcBef>
                <a:spcPts val="0"/>
              </a:spcBef>
              <a:spcAft>
                <a:spcPts val="0"/>
              </a:spcAft>
              <a:buNone/>
            </a:pPr>
            <a:r>
              <a:rPr lang="en"/>
              <a:t>(x,y,z)</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2"/>
          <p:cNvSpPr txBox="1"/>
          <p:nvPr>
            <p:ph idx="1" type="body"/>
          </p:nvPr>
        </p:nvSpPr>
        <p:spPr>
          <a:xfrm>
            <a:off x="311700" y="10391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a:t>
            </a:r>
            <a:endParaRPr/>
          </a:p>
          <a:p>
            <a:pPr indent="0" lvl="0" marL="0" rtl="0" algn="l">
              <a:spcBef>
                <a:spcPts val="1200"/>
              </a:spcBef>
              <a:spcAft>
                <a:spcPts val="0"/>
              </a:spcAft>
              <a:buNone/>
            </a:pPr>
            <a:r>
              <a:t/>
            </a:r>
            <a:endParaRPr/>
          </a:p>
          <a:p>
            <a:pPr indent="457200" lvl="0" marL="457200" rtl="0" algn="l">
              <a:spcBef>
                <a:spcPts val="1200"/>
              </a:spcBef>
              <a:spcAft>
                <a:spcPts val="0"/>
              </a:spcAft>
              <a:buNone/>
            </a:pPr>
            <a:r>
              <a:rPr lang="en" sz="1350">
                <a:solidFill>
                  <a:srgbClr val="1F1F1F"/>
                </a:solidFill>
                <a:highlight>
                  <a:srgbClr val="FFFFFF"/>
                </a:highlight>
              </a:rPr>
              <a:t>Logistic Regression Recall: 0.5386533665835411</a:t>
            </a:r>
            <a:endParaRPr sz="1350">
              <a:solidFill>
                <a:srgbClr val="1F1F1F"/>
              </a:solidFill>
              <a:highlight>
                <a:srgbClr val="FFFFFF"/>
              </a:highlight>
            </a:endParaRPr>
          </a:p>
          <a:p>
            <a:pPr indent="457200" lvl="0" marL="457200" rtl="0" algn="l">
              <a:spcBef>
                <a:spcPts val="1200"/>
              </a:spcBef>
              <a:spcAft>
                <a:spcPts val="0"/>
              </a:spcAft>
              <a:buNone/>
            </a:pPr>
            <a:r>
              <a:rPr lang="en" sz="1350">
                <a:solidFill>
                  <a:srgbClr val="1F1F1F"/>
                </a:solidFill>
                <a:highlight>
                  <a:srgbClr val="FFFFFF"/>
                </a:highlight>
              </a:rPr>
              <a:t>Best parameters: {'C': 10.0, 'penalty': 'l2', 'solver': 'liblinear'}</a:t>
            </a:r>
            <a:endParaRPr sz="1350">
              <a:solidFill>
                <a:srgbClr val="1F1F1F"/>
              </a:solidFill>
              <a:highlight>
                <a:srgbClr val="FFFFFF"/>
              </a:highlight>
            </a:endParaRPr>
          </a:p>
          <a:p>
            <a:pPr indent="457200" lvl="0" marL="457200" rtl="0" algn="l">
              <a:spcBef>
                <a:spcPts val="1200"/>
              </a:spcBef>
              <a:spcAft>
                <a:spcPts val="1200"/>
              </a:spcAft>
              <a:buNone/>
            </a:pPr>
            <a:r>
              <a:rPr lang="en" sz="1350">
                <a:solidFill>
                  <a:srgbClr val="1F1F1F"/>
                </a:solidFill>
                <a:highlight>
                  <a:srgbClr val="FFFFFF"/>
                </a:highlight>
              </a:rPr>
              <a:t>Coefficients: [[ 0.00074107 -0.00115453 -0.00055034]]</a:t>
            </a:r>
            <a:endParaRPr sz="21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Decision Tree</a:t>
            </a:r>
            <a:endParaRPr/>
          </a:p>
        </p:txBody>
      </p:sp>
      <p:sp>
        <p:nvSpPr>
          <p:cNvPr id="204" name="Google Shape;204;p33"/>
          <p:cNvSpPr txBox="1"/>
          <p:nvPr>
            <p:ph idx="1" type="body"/>
          </p:nvPr>
        </p:nvSpPr>
        <p:spPr>
          <a:xfrm>
            <a:off x="311700" y="1152475"/>
            <a:ext cx="3851400" cy="3650400"/>
          </a:xfrm>
          <a:prstGeom prst="rect">
            <a:avLst/>
          </a:prstGeom>
        </p:spPr>
        <p:txBody>
          <a:bodyPr anchorCtr="0" anchor="t" bIns="91425" lIns="91425" spcFirstLastPara="1" rIns="91425" wrap="square" tIns="91425">
            <a:noAutofit/>
          </a:bodyPr>
          <a:lstStyle/>
          <a:p>
            <a:pPr indent="0" lvl="0" marL="0" rtl="0" algn="l">
              <a:lnSpc>
                <a:spcPct val="115714"/>
              </a:lnSpc>
              <a:spcBef>
                <a:spcPts val="0"/>
              </a:spcBef>
              <a:spcAft>
                <a:spcPts val="0"/>
              </a:spcAft>
              <a:buClr>
                <a:schemeClr val="dk1"/>
              </a:buClr>
              <a:buSzPts val="688"/>
              <a:buFont typeface="Arial"/>
              <a:buNone/>
            </a:pPr>
            <a:r>
              <a:rPr lang="en" sz="1056">
                <a:solidFill>
                  <a:schemeClr val="dk1"/>
                </a:solidFill>
                <a:highlight>
                  <a:srgbClr val="F7F7F7"/>
                </a:highlight>
                <a:latin typeface="Courier New"/>
                <a:ea typeface="Courier New"/>
                <a:cs typeface="Courier New"/>
                <a:sym typeface="Courier New"/>
              </a:rPr>
              <a:t>param_grid_tree = {</a:t>
            </a:r>
            <a:endParaRPr sz="1056">
              <a:solidFill>
                <a:schemeClr val="dk1"/>
              </a:solidFill>
              <a:highlight>
                <a:srgbClr val="F7F7F7"/>
              </a:highlight>
              <a:latin typeface="Courier New"/>
              <a:ea typeface="Courier New"/>
              <a:cs typeface="Courier New"/>
              <a:sym typeface="Courier New"/>
            </a:endParaRPr>
          </a:p>
          <a:p>
            <a:pPr indent="0" lvl="0" marL="0" rtl="0" algn="l">
              <a:lnSpc>
                <a:spcPct val="115714"/>
              </a:lnSpc>
              <a:spcBef>
                <a:spcPts val="0"/>
              </a:spcBef>
              <a:spcAft>
                <a:spcPts val="0"/>
              </a:spcAft>
              <a:buClr>
                <a:schemeClr val="dk1"/>
              </a:buClr>
              <a:buSzPts val="688"/>
              <a:buFont typeface="Arial"/>
              <a:buNone/>
            </a:pPr>
            <a:r>
              <a:rPr lang="en" sz="1056">
                <a:solidFill>
                  <a:schemeClr val="dk1"/>
                </a:solidFill>
                <a:highlight>
                  <a:srgbClr val="F7F7F7"/>
                </a:highlight>
                <a:latin typeface="Courier New"/>
                <a:ea typeface="Courier New"/>
                <a:cs typeface="Courier New"/>
                <a:sym typeface="Courier New"/>
              </a:rPr>
              <a:t> </a:t>
            </a:r>
            <a:r>
              <a:rPr lang="en" sz="1056">
                <a:solidFill>
                  <a:srgbClr val="A31515"/>
                </a:solidFill>
                <a:highlight>
                  <a:srgbClr val="F7F7F7"/>
                </a:highlight>
                <a:latin typeface="Courier New"/>
                <a:ea typeface="Courier New"/>
                <a:cs typeface="Courier New"/>
                <a:sym typeface="Courier New"/>
              </a:rPr>
              <a:t>'max_depth'</a:t>
            </a:r>
            <a:r>
              <a:rPr lang="en" sz="1056">
                <a:solidFill>
                  <a:schemeClr val="dk1"/>
                </a:solidFill>
                <a:highlight>
                  <a:srgbClr val="F7F7F7"/>
                </a:highlight>
                <a:latin typeface="Courier New"/>
                <a:ea typeface="Courier New"/>
                <a:cs typeface="Courier New"/>
                <a:sym typeface="Courier New"/>
              </a:rPr>
              <a:t>: [</a:t>
            </a:r>
            <a:r>
              <a:rPr lang="en" sz="1056">
                <a:solidFill>
                  <a:srgbClr val="116644"/>
                </a:solidFill>
                <a:highlight>
                  <a:srgbClr val="F7F7F7"/>
                </a:highlight>
                <a:latin typeface="Courier New"/>
                <a:ea typeface="Courier New"/>
                <a:cs typeface="Courier New"/>
                <a:sym typeface="Courier New"/>
              </a:rPr>
              <a:t>3</a:t>
            </a:r>
            <a:r>
              <a:rPr lang="en" sz="1056">
                <a:solidFill>
                  <a:schemeClr val="dk1"/>
                </a:solidFill>
                <a:highlight>
                  <a:srgbClr val="F7F7F7"/>
                </a:highlight>
                <a:latin typeface="Courier New"/>
                <a:ea typeface="Courier New"/>
                <a:cs typeface="Courier New"/>
                <a:sym typeface="Courier New"/>
              </a:rPr>
              <a:t>,</a:t>
            </a:r>
            <a:r>
              <a:rPr lang="en" sz="1056">
                <a:solidFill>
                  <a:srgbClr val="116644"/>
                </a:solidFill>
                <a:highlight>
                  <a:srgbClr val="F7F7F7"/>
                </a:highlight>
                <a:latin typeface="Courier New"/>
                <a:ea typeface="Courier New"/>
                <a:cs typeface="Courier New"/>
                <a:sym typeface="Courier New"/>
              </a:rPr>
              <a:t>5</a:t>
            </a:r>
            <a:r>
              <a:rPr lang="en" sz="1056">
                <a:solidFill>
                  <a:schemeClr val="dk1"/>
                </a:solidFill>
                <a:highlight>
                  <a:srgbClr val="F7F7F7"/>
                </a:highlight>
                <a:latin typeface="Courier New"/>
                <a:ea typeface="Courier New"/>
                <a:cs typeface="Courier New"/>
                <a:sym typeface="Courier New"/>
              </a:rPr>
              <a:t>], </a:t>
            </a:r>
            <a:endParaRPr sz="1056">
              <a:solidFill>
                <a:schemeClr val="dk1"/>
              </a:solidFill>
              <a:highlight>
                <a:srgbClr val="F7F7F7"/>
              </a:highlight>
              <a:latin typeface="Courier New"/>
              <a:ea typeface="Courier New"/>
              <a:cs typeface="Courier New"/>
              <a:sym typeface="Courier New"/>
            </a:endParaRPr>
          </a:p>
          <a:p>
            <a:pPr indent="0" lvl="0" marL="0" rtl="0" algn="l">
              <a:lnSpc>
                <a:spcPct val="115714"/>
              </a:lnSpc>
              <a:spcBef>
                <a:spcPts val="0"/>
              </a:spcBef>
              <a:spcAft>
                <a:spcPts val="0"/>
              </a:spcAft>
              <a:buClr>
                <a:schemeClr val="dk1"/>
              </a:buClr>
              <a:buSzPts val="688"/>
              <a:buFont typeface="Arial"/>
              <a:buNone/>
            </a:pPr>
            <a:r>
              <a:rPr lang="en" sz="1056">
                <a:solidFill>
                  <a:schemeClr val="dk1"/>
                </a:solidFill>
                <a:highlight>
                  <a:srgbClr val="F7F7F7"/>
                </a:highlight>
                <a:latin typeface="Courier New"/>
                <a:ea typeface="Courier New"/>
                <a:cs typeface="Courier New"/>
                <a:sym typeface="Courier New"/>
              </a:rPr>
              <a:t> </a:t>
            </a:r>
            <a:r>
              <a:rPr lang="en" sz="1056">
                <a:solidFill>
                  <a:srgbClr val="A31515"/>
                </a:solidFill>
                <a:highlight>
                  <a:srgbClr val="F7F7F7"/>
                </a:highlight>
                <a:latin typeface="Courier New"/>
                <a:ea typeface="Courier New"/>
                <a:cs typeface="Courier New"/>
                <a:sym typeface="Courier New"/>
              </a:rPr>
              <a:t>'min_samples_split'</a:t>
            </a:r>
            <a:r>
              <a:rPr lang="en" sz="1056">
                <a:solidFill>
                  <a:schemeClr val="dk1"/>
                </a:solidFill>
                <a:highlight>
                  <a:srgbClr val="F7F7F7"/>
                </a:highlight>
                <a:latin typeface="Courier New"/>
                <a:ea typeface="Courier New"/>
                <a:cs typeface="Courier New"/>
                <a:sym typeface="Courier New"/>
              </a:rPr>
              <a:t>: [</a:t>
            </a:r>
            <a:r>
              <a:rPr lang="en" sz="1056">
                <a:solidFill>
                  <a:srgbClr val="116644"/>
                </a:solidFill>
                <a:highlight>
                  <a:srgbClr val="F7F7F7"/>
                </a:highlight>
                <a:latin typeface="Courier New"/>
                <a:ea typeface="Courier New"/>
                <a:cs typeface="Courier New"/>
                <a:sym typeface="Courier New"/>
              </a:rPr>
              <a:t>2</a:t>
            </a:r>
            <a:r>
              <a:rPr lang="en" sz="1056">
                <a:solidFill>
                  <a:schemeClr val="dk1"/>
                </a:solidFill>
                <a:highlight>
                  <a:srgbClr val="F7F7F7"/>
                </a:highlight>
                <a:latin typeface="Courier New"/>
                <a:ea typeface="Courier New"/>
                <a:cs typeface="Courier New"/>
                <a:sym typeface="Courier New"/>
              </a:rPr>
              <a:t>, </a:t>
            </a:r>
            <a:r>
              <a:rPr lang="en" sz="1056">
                <a:solidFill>
                  <a:srgbClr val="116644"/>
                </a:solidFill>
                <a:highlight>
                  <a:srgbClr val="F7F7F7"/>
                </a:highlight>
                <a:latin typeface="Courier New"/>
                <a:ea typeface="Courier New"/>
                <a:cs typeface="Courier New"/>
                <a:sym typeface="Courier New"/>
              </a:rPr>
              <a:t>5</a:t>
            </a:r>
            <a:r>
              <a:rPr lang="en" sz="1056">
                <a:solidFill>
                  <a:schemeClr val="dk1"/>
                </a:solidFill>
                <a:highlight>
                  <a:srgbClr val="F7F7F7"/>
                </a:highlight>
                <a:latin typeface="Courier New"/>
                <a:ea typeface="Courier New"/>
                <a:cs typeface="Courier New"/>
                <a:sym typeface="Courier New"/>
              </a:rPr>
              <a:t>, </a:t>
            </a:r>
            <a:r>
              <a:rPr lang="en" sz="1056">
                <a:solidFill>
                  <a:srgbClr val="116644"/>
                </a:solidFill>
                <a:highlight>
                  <a:srgbClr val="F7F7F7"/>
                </a:highlight>
                <a:latin typeface="Courier New"/>
                <a:ea typeface="Courier New"/>
                <a:cs typeface="Courier New"/>
                <a:sym typeface="Courier New"/>
              </a:rPr>
              <a:t>10</a:t>
            </a:r>
            <a:r>
              <a:rPr lang="en" sz="1056">
                <a:solidFill>
                  <a:schemeClr val="dk1"/>
                </a:solidFill>
                <a:highlight>
                  <a:srgbClr val="F7F7F7"/>
                </a:highlight>
                <a:latin typeface="Courier New"/>
                <a:ea typeface="Courier New"/>
                <a:cs typeface="Courier New"/>
                <a:sym typeface="Courier New"/>
              </a:rPr>
              <a:t>],</a:t>
            </a:r>
            <a:endParaRPr sz="1056">
              <a:solidFill>
                <a:schemeClr val="dk1"/>
              </a:solidFill>
              <a:highlight>
                <a:srgbClr val="F7F7F7"/>
              </a:highlight>
              <a:latin typeface="Courier New"/>
              <a:ea typeface="Courier New"/>
              <a:cs typeface="Courier New"/>
              <a:sym typeface="Courier New"/>
            </a:endParaRPr>
          </a:p>
          <a:p>
            <a:pPr indent="0" lvl="0" marL="0" rtl="0" algn="l">
              <a:lnSpc>
                <a:spcPct val="115714"/>
              </a:lnSpc>
              <a:spcBef>
                <a:spcPts val="0"/>
              </a:spcBef>
              <a:spcAft>
                <a:spcPts val="0"/>
              </a:spcAft>
              <a:buClr>
                <a:schemeClr val="dk1"/>
              </a:buClr>
              <a:buSzPts val="688"/>
              <a:buFont typeface="Arial"/>
              <a:buNone/>
            </a:pPr>
            <a:r>
              <a:rPr lang="en" sz="1056">
                <a:solidFill>
                  <a:schemeClr val="dk1"/>
                </a:solidFill>
                <a:highlight>
                  <a:srgbClr val="F7F7F7"/>
                </a:highlight>
                <a:latin typeface="Courier New"/>
                <a:ea typeface="Courier New"/>
                <a:cs typeface="Courier New"/>
                <a:sym typeface="Courier New"/>
              </a:rPr>
              <a:t> </a:t>
            </a:r>
            <a:r>
              <a:rPr lang="en" sz="1056">
                <a:solidFill>
                  <a:srgbClr val="A31515"/>
                </a:solidFill>
                <a:highlight>
                  <a:srgbClr val="F7F7F7"/>
                </a:highlight>
                <a:latin typeface="Courier New"/>
                <a:ea typeface="Courier New"/>
                <a:cs typeface="Courier New"/>
                <a:sym typeface="Courier New"/>
              </a:rPr>
              <a:t>'min_samples_leaf'</a:t>
            </a:r>
            <a:r>
              <a:rPr lang="en" sz="1056">
                <a:solidFill>
                  <a:schemeClr val="dk1"/>
                </a:solidFill>
                <a:highlight>
                  <a:srgbClr val="F7F7F7"/>
                </a:highlight>
                <a:latin typeface="Courier New"/>
                <a:ea typeface="Courier New"/>
                <a:cs typeface="Courier New"/>
                <a:sym typeface="Courier New"/>
              </a:rPr>
              <a:t>: [</a:t>
            </a:r>
            <a:r>
              <a:rPr lang="en" sz="1056">
                <a:solidFill>
                  <a:srgbClr val="116644"/>
                </a:solidFill>
                <a:highlight>
                  <a:srgbClr val="F7F7F7"/>
                </a:highlight>
                <a:latin typeface="Courier New"/>
                <a:ea typeface="Courier New"/>
                <a:cs typeface="Courier New"/>
                <a:sym typeface="Courier New"/>
              </a:rPr>
              <a:t>1</a:t>
            </a:r>
            <a:r>
              <a:rPr lang="en" sz="1056">
                <a:solidFill>
                  <a:schemeClr val="dk1"/>
                </a:solidFill>
                <a:highlight>
                  <a:srgbClr val="F7F7F7"/>
                </a:highlight>
                <a:latin typeface="Courier New"/>
                <a:ea typeface="Courier New"/>
                <a:cs typeface="Courier New"/>
                <a:sym typeface="Courier New"/>
              </a:rPr>
              <a:t>, </a:t>
            </a:r>
            <a:r>
              <a:rPr lang="en" sz="1056">
                <a:solidFill>
                  <a:srgbClr val="116644"/>
                </a:solidFill>
                <a:highlight>
                  <a:srgbClr val="F7F7F7"/>
                </a:highlight>
                <a:latin typeface="Courier New"/>
                <a:ea typeface="Courier New"/>
                <a:cs typeface="Courier New"/>
                <a:sym typeface="Courier New"/>
              </a:rPr>
              <a:t>2</a:t>
            </a:r>
            <a:r>
              <a:rPr lang="en" sz="1056">
                <a:solidFill>
                  <a:schemeClr val="dk1"/>
                </a:solidFill>
                <a:highlight>
                  <a:srgbClr val="F7F7F7"/>
                </a:highlight>
                <a:latin typeface="Courier New"/>
                <a:ea typeface="Courier New"/>
                <a:cs typeface="Courier New"/>
                <a:sym typeface="Courier New"/>
              </a:rPr>
              <a:t>, </a:t>
            </a:r>
            <a:r>
              <a:rPr lang="en" sz="1056">
                <a:solidFill>
                  <a:srgbClr val="116644"/>
                </a:solidFill>
                <a:highlight>
                  <a:srgbClr val="F7F7F7"/>
                </a:highlight>
                <a:latin typeface="Courier New"/>
                <a:ea typeface="Courier New"/>
                <a:cs typeface="Courier New"/>
                <a:sym typeface="Courier New"/>
              </a:rPr>
              <a:t>4</a:t>
            </a:r>
            <a:r>
              <a:rPr lang="en" sz="1056">
                <a:solidFill>
                  <a:schemeClr val="dk1"/>
                </a:solidFill>
                <a:highlight>
                  <a:srgbClr val="F7F7F7"/>
                </a:highlight>
                <a:latin typeface="Courier New"/>
                <a:ea typeface="Courier New"/>
                <a:cs typeface="Courier New"/>
                <a:sym typeface="Courier New"/>
              </a:rPr>
              <a:t>]</a:t>
            </a:r>
            <a:endParaRPr sz="1056">
              <a:solidFill>
                <a:schemeClr val="dk1"/>
              </a:solidFill>
              <a:highlight>
                <a:srgbClr val="F7F7F7"/>
              </a:highlight>
              <a:latin typeface="Courier New"/>
              <a:ea typeface="Courier New"/>
              <a:cs typeface="Courier New"/>
              <a:sym typeface="Courier New"/>
            </a:endParaRPr>
          </a:p>
          <a:p>
            <a:pPr indent="0" lvl="0" marL="0" rtl="0" algn="l">
              <a:lnSpc>
                <a:spcPct val="115714"/>
              </a:lnSpc>
              <a:spcBef>
                <a:spcPts val="0"/>
              </a:spcBef>
              <a:spcAft>
                <a:spcPts val="0"/>
              </a:spcAft>
              <a:buClr>
                <a:schemeClr val="dk1"/>
              </a:buClr>
              <a:buSzPts val="688"/>
              <a:buFont typeface="Arial"/>
              <a:buNone/>
            </a:pPr>
            <a:r>
              <a:rPr lang="en" sz="1056">
                <a:solidFill>
                  <a:schemeClr val="dk1"/>
                </a:solidFill>
                <a:highlight>
                  <a:srgbClr val="F7F7F7"/>
                </a:highlight>
                <a:latin typeface="Courier New"/>
                <a:ea typeface="Courier New"/>
                <a:cs typeface="Courier New"/>
                <a:sym typeface="Courier New"/>
              </a:rPr>
              <a:t>}</a:t>
            </a:r>
            <a:endParaRPr sz="1056">
              <a:solidFill>
                <a:schemeClr val="dk1"/>
              </a:solidFill>
              <a:highlight>
                <a:srgbClr val="F7F7F7"/>
              </a:highlight>
              <a:latin typeface="Courier New"/>
              <a:ea typeface="Courier New"/>
              <a:cs typeface="Courier New"/>
              <a:sym typeface="Courier New"/>
            </a:endParaRPr>
          </a:p>
          <a:p>
            <a:pPr indent="0" lvl="0" marL="0" rtl="0" algn="l">
              <a:lnSpc>
                <a:spcPct val="115714"/>
              </a:lnSpc>
              <a:spcBef>
                <a:spcPts val="0"/>
              </a:spcBef>
              <a:spcAft>
                <a:spcPts val="0"/>
              </a:spcAft>
              <a:buClr>
                <a:schemeClr val="dk1"/>
              </a:buClr>
              <a:buSzPts val="688"/>
              <a:buFont typeface="Arial"/>
              <a:buNone/>
            </a:pPr>
            <a:r>
              <a:t/>
            </a:r>
            <a:endParaRPr sz="1056">
              <a:solidFill>
                <a:schemeClr val="dk1"/>
              </a:solidFill>
              <a:highlight>
                <a:srgbClr val="F7F7F7"/>
              </a:highlight>
              <a:latin typeface="Courier New"/>
              <a:ea typeface="Courier New"/>
              <a:cs typeface="Courier New"/>
              <a:sym typeface="Courier New"/>
            </a:endParaRPr>
          </a:p>
          <a:p>
            <a:pPr indent="0" lvl="0" marL="0" rtl="0" algn="l">
              <a:lnSpc>
                <a:spcPct val="115714"/>
              </a:lnSpc>
              <a:spcBef>
                <a:spcPts val="0"/>
              </a:spcBef>
              <a:spcAft>
                <a:spcPts val="0"/>
              </a:spcAft>
              <a:buClr>
                <a:schemeClr val="dk1"/>
              </a:buClr>
              <a:buSzPts val="688"/>
              <a:buFont typeface="Arial"/>
              <a:buNone/>
            </a:pPr>
            <a:r>
              <a:rPr lang="en" sz="1056">
                <a:solidFill>
                  <a:schemeClr val="dk1"/>
                </a:solidFill>
                <a:highlight>
                  <a:srgbClr val="F7F7F7"/>
                </a:highlight>
                <a:latin typeface="Courier New"/>
                <a:ea typeface="Courier New"/>
                <a:cs typeface="Courier New"/>
                <a:sym typeface="Courier New"/>
              </a:rPr>
              <a:t>dt = DecisionTreeClassifier(random_state=</a:t>
            </a:r>
            <a:r>
              <a:rPr lang="en" sz="1056">
                <a:solidFill>
                  <a:srgbClr val="116644"/>
                </a:solidFill>
                <a:highlight>
                  <a:srgbClr val="F7F7F7"/>
                </a:highlight>
                <a:latin typeface="Courier New"/>
                <a:ea typeface="Courier New"/>
                <a:cs typeface="Courier New"/>
                <a:sym typeface="Courier New"/>
              </a:rPr>
              <a:t>33</a:t>
            </a:r>
            <a:r>
              <a:rPr lang="en" sz="1056">
                <a:solidFill>
                  <a:schemeClr val="dk1"/>
                </a:solidFill>
                <a:highlight>
                  <a:srgbClr val="F7F7F7"/>
                </a:highlight>
                <a:latin typeface="Courier New"/>
                <a:ea typeface="Courier New"/>
                <a:cs typeface="Courier New"/>
                <a:sym typeface="Courier New"/>
              </a:rPr>
              <a:t>)</a:t>
            </a:r>
            <a:endParaRPr sz="1056">
              <a:solidFill>
                <a:schemeClr val="dk1"/>
              </a:solidFill>
              <a:highlight>
                <a:srgbClr val="F7F7F7"/>
              </a:highlight>
              <a:latin typeface="Courier New"/>
              <a:ea typeface="Courier New"/>
              <a:cs typeface="Courier New"/>
              <a:sym typeface="Courier New"/>
            </a:endParaRPr>
          </a:p>
          <a:p>
            <a:pPr indent="0" lvl="0" marL="0" rtl="0" algn="l">
              <a:lnSpc>
                <a:spcPct val="115714"/>
              </a:lnSpc>
              <a:spcBef>
                <a:spcPts val="0"/>
              </a:spcBef>
              <a:spcAft>
                <a:spcPts val="0"/>
              </a:spcAft>
              <a:buClr>
                <a:schemeClr val="dk1"/>
              </a:buClr>
              <a:buSzPts val="688"/>
              <a:buFont typeface="Arial"/>
              <a:buNone/>
            </a:pPr>
            <a:r>
              <a:rPr lang="en" sz="1056">
                <a:solidFill>
                  <a:schemeClr val="dk1"/>
                </a:solidFill>
                <a:highlight>
                  <a:srgbClr val="F7F7F7"/>
                </a:highlight>
                <a:latin typeface="Courier New"/>
                <a:ea typeface="Courier New"/>
                <a:cs typeface="Courier New"/>
                <a:sym typeface="Courier New"/>
              </a:rPr>
              <a:t>grid_search_tree = GridSearchCV(dt, param_grid_tree, cv=</a:t>
            </a:r>
            <a:r>
              <a:rPr lang="en" sz="1056">
                <a:solidFill>
                  <a:srgbClr val="116644"/>
                </a:solidFill>
                <a:highlight>
                  <a:srgbClr val="F7F7F7"/>
                </a:highlight>
                <a:latin typeface="Courier New"/>
                <a:ea typeface="Courier New"/>
                <a:cs typeface="Courier New"/>
                <a:sym typeface="Courier New"/>
              </a:rPr>
              <a:t>5</a:t>
            </a:r>
            <a:r>
              <a:rPr lang="en" sz="1056">
                <a:solidFill>
                  <a:schemeClr val="dk1"/>
                </a:solidFill>
                <a:highlight>
                  <a:srgbClr val="F7F7F7"/>
                </a:highlight>
                <a:latin typeface="Courier New"/>
                <a:ea typeface="Courier New"/>
                <a:cs typeface="Courier New"/>
                <a:sym typeface="Courier New"/>
              </a:rPr>
              <a:t>, scoring=</a:t>
            </a:r>
            <a:r>
              <a:rPr lang="en" sz="1056">
                <a:solidFill>
                  <a:srgbClr val="A31515"/>
                </a:solidFill>
                <a:highlight>
                  <a:srgbClr val="F7F7F7"/>
                </a:highlight>
                <a:latin typeface="Courier New"/>
                <a:ea typeface="Courier New"/>
                <a:cs typeface="Courier New"/>
                <a:sym typeface="Courier New"/>
              </a:rPr>
              <a:t>'recall'</a:t>
            </a:r>
            <a:r>
              <a:rPr lang="en" sz="1056">
                <a:solidFill>
                  <a:schemeClr val="dk1"/>
                </a:solidFill>
                <a:highlight>
                  <a:srgbClr val="F7F7F7"/>
                </a:highlight>
                <a:latin typeface="Courier New"/>
                <a:ea typeface="Courier New"/>
                <a:cs typeface="Courier New"/>
                <a:sym typeface="Courier New"/>
              </a:rPr>
              <a:t>)</a:t>
            </a:r>
            <a:endParaRPr sz="1056">
              <a:solidFill>
                <a:schemeClr val="dk1"/>
              </a:solidFill>
              <a:highlight>
                <a:srgbClr val="F7F7F7"/>
              </a:highlight>
              <a:latin typeface="Courier New"/>
              <a:ea typeface="Courier New"/>
              <a:cs typeface="Courier New"/>
              <a:sym typeface="Courier New"/>
            </a:endParaRPr>
          </a:p>
          <a:p>
            <a:pPr indent="0" lvl="0" marL="0" rtl="0" algn="l">
              <a:lnSpc>
                <a:spcPct val="115714"/>
              </a:lnSpc>
              <a:spcBef>
                <a:spcPts val="0"/>
              </a:spcBef>
              <a:spcAft>
                <a:spcPts val="0"/>
              </a:spcAft>
              <a:buClr>
                <a:schemeClr val="dk1"/>
              </a:buClr>
              <a:buSzPts val="688"/>
              <a:buFont typeface="Arial"/>
              <a:buNone/>
            </a:pPr>
            <a:r>
              <a:rPr lang="en" sz="1056">
                <a:solidFill>
                  <a:schemeClr val="dk1"/>
                </a:solidFill>
                <a:highlight>
                  <a:srgbClr val="F7F7F7"/>
                </a:highlight>
                <a:latin typeface="Courier New"/>
                <a:ea typeface="Courier New"/>
                <a:cs typeface="Courier New"/>
                <a:sym typeface="Courier New"/>
              </a:rPr>
              <a:t>grid_search_tree.fit(X_train, y_train)</a:t>
            </a:r>
            <a:endParaRPr sz="1056">
              <a:solidFill>
                <a:schemeClr val="dk1"/>
              </a:solidFill>
              <a:highlight>
                <a:srgbClr val="F7F7F7"/>
              </a:highlight>
              <a:latin typeface="Courier New"/>
              <a:ea typeface="Courier New"/>
              <a:cs typeface="Courier New"/>
              <a:sym typeface="Courier New"/>
            </a:endParaRPr>
          </a:p>
          <a:p>
            <a:pPr indent="0" lvl="0" marL="0" rtl="0" algn="l">
              <a:lnSpc>
                <a:spcPct val="115714"/>
              </a:lnSpc>
              <a:spcBef>
                <a:spcPts val="0"/>
              </a:spcBef>
              <a:spcAft>
                <a:spcPts val="0"/>
              </a:spcAft>
              <a:buClr>
                <a:schemeClr val="dk1"/>
              </a:buClr>
              <a:buSzPts val="688"/>
              <a:buFont typeface="Arial"/>
              <a:buNone/>
            </a:pPr>
            <a:r>
              <a:t/>
            </a:r>
            <a:endParaRPr sz="1056">
              <a:solidFill>
                <a:schemeClr val="dk1"/>
              </a:solidFill>
              <a:highlight>
                <a:srgbClr val="F7F7F7"/>
              </a:highlight>
              <a:latin typeface="Courier New"/>
              <a:ea typeface="Courier New"/>
              <a:cs typeface="Courier New"/>
              <a:sym typeface="Courier New"/>
            </a:endParaRPr>
          </a:p>
          <a:p>
            <a:pPr indent="0" lvl="0" marL="0" rtl="0" algn="l">
              <a:lnSpc>
                <a:spcPct val="115714"/>
              </a:lnSpc>
              <a:spcBef>
                <a:spcPts val="0"/>
              </a:spcBef>
              <a:spcAft>
                <a:spcPts val="0"/>
              </a:spcAft>
              <a:buClr>
                <a:schemeClr val="dk1"/>
              </a:buClr>
              <a:buSzPts val="688"/>
              <a:buFont typeface="Arial"/>
              <a:buNone/>
            </a:pPr>
            <a:r>
              <a:rPr lang="en" sz="1056">
                <a:solidFill>
                  <a:srgbClr val="008000"/>
                </a:solidFill>
                <a:highlight>
                  <a:srgbClr val="F7F7F7"/>
                </a:highlight>
                <a:latin typeface="Courier New"/>
                <a:ea typeface="Courier New"/>
                <a:cs typeface="Courier New"/>
                <a:sym typeface="Courier New"/>
              </a:rPr>
              <a:t># Best model</a:t>
            </a:r>
            <a:endParaRPr sz="1056">
              <a:solidFill>
                <a:srgbClr val="008000"/>
              </a:solidFill>
              <a:highlight>
                <a:srgbClr val="F7F7F7"/>
              </a:highlight>
              <a:latin typeface="Courier New"/>
              <a:ea typeface="Courier New"/>
              <a:cs typeface="Courier New"/>
              <a:sym typeface="Courier New"/>
            </a:endParaRPr>
          </a:p>
          <a:p>
            <a:pPr indent="0" lvl="0" marL="0" rtl="0" algn="l">
              <a:lnSpc>
                <a:spcPct val="115714"/>
              </a:lnSpc>
              <a:spcBef>
                <a:spcPts val="0"/>
              </a:spcBef>
              <a:spcAft>
                <a:spcPts val="0"/>
              </a:spcAft>
              <a:buClr>
                <a:schemeClr val="dk1"/>
              </a:buClr>
              <a:buSzPts val="688"/>
              <a:buFont typeface="Arial"/>
              <a:buNone/>
            </a:pPr>
            <a:r>
              <a:rPr lang="en" sz="1056">
                <a:solidFill>
                  <a:schemeClr val="dk1"/>
                </a:solidFill>
                <a:highlight>
                  <a:srgbClr val="F7F7F7"/>
                </a:highlight>
                <a:latin typeface="Courier New"/>
                <a:ea typeface="Courier New"/>
                <a:cs typeface="Courier New"/>
                <a:sym typeface="Courier New"/>
              </a:rPr>
              <a:t>best_tree = grid_search_tree.best_estimator_</a:t>
            </a:r>
            <a:endParaRPr sz="1056">
              <a:solidFill>
                <a:schemeClr val="dk1"/>
              </a:solidFill>
              <a:highlight>
                <a:srgbClr val="F7F7F7"/>
              </a:highlight>
              <a:latin typeface="Courier New"/>
              <a:ea typeface="Courier New"/>
              <a:cs typeface="Courier New"/>
              <a:sym typeface="Courier New"/>
            </a:endParaRPr>
          </a:p>
          <a:p>
            <a:pPr indent="0" lvl="0" marL="0" rtl="0" algn="l">
              <a:lnSpc>
                <a:spcPct val="115714"/>
              </a:lnSpc>
              <a:spcBef>
                <a:spcPts val="0"/>
              </a:spcBef>
              <a:spcAft>
                <a:spcPts val="0"/>
              </a:spcAft>
              <a:buClr>
                <a:schemeClr val="dk1"/>
              </a:buClr>
              <a:buSzPts val="688"/>
              <a:buFont typeface="Arial"/>
              <a:buNone/>
            </a:pPr>
            <a:r>
              <a:t/>
            </a:r>
            <a:endParaRPr sz="1056">
              <a:solidFill>
                <a:schemeClr val="dk1"/>
              </a:solidFill>
              <a:highlight>
                <a:srgbClr val="F7F7F7"/>
              </a:highlight>
              <a:latin typeface="Courier New"/>
              <a:ea typeface="Courier New"/>
              <a:cs typeface="Courier New"/>
              <a:sym typeface="Courier New"/>
            </a:endParaRPr>
          </a:p>
          <a:p>
            <a:pPr indent="0" lvl="0" marL="0" rtl="0" algn="l">
              <a:lnSpc>
                <a:spcPct val="115714"/>
              </a:lnSpc>
              <a:spcBef>
                <a:spcPts val="0"/>
              </a:spcBef>
              <a:spcAft>
                <a:spcPts val="0"/>
              </a:spcAft>
              <a:buClr>
                <a:schemeClr val="dk1"/>
              </a:buClr>
              <a:buSzPts val="688"/>
              <a:buFont typeface="Arial"/>
              <a:buNone/>
            </a:pPr>
            <a:r>
              <a:rPr lang="en" sz="1056">
                <a:solidFill>
                  <a:srgbClr val="008000"/>
                </a:solidFill>
                <a:highlight>
                  <a:srgbClr val="F7F7F7"/>
                </a:highlight>
                <a:latin typeface="Courier New"/>
                <a:ea typeface="Courier New"/>
                <a:cs typeface="Courier New"/>
                <a:sym typeface="Courier New"/>
              </a:rPr>
              <a:t># Predict and calculate recall</a:t>
            </a:r>
            <a:endParaRPr sz="1056">
              <a:solidFill>
                <a:srgbClr val="008000"/>
              </a:solidFill>
              <a:highlight>
                <a:srgbClr val="F7F7F7"/>
              </a:highlight>
              <a:latin typeface="Courier New"/>
              <a:ea typeface="Courier New"/>
              <a:cs typeface="Courier New"/>
              <a:sym typeface="Courier New"/>
            </a:endParaRPr>
          </a:p>
          <a:p>
            <a:pPr indent="0" lvl="0" marL="0" rtl="0" algn="l">
              <a:lnSpc>
                <a:spcPct val="115714"/>
              </a:lnSpc>
              <a:spcBef>
                <a:spcPts val="0"/>
              </a:spcBef>
              <a:spcAft>
                <a:spcPts val="0"/>
              </a:spcAft>
              <a:buClr>
                <a:schemeClr val="dk1"/>
              </a:buClr>
              <a:buSzPts val="688"/>
              <a:buFont typeface="Arial"/>
              <a:buNone/>
            </a:pPr>
            <a:r>
              <a:rPr lang="en" sz="1056">
                <a:solidFill>
                  <a:schemeClr val="dk1"/>
                </a:solidFill>
                <a:highlight>
                  <a:srgbClr val="F7F7F7"/>
                </a:highlight>
                <a:latin typeface="Courier New"/>
                <a:ea typeface="Courier New"/>
                <a:cs typeface="Courier New"/>
                <a:sym typeface="Courier New"/>
              </a:rPr>
              <a:t>y_pred_tree = best_tree.predict(X_test)</a:t>
            </a:r>
            <a:endParaRPr sz="1056">
              <a:solidFill>
                <a:schemeClr val="dk1"/>
              </a:solidFill>
              <a:highlight>
                <a:srgbClr val="F7F7F7"/>
              </a:highlight>
              <a:latin typeface="Courier New"/>
              <a:ea typeface="Courier New"/>
              <a:cs typeface="Courier New"/>
              <a:sym typeface="Courier New"/>
            </a:endParaRPr>
          </a:p>
          <a:p>
            <a:pPr indent="0" lvl="0" marL="0" rtl="0" algn="l">
              <a:lnSpc>
                <a:spcPct val="115714"/>
              </a:lnSpc>
              <a:spcBef>
                <a:spcPts val="0"/>
              </a:spcBef>
              <a:spcAft>
                <a:spcPts val="0"/>
              </a:spcAft>
              <a:buClr>
                <a:schemeClr val="dk1"/>
              </a:buClr>
              <a:buSzPts val="688"/>
              <a:buFont typeface="Arial"/>
              <a:buNone/>
            </a:pPr>
            <a:r>
              <a:rPr lang="en" sz="1056">
                <a:solidFill>
                  <a:schemeClr val="dk1"/>
                </a:solidFill>
                <a:highlight>
                  <a:srgbClr val="F7F7F7"/>
                </a:highlight>
                <a:latin typeface="Courier New"/>
                <a:ea typeface="Courier New"/>
                <a:cs typeface="Courier New"/>
                <a:sym typeface="Courier New"/>
              </a:rPr>
              <a:t>recall_tree = recall_score(y_test, y_pred_tree)</a:t>
            </a:r>
            <a:endParaRPr sz="1056">
              <a:solidFill>
                <a:schemeClr val="dk1"/>
              </a:solidFill>
              <a:highlight>
                <a:srgbClr val="F7F7F7"/>
              </a:highlight>
              <a:latin typeface="Courier New"/>
              <a:ea typeface="Courier New"/>
              <a:cs typeface="Courier New"/>
              <a:sym typeface="Courier New"/>
            </a:endParaRPr>
          </a:p>
          <a:p>
            <a:pPr indent="0" lvl="0" marL="0" rtl="0" algn="l">
              <a:lnSpc>
                <a:spcPct val="115714"/>
              </a:lnSpc>
              <a:spcBef>
                <a:spcPts val="0"/>
              </a:spcBef>
              <a:spcAft>
                <a:spcPts val="0"/>
              </a:spcAft>
              <a:buClr>
                <a:schemeClr val="dk1"/>
              </a:buClr>
              <a:buSzPts val="688"/>
              <a:buFont typeface="Arial"/>
              <a:buNone/>
            </a:pPr>
            <a:r>
              <a:t/>
            </a:r>
            <a:endParaRPr sz="1056">
              <a:solidFill>
                <a:schemeClr val="dk1"/>
              </a:solidFill>
              <a:highlight>
                <a:srgbClr val="F7F7F7"/>
              </a:highlight>
              <a:latin typeface="Courier New"/>
              <a:ea typeface="Courier New"/>
              <a:cs typeface="Courier New"/>
              <a:sym typeface="Courier New"/>
            </a:endParaRPr>
          </a:p>
          <a:p>
            <a:pPr indent="0" lvl="0" marL="0" rtl="0" algn="l">
              <a:lnSpc>
                <a:spcPct val="95000"/>
              </a:lnSpc>
              <a:spcBef>
                <a:spcPts val="0"/>
              </a:spcBef>
              <a:spcAft>
                <a:spcPts val="1200"/>
              </a:spcAft>
              <a:buSzPts val="688"/>
              <a:buNone/>
            </a:pPr>
            <a:r>
              <a:t/>
            </a:r>
            <a:endParaRPr sz="1125"/>
          </a:p>
        </p:txBody>
      </p:sp>
      <p:sp>
        <p:nvSpPr>
          <p:cNvPr id="205" name="Google Shape;205;p33"/>
          <p:cNvSpPr txBox="1"/>
          <p:nvPr/>
        </p:nvSpPr>
        <p:spPr>
          <a:xfrm>
            <a:off x="4843325" y="445025"/>
            <a:ext cx="3223500" cy="2375700"/>
          </a:xfrm>
          <a:prstGeom prst="rect">
            <a:avLst/>
          </a:prstGeom>
          <a:noFill/>
          <a:ln>
            <a:noFill/>
          </a:ln>
        </p:spPr>
        <p:txBody>
          <a:bodyPr anchorCtr="0" anchor="t" bIns="91425" lIns="91425" spcFirstLastPara="1" rIns="91425" wrap="square" tIns="91425">
            <a:spAutoFit/>
          </a:bodyPr>
          <a:lstStyle/>
          <a:p>
            <a:pPr indent="0" lvl="0" marL="0" rtl="0" algn="l">
              <a:lnSpc>
                <a:spcPct val="115714"/>
              </a:lnSpc>
              <a:spcBef>
                <a:spcPts val="0"/>
              </a:spcBef>
              <a:spcAft>
                <a:spcPts val="0"/>
              </a:spcAft>
              <a:buNone/>
            </a:pPr>
            <a:r>
              <a:rPr lang="en" sz="956">
                <a:solidFill>
                  <a:srgbClr val="795E26"/>
                </a:solidFill>
                <a:highlight>
                  <a:srgbClr val="F7F7F7"/>
                </a:highlight>
                <a:latin typeface="Courier New"/>
                <a:ea typeface="Courier New"/>
                <a:cs typeface="Courier New"/>
                <a:sym typeface="Courier New"/>
              </a:rPr>
              <a:t>print</a:t>
            </a:r>
            <a:r>
              <a:rPr lang="en" sz="956">
                <a:solidFill>
                  <a:schemeClr val="dk1"/>
                </a:solidFill>
                <a:highlight>
                  <a:srgbClr val="F7F7F7"/>
                </a:highlight>
                <a:latin typeface="Courier New"/>
                <a:ea typeface="Courier New"/>
                <a:cs typeface="Courier New"/>
                <a:sym typeface="Courier New"/>
              </a:rPr>
              <a:t>(</a:t>
            </a:r>
            <a:r>
              <a:rPr lang="en" sz="956">
                <a:solidFill>
                  <a:srgbClr val="0000FF"/>
                </a:solidFill>
                <a:highlight>
                  <a:srgbClr val="F7F7F7"/>
                </a:highlight>
                <a:latin typeface="Courier New"/>
                <a:ea typeface="Courier New"/>
                <a:cs typeface="Courier New"/>
                <a:sym typeface="Courier New"/>
              </a:rPr>
              <a:t>f</a:t>
            </a:r>
            <a:r>
              <a:rPr lang="en" sz="956">
                <a:solidFill>
                  <a:srgbClr val="A31515"/>
                </a:solidFill>
                <a:highlight>
                  <a:srgbClr val="F7F7F7"/>
                </a:highlight>
                <a:latin typeface="Courier New"/>
                <a:ea typeface="Courier New"/>
                <a:cs typeface="Courier New"/>
                <a:sym typeface="Courier New"/>
              </a:rPr>
              <a:t>"Decision Tree Recall: </a:t>
            </a:r>
            <a:r>
              <a:rPr lang="en" sz="956">
                <a:solidFill>
                  <a:schemeClr val="dk1"/>
                </a:solidFill>
                <a:highlight>
                  <a:srgbClr val="F7F7F7"/>
                </a:highlight>
                <a:latin typeface="Courier New"/>
                <a:ea typeface="Courier New"/>
                <a:cs typeface="Courier New"/>
                <a:sym typeface="Courier New"/>
              </a:rPr>
              <a:t>{recall_tree}</a:t>
            </a:r>
            <a:r>
              <a:rPr lang="en" sz="956">
                <a:solidFill>
                  <a:srgbClr val="A31515"/>
                </a:solidFill>
                <a:highlight>
                  <a:srgbClr val="F7F7F7"/>
                </a:highlight>
                <a:latin typeface="Courier New"/>
                <a:ea typeface="Courier New"/>
                <a:cs typeface="Courier New"/>
                <a:sym typeface="Courier New"/>
              </a:rPr>
              <a:t>"</a:t>
            </a:r>
            <a:r>
              <a:rPr lang="en" sz="956">
                <a:solidFill>
                  <a:schemeClr val="dk1"/>
                </a:solidFill>
                <a:highlight>
                  <a:srgbClr val="F7F7F7"/>
                </a:highlight>
                <a:latin typeface="Courier New"/>
                <a:ea typeface="Courier New"/>
                <a:cs typeface="Courier New"/>
                <a:sym typeface="Courier New"/>
              </a:rPr>
              <a:t>)</a:t>
            </a:r>
            <a:endParaRPr sz="956">
              <a:solidFill>
                <a:schemeClr val="dk1"/>
              </a:solidFill>
              <a:highlight>
                <a:srgbClr val="F7F7F7"/>
              </a:highlight>
              <a:latin typeface="Courier New"/>
              <a:ea typeface="Courier New"/>
              <a:cs typeface="Courier New"/>
              <a:sym typeface="Courier New"/>
            </a:endParaRPr>
          </a:p>
          <a:p>
            <a:pPr indent="0" lvl="0" marL="0" rtl="0" algn="l">
              <a:lnSpc>
                <a:spcPct val="115714"/>
              </a:lnSpc>
              <a:spcBef>
                <a:spcPts val="0"/>
              </a:spcBef>
              <a:spcAft>
                <a:spcPts val="0"/>
              </a:spcAft>
              <a:buNone/>
            </a:pPr>
            <a:r>
              <a:rPr lang="en" sz="956">
                <a:solidFill>
                  <a:srgbClr val="795E26"/>
                </a:solidFill>
                <a:highlight>
                  <a:srgbClr val="F7F7F7"/>
                </a:highlight>
                <a:latin typeface="Courier New"/>
                <a:ea typeface="Courier New"/>
                <a:cs typeface="Courier New"/>
                <a:sym typeface="Courier New"/>
              </a:rPr>
              <a:t>print</a:t>
            </a:r>
            <a:r>
              <a:rPr lang="en" sz="956">
                <a:solidFill>
                  <a:schemeClr val="dk1"/>
                </a:solidFill>
                <a:highlight>
                  <a:srgbClr val="F7F7F7"/>
                </a:highlight>
                <a:latin typeface="Courier New"/>
                <a:ea typeface="Courier New"/>
                <a:cs typeface="Courier New"/>
                <a:sym typeface="Courier New"/>
              </a:rPr>
              <a:t>(</a:t>
            </a:r>
            <a:r>
              <a:rPr lang="en" sz="956">
                <a:solidFill>
                  <a:srgbClr val="A31515"/>
                </a:solidFill>
                <a:highlight>
                  <a:srgbClr val="F7F7F7"/>
                </a:highlight>
                <a:latin typeface="Courier New"/>
                <a:ea typeface="Courier New"/>
                <a:cs typeface="Courier New"/>
                <a:sym typeface="Courier New"/>
              </a:rPr>
              <a:t>"Best parameters:"</a:t>
            </a:r>
            <a:r>
              <a:rPr lang="en" sz="956">
                <a:solidFill>
                  <a:schemeClr val="dk1"/>
                </a:solidFill>
                <a:highlight>
                  <a:srgbClr val="F7F7F7"/>
                </a:highlight>
                <a:latin typeface="Courier New"/>
                <a:ea typeface="Courier New"/>
                <a:cs typeface="Courier New"/>
                <a:sym typeface="Courier New"/>
              </a:rPr>
              <a:t>, grid_search_tree.best_params_)</a:t>
            </a:r>
            <a:endParaRPr sz="956">
              <a:solidFill>
                <a:schemeClr val="dk1"/>
              </a:solidFill>
              <a:highlight>
                <a:srgbClr val="F7F7F7"/>
              </a:highlight>
              <a:latin typeface="Courier New"/>
              <a:ea typeface="Courier New"/>
              <a:cs typeface="Courier New"/>
              <a:sym typeface="Courier New"/>
            </a:endParaRPr>
          </a:p>
          <a:p>
            <a:pPr indent="0" lvl="0" marL="0" rtl="0" algn="l">
              <a:lnSpc>
                <a:spcPct val="115714"/>
              </a:lnSpc>
              <a:spcBef>
                <a:spcPts val="0"/>
              </a:spcBef>
              <a:spcAft>
                <a:spcPts val="0"/>
              </a:spcAft>
              <a:buNone/>
            </a:pPr>
            <a:r>
              <a:rPr lang="en" sz="956">
                <a:solidFill>
                  <a:schemeClr val="dk1"/>
                </a:solidFill>
                <a:highlight>
                  <a:srgbClr val="F7F7F7"/>
                </a:highlight>
                <a:latin typeface="Courier New"/>
                <a:ea typeface="Courier New"/>
                <a:cs typeface="Courier New"/>
                <a:sym typeface="Courier New"/>
              </a:rPr>
              <a:t>scores[</a:t>
            </a:r>
            <a:r>
              <a:rPr lang="en" sz="956">
                <a:solidFill>
                  <a:srgbClr val="A31515"/>
                </a:solidFill>
                <a:highlight>
                  <a:srgbClr val="F7F7F7"/>
                </a:highlight>
                <a:latin typeface="Courier New"/>
                <a:ea typeface="Courier New"/>
                <a:cs typeface="Courier New"/>
                <a:sym typeface="Courier New"/>
              </a:rPr>
              <a:t>'Decision Tree'</a:t>
            </a:r>
            <a:r>
              <a:rPr lang="en" sz="956">
                <a:solidFill>
                  <a:schemeClr val="dk1"/>
                </a:solidFill>
                <a:highlight>
                  <a:srgbClr val="F7F7F7"/>
                </a:highlight>
                <a:latin typeface="Courier New"/>
                <a:ea typeface="Courier New"/>
                <a:cs typeface="Courier New"/>
                <a:sym typeface="Courier New"/>
              </a:rPr>
              <a:t>] = recall_tree</a:t>
            </a:r>
            <a:endParaRPr sz="956">
              <a:solidFill>
                <a:schemeClr val="dk1"/>
              </a:solidFill>
              <a:highlight>
                <a:srgbClr val="F7F7F7"/>
              </a:highlight>
              <a:latin typeface="Courier New"/>
              <a:ea typeface="Courier New"/>
              <a:cs typeface="Courier New"/>
              <a:sym typeface="Courier New"/>
            </a:endParaRPr>
          </a:p>
          <a:p>
            <a:pPr indent="0" lvl="0" marL="0" rtl="0" algn="l">
              <a:lnSpc>
                <a:spcPct val="115714"/>
              </a:lnSpc>
              <a:spcBef>
                <a:spcPts val="0"/>
              </a:spcBef>
              <a:spcAft>
                <a:spcPts val="0"/>
              </a:spcAft>
              <a:buNone/>
            </a:pPr>
            <a:r>
              <a:t/>
            </a:r>
            <a:endParaRPr sz="956">
              <a:solidFill>
                <a:schemeClr val="dk1"/>
              </a:solidFill>
              <a:highlight>
                <a:srgbClr val="F7F7F7"/>
              </a:highlight>
              <a:latin typeface="Courier New"/>
              <a:ea typeface="Courier New"/>
              <a:cs typeface="Courier New"/>
              <a:sym typeface="Courier New"/>
            </a:endParaRPr>
          </a:p>
          <a:p>
            <a:pPr indent="0" lvl="0" marL="0" rtl="0" algn="l">
              <a:lnSpc>
                <a:spcPct val="115714"/>
              </a:lnSpc>
              <a:spcBef>
                <a:spcPts val="0"/>
              </a:spcBef>
              <a:spcAft>
                <a:spcPts val="0"/>
              </a:spcAft>
              <a:buNone/>
            </a:pPr>
            <a:r>
              <a:rPr lang="en" sz="956">
                <a:solidFill>
                  <a:schemeClr val="dk1"/>
                </a:solidFill>
                <a:highlight>
                  <a:srgbClr val="F7F7F7"/>
                </a:highlight>
                <a:latin typeface="Courier New"/>
                <a:ea typeface="Courier New"/>
                <a:cs typeface="Courier New"/>
                <a:sym typeface="Courier New"/>
              </a:rPr>
              <a:t>plt.figure(figsize=(</a:t>
            </a:r>
            <a:r>
              <a:rPr lang="en" sz="956">
                <a:solidFill>
                  <a:srgbClr val="116644"/>
                </a:solidFill>
                <a:highlight>
                  <a:srgbClr val="F7F7F7"/>
                </a:highlight>
                <a:latin typeface="Courier New"/>
                <a:ea typeface="Courier New"/>
                <a:cs typeface="Courier New"/>
                <a:sym typeface="Courier New"/>
              </a:rPr>
              <a:t>20</a:t>
            </a:r>
            <a:r>
              <a:rPr lang="en" sz="956">
                <a:solidFill>
                  <a:schemeClr val="dk1"/>
                </a:solidFill>
                <a:highlight>
                  <a:srgbClr val="F7F7F7"/>
                </a:highlight>
                <a:latin typeface="Courier New"/>
                <a:ea typeface="Courier New"/>
                <a:cs typeface="Courier New"/>
                <a:sym typeface="Courier New"/>
              </a:rPr>
              <a:t>,</a:t>
            </a:r>
            <a:r>
              <a:rPr lang="en" sz="956">
                <a:solidFill>
                  <a:srgbClr val="116644"/>
                </a:solidFill>
                <a:highlight>
                  <a:srgbClr val="F7F7F7"/>
                </a:highlight>
                <a:latin typeface="Courier New"/>
                <a:ea typeface="Courier New"/>
                <a:cs typeface="Courier New"/>
                <a:sym typeface="Courier New"/>
              </a:rPr>
              <a:t>10</a:t>
            </a:r>
            <a:r>
              <a:rPr lang="en" sz="956">
                <a:solidFill>
                  <a:schemeClr val="dk1"/>
                </a:solidFill>
                <a:highlight>
                  <a:srgbClr val="F7F7F7"/>
                </a:highlight>
                <a:latin typeface="Courier New"/>
                <a:ea typeface="Courier New"/>
                <a:cs typeface="Courier New"/>
                <a:sym typeface="Courier New"/>
              </a:rPr>
              <a:t>))</a:t>
            </a:r>
            <a:endParaRPr sz="956">
              <a:solidFill>
                <a:schemeClr val="dk1"/>
              </a:solidFill>
              <a:highlight>
                <a:srgbClr val="F7F7F7"/>
              </a:highlight>
              <a:latin typeface="Courier New"/>
              <a:ea typeface="Courier New"/>
              <a:cs typeface="Courier New"/>
              <a:sym typeface="Courier New"/>
            </a:endParaRPr>
          </a:p>
          <a:p>
            <a:pPr indent="0" lvl="0" marL="0" rtl="0" algn="l">
              <a:lnSpc>
                <a:spcPct val="115714"/>
              </a:lnSpc>
              <a:spcBef>
                <a:spcPts val="0"/>
              </a:spcBef>
              <a:spcAft>
                <a:spcPts val="0"/>
              </a:spcAft>
              <a:buNone/>
            </a:pPr>
            <a:r>
              <a:rPr lang="en" sz="956">
                <a:solidFill>
                  <a:schemeClr val="dk1"/>
                </a:solidFill>
                <a:highlight>
                  <a:srgbClr val="F7F7F7"/>
                </a:highlight>
                <a:latin typeface="Courier New"/>
                <a:ea typeface="Courier New"/>
                <a:cs typeface="Courier New"/>
                <a:sym typeface="Courier New"/>
              </a:rPr>
              <a:t>plot_tree(best_tree, feature_names=X.columns, class_names=[</a:t>
            </a:r>
            <a:r>
              <a:rPr lang="en" sz="956">
                <a:solidFill>
                  <a:srgbClr val="A31515"/>
                </a:solidFill>
                <a:highlight>
                  <a:srgbClr val="F7F7F7"/>
                </a:highlight>
                <a:latin typeface="Courier New"/>
                <a:ea typeface="Courier New"/>
                <a:cs typeface="Courier New"/>
                <a:sym typeface="Courier New"/>
              </a:rPr>
              <a:t>'0'</a:t>
            </a:r>
            <a:r>
              <a:rPr lang="en" sz="956">
                <a:solidFill>
                  <a:schemeClr val="dk1"/>
                </a:solidFill>
                <a:highlight>
                  <a:srgbClr val="F7F7F7"/>
                </a:highlight>
                <a:latin typeface="Courier New"/>
                <a:ea typeface="Courier New"/>
                <a:cs typeface="Courier New"/>
                <a:sym typeface="Courier New"/>
              </a:rPr>
              <a:t>, </a:t>
            </a:r>
            <a:r>
              <a:rPr lang="en" sz="956">
                <a:solidFill>
                  <a:srgbClr val="A31515"/>
                </a:solidFill>
                <a:highlight>
                  <a:srgbClr val="F7F7F7"/>
                </a:highlight>
                <a:latin typeface="Courier New"/>
                <a:ea typeface="Courier New"/>
                <a:cs typeface="Courier New"/>
                <a:sym typeface="Courier New"/>
              </a:rPr>
              <a:t>'1'</a:t>
            </a:r>
            <a:r>
              <a:rPr lang="en" sz="956">
                <a:solidFill>
                  <a:schemeClr val="dk1"/>
                </a:solidFill>
                <a:highlight>
                  <a:srgbClr val="F7F7F7"/>
                </a:highlight>
                <a:latin typeface="Courier New"/>
                <a:ea typeface="Courier New"/>
                <a:cs typeface="Courier New"/>
                <a:sym typeface="Courier New"/>
              </a:rPr>
              <a:t>], filled=</a:t>
            </a:r>
            <a:r>
              <a:rPr lang="en" sz="956">
                <a:solidFill>
                  <a:srgbClr val="0000FF"/>
                </a:solidFill>
                <a:highlight>
                  <a:srgbClr val="F7F7F7"/>
                </a:highlight>
                <a:latin typeface="Courier New"/>
                <a:ea typeface="Courier New"/>
                <a:cs typeface="Courier New"/>
                <a:sym typeface="Courier New"/>
              </a:rPr>
              <a:t>True</a:t>
            </a:r>
            <a:r>
              <a:rPr lang="en" sz="956">
                <a:solidFill>
                  <a:schemeClr val="dk1"/>
                </a:solidFill>
                <a:highlight>
                  <a:srgbClr val="F7F7F7"/>
                </a:highlight>
                <a:latin typeface="Courier New"/>
                <a:ea typeface="Courier New"/>
                <a:cs typeface="Courier New"/>
                <a:sym typeface="Courier New"/>
              </a:rPr>
              <a:t>,</a:t>
            </a:r>
            <a:endParaRPr sz="956">
              <a:solidFill>
                <a:schemeClr val="dk1"/>
              </a:solidFill>
              <a:highlight>
                <a:srgbClr val="F7F7F7"/>
              </a:highlight>
              <a:latin typeface="Courier New"/>
              <a:ea typeface="Courier New"/>
              <a:cs typeface="Courier New"/>
              <a:sym typeface="Courier New"/>
            </a:endParaRPr>
          </a:p>
          <a:p>
            <a:pPr indent="0" lvl="0" marL="0" rtl="0" algn="l">
              <a:lnSpc>
                <a:spcPct val="115714"/>
              </a:lnSpc>
              <a:spcBef>
                <a:spcPts val="0"/>
              </a:spcBef>
              <a:spcAft>
                <a:spcPts val="0"/>
              </a:spcAft>
              <a:buNone/>
            </a:pPr>
            <a:r>
              <a:rPr lang="en" sz="956">
                <a:solidFill>
                  <a:schemeClr val="dk1"/>
                </a:solidFill>
                <a:highlight>
                  <a:srgbClr val="F7F7F7"/>
                </a:highlight>
                <a:latin typeface="Courier New"/>
                <a:ea typeface="Courier New"/>
                <a:cs typeface="Courier New"/>
                <a:sym typeface="Courier New"/>
              </a:rPr>
              <a:t>         rounded=</a:t>
            </a:r>
            <a:r>
              <a:rPr lang="en" sz="956">
                <a:solidFill>
                  <a:srgbClr val="0000FF"/>
                </a:solidFill>
                <a:highlight>
                  <a:srgbClr val="F7F7F7"/>
                </a:highlight>
                <a:latin typeface="Courier New"/>
                <a:ea typeface="Courier New"/>
                <a:cs typeface="Courier New"/>
                <a:sym typeface="Courier New"/>
              </a:rPr>
              <a:t>True</a:t>
            </a:r>
            <a:r>
              <a:rPr lang="en" sz="956">
                <a:solidFill>
                  <a:schemeClr val="dk1"/>
                </a:solidFill>
                <a:highlight>
                  <a:srgbClr val="F7F7F7"/>
                </a:highlight>
                <a:latin typeface="Courier New"/>
                <a:ea typeface="Courier New"/>
                <a:cs typeface="Courier New"/>
                <a:sym typeface="Courier New"/>
              </a:rPr>
              <a:t>)</a:t>
            </a:r>
            <a:endParaRPr sz="956">
              <a:solidFill>
                <a:schemeClr val="dk1"/>
              </a:solidFill>
              <a:highlight>
                <a:srgbClr val="F7F7F7"/>
              </a:highlight>
              <a:latin typeface="Courier New"/>
              <a:ea typeface="Courier New"/>
              <a:cs typeface="Courier New"/>
              <a:sym typeface="Courier New"/>
            </a:endParaRPr>
          </a:p>
          <a:p>
            <a:pPr indent="0" lvl="0" marL="0" rtl="0" algn="l">
              <a:lnSpc>
                <a:spcPct val="115714"/>
              </a:lnSpc>
              <a:spcBef>
                <a:spcPts val="0"/>
              </a:spcBef>
              <a:spcAft>
                <a:spcPts val="0"/>
              </a:spcAft>
              <a:buNone/>
            </a:pPr>
            <a:r>
              <a:rPr lang="en" sz="956">
                <a:solidFill>
                  <a:schemeClr val="dk1"/>
                </a:solidFill>
                <a:highlight>
                  <a:srgbClr val="F7F7F7"/>
                </a:highlight>
                <a:latin typeface="Courier New"/>
                <a:ea typeface="Courier New"/>
                <a:cs typeface="Courier New"/>
                <a:sym typeface="Courier New"/>
              </a:rPr>
              <a:t>plt.savefig(</a:t>
            </a:r>
            <a:r>
              <a:rPr lang="en" sz="956">
                <a:solidFill>
                  <a:srgbClr val="A31515"/>
                </a:solidFill>
                <a:highlight>
                  <a:srgbClr val="F7F7F7"/>
                </a:highlight>
                <a:latin typeface="Courier New"/>
                <a:ea typeface="Courier New"/>
                <a:cs typeface="Courier New"/>
                <a:sym typeface="Courier New"/>
              </a:rPr>
              <a:t>'bestTree.png'</a:t>
            </a:r>
            <a:r>
              <a:rPr lang="en" sz="956">
                <a:solidFill>
                  <a:schemeClr val="dk1"/>
                </a:solidFill>
                <a:highlight>
                  <a:srgbClr val="F7F7F7"/>
                </a:highlight>
                <a:latin typeface="Courier New"/>
                <a:ea typeface="Courier New"/>
                <a:cs typeface="Courier New"/>
                <a:sym typeface="Courier New"/>
              </a:rPr>
              <a:t>)</a:t>
            </a:r>
            <a:endParaRPr sz="956">
              <a:solidFill>
                <a:schemeClr val="dk1"/>
              </a:solidFill>
              <a:highlight>
                <a:srgbClr val="F7F7F7"/>
              </a:highlight>
              <a:latin typeface="Courier New"/>
              <a:ea typeface="Courier New"/>
              <a:cs typeface="Courier New"/>
              <a:sym typeface="Courier New"/>
            </a:endParaRPr>
          </a:p>
          <a:p>
            <a:pPr indent="0" lvl="0" marL="0" rtl="0" algn="l">
              <a:lnSpc>
                <a:spcPct val="115714"/>
              </a:lnSpc>
              <a:spcBef>
                <a:spcPts val="0"/>
              </a:spcBef>
              <a:spcAft>
                <a:spcPts val="0"/>
              </a:spcAft>
              <a:buNone/>
            </a:pPr>
            <a:r>
              <a:rPr lang="en" sz="956">
                <a:solidFill>
                  <a:schemeClr val="dk1"/>
                </a:solidFill>
                <a:highlight>
                  <a:srgbClr val="F7F7F7"/>
                </a:highlight>
                <a:latin typeface="Courier New"/>
                <a:ea typeface="Courier New"/>
                <a:cs typeface="Courier New"/>
                <a:sym typeface="Courier New"/>
              </a:rPr>
              <a:t>plt.show()</a:t>
            </a:r>
            <a:endParaRPr sz="956">
              <a:solidFill>
                <a:schemeClr val="dk1"/>
              </a:solidFill>
              <a:highlight>
                <a:srgbClr val="F7F7F7"/>
              </a:highlight>
              <a:latin typeface="Courier New"/>
              <a:ea typeface="Courier New"/>
              <a:cs typeface="Courier New"/>
              <a:sym typeface="Courier New"/>
            </a:endParaRPr>
          </a:p>
        </p:txBody>
      </p:sp>
      <p:sp>
        <p:nvSpPr>
          <p:cNvPr id="206" name="Google Shape;206;p33"/>
          <p:cNvSpPr txBox="1"/>
          <p:nvPr/>
        </p:nvSpPr>
        <p:spPr>
          <a:xfrm>
            <a:off x="4997225" y="3037200"/>
            <a:ext cx="30000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Decision Tree Recall: 0.</a:t>
            </a:r>
            <a:endParaRPr/>
          </a:p>
          <a:p>
            <a:pPr indent="0" lvl="0" marL="0" rtl="0" algn="l">
              <a:spcBef>
                <a:spcPts val="0"/>
              </a:spcBef>
              <a:spcAft>
                <a:spcPts val="0"/>
              </a:spcAft>
              <a:buNone/>
            </a:pPr>
            <a:r>
              <a:rPr lang="en"/>
              <a:t>2144638403990025</a:t>
            </a:r>
            <a:endParaRPr/>
          </a:p>
          <a:p>
            <a:pPr indent="0" lvl="0" marL="0" rtl="0" algn="l">
              <a:spcBef>
                <a:spcPts val="0"/>
              </a:spcBef>
              <a:spcAft>
                <a:spcPts val="0"/>
              </a:spcAft>
              <a:buNone/>
            </a:pPr>
            <a:r>
              <a:rPr lang="en"/>
              <a:t>Best parameters: {'max_depth': 5, 'min_samples_leaf': 4, 'min_samples_split': 2}</a:t>
            </a:r>
            <a:endParaRPr/>
          </a:p>
          <a:p>
            <a:pPr indent="0" lvl="0" marL="0" rtl="0" algn="l">
              <a:lnSpc>
                <a:spcPct val="115000"/>
              </a:lnSpc>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DT ctd…</a:t>
            </a:r>
            <a:endParaRPr/>
          </a:p>
        </p:txBody>
      </p:sp>
      <p:sp>
        <p:nvSpPr>
          <p:cNvPr id="212" name="Google Shape;212;p34"/>
          <p:cNvSpPr txBox="1"/>
          <p:nvPr>
            <p:ph idx="1" type="body"/>
          </p:nvPr>
        </p:nvSpPr>
        <p:spPr>
          <a:xfrm>
            <a:off x="311700" y="1152475"/>
            <a:ext cx="4224000" cy="3416400"/>
          </a:xfrm>
          <a:prstGeom prst="rect">
            <a:avLst/>
          </a:prstGeom>
        </p:spPr>
        <p:txBody>
          <a:bodyPr anchorCtr="0" anchor="t" bIns="91425" lIns="91425" spcFirstLastPara="1" rIns="91425" wrap="square" tIns="91425">
            <a:normAutofit lnSpcReduction="10000"/>
          </a:bodyPr>
          <a:lstStyle/>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7F7F7"/>
                </a:highlight>
                <a:latin typeface="Courier New"/>
                <a:ea typeface="Courier New"/>
                <a:cs typeface="Courier New"/>
                <a:sym typeface="Courier New"/>
              </a:rPr>
              <a:t>feature_importance = best_tree.feature_importances_</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AF00DB"/>
                </a:solidFill>
                <a:highlight>
                  <a:srgbClr val="F7F7F7"/>
                </a:highlight>
                <a:latin typeface="Courier New"/>
                <a:ea typeface="Courier New"/>
                <a:cs typeface="Courier New"/>
                <a:sym typeface="Courier New"/>
              </a:rPr>
              <a:t>for</a:t>
            </a:r>
            <a:r>
              <a:rPr lang="en" sz="1050">
                <a:solidFill>
                  <a:schemeClr val="dk1"/>
                </a:solidFill>
                <a:highlight>
                  <a:srgbClr val="F7F7F7"/>
                </a:highlight>
                <a:latin typeface="Courier New"/>
                <a:ea typeface="Courier New"/>
                <a:cs typeface="Courier New"/>
                <a:sym typeface="Courier New"/>
              </a:rPr>
              <a:t> i, v </a:t>
            </a:r>
            <a:r>
              <a:rPr lang="en" sz="1050">
                <a:solidFill>
                  <a:srgbClr val="0000FF"/>
                </a:solidFill>
                <a:highlight>
                  <a:srgbClr val="F7F7F7"/>
                </a:highlight>
                <a:latin typeface="Courier New"/>
                <a:ea typeface="Courier New"/>
                <a:cs typeface="Courier New"/>
                <a:sym typeface="Courier New"/>
              </a:rPr>
              <a:t>in</a:t>
            </a:r>
            <a:r>
              <a:rPr lang="en" sz="1050">
                <a:solidFill>
                  <a:schemeClr val="dk1"/>
                </a:solidFill>
                <a:highlight>
                  <a:srgbClr val="F7F7F7"/>
                </a:highlight>
                <a:latin typeface="Courier New"/>
                <a:ea typeface="Courier New"/>
                <a:cs typeface="Courier New"/>
                <a:sym typeface="Courier New"/>
              </a:rPr>
              <a:t> </a:t>
            </a:r>
            <a:r>
              <a:rPr lang="en" sz="1050">
                <a:solidFill>
                  <a:srgbClr val="795E26"/>
                </a:solidFill>
                <a:highlight>
                  <a:srgbClr val="F7F7F7"/>
                </a:highlight>
                <a:latin typeface="Courier New"/>
                <a:ea typeface="Courier New"/>
                <a:cs typeface="Courier New"/>
                <a:sym typeface="Courier New"/>
              </a:rPr>
              <a:t>enumerate</a:t>
            </a:r>
            <a:r>
              <a:rPr lang="en" sz="1050">
                <a:solidFill>
                  <a:schemeClr val="dk1"/>
                </a:solidFill>
                <a:highlight>
                  <a:srgbClr val="F7F7F7"/>
                </a:highlight>
                <a:latin typeface="Courier New"/>
                <a:ea typeface="Courier New"/>
                <a:cs typeface="Courier New"/>
                <a:sym typeface="Courier New"/>
              </a:rPr>
              <a:t>(feature_importance):</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7F7F7"/>
                </a:highlight>
                <a:latin typeface="Courier New"/>
                <a:ea typeface="Courier New"/>
                <a:cs typeface="Courier New"/>
                <a:sym typeface="Courier New"/>
              </a:rPr>
              <a:t> </a:t>
            </a:r>
            <a:r>
              <a:rPr lang="en" sz="1050">
                <a:solidFill>
                  <a:srgbClr val="795E26"/>
                </a:solidFill>
                <a:highlight>
                  <a:srgbClr val="F7F7F7"/>
                </a:highlight>
                <a:latin typeface="Courier New"/>
                <a:ea typeface="Courier New"/>
                <a:cs typeface="Courier New"/>
                <a:sym typeface="Courier New"/>
              </a:rPr>
              <a:t>print</a:t>
            </a:r>
            <a:r>
              <a:rPr lang="en" sz="1050">
                <a:solidFill>
                  <a:schemeClr val="dk1"/>
                </a:solidFill>
                <a:highlight>
                  <a:srgbClr val="F7F7F7"/>
                </a:highlight>
                <a:latin typeface="Courier New"/>
                <a:ea typeface="Courier New"/>
                <a:cs typeface="Courier New"/>
                <a:sym typeface="Courier New"/>
              </a:rPr>
              <a:t>(</a:t>
            </a:r>
            <a:r>
              <a:rPr lang="en" sz="1050">
                <a:solidFill>
                  <a:srgbClr val="0000FF"/>
                </a:solidFill>
                <a:highlight>
                  <a:srgbClr val="F7F7F7"/>
                </a:highlight>
                <a:latin typeface="Courier New"/>
                <a:ea typeface="Courier New"/>
                <a:cs typeface="Courier New"/>
                <a:sym typeface="Courier New"/>
              </a:rPr>
              <a:t>f</a:t>
            </a:r>
            <a:r>
              <a:rPr lang="en" sz="1050">
                <a:solidFill>
                  <a:srgbClr val="A31515"/>
                </a:solidFill>
                <a:highlight>
                  <a:srgbClr val="F7F7F7"/>
                </a:highlight>
                <a:latin typeface="Courier New"/>
                <a:ea typeface="Courier New"/>
                <a:cs typeface="Courier New"/>
                <a:sym typeface="Courier New"/>
              </a:rPr>
              <a:t>'Feature: </a:t>
            </a:r>
            <a:r>
              <a:rPr lang="en" sz="1050">
                <a:solidFill>
                  <a:schemeClr val="dk1"/>
                </a:solidFill>
                <a:highlight>
                  <a:srgbClr val="F7F7F7"/>
                </a:highlight>
                <a:latin typeface="Courier New"/>
                <a:ea typeface="Courier New"/>
                <a:cs typeface="Courier New"/>
                <a:sym typeface="Courier New"/>
              </a:rPr>
              <a:t>{X.columns[i]}</a:t>
            </a:r>
            <a:r>
              <a:rPr lang="en" sz="1050">
                <a:solidFill>
                  <a:srgbClr val="A31515"/>
                </a:solidFill>
                <a:highlight>
                  <a:srgbClr val="F7F7F7"/>
                </a:highlight>
                <a:latin typeface="Courier New"/>
                <a:ea typeface="Courier New"/>
                <a:cs typeface="Courier New"/>
                <a:sym typeface="Courier New"/>
              </a:rPr>
              <a:t>, Score: </a:t>
            </a:r>
            <a:r>
              <a:rPr lang="en" sz="1050">
                <a:solidFill>
                  <a:schemeClr val="dk1"/>
                </a:solidFill>
                <a:highlight>
                  <a:srgbClr val="F7F7F7"/>
                </a:highlight>
                <a:latin typeface="Courier New"/>
                <a:ea typeface="Courier New"/>
                <a:cs typeface="Courier New"/>
                <a:sym typeface="Courier New"/>
              </a:rPr>
              <a:t>{v</a:t>
            </a:r>
            <a:r>
              <a:rPr lang="en" sz="1050">
                <a:solidFill>
                  <a:srgbClr val="116644"/>
                </a:solidFill>
                <a:highlight>
                  <a:srgbClr val="F7F7F7"/>
                </a:highlight>
                <a:latin typeface="Courier New"/>
                <a:ea typeface="Courier New"/>
                <a:cs typeface="Courier New"/>
                <a:sym typeface="Courier New"/>
              </a:rPr>
              <a:t>:.5f</a:t>
            </a:r>
            <a:r>
              <a:rPr lang="en" sz="1050">
                <a:solidFill>
                  <a:schemeClr val="dk1"/>
                </a:solidFill>
                <a:highlight>
                  <a:srgbClr val="F7F7F7"/>
                </a:highlight>
                <a:latin typeface="Courier New"/>
                <a:ea typeface="Courier New"/>
                <a:cs typeface="Courier New"/>
                <a:sym typeface="Courier New"/>
              </a:rPr>
              <a:t>}</a:t>
            </a:r>
            <a:r>
              <a:rPr lang="en" sz="1050">
                <a:solidFill>
                  <a:srgbClr val="A31515"/>
                </a:solidFill>
                <a:highlight>
                  <a:srgbClr val="F7F7F7"/>
                </a:highlight>
                <a:latin typeface="Courier New"/>
                <a:ea typeface="Courier New"/>
                <a:cs typeface="Courier New"/>
                <a:sym typeface="Courier New"/>
              </a:rPr>
              <a:t>'</a:t>
            </a:r>
            <a:r>
              <a:rPr lang="en" sz="1050">
                <a:solidFill>
                  <a:schemeClr val="dk1"/>
                </a:solidFill>
                <a:highlight>
                  <a:srgbClr val="F7F7F7"/>
                </a:highlight>
                <a:latin typeface="Courier New"/>
                <a:ea typeface="Courier New"/>
                <a:cs typeface="Courier New"/>
                <a:sym typeface="Courier New"/>
              </a:rPr>
              <a: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8000"/>
                </a:solidFill>
                <a:highlight>
                  <a:srgbClr val="F7F7F7"/>
                </a:highlight>
                <a:latin typeface="Courier New"/>
                <a:ea typeface="Courier New"/>
                <a:cs typeface="Courier New"/>
                <a:sym typeface="Courier New"/>
              </a:rPr>
              <a:t># Visualize feature importances</a:t>
            </a:r>
            <a:endParaRPr sz="1050">
              <a:solidFill>
                <a:srgbClr val="008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7F7F7"/>
                </a:highlight>
                <a:latin typeface="Courier New"/>
                <a:ea typeface="Courier New"/>
                <a:cs typeface="Courier New"/>
                <a:sym typeface="Courier New"/>
              </a:rPr>
              <a:t>plt.figure(figsize=(</a:t>
            </a:r>
            <a:r>
              <a:rPr lang="en" sz="1050">
                <a:solidFill>
                  <a:srgbClr val="116644"/>
                </a:solidFill>
                <a:highlight>
                  <a:srgbClr val="F7F7F7"/>
                </a:highlight>
                <a:latin typeface="Courier New"/>
                <a:ea typeface="Courier New"/>
                <a:cs typeface="Courier New"/>
                <a:sym typeface="Courier New"/>
              </a:rPr>
              <a:t>10</a:t>
            </a:r>
            <a:r>
              <a:rPr lang="en" sz="1050">
                <a:solidFill>
                  <a:schemeClr val="dk1"/>
                </a:solidFill>
                <a:highlight>
                  <a:srgbClr val="F7F7F7"/>
                </a:highlight>
                <a:latin typeface="Courier New"/>
                <a:ea typeface="Courier New"/>
                <a:cs typeface="Courier New"/>
                <a:sym typeface="Courier New"/>
              </a:rPr>
              <a:t>, </a:t>
            </a:r>
            <a:r>
              <a:rPr lang="en" sz="1050">
                <a:solidFill>
                  <a:srgbClr val="116644"/>
                </a:solidFill>
                <a:highlight>
                  <a:srgbClr val="F7F7F7"/>
                </a:highlight>
                <a:latin typeface="Courier New"/>
                <a:ea typeface="Courier New"/>
                <a:cs typeface="Courier New"/>
                <a:sym typeface="Courier New"/>
              </a:rPr>
              <a:t>6</a:t>
            </a:r>
            <a:r>
              <a:rPr lang="en" sz="1050">
                <a:solidFill>
                  <a:schemeClr val="dk1"/>
                </a:solidFill>
                <a:highlight>
                  <a:srgbClr val="F7F7F7"/>
                </a:highlight>
                <a:latin typeface="Courier New"/>
                <a:ea typeface="Courier New"/>
                <a:cs typeface="Courier New"/>
                <a:sym typeface="Courier New"/>
              </a:rPr>
              <a: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7F7F7"/>
                </a:highlight>
                <a:latin typeface="Courier New"/>
                <a:ea typeface="Courier New"/>
                <a:cs typeface="Courier New"/>
                <a:sym typeface="Courier New"/>
              </a:rPr>
              <a:t>plt.bar(X.columns, feature_importance)</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7F7F7"/>
                </a:highlight>
                <a:latin typeface="Courier New"/>
                <a:ea typeface="Courier New"/>
                <a:cs typeface="Courier New"/>
                <a:sym typeface="Courier New"/>
              </a:rPr>
              <a:t>plt.xticks(rotation=</a:t>
            </a:r>
            <a:r>
              <a:rPr lang="en" sz="1050">
                <a:solidFill>
                  <a:srgbClr val="116644"/>
                </a:solidFill>
                <a:highlight>
                  <a:srgbClr val="F7F7F7"/>
                </a:highlight>
                <a:latin typeface="Courier New"/>
                <a:ea typeface="Courier New"/>
                <a:cs typeface="Courier New"/>
                <a:sym typeface="Courier New"/>
              </a:rPr>
              <a:t>90</a:t>
            </a:r>
            <a:r>
              <a:rPr lang="en" sz="1050">
                <a:solidFill>
                  <a:schemeClr val="dk1"/>
                </a:solidFill>
                <a:highlight>
                  <a:srgbClr val="F7F7F7"/>
                </a:highlight>
                <a:latin typeface="Courier New"/>
                <a:ea typeface="Courier New"/>
                <a:cs typeface="Courier New"/>
                <a:sym typeface="Courier New"/>
              </a:rPr>
              <a: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7F7F7"/>
                </a:highlight>
                <a:latin typeface="Courier New"/>
                <a:ea typeface="Courier New"/>
                <a:cs typeface="Courier New"/>
                <a:sym typeface="Courier New"/>
              </a:rPr>
              <a:t>plt.ylabel(</a:t>
            </a:r>
            <a:r>
              <a:rPr lang="en" sz="1050">
                <a:solidFill>
                  <a:srgbClr val="A31515"/>
                </a:solidFill>
                <a:highlight>
                  <a:srgbClr val="F7F7F7"/>
                </a:highlight>
                <a:latin typeface="Courier New"/>
                <a:ea typeface="Courier New"/>
                <a:cs typeface="Courier New"/>
                <a:sym typeface="Courier New"/>
              </a:rPr>
              <a:t>'Feature Importance'</a:t>
            </a:r>
            <a:r>
              <a:rPr lang="en" sz="1050">
                <a:solidFill>
                  <a:schemeClr val="dk1"/>
                </a:solidFill>
                <a:highlight>
                  <a:srgbClr val="F7F7F7"/>
                </a:highlight>
                <a:latin typeface="Courier New"/>
                <a:ea typeface="Courier New"/>
                <a:cs typeface="Courier New"/>
                <a:sym typeface="Courier New"/>
              </a:rPr>
              <a: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7F7F7"/>
                </a:highlight>
                <a:latin typeface="Courier New"/>
                <a:ea typeface="Courier New"/>
                <a:cs typeface="Courier New"/>
                <a:sym typeface="Courier New"/>
              </a:rPr>
              <a:t>plt.title(</a:t>
            </a:r>
            <a:r>
              <a:rPr lang="en" sz="1050">
                <a:solidFill>
                  <a:srgbClr val="A31515"/>
                </a:solidFill>
                <a:highlight>
                  <a:srgbClr val="F7F7F7"/>
                </a:highlight>
                <a:latin typeface="Courier New"/>
                <a:ea typeface="Courier New"/>
                <a:cs typeface="Courier New"/>
                <a:sym typeface="Courier New"/>
              </a:rPr>
              <a:t>'Decision Tree Feature Importances'</a:t>
            </a:r>
            <a:r>
              <a:rPr lang="en" sz="1050">
                <a:solidFill>
                  <a:schemeClr val="dk1"/>
                </a:solidFill>
                <a:highlight>
                  <a:srgbClr val="F7F7F7"/>
                </a:highlight>
                <a:latin typeface="Courier New"/>
                <a:ea typeface="Courier New"/>
                <a:cs typeface="Courier New"/>
                <a:sym typeface="Courier New"/>
              </a:rPr>
              <a: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7F7F7"/>
                </a:highlight>
                <a:latin typeface="Courier New"/>
                <a:ea typeface="Courier New"/>
                <a:cs typeface="Courier New"/>
                <a:sym typeface="Courier New"/>
              </a:rPr>
              <a:t>plt.tight_layout()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7F7F7"/>
                </a:highlight>
                <a:latin typeface="Courier New"/>
                <a:ea typeface="Courier New"/>
                <a:cs typeface="Courier New"/>
                <a:sym typeface="Courier New"/>
              </a:rPr>
              <a:t>plt.savefig(</a:t>
            </a:r>
            <a:r>
              <a:rPr lang="en" sz="1050">
                <a:solidFill>
                  <a:srgbClr val="A31515"/>
                </a:solidFill>
                <a:highlight>
                  <a:srgbClr val="F7F7F7"/>
                </a:highlight>
                <a:latin typeface="Courier New"/>
                <a:ea typeface="Courier New"/>
                <a:cs typeface="Courier New"/>
                <a:sym typeface="Courier New"/>
              </a:rPr>
              <a:t>'fi.png'</a:t>
            </a:r>
            <a:r>
              <a:rPr lang="en" sz="1050">
                <a:solidFill>
                  <a:schemeClr val="dk1"/>
                </a:solidFill>
                <a:highlight>
                  <a:srgbClr val="F7F7F7"/>
                </a:highlight>
                <a:latin typeface="Courier New"/>
                <a:ea typeface="Courier New"/>
                <a:cs typeface="Courier New"/>
                <a:sym typeface="Courier New"/>
              </a:rPr>
              <a: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7F7F7"/>
                </a:highlight>
                <a:latin typeface="Courier New"/>
                <a:ea typeface="Courier New"/>
                <a:cs typeface="Courier New"/>
                <a:sym typeface="Courier New"/>
              </a:rPr>
              <a:t>plt.show()</a:t>
            </a:r>
            <a:endParaRPr sz="1050">
              <a:solidFill>
                <a:schemeClr val="dk1"/>
              </a:solidFill>
              <a:highlight>
                <a:srgbClr val="F7F7F7"/>
              </a:highlight>
              <a:latin typeface="Courier New"/>
              <a:ea typeface="Courier New"/>
              <a:cs typeface="Courier New"/>
              <a:sym typeface="Courier New"/>
            </a:endParaRPr>
          </a:p>
          <a:p>
            <a:pPr indent="0" lvl="0" marL="0" rtl="0" algn="l">
              <a:spcBef>
                <a:spcPts val="0"/>
              </a:spcBef>
              <a:spcAft>
                <a:spcPts val="1200"/>
              </a:spcAft>
              <a:buNone/>
            </a:pPr>
            <a:r>
              <a:t/>
            </a:r>
            <a:endParaRPr/>
          </a:p>
        </p:txBody>
      </p:sp>
      <p:sp>
        <p:nvSpPr>
          <p:cNvPr id="213" name="Google Shape;213;p34"/>
          <p:cNvSpPr txBox="1"/>
          <p:nvPr/>
        </p:nvSpPr>
        <p:spPr>
          <a:xfrm>
            <a:off x="5086300" y="1017725"/>
            <a:ext cx="3000000" cy="6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50">
                <a:solidFill>
                  <a:srgbClr val="1F1F1F"/>
                </a:solidFill>
                <a:highlight>
                  <a:srgbClr val="FFFFFF"/>
                </a:highlight>
                <a:latin typeface="Courier New"/>
                <a:ea typeface="Courier New"/>
                <a:cs typeface="Courier New"/>
                <a:sym typeface="Courier New"/>
              </a:rPr>
              <a:t>Feature: Hours, Score: 0.39276</a:t>
            </a:r>
            <a:endParaRPr sz="10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1F1F1F"/>
                </a:solidFill>
                <a:highlight>
                  <a:srgbClr val="FFFFFF"/>
                </a:highlight>
                <a:latin typeface="Courier New"/>
                <a:ea typeface="Courier New"/>
                <a:cs typeface="Courier New"/>
                <a:sym typeface="Courier New"/>
              </a:rPr>
              <a:t>Feature: Seconds, Score: 0.33590</a:t>
            </a:r>
            <a:endParaRPr sz="10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1F1F1F"/>
                </a:solidFill>
                <a:highlight>
                  <a:srgbClr val="FFFFFF"/>
                </a:highlight>
                <a:latin typeface="Courier New"/>
                <a:ea typeface="Courier New"/>
                <a:cs typeface="Courier New"/>
                <a:sym typeface="Courier New"/>
              </a:rPr>
              <a:t>Feature: Minutes, Score: 0.27134</a:t>
            </a:r>
            <a:endParaRPr/>
          </a:p>
        </p:txBody>
      </p:sp>
      <p:pic>
        <p:nvPicPr>
          <p:cNvPr id="214" name="Google Shape;214;p34"/>
          <p:cNvPicPr preferRelativeResize="0"/>
          <p:nvPr/>
        </p:nvPicPr>
        <p:blipFill>
          <a:blip r:embed="rId3">
            <a:alphaModFix/>
          </a:blip>
          <a:stretch>
            <a:fillRect/>
          </a:stretch>
        </p:blipFill>
        <p:spPr>
          <a:xfrm>
            <a:off x="4535700" y="1870925"/>
            <a:ext cx="4407325" cy="27653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Dt ctd…</a:t>
            </a:r>
            <a:endParaRPr/>
          </a:p>
        </p:txBody>
      </p:sp>
      <p:sp>
        <p:nvSpPr>
          <p:cNvPr id="220" name="Google Shape;220;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rgbClr val="F7F7F7"/>
                </a:highlight>
                <a:latin typeface="Courier New"/>
                <a:ea typeface="Courier New"/>
                <a:cs typeface="Courier New"/>
                <a:sym typeface="Courier New"/>
              </a:rPr>
              <a:t>n_nodes = best_tree.tree_.node_count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rgbClr val="F7F7F7"/>
                </a:highlight>
                <a:latin typeface="Courier New"/>
                <a:ea typeface="Courier New"/>
                <a:cs typeface="Courier New"/>
                <a:sym typeface="Courier New"/>
              </a:rPr>
              <a:t>children_left = best_tree.tree_.children_left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rgbClr val="F7F7F7"/>
                </a:highlight>
                <a:latin typeface="Courier New"/>
                <a:ea typeface="Courier New"/>
                <a:cs typeface="Courier New"/>
                <a:sym typeface="Courier New"/>
              </a:rPr>
              <a:t>children_right = best_tree.tree_.children_right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rgbClr val="F7F7F7"/>
                </a:highlight>
                <a:latin typeface="Courier New"/>
                <a:ea typeface="Courier New"/>
                <a:cs typeface="Courier New"/>
                <a:sym typeface="Courier New"/>
              </a:rPr>
              <a:t>feature = best_tree.tree_.feature</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rgbClr val="F7F7F7"/>
                </a:highlight>
                <a:latin typeface="Courier New"/>
                <a:ea typeface="Courier New"/>
                <a:cs typeface="Courier New"/>
                <a:sym typeface="Courier New"/>
              </a:rPr>
              <a:t>threshold = best_tree.tree_.threshold</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008000"/>
                </a:solidFill>
                <a:highlight>
                  <a:srgbClr val="F7F7F7"/>
                </a:highlight>
                <a:latin typeface="Courier New"/>
                <a:ea typeface="Courier New"/>
                <a:cs typeface="Courier New"/>
                <a:sym typeface="Courier New"/>
              </a:rPr>
              <a:t># Function to print tree structure</a:t>
            </a:r>
            <a:endParaRPr sz="1050">
              <a:solidFill>
                <a:srgbClr val="008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0000FF"/>
                </a:solidFill>
                <a:highlight>
                  <a:srgbClr val="F7F7F7"/>
                </a:highlight>
                <a:latin typeface="Courier New"/>
                <a:ea typeface="Courier New"/>
                <a:cs typeface="Courier New"/>
                <a:sym typeface="Courier New"/>
              </a:rPr>
              <a:t>def</a:t>
            </a:r>
            <a:r>
              <a:rPr lang="en" sz="1050">
                <a:solidFill>
                  <a:schemeClr val="dk1"/>
                </a:solidFill>
                <a:highlight>
                  <a:srgbClr val="F7F7F7"/>
                </a:highlight>
                <a:latin typeface="Courier New"/>
                <a:ea typeface="Courier New"/>
                <a:cs typeface="Courier New"/>
                <a:sym typeface="Courier New"/>
              </a:rPr>
              <a:t> </a:t>
            </a:r>
            <a:r>
              <a:rPr lang="en" sz="1050">
                <a:solidFill>
                  <a:srgbClr val="795E26"/>
                </a:solidFill>
                <a:highlight>
                  <a:srgbClr val="F7F7F7"/>
                </a:highlight>
                <a:latin typeface="Courier New"/>
                <a:ea typeface="Courier New"/>
                <a:cs typeface="Courier New"/>
                <a:sym typeface="Courier New"/>
              </a:rPr>
              <a:t>print_tree</a:t>
            </a:r>
            <a:r>
              <a:rPr lang="en" sz="1050">
                <a:solidFill>
                  <a:schemeClr val="dk1"/>
                </a:solidFill>
                <a:highlight>
                  <a:srgbClr val="F7F7F7"/>
                </a:highlight>
                <a:latin typeface="Courier New"/>
                <a:ea typeface="Courier New"/>
                <a:cs typeface="Courier New"/>
                <a:sym typeface="Courier New"/>
              </a:rPr>
              <a:t>(</a:t>
            </a:r>
            <a:r>
              <a:rPr lang="en" sz="1050">
                <a:solidFill>
                  <a:srgbClr val="001080"/>
                </a:solidFill>
                <a:highlight>
                  <a:srgbClr val="F7F7F7"/>
                </a:highlight>
                <a:latin typeface="Courier New"/>
                <a:ea typeface="Courier New"/>
                <a:cs typeface="Courier New"/>
                <a:sym typeface="Courier New"/>
              </a:rPr>
              <a:t>node_id</a:t>
            </a:r>
            <a:r>
              <a:rPr lang="en" sz="1050">
                <a:solidFill>
                  <a:schemeClr val="dk1"/>
                </a:solidFill>
                <a:highlight>
                  <a:srgbClr val="F7F7F7"/>
                </a:highlight>
                <a:latin typeface="Courier New"/>
                <a:ea typeface="Courier New"/>
                <a:cs typeface="Courier New"/>
                <a:sym typeface="Courier New"/>
              </a:rPr>
              <a:t>=</a:t>
            </a:r>
            <a:r>
              <a:rPr lang="en" sz="1050">
                <a:solidFill>
                  <a:srgbClr val="116644"/>
                </a:solidFill>
                <a:highlight>
                  <a:srgbClr val="F7F7F7"/>
                </a:highlight>
                <a:latin typeface="Courier New"/>
                <a:ea typeface="Courier New"/>
                <a:cs typeface="Courier New"/>
                <a:sym typeface="Courier New"/>
              </a:rPr>
              <a:t>0</a:t>
            </a:r>
            <a:r>
              <a:rPr lang="en" sz="1050">
                <a:solidFill>
                  <a:schemeClr val="dk1"/>
                </a:solidFill>
                <a:highlight>
                  <a:srgbClr val="F7F7F7"/>
                </a:highlight>
                <a:latin typeface="Courier New"/>
                <a:ea typeface="Courier New"/>
                <a:cs typeface="Courier New"/>
                <a:sym typeface="Courier New"/>
              </a:rPr>
              <a:t>, </a:t>
            </a:r>
            <a:r>
              <a:rPr lang="en" sz="1050">
                <a:solidFill>
                  <a:srgbClr val="001080"/>
                </a:solidFill>
                <a:highlight>
                  <a:srgbClr val="F7F7F7"/>
                </a:highlight>
                <a:latin typeface="Courier New"/>
                <a:ea typeface="Courier New"/>
                <a:cs typeface="Courier New"/>
                <a:sym typeface="Courier New"/>
              </a:rPr>
              <a:t>depth</a:t>
            </a:r>
            <a:r>
              <a:rPr lang="en" sz="1050">
                <a:solidFill>
                  <a:schemeClr val="dk1"/>
                </a:solidFill>
                <a:highlight>
                  <a:srgbClr val="F7F7F7"/>
                </a:highlight>
                <a:latin typeface="Courier New"/>
                <a:ea typeface="Courier New"/>
                <a:cs typeface="Courier New"/>
                <a:sym typeface="Courier New"/>
              </a:rPr>
              <a:t>=</a:t>
            </a:r>
            <a:r>
              <a:rPr lang="en" sz="1050">
                <a:solidFill>
                  <a:srgbClr val="116644"/>
                </a:solidFill>
                <a:highlight>
                  <a:srgbClr val="F7F7F7"/>
                </a:highlight>
                <a:latin typeface="Courier New"/>
                <a:ea typeface="Courier New"/>
                <a:cs typeface="Courier New"/>
                <a:sym typeface="Courier New"/>
              </a:rPr>
              <a:t>0</a:t>
            </a:r>
            <a:r>
              <a:rPr lang="en" sz="1050">
                <a:solidFill>
                  <a:schemeClr val="dk1"/>
                </a:solidFill>
                <a:highlight>
                  <a:srgbClr val="F7F7F7"/>
                </a:highlight>
                <a:latin typeface="Courier New"/>
                <a:ea typeface="Courier New"/>
                <a:cs typeface="Courier New"/>
                <a:sym typeface="Courier New"/>
              </a:rPr>
              <a: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rgbClr val="F7F7F7"/>
                </a:highlight>
                <a:latin typeface="Courier New"/>
                <a:ea typeface="Courier New"/>
                <a:cs typeface="Courier New"/>
                <a:sym typeface="Courier New"/>
              </a:rPr>
              <a:t> indent = </a:t>
            </a:r>
            <a:r>
              <a:rPr lang="en" sz="1050">
                <a:solidFill>
                  <a:srgbClr val="A31515"/>
                </a:solidFill>
                <a:highlight>
                  <a:srgbClr val="F7F7F7"/>
                </a:highlight>
                <a:latin typeface="Courier New"/>
                <a:ea typeface="Courier New"/>
                <a:cs typeface="Courier New"/>
                <a:sym typeface="Courier New"/>
              </a:rPr>
              <a:t>"  "</a:t>
            </a:r>
            <a:r>
              <a:rPr lang="en" sz="1050">
                <a:solidFill>
                  <a:schemeClr val="dk1"/>
                </a:solidFill>
                <a:highlight>
                  <a:srgbClr val="F7F7F7"/>
                </a:highlight>
                <a:latin typeface="Courier New"/>
                <a:ea typeface="Courier New"/>
                <a:cs typeface="Courier New"/>
                <a:sym typeface="Courier New"/>
              </a:rPr>
              <a:t> * depth</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rgbClr val="F7F7F7"/>
                </a:highlight>
                <a:latin typeface="Courier New"/>
                <a:ea typeface="Courier New"/>
                <a:cs typeface="Courier New"/>
                <a:sym typeface="Courier New"/>
              </a:rPr>
              <a:t> </a:t>
            </a:r>
            <a:r>
              <a:rPr lang="en" sz="1050">
                <a:solidFill>
                  <a:srgbClr val="AF00DB"/>
                </a:solidFill>
                <a:highlight>
                  <a:srgbClr val="F7F7F7"/>
                </a:highlight>
                <a:latin typeface="Courier New"/>
                <a:ea typeface="Courier New"/>
                <a:cs typeface="Courier New"/>
                <a:sym typeface="Courier New"/>
              </a:rPr>
              <a:t>if</a:t>
            </a:r>
            <a:r>
              <a:rPr lang="en" sz="1050">
                <a:solidFill>
                  <a:schemeClr val="dk1"/>
                </a:solidFill>
                <a:highlight>
                  <a:srgbClr val="F7F7F7"/>
                </a:highlight>
                <a:latin typeface="Courier New"/>
                <a:ea typeface="Courier New"/>
                <a:cs typeface="Courier New"/>
                <a:sym typeface="Courier New"/>
              </a:rPr>
              <a:t> (children_left[node_id] != children_right[node_id]):  </a:t>
            </a:r>
            <a:r>
              <a:rPr lang="en" sz="1050">
                <a:solidFill>
                  <a:srgbClr val="008000"/>
                </a:solidFill>
                <a:highlight>
                  <a:srgbClr val="F7F7F7"/>
                </a:highlight>
                <a:latin typeface="Courier New"/>
                <a:ea typeface="Courier New"/>
                <a:cs typeface="Courier New"/>
                <a:sym typeface="Courier New"/>
              </a:rPr>
              <a:t># Not a leaf node</a:t>
            </a:r>
            <a:endParaRPr sz="1050">
              <a:solidFill>
                <a:srgbClr val="008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rgbClr val="F7F7F7"/>
                </a:highlight>
                <a:latin typeface="Courier New"/>
                <a:ea typeface="Courier New"/>
                <a:cs typeface="Courier New"/>
                <a:sym typeface="Courier New"/>
              </a:rPr>
              <a:t>   </a:t>
            </a:r>
            <a:r>
              <a:rPr lang="en" sz="1050">
                <a:solidFill>
                  <a:srgbClr val="795E26"/>
                </a:solidFill>
                <a:highlight>
                  <a:srgbClr val="F7F7F7"/>
                </a:highlight>
                <a:latin typeface="Courier New"/>
                <a:ea typeface="Courier New"/>
                <a:cs typeface="Courier New"/>
                <a:sym typeface="Courier New"/>
              </a:rPr>
              <a:t>print</a:t>
            </a:r>
            <a:r>
              <a:rPr lang="en" sz="1050">
                <a:solidFill>
                  <a:schemeClr val="dk1"/>
                </a:solidFill>
                <a:highlight>
                  <a:srgbClr val="F7F7F7"/>
                </a:highlight>
                <a:latin typeface="Courier New"/>
                <a:ea typeface="Courier New"/>
                <a:cs typeface="Courier New"/>
                <a:sym typeface="Courier New"/>
              </a:rPr>
              <a:t>(</a:t>
            </a:r>
            <a:r>
              <a:rPr lang="en" sz="1050">
                <a:solidFill>
                  <a:srgbClr val="0000FF"/>
                </a:solidFill>
                <a:highlight>
                  <a:srgbClr val="F7F7F7"/>
                </a:highlight>
                <a:latin typeface="Courier New"/>
                <a:ea typeface="Courier New"/>
                <a:cs typeface="Courier New"/>
                <a:sym typeface="Courier New"/>
              </a:rPr>
              <a:t>f</a:t>
            </a:r>
            <a:r>
              <a:rPr lang="en" sz="1050">
                <a:solidFill>
                  <a:srgbClr val="A31515"/>
                </a:solidFill>
                <a:highlight>
                  <a:srgbClr val="F7F7F7"/>
                </a:highlight>
                <a:latin typeface="Courier New"/>
                <a:ea typeface="Courier New"/>
                <a:cs typeface="Courier New"/>
                <a:sym typeface="Courier New"/>
              </a:rPr>
              <a:t>"</a:t>
            </a:r>
            <a:r>
              <a:rPr lang="en" sz="1050">
                <a:solidFill>
                  <a:schemeClr val="dk1"/>
                </a:solidFill>
                <a:highlight>
                  <a:srgbClr val="F7F7F7"/>
                </a:highlight>
                <a:latin typeface="Courier New"/>
                <a:ea typeface="Courier New"/>
                <a:cs typeface="Courier New"/>
                <a:sym typeface="Courier New"/>
              </a:rPr>
              <a:t>{indent}</a:t>
            </a:r>
            <a:r>
              <a:rPr lang="en" sz="1050">
                <a:solidFill>
                  <a:srgbClr val="A31515"/>
                </a:solidFill>
                <a:highlight>
                  <a:srgbClr val="F7F7F7"/>
                </a:highlight>
                <a:latin typeface="Courier New"/>
                <a:ea typeface="Courier New"/>
                <a:cs typeface="Courier New"/>
                <a:sym typeface="Courier New"/>
              </a:rPr>
              <a:t>Node </a:t>
            </a:r>
            <a:r>
              <a:rPr lang="en" sz="1050">
                <a:solidFill>
                  <a:schemeClr val="dk1"/>
                </a:solidFill>
                <a:highlight>
                  <a:srgbClr val="F7F7F7"/>
                </a:highlight>
                <a:latin typeface="Courier New"/>
                <a:ea typeface="Courier New"/>
                <a:cs typeface="Courier New"/>
                <a:sym typeface="Courier New"/>
              </a:rPr>
              <a:t>{node_id}</a:t>
            </a:r>
            <a:r>
              <a:rPr lang="en" sz="1050">
                <a:solidFill>
                  <a:srgbClr val="A31515"/>
                </a:solidFill>
                <a:highlight>
                  <a:srgbClr val="F7F7F7"/>
                </a:highlight>
                <a:latin typeface="Courier New"/>
                <a:ea typeface="Courier New"/>
                <a:cs typeface="Courier New"/>
                <a:sym typeface="Courier New"/>
              </a:rPr>
              <a:t>: Feature </a:t>
            </a:r>
            <a:r>
              <a:rPr lang="en" sz="1050">
                <a:solidFill>
                  <a:schemeClr val="dk1"/>
                </a:solidFill>
                <a:highlight>
                  <a:srgbClr val="F7F7F7"/>
                </a:highlight>
                <a:latin typeface="Courier New"/>
                <a:ea typeface="Courier New"/>
                <a:cs typeface="Courier New"/>
                <a:sym typeface="Courier New"/>
              </a:rPr>
              <a:t>{X.columns[feature[node_id]]}</a:t>
            </a:r>
            <a:r>
              <a:rPr lang="en" sz="1050">
                <a:solidFill>
                  <a:srgbClr val="A31515"/>
                </a:solidFill>
                <a:highlight>
                  <a:srgbClr val="F7F7F7"/>
                </a:highlight>
                <a:latin typeface="Courier New"/>
                <a:ea typeface="Courier New"/>
                <a:cs typeface="Courier New"/>
                <a:sym typeface="Courier New"/>
              </a:rPr>
              <a:t> &lt;= </a:t>
            </a:r>
            <a:r>
              <a:rPr lang="en" sz="1050">
                <a:solidFill>
                  <a:schemeClr val="dk1"/>
                </a:solidFill>
                <a:highlight>
                  <a:srgbClr val="F7F7F7"/>
                </a:highlight>
                <a:latin typeface="Courier New"/>
                <a:ea typeface="Courier New"/>
                <a:cs typeface="Courier New"/>
                <a:sym typeface="Courier New"/>
              </a:rPr>
              <a:t>{threshold[node_id]}</a:t>
            </a:r>
            <a:r>
              <a:rPr lang="en" sz="1050">
                <a:solidFill>
                  <a:srgbClr val="A31515"/>
                </a:solidFill>
                <a:highlight>
                  <a:srgbClr val="F7F7F7"/>
                </a:highlight>
                <a:latin typeface="Courier New"/>
                <a:ea typeface="Courier New"/>
                <a:cs typeface="Courier New"/>
                <a:sym typeface="Courier New"/>
              </a:rPr>
              <a:t>"</a:t>
            </a:r>
            <a:r>
              <a:rPr lang="en" sz="1050">
                <a:solidFill>
                  <a:schemeClr val="dk1"/>
                </a:solidFill>
                <a:highlight>
                  <a:srgbClr val="F7F7F7"/>
                </a:highlight>
                <a:latin typeface="Courier New"/>
                <a:ea typeface="Courier New"/>
                <a:cs typeface="Courier New"/>
                <a:sym typeface="Courier New"/>
              </a:rPr>
              <a: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rgbClr val="F7F7F7"/>
                </a:highlight>
                <a:latin typeface="Courier New"/>
                <a:ea typeface="Courier New"/>
                <a:cs typeface="Courier New"/>
                <a:sym typeface="Courier New"/>
              </a:rPr>
              <a:t>   print_tree(children_left[node_id], depth + </a:t>
            </a:r>
            <a:r>
              <a:rPr lang="en" sz="1050">
                <a:solidFill>
                  <a:srgbClr val="116644"/>
                </a:solidFill>
                <a:highlight>
                  <a:srgbClr val="F7F7F7"/>
                </a:highlight>
                <a:latin typeface="Courier New"/>
                <a:ea typeface="Courier New"/>
                <a:cs typeface="Courier New"/>
                <a:sym typeface="Courier New"/>
              </a:rPr>
              <a:t>1</a:t>
            </a:r>
            <a:r>
              <a:rPr lang="en" sz="1050">
                <a:solidFill>
                  <a:schemeClr val="dk1"/>
                </a:solidFill>
                <a:highlight>
                  <a:srgbClr val="F7F7F7"/>
                </a:highlight>
                <a:latin typeface="Courier New"/>
                <a:ea typeface="Courier New"/>
                <a:cs typeface="Courier New"/>
                <a:sym typeface="Courier New"/>
              </a:rPr>
              <a: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rgbClr val="F7F7F7"/>
                </a:highlight>
                <a:latin typeface="Courier New"/>
                <a:ea typeface="Courier New"/>
                <a:cs typeface="Courier New"/>
                <a:sym typeface="Courier New"/>
              </a:rPr>
              <a:t>   print_tree(children_right[node_id], depth + </a:t>
            </a:r>
            <a:r>
              <a:rPr lang="en" sz="1050">
                <a:solidFill>
                  <a:srgbClr val="116644"/>
                </a:solidFill>
                <a:highlight>
                  <a:srgbClr val="F7F7F7"/>
                </a:highlight>
                <a:latin typeface="Courier New"/>
                <a:ea typeface="Courier New"/>
                <a:cs typeface="Courier New"/>
                <a:sym typeface="Courier New"/>
              </a:rPr>
              <a:t>1</a:t>
            </a:r>
            <a:r>
              <a:rPr lang="en" sz="1050">
                <a:solidFill>
                  <a:schemeClr val="dk1"/>
                </a:solidFill>
                <a:highlight>
                  <a:srgbClr val="F7F7F7"/>
                </a:highlight>
                <a:latin typeface="Courier New"/>
                <a:ea typeface="Courier New"/>
                <a:cs typeface="Courier New"/>
                <a:sym typeface="Courier New"/>
              </a:rPr>
              <a: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rgbClr val="F7F7F7"/>
                </a:highlight>
                <a:latin typeface="Courier New"/>
                <a:ea typeface="Courier New"/>
                <a:cs typeface="Courier New"/>
                <a:sym typeface="Courier New"/>
              </a:rPr>
              <a:t> </a:t>
            </a:r>
            <a:r>
              <a:rPr lang="en" sz="1050">
                <a:solidFill>
                  <a:srgbClr val="AF00DB"/>
                </a:solidFill>
                <a:highlight>
                  <a:srgbClr val="F7F7F7"/>
                </a:highlight>
                <a:latin typeface="Courier New"/>
                <a:ea typeface="Courier New"/>
                <a:cs typeface="Courier New"/>
                <a:sym typeface="Courier New"/>
              </a:rPr>
              <a:t>else</a:t>
            </a:r>
            <a:r>
              <a:rPr lang="en" sz="1050">
                <a:solidFill>
                  <a:schemeClr val="dk1"/>
                </a:solidFill>
                <a:highlight>
                  <a:srgbClr val="F7F7F7"/>
                </a:highlight>
                <a:latin typeface="Courier New"/>
                <a:ea typeface="Courier New"/>
                <a:cs typeface="Courier New"/>
                <a:sym typeface="Courier New"/>
              </a:rPr>
              <a: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rgbClr val="F7F7F7"/>
                </a:highlight>
                <a:latin typeface="Courier New"/>
                <a:ea typeface="Courier New"/>
                <a:cs typeface="Courier New"/>
                <a:sym typeface="Courier New"/>
              </a:rPr>
              <a:t>   </a:t>
            </a:r>
            <a:r>
              <a:rPr lang="en" sz="1050">
                <a:solidFill>
                  <a:srgbClr val="795E26"/>
                </a:solidFill>
                <a:highlight>
                  <a:srgbClr val="F7F7F7"/>
                </a:highlight>
                <a:latin typeface="Courier New"/>
                <a:ea typeface="Courier New"/>
                <a:cs typeface="Courier New"/>
                <a:sym typeface="Courier New"/>
              </a:rPr>
              <a:t>print</a:t>
            </a:r>
            <a:r>
              <a:rPr lang="en" sz="1050">
                <a:solidFill>
                  <a:schemeClr val="dk1"/>
                </a:solidFill>
                <a:highlight>
                  <a:srgbClr val="F7F7F7"/>
                </a:highlight>
                <a:latin typeface="Courier New"/>
                <a:ea typeface="Courier New"/>
                <a:cs typeface="Courier New"/>
                <a:sym typeface="Courier New"/>
              </a:rPr>
              <a:t>(</a:t>
            </a:r>
            <a:r>
              <a:rPr lang="en" sz="1050">
                <a:solidFill>
                  <a:srgbClr val="0000FF"/>
                </a:solidFill>
                <a:highlight>
                  <a:srgbClr val="F7F7F7"/>
                </a:highlight>
                <a:latin typeface="Courier New"/>
                <a:ea typeface="Courier New"/>
                <a:cs typeface="Courier New"/>
                <a:sym typeface="Courier New"/>
              </a:rPr>
              <a:t>f</a:t>
            </a:r>
            <a:r>
              <a:rPr lang="en" sz="1050">
                <a:solidFill>
                  <a:srgbClr val="A31515"/>
                </a:solidFill>
                <a:highlight>
                  <a:srgbClr val="F7F7F7"/>
                </a:highlight>
                <a:latin typeface="Courier New"/>
                <a:ea typeface="Courier New"/>
                <a:cs typeface="Courier New"/>
                <a:sym typeface="Courier New"/>
              </a:rPr>
              <a:t>"</a:t>
            </a:r>
            <a:r>
              <a:rPr lang="en" sz="1050">
                <a:solidFill>
                  <a:schemeClr val="dk1"/>
                </a:solidFill>
                <a:highlight>
                  <a:srgbClr val="F7F7F7"/>
                </a:highlight>
                <a:latin typeface="Courier New"/>
                <a:ea typeface="Courier New"/>
                <a:cs typeface="Courier New"/>
                <a:sym typeface="Courier New"/>
              </a:rPr>
              <a:t>{indent}</a:t>
            </a:r>
            <a:r>
              <a:rPr lang="en" sz="1050">
                <a:solidFill>
                  <a:srgbClr val="A31515"/>
                </a:solidFill>
                <a:highlight>
                  <a:srgbClr val="F7F7F7"/>
                </a:highlight>
                <a:latin typeface="Courier New"/>
                <a:ea typeface="Courier New"/>
                <a:cs typeface="Courier New"/>
                <a:sym typeface="Courier New"/>
              </a:rPr>
              <a:t>Leaf Node </a:t>
            </a:r>
            <a:r>
              <a:rPr lang="en" sz="1050">
                <a:solidFill>
                  <a:schemeClr val="dk1"/>
                </a:solidFill>
                <a:highlight>
                  <a:srgbClr val="F7F7F7"/>
                </a:highlight>
                <a:latin typeface="Courier New"/>
                <a:ea typeface="Courier New"/>
                <a:cs typeface="Courier New"/>
                <a:sym typeface="Courier New"/>
              </a:rPr>
              <a:t>{node_id}</a:t>
            </a:r>
            <a:r>
              <a:rPr lang="en" sz="1050">
                <a:solidFill>
                  <a:srgbClr val="A31515"/>
                </a:solidFill>
                <a:highlight>
                  <a:srgbClr val="F7F7F7"/>
                </a:highlight>
                <a:latin typeface="Courier New"/>
                <a:ea typeface="Courier New"/>
                <a:cs typeface="Courier New"/>
                <a:sym typeface="Courier New"/>
              </a:rPr>
              <a:t>"</a:t>
            </a:r>
            <a:r>
              <a:rPr lang="en" sz="1050">
                <a:solidFill>
                  <a:schemeClr val="dk1"/>
                </a:solidFill>
                <a:highlight>
                  <a:srgbClr val="F7F7F7"/>
                </a:highlight>
                <a:latin typeface="Courier New"/>
                <a:ea typeface="Courier New"/>
                <a:cs typeface="Courier New"/>
                <a:sym typeface="Courier New"/>
              </a:rPr>
              <a: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rgbClr val="F7F7F7"/>
                </a:highlight>
                <a:latin typeface="Courier New"/>
                <a:ea typeface="Courier New"/>
                <a:cs typeface="Courier New"/>
                <a:sym typeface="Courier New"/>
              </a:rPr>
              <a:t>print_tree()</a:t>
            </a:r>
            <a:endParaRPr sz="1050">
              <a:solidFill>
                <a:schemeClr val="dk1"/>
              </a:solidFill>
              <a:highlight>
                <a:srgbClr val="F7F7F7"/>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6"/>
          <p:cNvSpPr txBox="1"/>
          <p:nvPr>
            <p:ph idx="1" type="body"/>
          </p:nvPr>
        </p:nvSpPr>
        <p:spPr>
          <a:xfrm>
            <a:off x="165925" y="696750"/>
            <a:ext cx="3786600" cy="37500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en" sz="1162">
                <a:solidFill>
                  <a:srgbClr val="1F1F1F"/>
                </a:solidFill>
                <a:highlight>
                  <a:srgbClr val="FFFFFF"/>
                </a:highlight>
                <a:latin typeface="Courier New"/>
                <a:ea typeface="Courier New"/>
                <a:cs typeface="Courier New"/>
                <a:sym typeface="Courier New"/>
              </a:rPr>
              <a:t>Node 0: Feature Hours &lt;= 56.5</a:t>
            </a:r>
            <a:endParaRPr sz="1162">
              <a:solidFill>
                <a:srgbClr val="1F1F1F"/>
              </a:solidFill>
              <a:highlight>
                <a:srgbClr val="FFFFFF"/>
              </a:highlight>
              <a:latin typeface="Courier New"/>
              <a:ea typeface="Courier New"/>
              <a:cs typeface="Courier New"/>
              <a:sym typeface="Courier New"/>
            </a:endParaRPr>
          </a:p>
          <a:p>
            <a:pPr indent="0" lvl="0" marL="0" rtl="0" algn="l">
              <a:lnSpc>
                <a:spcPct val="95000"/>
              </a:lnSpc>
              <a:spcBef>
                <a:spcPts val="1200"/>
              </a:spcBef>
              <a:spcAft>
                <a:spcPts val="0"/>
              </a:spcAft>
              <a:buSzPts val="275"/>
              <a:buNone/>
            </a:pPr>
            <a:r>
              <a:rPr lang="en" sz="1162">
                <a:solidFill>
                  <a:srgbClr val="1F1F1F"/>
                </a:solidFill>
                <a:highlight>
                  <a:srgbClr val="FFFFFF"/>
                </a:highlight>
                <a:latin typeface="Courier New"/>
                <a:ea typeface="Courier New"/>
                <a:cs typeface="Courier New"/>
                <a:sym typeface="Courier New"/>
              </a:rPr>
              <a:t>  Node 1: Feature Hours &lt;= 5.5</a:t>
            </a:r>
            <a:endParaRPr sz="1162">
              <a:solidFill>
                <a:srgbClr val="1F1F1F"/>
              </a:solidFill>
              <a:highlight>
                <a:srgbClr val="FFFFFF"/>
              </a:highlight>
              <a:latin typeface="Courier New"/>
              <a:ea typeface="Courier New"/>
              <a:cs typeface="Courier New"/>
              <a:sym typeface="Courier New"/>
            </a:endParaRPr>
          </a:p>
          <a:p>
            <a:pPr indent="0" lvl="0" marL="0" rtl="0" algn="l">
              <a:lnSpc>
                <a:spcPct val="95000"/>
              </a:lnSpc>
              <a:spcBef>
                <a:spcPts val="1200"/>
              </a:spcBef>
              <a:spcAft>
                <a:spcPts val="0"/>
              </a:spcAft>
              <a:buSzPts val="275"/>
              <a:buNone/>
            </a:pPr>
            <a:r>
              <a:rPr lang="en" sz="1162">
                <a:solidFill>
                  <a:srgbClr val="1F1F1F"/>
                </a:solidFill>
                <a:highlight>
                  <a:srgbClr val="FFFFFF"/>
                </a:highlight>
                <a:latin typeface="Courier New"/>
                <a:ea typeface="Courier New"/>
                <a:cs typeface="Courier New"/>
                <a:sym typeface="Courier New"/>
              </a:rPr>
              <a:t>    Node 2: Feature Minutes &lt;= 42.5</a:t>
            </a:r>
            <a:endParaRPr sz="1162">
              <a:solidFill>
                <a:srgbClr val="1F1F1F"/>
              </a:solidFill>
              <a:highlight>
                <a:srgbClr val="FFFFFF"/>
              </a:highlight>
              <a:latin typeface="Courier New"/>
              <a:ea typeface="Courier New"/>
              <a:cs typeface="Courier New"/>
              <a:sym typeface="Courier New"/>
            </a:endParaRPr>
          </a:p>
          <a:p>
            <a:pPr indent="0" lvl="0" marL="0" rtl="0" algn="l">
              <a:lnSpc>
                <a:spcPct val="95000"/>
              </a:lnSpc>
              <a:spcBef>
                <a:spcPts val="1200"/>
              </a:spcBef>
              <a:spcAft>
                <a:spcPts val="0"/>
              </a:spcAft>
              <a:buSzPts val="275"/>
              <a:buNone/>
            </a:pPr>
            <a:r>
              <a:rPr lang="en" sz="1162">
                <a:solidFill>
                  <a:srgbClr val="1F1F1F"/>
                </a:solidFill>
                <a:highlight>
                  <a:srgbClr val="FFFFFF"/>
                </a:highlight>
                <a:latin typeface="Courier New"/>
                <a:ea typeface="Courier New"/>
                <a:cs typeface="Courier New"/>
                <a:sym typeface="Courier New"/>
              </a:rPr>
              <a:t>      Node 3: Feature Seconds &lt;= 22.5</a:t>
            </a:r>
            <a:endParaRPr sz="1162">
              <a:solidFill>
                <a:srgbClr val="1F1F1F"/>
              </a:solidFill>
              <a:highlight>
                <a:srgbClr val="FFFFFF"/>
              </a:highlight>
              <a:latin typeface="Courier New"/>
              <a:ea typeface="Courier New"/>
              <a:cs typeface="Courier New"/>
              <a:sym typeface="Courier New"/>
            </a:endParaRPr>
          </a:p>
          <a:p>
            <a:pPr indent="0" lvl="0" marL="0" rtl="0" algn="l">
              <a:lnSpc>
                <a:spcPct val="95000"/>
              </a:lnSpc>
              <a:spcBef>
                <a:spcPts val="1200"/>
              </a:spcBef>
              <a:spcAft>
                <a:spcPts val="0"/>
              </a:spcAft>
              <a:buSzPts val="275"/>
              <a:buNone/>
            </a:pPr>
            <a:r>
              <a:rPr lang="en" sz="1162">
                <a:solidFill>
                  <a:srgbClr val="1F1F1F"/>
                </a:solidFill>
                <a:highlight>
                  <a:srgbClr val="FFFFFF"/>
                </a:highlight>
                <a:latin typeface="Courier New"/>
                <a:ea typeface="Courier New"/>
                <a:cs typeface="Courier New"/>
                <a:sym typeface="Courier New"/>
              </a:rPr>
              <a:t>        Node 4: Feature Seconds &lt;= 1.5</a:t>
            </a:r>
            <a:endParaRPr sz="1162">
              <a:solidFill>
                <a:srgbClr val="1F1F1F"/>
              </a:solidFill>
              <a:highlight>
                <a:srgbClr val="FFFFFF"/>
              </a:highlight>
              <a:latin typeface="Courier New"/>
              <a:ea typeface="Courier New"/>
              <a:cs typeface="Courier New"/>
              <a:sym typeface="Courier New"/>
            </a:endParaRPr>
          </a:p>
          <a:p>
            <a:pPr indent="0" lvl="0" marL="0" rtl="0" algn="l">
              <a:lnSpc>
                <a:spcPct val="95000"/>
              </a:lnSpc>
              <a:spcBef>
                <a:spcPts val="1200"/>
              </a:spcBef>
              <a:spcAft>
                <a:spcPts val="0"/>
              </a:spcAft>
              <a:buSzPts val="275"/>
              <a:buNone/>
            </a:pPr>
            <a:r>
              <a:rPr lang="en" sz="1162">
                <a:solidFill>
                  <a:srgbClr val="1F1F1F"/>
                </a:solidFill>
                <a:highlight>
                  <a:srgbClr val="FFFFFF"/>
                </a:highlight>
                <a:latin typeface="Courier New"/>
                <a:ea typeface="Courier New"/>
                <a:cs typeface="Courier New"/>
                <a:sym typeface="Courier New"/>
              </a:rPr>
              <a:t>          Leaf Node 5</a:t>
            </a:r>
            <a:endParaRPr sz="1162">
              <a:solidFill>
                <a:srgbClr val="1F1F1F"/>
              </a:solidFill>
              <a:highlight>
                <a:srgbClr val="FFFFFF"/>
              </a:highlight>
              <a:latin typeface="Courier New"/>
              <a:ea typeface="Courier New"/>
              <a:cs typeface="Courier New"/>
              <a:sym typeface="Courier New"/>
            </a:endParaRPr>
          </a:p>
          <a:p>
            <a:pPr indent="0" lvl="0" marL="0" rtl="0" algn="l">
              <a:lnSpc>
                <a:spcPct val="95000"/>
              </a:lnSpc>
              <a:spcBef>
                <a:spcPts val="1200"/>
              </a:spcBef>
              <a:spcAft>
                <a:spcPts val="0"/>
              </a:spcAft>
              <a:buSzPts val="275"/>
              <a:buNone/>
            </a:pPr>
            <a:r>
              <a:rPr lang="en" sz="1162">
                <a:solidFill>
                  <a:srgbClr val="1F1F1F"/>
                </a:solidFill>
                <a:highlight>
                  <a:srgbClr val="FFFFFF"/>
                </a:highlight>
                <a:latin typeface="Courier New"/>
                <a:ea typeface="Courier New"/>
                <a:cs typeface="Courier New"/>
                <a:sym typeface="Courier New"/>
              </a:rPr>
              <a:t>          Leaf Node 6</a:t>
            </a:r>
            <a:endParaRPr sz="1162">
              <a:solidFill>
                <a:srgbClr val="1F1F1F"/>
              </a:solidFill>
              <a:highlight>
                <a:srgbClr val="FFFFFF"/>
              </a:highlight>
              <a:latin typeface="Courier New"/>
              <a:ea typeface="Courier New"/>
              <a:cs typeface="Courier New"/>
              <a:sym typeface="Courier New"/>
            </a:endParaRPr>
          </a:p>
          <a:p>
            <a:pPr indent="0" lvl="0" marL="0" rtl="0" algn="l">
              <a:lnSpc>
                <a:spcPct val="95000"/>
              </a:lnSpc>
              <a:spcBef>
                <a:spcPts val="1200"/>
              </a:spcBef>
              <a:spcAft>
                <a:spcPts val="0"/>
              </a:spcAft>
              <a:buSzPts val="275"/>
              <a:buNone/>
            </a:pPr>
            <a:r>
              <a:rPr lang="en" sz="1162">
                <a:solidFill>
                  <a:srgbClr val="1F1F1F"/>
                </a:solidFill>
                <a:highlight>
                  <a:srgbClr val="FFFFFF"/>
                </a:highlight>
                <a:latin typeface="Courier New"/>
                <a:ea typeface="Courier New"/>
                <a:cs typeface="Courier New"/>
                <a:sym typeface="Courier New"/>
              </a:rPr>
              <a:t>        Node 7: Feature Hours &lt;= 3.5</a:t>
            </a:r>
            <a:endParaRPr sz="1162">
              <a:solidFill>
                <a:srgbClr val="1F1F1F"/>
              </a:solidFill>
              <a:highlight>
                <a:srgbClr val="FFFFFF"/>
              </a:highlight>
              <a:latin typeface="Courier New"/>
              <a:ea typeface="Courier New"/>
              <a:cs typeface="Courier New"/>
              <a:sym typeface="Courier New"/>
            </a:endParaRPr>
          </a:p>
          <a:p>
            <a:pPr indent="0" lvl="0" marL="0" rtl="0" algn="l">
              <a:lnSpc>
                <a:spcPct val="95000"/>
              </a:lnSpc>
              <a:spcBef>
                <a:spcPts val="1200"/>
              </a:spcBef>
              <a:spcAft>
                <a:spcPts val="0"/>
              </a:spcAft>
              <a:buSzPts val="275"/>
              <a:buNone/>
            </a:pPr>
            <a:r>
              <a:rPr lang="en" sz="1162">
                <a:solidFill>
                  <a:srgbClr val="1F1F1F"/>
                </a:solidFill>
                <a:highlight>
                  <a:srgbClr val="FFFFFF"/>
                </a:highlight>
                <a:latin typeface="Courier New"/>
                <a:ea typeface="Courier New"/>
                <a:cs typeface="Courier New"/>
                <a:sym typeface="Courier New"/>
              </a:rPr>
              <a:t>          Leaf Node 8</a:t>
            </a:r>
            <a:endParaRPr sz="1162">
              <a:solidFill>
                <a:srgbClr val="1F1F1F"/>
              </a:solidFill>
              <a:highlight>
                <a:srgbClr val="FFFFFF"/>
              </a:highlight>
              <a:latin typeface="Courier New"/>
              <a:ea typeface="Courier New"/>
              <a:cs typeface="Courier New"/>
              <a:sym typeface="Courier New"/>
            </a:endParaRPr>
          </a:p>
          <a:p>
            <a:pPr indent="0" lvl="0" marL="0" rtl="0" algn="l">
              <a:lnSpc>
                <a:spcPct val="95000"/>
              </a:lnSpc>
              <a:spcBef>
                <a:spcPts val="1200"/>
              </a:spcBef>
              <a:spcAft>
                <a:spcPts val="0"/>
              </a:spcAft>
              <a:buSzPts val="275"/>
              <a:buNone/>
            </a:pPr>
            <a:r>
              <a:rPr lang="en" sz="1162">
                <a:solidFill>
                  <a:srgbClr val="1F1F1F"/>
                </a:solidFill>
                <a:highlight>
                  <a:srgbClr val="FFFFFF"/>
                </a:highlight>
                <a:latin typeface="Courier New"/>
                <a:ea typeface="Courier New"/>
                <a:cs typeface="Courier New"/>
                <a:sym typeface="Courier New"/>
              </a:rPr>
              <a:t>          Leaf Node 9</a:t>
            </a:r>
            <a:endParaRPr sz="1162">
              <a:solidFill>
                <a:srgbClr val="1F1F1F"/>
              </a:solidFill>
              <a:highlight>
                <a:srgbClr val="FFFFFF"/>
              </a:highlight>
              <a:latin typeface="Courier New"/>
              <a:ea typeface="Courier New"/>
              <a:cs typeface="Courier New"/>
              <a:sym typeface="Courier New"/>
            </a:endParaRPr>
          </a:p>
          <a:p>
            <a:pPr indent="0" lvl="0" marL="0" rtl="0" algn="l">
              <a:lnSpc>
                <a:spcPct val="95000"/>
              </a:lnSpc>
              <a:spcBef>
                <a:spcPts val="1200"/>
              </a:spcBef>
              <a:spcAft>
                <a:spcPts val="0"/>
              </a:spcAft>
              <a:buSzPts val="275"/>
              <a:buNone/>
            </a:pPr>
            <a:r>
              <a:rPr lang="en" sz="1162">
                <a:solidFill>
                  <a:srgbClr val="1F1F1F"/>
                </a:solidFill>
                <a:highlight>
                  <a:srgbClr val="FFFFFF"/>
                </a:highlight>
                <a:latin typeface="Courier New"/>
                <a:ea typeface="Courier New"/>
                <a:cs typeface="Courier New"/>
                <a:sym typeface="Courier New"/>
              </a:rPr>
              <a:t>      Node 10: Feature Seconds &lt;= 13.5</a:t>
            </a:r>
            <a:endParaRPr sz="1162">
              <a:solidFill>
                <a:srgbClr val="1F1F1F"/>
              </a:solidFill>
              <a:highlight>
                <a:srgbClr val="FFFFFF"/>
              </a:highlight>
              <a:latin typeface="Courier New"/>
              <a:ea typeface="Courier New"/>
              <a:cs typeface="Courier New"/>
              <a:sym typeface="Courier New"/>
            </a:endParaRPr>
          </a:p>
          <a:p>
            <a:pPr indent="0" lvl="0" marL="0" rtl="0" algn="l">
              <a:lnSpc>
                <a:spcPct val="95000"/>
              </a:lnSpc>
              <a:spcBef>
                <a:spcPts val="1200"/>
              </a:spcBef>
              <a:spcAft>
                <a:spcPts val="1200"/>
              </a:spcAft>
              <a:buSzPts val="275"/>
              <a:buNone/>
            </a:pPr>
            <a:r>
              <a:rPr lang="en" sz="1162">
                <a:solidFill>
                  <a:srgbClr val="1F1F1F"/>
                </a:solidFill>
                <a:highlight>
                  <a:srgbClr val="FFFFFF"/>
                </a:highlight>
                <a:latin typeface="Courier New"/>
                <a:ea typeface="Courier New"/>
                <a:cs typeface="Courier New"/>
                <a:sym typeface="Courier New"/>
              </a:rPr>
              <a:t>     </a:t>
            </a:r>
            <a:endParaRPr sz="135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7"/>
          <p:cNvSpPr txBox="1"/>
          <p:nvPr>
            <p:ph idx="1" type="body"/>
          </p:nvPr>
        </p:nvSpPr>
        <p:spPr>
          <a:xfrm>
            <a:off x="311700" y="259175"/>
            <a:ext cx="3608400" cy="2883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050">
                <a:solidFill>
                  <a:srgbClr val="1F1F1F"/>
                </a:solidFill>
                <a:highlight>
                  <a:srgbClr val="FFFFFF"/>
                </a:highlight>
                <a:latin typeface="Courier New"/>
                <a:ea typeface="Courier New"/>
                <a:cs typeface="Courier New"/>
                <a:sym typeface="Courier New"/>
              </a:rPr>
              <a:t>Node 10: Feature Seconds &lt;= 13.5</a:t>
            </a:r>
            <a:endParaRPr sz="1050">
              <a:solidFill>
                <a:srgbClr val="1F1F1F"/>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lang="en" sz="1050">
                <a:solidFill>
                  <a:srgbClr val="1F1F1F"/>
                </a:solidFill>
                <a:highlight>
                  <a:srgbClr val="FFFFFF"/>
                </a:highlight>
                <a:latin typeface="Courier New"/>
                <a:ea typeface="Courier New"/>
                <a:cs typeface="Courier New"/>
                <a:sym typeface="Courier New"/>
              </a:rPr>
              <a:t>        Node 11: Feature Minutes &lt;= 48.5</a:t>
            </a:r>
            <a:endParaRPr sz="1050">
              <a:solidFill>
                <a:srgbClr val="1F1F1F"/>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lang="en" sz="1050">
                <a:solidFill>
                  <a:srgbClr val="1F1F1F"/>
                </a:solidFill>
                <a:highlight>
                  <a:srgbClr val="FFFFFF"/>
                </a:highlight>
                <a:latin typeface="Courier New"/>
                <a:ea typeface="Courier New"/>
                <a:cs typeface="Courier New"/>
                <a:sym typeface="Courier New"/>
              </a:rPr>
              <a:t>          Leaf Node 12</a:t>
            </a:r>
            <a:endParaRPr sz="1050">
              <a:solidFill>
                <a:srgbClr val="1F1F1F"/>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lang="en" sz="1050">
                <a:solidFill>
                  <a:srgbClr val="1F1F1F"/>
                </a:solidFill>
                <a:highlight>
                  <a:srgbClr val="FFFFFF"/>
                </a:highlight>
                <a:latin typeface="Courier New"/>
                <a:ea typeface="Courier New"/>
                <a:cs typeface="Courier New"/>
                <a:sym typeface="Courier New"/>
              </a:rPr>
              <a:t>          Leaf Node 13</a:t>
            </a:r>
            <a:endParaRPr sz="1050">
              <a:solidFill>
                <a:srgbClr val="1F1F1F"/>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lang="en" sz="1050">
                <a:solidFill>
                  <a:srgbClr val="1F1F1F"/>
                </a:solidFill>
                <a:highlight>
                  <a:srgbClr val="FFFFFF"/>
                </a:highlight>
                <a:latin typeface="Courier New"/>
                <a:ea typeface="Courier New"/>
                <a:cs typeface="Courier New"/>
                <a:sym typeface="Courier New"/>
              </a:rPr>
              <a:t>        Node 14: Feature Minutes &lt;= 57.5</a:t>
            </a:r>
            <a:endParaRPr sz="1050">
              <a:solidFill>
                <a:srgbClr val="1F1F1F"/>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lang="en" sz="1050">
                <a:solidFill>
                  <a:srgbClr val="1F1F1F"/>
                </a:solidFill>
                <a:highlight>
                  <a:srgbClr val="FFFFFF"/>
                </a:highlight>
                <a:latin typeface="Courier New"/>
                <a:ea typeface="Courier New"/>
                <a:cs typeface="Courier New"/>
                <a:sym typeface="Courier New"/>
              </a:rPr>
              <a:t>          Leaf Node 15</a:t>
            </a:r>
            <a:endParaRPr sz="1050">
              <a:solidFill>
                <a:srgbClr val="1F1F1F"/>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lang="en" sz="1050">
                <a:solidFill>
                  <a:srgbClr val="1F1F1F"/>
                </a:solidFill>
                <a:highlight>
                  <a:srgbClr val="FFFFFF"/>
                </a:highlight>
                <a:latin typeface="Courier New"/>
                <a:ea typeface="Courier New"/>
                <a:cs typeface="Courier New"/>
                <a:sym typeface="Courier New"/>
              </a:rPr>
              <a:t>          Leaf Node 16</a:t>
            </a:r>
            <a:endParaRPr sz="1050">
              <a:solidFill>
                <a:srgbClr val="1F1F1F"/>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lang="en" sz="1050">
                <a:solidFill>
                  <a:srgbClr val="1F1F1F"/>
                </a:solidFill>
                <a:highlight>
                  <a:srgbClr val="FFFFFF"/>
                </a:highlight>
                <a:latin typeface="Courier New"/>
                <a:ea typeface="Courier New"/>
                <a:cs typeface="Courier New"/>
                <a:sym typeface="Courier New"/>
              </a:rPr>
              <a:t>	  </a:t>
            </a:r>
            <a:endParaRPr sz="1050">
              <a:solidFill>
                <a:srgbClr val="1F1F1F"/>
              </a:solidFill>
              <a:highlight>
                <a:srgbClr val="FFFFFF"/>
              </a:highlight>
              <a:latin typeface="Courier New"/>
              <a:ea typeface="Courier New"/>
              <a:cs typeface="Courier New"/>
              <a:sym typeface="Courier New"/>
            </a:endParaRPr>
          </a:p>
          <a:p>
            <a:pPr indent="0" lvl="0" marL="0" rtl="0" algn="l">
              <a:spcBef>
                <a:spcPts val="1200"/>
              </a:spcBef>
              <a:spcAft>
                <a:spcPts val="1200"/>
              </a:spcAft>
              <a:buNone/>
            </a:pPr>
            <a:r>
              <a:rPr lang="en" sz="1050">
                <a:solidFill>
                  <a:srgbClr val="1F1F1F"/>
                </a:solidFill>
                <a:highlight>
                  <a:srgbClr val="FFFFFF"/>
                </a:highlight>
                <a:latin typeface="Courier New"/>
                <a:ea typeface="Courier New"/>
                <a:cs typeface="Courier New"/>
                <a:sym typeface="Courier New"/>
              </a:rPr>
              <a:t>    </a:t>
            </a:r>
            <a:endParaRPr/>
          </a:p>
        </p:txBody>
      </p:sp>
      <p:sp>
        <p:nvSpPr>
          <p:cNvPr id="231" name="Google Shape;231;p37"/>
          <p:cNvSpPr txBox="1"/>
          <p:nvPr/>
        </p:nvSpPr>
        <p:spPr>
          <a:xfrm>
            <a:off x="1190550" y="2369250"/>
            <a:ext cx="4965000" cy="199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150">
                <a:solidFill>
                  <a:srgbClr val="1F1F1F"/>
                </a:solidFill>
                <a:highlight>
                  <a:srgbClr val="FFFFFF"/>
                </a:highlight>
                <a:latin typeface="Courier New"/>
                <a:ea typeface="Courier New"/>
                <a:cs typeface="Courier New"/>
                <a:sym typeface="Courier New"/>
              </a:rPr>
              <a:t>Node 17: Feature Hours &lt;= 11.5</a:t>
            </a:r>
            <a:endParaRPr sz="1150">
              <a:solidFill>
                <a:srgbClr val="1F1F1F"/>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150">
                <a:solidFill>
                  <a:srgbClr val="1F1F1F"/>
                </a:solidFill>
                <a:highlight>
                  <a:srgbClr val="FFFFFF"/>
                </a:highlight>
                <a:latin typeface="Courier New"/>
                <a:ea typeface="Courier New"/>
                <a:cs typeface="Courier New"/>
                <a:sym typeface="Courier New"/>
              </a:rPr>
              <a:t>      </a:t>
            </a:r>
            <a:r>
              <a:rPr lang="en" sz="1150">
                <a:solidFill>
                  <a:srgbClr val="1F1F1F"/>
                </a:solidFill>
                <a:highlight>
                  <a:srgbClr val="FFFFFF"/>
                </a:highlight>
                <a:latin typeface="Courier New"/>
                <a:ea typeface="Courier New"/>
                <a:cs typeface="Courier New"/>
                <a:sym typeface="Courier New"/>
              </a:rPr>
              <a:t>Node 18: Feature Hours &lt;= 10.5</a:t>
            </a:r>
            <a:endParaRPr sz="1150">
              <a:solidFill>
                <a:srgbClr val="1F1F1F"/>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150">
                <a:solidFill>
                  <a:srgbClr val="1F1F1F"/>
                </a:solidFill>
                <a:highlight>
                  <a:srgbClr val="FFFFFF"/>
                </a:highlight>
                <a:latin typeface="Courier New"/>
                <a:ea typeface="Courier New"/>
                <a:cs typeface="Courier New"/>
                <a:sym typeface="Courier New"/>
              </a:rPr>
              <a:t>        Node 19: Feature Minutes &lt;= 6.5</a:t>
            </a:r>
            <a:endParaRPr sz="1150">
              <a:solidFill>
                <a:srgbClr val="1F1F1F"/>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150">
                <a:solidFill>
                  <a:srgbClr val="1F1F1F"/>
                </a:solidFill>
                <a:highlight>
                  <a:srgbClr val="FFFFFF"/>
                </a:highlight>
                <a:latin typeface="Courier New"/>
                <a:ea typeface="Courier New"/>
                <a:cs typeface="Courier New"/>
                <a:sym typeface="Courier New"/>
              </a:rPr>
              <a:t>          Leaf Node 20</a:t>
            </a:r>
            <a:endParaRPr sz="1150">
              <a:solidFill>
                <a:srgbClr val="1F1F1F"/>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150">
                <a:solidFill>
                  <a:srgbClr val="1F1F1F"/>
                </a:solidFill>
                <a:highlight>
                  <a:srgbClr val="FFFFFF"/>
                </a:highlight>
                <a:latin typeface="Courier New"/>
                <a:ea typeface="Courier New"/>
                <a:cs typeface="Courier New"/>
                <a:sym typeface="Courier New"/>
              </a:rPr>
              <a:t>          Leaf Node 21</a:t>
            </a:r>
            <a:endParaRPr sz="1150">
              <a:solidFill>
                <a:srgbClr val="1F1F1F"/>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150">
                <a:solidFill>
                  <a:srgbClr val="1F1F1F"/>
                </a:solidFill>
                <a:highlight>
                  <a:srgbClr val="FFFFFF"/>
                </a:highlight>
                <a:latin typeface="Courier New"/>
                <a:ea typeface="Courier New"/>
                <a:cs typeface="Courier New"/>
                <a:sym typeface="Courier New"/>
              </a:rPr>
              <a:t>        Node 22: Feature Seconds &lt;= 11.5</a:t>
            </a:r>
            <a:endParaRPr sz="1150">
              <a:solidFill>
                <a:srgbClr val="1F1F1F"/>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150">
                <a:solidFill>
                  <a:srgbClr val="1F1F1F"/>
                </a:solidFill>
                <a:highlight>
                  <a:srgbClr val="FFFFFF"/>
                </a:highlight>
                <a:latin typeface="Courier New"/>
                <a:ea typeface="Courier New"/>
                <a:cs typeface="Courier New"/>
                <a:sym typeface="Courier New"/>
              </a:rPr>
              <a:t>          Leaf Node 23</a:t>
            </a:r>
            <a:endParaRPr sz="1150">
              <a:solidFill>
                <a:srgbClr val="1F1F1F"/>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150">
                <a:solidFill>
                  <a:srgbClr val="1F1F1F"/>
                </a:solidFill>
                <a:highlight>
                  <a:srgbClr val="FFFFFF"/>
                </a:highlight>
                <a:latin typeface="Courier New"/>
                <a:ea typeface="Courier New"/>
                <a:cs typeface="Courier New"/>
                <a:sym typeface="Courier New"/>
              </a:rPr>
              <a:t>          Leaf Node 24</a:t>
            </a:r>
            <a:endParaRPr sz="1150">
              <a:solidFill>
                <a:srgbClr val="1F1F1F"/>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150">
                <a:solidFill>
                  <a:srgbClr val="1F1F1F"/>
                </a:solidFill>
                <a:highlight>
                  <a:srgbClr val="FFFFFF"/>
                </a:highlight>
                <a:latin typeface="Courier New"/>
                <a:ea typeface="Courier New"/>
                <a:cs typeface="Courier New"/>
                <a:sym typeface="Courier New"/>
              </a:rPr>
              <a:t>   </a:t>
            </a:r>
            <a:endParaRPr sz="1150">
              <a:solidFill>
                <a:srgbClr val="1F1F1F"/>
              </a:solidFill>
              <a:highlight>
                <a:srgbClr val="FFFFFF"/>
              </a:highlight>
              <a:latin typeface="Courier New"/>
              <a:ea typeface="Courier New"/>
              <a:cs typeface="Courier New"/>
              <a:sym typeface="Courier New"/>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8"/>
          <p:cNvSpPr txBox="1"/>
          <p:nvPr>
            <p:ph idx="1" type="body"/>
          </p:nvPr>
        </p:nvSpPr>
        <p:spPr>
          <a:xfrm>
            <a:off x="311700" y="413050"/>
            <a:ext cx="8520600" cy="41559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sz="1150">
                <a:solidFill>
                  <a:srgbClr val="1F1F1F"/>
                </a:solidFill>
                <a:highlight>
                  <a:srgbClr val="FFFFFF"/>
                </a:highlight>
                <a:latin typeface="Courier New"/>
                <a:ea typeface="Courier New"/>
                <a:cs typeface="Courier New"/>
                <a:sym typeface="Courier New"/>
              </a:rPr>
              <a:t>   Node 25: Feature Seconds &lt;= 46.5</a:t>
            </a:r>
            <a:endParaRPr sz="11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150">
                <a:solidFill>
                  <a:srgbClr val="1F1F1F"/>
                </a:solidFill>
                <a:highlight>
                  <a:srgbClr val="FFFFFF"/>
                </a:highlight>
                <a:latin typeface="Courier New"/>
                <a:ea typeface="Courier New"/>
                <a:cs typeface="Courier New"/>
                <a:sym typeface="Courier New"/>
              </a:rPr>
              <a:t>        Node 26: Feature Seconds &lt;= 39.5</a:t>
            </a:r>
            <a:endParaRPr sz="11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150">
                <a:solidFill>
                  <a:srgbClr val="1F1F1F"/>
                </a:solidFill>
                <a:highlight>
                  <a:srgbClr val="FFFFFF"/>
                </a:highlight>
                <a:latin typeface="Courier New"/>
                <a:ea typeface="Courier New"/>
                <a:cs typeface="Courier New"/>
                <a:sym typeface="Courier New"/>
              </a:rPr>
              <a:t>          Leaf Node 27</a:t>
            </a:r>
            <a:endParaRPr sz="11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150">
                <a:solidFill>
                  <a:srgbClr val="1F1F1F"/>
                </a:solidFill>
                <a:highlight>
                  <a:srgbClr val="FFFFFF"/>
                </a:highlight>
                <a:latin typeface="Courier New"/>
                <a:ea typeface="Courier New"/>
                <a:cs typeface="Courier New"/>
                <a:sym typeface="Courier New"/>
              </a:rPr>
              <a:t>          Leaf Node 28</a:t>
            </a:r>
            <a:endParaRPr sz="11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150">
                <a:solidFill>
                  <a:srgbClr val="1F1F1F"/>
                </a:solidFill>
                <a:highlight>
                  <a:srgbClr val="FFFFFF"/>
                </a:highlight>
                <a:latin typeface="Courier New"/>
                <a:ea typeface="Courier New"/>
                <a:cs typeface="Courier New"/>
                <a:sym typeface="Courier New"/>
              </a:rPr>
              <a:t>        Node 29: Feature Hours &lt;= 13.5</a:t>
            </a:r>
            <a:endParaRPr sz="11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150">
                <a:solidFill>
                  <a:srgbClr val="1F1F1F"/>
                </a:solidFill>
                <a:highlight>
                  <a:srgbClr val="FFFFFF"/>
                </a:highlight>
                <a:latin typeface="Courier New"/>
                <a:ea typeface="Courier New"/>
                <a:cs typeface="Courier New"/>
                <a:sym typeface="Courier New"/>
              </a:rPr>
              <a:t>          Leaf Node 30</a:t>
            </a:r>
            <a:endParaRPr sz="11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150">
                <a:solidFill>
                  <a:srgbClr val="1F1F1F"/>
                </a:solidFill>
                <a:highlight>
                  <a:srgbClr val="FFFFFF"/>
                </a:highlight>
                <a:latin typeface="Courier New"/>
                <a:ea typeface="Courier New"/>
                <a:cs typeface="Courier New"/>
                <a:sym typeface="Courier New"/>
              </a:rPr>
              <a:t>          Leaf Node 31</a:t>
            </a:r>
            <a:endParaRPr sz="11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150">
                <a:solidFill>
                  <a:srgbClr val="1F1F1F"/>
                </a:solidFill>
                <a:highlight>
                  <a:srgbClr val="FFFFFF"/>
                </a:highlight>
                <a:latin typeface="Courier New"/>
                <a:ea typeface="Courier New"/>
                <a:cs typeface="Courier New"/>
                <a:sym typeface="Courier New"/>
              </a:rPr>
              <a:t>	 </a:t>
            </a:r>
            <a:r>
              <a:rPr lang="en" sz="1050">
                <a:solidFill>
                  <a:srgbClr val="1F1F1F"/>
                </a:solidFill>
                <a:highlight>
                  <a:srgbClr val="FFFFFF"/>
                </a:highlight>
                <a:latin typeface="Courier New"/>
                <a:ea typeface="Courier New"/>
                <a:cs typeface="Courier New"/>
                <a:sym typeface="Courier New"/>
              </a:rPr>
              <a:t>Node 32: Feature Seconds &lt;= 13.5</a:t>
            </a:r>
            <a:endParaRPr sz="10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1F1F1F"/>
                </a:solidFill>
                <a:highlight>
                  <a:srgbClr val="FFFFFF"/>
                </a:highlight>
                <a:latin typeface="Courier New"/>
                <a:ea typeface="Courier New"/>
                <a:cs typeface="Courier New"/>
                <a:sym typeface="Courier New"/>
              </a:rPr>
              <a:t>    Node 33: Feature Seconds &lt;= 11.5</a:t>
            </a:r>
            <a:endParaRPr sz="10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1F1F1F"/>
                </a:solidFill>
                <a:highlight>
                  <a:srgbClr val="FFFFFF"/>
                </a:highlight>
                <a:latin typeface="Courier New"/>
                <a:ea typeface="Courier New"/>
                <a:cs typeface="Courier New"/>
                <a:sym typeface="Courier New"/>
              </a:rPr>
              <a:t>      Node 34: Feature Seconds &lt;= 7.5</a:t>
            </a:r>
            <a:endParaRPr sz="10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1F1F1F"/>
                </a:solidFill>
                <a:highlight>
                  <a:srgbClr val="FFFFFF"/>
                </a:highlight>
                <a:latin typeface="Courier New"/>
                <a:ea typeface="Courier New"/>
                <a:cs typeface="Courier New"/>
                <a:sym typeface="Courier New"/>
              </a:rPr>
              <a:t>        Node 35: Feature Hours &lt;= 59.5</a:t>
            </a:r>
            <a:endParaRPr sz="10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1F1F1F"/>
                </a:solidFill>
                <a:highlight>
                  <a:srgbClr val="FFFFFF"/>
                </a:highlight>
                <a:latin typeface="Courier New"/>
                <a:ea typeface="Courier New"/>
                <a:cs typeface="Courier New"/>
                <a:sym typeface="Courier New"/>
              </a:rPr>
              <a:t>          Leaf Node 36</a:t>
            </a:r>
            <a:endParaRPr sz="10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1F1F1F"/>
                </a:solidFill>
                <a:highlight>
                  <a:srgbClr val="FFFFFF"/>
                </a:highlight>
                <a:latin typeface="Courier New"/>
                <a:ea typeface="Courier New"/>
                <a:cs typeface="Courier New"/>
                <a:sym typeface="Courier New"/>
              </a:rPr>
              <a:t>          Leaf Node 37</a:t>
            </a:r>
            <a:endParaRPr sz="10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1F1F1F"/>
                </a:solidFill>
                <a:highlight>
                  <a:srgbClr val="FFFFFF"/>
                </a:highlight>
                <a:latin typeface="Courier New"/>
                <a:ea typeface="Courier New"/>
                <a:cs typeface="Courier New"/>
                <a:sym typeface="Courier New"/>
              </a:rPr>
              <a:t>        Node 38: Feature Minutes &lt;= 26.5</a:t>
            </a:r>
            <a:endParaRPr sz="10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1F1F1F"/>
                </a:solidFill>
                <a:highlight>
                  <a:srgbClr val="FFFFFF"/>
                </a:highlight>
                <a:latin typeface="Courier New"/>
                <a:ea typeface="Courier New"/>
                <a:cs typeface="Courier New"/>
                <a:sym typeface="Courier New"/>
              </a:rPr>
              <a:t>          Leaf Node 39</a:t>
            </a:r>
            <a:endParaRPr sz="10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1F1F1F"/>
                </a:solidFill>
                <a:highlight>
                  <a:srgbClr val="FFFFFF"/>
                </a:highlight>
                <a:latin typeface="Courier New"/>
                <a:ea typeface="Courier New"/>
                <a:cs typeface="Courier New"/>
                <a:sym typeface="Courier New"/>
              </a:rPr>
              <a:t>          Leaf Node 40</a:t>
            </a:r>
            <a:endParaRPr sz="10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1F1F1F"/>
                </a:solidFill>
                <a:highlight>
                  <a:srgbClr val="FFFFFF"/>
                </a:highlight>
                <a:latin typeface="Courier New"/>
                <a:ea typeface="Courier New"/>
                <a:cs typeface="Courier New"/>
                <a:sym typeface="Courier New"/>
              </a:rPr>
              <a:t>      Leaf Node 41</a:t>
            </a:r>
            <a:endParaRPr sz="10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1F1F1F"/>
                </a:solidFill>
                <a:highlight>
                  <a:srgbClr val="FFFFFF"/>
                </a:highlight>
                <a:latin typeface="Courier New"/>
                <a:ea typeface="Courier New"/>
                <a:cs typeface="Courier New"/>
                <a:sym typeface="Courier New"/>
              </a:rPr>
              <a:t>    Node 42: Feature Hours &lt;= 58.5</a:t>
            </a:r>
            <a:endParaRPr sz="10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1F1F1F"/>
                </a:solidFill>
                <a:highlight>
                  <a:srgbClr val="FFFFFF"/>
                </a:highlight>
                <a:latin typeface="Courier New"/>
                <a:ea typeface="Courier New"/>
                <a:cs typeface="Courier New"/>
                <a:sym typeface="Courier New"/>
              </a:rPr>
              <a:t>      Node 43: Feature Minutes &lt;= 20.5</a:t>
            </a:r>
            <a:endParaRPr sz="10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1F1F1F"/>
                </a:solidFill>
                <a:highlight>
                  <a:srgbClr val="FFFFFF"/>
                </a:highlight>
                <a:latin typeface="Courier New"/>
                <a:ea typeface="Courier New"/>
                <a:cs typeface="Courier New"/>
                <a:sym typeface="Courier New"/>
              </a:rPr>
              <a:t>        Node 44: Feature Seconds &lt;= 38.0</a:t>
            </a:r>
            <a:endParaRPr sz="10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1F1F1F"/>
                </a:solidFill>
                <a:highlight>
                  <a:srgbClr val="FFFFFF"/>
                </a:highlight>
                <a:latin typeface="Courier New"/>
                <a:ea typeface="Courier New"/>
                <a:cs typeface="Courier New"/>
                <a:sym typeface="Courier New"/>
              </a:rPr>
              <a:t>          Leaf Node 45</a:t>
            </a:r>
            <a:endParaRPr sz="10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1F1F1F"/>
                </a:solidFill>
                <a:highlight>
                  <a:srgbClr val="FFFFFF"/>
                </a:highlight>
                <a:latin typeface="Courier New"/>
                <a:ea typeface="Courier New"/>
                <a:cs typeface="Courier New"/>
                <a:sym typeface="Courier New"/>
              </a:rPr>
              <a:t>          Leaf Node 46</a:t>
            </a:r>
            <a:endParaRPr sz="10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1F1F1F"/>
                </a:solidFill>
                <a:highlight>
                  <a:srgbClr val="FFFFFF"/>
                </a:highlight>
                <a:latin typeface="Courier New"/>
                <a:ea typeface="Courier New"/>
                <a:cs typeface="Courier New"/>
                <a:sym typeface="Courier New"/>
              </a:rPr>
              <a:t>        Node 47: Feature Hours &lt;= 57.5</a:t>
            </a:r>
            <a:endParaRPr sz="10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1F1F1F"/>
                </a:solidFill>
                <a:highlight>
                  <a:srgbClr val="FFFFFF"/>
                </a:highlight>
                <a:latin typeface="Courier New"/>
                <a:ea typeface="Courier New"/>
                <a:cs typeface="Courier New"/>
                <a:sym typeface="Courier New"/>
              </a:rPr>
              <a:t>          Leaf Node 48</a:t>
            </a:r>
            <a:endParaRPr sz="10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1F1F1F"/>
                </a:solidFill>
                <a:highlight>
                  <a:srgbClr val="FFFFFF"/>
                </a:highlight>
                <a:latin typeface="Courier New"/>
                <a:ea typeface="Courier New"/>
                <a:cs typeface="Courier New"/>
                <a:sym typeface="Courier New"/>
              </a:rPr>
              <a:t>          Leaf Node 49</a:t>
            </a:r>
            <a:endParaRPr sz="10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1F1F1F"/>
                </a:solidFill>
                <a:highlight>
                  <a:srgbClr val="FFFFFF"/>
                </a:highlight>
                <a:latin typeface="Courier New"/>
                <a:ea typeface="Courier New"/>
                <a:cs typeface="Courier New"/>
                <a:sym typeface="Courier New"/>
              </a:rPr>
              <a:t>      Node 50: Feature Minutes &lt;= 19.5</a:t>
            </a:r>
            <a:endParaRPr sz="10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1F1F1F"/>
                </a:solidFill>
                <a:highlight>
                  <a:srgbClr val="FFFFFF"/>
                </a:highlight>
                <a:latin typeface="Courier New"/>
                <a:ea typeface="Courier New"/>
                <a:cs typeface="Courier New"/>
                <a:sym typeface="Courier New"/>
              </a:rPr>
              <a:t>        Node 51: Feature Minutes &lt;= 6.5</a:t>
            </a:r>
            <a:endParaRPr sz="10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1F1F1F"/>
                </a:solidFill>
                <a:highlight>
                  <a:srgbClr val="FFFFFF"/>
                </a:highlight>
                <a:latin typeface="Courier New"/>
                <a:ea typeface="Courier New"/>
                <a:cs typeface="Courier New"/>
                <a:sym typeface="Courier New"/>
              </a:rPr>
              <a:t>          Leaf Node 52</a:t>
            </a:r>
            <a:endParaRPr sz="10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1F1F1F"/>
                </a:solidFill>
                <a:highlight>
                  <a:srgbClr val="FFFFFF"/>
                </a:highlight>
                <a:latin typeface="Courier New"/>
                <a:ea typeface="Courier New"/>
                <a:cs typeface="Courier New"/>
                <a:sym typeface="Courier New"/>
              </a:rPr>
              <a:t>          Leaf Node 53</a:t>
            </a:r>
            <a:endParaRPr sz="10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1F1F1F"/>
                </a:solidFill>
                <a:highlight>
                  <a:srgbClr val="FFFFFF"/>
                </a:highlight>
                <a:latin typeface="Courier New"/>
                <a:ea typeface="Courier New"/>
                <a:cs typeface="Courier New"/>
                <a:sym typeface="Courier New"/>
              </a:rPr>
              <a:t>        Node 54: Feature Minutes &lt;= 26.5</a:t>
            </a:r>
            <a:endParaRPr sz="10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1F1F1F"/>
                </a:solidFill>
                <a:highlight>
                  <a:srgbClr val="FFFFFF"/>
                </a:highlight>
                <a:latin typeface="Courier New"/>
                <a:ea typeface="Courier New"/>
                <a:cs typeface="Courier New"/>
                <a:sym typeface="Courier New"/>
              </a:rPr>
              <a:t>          Leaf Node 55</a:t>
            </a:r>
            <a:endParaRPr sz="10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1F1F1F"/>
                </a:solidFill>
                <a:highlight>
                  <a:srgbClr val="FFFFFF"/>
                </a:highlight>
                <a:latin typeface="Courier New"/>
                <a:ea typeface="Courier New"/>
                <a:cs typeface="Courier New"/>
                <a:sym typeface="Courier New"/>
              </a:rPr>
              <a:t>          Leaf Node 56</a:t>
            </a:r>
            <a:endParaRPr sz="1150">
              <a:solidFill>
                <a:srgbClr val="1F1F1F"/>
              </a:solidFill>
              <a:highlight>
                <a:srgbClr val="FFFFFF"/>
              </a:highlight>
              <a:latin typeface="Courier New"/>
              <a:ea typeface="Courier New"/>
              <a:cs typeface="Courier New"/>
              <a:sym typeface="Courier New"/>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9"/>
          <p:cNvSpPr txBox="1"/>
          <p:nvPr>
            <p:ph idx="1" type="body"/>
          </p:nvPr>
        </p:nvSpPr>
        <p:spPr>
          <a:xfrm>
            <a:off x="311700" y="437350"/>
            <a:ext cx="8520600" cy="4131600"/>
          </a:xfrm>
          <a:prstGeom prst="rect">
            <a:avLst/>
          </a:prstGeom>
        </p:spPr>
        <p:txBody>
          <a:bodyPr anchorCtr="0" anchor="t" bIns="91425" lIns="91425" spcFirstLastPara="1" rIns="91425" wrap="square" tIns="91425">
            <a:normAutofit lnSpcReduction="10000"/>
          </a:bodyPr>
          <a:lstStyle/>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7F7F7"/>
                </a:highlight>
                <a:latin typeface="Courier New"/>
                <a:ea typeface="Courier New"/>
                <a:cs typeface="Courier New"/>
                <a:sym typeface="Courier New"/>
              </a:rPr>
              <a:t>n_estimators_range = </a:t>
            </a:r>
            <a:r>
              <a:rPr lang="en" sz="1050">
                <a:solidFill>
                  <a:srgbClr val="795E26"/>
                </a:solidFill>
                <a:highlight>
                  <a:srgbClr val="F7F7F7"/>
                </a:highlight>
                <a:latin typeface="Courier New"/>
                <a:ea typeface="Courier New"/>
                <a:cs typeface="Courier New"/>
                <a:sym typeface="Courier New"/>
              </a:rPr>
              <a:t>range</a:t>
            </a:r>
            <a:r>
              <a:rPr lang="en" sz="1050">
                <a:solidFill>
                  <a:schemeClr val="dk1"/>
                </a:solidFill>
                <a:highlight>
                  <a:srgbClr val="F7F7F7"/>
                </a:highlight>
                <a:latin typeface="Courier New"/>
                <a:ea typeface="Courier New"/>
                <a:cs typeface="Courier New"/>
                <a:sym typeface="Courier New"/>
              </a:rPr>
              <a:t>(</a:t>
            </a:r>
            <a:r>
              <a:rPr lang="en" sz="1050">
                <a:solidFill>
                  <a:srgbClr val="116644"/>
                </a:solidFill>
                <a:highlight>
                  <a:srgbClr val="F7F7F7"/>
                </a:highlight>
                <a:latin typeface="Courier New"/>
                <a:ea typeface="Courier New"/>
                <a:cs typeface="Courier New"/>
                <a:sym typeface="Courier New"/>
              </a:rPr>
              <a:t>100</a:t>
            </a:r>
            <a:r>
              <a:rPr lang="en" sz="1050">
                <a:solidFill>
                  <a:schemeClr val="dk1"/>
                </a:solidFill>
                <a:highlight>
                  <a:srgbClr val="F7F7F7"/>
                </a:highlight>
                <a:latin typeface="Courier New"/>
                <a:ea typeface="Courier New"/>
                <a:cs typeface="Courier New"/>
                <a:sym typeface="Courier New"/>
              </a:rPr>
              <a:t>, </a:t>
            </a:r>
            <a:r>
              <a:rPr lang="en" sz="1050">
                <a:solidFill>
                  <a:srgbClr val="116644"/>
                </a:solidFill>
                <a:highlight>
                  <a:srgbClr val="F7F7F7"/>
                </a:highlight>
                <a:latin typeface="Courier New"/>
                <a:ea typeface="Courier New"/>
                <a:cs typeface="Courier New"/>
                <a:sym typeface="Courier New"/>
              </a:rPr>
              <a:t>5000</a:t>
            </a:r>
            <a:r>
              <a:rPr lang="en" sz="1050">
                <a:solidFill>
                  <a:schemeClr val="dk1"/>
                </a:solidFill>
                <a:highlight>
                  <a:srgbClr val="F7F7F7"/>
                </a:highlight>
                <a:latin typeface="Courier New"/>
                <a:ea typeface="Courier New"/>
                <a:cs typeface="Courier New"/>
                <a:sym typeface="Courier New"/>
              </a:rPr>
              <a:t>, </a:t>
            </a:r>
            <a:r>
              <a:rPr lang="en" sz="1050">
                <a:solidFill>
                  <a:srgbClr val="116644"/>
                </a:solidFill>
                <a:highlight>
                  <a:srgbClr val="F7F7F7"/>
                </a:highlight>
                <a:latin typeface="Courier New"/>
                <a:ea typeface="Courier New"/>
                <a:cs typeface="Courier New"/>
                <a:sym typeface="Courier New"/>
              </a:rPr>
              <a:t>100</a:t>
            </a:r>
            <a:r>
              <a:rPr lang="en" sz="1050">
                <a:solidFill>
                  <a:schemeClr val="dk1"/>
                </a:solidFill>
                <a:highlight>
                  <a:srgbClr val="F7F7F7"/>
                </a:highlight>
                <a:latin typeface="Courier New"/>
                <a:ea typeface="Courier New"/>
                <a:cs typeface="Courier New"/>
                <a:sym typeface="Courier New"/>
              </a:rPr>
              <a:t>)  </a:t>
            </a:r>
            <a:r>
              <a:rPr lang="en" sz="1050">
                <a:solidFill>
                  <a:srgbClr val="008000"/>
                </a:solidFill>
                <a:highlight>
                  <a:srgbClr val="F7F7F7"/>
                </a:highlight>
                <a:latin typeface="Courier New"/>
                <a:ea typeface="Courier New"/>
                <a:cs typeface="Courier New"/>
                <a:sym typeface="Courier New"/>
              </a:rPr>
              <a:t># From 100 to 1000 with a step of 100</a:t>
            </a:r>
            <a:endParaRPr sz="1050">
              <a:solidFill>
                <a:srgbClr val="008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7F7F7"/>
                </a:highlight>
                <a:latin typeface="Courier New"/>
                <a:ea typeface="Courier New"/>
                <a:cs typeface="Courier New"/>
                <a:sym typeface="Courier New"/>
              </a:rPr>
              <a:t>rss = []</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AF00DB"/>
                </a:solidFill>
                <a:highlight>
                  <a:srgbClr val="F7F7F7"/>
                </a:highlight>
                <a:latin typeface="Courier New"/>
                <a:ea typeface="Courier New"/>
                <a:cs typeface="Courier New"/>
                <a:sym typeface="Courier New"/>
              </a:rPr>
              <a:t>for</a:t>
            </a:r>
            <a:r>
              <a:rPr lang="en" sz="1050">
                <a:solidFill>
                  <a:schemeClr val="dk1"/>
                </a:solidFill>
                <a:highlight>
                  <a:srgbClr val="F7F7F7"/>
                </a:highlight>
                <a:latin typeface="Courier New"/>
                <a:ea typeface="Courier New"/>
                <a:cs typeface="Courier New"/>
                <a:sym typeface="Courier New"/>
              </a:rPr>
              <a:t> n_estimators </a:t>
            </a:r>
            <a:r>
              <a:rPr lang="en" sz="1050">
                <a:solidFill>
                  <a:srgbClr val="0000FF"/>
                </a:solidFill>
                <a:highlight>
                  <a:srgbClr val="F7F7F7"/>
                </a:highlight>
                <a:latin typeface="Courier New"/>
                <a:ea typeface="Courier New"/>
                <a:cs typeface="Courier New"/>
                <a:sym typeface="Courier New"/>
              </a:rPr>
              <a:t>in</a:t>
            </a:r>
            <a:r>
              <a:rPr lang="en" sz="1050">
                <a:solidFill>
                  <a:schemeClr val="dk1"/>
                </a:solidFill>
                <a:highlight>
                  <a:srgbClr val="F7F7F7"/>
                </a:highlight>
                <a:latin typeface="Courier New"/>
                <a:ea typeface="Courier New"/>
                <a:cs typeface="Courier New"/>
                <a:sym typeface="Courier New"/>
              </a:rPr>
              <a:t> n_estimators_range:</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7F7F7"/>
                </a:highlight>
                <a:latin typeface="Courier New"/>
                <a:ea typeface="Courier New"/>
                <a:cs typeface="Courier New"/>
                <a:sym typeface="Courier New"/>
              </a:rPr>
              <a:t> rf_model = RandomForestClassifier(n_estimators=n_estimators, random_state=</a:t>
            </a:r>
            <a:r>
              <a:rPr lang="en" sz="1050">
                <a:solidFill>
                  <a:srgbClr val="116644"/>
                </a:solidFill>
                <a:highlight>
                  <a:srgbClr val="F7F7F7"/>
                </a:highlight>
                <a:latin typeface="Courier New"/>
                <a:ea typeface="Courier New"/>
                <a:cs typeface="Courier New"/>
                <a:sym typeface="Courier New"/>
              </a:rPr>
              <a:t>33</a:t>
            </a:r>
            <a:r>
              <a:rPr lang="en" sz="1050">
                <a:solidFill>
                  <a:schemeClr val="dk1"/>
                </a:solidFill>
                <a:highlight>
                  <a:srgbClr val="F7F7F7"/>
                </a:highlight>
                <a:latin typeface="Courier New"/>
                <a:ea typeface="Courier New"/>
                <a:cs typeface="Courier New"/>
                <a:sym typeface="Courier New"/>
              </a:rPr>
              <a:t>) </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7F7F7"/>
                </a:highlight>
                <a:latin typeface="Courier New"/>
                <a:ea typeface="Courier New"/>
                <a:cs typeface="Courier New"/>
                <a:sym typeface="Courier New"/>
              </a:rPr>
              <a:t> rf_model.fit(X_train, y_train)</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7F7F7"/>
                </a:highlight>
                <a:latin typeface="Courier New"/>
                <a:ea typeface="Courier New"/>
                <a:cs typeface="Courier New"/>
                <a:sym typeface="Courier New"/>
              </a:rPr>
              <a:t> y_pred = rf_model.predict(X_test)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7F7F7"/>
                </a:highlight>
                <a:latin typeface="Courier New"/>
                <a:ea typeface="Courier New"/>
                <a:cs typeface="Courier New"/>
                <a:sym typeface="Courier New"/>
              </a:rPr>
              <a:t> rs = recall_score(y_test, y_pred)           </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7F7F7"/>
                </a:highlight>
                <a:latin typeface="Courier New"/>
                <a:ea typeface="Courier New"/>
                <a:cs typeface="Courier New"/>
                <a:sym typeface="Courier New"/>
              </a:rPr>
              <a:t> rss.append(rs)</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7F7F7"/>
                </a:highlight>
                <a:latin typeface="Courier New"/>
                <a:ea typeface="Courier New"/>
                <a:cs typeface="Courier New"/>
                <a:sym typeface="Courier New"/>
              </a:rPr>
              <a:t>									</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795E26"/>
                </a:solidFill>
                <a:highlight>
                  <a:srgbClr val="F7F7F7"/>
                </a:highlight>
                <a:latin typeface="Courier New"/>
                <a:ea typeface="Courier New"/>
                <a:cs typeface="Courier New"/>
                <a:sym typeface="Courier New"/>
              </a:rPr>
              <a:t>print</a:t>
            </a:r>
            <a:r>
              <a:rPr lang="en" sz="1050">
                <a:solidFill>
                  <a:schemeClr val="dk1"/>
                </a:solidFill>
                <a:highlight>
                  <a:srgbClr val="F7F7F7"/>
                </a:highlight>
                <a:latin typeface="Courier New"/>
                <a:ea typeface="Courier New"/>
                <a:cs typeface="Courier New"/>
                <a:sym typeface="Courier New"/>
              </a:rPr>
              <a:t>(</a:t>
            </a:r>
            <a:r>
              <a:rPr lang="en" sz="1050">
                <a:solidFill>
                  <a:srgbClr val="A31515"/>
                </a:solidFill>
                <a:highlight>
                  <a:srgbClr val="F7F7F7"/>
                </a:highlight>
                <a:latin typeface="Courier New"/>
                <a:ea typeface="Courier New"/>
                <a:cs typeface="Courier New"/>
                <a:sym typeface="Courier New"/>
              </a:rPr>
              <a:t>"Best Recall Score = "</a:t>
            </a:r>
            <a:r>
              <a:rPr lang="en" sz="1050">
                <a:solidFill>
                  <a:schemeClr val="dk1"/>
                </a:solidFill>
                <a:highlight>
                  <a:srgbClr val="F7F7F7"/>
                </a:highlight>
                <a:latin typeface="Courier New"/>
                <a:ea typeface="Courier New"/>
                <a:cs typeface="Courier New"/>
                <a:sym typeface="Courier New"/>
              </a:rPr>
              <a:t>, </a:t>
            </a:r>
            <a:r>
              <a:rPr lang="en" sz="1050">
                <a:solidFill>
                  <a:srgbClr val="795E26"/>
                </a:solidFill>
                <a:highlight>
                  <a:srgbClr val="F7F7F7"/>
                </a:highlight>
                <a:latin typeface="Courier New"/>
                <a:ea typeface="Courier New"/>
                <a:cs typeface="Courier New"/>
                <a:sym typeface="Courier New"/>
              </a:rPr>
              <a:t>max</a:t>
            </a:r>
            <a:r>
              <a:rPr lang="en" sz="1050">
                <a:solidFill>
                  <a:schemeClr val="dk1"/>
                </a:solidFill>
                <a:highlight>
                  <a:srgbClr val="F7F7F7"/>
                </a:highlight>
                <a:latin typeface="Courier New"/>
                <a:ea typeface="Courier New"/>
                <a:cs typeface="Courier New"/>
                <a:sym typeface="Courier New"/>
              </a:rPr>
              <a:t>(rss))</a:t>
            </a:r>
            <a:endParaRPr sz="1050">
              <a:solidFill>
                <a:schemeClr val="dk1"/>
              </a:solidFill>
              <a:highlight>
                <a:srgbClr val="F7F7F7"/>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1F1F1F"/>
                </a:solidFill>
                <a:highlight>
                  <a:srgbClr val="FFFFFF"/>
                </a:highlight>
                <a:latin typeface="Courier New"/>
                <a:ea typeface="Courier New"/>
                <a:cs typeface="Courier New"/>
                <a:sym typeface="Courier New"/>
              </a:rPr>
              <a:t>Best Recall Score =  0.5187032418952618</a:t>
            </a:r>
            <a:endParaRPr sz="1050">
              <a:solidFill>
                <a:srgbClr val="1F1F1F"/>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t/>
            </a:r>
            <a:endParaRPr sz="1050">
              <a:solidFill>
                <a:srgbClr val="1F1F1F"/>
              </a:solidFill>
              <a:highlight>
                <a:srgbClr val="FFFFFF"/>
              </a:highlight>
              <a:latin typeface="Courier New"/>
              <a:ea typeface="Courier New"/>
              <a:cs typeface="Courier New"/>
              <a:sym typeface="Courier New"/>
            </a:endParaRPr>
          </a:p>
          <a:p>
            <a:pPr indent="0" lvl="0" marL="0" rtl="0" algn="l">
              <a:lnSpc>
                <a:spcPct val="135714"/>
              </a:lnSpc>
              <a:spcBef>
                <a:spcPts val="1200"/>
              </a:spcBef>
              <a:spcAft>
                <a:spcPts val="0"/>
              </a:spcAft>
              <a:buClr>
                <a:schemeClr val="dk1"/>
              </a:buClr>
              <a:buSzPts val="1100"/>
              <a:buFont typeface="Arial"/>
              <a:buNone/>
            </a:pPr>
            <a:r>
              <a:rPr lang="en" sz="1050">
                <a:solidFill>
                  <a:srgbClr val="AF00DB"/>
                </a:solidFill>
                <a:highlight>
                  <a:srgbClr val="F7F7F7"/>
                </a:highlight>
                <a:latin typeface="Courier New"/>
                <a:ea typeface="Courier New"/>
                <a:cs typeface="Courier New"/>
                <a:sym typeface="Courier New"/>
              </a:rPr>
              <a:t>for</a:t>
            </a:r>
            <a:r>
              <a:rPr lang="en" sz="1050">
                <a:solidFill>
                  <a:schemeClr val="dk1"/>
                </a:solidFill>
                <a:highlight>
                  <a:srgbClr val="F7F7F7"/>
                </a:highlight>
                <a:latin typeface="Courier New"/>
                <a:ea typeface="Courier New"/>
                <a:cs typeface="Courier New"/>
                <a:sym typeface="Courier New"/>
              </a:rPr>
              <a:t> i </a:t>
            </a:r>
            <a:r>
              <a:rPr lang="en" sz="1050">
                <a:solidFill>
                  <a:srgbClr val="0000FF"/>
                </a:solidFill>
                <a:highlight>
                  <a:srgbClr val="F7F7F7"/>
                </a:highlight>
                <a:latin typeface="Courier New"/>
                <a:ea typeface="Courier New"/>
                <a:cs typeface="Courier New"/>
                <a:sym typeface="Courier New"/>
              </a:rPr>
              <a:t>in</a:t>
            </a:r>
            <a:r>
              <a:rPr lang="en" sz="1050">
                <a:solidFill>
                  <a:schemeClr val="dk1"/>
                </a:solidFill>
                <a:highlight>
                  <a:srgbClr val="F7F7F7"/>
                </a:highlight>
                <a:latin typeface="Courier New"/>
                <a:ea typeface="Courier New"/>
                <a:cs typeface="Courier New"/>
                <a:sym typeface="Courier New"/>
              </a:rPr>
              <a:t> n_estimators_range:</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7F7F7"/>
                </a:highlight>
                <a:latin typeface="Courier New"/>
                <a:ea typeface="Courier New"/>
                <a:cs typeface="Courier New"/>
                <a:sym typeface="Courier New"/>
              </a:rPr>
              <a:t> numberOfTrees.append(i)</a:t>
            </a:r>
            <a:endParaRPr sz="1050">
              <a:solidFill>
                <a:schemeClr val="dk1"/>
              </a:solidFill>
              <a:highlight>
                <a:srgbClr val="F7F7F7"/>
              </a:highlight>
              <a:latin typeface="Courier New"/>
              <a:ea typeface="Courier New"/>
              <a:cs typeface="Courier New"/>
              <a:sym typeface="Courier New"/>
            </a:endParaRPr>
          </a:p>
          <a:p>
            <a:pPr indent="0" lvl="0" marL="0" rtl="0" algn="l">
              <a:spcBef>
                <a:spcPts val="0"/>
              </a:spcBef>
              <a:spcAft>
                <a:spcPts val="1200"/>
              </a:spcAft>
              <a:buNone/>
            </a:pPr>
            <a:r>
              <a:t/>
            </a:r>
            <a:endParaRPr sz="1050">
              <a:solidFill>
                <a:srgbClr val="1F1F1F"/>
              </a:solidFill>
              <a:highlight>
                <a:srgbClr val="FFFFFF"/>
              </a:highlight>
              <a:latin typeface="Courier New"/>
              <a:ea typeface="Courier New"/>
              <a:cs typeface="Courier New"/>
              <a:sym typeface="Courier New"/>
            </a:endParaRPr>
          </a:p>
        </p:txBody>
      </p:sp>
      <p:sp>
        <p:nvSpPr>
          <p:cNvPr id="242" name="Google Shape;242;p39"/>
          <p:cNvSpPr txBox="1"/>
          <p:nvPr>
            <p:ph type="title"/>
          </p:nvPr>
        </p:nvSpPr>
        <p:spPr>
          <a:xfrm>
            <a:off x="222625" y="2344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0"/>
          <p:cNvSpPr txBox="1"/>
          <p:nvPr>
            <p:ph idx="1" type="body"/>
          </p:nvPr>
        </p:nvSpPr>
        <p:spPr>
          <a:xfrm>
            <a:off x="311700" y="421150"/>
            <a:ext cx="8520600" cy="41478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7F7F7"/>
                </a:highlight>
                <a:latin typeface="Courier New"/>
                <a:ea typeface="Courier New"/>
                <a:cs typeface="Courier New"/>
                <a:sym typeface="Courier New"/>
              </a:rPr>
              <a:t>fig = go.Figure()</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7F7F7"/>
                </a:highlight>
                <a:latin typeface="Courier New"/>
                <a:ea typeface="Courier New"/>
                <a:cs typeface="Courier New"/>
                <a:sym typeface="Courier New"/>
              </a:rPr>
              <a:t>fig.add_trace(go.Scatter(x=numberOfTrees, y=rss, mode=</a:t>
            </a:r>
            <a:r>
              <a:rPr lang="en" sz="1050">
                <a:solidFill>
                  <a:srgbClr val="A31515"/>
                </a:solidFill>
                <a:highlight>
                  <a:srgbClr val="F7F7F7"/>
                </a:highlight>
                <a:latin typeface="Courier New"/>
                <a:ea typeface="Courier New"/>
                <a:cs typeface="Courier New"/>
                <a:sym typeface="Courier New"/>
              </a:rPr>
              <a:t>'lines+markers'</a:t>
            </a:r>
            <a:r>
              <a:rPr lang="en" sz="1050">
                <a:solidFill>
                  <a:schemeClr val="dk1"/>
                </a:solidFill>
                <a:highlight>
                  <a:srgbClr val="F7F7F7"/>
                </a:highlight>
                <a:latin typeface="Courier New"/>
                <a:ea typeface="Courier New"/>
                <a:cs typeface="Courier New"/>
                <a:sym typeface="Courier New"/>
              </a:rPr>
              <a:t>, name=</a:t>
            </a:r>
            <a:r>
              <a:rPr lang="en" sz="1050">
                <a:solidFill>
                  <a:srgbClr val="A31515"/>
                </a:solidFill>
                <a:highlight>
                  <a:srgbClr val="F7F7F7"/>
                </a:highlight>
                <a:latin typeface="Courier New"/>
                <a:ea typeface="Courier New"/>
                <a:cs typeface="Courier New"/>
                <a:sym typeface="Courier New"/>
              </a:rPr>
              <a:t>'Recall Score'</a:t>
            </a:r>
            <a:r>
              <a:rPr lang="en" sz="1050">
                <a:solidFill>
                  <a:schemeClr val="dk1"/>
                </a:solidFill>
                <a:highlight>
                  <a:srgbClr val="F7F7F7"/>
                </a:highlight>
                <a:latin typeface="Courier New"/>
                <a:ea typeface="Courier New"/>
                <a:cs typeface="Courier New"/>
                <a:sym typeface="Courier New"/>
              </a:rPr>
              <a: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7F7F7"/>
                </a:highlight>
                <a:latin typeface="Courier New"/>
                <a:ea typeface="Courier New"/>
                <a:cs typeface="Courier New"/>
                <a:sym typeface="Courier New"/>
              </a:rPr>
              <a:t>fig.update_layout(title=</a:t>
            </a:r>
            <a:r>
              <a:rPr lang="en" sz="1050">
                <a:solidFill>
                  <a:srgbClr val="A31515"/>
                </a:solidFill>
                <a:highlight>
                  <a:srgbClr val="F7F7F7"/>
                </a:highlight>
                <a:latin typeface="Courier New"/>
                <a:ea typeface="Courier New"/>
                <a:cs typeface="Courier New"/>
                <a:sym typeface="Courier New"/>
              </a:rPr>
              <a:t>'Recall Score vs. Number of Trees in Random Forest'</a:t>
            </a:r>
            <a:r>
              <a:rPr lang="en" sz="1050">
                <a:solidFill>
                  <a:schemeClr val="dk1"/>
                </a:solidFill>
                <a:highlight>
                  <a:srgbClr val="F7F7F7"/>
                </a:highlight>
                <a:latin typeface="Courier New"/>
                <a:ea typeface="Courier New"/>
                <a:cs typeface="Courier New"/>
                <a:sym typeface="Courier New"/>
              </a:rPr>
              <a: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7F7F7"/>
                </a:highlight>
                <a:latin typeface="Courier New"/>
                <a:ea typeface="Courier New"/>
                <a:cs typeface="Courier New"/>
                <a:sym typeface="Courier New"/>
              </a:rPr>
              <a:t>                 xaxis_title=</a:t>
            </a:r>
            <a:r>
              <a:rPr lang="en" sz="1050">
                <a:solidFill>
                  <a:srgbClr val="A31515"/>
                </a:solidFill>
                <a:highlight>
                  <a:srgbClr val="F7F7F7"/>
                </a:highlight>
                <a:latin typeface="Courier New"/>
                <a:ea typeface="Courier New"/>
                <a:cs typeface="Courier New"/>
                <a:sym typeface="Courier New"/>
              </a:rPr>
              <a:t>'Number of Trees (Estimators)'</a:t>
            </a:r>
            <a:r>
              <a:rPr lang="en" sz="1050">
                <a:solidFill>
                  <a:schemeClr val="dk1"/>
                </a:solidFill>
                <a:highlight>
                  <a:srgbClr val="F7F7F7"/>
                </a:highlight>
                <a:latin typeface="Courier New"/>
                <a:ea typeface="Courier New"/>
                <a:cs typeface="Courier New"/>
                <a:sym typeface="Courier New"/>
              </a:rPr>
              <a: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7F7F7"/>
                </a:highlight>
                <a:latin typeface="Courier New"/>
                <a:ea typeface="Courier New"/>
                <a:cs typeface="Courier New"/>
                <a:sym typeface="Courier New"/>
              </a:rPr>
              <a:t>                 yaxis_title=</a:t>
            </a:r>
            <a:r>
              <a:rPr lang="en" sz="1050">
                <a:solidFill>
                  <a:srgbClr val="A31515"/>
                </a:solidFill>
                <a:highlight>
                  <a:srgbClr val="F7F7F7"/>
                </a:highlight>
                <a:latin typeface="Courier New"/>
                <a:ea typeface="Courier New"/>
                <a:cs typeface="Courier New"/>
                <a:sym typeface="Courier New"/>
              </a:rPr>
              <a:t>'Recall Score'</a:t>
            </a:r>
            <a:r>
              <a:rPr lang="en" sz="1050">
                <a:solidFill>
                  <a:schemeClr val="dk1"/>
                </a:solidFill>
                <a:highlight>
                  <a:srgbClr val="F7F7F7"/>
                </a:highlight>
                <a:latin typeface="Courier New"/>
                <a:ea typeface="Courier New"/>
                <a:cs typeface="Courier New"/>
                <a:sym typeface="Courier New"/>
              </a:rPr>
              <a: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7F7F7"/>
                </a:highlight>
                <a:latin typeface="Courier New"/>
                <a:ea typeface="Courier New"/>
                <a:cs typeface="Courier New"/>
                <a:sym typeface="Courier New"/>
              </a:rPr>
              <a:t>fig.show()</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7F7F7"/>
                </a:highlight>
                <a:latin typeface="Courier New"/>
                <a:ea typeface="Courier New"/>
                <a:cs typeface="Courier New"/>
                <a:sym typeface="Courier New"/>
              </a:rPr>
              <a:t>fig = go.Figure()</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7F7F7"/>
                </a:highlight>
                <a:latin typeface="Courier New"/>
                <a:ea typeface="Courier New"/>
                <a:cs typeface="Courier New"/>
                <a:sym typeface="Courier New"/>
              </a:rPr>
              <a:t>fig.add_trace(go.Scatter(x=numberOfTrees, y=rss, mode=</a:t>
            </a:r>
            <a:r>
              <a:rPr lang="en" sz="1050">
                <a:solidFill>
                  <a:srgbClr val="A31515"/>
                </a:solidFill>
                <a:highlight>
                  <a:srgbClr val="F7F7F7"/>
                </a:highlight>
                <a:latin typeface="Courier New"/>
                <a:ea typeface="Courier New"/>
                <a:cs typeface="Courier New"/>
                <a:sym typeface="Courier New"/>
              </a:rPr>
              <a:t>'lines+markers'</a:t>
            </a:r>
            <a:r>
              <a:rPr lang="en" sz="1050">
                <a:solidFill>
                  <a:schemeClr val="dk1"/>
                </a:solidFill>
                <a:highlight>
                  <a:srgbClr val="F7F7F7"/>
                </a:highlight>
                <a:latin typeface="Courier New"/>
                <a:ea typeface="Courier New"/>
                <a:cs typeface="Courier New"/>
                <a:sym typeface="Courier New"/>
              </a:rPr>
              <a:t>, name=</a:t>
            </a:r>
            <a:r>
              <a:rPr lang="en" sz="1050">
                <a:solidFill>
                  <a:srgbClr val="A31515"/>
                </a:solidFill>
                <a:highlight>
                  <a:srgbClr val="F7F7F7"/>
                </a:highlight>
                <a:latin typeface="Courier New"/>
                <a:ea typeface="Courier New"/>
                <a:cs typeface="Courier New"/>
                <a:sym typeface="Courier New"/>
              </a:rPr>
              <a:t>'Recall Score'</a:t>
            </a:r>
            <a:r>
              <a:rPr lang="en" sz="1050">
                <a:solidFill>
                  <a:schemeClr val="dk1"/>
                </a:solidFill>
                <a:highlight>
                  <a:srgbClr val="F7F7F7"/>
                </a:highlight>
                <a:latin typeface="Courier New"/>
                <a:ea typeface="Courier New"/>
                <a:cs typeface="Courier New"/>
                <a:sym typeface="Courier New"/>
              </a:rPr>
              <a: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7F7F7"/>
                </a:highlight>
                <a:latin typeface="Courier New"/>
                <a:ea typeface="Courier New"/>
                <a:cs typeface="Courier New"/>
                <a:sym typeface="Courier New"/>
              </a:rPr>
              <a:t>fig.update_layout(title=</a:t>
            </a:r>
            <a:r>
              <a:rPr lang="en" sz="1050">
                <a:solidFill>
                  <a:srgbClr val="A31515"/>
                </a:solidFill>
                <a:highlight>
                  <a:srgbClr val="F7F7F7"/>
                </a:highlight>
                <a:latin typeface="Courier New"/>
                <a:ea typeface="Courier New"/>
                <a:cs typeface="Courier New"/>
                <a:sym typeface="Courier New"/>
              </a:rPr>
              <a:t>'Recall Score vs. Number of Trees in Random Forest'</a:t>
            </a:r>
            <a:r>
              <a:rPr lang="en" sz="1050">
                <a:solidFill>
                  <a:schemeClr val="dk1"/>
                </a:solidFill>
                <a:highlight>
                  <a:srgbClr val="F7F7F7"/>
                </a:highlight>
                <a:latin typeface="Courier New"/>
                <a:ea typeface="Courier New"/>
                <a:cs typeface="Courier New"/>
                <a:sym typeface="Courier New"/>
              </a:rPr>
              <a: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7F7F7"/>
                </a:highlight>
                <a:latin typeface="Courier New"/>
                <a:ea typeface="Courier New"/>
                <a:cs typeface="Courier New"/>
                <a:sym typeface="Courier New"/>
              </a:rPr>
              <a:t>                 xaxis_title=</a:t>
            </a:r>
            <a:r>
              <a:rPr lang="en" sz="1050">
                <a:solidFill>
                  <a:srgbClr val="A31515"/>
                </a:solidFill>
                <a:highlight>
                  <a:srgbClr val="F7F7F7"/>
                </a:highlight>
                <a:latin typeface="Courier New"/>
                <a:ea typeface="Courier New"/>
                <a:cs typeface="Courier New"/>
                <a:sym typeface="Courier New"/>
              </a:rPr>
              <a:t>'Number of Trees (Estimators)'</a:t>
            </a:r>
            <a:r>
              <a:rPr lang="en" sz="1050">
                <a:solidFill>
                  <a:schemeClr val="dk1"/>
                </a:solidFill>
                <a:highlight>
                  <a:srgbClr val="F7F7F7"/>
                </a:highlight>
                <a:latin typeface="Courier New"/>
                <a:ea typeface="Courier New"/>
                <a:cs typeface="Courier New"/>
                <a:sym typeface="Courier New"/>
              </a:rPr>
              <a: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7F7F7"/>
                </a:highlight>
                <a:latin typeface="Courier New"/>
                <a:ea typeface="Courier New"/>
                <a:cs typeface="Courier New"/>
                <a:sym typeface="Courier New"/>
              </a:rPr>
              <a:t>                 yaxis_title=</a:t>
            </a:r>
            <a:r>
              <a:rPr lang="en" sz="1050">
                <a:solidFill>
                  <a:srgbClr val="A31515"/>
                </a:solidFill>
                <a:highlight>
                  <a:srgbClr val="F7F7F7"/>
                </a:highlight>
                <a:latin typeface="Courier New"/>
                <a:ea typeface="Courier New"/>
                <a:cs typeface="Courier New"/>
                <a:sym typeface="Courier New"/>
              </a:rPr>
              <a:t>'Recall Score'</a:t>
            </a:r>
            <a:r>
              <a:rPr lang="en" sz="1050">
                <a:solidFill>
                  <a:schemeClr val="dk1"/>
                </a:solidFill>
                <a:highlight>
                  <a:srgbClr val="F7F7F7"/>
                </a:highlight>
                <a:latin typeface="Courier New"/>
                <a:ea typeface="Courier New"/>
                <a:cs typeface="Courier New"/>
                <a:sym typeface="Courier New"/>
              </a:rPr>
              <a: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7F7F7"/>
                </a:highlight>
                <a:latin typeface="Courier New"/>
                <a:ea typeface="Courier New"/>
                <a:cs typeface="Courier New"/>
                <a:sym typeface="Courier New"/>
              </a:rPr>
              <a:t>fig.show()</a:t>
            </a:r>
            <a:endParaRPr sz="1050">
              <a:solidFill>
                <a:schemeClr val="dk1"/>
              </a:solidFill>
              <a:highlight>
                <a:srgbClr val="F7F7F7"/>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pic>
        <p:nvPicPr>
          <p:cNvPr id="252" name="Google Shape;252;p41"/>
          <p:cNvPicPr preferRelativeResize="0"/>
          <p:nvPr/>
        </p:nvPicPr>
        <p:blipFill>
          <a:blip r:embed="rId3">
            <a:alphaModFix/>
          </a:blip>
          <a:stretch>
            <a:fillRect/>
          </a:stretch>
        </p:blipFill>
        <p:spPr>
          <a:xfrm>
            <a:off x="2130100" y="610150"/>
            <a:ext cx="5089900" cy="3970725"/>
          </a:xfrm>
          <a:prstGeom prst="rect">
            <a:avLst/>
          </a:prstGeom>
          <a:noFill/>
          <a:ln>
            <a:noFill/>
          </a:ln>
        </p:spPr>
      </p:pic>
      <p:sp>
        <p:nvSpPr>
          <p:cNvPr id="253" name="Google Shape;253;p41"/>
          <p:cNvSpPr txBox="1"/>
          <p:nvPr/>
        </p:nvSpPr>
        <p:spPr>
          <a:xfrm>
            <a:off x="429400" y="3911900"/>
            <a:ext cx="1700700" cy="51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1F1F1F"/>
                </a:solidFill>
                <a:highlight>
                  <a:srgbClr val="FFFFFF"/>
                </a:highlight>
                <a:latin typeface="Roboto"/>
                <a:ea typeface="Roboto"/>
                <a:cs typeface="Roboto"/>
                <a:sym typeface="Roboto"/>
              </a:rPr>
              <a:t>number of </a:t>
            </a:r>
            <a:r>
              <a:rPr lang="en" sz="1200">
                <a:solidFill>
                  <a:srgbClr val="1F1F1F"/>
                </a:solidFill>
                <a:highlight>
                  <a:srgbClr val="FFFFFF"/>
                </a:highlight>
                <a:latin typeface="Roboto"/>
                <a:ea typeface="Roboto"/>
                <a:cs typeface="Roboto"/>
                <a:sym typeface="Roboto"/>
              </a:rPr>
              <a:t>Estimators</a:t>
            </a:r>
            <a:r>
              <a:rPr lang="en" sz="1200">
                <a:solidFill>
                  <a:srgbClr val="1F1F1F"/>
                </a:solidFill>
                <a:highlight>
                  <a:srgbClr val="FFFFFF"/>
                </a:highlight>
                <a:latin typeface="Roboto"/>
                <a:ea typeface="Roboto"/>
                <a:cs typeface="Roboto"/>
                <a:sym typeface="Roboto"/>
              </a:rPr>
              <a:t> for best recall = 1200</a:t>
            </a:r>
            <a:endParaRPr sz="18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Required </a:t>
            </a:r>
            <a:r>
              <a:rPr lang="en"/>
              <a:t>libraries</a:t>
            </a:r>
            <a:endParaRPr/>
          </a:p>
          <a:p>
            <a:pPr indent="0" lvl="0" marL="0" rtl="0" algn="l">
              <a:spcBef>
                <a:spcPts val="0"/>
              </a:spcBef>
              <a:spcAft>
                <a:spcPts val="0"/>
              </a:spcAft>
              <a:buNone/>
            </a:pPr>
            <a:r>
              <a:t/>
            </a:r>
            <a:endParaRPr/>
          </a:p>
        </p:txBody>
      </p:sp>
      <p:sp>
        <p:nvSpPr>
          <p:cNvPr id="70" name="Google Shape;70;p15"/>
          <p:cNvSpPr txBox="1"/>
          <p:nvPr>
            <p:ph idx="1" type="body"/>
          </p:nvPr>
        </p:nvSpPr>
        <p:spPr>
          <a:xfrm>
            <a:off x="311700" y="1152475"/>
            <a:ext cx="4774500" cy="3416400"/>
          </a:xfrm>
          <a:prstGeom prst="rect">
            <a:avLst/>
          </a:prstGeom>
        </p:spPr>
        <p:txBody>
          <a:bodyPr anchorCtr="0" anchor="t" bIns="91425" lIns="91425" spcFirstLastPara="1" rIns="91425" wrap="square" tIns="91425">
            <a:normAutofit lnSpcReduction="20000"/>
          </a:bodyPr>
          <a:lstStyle/>
          <a:p>
            <a:pPr indent="0" lvl="0" marL="0" rtl="0" algn="l">
              <a:lnSpc>
                <a:spcPct val="135714"/>
              </a:lnSpc>
              <a:spcBef>
                <a:spcPts val="0"/>
              </a:spcBef>
              <a:spcAft>
                <a:spcPts val="0"/>
              </a:spcAft>
              <a:buClr>
                <a:schemeClr val="dk1"/>
              </a:buClr>
              <a:buSzPts val="1100"/>
              <a:buFont typeface="Arial"/>
              <a:buNone/>
            </a:pPr>
            <a:r>
              <a:rPr lang="en" sz="1050">
                <a:solidFill>
                  <a:srgbClr val="AF00DB"/>
                </a:solidFill>
                <a:highlight>
                  <a:srgbClr val="F7F7F7"/>
                </a:highlight>
                <a:latin typeface="Courier New"/>
                <a:ea typeface="Courier New"/>
                <a:cs typeface="Courier New"/>
                <a:sym typeface="Courier New"/>
              </a:rPr>
              <a:t>import</a:t>
            </a:r>
            <a:r>
              <a:rPr lang="en" sz="1050">
                <a:solidFill>
                  <a:schemeClr val="dk1"/>
                </a:solidFill>
                <a:highlight>
                  <a:srgbClr val="F7F7F7"/>
                </a:highlight>
                <a:latin typeface="Courier New"/>
                <a:ea typeface="Courier New"/>
                <a:cs typeface="Courier New"/>
                <a:sym typeface="Courier New"/>
              </a:rPr>
              <a:t> numpy </a:t>
            </a:r>
            <a:r>
              <a:rPr lang="en" sz="1050">
                <a:solidFill>
                  <a:srgbClr val="AF00DB"/>
                </a:solidFill>
                <a:highlight>
                  <a:srgbClr val="F7F7F7"/>
                </a:highlight>
                <a:latin typeface="Courier New"/>
                <a:ea typeface="Courier New"/>
                <a:cs typeface="Courier New"/>
                <a:sym typeface="Courier New"/>
              </a:rPr>
              <a:t>as</a:t>
            </a:r>
            <a:r>
              <a:rPr lang="en" sz="1050">
                <a:solidFill>
                  <a:schemeClr val="dk1"/>
                </a:solidFill>
                <a:highlight>
                  <a:srgbClr val="F7F7F7"/>
                </a:highlight>
                <a:latin typeface="Courier New"/>
                <a:ea typeface="Courier New"/>
                <a:cs typeface="Courier New"/>
                <a:sym typeface="Courier New"/>
              </a:rPr>
              <a:t> np</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AF00DB"/>
                </a:solidFill>
                <a:highlight>
                  <a:srgbClr val="F7F7F7"/>
                </a:highlight>
                <a:latin typeface="Courier New"/>
                <a:ea typeface="Courier New"/>
                <a:cs typeface="Courier New"/>
                <a:sym typeface="Courier New"/>
              </a:rPr>
              <a:t>import</a:t>
            </a:r>
            <a:r>
              <a:rPr lang="en" sz="1050">
                <a:solidFill>
                  <a:schemeClr val="dk1"/>
                </a:solidFill>
                <a:highlight>
                  <a:srgbClr val="F7F7F7"/>
                </a:highlight>
                <a:latin typeface="Courier New"/>
                <a:ea typeface="Courier New"/>
                <a:cs typeface="Courier New"/>
                <a:sym typeface="Courier New"/>
              </a:rPr>
              <a:t> pandas </a:t>
            </a:r>
            <a:r>
              <a:rPr lang="en" sz="1050">
                <a:solidFill>
                  <a:srgbClr val="AF00DB"/>
                </a:solidFill>
                <a:highlight>
                  <a:srgbClr val="F7F7F7"/>
                </a:highlight>
                <a:latin typeface="Courier New"/>
                <a:ea typeface="Courier New"/>
                <a:cs typeface="Courier New"/>
                <a:sym typeface="Courier New"/>
              </a:rPr>
              <a:t>as</a:t>
            </a:r>
            <a:r>
              <a:rPr lang="en" sz="1050">
                <a:solidFill>
                  <a:schemeClr val="dk1"/>
                </a:solidFill>
                <a:highlight>
                  <a:srgbClr val="F7F7F7"/>
                </a:highlight>
                <a:latin typeface="Courier New"/>
                <a:ea typeface="Courier New"/>
                <a:cs typeface="Courier New"/>
                <a:sym typeface="Courier New"/>
              </a:rPr>
              <a:t> pd</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AF00DB"/>
                </a:solidFill>
                <a:highlight>
                  <a:srgbClr val="F7F7F7"/>
                </a:highlight>
                <a:latin typeface="Courier New"/>
                <a:ea typeface="Courier New"/>
                <a:cs typeface="Courier New"/>
                <a:sym typeface="Courier New"/>
              </a:rPr>
              <a:t>import</a:t>
            </a:r>
            <a:r>
              <a:rPr lang="en" sz="1050">
                <a:solidFill>
                  <a:schemeClr val="dk1"/>
                </a:solidFill>
                <a:highlight>
                  <a:srgbClr val="F7F7F7"/>
                </a:highlight>
                <a:latin typeface="Courier New"/>
                <a:ea typeface="Courier New"/>
                <a:cs typeface="Courier New"/>
                <a:sym typeface="Courier New"/>
              </a:rPr>
              <a:t> seaborn </a:t>
            </a:r>
            <a:r>
              <a:rPr lang="en" sz="1050">
                <a:solidFill>
                  <a:srgbClr val="AF00DB"/>
                </a:solidFill>
                <a:highlight>
                  <a:srgbClr val="F7F7F7"/>
                </a:highlight>
                <a:latin typeface="Courier New"/>
                <a:ea typeface="Courier New"/>
                <a:cs typeface="Courier New"/>
                <a:sym typeface="Courier New"/>
              </a:rPr>
              <a:t>as</a:t>
            </a:r>
            <a:r>
              <a:rPr lang="en" sz="1050">
                <a:solidFill>
                  <a:schemeClr val="dk1"/>
                </a:solidFill>
                <a:highlight>
                  <a:srgbClr val="F7F7F7"/>
                </a:highlight>
                <a:latin typeface="Courier New"/>
                <a:ea typeface="Courier New"/>
                <a:cs typeface="Courier New"/>
                <a:sym typeface="Courier New"/>
              </a:rPr>
              <a:t> sns</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AF00DB"/>
                </a:solidFill>
                <a:highlight>
                  <a:srgbClr val="F7F7F7"/>
                </a:highlight>
                <a:latin typeface="Courier New"/>
                <a:ea typeface="Courier New"/>
                <a:cs typeface="Courier New"/>
                <a:sym typeface="Courier New"/>
              </a:rPr>
              <a:t>import</a:t>
            </a:r>
            <a:r>
              <a:rPr lang="en" sz="1050">
                <a:solidFill>
                  <a:schemeClr val="dk1"/>
                </a:solidFill>
                <a:highlight>
                  <a:srgbClr val="F7F7F7"/>
                </a:highlight>
                <a:latin typeface="Courier New"/>
                <a:ea typeface="Courier New"/>
                <a:cs typeface="Courier New"/>
                <a:sym typeface="Courier New"/>
              </a:rPr>
              <a:t> random</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AF00DB"/>
                </a:solidFill>
                <a:highlight>
                  <a:srgbClr val="F7F7F7"/>
                </a:highlight>
                <a:latin typeface="Courier New"/>
                <a:ea typeface="Courier New"/>
                <a:cs typeface="Courier New"/>
                <a:sym typeface="Courier New"/>
              </a:rPr>
              <a:t>import</a:t>
            </a:r>
            <a:r>
              <a:rPr lang="en" sz="1050">
                <a:solidFill>
                  <a:schemeClr val="dk1"/>
                </a:solidFill>
                <a:highlight>
                  <a:srgbClr val="F7F7F7"/>
                </a:highlight>
                <a:latin typeface="Courier New"/>
                <a:ea typeface="Courier New"/>
                <a:cs typeface="Courier New"/>
                <a:sym typeface="Courier New"/>
              </a:rPr>
              <a:t> plotly.graph_objects </a:t>
            </a:r>
            <a:r>
              <a:rPr lang="en" sz="1050">
                <a:solidFill>
                  <a:srgbClr val="AF00DB"/>
                </a:solidFill>
                <a:highlight>
                  <a:srgbClr val="F7F7F7"/>
                </a:highlight>
                <a:latin typeface="Courier New"/>
                <a:ea typeface="Courier New"/>
                <a:cs typeface="Courier New"/>
                <a:sym typeface="Courier New"/>
              </a:rPr>
              <a:t>as</a:t>
            </a:r>
            <a:r>
              <a:rPr lang="en" sz="1050">
                <a:solidFill>
                  <a:schemeClr val="dk1"/>
                </a:solidFill>
                <a:highlight>
                  <a:srgbClr val="F7F7F7"/>
                </a:highlight>
                <a:latin typeface="Courier New"/>
                <a:ea typeface="Courier New"/>
                <a:cs typeface="Courier New"/>
                <a:sym typeface="Courier New"/>
              </a:rPr>
              <a:t> go</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AF00DB"/>
                </a:solidFill>
                <a:highlight>
                  <a:srgbClr val="F7F7F7"/>
                </a:highlight>
                <a:latin typeface="Courier New"/>
                <a:ea typeface="Courier New"/>
                <a:cs typeface="Courier New"/>
                <a:sym typeface="Courier New"/>
              </a:rPr>
              <a:t>from</a:t>
            </a:r>
            <a:r>
              <a:rPr lang="en" sz="1050">
                <a:solidFill>
                  <a:schemeClr val="dk1"/>
                </a:solidFill>
                <a:highlight>
                  <a:srgbClr val="F7F7F7"/>
                </a:highlight>
                <a:latin typeface="Courier New"/>
                <a:ea typeface="Courier New"/>
                <a:cs typeface="Courier New"/>
                <a:sym typeface="Courier New"/>
              </a:rPr>
              <a:t> plotly.subplots </a:t>
            </a:r>
            <a:r>
              <a:rPr lang="en" sz="1050">
                <a:solidFill>
                  <a:srgbClr val="AF00DB"/>
                </a:solidFill>
                <a:highlight>
                  <a:srgbClr val="F7F7F7"/>
                </a:highlight>
                <a:latin typeface="Courier New"/>
                <a:ea typeface="Courier New"/>
                <a:cs typeface="Courier New"/>
                <a:sym typeface="Courier New"/>
              </a:rPr>
              <a:t>import</a:t>
            </a:r>
            <a:r>
              <a:rPr lang="en" sz="1050">
                <a:solidFill>
                  <a:schemeClr val="dk1"/>
                </a:solidFill>
                <a:highlight>
                  <a:srgbClr val="F7F7F7"/>
                </a:highlight>
                <a:latin typeface="Courier New"/>
                <a:ea typeface="Courier New"/>
                <a:cs typeface="Courier New"/>
                <a:sym typeface="Courier New"/>
              </a:rPr>
              <a:t> make_subplots</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AF00DB"/>
                </a:solidFill>
                <a:highlight>
                  <a:srgbClr val="F7F7F7"/>
                </a:highlight>
                <a:latin typeface="Courier New"/>
                <a:ea typeface="Courier New"/>
                <a:cs typeface="Courier New"/>
                <a:sym typeface="Courier New"/>
              </a:rPr>
              <a:t>import</a:t>
            </a:r>
            <a:r>
              <a:rPr lang="en" sz="1050">
                <a:solidFill>
                  <a:schemeClr val="dk1"/>
                </a:solidFill>
                <a:highlight>
                  <a:srgbClr val="F7F7F7"/>
                </a:highlight>
                <a:latin typeface="Courier New"/>
                <a:ea typeface="Courier New"/>
                <a:cs typeface="Courier New"/>
                <a:sym typeface="Courier New"/>
              </a:rPr>
              <a:t> plotly.express </a:t>
            </a:r>
            <a:r>
              <a:rPr lang="en" sz="1050">
                <a:solidFill>
                  <a:srgbClr val="AF00DB"/>
                </a:solidFill>
                <a:highlight>
                  <a:srgbClr val="F7F7F7"/>
                </a:highlight>
                <a:latin typeface="Courier New"/>
                <a:ea typeface="Courier New"/>
                <a:cs typeface="Courier New"/>
                <a:sym typeface="Courier New"/>
              </a:rPr>
              <a:t>as</a:t>
            </a:r>
            <a:r>
              <a:rPr lang="en" sz="1050">
                <a:solidFill>
                  <a:schemeClr val="dk1"/>
                </a:solidFill>
                <a:highlight>
                  <a:srgbClr val="F7F7F7"/>
                </a:highlight>
                <a:latin typeface="Courier New"/>
                <a:ea typeface="Courier New"/>
                <a:cs typeface="Courier New"/>
                <a:sym typeface="Courier New"/>
              </a:rPr>
              <a:t> px</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AF00DB"/>
                </a:solidFill>
                <a:highlight>
                  <a:srgbClr val="F7F7F7"/>
                </a:highlight>
                <a:latin typeface="Courier New"/>
                <a:ea typeface="Courier New"/>
                <a:cs typeface="Courier New"/>
                <a:sym typeface="Courier New"/>
              </a:rPr>
              <a:t>from</a:t>
            </a:r>
            <a:r>
              <a:rPr lang="en" sz="1050">
                <a:solidFill>
                  <a:schemeClr val="dk1"/>
                </a:solidFill>
                <a:highlight>
                  <a:srgbClr val="F7F7F7"/>
                </a:highlight>
                <a:latin typeface="Courier New"/>
                <a:ea typeface="Courier New"/>
                <a:cs typeface="Courier New"/>
                <a:sym typeface="Courier New"/>
              </a:rPr>
              <a:t> sklearn.model_selection </a:t>
            </a:r>
            <a:r>
              <a:rPr lang="en" sz="1050">
                <a:solidFill>
                  <a:srgbClr val="AF00DB"/>
                </a:solidFill>
                <a:highlight>
                  <a:srgbClr val="F7F7F7"/>
                </a:highlight>
                <a:latin typeface="Courier New"/>
                <a:ea typeface="Courier New"/>
                <a:cs typeface="Courier New"/>
                <a:sym typeface="Courier New"/>
              </a:rPr>
              <a:t>import</a:t>
            </a:r>
            <a:r>
              <a:rPr lang="en" sz="1050">
                <a:solidFill>
                  <a:schemeClr val="dk1"/>
                </a:solidFill>
                <a:highlight>
                  <a:srgbClr val="F7F7F7"/>
                </a:highlight>
                <a:latin typeface="Courier New"/>
                <a:ea typeface="Courier New"/>
                <a:cs typeface="Courier New"/>
                <a:sym typeface="Courier New"/>
              </a:rPr>
              <a:t> train_test_split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AF00DB"/>
                </a:solidFill>
                <a:highlight>
                  <a:srgbClr val="F7F7F7"/>
                </a:highlight>
                <a:latin typeface="Courier New"/>
                <a:ea typeface="Courier New"/>
                <a:cs typeface="Courier New"/>
                <a:sym typeface="Courier New"/>
              </a:rPr>
              <a:t>from</a:t>
            </a:r>
            <a:r>
              <a:rPr lang="en" sz="1050">
                <a:solidFill>
                  <a:schemeClr val="dk1"/>
                </a:solidFill>
                <a:highlight>
                  <a:srgbClr val="F7F7F7"/>
                </a:highlight>
                <a:latin typeface="Courier New"/>
                <a:ea typeface="Courier New"/>
                <a:cs typeface="Courier New"/>
                <a:sym typeface="Courier New"/>
              </a:rPr>
              <a:t> sklearn.linear_model </a:t>
            </a:r>
            <a:r>
              <a:rPr lang="en" sz="1050">
                <a:solidFill>
                  <a:srgbClr val="AF00DB"/>
                </a:solidFill>
                <a:highlight>
                  <a:srgbClr val="F7F7F7"/>
                </a:highlight>
                <a:latin typeface="Courier New"/>
                <a:ea typeface="Courier New"/>
                <a:cs typeface="Courier New"/>
                <a:sym typeface="Courier New"/>
              </a:rPr>
              <a:t>import</a:t>
            </a:r>
            <a:r>
              <a:rPr lang="en" sz="1050">
                <a:solidFill>
                  <a:schemeClr val="dk1"/>
                </a:solidFill>
                <a:highlight>
                  <a:srgbClr val="F7F7F7"/>
                </a:highlight>
                <a:latin typeface="Courier New"/>
                <a:ea typeface="Courier New"/>
                <a:cs typeface="Courier New"/>
                <a:sym typeface="Courier New"/>
              </a:rPr>
              <a:t> LogisticRegression</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AF00DB"/>
                </a:solidFill>
                <a:highlight>
                  <a:srgbClr val="F7F7F7"/>
                </a:highlight>
                <a:latin typeface="Courier New"/>
                <a:ea typeface="Courier New"/>
                <a:cs typeface="Courier New"/>
                <a:sym typeface="Courier New"/>
              </a:rPr>
              <a:t>from</a:t>
            </a:r>
            <a:r>
              <a:rPr lang="en" sz="1050">
                <a:solidFill>
                  <a:schemeClr val="dk1"/>
                </a:solidFill>
                <a:highlight>
                  <a:srgbClr val="F7F7F7"/>
                </a:highlight>
                <a:latin typeface="Courier New"/>
                <a:ea typeface="Courier New"/>
                <a:cs typeface="Courier New"/>
                <a:sym typeface="Courier New"/>
              </a:rPr>
              <a:t> sklearn.tree </a:t>
            </a:r>
            <a:r>
              <a:rPr lang="en" sz="1050">
                <a:solidFill>
                  <a:srgbClr val="AF00DB"/>
                </a:solidFill>
                <a:highlight>
                  <a:srgbClr val="F7F7F7"/>
                </a:highlight>
                <a:latin typeface="Courier New"/>
                <a:ea typeface="Courier New"/>
                <a:cs typeface="Courier New"/>
                <a:sym typeface="Courier New"/>
              </a:rPr>
              <a:t>import</a:t>
            </a:r>
            <a:r>
              <a:rPr lang="en" sz="1050">
                <a:solidFill>
                  <a:schemeClr val="dk1"/>
                </a:solidFill>
                <a:highlight>
                  <a:srgbClr val="F7F7F7"/>
                </a:highlight>
                <a:latin typeface="Courier New"/>
                <a:ea typeface="Courier New"/>
                <a:cs typeface="Courier New"/>
                <a:sym typeface="Courier New"/>
              </a:rPr>
              <a:t> DecisionTreeClassifier, plot_tree</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AF00DB"/>
                </a:solidFill>
                <a:highlight>
                  <a:srgbClr val="F7F7F7"/>
                </a:highlight>
                <a:latin typeface="Courier New"/>
                <a:ea typeface="Courier New"/>
                <a:cs typeface="Courier New"/>
                <a:sym typeface="Courier New"/>
              </a:rPr>
              <a:t>from</a:t>
            </a:r>
            <a:r>
              <a:rPr lang="en" sz="1050">
                <a:solidFill>
                  <a:schemeClr val="dk1"/>
                </a:solidFill>
                <a:highlight>
                  <a:srgbClr val="F7F7F7"/>
                </a:highlight>
                <a:latin typeface="Courier New"/>
                <a:ea typeface="Courier New"/>
                <a:cs typeface="Courier New"/>
                <a:sym typeface="Courier New"/>
              </a:rPr>
              <a:t> sklearn.metrics </a:t>
            </a:r>
            <a:r>
              <a:rPr lang="en" sz="1050">
                <a:solidFill>
                  <a:srgbClr val="AF00DB"/>
                </a:solidFill>
                <a:highlight>
                  <a:srgbClr val="F7F7F7"/>
                </a:highlight>
                <a:latin typeface="Courier New"/>
                <a:ea typeface="Courier New"/>
                <a:cs typeface="Courier New"/>
                <a:sym typeface="Courier New"/>
              </a:rPr>
              <a:t>import</a:t>
            </a:r>
            <a:r>
              <a:rPr lang="en" sz="1050">
                <a:solidFill>
                  <a:schemeClr val="dk1"/>
                </a:solidFill>
                <a:highlight>
                  <a:srgbClr val="F7F7F7"/>
                </a:highlight>
                <a:latin typeface="Courier New"/>
                <a:ea typeface="Courier New"/>
                <a:cs typeface="Courier New"/>
                <a:sym typeface="Courier New"/>
              </a:rPr>
              <a:t> recall_score</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AF00DB"/>
                </a:solidFill>
                <a:highlight>
                  <a:srgbClr val="F7F7F7"/>
                </a:highlight>
                <a:latin typeface="Courier New"/>
                <a:ea typeface="Courier New"/>
                <a:cs typeface="Courier New"/>
                <a:sym typeface="Courier New"/>
              </a:rPr>
              <a:t>from</a:t>
            </a:r>
            <a:r>
              <a:rPr lang="en" sz="1050">
                <a:solidFill>
                  <a:schemeClr val="dk1"/>
                </a:solidFill>
                <a:highlight>
                  <a:srgbClr val="F7F7F7"/>
                </a:highlight>
                <a:latin typeface="Courier New"/>
                <a:ea typeface="Courier New"/>
                <a:cs typeface="Courier New"/>
                <a:sym typeface="Courier New"/>
              </a:rPr>
              <a:t> sklearn.model_selection </a:t>
            </a:r>
            <a:r>
              <a:rPr lang="en" sz="1050">
                <a:solidFill>
                  <a:srgbClr val="AF00DB"/>
                </a:solidFill>
                <a:highlight>
                  <a:srgbClr val="F7F7F7"/>
                </a:highlight>
                <a:latin typeface="Courier New"/>
                <a:ea typeface="Courier New"/>
                <a:cs typeface="Courier New"/>
                <a:sym typeface="Courier New"/>
              </a:rPr>
              <a:t>import</a:t>
            </a:r>
            <a:r>
              <a:rPr lang="en" sz="1050">
                <a:solidFill>
                  <a:schemeClr val="dk1"/>
                </a:solidFill>
                <a:highlight>
                  <a:srgbClr val="F7F7F7"/>
                </a:highlight>
                <a:latin typeface="Courier New"/>
                <a:ea typeface="Courier New"/>
                <a:cs typeface="Courier New"/>
                <a:sym typeface="Courier New"/>
              </a:rPr>
              <a:t> GridSearchCV</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AF00DB"/>
                </a:solidFill>
                <a:highlight>
                  <a:srgbClr val="F7F7F7"/>
                </a:highlight>
                <a:latin typeface="Courier New"/>
                <a:ea typeface="Courier New"/>
                <a:cs typeface="Courier New"/>
                <a:sym typeface="Courier New"/>
              </a:rPr>
              <a:t>from</a:t>
            </a:r>
            <a:r>
              <a:rPr lang="en" sz="1050">
                <a:solidFill>
                  <a:schemeClr val="dk1"/>
                </a:solidFill>
                <a:highlight>
                  <a:srgbClr val="F7F7F7"/>
                </a:highlight>
                <a:latin typeface="Courier New"/>
                <a:ea typeface="Courier New"/>
                <a:cs typeface="Courier New"/>
                <a:sym typeface="Courier New"/>
              </a:rPr>
              <a:t> lime </a:t>
            </a:r>
            <a:r>
              <a:rPr lang="en" sz="1050">
                <a:solidFill>
                  <a:srgbClr val="AF00DB"/>
                </a:solidFill>
                <a:highlight>
                  <a:srgbClr val="F7F7F7"/>
                </a:highlight>
                <a:latin typeface="Courier New"/>
                <a:ea typeface="Courier New"/>
                <a:cs typeface="Courier New"/>
                <a:sym typeface="Courier New"/>
              </a:rPr>
              <a:t>import</a:t>
            </a:r>
            <a:r>
              <a:rPr lang="en" sz="1050">
                <a:solidFill>
                  <a:schemeClr val="dk1"/>
                </a:solidFill>
                <a:highlight>
                  <a:srgbClr val="F7F7F7"/>
                </a:highlight>
                <a:latin typeface="Courier New"/>
                <a:ea typeface="Courier New"/>
                <a:cs typeface="Courier New"/>
                <a:sym typeface="Courier New"/>
              </a:rPr>
              <a:t> lime_tabular</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AF00DB"/>
                </a:solidFill>
                <a:highlight>
                  <a:srgbClr val="F7F7F7"/>
                </a:highlight>
                <a:latin typeface="Courier New"/>
                <a:ea typeface="Courier New"/>
                <a:cs typeface="Courier New"/>
                <a:sym typeface="Courier New"/>
              </a:rPr>
              <a:t>import</a:t>
            </a:r>
            <a:r>
              <a:rPr lang="en" sz="1050">
                <a:solidFill>
                  <a:schemeClr val="dk1"/>
                </a:solidFill>
                <a:highlight>
                  <a:srgbClr val="F7F7F7"/>
                </a:highlight>
                <a:latin typeface="Courier New"/>
                <a:ea typeface="Courier New"/>
                <a:cs typeface="Courier New"/>
                <a:sym typeface="Courier New"/>
              </a:rPr>
              <a:t> matplotlib.pyplot </a:t>
            </a:r>
            <a:r>
              <a:rPr lang="en" sz="1050">
                <a:solidFill>
                  <a:srgbClr val="AF00DB"/>
                </a:solidFill>
                <a:highlight>
                  <a:srgbClr val="F7F7F7"/>
                </a:highlight>
                <a:latin typeface="Courier New"/>
                <a:ea typeface="Courier New"/>
                <a:cs typeface="Courier New"/>
                <a:sym typeface="Courier New"/>
              </a:rPr>
              <a:t>as</a:t>
            </a:r>
            <a:r>
              <a:rPr lang="en" sz="1050">
                <a:solidFill>
                  <a:schemeClr val="dk1"/>
                </a:solidFill>
                <a:highlight>
                  <a:srgbClr val="F7F7F7"/>
                </a:highlight>
                <a:latin typeface="Courier New"/>
                <a:ea typeface="Courier New"/>
                <a:cs typeface="Courier New"/>
                <a:sym typeface="Courier New"/>
              </a:rPr>
              <a:t> plt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AF00DB"/>
                </a:solidFill>
                <a:highlight>
                  <a:srgbClr val="F7F7F7"/>
                </a:highlight>
                <a:latin typeface="Courier New"/>
                <a:ea typeface="Courier New"/>
                <a:cs typeface="Courier New"/>
                <a:sym typeface="Courier New"/>
              </a:rPr>
              <a:t>from</a:t>
            </a:r>
            <a:r>
              <a:rPr lang="en" sz="1050">
                <a:solidFill>
                  <a:schemeClr val="dk1"/>
                </a:solidFill>
                <a:highlight>
                  <a:srgbClr val="F7F7F7"/>
                </a:highlight>
                <a:latin typeface="Courier New"/>
                <a:ea typeface="Courier New"/>
                <a:cs typeface="Courier New"/>
                <a:sym typeface="Courier New"/>
              </a:rPr>
              <a:t> sklearn.svm </a:t>
            </a:r>
            <a:r>
              <a:rPr lang="en" sz="1050">
                <a:solidFill>
                  <a:srgbClr val="AF00DB"/>
                </a:solidFill>
                <a:highlight>
                  <a:srgbClr val="F7F7F7"/>
                </a:highlight>
                <a:latin typeface="Courier New"/>
                <a:ea typeface="Courier New"/>
                <a:cs typeface="Courier New"/>
                <a:sym typeface="Courier New"/>
              </a:rPr>
              <a:t>import</a:t>
            </a:r>
            <a:r>
              <a:rPr lang="en" sz="1050">
                <a:solidFill>
                  <a:schemeClr val="dk1"/>
                </a:solidFill>
                <a:highlight>
                  <a:srgbClr val="F7F7F7"/>
                </a:highlight>
                <a:latin typeface="Courier New"/>
                <a:ea typeface="Courier New"/>
                <a:cs typeface="Courier New"/>
                <a:sym typeface="Courier New"/>
              </a:rPr>
              <a:t> SVC</a:t>
            </a:r>
            <a:endParaRPr sz="1050">
              <a:solidFill>
                <a:schemeClr val="dk1"/>
              </a:solidFill>
              <a:highlight>
                <a:srgbClr val="F7F7F7"/>
              </a:highlight>
              <a:latin typeface="Courier New"/>
              <a:ea typeface="Courier New"/>
              <a:cs typeface="Courier New"/>
              <a:sym typeface="Courier New"/>
            </a:endParaRPr>
          </a:p>
          <a:p>
            <a:pPr indent="0" lvl="0" marL="0" rtl="0" algn="l">
              <a:spcBef>
                <a:spcPts val="0"/>
              </a:spcBef>
              <a:spcAft>
                <a:spcPts val="1200"/>
              </a:spcAft>
              <a:buNone/>
            </a:pPr>
            <a:r>
              <a:t/>
            </a:r>
            <a:endParaRPr/>
          </a:p>
        </p:txBody>
      </p:sp>
      <p:sp>
        <p:nvSpPr>
          <p:cNvPr id="71" name="Google Shape;71;p15"/>
          <p:cNvSpPr txBox="1"/>
          <p:nvPr>
            <p:ph idx="1" type="body"/>
          </p:nvPr>
        </p:nvSpPr>
        <p:spPr>
          <a:xfrm>
            <a:off x="4572000" y="2148675"/>
            <a:ext cx="4535700" cy="34164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AF00DB"/>
                </a:solidFill>
                <a:highlight>
                  <a:srgbClr val="F7F7F7"/>
                </a:highlight>
                <a:latin typeface="Courier New"/>
                <a:ea typeface="Courier New"/>
                <a:cs typeface="Courier New"/>
                <a:sym typeface="Courier New"/>
              </a:rPr>
              <a:t>from</a:t>
            </a:r>
            <a:r>
              <a:rPr lang="en" sz="1050">
                <a:solidFill>
                  <a:schemeClr val="dk1"/>
                </a:solidFill>
                <a:highlight>
                  <a:srgbClr val="F7F7F7"/>
                </a:highlight>
                <a:latin typeface="Courier New"/>
                <a:ea typeface="Courier New"/>
                <a:cs typeface="Courier New"/>
                <a:sym typeface="Courier New"/>
              </a:rPr>
              <a:t> sklearn.ensemble </a:t>
            </a:r>
            <a:r>
              <a:rPr lang="en" sz="1050">
                <a:solidFill>
                  <a:srgbClr val="AF00DB"/>
                </a:solidFill>
                <a:highlight>
                  <a:srgbClr val="F7F7F7"/>
                </a:highlight>
                <a:latin typeface="Courier New"/>
                <a:ea typeface="Courier New"/>
                <a:cs typeface="Courier New"/>
                <a:sym typeface="Courier New"/>
              </a:rPr>
              <a:t>import</a:t>
            </a:r>
            <a:r>
              <a:rPr lang="en" sz="1050">
                <a:solidFill>
                  <a:schemeClr val="dk1"/>
                </a:solidFill>
                <a:highlight>
                  <a:srgbClr val="F7F7F7"/>
                </a:highlight>
                <a:latin typeface="Courier New"/>
                <a:ea typeface="Courier New"/>
                <a:cs typeface="Courier New"/>
                <a:sym typeface="Courier New"/>
              </a:rPr>
              <a:t> RandomForestClassifier</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AF00DB"/>
                </a:solidFill>
                <a:highlight>
                  <a:srgbClr val="F7F7F7"/>
                </a:highlight>
                <a:latin typeface="Courier New"/>
                <a:ea typeface="Courier New"/>
                <a:cs typeface="Courier New"/>
                <a:sym typeface="Courier New"/>
              </a:rPr>
              <a:t>import</a:t>
            </a:r>
            <a:r>
              <a:rPr lang="en" sz="1050">
                <a:solidFill>
                  <a:schemeClr val="dk1"/>
                </a:solidFill>
                <a:highlight>
                  <a:srgbClr val="F7F7F7"/>
                </a:highlight>
                <a:latin typeface="Courier New"/>
                <a:ea typeface="Courier New"/>
                <a:cs typeface="Courier New"/>
                <a:sym typeface="Courier New"/>
              </a:rPr>
              <a:t> warnings</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7F7F7"/>
                </a:highlight>
                <a:latin typeface="Courier New"/>
                <a:ea typeface="Courier New"/>
                <a:cs typeface="Courier New"/>
                <a:sym typeface="Courier New"/>
              </a:rPr>
              <a:t>warnings.filterwarnings(</a:t>
            </a:r>
            <a:r>
              <a:rPr lang="en" sz="1050">
                <a:solidFill>
                  <a:srgbClr val="A31515"/>
                </a:solidFill>
                <a:highlight>
                  <a:srgbClr val="F7F7F7"/>
                </a:highlight>
                <a:latin typeface="Courier New"/>
                <a:ea typeface="Courier New"/>
                <a:cs typeface="Courier New"/>
                <a:sym typeface="Courier New"/>
              </a:rPr>
              <a:t>'ignore'</a:t>
            </a:r>
            <a:r>
              <a:rPr lang="en" sz="1050">
                <a:solidFill>
                  <a:schemeClr val="dk1"/>
                </a:solidFill>
                <a:highlight>
                  <a:srgbClr val="F7F7F7"/>
                </a:highlight>
                <a:latin typeface="Courier New"/>
                <a:ea typeface="Courier New"/>
                <a:cs typeface="Courier New"/>
                <a:sym typeface="Courier New"/>
              </a:rPr>
              <a: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AF00DB"/>
              </a:solidFill>
              <a:highlight>
                <a:srgbClr val="F7F7F7"/>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2"/>
          <p:cNvSpPr txBox="1"/>
          <p:nvPr>
            <p:ph idx="1" type="body"/>
          </p:nvPr>
        </p:nvSpPr>
        <p:spPr>
          <a:xfrm>
            <a:off x="311700" y="445450"/>
            <a:ext cx="8520600" cy="41235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AF00DB"/>
                </a:solidFill>
                <a:highlight>
                  <a:srgbClr val="F7F7F7"/>
                </a:highlight>
                <a:latin typeface="Courier New"/>
                <a:ea typeface="Courier New"/>
                <a:cs typeface="Courier New"/>
                <a:sym typeface="Courier New"/>
              </a:rPr>
              <a:t>for</a:t>
            </a:r>
            <a:r>
              <a:rPr lang="en" sz="1050">
                <a:solidFill>
                  <a:schemeClr val="dk1"/>
                </a:solidFill>
                <a:highlight>
                  <a:srgbClr val="F7F7F7"/>
                </a:highlight>
                <a:latin typeface="Courier New"/>
                <a:ea typeface="Courier New"/>
                <a:cs typeface="Courier New"/>
                <a:sym typeface="Courier New"/>
              </a:rPr>
              <a:t> i </a:t>
            </a:r>
            <a:r>
              <a:rPr lang="en" sz="1050">
                <a:solidFill>
                  <a:srgbClr val="0000FF"/>
                </a:solidFill>
                <a:highlight>
                  <a:srgbClr val="F7F7F7"/>
                </a:highlight>
                <a:latin typeface="Courier New"/>
                <a:ea typeface="Courier New"/>
                <a:cs typeface="Courier New"/>
                <a:sym typeface="Courier New"/>
              </a:rPr>
              <a:t>in</a:t>
            </a:r>
            <a:r>
              <a:rPr lang="en" sz="1050">
                <a:solidFill>
                  <a:schemeClr val="dk1"/>
                </a:solidFill>
                <a:highlight>
                  <a:srgbClr val="F7F7F7"/>
                </a:highlight>
                <a:latin typeface="Courier New"/>
                <a:ea typeface="Courier New"/>
                <a:cs typeface="Courier New"/>
                <a:sym typeface="Courier New"/>
              </a:rPr>
              <a:t> </a:t>
            </a:r>
            <a:r>
              <a:rPr lang="en" sz="1050">
                <a:solidFill>
                  <a:srgbClr val="795E26"/>
                </a:solidFill>
                <a:highlight>
                  <a:srgbClr val="F7F7F7"/>
                </a:highlight>
                <a:latin typeface="Courier New"/>
                <a:ea typeface="Courier New"/>
                <a:cs typeface="Courier New"/>
                <a:sym typeface="Courier New"/>
              </a:rPr>
              <a:t>range</a:t>
            </a:r>
            <a:r>
              <a:rPr lang="en" sz="1050">
                <a:solidFill>
                  <a:schemeClr val="dk1"/>
                </a:solidFill>
                <a:highlight>
                  <a:srgbClr val="F7F7F7"/>
                </a:highlight>
                <a:latin typeface="Courier New"/>
                <a:ea typeface="Courier New"/>
                <a:cs typeface="Courier New"/>
                <a:sym typeface="Courier New"/>
              </a:rPr>
              <a:t>(</a:t>
            </a:r>
            <a:r>
              <a:rPr lang="en" sz="1050">
                <a:solidFill>
                  <a:srgbClr val="116644"/>
                </a:solidFill>
                <a:highlight>
                  <a:srgbClr val="F7F7F7"/>
                </a:highlight>
                <a:latin typeface="Courier New"/>
                <a:ea typeface="Courier New"/>
                <a:cs typeface="Courier New"/>
                <a:sym typeface="Courier New"/>
              </a:rPr>
              <a:t>1200</a:t>
            </a:r>
            <a:r>
              <a:rPr lang="en" sz="1050">
                <a:solidFill>
                  <a:schemeClr val="dk1"/>
                </a:solidFill>
                <a:highlight>
                  <a:srgbClr val="F7F7F7"/>
                </a:highlight>
                <a:latin typeface="Courier New"/>
                <a:ea typeface="Courier New"/>
                <a:cs typeface="Courier New"/>
                <a:sym typeface="Courier New"/>
              </a:rPr>
              <a:t>, </a:t>
            </a:r>
            <a:r>
              <a:rPr lang="en" sz="1050">
                <a:solidFill>
                  <a:srgbClr val="116644"/>
                </a:solidFill>
                <a:highlight>
                  <a:srgbClr val="F7F7F7"/>
                </a:highlight>
                <a:latin typeface="Courier New"/>
                <a:ea typeface="Courier New"/>
                <a:cs typeface="Courier New"/>
                <a:sym typeface="Courier New"/>
              </a:rPr>
              <a:t>1214</a:t>
            </a:r>
            <a:r>
              <a:rPr lang="en" sz="1050">
                <a:solidFill>
                  <a:schemeClr val="dk1"/>
                </a:solidFill>
                <a:highlight>
                  <a:srgbClr val="F7F7F7"/>
                </a:highlight>
                <a:latin typeface="Courier New"/>
                <a:ea typeface="Courier New"/>
                <a:cs typeface="Courier New"/>
                <a:sym typeface="Courier New"/>
              </a:rPr>
              <a:t>, </a:t>
            </a:r>
            <a:r>
              <a:rPr lang="en" sz="1050">
                <a:solidFill>
                  <a:srgbClr val="116644"/>
                </a:solidFill>
                <a:highlight>
                  <a:srgbClr val="F7F7F7"/>
                </a:highlight>
                <a:latin typeface="Courier New"/>
                <a:ea typeface="Courier New"/>
                <a:cs typeface="Courier New"/>
                <a:sym typeface="Courier New"/>
              </a:rPr>
              <a:t>1</a:t>
            </a:r>
            <a:r>
              <a:rPr lang="en" sz="1050">
                <a:solidFill>
                  <a:schemeClr val="dk1"/>
                </a:solidFill>
                <a:highlight>
                  <a:srgbClr val="F7F7F7"/>
                </a:highlight>
                <a:latin typeface="Courier New"/>
                <a:ea typeface="Courier New"/>
                <a:cs typeface="Courier New"/>
                <a:sym typeface="Courier New"/>
              </a:rPr>
              <a: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7F7F7"/>
                </a:highlight>
                <a:latin typeface="Courier New"/>
                <a:ea typeface="Courier New"/>
                <a:cs typeface="Courier New"/>
                <a:sym typeface="Courier New"/>
              </a:rPr>
              <a:t> rfModel = RandomForestClassifier(n_estimators=i, random_state=</a:t>
            </a:r>
            <a:r>
              <a:rPr lang="en" sz="1050">
                <a:solidFill>
                  <a:srgbClr val="116644"/>
                </a:solidFill>
                <a:highlight>
                  <a:srgbClr val="F7F7F7"/>
                </a:highlight>
                <a:latin typeface="Courier New"/>
                <a:ea typeface="Courier New"/>
                <a:cs typeface="Courier New"/>
                <a:sym typeface="Courier New"/>
              </a:rPr>
              <a:t>33</a:t>
            </a:r>
            <a:r>
              <a:rPr lang="en" sz="1050">
                <a:solidFill>
                  <a:schemeClr val="dk1"/>
                </a:solidFill>
                <a:highlight>
                  <a:srgbClr val="F7F7F7"/>
                </a:highlight>
                <a:latin typeface="Courier New"/>
                <a:ea typeface="Courier New"/>
                <a:cs typeface="Courier New"/>
                <a:sym typeface="Courier New"/>
              </a:rPr>
              <a:t>) </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7F7F7"/>
                </a:highlight>
                <a:latin typeface="Courier New"/>
                <a:ea typeface="Courier New"/>
                <a:cs typeface="Courier New"/>
                <a:sym typeface="Courier New"/>
              </a:rPr>
              <a:t> rfModel.fit(X_train, y_train)</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7F7F7"/>
                </a:highlight>
                <a:latin typeface="Courier New"/>
                <a:ea typeface="Courier New"/>
                <a:cs typeface="Courier New"/>
                <a:sym typeface="Courier New"/>
              </a:rPr>
              <a:t> y_pred = rfModel.predict(X_test)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7F7F7"/>
                </a:highlight>
                <a:latin typeface="Courier New"/>
                <a:ea typeface="Courier New"/>
                <a:cs typeface="Courier New"/>
                <a:sym typeface="Courier New"/>
              </a:rPr>
              <a:t> recall = recall_score(y_test, y_pred)</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7F7F7"/>
                </a:highlight>
                <a:latin typeface="Courier New"/>
                <a:ea typeface="Courier New"/>
                <a:cs typeface="Courier New"/>
                <a:sym typeface="Courier New"/>
              </a:rPr>
              <a:t> </a:t>
            </a:r>
            <a:r>
              <a:rPr lang="en" sz="1050">
                <a:solidFill>
                  <a:srgbClr val="795E26"/>
                </a:solidFill>
                <a:highlight>
                  <a:srgbClr val="F7F7F7"/>
                </a:highlight>
                <a:latin typeface="Courier New"/>
                <a:ea typeface="Courier New"/>
                <a:cs typeface="Courier New"/>
                <a:sym typeface="Courier New"/>
              </a:rPr>
              <a:t>print</a:t>
            </a:r>
            <a:r>
              <a:rPr lang="en" sz="1050">
                <a:solidFill>
                  <a:schemeClr val="dk1"/>
                </a:solidFill>
                <a:highlight>
                  <a:srgbClr val="F7F7F7"/>
                </a:highlight>
                <a:latin typeface="Courier New"/>
                <a:ea typeface="Courier New"/>
                <a:cs typeface="Courier New"/>
                <a:sym typeface="Courier New"/>
              </a:rPr>
              <a:t>(</a:t>
            </a:r>
            <a:r>
              <a:rPr lang="en" sz="1050">
                <a:solidFill>
                  <a:srgbClr val="0000FF"/>
                </a:solidFill>
                <a:highlight>
                  <a:srgbClr val="F7F7F7"/>
                </a:highlight>
                <a:latin typeface="Courier New"/>
                <a:ea typeface="Courier New"/>
                <a:cs typeface="Courier New"/>
                <a:sym typeface="Courier New"/>
              </a:rPr>
              <a:t>f</a:t>
            </a:r>
            <a:r>
              <a:rPr lang="en" sz="1050">
                <a:solidFill>
                  <a:srgbClr val="A31515"/>
                </a:solidFill>
                <a:highlight>
                  <a:srgbClr val="F7F7F7"/>
                </a:highlight>
                <a:latin typeface="Courier New"/>
                <a:ea typeface="Courier New"/>
                <a:cs typeface="Courier New"/>
                <a:sym typeface="Courier New"/>
              </a:rPr>
              <a:t>"Number of Estimators: </a:t>
            </a:r>
            <a:r>
              <a:rPr lang="en" sz="1050">
                <a:solidFill>
                  <a:schemeClr val="dk1"/>
                </a:solidFill>
                <a:highlight>
                  <a:srgbClr val="F7F7F7"/>
                </a:highlight>
                <a:latin typeface="Courier New"/>
                <a:ea typeface="Courier New"/>
                <a:cs typeface="Courier New"/>
                <a:sym typeface="Courier New"/>
              </a:rPr>
              <a:t>{i}</a:t>
            </a:r>
            <a:r>
              <a:rPr lang="en" sz="1050">
                <a:solidFill>
                  <a:srgbClr val="A31515"/>
                </a:solidFill>
                <a:highlight>
                  <a:srgbClr val="F7F7F7"/>
                </a:highlight>
                <a:latin typeface="Courier New"/>
                <a:ea typeface="Courier New"/>
                <a:cs typeface="Courier New"/>
                <a:sym typeface="Courier New"/>
              </a:rPr>
              <a:t>, Recall: </a:t>
            </a:r>
            <a:r>
              <a:rPr lang="en" sz="1050">
                <a:solidFill>
                  <a:schemeClr val="dk1"/>
                </a:solidFill>
                <a:highlight>
                  <a:srgbClr val="F7F7F7"/>
                </a:highlight>
                <a:latin typeface="Courier New"/>
                <a:ea typeface="Courier New"/>
                <a:cs typeface="Courier New"/>
                <a:sym typeface="Courier New"/>
              </a:rPr>
              <a:t>{recall}</a:t>
            </a:r>
            <a:r>
              <a:rPr lang="en" sz="1050">
                <a:solidFill>
                  <a:srgbClr val="A31515"/>
                </a:solidFill>
                <a:highlight>
                  <a:srgbClr val="F7F7F7"/>
                </a:highlight>
                <a:latin typeface="Courier New"/>
                <a:ea typeface="Courier New"/>
                <a:cs typeface="Courier New"/>
                <a:sym typeface="Courier New"/>
              </a:rPr>
              <a:t>"</a:t>
            </a:r>
            <a:r>
              <a:rPr lang="en" sz="1050">
                <a:solidFill>
                  <a:schemeClr val="dk1"/>
                </a:solidFill>
                <a:highlight>
                  <a:srgbClr val="F7F7F7"/>
                </a:highlight>
                <a:latin typeface="Courier New"/>
                <a:ea typeface="Courier New"/>
                <a:cs typeface="Courier New"/>
                <a:sym typeface="Courier New"/>
              </a:rPr>
              <a:t>)</a:t>
            </a:r>
            <a:endParaRPr sz="1050">
              <a:solidFill>
                <a:schemeClr val="dk1"/>
              </a:solidFill>
              <a:highlight>
                <a:srgbClr val="F7F7F7"/>
              </a:highlight>
              <a:latin typeface="Courier New"/>
              <a:ea typeface="Courier New"/>
              <a:cs typeface="Courier New"/>
              <a:sym typeface="Courier New"/>
            </a:endParaRPr>
          </a:p>
          <a:p>
            <a:pPr indent="0" lvl="0" marL="0" rtl="0" algn="l">
              <a:spcBef>
                <a:spcPts val="0"/>
              </a:spcBef>
              <a:spcAft>
                <a:spcPts val="0"/>
              </a:spcAft>
              <a:buNone/>
            </a:pPr>
            <a:r>
              <a:t/>
            </a:r>
            <a:endParaRPr/>
          </a:p>
          <a:p>
            <a:pPr indent="0" lvl="0" marL="0" rtl="0" algn="l">
              <a:lnSpc>
                <a:spcPct val="135714"/>
              </a:lnSpc>
              <a:spcBef>
                <a:spcPts val="1200"/>
              </a:spcBef>
              <a:spcAft>
                <a:spcPts val="0"/>
              </a:spcAft>
              <a:buClr>
                <a:schemeClr val="dk1"/>
              </a:buClr>
              <a:buSzPts val="1100"/>
              <a:buFont typeface="Arial"/>
              <a:buNone/>
            </a:pPr>
            <a:r>
              <a:rPr lang="en" sz="1050">
                <a:solidFill>
                  <a:schemeClr val="dk1"/>
                </a:solidFill>
                <a:highlight>
                  <a:srgbClr val="F7F7F7"/>
                </a:highlight>
                <a:latin typeface="Courier New"/>
                <a:ea typeface="Courier New"/>
                <a:cs typeface="Courier New"/>
                <a:sym typeface="Courier New"/>
              </a:rPr>
              <a:t>bestRandomForestModel = RandomForestClassifier(n_estimators=</a:t>
            </a:r>
            <a:r>
              <a:rPr lang="en" sz="1050">
                <a:solidFill>
                  <a:srgbClr val="116644"/>
                </a:solidFill>
                <a:highlight>
                  <a:srgbClr val="F7F7F7"/>
                </a:highlight>
                <a:latin typeface="Courier New"/>
                <a:ea typeface="Courier New"/>
                <a:cs typeface="Courier New"/>
                <a:sym typeface="Courier New"/>
              </a:rPr>
              <a:t>1205</a:t>
            </a:r>
            <a:r>
              <a:rPr lang="en" sz="1050">
                <a:solidFill>
                  <a:schemeClr val="dk1"/>
                </a:solidFill>
                <a:highlight>
                  <a:srgbClr val="F7F7F7"/>
                </a:highlight>
                <a:latin typeface="Courier New"/>
                <a:ea typeface="Courier New"/>
                <a:cs typeface="Courier New"/>
                <a:sym typeface="Courier New"/>
              </a:rPr>
              <a:t>, random_state=</a:t>
            </a:r>
            <a:r>
              <a:rPr lang="en" sz="1050">
                <a:solidFill>
                  <a:srgbClr val="116644"/>
                </a:solidFill>
                <a:highlight>
                  <a:srgbClr val="F7F7F7"/>
                </a:highlight>
                <a:latin typeface="Courier New"/>
                <a:ea typeface="Courier New"/>
                <a:cs typeface="Courier New"/>
                <a:sym typeface="Courier New"/>
              </a:rPr>
              <a:t>33</a:t>
            </a:r>
            <a:r>
              <a:rPr lang="en" sz="1050">
                <a:solidFill>
                  <a:schemeClr val="dk1"/>
                </a:solidFill>
                <a:highlight>
                  <a:srgbClr val="F7F7F7"/>
                </a:highlight>
                <a:latin typeface="Courier New"/>
                <a:ea typeface="Courier New"/>
                <a:cs typeface="Courier New"/>
                <a:sym typeface="Courier New"/>
              </a:rPr>
              <a:t>) </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7F7F7"/>
                </a:highlight>
                <a:latin typeface="Courier New"/>
                <a:ea typeface="Courier New"/>
                <a:cs typeface="Courier New"/>
                <a:sym typeface="Courier New"/>
              </a:rPr>
              <a:t>bestRandomForestModel.fit(X_train, y_train)</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7F7F7"/>
                </a:highlight>
                <a:latin typeface="Courier New"/>
                <a:ea typeface="Courier New"/>
                <a:cs typeface="Courier New"/>
                <a:sym typeface="Courier New"/>
              </a:rPr>
              <a:t>y_pred = bestRandomForestModel.predict(X_test)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7F7F7"/>
                </a:highlight>
                <a:latin typeface="Courier New"/>
                <a:ea typeface="Courier New"/>
                <a:cs typeface="Courier New"/>
                <a:sym typeface="Courier New"/>
              </a:rPr>
              <a:t>recall = recall_score(y_test, y_pred)</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7F7F7"/>
                </a:highlight>
                <a:latin typeface="Courier New"/>
                <a:ea typeface="Courier New"/>
                <a:cs typeface="Courier New"/>
                <a:sym typeface="Courier New"/>
              </a:rPr>
              <a:t>scores[</a:t>
            </a:r>
            <a:r>
              <a:rPr lang="en" sz="1050">
                <a:solidFill>
                  <a:srgbClr val="A31515"/>
                </a:solidFill>
                <a:highlight>
                  <a:srgbClr val="F7F7F7"/>
                </a:highlight>
                <a:latin typeface="Courier New"/>
                <a:ea typeface="Courier New"/>
                <a:cs typeface="Courier New"/>
                <a:sym typeface="Courier New"/>
              </a:rPr>
              <a:t>'Random Forest'</a:t>
            </a:r>
            <a:r>
              <a:rPr lang="en" sz="1050">
                <a:solidFill>
                  <a:schemeClr val="dk1"/>
                </a:solidFill>
                <a:highlight>
                  <a:srgbClr val="F7F7F7"/>
                </a:highlight>
                <a:latin typeface="Courier New"/>
                <a:ea typeface="Courier New"/>
                <a:cs typeface="Courier New"/>
                <a:sym typeface="Courier New"/>
              </a:rPr>
              <a:t>] = recall</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795E26"/>
                </a:solidFill>
                <a:highlight>
                  <a:srgbClr val="F7F7F7"/>
                </a:highlight>
                <a:latin typeface="Courier New"/>
                <a:ea typeface="Courier New"/>
                <a:cs typeface="Courier New"/>
                <a:sym typeface="Courier New"/>
              </a:rPr>
              <a:t>print</a:t>
            </a:r>
            <a:r>
              <a:rPr lang="en" sz="1050">
                <a:solidFill>
                  <a:schemeClr val="dk1"/>
                </a:solidFill>
                <a:highlight>
                  <a:srgbClr val="F7F7F7"/>
                </a:highlight>
                <a:latin typeface="Courier New"/>
                <a:ea typeface="Courier New"/>
                <a:cs typeface="Courier New"/>
                <a:sym typeface="Courier New"/>
              </a:rPr>
              <a:t>(</a:t>
            </a:r>
            <a:r>
              <a:rPr lang="en" sz="1050">
                <a:solidFill>
                  <a:srgbClr val="0000FF"/>
                </a:solidFill>
                <a:highlight>
                  <a:srgbClr val="F7F7F7"/>
                </a:highlight>
                <a:latin typeface="Courier New"/>
                <a:ea typeface="Courier New"/>
                <a:cs typeface="Courier New"/>
                <a:sym typeface="Courier New"/>
              </a:rPr>
              <a:t>f</a:t>
            </a:r>
            <a:r>
              <a:rPr lang="en" sz="1050">
                <a:solidFill>
                  <a:srgbClr val="A31515"/>
                </a:solidFill>
                <a:highlight>
                  <a:srgbClr val="F7F7F7"/>
                </a:highlight>
                <a:latin typeface="Courier New"/>
                <a:ea typeface="Courier New"/>
                <a:cs typeface="Courier New"/>
                <a:sym typeface="Courier New"/>
              </a:rPr>
              <a:t>"Recall: </a:t>
            </a:r>
            <a:r>
              <a:rPr lang="en" sz="1050">
                <a:solidFill>
                  <a:schemeClr val="dk1"/>
                </a:solidFill>
                <a:highlight>
                  <a:srgbClr val="F7F7F7"/>
                </a:highlight>
                <a:latin typeface="Courier New"/>
                <a:ea typeface="Courier New"/>
                <a:cs typeface="Courier New"/>
                <a:sym typeface="Courier New"/>
              </a:rPr>
              <a:t>{recall}</a:t>
            </a:r>
            <a:r>
              <a:rPr lang="en" sz="1050">
                <a:solidFill>
                  <a:srgbClr val="A31515"/>
                </a:solidFill>
                <a:highlight>
                  <a:srgbClr val="F7F7F7"/>
                </a:highlight>
                <a:latin typeface="Courier New"/>
                <a:ea typeface="Courier New"/>
                <a:cs typeface="Courier New"/>
                <a:sym typeface="Courier New"/>
              </a:rPr>
              <a:t>"</a:t>
            </a:r>
            <a:r>
              <a:rPr lang="en" sz="1050">
                <a:solidFill>
                  <a:schemeClr val="dk1"/>
                </a:solidFill>
                <a:highlight>
                  <a:srgbClr val="F7F7F7"/>
                </a:highlight>
                <a:latin typeface="Courier New"/>
                <a:ea typeface="Courier New"/>
                <a:cs typeface="Courier New"/>
                <a:sym typeface="Courier New"/>
              </a:rPr>
              <a:t>)</a:t>
            </a:r>
            <a:endParaRPr sz="1050">
              <a:solidFill>
                <a:schemeClr val="dk1"/>
              </a:solidFill>
              <a:highlight>
                <a:srgbClr val="F7F7F7"/>
              </a:highlight>
              <a:latin typeface="Courier New"/>
              <a:ea typeface="Courier New"/>
              <a:cs typeface="Courier New"/>
              <a:sym typeface="Courier New"/>
            </a:endParaRPr>
          </a:p>
          <a:p>
            <a:pPr indent="0" lvl="0" marL="0" rtl="0" algn="l">
              <a:spcBef>
                <a:spcPts val="0"/>
              </a:spcBef>
              <a:spcAft>
                <a:spcPts val="0"/>
              </a:spcAft>
              <a:buNone/>
            </a:pPr>
            <a:r>
              <a:t/>
            </a:r>
            <a:endParaRPr/>
          </a:p>
          <a:p>
            <a:pPr indent="0" lvl="0" marL="0" rtl="0" algn="l">
              <a:spcBef>
                <a:spcPts val="1200"/>
              </a:spcBef>
              <a:spcAft>
                <a:spcPts val="1200"/>
              </a:spcAft>
              <a:buNone/>
            </a:pPr>
            <a:r>
              <a:rPr lang="en" sz="1050">
                <a:solidFill>
                  <a:srgbClr val="1F1F1F"/>
                </a:solidFill>
                <a:highlight>
                  <a:srgbClr val="FFFFFF"/>
                </a:highlight>
                <a:latin typeface="Courier New"/>
                <a:ea typeface="Courier New"/>
                <a:cs typeface="Courier New"/>
                <a:sym typeface="Courier New"/>
              </a:rPr>
              <a:t>Recall: 0.5211970074812967</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7F7F7"/>
                </a:highlight>
                <a:latin typeface="Courier New"/>
                <a:ea typeface="Courier New"/>
                <a:cs typeface="Courier New"/>
                <a:sym typeface="Courier New"/>
              </a:rPr>
              <a:t>importances = bestRandomForestModel.feature_importances_</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7F7F7"/>
                </a:highlight>
                <a:latin typeface="Courier New"/>
                <a:ea typeface="Courier New"/>
                <a:cs typeface="Courier New"/>
                <a:sym typeface="Courier New"/>
              </a:rPr>
              <a:t>feature_names = X.columns</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8000"/>
                </a:solidFill>
                <a:highlight>
                  <a:srgbClr val="F7F7F7"/>
                </a:highlight>
                <a:latin typeface="Courier New"/>
                <a:ea typeface="Courier New"/>
                <a:cs typeface="Courier New"/>
                <a:sym typeface="Courier New"/>
              </a:rPr>
              <a:t># Sort feature importances in descending order</a:t>
            </a:r>
            <a:endParaRPr sz="1050">
              <a:solidFill>
                <a:srgbClr val="008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7F7F7"/>
                </a:highlight>
                <a:latin typeface="Courier New"/>
                <a:ea typeface="Courier New"/>
                <a:cs typeface="Courier New"/>
                <a:sym typeface="Courier New"/>
              </a:rPr>
              <a:t>indices = np.argsort(importances)[::</a:t>
            </a:r>
            <a:r>
              <a:rPr lang="en" sz="1050">
                <a:solidFill>
                  <a:srgbClr val="116644"/>
                </a:solidFill>
                <a:highlight>
                  <a:srgbClr val="F7F7F7"/>
                </a:highlight>
                <a:latin typeface="Courier New"/>
                <a:ea typeface="Courier New"/>
                <a:cs typeface="Courier New"/>
                <a:sym typeface="Courier New"/>
              </a:rPr>
              <a:t>-1</a:t>
            </a:r>
            <a:r>
              <a:rPr lang="en" sz="1050">
                <a:solidFill>
                  <a:schemeClr val="dk1"/>
                </a:solidFill>
                <a:highlight>
                  <a:srgbClr val="F7F7F7"/>
                </a:highlight>
                <a:latin typeface="Courier New"/>
                <a:ea typeface="Courier New"/>
                <a:cs typeface="Courier New"/>
                <a:sym typeface="Courier New"/>
              </a:rPr>
              <a: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8000"/>
                </a:solidFill>
                <a:highlight>
                  <a:srgbClr val="F7F7F7"/>
                </a:highlight>
                <a:latin typeface="Courier New"/>
                <a:ea typeface="Courier New"/>
                <a:cs typeface="Courier New"/>
                <a:sym typeface="Courier New"/>
              </a:rPr>
              <a:t># Plot the feature importances</a:t>
            </a:r>
            <a:endParaRPr sz="1050">
              <a:solidFill>
                <a:srgbClr val="008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7F7F7"/>
                </a:highlight>
                <a:latin typeface="Courier New"/>
                <a:ea typeface="Courier New"/>
                <a:cs typeface="Courier New"/>
                <a:sym typeface="Courier New"/>
              </a:rPr>
              <a:t>plt.figure(figsize=(</a:t>
            </a:r>
            <a:r>
              <a:rPr lang="en" sz="1050">
                <a:solidFill>
                  <a:srgbClr val="116644"/>
                </a:solidFill>
                <a:highlight>
                  <a:srgbClr val="F7F7F7"/>
                </a:highlight>
                <a:latin typeface="Courier New"/>
                <a:ea typeface="Courier New"/>
                <a:cs typeface="Courier New"/>
                <a:sym typeface="Courier New"/>
              </a:rPr>
              <a:t>10</a:t>
            </a:r>
            <a:r>
              <a:rPr lang="en" sz="1050">
                <a:solidFill>
                  <a:schemeClr val="dk1"/>
                </a:solidFill>
                <a:highlight>
                  <a:srgbClr val="F7F7F7"/>
                </a:highlight>
                <a:latin typeface="Courier New"/>
                <a:ea typeface="Courier New"/>
                <a:cs typeface="Courier New"/>
                <a:sym typeface="Courier New"/>
              </a:rPr>
              <a:t>, </a:t>
            </a:r>
            <a:r>
              <a:rPr lang="en" sz="1050">
                <a:solidFill>
                  <a:srgbClr val="116644"/>
                </a:solidFill>
                <a:highlight>
                  <a:srgbClr val="F7F7F7"/>
                </a:highlight>
                <a:latin typeface="Courier New"/>
                <a:ea typeface="Courier New"/>
                <a:cs typeface="Courier New"/>
                <a:sym typeface="Courier New"/>
              </a:rPr>
              <a:t>6</a:t>
            </a:r>
            <a:r>
              <a:rPr lang="en" sz="1050">
                <a:solidFill>
                  <a:schemeClr val="dk1"/>
                </a:solidFill>
                <a:highlight>
                  <a:srgbClr val="F7F7F7"/>
                </a:highlight>
                <a:latin typeface="Courier New"/>
                <a:ea typeface="Courier New"/>
                <a:cs typeface="Courier New"/>
                <a:sym typeface="Courier New"/>
              </a:rPr>
              <a: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7F7F7"/>
                </a:highlight>
                <a:latin typeface="Courier New"/>
                <a:ea typeface="Courier New"/>
                <a:cs typeface="Courier New"/>
                <a:sym typeface="Courier New"/>
              </a:rPr>
              <a:t>plt.title(</a:t>
            </a:r>
            <a:r>
              <a:rPr lang="en" sz="1050">
                <a:solidFill>
                  <a:srgbClr val="A31515"/>
                </a:solidFill>
                <a:highlight>
                  <a:srgbClr val="F7F7F7"/>
                </a:highlight>
                <a:latin typeface="Courier New"/>
                <a:ea typeface="Courier New"/>
                <a:cs typeface="Courier New"/>
                <a:sym typeface="Courier New"/>
              </a:rPr>
              <a:t>"Feature Importance (Gini Importance)"</a:t>
            </a:r>
            <a:r>
              <a:rPr lang="en" sz="1050">
                <a:solidFill>
                  <a:schemeClr val="dk1"/>
                </a:solidFill>
                <a:highlight>
                  <a:srgbClr val="F7F7F7"/>
                </a:highlight>
                <a:latin typeface="Courier New"/>
                <a:ea typeface="Courier New"/>
                <a:cs typeface="Courier New"/>
                <a:sym typeface="Courier New"/>
              </a:rPr>
              <a: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7F7F7"/>
                </a:highlight>
                <a:latin typeface="Courier New"/>
                <a:ea typeface="Courier New"/>
                <a:cs typeface="Courier New"/>
                <a:sym typeface="Courier New"/>
              </a:rPr>
              <a:t>plt.bar(</a:t>
            </a:r>
            <a:r>
              <a:rPr lang="en" sz="1050">
                <a:solidFill>
                  <a:srgbClr val="795E26"/>
                </a:solidFill>
                <a:highlight>
                  <a:srgbClr val="F7F7F7"/>
                </a:highlight>
                <a:latin typeface="Courier New"/>
                <a:ea typeface="Courier New"/>
                <a:cs typeface="Courier New"/>
                <a:sym typeface="Courier New"/>
              </a:rPr>
              <a:t>range</a:t>
            </a:r>
            <a:r>
              <a:rPr lang="en" sz="1050">
                <a:solidFill>
                  <a:schemeClr val="dk1"/>
                </a:solidFill>
                <a:highlight>
                  <a:srgbClr val="F7F7F7"/>
                </a:highlight>
                <a:latin typeface="Courier New"/>
                <a:ea typeface="Courier New"/>
                <a:cs typeface="Courier New"/>
                <a:sym typeface="Courier New"/>
              </a:rPr>
              <a:t>(X.shape[</a:t>
            </a:r>
            <a:r>
              <a:rPr lang="en" sz="1050">
                <a:solidFill>
                  <a:srgbClr val="116644"/>
                </a:solidFill>
                <a:highlight>
                  <a:srgbClr val="F7F7F7"/>
                </a:highlight>
                <a:latin typeface="Courier New"/>
                <a:ea typeface="Courier New"/>
                <a:cs typeface="Courier New"/>
                <a:sym typeface="Courier New"/>
              </a:rPr>
              <a:t>1</a:t>
            </a:r>
            <a:r>
              <a:rPr lang="en" sz="1050">
                <a:solidFill>
                  <a:schemeClr val="dk1"/>
                </a:solidFill>
                <a:highlight>
                  <a:srgbClr val="F7F7F7"/>
                </a:highlight>
                <a:latin typeface="Courier New"/>
                <a:ea typeface="Courier New"/>
                <a:cs typeface="Courier New"/>
                <a:sym typeface="Courier New"/>
              </a:rPr>
              <a:t>]), importances[indices], align=</a:t>
            </a:r>
            <a:r>
              <a:rPr lang="en" sz="1050">
                <a:solidFill>
                  <a:srgbClr val="A31515"/>
                </a:solidFill>
                <a:highlight>
                  <a:srgbClr val="F7F7F7"/>
                </a:highlight>
                <a:latin typeface="Courier New"/>
                <a:ea typeface="Courier New"/>
                <a:cs typeface="Courier New"/>
                <a:sym typeface="Courier New"/>
              </a:rPr>
              <a:t>"center"</a:t>
            </a:r>
            <a:r>
              <a:rPr lang="en" sz="1050">
                <a:solidFill>
                  <a:schemeClr val="dk1"/>
                </a:solidFill>
                <a:highlight>
                  <a:srgbClr val="F7F7F7"/>
                </a:highlight>
                <a:latin typeface="Courier New"/>
                <a:ea typeface="Courier New"/>
                <a:cs typeface="Courier New"/>
                <a:sym typeface="Courier New"/>
              </a:rPr>
              <a: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7F7F7"/>
                </a:highlight>
                <a:latin typeface="Courier New"/>
                <a:ea typeface="Courier New"/>
                <a:cs typeface="Courier New"/>
                <a:sym typeface="Courier New"/>
              </a:rPr>
              <a:t>plt.xticks(</a:t>
            </a:r>
            <a:r>
              <a:rPr lang="en" sz="1050">
                <a:solidFill>
                  <a:srgbClr val="795E26"/>
                </a:solidFill>
                <a:highlight>
                  <a:srgbClr val="F7F7F7"/>
                </a:highlight>
                <a:latin typeface="Courier New"/>
                <a:ea typeface="Courier New"/>
                <a:cs typeface="Courier New"/>
                <a:sym typeface="Courier New"/>
              </a:rPr>
              <a:t>range</a:t>
            </a:r>
            <a:r>
              <a:rPr lang="en" sz="1050">
                <a:solidFill>
                  <a:schemeClr val="dk1"/>
                </a:solidFill>
                <a:highlight>
                  <a:srgbClr val="F7F7F7"/>
                </a:highlight>
                <a:latin typeface="Courier New"/>
                <a:ea typeface="Courier New"/>
                <a:cs typeface="Courier New"/>
                <a:sym typeface="Courier New"/>
              </a:rPr>
              <a:t>(X.shape[</a:t>
            </a:r>
            <a:r>
              <a:rPr lang="en" sz="1050">
                <a:solidFill>
                  <a:srgbClr val="116644"/>
                </a:solidFill>
                <a:highlight>
                  <a:srgbClr val="F7F7F7"/>
                </a:highlight>
                <a:latin typeface="Courier New"/>
                <a:ea typeface="Courier New"/>
                <a:cs typeface="Courier New"/>
                <a:sym typeface="Courier New"/>
              </a:rPr>
              <a:t>1</a:t>
            </a:r>
            <a:r>
              <a:rPr lang="en" sz="1050">
                <a:solidFill>
                  <a:schemeClr val="dk1"/>
                </a:solidFill>
                <a:highlight>
                  <a:srgbClr val="F7F7F7"/>
                </a:highlight>
                <a:latin typeface="Courier New"/>
                <a:ea typeface="Courier New"/>
                <a:cs typeface="Courier New"/>
                <a:sym typeface="Courier New"/>
              </a:rPr>
              <a:t>]), feature_names[indices], rotation=</a:t>
            </a:r>
            <a:r>
              <a:rPr lang="en" sz="1050">
                <a:solidFill>
                  <a:srgbClr val="116644"/>
                </a:solidFill>
                <a:highlight>
                  <a:srgbClr val="F7F7F7"/>
                </a:highlight>
                <a:latin typeface="Courier New"/>
                <a:ea typeface="Courier New"/>
                <a:cs typeface="Courier New"/>
                <a:sym typeface="Courier New"/>
              </a:rPr>
              <a:t>90</a:t>
            </a:r>
            <a:r>
              <a:rPr lang="en" sz="1050">
                <a:solidFill>
                  <a:schemeClr val="dk1"/>
                </a:solidFill>
                <a:highlight>
                  <a:srgbClr val="F7F7F7"/>
                </a:highlight>
                <a:latin typeface="Courier New"/>
                <a:ea typeface="Courier New"/>
                <a:cs typeface="Courier New"/>
                <a:sym typeface="Courier New"/>
              </a:rPr>
              <a: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7F7F7"/>
                </a:highlight>
                <a:latin typeface="Courier New"/>
                <a:ea typeface="Courier New"/>
                <a:cs typeface="Courier New"/>
                <a:sym typeface="Courier New"/>
              </a:rPr>
              <a:t>plt.xlabel(</a:t>
            </a:r>
            <a:r>
              <a:rPr lang="en" sz="1050">
                <a:solidFill>
                  <a:srgbClr val="A31515"/>
                </a:solidFill>
                <a:highlight>
                  <a:srgbClr val="F7F7F7"/>
                </a:highlight>
                <a:latin typeface="Courier New"/>
                <a:ea typeface="Courier New"/>
                <a:cs typeface="Courier New"/>
                <a:sym typeface="Courier New"/>
              </a:rPr>
              <a:t>"Features"</a:t>
            </a:r>
            <a:r>
              <a:rPr lang="en" sz="1050">
                <a:solidFill>
                  <a:schemeClr val="dk1"/>
                </a:solidFill>
                <a:highlight>
                  <a:srgbClr val="F7F7F7"/>
                </a:highlight>
                <a:latin typeface="Courier New"/>
                <a:ea typeface="Courier New"/>
                <a:cs typeface="Courier New"/>
                <a:sym typeface="Courier New"/>
              </a:rPr>
              <a: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7F7F7"/>
                </a:highlight>
                <a:latin typeface="Courier New"/>
                <a:ea typeface="Courier New"/>
                <a:cs typeface="Courier New"/>
                <a:sym typeface="Courier New"/>
              </a:rPr>
              <a:t>plt.ylabel(</a:t>
            </a:r>
            <a:r>
              <a:rPr lang="en" sz="1050">
                <a:solidFill>
                  <a:srgbClr val="A31515"/>
                </a:solidFill>
                <a:highlight>
                  <a:srgbClr val="F7F7F7"/>
                </a:highlight>
                <a:latin typeface="Courier New"/>
                <a:ea typeface="Courier New"/>
                <a:cs typeface="Courier New"/>
                <a:sym typeface="Courier New"/>
              </a:rPr>
              <a:t>"Importance"</a:t>
            </a:r>
            <a:r>
              <a:rPr lang="en" sz="1050">
                <a:solidFill>
                  <a:schemeClr val="dk1"/>
                </a:solidFill>
                <a:highlight>
                  <a:srgbClr val="F7F7F7"/>
                </a:highlight>
                <a:latin typeface="Courier New"/>
                <a:ea typeface="Courier New"/>
                <a:cs typeface="Courier New"/>
                <a:sym typeface="Courier New"/>
              </a:rPr>
              <a: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7F7F7"/>
                </a:highlight>
                <a:latin typeface="Courier New"/>
                <a:ea typeface="Courier New"/>
                <a:cs typeface="Courier New"/>
                <a:sym typeface="Courier New"/>
              </a:rPr>
              <a:t>plt.tight_layout()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7F7F7"/>
                </a:highlight>
                <a:latin typeface="Courier New"/>
                <a:ea typeface="Courier New"/>
                <a:cs typeface="Courier New"/>
                <a:sym typeface="Courier New"/>
              </a:rPr>
              <a:t>plt.show()</a:t>
            </a:r>
            <a:endParaRPr sz="1050">
              <a:solidFill>
                <a:schemeClr val="dk1"/>
              </a:solidFill>
              <a:highlight>
                <a:srgbClr val="F7F7F7"/>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pic>
        <p:nvPicPr>
          <p:cNvPr id="268" name="Google Shape;268;p44"/>
          <p:cNvPicPr preferRelativeResize="0"/>
          <p:nvPr/>
        </p:nvPicPr>
        <p:blipFill>
          <a:blip r:embed="rId3">
            <a:alphaModFix/>
          </a:blip>
          <a:stretch>
            <a:fillRect/>
          </a:stretch>
        </p:blipFill>
        <p:spPr>
          <a:xfrm>
            <a:off x="1044100" y="844588"/>
            <a:ext cx="6610350" cy="37242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Kernel SVM</a:t>
            </a:r>
            <a:endParaRPr/>
          </a:p>
        </p:txBody>
      </p:sp>
      <p:sp>
        <p:nvSpPr>
          <p:cNvPr id="274" name="Google Shape;274;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7F7F7"/>
                </a:highlight>
                <a:latin typeface="Courier New"/>
                <a:ea typeface="Courier New"/>
                <a:cs typeface="Courier New"/>
                <a:sym typeface="Courier New"/>
              </a:rPr>
              <a:t>param_grid = {</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7F7F7"/>
                </a:highlight>
                <a:latin typeface="Courier New"/>
                <a:ea typeface="Courier New"/>
                <a:cs typeface="Courier New"/>
                <a:sym typeface="Courier New"/>
              </a:rPr>
              <a:t> </a:t>
            </a:r>
            <a:r>
              <a:rPr lang="en" sz="1050">
                <a:solidFill>
                  <a:srgbClr val="A31515"/>
                </a:solidFill>
                <a:highlight>
                  <a:srgbClr val="F7F7F7"/>
                </a:highlight>
                <a:latin typeface="Courier New"/>
                <a:ea typeface="Courier New"/>
                <a:cs typeface="Courier New"/>
                <a:sym typeface="Courier New"/>
              </a:rPr>
              <a:t>'C'</a:t>
            </a:r>
            <a:r>
              <a:rPr lang="en" sz="1050">
                <a:solidFill>
                  <a:schemeClr val="dk1"/>
                </a:solidFill>
                <a:highlight>
                  <a:srgbClr val="F7F7F7"/>
                </a:highlight>
                <a:latin typeface="Courier New"/>
                <a:ea typeface="Courier New"/>
                <a:cs typeface="Courier New"/>
                <a:sym typeface="Courier New"/>
              </a:rPr>
              <a:t>: [</a:t>
            </a:r>
            <a:r>
              <a:rPr lang="en" sz="1050">
                <a:solidFill>
                  <a:srgbClr val="116644"/>
                </a:solidFill>
                <a:highlight>
                  <a:srgbClr val="F7F7F7"/>
                </a:highlight>
                <a:latin typeface="Courier New"/>
                <a:ea typeface="Courier New"/>
                <a:cs typeface="Courier New"/>
                <a:sym typeface="Courier New"/>
              </a:rPr>
              <a:t>0.1</a:t>
            </a:r>
            <a:r>
              <a:rPr lang="en" sz="1050">
                <a:solidFill>
                  <a:schemeClr val="dk1"/>
                </a:solidFill>
                <a:highlight>
                  <a:srgbClr val="F7F7F7"/>
                </a:highlight>
                <a:latin typeface="Courier New"/>
                <a:ea typeface="Courier New"/>
                <a:cs typeface="Courier New"/>
                <a:sym typeface="Courier New"/>
              </a:rPr>
              <a:t>, </a:t>
            </a:r>
            <a:r>
              <a:rPr lang="en" sz="1050">
                <a:solidFill>
                  <a:srgbClr val="116644"/>
                </a:solidFill>
                <a:highlight>
                  <a:srgbClr val="F7F7F7"/>
                </a:highlight>
                <a:latin typeface="Courier New"/>
                <a:ea typeface="Courier New"/>
                <a:cs typeface="Courier New"/>
                <a:sym typeface="Courier New"/>
              </a:rPr>
              <a:t>1</a:t>
            </a:r>
            <a:r>
              <a:rPr lang="en" sz="1050">
                <a:solidFill>
                  <a:schemeClr val="dk1"/>
                </a:solidFill>
                <a:highlight>
                  <a:srgbClr val="F7F7F7"/>
                </a:highlight>
                <a:latin typeface="Courier New"/>
                <a:ea typeface="Courier New"/>
                <a:cs typeface="Courier New"/>
                <a:sym typeface="Courier New"/>
              </a:rPr>
              <a:t>, </a:t>
            </a:r>
            <a:r>
              <a:rPr lang="en" sz="1050">
                <a:solidFill>
                  <a:srgbClr val="116644"/>
                </a:solidFill>
                <a:highlight>
                  <a:srgbClr val="F7F7F7"/>
                </a:highlight>
                <a:latin typeface="Courier New"/>
                <a:ea typeface="Courier New"/>
                <a:cs typeface="Courier New"/>
                <a:sym typeface="Courier New"/>
              </a:rPr>
              <a:t>10</a:t>
            </a:r>
            <a:r>
              <a:rPr lang="en" sz="1050">
                <a:solidFill>
                  <a:schemeClr val="dk1"/>
                </a:solidFill>
                <a:highlight>
                  <a:srgbClr val="F7F7F7"/>
                </a:highlight>
                <a:latin typeface="Courier New"/>
                <a:ea typeface="Courier New"/>
                <a:cs typeface="Courier New"/>
                <a:sym typeface="Courier New"/>
              </a:rPr>
              <a:t>, </a:t>
            </a:r>
            <a:r>
              <a:rPr lang="en" sz="1050">
                <a:solidFill>
                  <a:srgbClr val="116644"/>
                </a:solidFill>
                <a:highlight>
                  <a:srgbClr val="F7F7F7"/>
                </a:highlight>
                <a:latin typeface="Courier New"/>
                <a:ea typeface="Courier New"/>
                <a:cs typeface="Courier New"/>
                <a:sym typeface="Courier New"/>
              </a:rPr>
              <a:t>100</a:t>
            </a:r>
            <a:r>
              <a:rPr lang="en" sz="1050">
                <a:solidFill>
                  <a:schemeClr val="dk1"/>
                </a:solidFill>
                <a:highlight>
                  <a:srgbClr val="F7F7F7"/>
                </a:highlight>
                <a:latin typeface="Courier New"/>
                <a:ea typeface="Courier New"/>
                <a:cs typeface="Courier New"/>
                <a:sym typeface="Courier New"/>
              </a:rPr>
              <a:t>], </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7F7F7"/>
                </a:highlight>
                <a:latin typeface="Courier New"/>
                <a:ea typeface="Courier New"/>
                <a:cs typeface="Courier New"/>
                <a:sym typeface="Courier New"/>
              </a:rPr>
              <a:t> </a:t>
            </a:r>
            <a:r>
              <a:rPr lang="en" sz="1050">
                <a:solidFill>
                  <a:srgbClr val="A31515"/>
                </a:solidFill>
                <a:highlight>
                  <a:srgbClr val="F7F7F7"/>
                </a:highlight>
                <a:latin typeface="Courier New"/>
                <a:ea typeface="Courier New"/>
                <a:cs typeface="Courier New"/>
                <a:sym typeface="Courier New"/>
              </a:rPr>
              <a:t>'kernel'</a:t>
            </a:r>
            <a:r>
              <a:rPr lang="en" sz="1050">
                <a:solidFill>
                  <a:schemeClr val="dk1"/>
                </a:solidFill>
                <a:highlight>
                  <a:srgbClr val="F7F7F7"/>
                </a:highlight>
                <a:latin typeface="Courier New"/>
                <a:ea typeface="Courier New"/>
                <a:cs typeface="Courier New"/>
                <a:sym typeface="Courier New"/>
              </a:rPr>
              <a:t>: [</a:t>
            </a:r>
            <a:r>
              <a:rPr lang="en" sz="1050">
                <a:solidFill>
                  <a:srgbClr val="A31515"/>
                </a:solidFill>
                <a:highlight>
                  <a:srgbClr val="F7F7F7"/>
                </a:highlight>
                <a:latin typeface="Courier New"/>
                <a:ea typeface="Courier New"/>
                <a:cs typeface="Courier New"/>
                <a:sym typeface="Courier New"/>
              </a:rPr>
              <a:t>'rbf'</a:t>
            </a:r>
            <a:r>
              <a:rPr lang="en" sz="1050">
                <a:solidFill>
                  <a:schemeClr val="dk1"/>
                </a:solidFill>
                <a:highlight>
                  <a:srgbClr val="F7F7F7"/>
                </a:highlight>
                <a:latin typeface="Courier New"/>
                <a:ea typeface="Courier New"/>
                <a:cs typeface="Courier New"/>
                <a:sym typeface="Courier New"/>
              </a:rPr>
              <a:t>], </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7F7F7"/>
                </a:highlight>
                <a:latin typeface="Courier New"/>
                <a:ea typeface="Courier New"/>
                <a:cs typeface="Courier New"/>
                <a:sym typeface="Courier New"/>
              </a:rPr>
              <a:t> </a:t>
            </a:r>
            <a:r>
              <a:rPr lang="en" sz="1050">
                <a:solidFill>
                  <a:srgbClr val="A31515"/>
                </a:solidFill>
                <a:highlight>
                  <a:srgbClr val="F7F7F7"/>
                </a:highlight>
                <a:latin typeface="Courier New"/>
                <a:ea typeface="Courier New"/>
                <a:cs typeface="Courier New"/>
                <a:sym typeface="Courier New"/>
              </a:rPr>
              <a:t>'gamma'</a:t>
            </a:r>
            <a:r>
              <a:rPr lang="en" sz="1050">
                <a:solidFill>
                  <a:schemeClr val="dk1"/>
                </a:solidFill>
                <a:highlight>
                  <a:srgbClr val="F7F7F7"/>
                </a:highlight>
                <a:latin typeface="Courier New"/>
                <a:ea typeface="Courier New"/>
                <a:cs typeface="Courier New"/>
                <a:sym typeface="Courier New"/>
              </a:rPr>
              <a:t>: [</a:t>
            </a:r>
            <a:r>
              <a:rPr lang="en" sz="1050">
                <a:solidFill>
                  <a:srgbClr val="A31515"/>
                </a:solidFill>
                <a:highlight>
                  <a:srgbClr val="F7F7F7"/>
                </a:highlight>
                <a:latin typeface="Courier New"/>
                <a:ea typeface="Courier New"/>
                <a:cs typeface="Courier New"/>
                <a:sym typeface="Courier New"/>
              </a:rPr>
              <a:t>'scale'</a:t>
            </a:r>
            <a:r>
              <a:rPr lang="en" sz="1050">
                <a:solidFill>
                  <a:schemeClr val="dk1"/>
                </a:solidFill>
                <a:highlight>
                  <a:srgbClr val="F7F7F7"/>
                </a:highlight>
                <a:latin typeface="Courier New"/>
                <a:ea typeface="Courier New"/>
                <a:cs typeface="Courier New"/>
                <a:sym typeface="Courier New"/>
              </a:rPr>
              <a:t>, </a:t>
            </a:r>
            <a:r>
              <a:rPr lang="en" sz="1050">
                <a:solidFill>
                  <a:srgbClr val="A31515"/>
                </a:solidFill>
                <a:highlight>
                  <a:srgbClr val="F7F7F7"/>
                </a:highlight>
                <a:latin typeface="Courier New"/>
                <a:ea typeface="Courier New"/>
                <a:cs typeface="Courier New"/>
                <a:sym typeface="Courier New"/>
              </a:rPr>
              <a:t>'auto'</a:t>
            </a:r>
            <a:r>
              <a:rPr lang="en" sz="1050">
                <a:solidFill>
                  <a:schemeClr val="dk1"/>
                </a:solidFill>
                <a:highlight>
                  <a:srgbClr val="F7F7F7"/>
                </a:highlight>
                <a:latin typeface="Courier New"/>
                <a:ea typeface="Courier New"/>
                <a:cs typeface="Courier New"/>
                <a:sym typeface="Courier New"/>
              </a:rPr>
              <a:t>] + </a:t>
            </a:r>
            <a:r>
              <a:rPr lang="en" sz="1050">
                <a:solidFill>
                  <a:srgbClr val="257693"/>
                </a:solidFill>
                <a:highlight>
                  <a:srgbClr val="F7F7F7"/>
                </a:highlight>
                <a:latin typeface="Courier New"/>
                <a:ea typeface="Courier New"/>
                <a:cs typeface="Courier New"/>
                <a:sym typeface="Courier New"/>
              </a:rPr>
              <a:t>list</a:t>
            </a:r>
            <a:r>
              <a:rPr lang="en" sz="1050">
                <a:solidFill>
                  <a:schemeClr val="dk1"/>
                </a:solidFill>
                <a:highlight>
                  <a:srgbClr val="F7F7F7"/>
                </a:highlight>
                <a:latin typeface="Courier New"/>
                <a:ea typeface="Courier New"/>
                <a:cs typeface="Courier New"/>
                <a:sym typeface="Courier New"/>
              </a:rPr>
              <a:t>(np.logspace(</a:t>
            </a:r>
            <a:r>
              <a:rPr lang="en" sz="1050">
                <a:solidFill>
                  <a:srgbClr val="116644"/>
                </a:solidFill>
                <a:highlight>
                  <a:srgbClr val="F7F7F7"/>
                </a:highlight>
                <a:latin typeface="Courier New"/>
                <a:ea typeface="Courier New"/>
                <a:cs typeface="Courier New"/>
                <a:sym typeface="Courier New"/>
              </a:rPr>
              <a:t>-3</a:t>
            </a:r>
            <a:r>
              <a:rPr lang="en" sz="1050">
                <a:solidFill>
                  <a:schemeClr val="dk1"/>
                </a:solidFill>
                <a:highlight>
                  <a:srgbClr val="F7F7F7"/>
                </a:highlight>
                <a:latin typeface="Courier New"/>
                <a:ea typeface="Courier New"/>
                <a:cs typeface="Courier New"/>
                <a:sym typeface="Courier New"/>
              </a:rPr>
              <a:t>, </a:t>
            </a:r>
            <a:r>
              <a:rPr lang="en" sz="1050">
                <a:solidFill>
                  <a:srgbClr val="116644"/>
                </a:solidFill>
                <a:highlight>
                  <a:srgbClr val="F7F7F7"/>
                </a:highlight>
                <a:latin typeface="Courier New"/>
                <a:ea typeface="Courier New"/>
                <a:cs typeface="Courier New"/>
                <a:sym typeface="Courier New"/>
              </a:rPr>
              <a:t>3</a:t>
            </a:r>
            <a:r>
              <a:rPr lang="en" sz="1050">
                <a:solidFill>
                  <a:schemeClr val="dk1"/>
                </a:solidFill>
                <a:highlight>
                  <a:srgbClr val="F7F7F7"/>
                </a:highlight>
                <a:latin typeface="Courier New"/>
                <a:ea typeface="Courier New"/>
                <a:cs typeface="Courier New"/>
                <a:sym typeface="Courier New"/>
              </a:rPr>
              <a:t>, </a:t>
            </a:r>
            <a:r>
              <a:rPr lang="en" sz="1050">
                <a:solidFill>
                  <a:srgbClr val="116644"/>
                </a:solidFill>
                <a:highlight>
                  <a:srgbClr val="F7F7F7"/>
                </a:highlight>
                <a:latin typeface="Courier New"/>
                <a:ea typeface="Courier New"/>
                <a:cs typeface="Courier New"/>
                <a:sym typeface="Courier New"/>
              </a:rPr>
              <a:t>7</a:t>
            </a:r>
            <a:r>
              <a:rPr lang="en" sz="1050">
                <a:solidFill>
                  <a:schemeClr val="dk1"/>
                </a:solidFill>
                <a:highlight>
                  <a:srgbClr val="F7F7F7"/>
                </a:highlight>
                <a:latin typeface="Courier New"/>
                <a:ea typeface="Courier New"/>
                <a:cs typeface="Courier New"/>
                <a:sym typeface="Courier New"/>
              </a:rPr>
              <a: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7F7F7"/>
                </a:highlight>
                <a:latin typeface="Courier New"/>
                <a:ea typeface="Courier New"/>
                <a:cs typeface="Courier New"/>
                <a:sym typeface="Courier New"/>
              </a:rPr>
              <a:t>} </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7F7F7"/>
                </a:highlight>
                <a:latin typeface="Courier New"/>
                <a:ea typeface="Courier New"/>
                <a:cs typeface="Courier New"/>
                <a:sym typeface="Courier New"/>
              </a:rPr>
              <a:t>grid_search = GridSearchCV(SVC(random_state=</a:t>
            </a:r>
            <a:r>
              <a:rPr lang="en" sz="1050">
                <a:solidFill>
                  <a:srgbClr val="116644"/>
                </a:solidFill>
                <a:highlight>
                  <a:srgbClr val="F7F7F7"/>
                </a:highlight>
                <a:latin typeface="Courier New"/>
                <a:ea typeface="Courier New"/>
                <a:cs typeface="Courier New"/>
                <a:sym typeface="Courier New"/>
              </a:rPr>
              <a:t>34</a:t>
            </a:r>
            <a:r>
              <a:rPr lang="en" sz="1050">
                <a:solidFill>
                  <a:schemeClr val="dk1"/>
                </a:solidFill>
                <a:highlight>
                  <a:srgbClr val="F7F7F7"/>
                </a:highlight>
                <a:latin typeface="Courier New"/>
                <a:ea typeface="Courier New"/>
                <a:cs typeface="Courier New"/>
                <a:sym typeface="Courier New"/>
              </a:rPr>
              <a:t>,probability=</a:t>
            </a:r>
            <a:r>
              <a:rPr lang="en" sz="1050">
                <a:solidFill>
                  <a:srgbClr val="0000FF"/>
                </a:solidFill>
                <a:highlight>
                  <a:srgbClr val="F7F7F7"/>
                </a:highlight>
                <a:latin typeface="Courier New"/>
                <a:ea typeface="Courier New"/>
                <a:cs typeface="Courier New"/>
                <a:sym typeface="Courier New"/>
              </a:rPr>
              <a:t>True</a:t>
            </a:r>
            <a:r>
              <a:rPr lang="en" sz="1050">
                <a:solidFill>
                  <a:schemeClr val="dk1"/>
                </a:solidFill>
                <a:highlight>
                  <a:srgbClr val="F7F7F7"/>
                </a:highlight>
                <a:latin typeface="Courier New"/>
                <a:ea typeface="Courier New"/>
                <a:cs typeface="Courier New"/>
                <a:sym typeface="Courier New"/>
              </a:rPr>
              <a:t>), param_grid, scoring=</a:t>
            </a:r>
            <a:r>
              <a:rPr lang="en" sz="1050">
                <a:solidFill>
                  <a:srgbClr val="A31515"/>
                </a:solidFill>
                <a:highlight>
                  <a:srgbClr val="F7F7F7"/>
                </a:highlight>
                <a:latin typeface="Courier New"/>
                <a:ea typeface="Courier New"/>
                <a:cs typeface="Courier New"/>
                <a:sym typeface="Courier New"/>
              </a:rPr>
              <a:t>'recall'</a:t>
            </a:r>
            <a:r>
              <a:rPr lang="en" sz="1050">
                <a:solidFill>
                  <a:schemeClr val="dk1"/>
                </a:solidFill>
                <a:highlight>
                  <a:srgbClr val="F7F7F7"/>
                </a:highlight>
                <a:latin typeface="Courier New"/>
                <a:ea typeface="Courier New"/>
                <a:cs typeface="Courier New"/>
                <a:sym typeface="Courier New"/>
              </a:rPr>
              <a:t>, cv=</a:t>
            </a:r>
            <a:r>
              <a:rPr lang="en" sz="1050">
                <a:solidFill>
                  <a:srgbClr val="116644"/>
                </a:solidFill>
                <a:highlight>
                  <a:srgbClr val="F7F7F7"/>
                </a:highlight>
                <a:latin typeface="Courier New"/>
                <a:ea typeface="Courier New"/>
                <a:cs typeface="Courier New"/>
                <a:sym typeface="Courier New"/>
              </a:rPr>
              <a:t>5</a:t>
            </a:r>
            <a:r>
              <a:rPr lang="en" sz="1050">
                <a:solidFill>
                  <a:schemeClr val="dk1"/>
                </a:solidFill>
                <a:highlight>
                  <a:srgbClr val="F7F7F7"/>
                </a:highlight>
                <a:latin typeface="Courier New"/>
                <a:ea typeface="Courier New"/>
                <a:cs typeface="Courier New"/>
                <a:sym typeface="Courier New"/>
              </a:rPr>
              <a:t>) </a:t>
            </a:r>
            <a:endParaRPr sz="1050">
              <a:solidFill>
                <a:srgbClr val="008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7F7F7"/>
                </a:highlight>
                <a:latin typeface="Courier New"/>
                <a:ea typeface="Courier New"/>
                <a:cs typeface="Courier New"/>
                <a:sym typeface="Courier New"/>
              </a:rPr>
              <a:t>grid_search.fit(X_train, y_train)</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7F7F7"/>
                </a:highlight>
                <a:latin typeface="Courier New"/>
                <a:ea typeface="Courier New"/>
                <a:cs typeface="Courier New"/>
                <a:sym typeface="Courier New"/>
              </a:rPr>
              <a:t>best_svm_model = grid_search.best_estimator_</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7F7F7"/>
                </a:highlight>
                <a:latin typeface="Courier New"/>
                <a:ea typeface="Courier New"/>
                <a:cs typeface="Courier New"/>
                <a:sym typeface="Courier New"/>
              </a:rPr>
              <a:t>y_pred = best_svm_model.predict(X_test)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7F7F7"/>
                </a:highlight>
                <a:latin typeface="Courier New"/>
                <a:ea typeface="Courier New"/>
                <a:cs typeface="Courier New"/>
                <a:sym typeface="Courier New"/>
              </a:rPr>
              <a:t>best_recall = recall_score(y_test, y_pred)									</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1F1F1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795E26"/>
                </a:solidFill>
                <a:highlight>
                  <a:srgbClr val="F7F7F7"/>
                </a:highlight>
                <a:latin typeface="Courier New"/>
                <a:ea typeface="Courier New"/>
                <a:cs typeface="Courier New"/>
                <a:sym typeface="Courier New"/>
              </a:rPr>
              <a:t>print</a:t>
            </a:r>
            <a:r>
              <a:rPr lang="en" sz="1050">
                <a:solidFill>
                  <a:schemeClr val="dk1"/>
                </a:solidFill>
                <a:highlight>
                  <a:srgbClr val="F7F7F7"/>
                </a:highlight>
                <a:latin typeface="Courier New"/>
                <a:ea typeface="Courier New"/>
                <a:cs typeface="Courier New"/>
                <a:sym typeface="Courier New"/>
              </a:rPr>
              <a:t>(</a:t>
            </a:r>
            <a:r>
              <a:rPr lang="en" sz="1050">
                <a:solidFill>
                  <a:srgbClr val="0000FF"/>
                </a:solidFill>
                <a:highlight>
                  <a:srgbClr val="F7F7F7"/>
                </a:highlight>
                <a:latin typeface="Courier New"/>
                <a:ea typeface="Courier New"/>
                <a:cs typeface="Courier New"/>
                <a:sym typeface="Courier New"/>
              </a:rPr>
              <a:t>f</a:t>
            </a:r>
            <a:r>
              <a:rPr lang="en" sz="1050">
                <a:solidFill>
                  <a:srgbClr val="A31515"/>
                </a:solidFill>
                <a:highlight>
                  <a:srgbClr val="F7F7F7"/>
                </a:highlight>
                <a:latin typeface="Courier New"/>
                <a:ea typeface="Courier New"/>
                <a:cs typeface="Courier New"/>
                <a:sym typeface="Courier New"/>
              </a:rPr>
              <a:t>"Best Recall: </a:t>
            </a:r>
            <a:r>
              <a:rPr lang="en" sz="1050">
                <a:solidFill>
                  <a:schemeClr val="dk1"/>
                </a:solidFill>
                <a:highlight>
                  <a:srgbClr val="F7F7F7"/>
                </a:highlight>
                <a:latin typeface="Courier New"/>
                <a:ea typeface="Courier New"/>
                <a:cs typeface="Courier New"/>
                <a:sym typeface="Courier New"/>
              </a:rPr>
              <a:t>{best_recall}</a:t>
            </a:r>
            <a:r>
              <a:rPr lang="en" sz="1050">
                <a:solidFill>
                  <a:srgbClr val="A31515"/>
                </a:solidFill>
                <a:highlight>
                  <a:srgbClr val="F7F7F7"/>
                </a:highlight>
                <a:latin typeface="Courier New"/>
                <a:ea typeface="Courier New"/>
                <a:cs typeface="Courier New"/>
                <a:sym typeface="Courier New"/>
              </a:rPr>
              <a:t>"</a:t>
            </a:r>
            <a:r>
              <a:rPr lang="en" sz="1050">
                <a:solidFill>
                  <a:schemeClr val="dk1"/>
                </a:solidFill>
                <a:highlight>
                  <a:srgbClr val="F7F7F7"/>
                </a:highlight>
                <a:latin typeface="Courier New"/>
                <a:ea typeface="Courier New"/>
                <a:cs typeface="Courier New"/>
                <a:sym typeface="Courier New"/>
              </a:rPr>
              <a: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795E26"/>
                </a:solidFill>
                <a:highlight>
                  <a:srgbClr val="F7F7F7"/>
                </a:highlight>
                <a:latin typeface="Courier New"/>
                <a:ea typeface="Courier New"/>
                <a:cs typeface="Courier New"/>
                <a:sym typeface="Courier New"/>
              </a:rPr>
              <a:t>print</a:t>
            </a:r>
            <a:r>
              <a:rPr lang="en" sz="1050">
                <a:solidFill>
                  <a:schemeClr val="dk1"/>
                </a:solidFill>
                <a:highlight>
                  <a:srgbClr val="F7F7F7"/>
                </a:highlight>
                <a:latin typeface="Courier New"/>
                <a:ea typeface="Courier New"/>
                <a:cs typeface="Courier New"/>
                <a:sym typeface="Courier New"/>
              </a:rPr>
              <a:t>(</a:t>
            </a:r>
            <a:r>
              <a:rPr lang="en" sz="1050">
                <a:solidFill>
                  <a:srgbClr val="0000FF"/>
                </a:solidFill>
                <a:highlight>
                  <a:srgbClr val="F7F7F7"/>
                </a:highlight>
                <a:latin typeface="Courier New"/>
                <a:ea typeface="Courier New"/>
                <a:cs typeface="Courier New"/>
                <a:sym typeface="Courier New"/>
              </a:rPr>
              <a:t>f</a:t>
            </a:r>
            <a:r>
              <a:rPr lang="en" sz="1050">
                <a:solidFill>
                  <a:srgbClr val="A31515"/>
                </a:solidFill>
                <a:highlight>
                  <a:srgbClr val="F7F7F7"/>
                </a:highlight>
                <a:latin typeface="Courier New"/>
                <a:ea typeface="Courier New"/>
                <a:cs typeface="Courier New"/>
                <a:sym typeface="Courier New"/>
              </a:rPr>
              <a:t>"Best Parameters: </a:t>
            </a:r>
            <a:r>
              <a:rPr lang="en" sz="1050">
                <a:solidFill>
                  <a:schemeClr val="dk1"/>
                </a:solidFill>
                <a:highlight>
                  <a:srgbClr val="F7F7F7"/>
                </a:highlight>
                <a:latin typeface="Courier New"/>
                <a:ea typeface="Courier New"/>
                <a:cs typeface="Courier New"/>
                <a:sym typeface="Courier New"/>
              </a:rPr>
              <a:t>{grid_search.best_params_}</a:t>
            </a:r>
            <a:r>
              <a:rPr lang="en" sz="1050">
                <a:solidFill>
                  <a:srgbClr val="A31515"/>
                </a:solidFill>
                <a:highlight>
                  <a:srgbClr val="F7F7F7"/>
                </a:highlight>
                <a:latin typeface="Courier New"/>
                <a:ea typeface="Courier New"/>
                <a:cs typeface="Courier New"/>
                <a:sym typeface="Courier New"/>
              </a:rPr>
              <a:t>"</a:t>
            </a:r>
            <a:r>
              <a:rPr lang="en" sz="1050">
                <a:solidFill>
                  <a:schemeClr val="dk1"/>
                </a:solidFill>
                <a:highlight>
                  <a:srgbClr val="F7F7F7"/>
                </a:highlight>
                <a:latin typeface="Courier New"/>
                <a:ea typeface="Courier New"/>
                <a:cs typeface="Courier New"/>
                <a:sym typeface="Courier New"/>
              </a:rPr>
              <a:t>)</a:t>
            </a:r>
            <a:endParaRPr sz="1050">
              <a:solidFill>
                <a:schemeClr val="dk1"/>
              </a:solidFill>
              <a:highlight>
                <a:srgbClr val="F7F7F7"/>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Comparing Recall Scores</a:t>
            </a:r>
            <a:endParaRPr/>
          </a:p>
        </p:txBody>
      </p:sp>
      <p:sp>
        <p:nvSpPr>
          <p:cNvPr id="280" name="Google Shape;280;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lang="en" sz="1050">
                <a:solidFill>
                  <a:schemeClr val="dk1"/>
                </a:solidFill>
                <a:highlight>
                  <a:srgbClr val="F7F7F7"/>
                </a:highlight>
                <a:latin typeface="Courier New"/>
                <a:ea typeface="Courier New"/>
                <a:cs typeface="Courier New"/>
                <a:sym typeface="Courier New"/>
              </a:rPr>
              <a:t>bestRecallScoresDf = pd.DataFrame.from_dict(scores, orient=</a:t>
            </a:r>
            <a:r>
              <a:rPr lang="en" sz="1050">
                <a:solidFill>
                  <a:srgbClr val="A31515"/>
                </a:solidFill>
                <a:highlight>
                  <a:srgbClr val="F7F7F7"/>
                </a:highlight>
                <a:latin typeface="Courier New"/>
                <a:ea typeface="Courier New"/>
                <a:cs typeface="Courier New"/>
                <a:sym typeface="Courier New"/>
              </a:rPr>
              <a:t>'index'</a:t>
            </a:r>
            <a:r>
              <a:rPr lang="en" sz="1050">
                <a:solidFill>
                  <a:schemeClr val="dk1"/>
                </a:solidFill>
                <a:highlight>
                  <a:srgbClr val="F7F7F7"/>
                </a:highlight>
                <a:latin typeface="Courier New"/>
                <a:ea typeface="Courier New"/>
                <a:cs typeface="Courier New"/>
                <a:sym typeface="Courier New"/>
              </a:rPr>
              <a:t>, columns=[</a:t>
            </a:r>
            <a:r>
              <a:rPr lang="en" sz="1050">
                <a:solidFill>
                  <a:srgbClr val="A31515"/>
                </a:solidFill>
                <a:highlight>
                  <a:srgbClr val="F7F7F7"/>
                </a:highlight>
                <a:latin typeface="Courier New"/>
                <a:ea typeface="Courier New"/>
                <a:cs typeface="Courier New"/>
                <a:sym typeface="Courier New"/>
              </a:rPr>
              <a:t>'Recall'</a:t>
            </a:r>
            <a:r>
              <a:rPr lang="en" sz="1050">
                <a:solidFill>
                  <a:schemeClr val="dk1"/>
                </a:solidFill>
                <a:highlight>
                  <a:srgbClr val="F7F7F7"/>
                </a:highlight>
                <a:latin typeface="Courier New"/>
                <a:ea typeface="Courier New"/>
                <a:cs typeface="Courier New"/>
                <a:sym typeface="Courier New"/>
              </a:rPr>
              <a: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7F7F7"/>
                </a:highlight>
                <a:latin typeface="Courier New"/>
                <a:ea typeface="Courier New"/>
                <a:cs typeface="Courier New"/>
                <a:sym typeface="Courier New"/>
              </a:rPr>
              <a:t>bestRecallScoresDf.sort_values(by=</a:t>
            </a:r>
            <a:r>
              <a:rPr lang="en" sz="1050">
                <a:solidFill>
                  <a:srgbClr val="A31515"/>
                </a:solidFill>
                <a:highlight>
                  <a:srgbClr val="F7F7F7"/>
                </a:highlight>
                <a:latin typeface="Courier New"/>
                <a:ea typeface="Courier New"/>
                <a:cs typeface="Courier New"/>
                <a:sym typeface="Courier New"/>
              </a:rPr>
              <a:t>'Recall'</a:t>
            </a:r>
            <a:r>
              <a:rPr lang="en" sz="1050">
                <a:solidFill>
                  <a:schemeClr val="dk1"/>
                </a:solidFill>
                <a:highlight>
                  <a:srgbClr val="F7F7F7"/>
                </a:highlight>
                <a:latin typeface="Courier New"/>
                <a:ea typeface="Courier New"/>
                <a:cs typeface="Courier New"/>
                <a:sym typeface="Courier New"/>
              </a:rPr>
              <a:t>, ascending=</a:t>
            </a:r>
            <a:r>
              <a:rPr lang="en" sz="1050">
                <a:solidFill>
                  <a:srgbClr val="0000FF"/>
                </a:solidFill>
                <a:highlight>
                  <a:srgbClr val="F7F7F7"/>
                </a:highlight>
                <a:latin typeface="Courier New"/>
                <a:ea typeface="Courier New"/>
                <a:cs typeface="Courier New"/>
                <a:sym typeface="Courier New"/>
              </a:rPr>
              <a:t>False</a:t>
            </a:r>
            <a:r>
              <a:rPr lang="en" sz="1050">
                <a:solidFill>
                  <a:schemeClr val="dk1"/>
                </a:solidFill>
                <a:highlight>
                  <a:srgbClr val="F7F7F7"/>
                </a:highlight>
                <a:latin typeface="Courier New"/>
                <a:ea typeface="Courier New"/>
                <a:cs typeface="Courier New"/>
                <a:sym typeface="Courier New"/>
              </a:rPr>
              <a:t>, inplace=</a:t>
            </a:r>
            <a:r>
              <a:rPr lang="en" sz="1050">
                <a:solidFill>
                  <a:srgbClr val="0000FF"/>
                </a:solidFill>
                <a:highlight>
                  <a:srgbClr val="F7F7F7"/>
                </a:highlight>
                <a:latin typeface="Courier New"/>
                <a:ea typeface="Courier New"/>
                <a:cs typeface="Courier New"/>
                <a:sym typeface="Courier New"/>
              </a:rPr>
              <a:t>True</a:t>
            </a:r>
            <a:r>
              <a:rPr lang="en" sz="1050">
                <a:solidFill>
                  <a:schemeClr val="dk1"/>
                </a:solidFill>
                <a:highlight>
                  <a:srgbClr val="F7F7F7"/>
                </a:highlight>
                <a:latin typeface="Courier New"/>
                <a:ea typeface="Courier New"/>
                <a:cs typeface="Courier New"/>
                <a:sym typeface="Courier New"/>
              </a:rPr>
              <a: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7F7F7"/>
                </a:highlight>
                <a:latin typeface="Courier New"/>
                <a:ea typeface="Courier New"/>
                <a:cs typeface="Courier New"/>
                <a:sym typeface="Courier New"/>
              </a:rPr>
              <a:t>bestRecallScoresDf</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7F7F7"/>
              </a:highlight>
              <a:latin typeface="Courier New"/>
              <a:ea typeface="Courier New"/>
              <a:cs typeface="Courier New"/>
              <a:sym typeface="Courier New"/>
            </a:endParaRPr>
          </a:p>
          <a:p>
            <a:pPr indent="0" lvl="0" marL="0" rtl="0" algn="l">
              <a:spcBef>
                <a:spcPts val="0"/>
              </a:spcBef>
              <a:spcAft>
                <a:spcPts val="1200"/>
              </a:spcAft>
              <a:buNone/>
            </a:pPr>
            <a:r>
              <a:t/>
            </a:r>
            <a:endParaRPr/>
          </a:p>
        </p:txBody>
      </p:sp>
      <p:pic>
        <p:nvPicPr>
          <p:cNvPr id="281" name="Google Shape;281;p46"/>
          <p:cNvPicPr preferRelativeResize="0"/>
          <p:nvPr/>
        </p:nvPicPr>
        <p:blipFill rotWithShape="1">
          <a:blip r:embed="rId3">
            <a:alphaModFix/>
          </a:blip>
          <a:srcRect b="0" l="0" r="0" t="3035"/>
          <a:stretch/>
        </p:blipFill>
        <p:spPr>
          <a:xfrm>
            <a:off x="2806225" y="2073400"/>
            <a:ext cx="2924175" cy="16254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7"/>
          <p:cNvSpPr txBox="1"/>
          <p:nvPr>
            <p:ph idx="1" type="body"/>
          </p:nvPr>
        </p:nvSpPr>
        <p:spPr>
          <a:xfrm>
            <a:off x="344100" y="455950"/>
            <a:ext cx="6467400" cy="11883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AF00DB"/>
                </a:solidFill>
                <a:highlight>
                  <a:srgbClr val="F7F7F7"/>
                </a:highlight>
                <a:latin typeface="Courier New"/>
                <a:ea typeface="Courier New"/>
                <a:cs typeface="Courier New"/>
                <a:sym typeface="Courier New"/>
              </a:rPr>
              <a:t>from</a:t>
            </a:r>
            <a:r>
              <a:rPr lang="en" sz="1050">
                <a:solidFill>
                  <a:schemeClr val="dk1"/>
                </a:solidFill>
                <a:highlight>
                  <a:srgbClr val="F7F7F7"/>
                </a:highlight>
                <a:latin typeface="Courier New"/>
                <a:ea typeface="Courier New"/>
                <a:cs typeface="Courier New"/>
                <a:sym typeface="Courier New"/>
              </a:rPr>
              <a:t> matplotlib </a:t>
            </a:r>
            <a:r>
              <a:rPr lang="en" sz="1050">
                <a:solidFill>
                  <a:srgbClr val="AF00DB"/>
                </a:solidFill>
                <a:highlight>
                  <a:srgbClr val="F7F7F7"/>
                </a:highlight>
                <a:latin typeface="Courier New"/>
                <a:ea typeface="Courier New"/>
                <a:cs typeface="Courier New"/>
                <a:sym typeface="Courier New"/>
              </a:rPr>
              <a:t>import</a:t>
            </a:r>
            <a:r>
              <a:rPr lang="en" sz="1050">
                <a:solidFill>
                  <a:schemeClr val="dk1"/>
                </a:solidFill>
                <a:highlight>
                  <a:srgbClr val="F7F7F7"/>
                </a:highlight>
                <a:latin typeface="Courier New"/>
                <a:ea typeface="Courier New"/>
                <a:cs typeface="Courier New"/>
                <a:sym typeface="Courier New"/>
              </a:rPr>
              <a:t> pyplot </a:t>
            </a:r>
            <a:r>
              <a:rPr lang="en" sz="1050">
                <a:solidFill>
                  <a:srgbClr val="AF00DB"/>
                </a:solidFill>
                <a:highlight>
                  <a:srgbClr val="F7F7F7"/>
                </a:highlight>
                <a:latin typeface="Courier New"/>
                <a:ea typeface="Courier New"/>
                <a:cs typeface="Courier New"/>
                <a:sym typeface="Courier New"/>
              </a:rPr>
              <a:t>as</a:t>
            </a:r>
            <a:r>
              <a:rPr lang="en" sz="1050">
                <a:solidFill>
                  <a:schemeClr val="dk1"/>
                </a:solidFill>
                <a:highlight>
                  <a:srgbClr val="F7F7F7"/>
                </a:highlight>
                <a:latin typeface="Courier New"/>
                <a:ea typeface="Courier New"/>
                <a:cs typeface="Courier New"/>
                <a:sym typeface="Courier New"/>
              </a:rPr>
              <a:t> plt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7F7F7"/>
                </a:highlight>
                <a:latin typeface="Courier New"/>
                <a:ea typeface="Courier New"/>
                <a:cs typeface="Courier New"/>
                <a:sym typeface="Courier New"/>
              </a:rPr>
              <a:t>bestRecallScoresDf[</a:t>
            </a:r>
            <a:r>
              <a:rPr lang="en" sz="1050">
                <a:solidFill>
                  <a:srgbClr val="A31515"/>
                </a:solidFill>
                <a:highlight>
                  <a:srgbClr val="F7F7F7"/>
                </a:highlight>
                <a:latin typeface="Courier New"/>
                <a:ea typeface="Courier New"/>
                <a:cs typeface="Courier New"/>
                <a:sym typeface="Courier New"/>
              </a:rPr>
              <a:t>'Recall'</a:t>
            </a:r>
            <a:r>
              <a:rPr lang="en" sz="1050">
                <a:solidFill>
                  <a:schemeClr val="dk1"/>
                </a:solidFill>
                <a:highlight>
                  <a:srgbClr val="F7F7F7"/>
                </a:highlight>
                <a:latin typeface="Courier New"/>
                <a:ea typeface="Courier New"/>
                <a:cs typeface="Courier New"/>
                <a:sym typeface="Courier New"/>
              </a:rPr>
              <a:t>].plot(kind=</a:t>
            </a:r>
            <a:r>
              <a:rPr lang="en" sz="1050">
                <a:solidFill>
                  <a:srgbClr val="A31515"/>
                </a:solidFill>
                <a:highlight>
                  <a:srgbClr val="F7F7F7"/>
                </a:highlight>
                <a:latin typeface="Courier New"/>
                <a:ea typeface="Courier New"/>
                <a:cs typeface="Courier New"/>
                <a:sym typeface="Courier New"/>
              </a:rPr>
              <a:t>'line'</a:t>
            </a:r>
            <a:r>
              <a:rPr lang="en" sz="1050">
                <a:solidFill>
                  <a:schemeClr val="dk1"/>
                </a:solidFill>
                <a:highlight>
                  <a:srgbClr val="F7F7F7"/>
                </a:highlight>
                <a:latin typeface="Courier New"/>
                <a:ea typeface="Courier New"/>
                <a:cs typeface="Courier New"/>
                <a:sym typeface="Courier New"/>
              </a:rPr>
              <a:t>, figsize=(</a:t>
            </a:r>
            <a:r>
              <a:rPr lang="en" sz="1050">
                <a:solidFill>
                  <a:srgbClr val="116644"/>
                </a:solidFill>
                <a:highlight>
                  <a:srgbClr val="F7F7F7"/>
                </a:highlight>
                <a:latin typeface="Courier New"/>
                <a:ea typeface="Courier New"/>
                <a:cs typeface="Courier New"/>
                <a:sym typeface="Courier New"/>
              </a:rPr>
              <a:t>8</a:t>
            </a:r>
            <a:r>
              <a:rPr lang="en" sz="1050">
                <a:solidFill>
                  <a:schemeClr val="dk1"/>
                </a:solidFill>
                <a:highlight>
                  <a:srgbClr val="F7F7F7"/>
                </a:highlight>
                <a:latin typeface="Courier New"/>
                <a:ea typeface="Courier New"/>
                <a:cs typeface="Courier New"/>
                <a:sym typeface="Courier New"/>
              </a:rPr>
              <a:t>, </a:t>
            </a:r>
            <a:r>
              <a:rPr lang="en" sz="1050">
                <a:solidFill>
                  <a:srgbClr val="116644"/>
                </a:solidFill>
                <a:highlight>
                  <a:srgbClr val="F7F7F7"/>
                </a:highlight>
                <a:latin typeface="Courier New"/>
                <a:ea typeface="Courier New"/>
                <a:cs typeface="Courier New"/>
                <a:sym typeface="Courier New"/>
              </a:rPr>
              <a:t>4</a:t>
            </a:r>
            <a:r>
              <a:rPr lang="en" sz="1050">
                <a:solidFill>
                  <a:schemeClr val="dk1"/>
                </a:solidFill>
                <a:highlight>
                  <a:srgbClr val="F7F7F7"/>
                </a:highlight>
                <a:latin typeface="Courier New"/>
                <a:ea typeface="Courier New"/>
                <a:cs typeface="Courier New"/>
                <a:sym typeface="Courier New"/>
              </a:rPr>
              <a:t>), title=</a:t>
            </a:r>
            <a:r>
              <a:rPr lang="en" sz="1050">
                <a:solidFill>
                  <a:srgbClr val="A31515"/>
                </a:solidFill>
                <a:highlight>
                  <a:srgbClr val="F7F7F7"/>
                </a:highlight>
                <a:latin typeface="Courier New"/>
                <a:ea typeface="Courier New"/>
                <a:cs typeface="Courier New"/>
                <a:sym typeface="Courier New"/>
              </a:rPr>
              <a:t>'Recall'</a:t>
            </a:r>
            <a:r>
              <a:rPr lang="en" sz="1050">
                <a:solidFill>
                  <a:schemeClr val="dk1"/>
                </a:solidFill>
                <a:highlight>
                  <a:srgbClr val="F7F7F7"/>
                </a:highlight>
                <a:latin typeface="Courier New"/>
                <a:ea typeface="Courier New"/>
                <a:cs typeface="Courier New"/>
                <a:sym typeface="Courier New"/>
              </a:rPr>
              <a: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7F7F7"/>
                </a:highlight>
                <a:latin typeface="Courier New"/>
                <a:ea typeface="Courier New"/>
                <a:cs typeface="Courier New"/>
                <a:sym typeface="Courier New"/>
              </a:rPr>
              <a:t>plt.gca().spines[[</a:t>
            </a:r>
            <a:r>
              <a:rPr lang="en" sz="1050">
                <a:solidFill>
                  <a:srgbClr val="A31515"/>
                </a:solidFill>
                <a:highlight>
                  <a:srgbClr val="F7F7F7"/>
                </a:highlight>
                <a:latin typeface="Courier New"/>
                <a:ea typeface="Courier New"/>
                <a:cs typeface="Courier New"/>
                <a:sym typeface="Courier New"/>
              </a:rPr>
              <a:t>'top'</a:t>
            </a:r>
            <a:r>
              <a:rPr lang="en" sz="1050">
                <a:solidFill>
                  <a:schemeClr val="dk1"/>
                </a:solidFill>
                <a:highlight>
                  <a:srgbClr val="F7F7F7"/>
                </a:highlight>
                <a:latin typeface="Courier New"/>
                <a:ea typeface="Courier New"/>
                <a:cs typeface="Courier New"/>
                <a:sym typeface="Courier New"/>
              </a:rPr>
              <a:t>, </a:t>
            </a:r>
            <a:r>
              <a:rPr lang="en" sz="1050">
                <a:solidFill>
                  <a:srgbClr val="A31515"/>
                </a:solidFill>
                <a:highlight>
                  <a:srgbClr val="F7F7F7"/>
                </a:highlight>
                <a:latin typeface="Courier New"/>
                <a:ea typeface="Courier New"/>
                <a:cs typeface="Courier New"/>
                <a:sym typeface="Courier New"/>
              </a:rPr>
              <a:t>'right'</a:t>
            </a:r>
            <a:r>
              <a:rPr lang="en" sz="1050">
                <a:solidFill>
                  <a:schemeClr val="dk1"/>
                </a:solidFill>
                <a:highlight>
                  <a:srgbClr val="F7F7F7"/>
                </a:highlight>
                <a:latin typeface="Courier New"/>
                <a:ea typeface="Courier New"/>
                <a:cs typeface="Courier New"/>
                <a:sym typeface="Courier New"/>
              </a:rPr>
              <a:t>]].set_visible(</a:t>
            </a:r>
            <a:r>
              <a:rPr lang="en" sz="1050">
                <a:solidFill>
                  <a:srgbClr val="0000FF"/>
                </a:solidFill>
                <a:highlight>
                  <a:srgbClr val="F7F7F7"/>
                </a:highlight>
                <a:latin typeface="Courier New"/>
                <a:ea typeface="Courier New"/>
                <a:cs typeface="Courier New"/>
                <a:sym typeface="Courier New"/>
              </a:rPr>
              <a:t>False</a:t>
            </a:r>
            <a:r>
              <a:rPr lang="en" sz="1050">
                <a:solidFill>
                  <a:schemeClr val="dk1"/>
                </a:solidFill>
                <a:highlight>
                  <a:srgbClr val="F7F7F7"/>
                </a:highlight>
                <a:latin typeface="Courier New"/>
                <a:ea typeface="Courier New"/>
                <a:cs typeface="Courier New"/>
                <a:sym typeface="Courier New"/>
              </a:rPr>
              <a:t>)</a:t>
            </a:r>
            <a:endParaRPr sz="1050">
              <a:solidFill>
                <a:schemeClr val="dk1"/>
              </a:solidFill>
              <a:highlight>
                <a:srgbClr val="F7F7F7"/>
              </a:highlight>
              <a:latin typeface="Courier New"/>
              <a:ea typeface="Courier New"/>
              <a:cs typeface="Courier New"/>
              <a:sym typeface="Courier New"/>
            </a:endParaRPr>
          </a:p>
          <a:p>
            <a:pPr indent="0" lvl="0" marL="0" rtl="0" algn="l">
              <a:spcBef>
                <a:spcPts val="0"/>
              </a:spcBef>
              <a:spcAft>
                <a:spcPts val="1200"/>
              </a:spcAft>
              <a:buNone/>
            </a:pPr>
            <a:r>
              <a:t/>
            </a:r>
            <a:endParaRPr/>
          </a:p>
        </p:txBody>
      </p:sp>
      <p:pic>
        <p:nvPicPr>
          <p:cNvPr id="287" name="Google Shape;287;p47"/>
          <p:cNvPicPr preferRelativeResize="0"/>
          <p:nvPr/>
        </p:nvPicPr>
        <p:blipFill rotWithShape="1">
          <a:blip r:embed="rId3">
            <a:alphaModFix/>
          </a:blip>
          <a:srcRect b="0" l="941" r="0" t="2028"/>
          <a:stretch/>
        </p:blipFill>
        <p:spPr>
          <a:xfrm>
            <a:off x="2016700" y="1708925"/>
            <a:ext cx="6114149" cy="31297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 little trick</a:t>
            </a:r>
            <a:endParaRPr/>
          </a:p>
        </p:txBody>
      </p:sp>
      <p:sp>
        <p:nvSpPr>
          <p:cNvPr id="293" name="Google Shape;293;p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I only defined hours to go above the normal convention of 24 hours and when the value of minutes is 60, it’s could </a:t>
            </a:r>
            <a:r>
              <a:rPr lang="en"/>
              <a:t>simultaneously</a:t>
            </a:r>
            <a:r>
              <a:rPr lang="en"/>
              <a:t> imply an increase in an hour too, when the individual components are simply added. It’s still time.</a:t>
            </a:r>
            <a:endParaRPr/>
          </a:p>
          <a:p>
            <a:pPr indent="0" lvl="0" marL="0" rtl="0" algn="l">
              <a:lnSpc>
                <a:spcPct val="135714"/>
              </a:lnSpc>
              <a:spcBef>
                <a:spcPts val="1200"/>
              </a:spcBef>
              <a:spcAft>
                <a:spcPts val="0"/>
              </a:spcAft>
              <a:buClr>
                <a:schemeClr val="dk1"/>
              </a:buClr>
              <a:buSzPts val="1100"/>
              <a:buFont typeface="Arial"/>
              <a:buNone/>
            </a:pPr>
            <a:r>
              <a:rPr lang="en" sz="1050">
                <a:solidFill>
                  <a:schemeClr val="dk1"/>
                </a:solidFill>
                <a:highlight>
                  <a:srgbClr val="F7F7F7"/>
                </a:highlight>
                <a:latin typeface="Courier New"/>
                <a:ea typeface="Courier New"/>
                <a:cs typeface="Courier New"/>
                <a:sym typeface="Courier New"/>
              </a:rPr>
              <a:t>anomaly = classificationDf.copy()</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7F7F7"/>
                </a:highlight>
                <a:latin typeface="Courier New"/>
                <a:ea typeface="Courier New"/>
                <a:cs typeface="Courier New"/>
                <a:sym typeface="Courier New"/>
              </a:rPr>
              <a:t>anomaly = anomaly[anomaly[</a:t>
            </a:r>
            <a:r>
              <a:rPr lang="en" sz="1050">
                <a:solidFill>
                  <a:srgbClr val="A31515"/>
                </a:solidFill>
                <a:highlight>
                  <a:srgbClr val="F7F7F7"/>
                </a:highlight>
                <a:latin typeface="Courier New"/>
                <a:ea typeface="Courier New"/>
                <a:cs typeface="Courier New"/>
                <a:sym typeface="Courier New"/>
              </a:rPr>
              <a:t>'Minutes'</a:t>
            </a:r>
            <a:r>
              <a:rPr lang="en" sz="1050">
                <a:solidFill>
                  <a:schemeClr val="dk1"/>
                </a:solidFill>
                <a:highlight>
                  <a:srgbClr val="F7F7F7"/>
                </a:highlight>
                <a:latin typeface="Courier New"/>
                <a:ea typeface="Courier New"/>
                <a:cs typeface="Courier New"/>
                <a:sym typeface="Courier New"/>
              </a:rPr>
              <a:t>]==</a:t>
            </a:r>
            <a:r>
              <a:rPr lang="en" sz="1050">
                <a:solidFill>
                  <a:srgbClr val="116644"/>
                </a:solidFill>
                <a:highlight>
                  <a:srgbClr val="F7F7F7"/>
                </a:highlight>
                <a:latin typeface="Courier New"/>
                <a:ea typeface="Courier New"/>
                <a:cs typeface="Courier New"/>
                <a:sym typeface="Courier New"/>
              </a:rPr>
              <a:t>60</a:t>
            </a:r>
            <a:r>
              <a:rPr lang="en" sz="1050">
                <a:solidFill>
                  <a:schemeClr val="dk1"/>
                </a:solidFill>
                <a:highlight>
                  <a:srgbClr val="F7F7F7"/>
                </a:highlight>
                <a:latin typeface="Courier New"/>
                <a:ea typeface="Courier New"/>
                <a:cs typeface="Courier New"/>
                <a:sym typeface="Courier New"/>
              </a:rPr>
              <a: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7F7F7"/>
                </a:highlight>
                <a:latin typeface="Courier New"/>
                <a:ea typeface="Courier New"/>
                <a:cs typeface="Courier New"/>
                <a:sym typeface="Courier New"/>
              </a:rPr>
              <a:t>anomaly.drop(</a:t>
            </a:r>
            <a:r>
              <a:rPr lang="en" sz="1050">
                <a:solidFill>
                  <a:srgbClr val="A31515"/>
                </a:solidFill>
                <a:highlight>
                  <a:srgbClr val="F7F7F7"/>
                </a:highlight>
                <a:latin typeface="Courier New"/>
                <a:ea typeface="Courier New"/>
                <a:cs typeface="Courier New"/>
                <a:sym typeface="Courier New"/>
              </a:rPr>
              <a:t>'Timeline'</a:t>
            </a:r>
            <a:r>
              <a:rPr lang="en" sz="1050">
                <a:solidFill>
                  <a:schemeClr val="dk1"/>
                </a:solidFill>
                <a:highlight>
                  <a:srgbClr val="F7F7F7"/>
                </a:highlight>
                <a:latin typeface="Courier New"/>
                <a:ea typeface="Courier New"/>
                <a:cs typeface="Courier New"/>
                <a:sym typeface="Courier New"/>
              </a:rPr>
              <a:t>, axis=</a:t>
            </a:r>
            <a:r>
              <a:rPr lang="en" sz="1050">
                <a:solidFill>
                  <a:srgbClr val="116644"/>
                </a:solidFill>
                <a:highlight>
                  <a:srgbClr val="F7F7F7"/>
                </a:highlight>
                <a:latin typeface="Courier New"/>
                <a:ea typeface="Courier New"/>
                <a:cs typeface="Courier New"/>
                <a:sym typeface="Courier New"/>
              </a:rPr>
              <a:t>1</a:t>
            </a:r>
            <a:r>
              <a:rPr lang="en" sz="1050">
                <a:solidFill>
                  <a:schemeClr val="dk1"/>
                </a:solidFill>
                <a:highlight>
                  <a:srgbClr val="F7F7F7"/>
                </a:highlight>
                <a:latin typeface="Courier New"/>
                <a:ea typeface="Courier New"/>
                <a:cs typeface="Courier New"/>
                <a:sym typeface="Courier New"/>
              </a:rPr>
              <a:t>, inplace=</a:t>
            </a:r>
            <a:r>
              <a:rPr lang="en" sz="1050">
                <a:solidFill>
                  <a:srgbClr val="0000FF"/>
                </a:solidFill>
                <a:highlight>
                  <a:srgbClr val="F7F7F7"/>
                </a:highlight>
                <a:latin typeface="Courier New"/>
                <a:ea typeface="Courier New"/>
                <a:cs typeface="Courier New"/>
                <a:sym typeface="Courier New"/>
              </a:rPr>
              <a:t>True</a:t>
            </a:r>
            <a:r>
              <a:rPr lang="en" sz="1050">
                <a:solidFill>
                  <a:schemeClr val="dk1"/>
                </a:solidFill>
                <a:highlight>
                  <a:srgbClr val="F7F7F7"/>
                </a:highlight>
                <a:latin typeface="Courier New"/>
                <a:ea typeface="Courier New"/>
                <a:cs typeface="Courier New"/>
                <a:sym typeface="Courier New"/>
              </a:rPr>
              <a:t>)</a:t>
            </a:r>
            <a:endParaRPr sz="1050">
              <a:solidFill>
                <a:schemeClr val="dk1"/>
              </a:solidFill>
              <a:highlight>
                <a:srgbClr val="F7F7F7"/>
              </a:highlight>
              <a:latin typeface="Courier New"/>
              <a:ea typeface="Courier New"/>
              <a:cs typeface="Courier New"/>
              <a:sym typeface="Courier New"/>
            </a:endParaRPr>
          </a:p>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Just a fun setup to understand the main applications of LIME. We know about the computational expenses, along with the precise evaluation metrics of SHAPEly values.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9"/>
          <p:cNvSpPr txBox="1"/>
          <p:nvPr>
            <p:ph idx="1" type="body"/>
          </p:nvPr>
        </p:nvSpPr>
        <p:spPr>
          <a:xfrm>
            <a:off x="311700" y="1144375"/>
            <a:ext cx="8520600" cy="3416400"/>
          </a:xfrm>
          <a:prstGeom prst="rect">
            <a:avLst/>
          </a:prstGeom>
        </p:spPr>
        <p:txBody>
          <a:bodyPr anchorCtr="0" anchor="t" bIns="91425" lIns="91425" spcFirstLastPara="1" rIns="91425" wrap="square" tIns="91425">
            <a:normAutofit lnSpcReduction="10000"/>
          </a:bodyPr>
          <a:lstStyle/>
          <a:p>
            <a:pPr indent="0" lvl="0" marL="0" rtl="0" algn="l">
              <a:lnSpc>
                <a:spcPct val="135714"/>
              </a:lnSpc>
              <a:spcBef>
                <a:spcPts val="0"/>
              </a:spcBef>
              <a:spcAft>
                <a:spcPts val="0"/>
              </a:spcAft>
              <a:buNone/>
            </a:pPr>
            <a:r>
              <a:rPr lang="en" sz="1050">
                <a:solidFill>
                  <a:srgbClr val="0000FF"/>
                </a:solidFill>
                <a:highlight>
                  <a:srgbClr val="F7F7F7"/>
                </a:highlight>
                <a:latin typeface="Courier New"/>
                <a:ea typeface="Courier New"/>
                <a:cs typeface="Courier New"/>
                <a:sym typeface="Courier New"/>
              </a:rPr>
              <a:t>def</a:t>
            </a:r>
            <a:r>
              <a:rPr lang="en" sz="1050">
                <a:solidFill>
                  <a:schemeClr val="dk1"/>
                </a:solidFill>
                <a:highlight>
                  <a:srgbClr val="F7F7F7"/>
                </a:highlight>
                <a:latin typeface="Courier New"/>
                <a:ea typeface="Courier New"/>
                <a:cs typeface="Courier New"/>
                <a:sym typeface="Courier New"/>
              </a:rPr>
              <a:t> </a:t>
            </a:r>
            <a:r>
              <a:rPr lang="en" sz="1050">
                <a:solidFill>
                  <a:srgbClr val="795E26"/>
                </a:solidFill>
                <a:highlight>
                  <a:srgbClr val="F7F7F7"/>
                </a:highlight>
                <a:latin typeface="Courier New"/>
                <a:ea typeface="Courier New"/>
                <a:cs typeface="Courier New"/>
                <a:sym typeface="Courier New"/>
              </a:rPr>
              <a:t>find_common_vectors</a:t>
            </a:r>
            <a:r>
              <a:rPr lang="en" sz="1050">
                <a:solidFill>
                  <a:schemeClr val="dk1"/>
                </a:solidFill>
                <a:highlight>
                  <a:srgbClr val="F7F7F7"/>
                </a:highlight>
                <a:latin typeface="Courier New"/>
                <a:ea typeface="Courier New"/>
                <a:cs typeface="Courier New"/>
                <a:sym typeface="Courier New"/>
              </a:rPr>
              <a:t>(</a:t>
            </a:r>
            <a:r>
              <a:rPr lang="en" sz="1050">
                <a:solidFill>
                  <a:srgbClr val="001080"/>
                </a:solidFill>
                <a:highlight>
                  <a:srgbClr val="F7F7F7"/>
                </a:highlight>
                <a:latin typeface="Courier New"/>
                <a:ea typeface="Courier New"/>
                <a:cs typeface="Courier New"/>
                <a:sym typeface="Courier New"/>
              </a:rPr>
              <a:t>df1</a:t>
            </a:r>
            <a:r>
              <a:rPr lang="en" sz="1050">
                <a:solidFill>
                  <a:schemeClr val="dk1"/>
                </a:solidFill>
                <a:highlight>
                  <a:srgbClr val="F7F7F7"/>
                </a:highlight>
                <a:latin typeface="Courier New"/>
                <a:ea typeface="Courier New"/>
                <a:cs typeface="Courier New"/>
                <a:sym typeface="Courier New"/>
              </a:rPr>
              <a:t>, </a:t>
            </a:r>
            <a:r>
              <a:rPr lang="en" sz="1050">
                <a:solidFill>
                  <a:srgbClr val="001080"/>
                </a:solidFill>
                <a:highlight>
                  <a:srgbClr val="F7F7F7"/>
                </a:highlight>
                <a:latin typeface="Courier New"/>
                <a:ea typeface="Courier New"/>
                <a:cs typeface="Courier New"/>
                <a:sym typeface="Courier New"/>
              </a:rPr>
              <a:t>df2</a:t>
            </a:r>
            <a:r>
              <a:rPr lang="en" sz="1050">
                <a:solidFill>
                  <a:schemeClr val="dk1"/>
                </a:solidFill>
                <a:highlight>
                  <a:srgbClr val="F7F7F7"/>
                </a:highlight>
                <a:latin typeface="Courier New"/>
                <a:ea typeface="Courier New"/>
                <a:cs typeface="Courier New"/>
                <a:sym typeface="Courier New"/>
              </a:rPr>
              <a: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7F7F7"/>
                </a:highlight>
                <a:latin typeface="Courier New"/>
                <a:ea typeface="Courier New"/>
                <a:cs typeface="Courier New"/>
                <a:sym typeface="Courier New"/>
              </a:rPr>
              <a:t> arr1 = df1.values.flatten()</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7F7F7"/>
                </a:highlight>
                <a:latin typeface="Courier New"/>
                <a:ea typeface="Courier New"/>
                <a:cs typeface="Courier New"/>
                <a:sym typeface="Courier New"/>
              </a:rPr>
              <a:t> arr2 = df2.values.flatten()</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7F7F7"/>
                </a:highlight>
                <a:latin typeface="Courier New"/>
                <a:ea typeface="Courier New"/>
                <a:cs typeface="Courier New"/>
                <a:sym typeface="Courier New"/>
              </a:rPr>
              <a:t> vectors1 = arr1.reshape(</a:t>
            </a:r>
            <a:r>
              <a:rPr lang="en" sz="1050">
                <a:solidFill>
                  <a:srgbClr val="116644"/>
                </a:solidFill>
                <a:highlight>
                  <a:srgbClr val="F7F7F7"/>
                </a:highlight>
                <a:latin typeface="Courier New"/>
                <a:ea typeface="Courier New"/>
                <a:cs typeface="Courier New"/>
                <a:sym typeface="Courier New"/>
              </a:rPr>
              <a:t>-1</a:t>
            </a:r>
            <a:r>
              <a:rPr lang="en" sz="1050">
                <a:solidFill>
                  <a:schemeClr val="dk1"/>
                </a:solidFill>
                <a:highlight>
                  <a:srgbClr val="F7F7F7"/>
                </a:highlight>
                <a:latin typeface="Courier New"/>
                <a:ea typeface="Courier New"/>
                <a:cs typeface="Courier New"/>
                <a:sym typeface="Courier New"/>
              </a:rPr>
              <a:t>, </a:t>
            </a:r>
            <a:r>
              <a:rPr lang="en" sz="1050">
                <a:solidFill>
                  <a:srgbClr val="116644"/>
                </a:solidFill>
                <a:highlight>
                  <a:srgbClr val="F7F7F7"/>
                </a:highlight>
                <a:latin typeface="Courier New"/>
                <a:ea typeface="Courier New"/>
                <a:cs typeface="Courier New"/>
                <a:sym typeface="Courier New"/>
              </a:rPr>
              <a:t>3</a:t>
            </a:r>
            <a:r>
              <a:rPr lang="en" sz="1050">
                <a:solidFill>
                  <a:schemeClr val="dk1"/>
                </a:solidFill>
                <a:highlight>
                  <a:srgbClr val="F7F7F7"/>
                </a:highlight>
                <a:latin typeface="Courier New"/>
                <a:ea typeface="Courier New"/>
                <a:cs typeface="Courier New"/>
                <a:sym typeface="Courier New"/>
              </a:rPr>
              <a:t>) </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7F7F7"/>
                </a:highlight>
                <a:latin typeface="Courier New"/>
                <a:ea typeface="Courier New"/>
                <a:cs typeface="Courier New"/>
                <a:sym typeface="Courier New"/>
              </a:rPr>
              <a:t> vectors2 = arr2.reshape(</a:t>
            </a:r>
            <a:r>
              <a:rPr lang="en" sz="1050">
                <a:solidFill>
                  <a:srgbClr val="116644"/>
                </a:solidFill>
                <a:highlight>
                  <a:srgbClr val="F7F7F7"/>
                </a:highlight>
                <a:latin typeface="Courier New"/>
                <a:ea typeface="Courier New"/>
                <a:cs typeface="Courier New"/>
                <a:sym typeface="Courier New"/>
              </a:rPr>
              <a:t>-1</a:t>
            </a:r>
            <a:r>
              <a:rPr lang="en" sz="1050">
                <a:solidFill>
                  <a:schemeClr val="dk1"/>
                </a:solidFill>
                <a:highlight>
                  <a:srgbClr val="F7F7F7"/>
                </a:highlight>
                <a:latin typeface="Courier New"/>
                <a:ea typeface="Courier New"/>
                <a:cs typeface="Courier New"/>
                <a:sym typeface="Courier New"/>
              </a:rPr>
              <a:t>, </a:t>
            </a:r>
            <a:r>
              <a:rPr lang="en" sz="1050">
                <a:solidFill>
                  <a:srgbClr val="116644"/>
                </a:solidFill>
                <a:highlight>
                  <a:srgbClr val="F7F7F7"/>
                </a:highlight>
                <a:latin typeface="Courier New"/>
                <a:ea typeface="Courier New"/>
                <a:cs typeface="Courier New"/>
                <a:sym typeface="Courier New"/>
              </a:rPr>
              <a:t>3</a:t>
            </a:r>
            <a:r>
              <a:rPr lang="en" sz="1050">
                <a:solidFill>
                  <a:schemeClr val="dk1"/>
                </a:solidFill>
                <a:highlight>
                  <a:srgbClr val="F7F7F7"/>
                </a:highlight>
                <a:latin typeface="Courier New"/>
                <a:ea typeface="Courier New"/>
                <a:cs typeface="Courier New"/>
                <a:sym typeface="Courier New"/>
              </a:rPr>
              <a: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7F7F7"/>
                </a:highlight>
                <a:latin typeface="Courier New"/>
                <a:ea typeface="Courier New"/>
                <a:cs typeface="Courier New"/>
                <a:sym typeface="Courier New"/>
              </a:rPr>
              <a:t> tuples1 = [</a:t>
            </a:r>
            <a:r>
              <a:rPr lang="en" sz="1050">
                <a:solidFill>
                  <a:srgbClr val="257693"/>
                </a:solidFill>
                <a:highlight>
                  <a:srgbClr val="F7F7F7"/>
                </a:highlight>
                <a:latin typeface="Courier New"/>
                <a:ea typeface="Courier New"/>
                <a:cs typeface="Courier New"/>
                <a:sym typeface="Courier New"/>
              </a:rPr>
              <a:t>tuple</a:t>
            </a:r>
            <a:r>
              <a:rPr lang="en" sz="1050">
                <a:solidFill>
                  <a:schemeClr val="dk1"/>
                </a:solidFill>
                <a:highlight>
                  <a:srgbClr val="F7F7F7"/>
                </a:highlight>
                <a:latin typeface="Courier New"/>
                <a:ea typeface="Courier New"/>
                <a:cs typeface="Courier New"/>
                <a:sym typeface="Courier New"/>
              </a:rPr>
              <a:t>(vec) </a:t>
            </a:r>
            <a:r>
              <a:rPr lang="en" sz="1050">
                <a:solidFill>
                  <a:srgbClr val="AF00DB"/>
                </a:solidFill>
                <a:highlight>
                  <a:srgbClr val="F7F7F7"/>
                </a:highlight>
                <a:latin typeface="Courier New"/>
                <a:ea typeface="Courier New"/>
                <a:cs typeface="Courier New"/>
                <a:sym typeface="Courier New"/>
              </a:rPr>
              <a:t>for</a:t>
            </a:r>
            <a:r>
              <a:rPr lang="en" sz="1050">
                <a:solidFill>
                  <a:schemeClr val="dk1"/>
                </a:solidFill>
                <a:highlight>
                  <a:srgbClr val="F7F7F7"/>
                </a:highlight>
                <a:latin typeface="Courier New"/>
                <a:ea typeface="Courier New"/>
                <a:cs typeface="Courier New"/>
                <a:sym typeface="Courier New"/>
              </a:rPr>
              <a:t> vec </a:t>
            </a:r>
            <a:r>
              <a:rPr lang="en" sz="1050">
                <a:solidFill>
                  <a:srgbClr val="0000FF"/>
                </a:solidFill>
                <a:highlight>
                  <a:srgbClr val="F7F7F7"/>
                </a:highlight>
                <a:latin typeface="Courier New"/>
                <a:ea typeface="Courier New"/>
                <a:cs typeface="Courier New"/>
                <a:sym typeface="Courier New"/>
              </a:rPr>
              <a:t>in</a:t>
            </a:r>
            <a:r>
              <a:rPr lang="en" sz="1050">
                <a:solidFill>
                  <a:schemeClr val="dk1"/>
                </a:solidFill>
                <a:highlight>
                  <a:srgbClr val="F7F7F7"/>
                </a:highlight>
                <a:latin typeface="Courier New"/>
                <a:ea typeface="Courier New"/>
                <a:cs typeface="Courier New"/>
                <a:sym typeface="Courier New"/>
              </a:rPr>
              <a:t> vectors1]</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7F7F7"/>
                </a:highlight>
                <a:latin typeface="Courier New"/>
                <a:ea typeface="Courier New"/>
                <a:cs typeface="Courier New"/>
                <a:sym typeface="Courier New"/>
              </a:rPr>
              <a:t> tuples2 = [</a:t>
            </a:r>
            <a:r>
              <a:rPr lang="en" sz="1050">
                <a:solidFill>
                  <a:srgbClr val="257693"/>
                </a:solidFill>
                <a:highlight>
                  <a:srgbClr val="F7F7F7"/>
                </a:highlight>
                <a:latin typeface="Courier New"/>
                <a:ea typeface="Courier New"/>
                <a:cs typeface="Courier New"/>
                <a:sym typeface="Courier New"/>
              </a:rPr>
              <a:t>tuple</a:t>
            </a:r>
            <a:r>
              <a:rPr lang="en" sz="1050">
                <a:solidFill>
                  <a:schemeClr val="dk1"/>
                </a:solidFill>
                <a:highlight>
                  <a:srgbClr val="F7F7F7"/>
                </a:highlight>
                <a:latin typeface="Courier New"/>
                <a:ea typeface="Courier New"/>
                <a:cs typeface="Courier New"/>
                <a:sym typeface="Courier New"/>
              </a:rPr>
              <a:t>(vec) </a:t>
            </a:r>
            <a:r>
              <a:rPr lang="en" sz="1050">
                <a:solidFill>
                  <a:srgbClr val="AF00DB"/>
                </a:solidFill>
                <a:highlight>
                  <a:srgbClr val="F7F7F7"/>
                </a:highlight>
                <a:latin typeface="Courier New"/>
                <a:ea typeface="Courier New"/>
                <a:cs typeface="Courier New"/>
                <a:sym typeface="Courier New"/>
              </a:rPr>
              <a:t>for</a:t>
            </a:r>
            <a:r>
              <a:rPr lang="en" sz="1050">
                <a:solidFill>
                  <a:schemeClr val="dk1"/>
                </a:solidFill>
                <a:highlight>
                  <a:srgbClr val="F7F7F7"/>
                </a:highlight>
                <a:latin typeface="Courier New"/>
                <a:ea typeface="Courier New"/>
                <a:cs typeface="Courier New"/>
                <a:sym typeface="Courier New"/>
              </a:rPr>
              <a:t> vec </a:t>
            </a:r>
            <a:r>
              <a:rPr lang="en" sz="1050">
                <a:solidFill>
                  <a:srgbClr val="0000FF"/>
                </a:solidFill>
                <a:highlight>
                  <a:srgbClr val="F7F7F7"/>
                </a:highlight>
                <a:latin typeface="Courier New"/>
                <a:ea typeface="Courier New"/>
                <a:cs typeface="Courier New"/>
                <a:sym typeface="Courier New"/>
              </a:rPr>
              <a:t>in</a:t>
            </a:r>
            <a:r>
              <a:rPr lang="en" sz="1050">
                <a:solidFill>
                  <a:schemeClr val="dk1"/>
                </a:solidFill>
                <a:highlight>
                  <a:srgbClr val="F7F7F7"/>
                </a:highlight>
                <a:latin typeface="Courier New"/>
                <a:ea typeface="Courier New"/>
                <a:cs typeface="Courier New"/>
                <a:sym typeface="Courier New"/>
              </a:rPr>
              <a:t> vectors2]</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7F7F7"/>
                </a:highlight>
                <a:latin typeface="Courier New"/>
                <a:ea typeface="Courier New"/>
                <a:cs typeface="Courier New"/>
                <a:sym typeface="Courier New"/>
              </a:rPr>
              <a:t> common = </a:t>
            </a:r>
            <a:r>
              <a:rPr lang="en" sz="1050">
                <a:solidFill>
                  <a:srgbClr val="257693"/>
                </a:solidFill>
                <a:highlight>
                  <a:srgbClr val="F7F7F7"/>
                </a:highlight>
                <a:latin typeface="Courier New"/>
                <a:ea typeface="Courier New"/>
                <a:cs typeface="Courier New"/>
                <a:sym typeface="Courier New"/>
              </a:rPr>
              <a:t>set</a:t>
            </a:r>
            <a:r>
              <a:rPr lang="en" sz="1050">
                <a:solidFill>
                  <a:schemeClr val="dk1"/>
                </a:solidFill>
                <a:highlight>
                  <a:srgbClr val="F7F7F7"/>
                </a:highlight>
                <a:latin typeface="Courier New"/>
                <a:ea typeface="Courier New"/>
                <a:cs typeface="Courier New"/>
                <a:sym typeface="Courier New"/>
              </a:rPr>
              <a:t>(tuples1) &amp; </a:t>
            </a:r>
            <a:r>
              <a:rPr lang="en" sz="1050">
                <a:solidFill>
                  <a:srgbClr val="257693"/>
                </a:solidFill>
                <a:highlight>
                  <a:srgbClr val="F7F7F7"/>
                </a:highlight>
                <a:latin typeface="Courier New"/>
                <a:ea typeface="Courier New"/>
                <a:cs typeface="Courier New"/>
                <a:sym typeface="Courier New"/>
              </a:rPr>
              <a:t>set</a:t>
            </a:r>
            <a:r>
              <a:rPr lang="en" sz="1050">
                <a:solidFill>
                  <a:schemeClr val="dk1"/>
                </a:solidFill>
                <a:highlight>
                  <a:srgbClr val="F7F7F7"/>
                </a:highlight>
                <a:latin typeface="Courier New"/>
                <a:ea typeface="Courier New"/>
                <a:cs typeface="Courier New"/>
                <a:sym typeface="Courier New"/>
              </a:rPr>
              <a:t>(tuples2)</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7F7F7"/>
                </a:highlight>
                <a:latin typeface="Courier New"/>
                <a:ea typeface="Courier New"/>
                <a:cs typeface="Courier New"/>
                <a:sym typeface="Courier New"/>
              </a:rPr>
              <a:t> </a:t>
            </a:r>
            <a:r>
              <a:rPr lang="en" sz="1050">
                <a:solidFill>
                  <a:srgbClr val="AF00DB"/>
                </a:solidFill>
                <a:highlight>
                  <a:srgbClr val="F7F7F7"/>
                </a:highlight>
                <a:latin typeface="Courier New"/>
                <a:ea typeface="Courier New"/>
                <a:cs typeface="Courier New"/>
                <a:sym typeface="Courier New"/>
              </a:rPr>
              <a:t>return</a:t>
            </a:r>
            <a:r>
              <a:rPr lang="en" sz="1050">
                <a:solidFill>
                  <a:schemeClr val="dk1"/>
                </a:solidFill>
                <a:highlight>
                  <a:srgbClr val="F7F7F7"/>
                </a:highlight>
                <a:latin typeface="Courier New"/>
                <a:ea typeface="Courier New"/>
                <a:cs typeface="Courier New"/>
                <a:sym typeface="Courier New"/>
              </a:rPr>
              <a:t> </a:t>
            </a:r>
            <a:r>
              <a:rPr lang="en" sz="1050">
                <a:solidFill>
                  <a:srgbClr val="257693"/>
                </a:solidFill>
                <a:highlight>
                  <a:srgbClr val="F7F7F7"/>
                </a:highlight>
                <a:latin typeface="Courier New"/>
                <a:ea typeface="Courier New"/>
                <a:cs typeface="Courier New"/>
                <a:sym typeface="Courier New"/>
              </a:rPr>
              <a:t>list</a:t>
            </a:r>
            <a:r>
              <a:rPr lang="en" sz="1050">
                <a:solidFill>
                  <a:schemeClr val="dk1"/>
                </a:solidFill>
                <a:highlight>
                  <a:srgbClr val="F7F7F7"/>
                </a:highlight>
                <a:latin typeface="Courier New"/>
                <a:ea typeface="Courier New"/>
                <a:cs typeface="Courier New"/>
                <a:sym typeface="Courier New"/>
              </a:rPr>
              <a:t>(common)</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7F7F7"/>
                </a:highlight>
                <a:latin typeface="Courier New"/>
                <a:ea typeface="Courier New"/>
                <a:cs typeface="Courier New"/>
                <a:sym typeface="Courier New"/>
              </a:rPr>
              <a:t>anomalyInTrain = find_common_vectors(anomaly, X_train)</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7F7F7"/>
                </a:highlight>
                <a:latin typeface="Courier New"/>
                <a:ea typeface="Courier New"/>
                <a:cs typeface="Courier New"/>
                <a:sym typeface="Courier New"/>
              </a:rPr>
              <a:t>anomalyInTest = find_common_vectors(anomaly, X_test)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795E26"/>
                </a:solidFill>
                <a:highlight>
                  <a:srgbClr val="F7F7F7"/>
                </a:highlight>
                <a:latin typeface="Courier New"/>
                <a:ea typeface="Courier New"/>
                <a:cs typeface="Courier New"/>
                <a:sym typeface="Courier New"/>
              </a:rPr>
              <a:t>print</a:t>
            </a:r>
            <a:r>
              <a:rPr lang="en" sz="1050">
                <a:solidFill>
                  <a:schemeClr val="dk1"/>
                </a:solidFill>
                <a:highlight>
                  <a:srgbClr val="F7F7F7"/>
                </a:highlight>
                <a:latin typeface="Courier New"/>
                <a:ea typeface="Courier New"/>
                <a:cs typeface="Courier New"/>
                <a:sym typeface="Courier New"/>
              </a:rPr>
              <a:t>(</a:t>
            </a:r>
            <a:r>
              <a:rPr lang="en" sz="1050">
                <a:solidFill>
                  <a:srgbClr val="0000FF"/>
                </a:solidFill>
                <a:highlight>
                  <a:srgbClr val="F7F7F7"/>
                </a:highlight>
                <a:latin typeface="Courier New"/>
                <a:ea typeface="Courier New"/>
                <a:cs typeface="Courier New"/>
                <a:sym typeface="Courier New"/>
              </a:rPr>
              <a:t>f</a:t>
            </a:r>
            <a:r>
              <a:rPr lang="en" sz="1050">
                <a:solidFill>
                  <a:srgbClr val="A31515"/>
                </a:solidFill>
                <a:highlight>
                  <a:srgbClr val="F7F7F7"/>
                </a:highlight>
                <a:latin typeface="Courier New"/>
                <a:ea typeface="Courier New"/>
                <a:cs typeface="Courier New"/>
                <a:sym typeface="Courier New"/>
              </a:rPr>
              <a:t>"Anomaly in Train: </a:t>
            </a:r>
            <a:r>
              <a:rPr lang="en" sz="1050">
                <a:solidFill>
                  <a:schemeClr val="dk1"/>
                </a:solidFill>
                <a:highlight>
                  <a:srgbClr val="F7F7F7"/>
                </a:highlight>
                <a:latin typeface="Courier New"/>
                <a:ea typeface="Courier New"/>
                <a:cs typeface="Courier New"/>
                <a:sym typeface="Courier New"/>
              </a:rPr>
              <a:t>{</a:t>
            </a:r>
            <a:r>
              <a:rPr lang="en" sz="1050">
                <a:solidFill>
                  <a:srgbClr val="795E26"/>
                </a:solidFill>
                <a:highlight>
                  <a:srgbClr val="F7F7F7"/>
                </a:highlight>
                <a:latin typeface="Courier New"/>
                <a:ea typeface="Courier New"/>
                <a:cs typeface="Courier New"/>
                <a:sym typeface="Courier New"/>
              </a:rPr>
              <a:t>len</a:t>
            </a:r>
            <a:r>
              <a:rPr lang="en" sz="1050">
                <a:solidFill>
                  <a:schemeClr val="dk1"/>
                </a:solidFill>
                <a:highlight>
                  <a:srgbClr val="F7F7F7"/>
                </a:highlight>
                <a:latin typeface="Courier New"/>
                <a:ea typeface="Courier New"/>
                <a:cs typeface="Courier New"/>
                <a:sym typeface="Courier New"/>
              </a:rPr>
              <a:t>(anomalyInTrain)}</a:t>
            </a:r>
            <a:r>
              <a:rPr lang="en" sz="1050">
                <a:solidFill>
                  <a:srgbClr val="A31515"/>
                </a:solidFill>
                <a:highlight>
                  <a:srgbClr val="F7F7F7"/>
                </a:highlight>
                <a:latin typeface="Courier New"/>
                <a:ea typeface="Courier New"/>
                <a:cs typeface="Courier New"/>
                <a:sym typeface="Courier New"/>
              </a:rPr>
              <a:t>"</a:t>
            </a:r>
            <a:r>
              <a:rPr lang="en" sz="1050">
                <a:solidFill>
                  <a:schemeClr val="dk1"/>
                </a:solidFill>
                <a:highlight>
                  <a:srgbClr val="F7F7F7"/>
                </a:highlight>
                <a:latin typeface="Courier New"/>
                <a:ea typeface="Courier New"/>
                <a:cs typeface="Courier New"/>
                <a:sym typeface="Courier New"/>
              </a:rPr>
              <a: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795E26"/>
                </a:solidFill>
                <a:highlight>
                  <a:srgbClr val="F7F7F7"/>
                </a:highlight>
                <a:latin typeface="Courier New"/>
                <a:ea typeface="Courier New"/>
                <a:cs typeface="Courier New"/>
                <a:sym typeface="Courier New"/>
              </a:rPr>
              <a:t>print</a:t>
            </a:r>
            <a:r>
              <a:rPr lang="en" sz="1050">
                <a:solidFill>
                  <a:schemeClr val="dk1"/>
                </a:solidFill>
                <a:highlight>
                  <a:srgbClr val="F7F7F7"/>
                </a:highlight>
                <a:latin typeface="Courier New"/>
                <a:ea typeface="Courier New"/>
                <a:cs typeface="Courier New"/>
                <a:sym typeface="Courier New"/>
              </a:rPr>
              <a:t>(</a:t>
            </a:r>
            <a:r>
              <a:rPr lang="en" sz="1050">
                <a:solidFill>
                  <a:srgbClr val="0000FF"/>
                </a:solidFill>
                <a:highlight>
                  <a:srgbClr val="F7F7F7"/>
                </a:highlight>
                <a:latin typeface="Courier New"/>
                <a:ea typeface="Courier New"/>
                <a:cs typeface="Courier New"/>
                <a:sym typeface="Courier New"/>
              </a:rPr>
              <a:t>f</a:t>
            </a:r>
            <a:r>
              <a:rPr lang="en" sz="1050">
                <a:solidFill>
                  <a:srgbClr val="A31515"/>
                </a:solidFill>
                <a:highlight>
                  <a:srgbClr val="F7F7F7"/>
                </a:highlight>
                <a:latin typeface="Courier New"/>
                <a:ea typeface="Courier New"/>
                <a:cs typeface="Courier New"/>
                <a:sym typeface="Courier New"/>
              </a:rPr>
              <a:t>"Anomaly in Test: </a:t>
            </a:r>
            <a:r>
              <a:rPr lang="en" sz="1050">
                <a:solidFill>
                  <a:schemeClr val="dk1"/>
                </a:solidFill>
                <a:highlight>
                  <a:srgbClr val="F7F7F7"/>
                </a:highlight>
                <a:latin typeface="Courier New"/>
                <a:ea typeface="Courier New"/>
                <a:cs typeface="Courier New"/>
                <a:sym typeface="Courier New"/>
              </a:rPr>
              <a:t>{</a:t>
            </a:r>
            <a:r>
              <a:rPr lang="en" sz="1050">
                <a:solidFill>
                  <a:srgbClr val="795E26"/>
                </a:solidFill>
                <a:highlight>
                  <a:srgbClr val="F7F7F7"/>
                </a:highlight>
                <a:latin typeface="Courier New"/>
                <a:ea typeface="Courier New"/>
                <a:cs typeface="Courier New"/>
                <a:sym typeface="Courier New"/>
              </a:rPr>
              <a:t>len</a:t>
            </a:r>
            <a:r>
              <a:rPr lang="en" sz="1050">
                <a:solidFill>
                  <a:schemeClr val="dk1"/>
                </a:solidFill>
                <a:highlight>
                  <a:srgbClr val="F7F7F7"/>
                </a:highlight>
                <a:latin typeface="Courier New"/>
                <a:ea typeface="Courier New"/>
                <a:cs typeface="Courier New"/>
                <a:sym typeface="Courier New"/>
              </a:rPr>
              <a:t>(anomalyInTest)}</a:t>
            </a:r>
            <a:r>
              <a:rPr lang="en" sz="1050">
                <a:solidFill>
                  <a:srgbClr val="A31515"/>
                </a:solidFill>
                <a:highlight>
                  <a:srgbClr val="F7F7F7"/>
                </a:highlight>
                <a:latin typeface="Courier New"/>
                <a:ea typeface="Courier New"/>
                <a:cs typeface="Courier New"/>
                <a:sym typeface="Courier New"/>
              </a:rPr>
              <a:t>"</a:t>
            </a:r>
            <a:r>
              <a:rPr lang="en" sz="1050">
                <a:solidFill>
                  <a:schemeClr val="dk1"/>
                </a:solidFill>
                <a:highlight>
                  <a:srgbClr val="F7F7F7"/>
                </a:highlight>
                <a:latin typeface="Courier New"/>
                <a:ea typeface="Courier New"/>
                <a:cs typeface="Courier New"/>
                <a:sym typeface="Courier New"/>
              </a:rPr>
              <a:t>)</a:t>
            </a:r>
            <a:endParaRPr sz="1050">
              <a:solidFill>
                <a:schemeClr val="dk1"/>
              </a:solidFill>
              <a:highlight>
                <a:srgbClr val="F7F7F7"/>
              </a:highlight>
              <a:latin typeface="Courier New"/>
              <a:ea typeface="Courier New"/>
              <a:cs typeface="Courier New"/>
              <a:sym typeface="Courier New"/>
            </a:endParaRPr>
          </a:p>
          <a:p>
            <a:pPr indent="0" lvl="0" marL="0" rtl="0" algn="l">
              <a:spcBef>
                <a:spcPts val="0"/>
              </a:spcBef>
              <a:spcAft>
                <a:spcPts val="1200"/>
              </a:spcAft>
              <a:buNone/>
            </a:pPr>
            <a:r>
              <a:t/>
            </a:r>
            <a:endParaRPr/>
          </a:p>
        </p:txBody>
      </p:sp>
      <p:sp>
        <p:nvSpPr>
          <p:cNvPr id="299" name="Google Shape;299;p49"/>
          <p:cNvSpPr/>
          <p:nvPr/>
        </p:nvSpPr>
        <p:spPr>
          <a:xfrm>
            <a:off x="6722325" y="2033100"/>
            <a:ext cx="1595700" cy="1077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Train : 50</a:t>
            </a:r>
            <a:endParaRPr/>
          </a:p>
          <a:p>
            <a:pPr indent="0" lvl="0" marL="0" rtl="0" algn="l">
              <a:spcBef>
                <a:spcPts val="0"/>
              </a:spcBef>
              <a:spcAft>
                <a:spcPts val="0"/>
              </a:spcAft>
              <a:buNone/>
            </a:pPr>
            <a:r>
              <a:rPr lang="en"/>
              <a:t>       Test : 8</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LIME setup</a:t>
            </a:r>
            <a:endParaRPr/>
          </a:p>
        </p:txBody>
      </p:sp>
      <p:sp>
        <p:nvSpPr>
          <p:cNvPr id="305" name="Google Shape;305;p50"/>
          <p:cNvSpPr txBox="1"/>
          <p:nvPr>
            <p:ph idx="1" type="body"/>
          </p:nvPr>
        </p:nvSpPr>
        <p:spPr>
          <a:xfrm>
            <a:off x="311700" y="1152475"/>
            <a:ext cx="2595900" cy="3416400"/>
          </a:xfrm>
          <a:prstGeom prst="rect">
            <a:avLst/>
          </a:prstGeom>
        </p:spPr>
        <p:txBody>
          <a:bodyPr anchorCtr="0" anchor="t" bIns="91425" lIns="91425" spcFirstLastPara="1" rIns="91425" wrap="square" tIns="91425">
            <a:normAutofit fontScale="92500" lnSpcReduction="10000"/>
          </a:bodyPr>
          <a:lstStyle/>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rgbClr val="F7F7F7"/>
                </a:highlight>
                <a:latin typeface="Courier New"/>
                <a:ea typeface="Courier New"/>
                <a:cs typeface="Courier New"/>
                <a:sym typeface="Courier New"/>
              </a:rPr>
              <a:t>models = {</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rgbClr val="F7F7F7"/>
                </a:highlight>
                <a:latin typeface="Courier New"/>
                <a:ea typeface="Courier New"/>
                <a:cs typeface="Courier New"/>
                <a:sym typeface="Courier New"/>
              </a:rPr>
              <a:t> </a:t>
            </a:r>
            <a:r>
              <a:rPr lang="en" sz="1050">
                <a:solidFill>
                  <a:srgbClr val="A31515"/>
                </a:solidFill>
                <a:highlight>
                  <a:srgbClr val="F7F7F7"/>
                </a:highlight>
                <a:latin typeface="Courier New"/>
                <a:ea typeface="Courier New"/>
                <a:cs typeface="Courier New"/>
                <a:sym typeface="Courier New"/>
              </a:rPr>
              <a:t>'Logistic Regression'</a:t>
            </a:r>
            <a:r>
              <a:rPr lang="en" sz="1050">
                <a:solidFill>
                  <a:schemeClr val="dk1"/>
                </a:solidFill>
                <a:highlight>
                  <a:srgbClr val="F7F7F7"/>
                </a:highlight>
                <a:latin typeface="Courier New"/>
                <a:ea typeface="Courier New"/>
                <a:cs typeface="Courier New"/>
                <a:sym typeface="Courier New"/>
              </a:rPr>
              <a:t>: best_lr,</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rgbClr val="F7F7F7"/>
                </a:highlight>
                <a:latin typeface="Courier New"/>
                <a:ea typeface="Courier New"/>
                <a:cs typeface="Courier New"/>
                <a:sym typeface="Courier New"/>
              </a:rPr>
              <a:t> </a:t>
            </a:r>
            <a:r>
              <a:rPr lang="en" sz="1050">
                <a:solidFill>
                  <a:srgbClr val="A31515"/>
                </a:solidFill>
                <a:highlight>
                  <a:srgbClr val="F7F7F7"/>
                </a:highlight>
                <a:latin typeface="Courier New"/>
                <a:ea typeface="Courier New"/>
                <a:cs typeface="Courier New"/>
                <a:sym typeface="Courier New"/>
              </a:rPr>
              <a:t>'Decision Tree'</a:t>
            </a:r>
            <a:r>
              <a:rPr lang="en" sz="1050">
                <a:solidFill>
                  <a:schemeClr val="dk1"/>
                </a:solidFill>
                <a:highlight>
                  <a:srgbClr val="F7F7F7"/>
                </a:highlight>
                <a:latin typeface="Courier New"/>
                <a:ea typeface="Courier New"/>
                <a:cs typeface="Courier New"/>
                <a:sym typeface="Courier New"/>
              </a:rPr>
              <a:t>: best_tree,</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rgbClr val="F7F7F7"/>
                </a:highlight>
                <a:latin typeface="Courier New"/>
                <a:ea typeface="Courier New"/>
                <a:cs typeface="Courier New"/>
                <a:sym typeface="Courier New"/>
              </a:rPr>
              <a:t> </a:t>
            </a:r>
            <a:r>
              <a:rPr lang="en" sz="1050">
                <a:solidFill>
                  <a:srgbClr val="A31515"/>
                </a:solidFill>
                <a:highlight>
                  <a:srgbClr val="F7F7F7"/>
                </a:highlight>
                <a:latin typeface="Courier New"/>
                <a:ea typeface="Courier New"/>
                <a:cs typeface="Courier New"/>
                <a:sym typeface="Courier New"/>
              </a:rPr>
              <a:t>'Random Forest'</a:t>
            </a:r>
            <a:r>
              <a:rPr lang="en" sz="1050">
                <a:solidFill>
                  <a:schemeClr val="dk1"/>
                </a:solidFill>
                <a:highlight>
                  <a:srgbClr val="F7F7F7"/>
                </a:highlight>
                <a:latin typeface="Courier New"/>
                <a:ea typeface="Courier New"/>
                <a:cs typeface="Courier New"/>
                <a:sym typeface="Courier New"/>
              </a:rPr>
              <a:t>: bestRandomForestModel,</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rgbClr val="F7F7F7"/>
                </a:highlight>
                <a:latin typeface="Courier New"/>
                <a:ea typeface="Courier New"/>
                <a:cs typeface="Courier New"/>
                <a:sym typeface="Courier New"/>
              </a:rPr>
              <a:t> </a:t>
            </a:r>
            <a:r>
              <a:rPr lang="en" sz="1050">
                <a:solidFill>
                  <a:srgbClr val="A31515"/>
                </a:solidFill>
                <a:highlight>
                  <a:srgbClr val="F7F7F7"/>
                </a:highlight>
                <a:latin typeface="Courier New"/>
                <a:ea typeface="Courier New"/>
                <a:cs typeface="Courier New"/>
                <a:sym typeface="Courier New"/>
              </a:rPr>
              <a:t>'SVM'</a:t>
            </a:r>
            <a:r>
              <a:rPr lang="en" sz="1050">
                <a:solidFill>
                  <a:schemeClr val="dk1"/>
                </a:solidFill>
                <a:highlight>
                  <a:srgbClr val="F7F7F7"/>
                </a:highlight>
                <a:latin typeface="Courier New"/>
                <a:ea typeface="Courier New"/>
                <a:cs typeface="Courier New"/>
                <a:sym typeface="Courier New"/>
              </a:rPr>
              <a:t>: best_svm_model</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rgbClr val="F7F7F7"/>
                </a:highlight>
                <a:latin typeface="Courier New"/>
                <a:ea typeface="Courier New"/>
                <a:cs typeface="Courier New"/>
                <a:sym typeface="Courier New"/>
              </a:rPr>
              <a: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rgbClr val="F7F7F7"/>
                </a:highlight>
                <a:latin typeface="Courier New"/>
                <a:ea typeface="Courier New"/>
                <a:cs typeface="Courier New"/>
                <a:sym typeface="Courier New"/>
              </a:rPr>
              <a:t>explainer = lime_tabular.LimeTabularExplainer(</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rgbClr val="F7F7F7"/>
                </a:highlight>
                <a:latin typeface="Courier New"/>
                <a:ea typeface="Courier New"/>
                <a:cs typeface="Courier New"/>
                <a:sym typeface="Courier New"/>
              </a:rPr>
              <a:t>   X_train.values,</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rgbClr val="F7F7F7"/>
                </a:highlight>
                <a:latin typeface="Courier New"/>
                <a:ea typeface="Courier New"/>
                <a:cs typeface="Courier New"/>
                <a:sym typeface="Courier New"/>
              </a:rPr>
              <a:t>   feature_names=X.columns,</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rgbClr val="F7F7F7"/>
                </a:highlight>
                <a:latin typeface="Courier New"/>
                <a:ea typeface="Courier New"/>
                <a:cs typeface="Courier New"/>
                <a:sym typeface="Courier New"/>
              </a:rPr>
              <a:t>   class_names=[</a:t>
            </a:r>
            <a:r>
              <a:rPr lang="en" sz="1050">
                <a:solidFill>
                  <a:srgbClr val="116644"/>
                </a:solidFill>
                <a:highlight>
                  <a:srgbClr val="F7F7F7"/>
                </a:highlight>
                <a:latin typeface="Courier New"/>
                <a:ea typeface="Courier New"/>
                <a:cs typeface="Courier New"/>
                <a:sym typeface="Courier New"/>
              </a:rPr>
              <a:t>1</a:t>
            </a:r>
            <a:r>
              <a:rPr lang="en" sz="1050">
                <a:solidFill>
                  <a:schemeClr val="dk1"/>
                </a:solidFill>
                <a:highlight>
                  <a:srgbClr val="F7F7F7"/>
                </a:highlight>
                <a:latin typeface="Courier New"/>
                <a:ea typeface="Courier New"/>
                <a:cs typeface="Courier New"/>
                <a:sym typeface="Courier New"/>
              </a:rPr>
              <a:t>, </a:t>
            </a:r>
            <a:r>
              <a:rPr lang="en" sz="1050">
                <a:solidFill>
                  <a:srgbClr val="116644"/>
                </a:solidFill>
                <a:highlight>
                  <a:srgbClr val="F7F7F7"/>
                </a:highlight>
                <a:latin typeface="Courier New"/>
                <a:ea typeface="Courier New"/>
                <a:cs typeface="Courier New"/>
                <a:sym typeface="Courier New"/>
              </a:rPr>
              <a:t>0</a:t>
            </a:r>
            <a:r>
              <a:rPr lang="en" sz="1050">
                <a:solidFill>
                  <a:schemeClr val="dk1"/>
                </a:solidFill>
                <a:highlight>
                  <a:srgbClr val="F7F7F7"/>
                </a:highlight>
                <a:latin typeface="Courier New"/>
                <a:ea typeface="Courier New"/>
                <a:cs typeface="Courier New"/>
                <a:sym typeface="Courier New"/>
              </a:rPr>
              <a: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rgbClr val="F7F7F7"/>
                </a:highlight>
                <a:latin typeface="Courier New"/>
                <a:ea typeface="Courier New"/>
                <a:cs typeface="Courier New"/>
                <a:sym typeface="Courier New"/>
              </a:rPr>
              <a:t>   mode=</a:t>
            </a:r>
            <a:r>
              <a:rPr lang="en" sz="1050">
                <a:solidFill>
                  <a:srgbClr val="A31515"/>
                </a:solidFill>
                <a:highlight>
                  <a:srgbClr val="F7F7F7"/>
                </a:highlight>
                <a:latin typeface="Courier New"/>
                <a:ea typeface="Courier New"/>
                <a:cs typeface="Courier New"/>
                <a:sym typeface="Courier New"/>
              </a:rPr>
              <a:t>'classification'</a:t>
            </a:r>
            <a:endParaRPr sz="1050">
              <a:solidFill>
                <a:srgbClr val="A31515"/>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rgbClr val="F7F7F7"/>
                </a:highlight>
                <a:latin typeface="Courier New"/>
                <a:ea typeface="Courier New"/>
                <a:cs typeface="Courier New"/>
                <a:sym typeface="Courier New"/>
              </a:rPr>
              <a: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a:p>
        </p:txBody>
      </p:sp>
      <p:sp>
        <p:nvSpPr>
          <p:cNvPr id="306" name="Google Shape;306;p50"/>
          <p:cNvSpPr txBox="1"/>
          <p:nvPr/>
        </p:nvSpPr>
        <p:spPr>
          <a:xfrm>
            <a:off x="4478875" y="476400"/>
            <a:ext cx="4163100" cy="41907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050">
                <a:solidFill>
                  <a:srgbClr val="AF00DB"/>
                </a:solidFill>
                <a:highlight>
                  <a:srgbClr val="F7F7F7"/>
                </a:highlight>
                <a:latin typeface="Courier New"/>
                <a:ea typeface="Courier New"/>
                <a:cs typeface="Courier New"/>
                <a:sym typeface="Courier New"/>
              </a:rPr>
              <a:t>f</a:t>
            </a:r>
            <a:r>
              <a:rPr lang="en" sz="1050">
                <a:solidFill>
                  <a:srgbClr val="AF00DB"/>
                </a:solidFill>
                <a:highlight>
                  <a:srgbClr val="F7F7F7"/>
                </a:highlight>
                <a:latin typeface="Courier New"/>
                <a:ea typeface="Courier New"/>
                <a:cs typeface="Courier New"/>
                <a:sym typeface="Courier New"/>
              </a:rPr>
              <a:t>or</a:t>
            </a:r>
            <a:r>
              <a:rPr lang="en" sz="1050">
                <a:solidFill>
                  <a:schemeClr val="dk1"/>
                </a:solidFill>
                <a:highlight>
                  <a:srgbClr val="F7F7F7"/>
                </a:highlight>
                <a:latin typeface="Courier New"/>
                <a:ea typeface="Courier New"/>
                <a:cs typeface="Courier New"/>
                <a:sym typeface="Courier New"/>
              </a:rPr>
              <a:t> model_name, model </a:t>
            </a:r>
            <a:r>
              <a:rPr lang="en" sz="1050">
                <a:solidFill>
                  <a:srgbClr val="0000FF"/>
                </a:solidFill>
                <a:highlight>
                  <a:srgbClr val="F7F7F7"/>
                </a:highlight>
                <a:latin typeface="Courier New"/>
                <a:ea typeface="Courier New"/>
                <a:cs typeface="Courier New"/>
                <a:sym typeface="Courier New"/>
              </a:rPr>
              <a:t>in</a:t>
            </a:r>
            <a:r>
              <a:rPr lang="en" sz="1050">
                <a:solidFill>
                  <a:schemeClr val="dk1"/>
                </a:solidFill>
                <a:highlight>
                  <a:srgbClr val="F7F7F7"/>
                </a:highlight>
                <a:latin typeface="Courier New"/>
                <a:ea typeface="Courier New"/>
                <a:cs typeface="Courier New"/>
                <a:sym typeface="Courier New"/>
              </a:rPr>
              <a:t> models.items():</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7F7F7"/>
                </a:highlight>
                <a:latin typeface="Courier New"/>
                <a:ea typeface="Courier New"/>
                <a:cs typeface="Courier New"/>
                <a:sym typeface="Courier New"/>
              </a:rPr>
              <a:t> </a:t>
            </a:r>
            <a:r>
              <a:rPr lang="en" sz="1050">
                <a:solidFill>
                  <a:srgbClr val="795E26"/>
                </a:solidFill>
                <a:highlight>
                  <a:srgbClr val="F7F7F7"/>
                </a:highlight>
                <a:latin typeface="Courier New"/>
                <a:ea typeface="Courier New"/>
                <a:cs typeface="Courier New"/>
                <a:sym typeface="Courier New"/>
              </a:rPr>
              <a:t>print</a:t>
            </a:r>
            <a:r>
              <a:rPr lang="en" sz="1050">
                <a:solidFill>
                  <a:schemeClr val="dk1"/>
                </a:solidFill>
                <a:highlight>
                  <a:srgbClr val="F7F7F7"/>
                </a:highlight>
                <a:latin typeface="Courier New"/>
                <a:ea typeface="Courier New"/>
                <a:cs typeface="Courier New"/>
                <a:sym typeface="Courier New"/>
              </a:rPr>
              <a:t>(</a:t>
            </a:r>
            <a:r>
              <a:rPr lang="en" sz="1050">
                <a:solidFill>
                  <a:srgbClr val="0000FF"/>
                </a:solidFill>
                <a:highlight>
                  <a:srgbClr val="F7F7F7"/>
                </a:highlight>
                <a:latin typeface="Courier New"/>
                <a:ea typeface="Courier New"/>
                <a:cs typeface="Courier New"/>
                <a:sym typeface="Courier New"/>
              </a:rPr>
              <a:t>f</a:t>
            </a:r>
            <a:r>
              <a:rPr lang="en" sz="1050">
                <a:solidFill>
                  <a:srgbClr val="A31515"/>
                </a:solidFill>
                <a:highlight>
                  <a:srgbClr val="F7F7F7"/>
                </a:highlight>
                <a:latin typeface="Courier New"/>
                <a:ea typeface="Courier New"/>
                <a:cs typeface="Courier New"/>
                <a:sym typeface="Courier New"/>
              </a:rPr>
              <a:t>"Explaining </a:t>
            </a:r>
            <a:r>
              <a:rPr lang="en" sz="1050">
                <a:solidFill>
                  <a:schemeClr val="dk1"/>
                </a:solidFill>
                <a:highlight>
                  <a:srgbClr val="F7F7F7"/>
                </a:highlight>
                <a:latin typeface="Courier New"/>
                <a:ea typeface="Courier New"/>
                <a:cs typeface="Courier New"/>
                <a:sym typeface="Courier New"/>
              </a:rPr>
              <a:t>{model_name}</a:t>
            </a:r>
            <a:r>
              <a:rPr lang="en" sz="1050">
                <a:solidFill>
                  <a:srgbClr val="A31515"/>
                </a:solidFill>
                <a:highlight>
                  <a:srgbClr val="F7F7F7"/>
                </a:highlight>
                <a:latin typeface="Courier New"/>
                <a:ea typeface="Courier New"/>
                <a:cs typeface="Courier New"/>
                <a:sym typeface="Courier New"/>
              </a:rPr>
              <a:t>"</a:t>
            </a:r>
            <a:r>
              <a:rPr lang="en" sz="1050">
                <a:solidFill>
                  <a:schemeClr val="dk1"/>
                </a:solidFill>
                <a:highlight>
                  <a:srgbClr val="F7F7F7"/>
                </a:highlight>
                <a:latin typeface="Courier New"/>
                <a:ea typeface="Courier New"/>
                <a:cs typeface="Courier New"/>
                <a:sym typeface="Courier New"/>
              </a:rPr>
              <a: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7F7F7"/>
                </a:highlight>
                <a:latin typeface="Courier New"/>
                <a:ea typeface="Courier New"/>
                <a:cs typeface="Courier New"/>
                <a:sym typeface="Courier New"/>
              </a:rPr>
              <a:t> </a:t>
            </a:r>
            <a:r>
              <a:rPr lang="en" sz="1050">
                <a:solidFill>
                  <a:srgbClr val="795E26"/>
                </a:solidFill>
                <a:highlight>
                  <a:srgbClr val="F7F7F7"/>
                </a:highlight>
                <a:latin typeface="Courier New"/>
                <a:ea typeface="Courier New"/>
                <a:cs typeface="Courier New"/>
                <a:sym typeface="Courier New"/>
              </a:rPr>
              <a:t>print</a:t>
            </a:r>
            <a:r>
              <a:rPr lang="en" sz="1050">
                <a:solidFill>
                  <a:schemeClr val="dk1"/>
                </a:solidFill>
                <a:highlight>
                  <a:srgbClr val="F7F7F7"/>
                </a:highlight>
                <a:latin typeface="Courier New"/>
                <a:ea typeface="Courier New"/>
                <a:cs typeface="Courier New"/>
                <a:sym typeface="Courier New"/>
              </a:rPr>
              <a:t>(</a:t>
            </a:r>
            <a:r>
              <a:rPr lang="en" sz="1050">
                <a:solidFill>
                  <a:srgbClr val="0000FF"/>
                </a:solidFill>
                <a:highlight>
                  <a:srgbClr val="F7F7F7"/>
                </a:highlight>
                <a:latin typeface="Courier New"/>
                <a:ea typeface="Courier New"/>
                <a:cs typeface="Courier New"/>
                <a:sym typeface="Courier New"/>
              </a:rPr>
              <a:t>f</a:t>
            </a:r>
            <a:r>
              <a:rPr lang="en" sz="1050">
                <a:solidFill>
                  <a:srgbClr val="A31515"/>
                </a:solidFill>
                <a:highlight>
                  <a:srgbClr val="F7F7F7"/>
                </a:highlight>
                <a:latin typeface="Courier New"/>
                <a:ea typeface="Courier New"/>
                <a:cs typeface="Courier New"/>
                <a:sym typeface="Courier New"/>
              </a:rPr>
              <a:t>'Model features: '</a:t>
            </a:r>
            <a:r>
              <a:rPr lang="en" sz="1050">
                <a:solidFill>
                  <a:schemeClr val="dk1"/>
                </a:solidFill>
                <a:highlight>
                  <a:srgbClr val="F7F7F7"/>
                </a:highlight>
                <a:latin typeface="Courier New"/>
                <a:ea typeface="Courier New"/>
                <a:cs typeface="Courier New"/>
                <a:sym typeface="Courier New"/>
              </a:rPr>
              <a:t>,model.feature_names_in_)</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7F7F7"/>
                </a:highlight>
                <a:latin typeface="Courier New"/>
                <a:ea typeface="Courier New"/>
                <a:cs typeface="Courier New"/>
                <a:sym typeface="Courier New"/>
              </a:rPr>
              <a:t> </a:t>
            </a:r>
            <a:r>
              <a:rPr lang="en" sz="1050">
                <a:solidFill>
                  <a:srgbClr val="AF00DB"/>
                </a:solidFill>
                <a:highlight>
                  <a:srgbClr val="F7F7F7"/>
                </a:highlight>
                <a:latin typeface="Courier New"/>
                <a:ea typeface="Courier New"/>
                <a:cs typeface="Courier New"/>
                <a:sym typeface="Courier New"/>
              </a:rPr>
              <a:t>for</a:t>
            </a:r>
            <a:r>
              <a:rPr lang="en" sz="1050">
                <a:solidFill>
                  <a:schemeClr val="dk1"/>
                </a:solidFill>
                <a:highlight>
                  <a:srgbClr val="F7F7F7"/>
                </a:highlight>
                <a:latin typeface="Courier New"/>
                <a:ea typeface="Courier New"/>
                <a:cs typeface="Courier New"/>
                <a:sym typeface="Courier New"/>
              </a:rPr>
              <a:t> i </a:t>
            </a:r>
            <a:r>
              <a:rPr lang="en" sz="1050">
                <a:solidFill>
                  <a:srgbClr val="0000FF"/>
                </a:solidFill>
                <a:highlight>
                  <a:srgbClr val="F7F7F7"/>
                </a:highlight>
                <a:latin typeface="Courier New"/>
                <a:ea typeface="Courier New"/>
                <a:cs typeface="Courier New"/>
                <a:sym typeface="Courier New"/>
              </a:rPr>
              <a:t>in</a:t>
            </a:r>
            <a:r>
              <a:rPr lang="en" sz="1050">
                <a:solidFill>
                  <a:schemeClr val="dk1"/>
                </a:solidFill>
                <a:highlight>
                  <a:srgbClr val="F7F7F7"/>
                </a:highlight>
                <a:latin typeface="Courier New"/>
                <a:ea typeface="Courier New"/>
                <a:cs typeface="Courier New"/>
                <a:sym typeface="Courier New"/>
              </a:rPr>
              <a:t> </a:t>
            </a:r>
            <a:r>
              <a:rPr lang="en" sz="1050">
                <a:solidFill>
                  <a:srgbClr val="795E26"/>
                </a:solidFill>
                <a:highlight>
                  <a:srgbClr val="F7F7F7"/>
                </a:highlight>
                <a:latin typeface="Courier New"/>
                <a:ea typeface="Courier New"/>
                <a:cs typeface="Courier New"/>
                <a:sym typeface="Courier New"/>
              </a:rPr>
              <a:t>range</a:t>
            </a:r>
            <a:r>
              <a:rPr lang="en" sz="1050">
                <a:solidFill>
                  <a:schemeClr val="dk1"/>
                </a:solidFill>
                <a:highlight>
                  <a:srgbClr val="F7F7F7"/>
                </a:highlight>
                <a:latin typeface="Courier New"/>
                <a:ea typeface="Courier New"/>
                <a:cs typeface="Courier New"/>
                <a:sym typeface="Courier New"/>
              </a:rPr>
              <a:t>(</a:t>
            </a:r>
            <a:r>
              <a:rPr lang="en" sz="1050">
                <a:solidFill>
                  <a:srgbClr val="795E26"/>
                </a:solidFill>
                <a:highlight>
                  <a:srgbClr val="F7F7F7"/>
                </a:highlight>
                <a:latin typeface="Courier New"/>
                <a:ea typeface="Courier New"/>
                <a:cs typeface="Courier New"/>
                <a:sym typeface="Courier New"/>
              </a:rPr>
              <a:t>len</a:t>
            </a:r>
            <a:r>
              <a:rPr lang="en" sz="1050">
                <a:solidFill>
                  <a:schemeClr val="dk1"/>
                </a:solidFill>
                <a:highlight>
                  <a:srgbClr val="F7F7F7"/>
                </a:highlight>
                <a:latin typeface="Courier New"/>
                <a:ea typeface="Courier New"/>
                <a:cs typeface="Courier New"/>
                <a:sym typeface="Courier New"/>
              </a:rPr>
              <a:t>(anomalyInTest)): </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7F7F7"/>
                </a:highlight>
                <a:latin typeface="Courier New"/>
                <a:ea typeface="Courier New"/>
                <a:cs typeface="Courier New"/>
                <a:sym typeface="Courier New"/>
              </a:rPr>
              <a:t>   exp = explainer.explain_instance(</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7F7F7"/>
                </a:highlight>
                <a:latin typeface="Courier New"/>
                <a:ea typeface="Courier New"/>
                <a:cs typeface="Courier New"/>
                <a:sym typeface="Courier New"/>
              </a:rPr>
              <a:t>         anomalyInTest[i],</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7F7F7"/>
                </a:highlight>
                <a:latin typeface="Courier New"/>
                <a:ea typeface="Courier New"/>
                <a:cs typeface="Courier New"/>
                <a:sym typeface="Courier New"/>
              </a:rPr>
              <a:t>         model.predict_proba</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7F7F7"/>
                </a:highlight>
                <a:latin typeface="Courier New"/>
                <a:ea typeface="Courier New"/>
                <a:cs typeface="Courier New"/>
                <a:sym typeface="Courier New"/>
              </a:rPr>
              <a:t>         </a:t>
            </a:r>
            <a:r>
              <a:rPr lang="en" sz="1050">
                <a:solidFill>
                  <a:srgbClr val="AF00DB"/>
                </a:solidFill>
                <a:highlight>
                  <a:srgbClr val="F7F7F7"/>
                </a:highlight>
                <a:latin typeface="Courier New"/>
                <a:ea typeface="Courier New"/>
                <a:cs typeface="Courier New"/>
                <a:sym typeface="Courier New"/>
              </a:rPr>
              <a:t>if</a:t>
            </a:r>
            <a:r>
              <a:rPr lang="en" sz="1050">
                <a:solidFill>
                  <a:schemeClr val="dk1"/>
                </a:solidFill>
                <a:highlight>
                  <a:srgbClr val="F7F7F7"/>
                </a:highlight>
                <a:latin typeface="Courier New"/>
                <a:ea typeface="Courier New"/>
                <a:cs typeface="Courier New"/>
                <a:sym typeface="Courier New"/>
              </a:rPr>
              <a:t> </a:t>
            </a:r>
            <a:r>
              <a:rPr lang="en" sz="1050">
                <a:solidFill>
                  <a:srgbClr val="795E26"/>
                </a:solidFill>
                <a:highlight>
                  <a:srgbClr val="F7F7F7"/>
                </a:highlight>
                <a:latin typeface="Courier New"/>
                <a:ea typeface="Courier New"/>
                <a:cs typeface="Courier New"/>
                <a:sym typeface="Courier New"/>
              </a:rPr>
              <a:t>hasattr</a:t>
            </a:r>
            <a:r>
              <a:rPr lang="en" sz="1050">
                <a:solidFill>
                  <a:schemeClr val="dk1"/>
                </a:solidFill>
                <a:highlight>
                  <a:srgbClr val="F7F7F7"/>
                </a:highlight>
                <a:latin typeface="Courier New"/>
                <a:ea typeface="Courier New"/>
                <a:cs typeface="Courier New"/>
                <a:sym typeface="Courier New"/>
              </a:rPr>
              <a:t>(model, </a:t>
            </a:r>
            <a:r>
              <a:rPr lang="en" sz="1050">
                <a:solidFill>
                  <a:srgbClr val="A31515"/>
                </a:solidFill>
                <a:highlight>
                  <a:srgbClr val="F7F7F7"/>
                </a:highlight>
                <a:latin typeface="Courier New"/>
                <a:ea typeface="Courier New"/>
                <a:cs typeface="Courier New"/>
                <a:sym typeface="Courier New"/>
              </a:rPr>
              <a:t>'predict_proba'</a:t>
            </a:r>
            <a:r>
              <a:rPr lang="en" sz="1050">
                <a:solidFill>
                  <a:schemeClr val="dk1"/>
                </a:solidFill>
                <a:highlight>
                  <a:srgbClr val="F7F7F7"/>
                </a:highlight>
                <a:latin typeface="Courier New"/>
                <a:ea typeface="Courier New"/>
                <a:cs typeface="Courier New"/>
                <a:sym typeface="Courier New"/>
              </a:rPr>
              <a: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7F7F7"/>
                </a:highlight>
                <a:latin typeface="Courier New"/>
                <a:ea typeface="Courier New"/>
                <a:cs typeface="Courier New"/>
                <a:sym typeface="Courier New"/>
              </a:rPr>
              <a:t>         </a:t>
            </a:r>
            <a:r>
              <a:rPr lang="en" sz="1050">
                <a:solidFill>
                  <a:srgbClr val="AF00DB"/>
                </a:solidFill>
                <a:highlight>
                  <a:srgbClr val="F7F7F7"/>
                </a:highlight>
                <a:latin typeface="Courier New"/>
                <a:ea typeface="Courier New"/>
                <a:cs typeface="Courier New"/>
                <a:sym typeface="Courier New"/>
              </a:rPr>
              <a:t>else</a:t>
            </a:r>
            <a:r>
              <a:rPr lang="en" sz="1050">
                <a:solidFill>
                  <a:schemeClr val="dk1"/>
                </a:solidFill>
                <a:highlight>
                  <a:srgbClr val="F7F7F7"/>
                </a:highlight>
                <a:latin typeface="Courier New"/>
                <a:ea typeface="Courier New"/>
                <a:cs typeface="Courier New"/>
                <a:sym typeface="Courier New"/>
              </a:rPr>
              <a:t> model.decision_function,</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7F7F7"/>
                </a:highlight>
                <a:latin typeface="Courier New"/>
                <a:ea typeface="Courier New"/>
                <a:cs typeface="Courier New"/>
                <a:sym typeface="Courier New"/>
              </a:rPr>
              <a:t>         num_features=</a:t>
            </a:r>
            <a:r>
              <a:rPr lang="en" sz="1050">
                <a:solidFill>
                  <a:srgbClr val="795E26"/>
                </a:solidFill>
                <a:highlight>
                  <a:srgbClr val="F7F7F7"/>
                </a:highlight>
                <a:latin typeface="Courier New"/>
                <a:ea typeface="Courier New"/>
                <a:cs typeface="Courier New"/>
                <a:sym typeface="Courier New"/>
              </a:rPr>
              <a:t>len</a:t>
            </a:r>
            <a:r>
              <a:rPr lang="en" sz="1050">
                <a:solidFill>
                  <a:schemeClr val="dk1"/>
                </a:solidFill>
                <a:highlight>
                  <a:srgbClr val="F7F7F7"/>
                </a:highlight>
                <a:latin typeface="Courier New"/>
                <a:ea typeface="Courier New"/>
                <a:cs typeface="Courier New"/>
                <a:sym typeface="Courier New"/>
              </a:rPr>
              <a:t>(X.columns), </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7F7F7"/>
                </a:highlight>
                <a:latin typeface="Courier New"/>
                <a:ea typeface="Courier New"/>
                <a:cs typeface="Courier New"/>
                <a:sym typeface="Courier New"/>
              </a:rPr>
              <a:t>         top_labels=</a:t>
            </a:r>
            <a:r>
              <a:rPr lang="en" sz="1050">
                <a:solidFill>
                  <a:srgbClr val="116644"/>
                </a:solidFill>
                <a:highlight>
                  <a:srgbClr val="F7F7F7"/>
                </a:highlight>
                <a:latin typeface="Courier New"/>
                <a:ea typeface="Courier New"/>
                <a:cs typeface="Courier New"/>
                <a:sym typeface="Courier New"/>
              </a:rPr>
              <a:t>1</a:t>
            </a:r>
            <a:r>
              <a:rPr lang="en" sz="1050">
                <a:solidFill>
                  <a:schemeClr val="dk1"/>
                </a:solidFill>
                <a:highlight>
                  <a:srgbClr val="F7F7F7"/>
                </a:highlight>
                <a:latin typeface="Courier New"/>
                <a:ea typeface="Courier New"/>
                <a:cs typeface="Courier New"/>
                <a:sym typeface="Courier New"/>
              </a:rPr>
              <a:t>) </a:t>
            </a:r>
            <a:r>
              <a:rPr lang="en" sz="1050">
                <a:solidFill>
                  <a:srgbClr val="008000"/>
                </a:solidFill>
                <a:highlight>
                  <a:srgbClr val="F7F7F7"/>
                </a:highlight>
                <a:latin typeface="Courier New"/>
                <a:ea typeface="Courier New"/>
                <a:cs typeface="Courier New"/>
                <a:sym typeface="Courier New"/>
              </a:rPr>
              <a:t># binary :/</a:t>
            </a:r>
            <a:endParaRPr sz="1050">
              <a:solidFill>
                <a:srgbClr val="008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7F7F7"/>
                </a:highlight>
                <a:latin typeface="Courier New"/>
                <a:ea typeface="Courier New"/>
                <a:cs typeface="Courier New"/>
                <a:sym typeface="Courier New"/>
              </a:rPr>
              <a:t>   exp.show_in_notebook(show_table=</a:t>
            </a:r>
            <a:r>
              <a:rPr lang="en" sz="1050">
                <a:solidFill>
                  <a:srgbClr val="0000FF"/>
                </a:solidFill>
                <a:highlight>
                  <a:srgbClr val="F7F7F7"/>
                </a:highlight>
                <a:latin typeface="Courier New"/>
                <a:ea typeface="Courier New"/>
                <a:cs typeface="Courier New"/>
                <a:sym typeface="Courier New"/>
              </a:rPr>
              <a:t>True</a:t>
            </a:r>
            <a:r>
              <a:rPr lang="en" sz="1050">
                <a:solidFill>
                  <a:schemeClr val="dk1"/>
                </a:solidFill>
                <a:highlight>
                  <a:srgbClr val="F7F7F7"/>
                </a:highlight>
                <a:latin typeface="Courier New"/>
                <a:ea typeface="Courier New"/>
                <a:cs typeface="Courier New"/>
                <a:sym typeface="Courier New"/>
              </a:rPr>
              <a:t>, show_all=</a:t>
            </a:r>
            <a:r>
              <a:rPr lang="en" sz="1050">
                <a:solidFill>
                  <a:srgbClr val="0000FF"/>
                </a:solidFill>
                <a:highlight>
                  <a:srgbClr val="F7F7F7"/>
                </a:highlight>
                <a:latin typeface="Courier New"/>
                <a:ea typeface="Courier New"/>
                <a:cs typeface="Courier New"/>
                <a:sym typeface="Courier New"/>
              </a:rPr>
              <a:t>False</a:t>
            </a:r>
            <a:r>
              <a:rPr lang="en" sz="1050">
                <a:solidFill>
                  <a:schemeClr val="dk1"/>
                </a:solidFill>
                <a:highlight>
                  <a:srgbClr val="F7F7F7"/>
                </a:highlight>
                <a:latin typeface="Courier New"/>
                <a:ea typeface="Courier New"/>
                <a:cs typeface="Courier New"/>
                <a:sym typeface="Courier New"/>
              </a:rPr>
              <a: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7F7F7"/>
                </a:highlight>
                <a:latin typeface="Courier New"/>
                <a:ea typeface="Courier New"/>
                <a:cs typeface="Courier New"/>
                <a:sym typeface="Courier New"/>
              </a:rPr>
              <a:t> y_pred = model.predict(X_test)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7F7F7"/>
                </a:highlight>
                <a:latin typeface="Courier New"/>
                <a:ea typeface="Courier New"/>
                <a:cs typeface="Courier New"/>
                <a:sym typeface="Courier New"/>
              </a:rPr>
              <a:t> recall = recall_score(y_test, y_pred)</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7F7F7"/>
                </a:highlight>
                <a:latin typeface="Courier New"/>
                <a:ea typeface="Courier New"/>
                <a:cs typeface="Courier New"/>
                <a:sym typeface="Courier New"/>
              </a:rPr>
              <a:t> </a:t>
            </a:r>
            <a:r>
              <a:rPr lang="en" sz="1050">
                <a:solidFill>
                  <a:srgbClr val="795E26"/>
                </a:solidFill>
                <a:highlight>
                  <a:srgbClr val="F7F7F7"/>
                </a:highlight>
                <a:latin typeface="Courier New"/>
                <a:ea typeface="Courier New"/>
                <a:cs typeface="Courier New"/>
                <a:sym typeface="Courier New"/>
              </a:rPr>
              <a:t>print</a:t>
            </a:r>
            <a:r>
              <a:rPr lang="en" sz="1050">
                <a:solidFill>
                  <a:schemeClr val="dk1"/>
                </a:solidFill>
                <a:highlight>
                  <a:srgbClr val="F7F7F7"/>
                </a:highlight>
                <a:latin typeface="Courier New"/>
                <a:ea typeface="Courier New"/>
                <a:cs typeface="Courier New"/>
                <a:sym typeface="Courier New"/>
              </a:rPr>
              <a:t>(</a:t>
            </a:r>
            <a:r>
              <a:rPr lang="en" sz="1050">
                <a:solidFill>
                  <a:srgbClr val="0000FF"/>
                </a:solidFill>
                <a:highlight>
                  <a:srgbClr val="F7F7F7"/>
                </a:highlight>
                <a:latin typeface="Courier New"/>
                <a:ea typeface="Courier New"/>
                <a:cs typeface="Courier New"/>
                <a:sym typeface="Courier New"/>
              </a:rPr>
              <a:t>f</a:t>
            </a:r>
            <a:r>
              <a:rPr lang="en" sz="1050">
                <a:solidFill>
                  <a:srgbClr val="A31515"/>
                </a:solidFill>
                <a:highlight>
                  <a:srgbClr val="F7F7F7"/>
                </a:highlight>
                <a:latin typeface="Courier New"/>
                <a:ea typeface="Courier New"/>
                <a:cs typeface="Courier New"/>
                <a:sym typeface="Courier New"/>
              </a:rPr>
              <a:t>"Recall for </a:t>
            </a:r>
            <a:r>
              <a:rPr lang="en" sz="1050">
                <a:solidFill>
                  <a:schemeClr val="dk1"/>
                </a:solidFill>
                <a:highlight>
                  <a:srgbClr val="F7F7F7"/>
                </a:highlight>
                <a:latin typeface="Courier New"/>
                <a:ea typeface="Courier New"/>
                <a:cs typeface="Courier New"/>
                <a:sym typeface="Courier New"/>
              </a:rPr>
              <a:t>{model_name}</a:t>
            </a:r>
            <a:r>
              <a:rPr lang="en" sz="1050">
                <a:solidFill>
                  <a:srgbClr val="A31515"/>
                </a:solidFill>
                <a:highlight>
                  <a:srgbClr val="F7F7F7"/>
                </a:highlight>
                <a:latin typeface="Courier New"/>
                <a:ea typeface="Courier New"/>
                <a:cs typeface="Courier New"/>
                <a:sym typeface="Courier New"/>
              </a:rPr>
              <a:t>: </a:t>
            </a:r>
            <a:r>
              <a:rPr lang="en" sz="1050">
                <a:solidFill>
                  <a:schemeClr val="dk1"/>
                </a:solidFill>
                <a:highlight>
                  <a:srgbClr val="F7F7F7"/>
                </a:highlight>
                <a:latin typeface="Courier New"/>
                <a:ea typeface="Courier New"/>
                <a:cs typeface="Courier New"/>
                <a:sym typeface="Courier New"/>
              </a:rPr>
              <a:t>{recall}</a:t>
            </a:r>
            <a:r>
              <a:rPr lang="en" sz="1050">
                <a:solidFill>
                  <a:srgbClr val="A31515"/>
                </a:solidFill>
                <a:highlight>
                  <a:srgbClr val="F7F7F7"/>
                </a:highlight>
                <a:latin typeface="Courier New"/>
                <a:ea typeface="Courier New"/>
                <a:cs typeface="Courier New"/>
                <a:sym typeface="Courier New"/>
              </a:rPr>
              <a:t>\n"</a:t>
            </a:r>
            <a:endParaRPr sz="1050">
              <a:solidFill>
                <a:srgbClr val="A31515"/>
              </a:solidFill>
              <a:highlight>
                <a:srgbClr val="F7F7F7"/>
              </a:highlight>
              <a:latin typeface="Courier New"/>
              <a:ea typeface="Courier New"/>
              <a:cs typeface="Courier New"/>
              <a:sym typeface="Courier New"/>
            </a:endParaRPr>
          </a:p>
          <a:p>
            <a:pPr indent="0" lvl="0" marL="0" rtl="0" algn="l">
              <a:lnSpc>
                <a:spcPct val="115000"/>
              </a:lnSpc>
              <a:spcBef>
                <a:spcPts val="0"/>
              </a:spcBef>
              <a:spcAft>
                <a:spcPts val="1200"/>
              </a:spcAft>
              <a:buNone/>
            </a:pPr>
            <a:r>
              <a:t/>
            </a:r>
            <a:endParaRPr sz="1800">
              <a:solidFill>
                <a:schemeClr val="dk2"/>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51"/>
          <p:cNvSpPr txBox="1"/>
          <p:nvPr>
            <p:ph idx="1" type="body"/>
          </p:nvPr>
        </p:nvSpPr>
        <p:spPr>
          <a:xfrm>
            <a:off x="311700" y="607450"/>
            <a:ext cx="8520600" cy="3961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12" name="Google Shape;312;p51"/>
          <p:cNvPicPr preferRelativeResize="0"/>
          <p:nvPr/>
        </p:nvPicPr>
        <p:blipFill>
          <a:blip r:embed="rId3">
            <a:alphaModFix/>
          </a:blip>
          <a:stretch>
            <a:fillRect/>
          </a:stretch>
        </p:blipFill>
        <p:spPr>
          <a:xfrm>
            <a:off x="157750" y="297675"/>
            <a:ext cx="8828501" cy="4395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Generating Random Vectors </a:t>
            </a:r>
            <a:endParaRPr/>
          </a:p>
        </p:txBody>
      </p:sp>
      <p:sp>
        <p:nvSpPr>
          <p:cNvPr id="77" name="Google Shape;77;p16"/>
          <p:cNvSpPr txBox="1"/>
          <p:nvPr>
            <p:ph idx="1" type="body"/>
          </p:nvPr>
        </p:nvSpPr>
        <p:spPr>
          <a:xfrm>
            <a:off x="311700" y="1152475"/>
            <a:ext cx="4410000" cy="3416400"/>
          </a:xfrm>
          <a:prstGeom prst="rect">
            <a:avLst/>
          </a:prstGeom>
        </p:spPr>
        <p:txBody>
          <a:bodyPr anchorCtr="0" anchor="t" bIns="91425" lIns="91425" spcFirstLastPara="1" rIns="91425" wrap="square" tIns="91425">
            <a:normAutofit fontScale="85000" lnSpcReduction="20000"/>
          </a:bodyPr>
          <a:lstStyle/>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rgbClr val="F7F7F7"/>
                </a:highlight>
                <a:latin typeface="Courier New"/>
                <a:ea typeface="Courier New"/>
                <a:cs typeface="Courier New"/>
                <a:sym typeface="Courier New"/>
              </a:rPr>
              <a:t>random.seed(</a:t>
            </a:r>
            <a:r>
              <a:rPr lang="en" sz="1050">
                <a:solidFill>
                  <a:srgbClr val="116644"/>
                </a:solidFill>
                <a:highlight>
                  <a:srgbClr val="F7F7F7"/>
                </a:highlight>
                <a:latin typeface="Courier New"/>
                <a:ea typeface="Courier New"/>
                <a:cs typeface="Courier New"/>
                <a:sym typeface="Courier New"/>
              </a:rPr>
              <a:t>140</a:t>
            </a:r>
            <a:r>
              <a:rPr lang="en" sz="1050">
                <a:solidFill>
                  <a:schemeClr val="dk1"/>
                </a:solidFill>
                <a:highlight>
                  <a:srgbClr val="F7F7F7"/>
                </a:highlight>
                <a:latin typeface="Courier New"/>
                <a:ea typeface="Courier New"/>
                <a:cs typeface="Courier New"/>
                <a:sym typeface="Courier New"/>
              </a:rPr>
              <a: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rgbClr val="F7F7F7"/>
                </a:highlight>
                <a:latin typeface="Courier New"/>
                <a:ea typeface="Courier New"/>
                <a:cs typeface="Courier New"/>
                <a:sym typeface="Courier New"/>
              </a:rPr>
              <a:t>n_vectors = </a:t>
            </a:r>
            <a:r>
              <a:rPr lang="en" sz="1050">
                <a:solidFill>
                  <a:srgbClr val="116644"/>
                </a:solidFill>
                <a:highlight>
                  <a:srgbClr val="F7F7F7"/>
                </a:highlight>
                <a:latin typeface="Courier New"/>
                <a:ea typeface="Courier New"/>
                <a:cs typeface="Courier New"/>
                <a:sym typeface="Courier New"/>
              </a:rPr>
              <a:t>2000</a:t>
            </a:r>
            <a:endParaRPr sz="1050">
              <a:solidFill>
                <a:srgbClr val="116644"/>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rgbClr val="F7F7F7"/>
                </a:highlight>
                <a:latin typeface="Courier New"/>
                <a:ea typeface="Courier New"/>
                <a:cs typeface="Courier New"/>
                <a:sym typeface="Courier New"/>
              </a:rPr>
              <a:t>hours = np.random.randint(</a:t>
            </a:r>
            <a:r>
              <a:rPr lang="en" sz="1050">
                <a:solidFill>
                  <a:srgbClr val="116644"/>
                </a:solidFill>
                <a:highlight>
                  <a:srgbClr val="F7F7F7"/>
                </a:highlight>
                <a:latin typeface="Courier New"/>
                <a:ea typeface="Courier New"/>
                <a:cs typeface="Courier New"/>
                <a:sym typeface="Courier New"/>
              </a:rPr>
              <a:t>1</a:t>
            </a:r>
            <a:r>
              <a:rPr lang="en" sz="1050">
                <a:solidFill>
                  <a:schemeClr val="dk1"/>
                </a:solidFill>
                <a:highlight>
                  <a:srgbClr val="F7F7F7"/>
                </a:highlight>
                <a:latin typeface="Courier New"/>
                <a:ea typeface="Courier New"/>
                <a:cs typeface="Courier New"/>
                <a:sym typeface="Courier New"/>
              </a:rPr>
              <a:t>, </a:t>
            </a:r>
            <a:r>
              <a:rPr lang="en" sz="1050">
                <a:solidFill>
                  <a:srgbClr val="116644"/>
                </a:solidFill>
                <a:highlight>
                  <a:srgbClr val="F7F7F7"/>
                </a:highlight>
                <a:latin typeface="Courier New"/>
                <a:ea typeface="Courier New"/>
                <a:cs typeface="Courier New"/>
                <a:sym typeface="Courier New"/>
              </a:rPr>
              <a:t>49</a:t>
            </a:r>
            <a:r>
              <a:rPr lang="en" sz="1050">
                <a:solidFill>
                  <a:schemeClr val="dk1"/>
                </a:solidFill>
                <a:highlight>
                  <a:srgbClr val="F7F7F7"/>
                </a:highlight>
                <a:latin typeface="Courier New"/>
                <a:ea typeface="Courier New"/>
                <a:cs typeface="Courier New"/>
                <a:sym typeface="Courier New"/>
              </a:rPr>
              <a:t>, size=n_vectors)  </a:t>
            </a:r>
            <a:r>
              <a:rPr lang="en" sz="1050">
                <a:solidFill>
                  <a:srgbClr val="008000"/>
                </a:solidFill>
                <a:highlight>
                  <a:srgbClr val="F7F7F7"/>
                </a:highlight>
                <a:latin typeface="Courier New"/>
                <a:ea typeface="Courier New"/>
                <a:cs typeface="Courier New"/>
                <a:sym typeface="Courier New"/>
              </a:rPr>
              <a:t># 1 to 48</a:t>
            </a:r>
            <a:endParaRPr sz="1050">
              <a:solidFill>
                <a:srgbClr val="008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rgbClr val="F7F7F7"/>
                </a:highlight>
                <a:latin typeface="Courier New"/>
                <a:ea typeface="Courier New"/>
                <a:cs typeface="Courier New"/>
                <a:sym typeface="Courier New"/>
              </a:rPr>
              <a:t>seconds = np.random.randint(</a:t>
            </a:r>
            <a:r>
              <a:rPr lang="en" sz="1050">
                <a:solidFill>
                  <a:srgbClr val="116644"/>
                </a:solidFill>
                <a:highlight>
                  <a:srgbClr val="F7F7F7"/>
                </a:highlight>
                <a:latin typeface="Courier New"/>
                <a:ea typeface="Courier New"/>
                <a:cs typeface="Courier New"/>
                <a:sym typeface="Courier New"/>
              </a:rPr>
              <a:t>1</a:t>
            </a:r>
            <a:r>
              <a:rPr lang="en" sz="1050">
                <a:solidFill>
                  <a:schemeClr val="dk1"/>
                </a:solidFill>
                <a:highlight>
                  <a:srgbClr val="F7F7F7"/>
                </a:highlight>
                <a:latin typeface="Courier New"/>
                <a:ea typeface="Courier New"/>
                <a:cs typeface="Courier New"/>
                <a:sym typeface="Courier New"/>
              </a:rPr>
              <a:t>, </a:t>
            </a:r>
            <a:r>
              <a:rPr lang="en" sz="1050">
                <a:solidFill>
                  <a:srgbClr val="116644"/>
                </a:solidFill>
                <a:highlight>
                  <a:srgbClr val="F7F7F7"/>
                </a:highlight>
                <a:latin typeface="Courier New"/>
                <a:ea typeface="Courier New"/>
                <a:cs typeface="Courier New"/>
                <a:sym typeface="Courier New"/>
              </a:rPr>
              <a:t>61</a:t>
            </a:r>
            <a:r>
              <a:rPr lang="en" sz="1050">
                <a:solidFill>
                  <a:schemeClr val="dk1"/>
                </a:solidFill>
                <a:highlight>
                  <a:srgbClr val="F7F7F7"/>
                </a:highlight>
                <a:latin typeface="Courier New"/>
                <a:ea typeface="Courier New"/>
                <a:cs typeface="Courier New"/>
                <a:sym typeface="Courier New"/>
              </a:rPr>
              <a:t>, size=n_vectors)  </a:t>
            </a:r>
            <a:r>
              <a:rPr lang="en" sz="1050">
                <a:solidFill>
                  <a:srgbClr val="008000"/>
                </a:solidFill>
                <a:highlight>
                  <a:srgbClr val="F7F7F7"/>
                </a:highlight>
                <a:latin typeface="Courier New"/>
                <a:ea typeface="Courier New"/>
                <a:cs typeface="Courier New"/>
                <a:sym typeface="Courier New"/>
              </a:rPr>
              <a:t># 1 to 60</a:t>
            </a:r>
            <a:endParaRPr sz="1050">
              <a:solidFill>
                <a:srgbClr val="008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rgbClr val="F7F7F7"/>
                </a:highlight>
                <a:latin typeface="Courier New"/>
                <a:ea typeface="Courier New"/>
                <a:cs typeface="Courier New"/>
                <a:sym typeface="Courier New"/>
              </a:rPr>
              <a:t>minutes = np.random.randint(</a:t>
            </a:r>
            <a:r>
              <a:rPr lang="en" sz="1050">
                <a:solidFill>
                  <a:srgbClr val="116644"/>
                </a:solidFill>
                <a:highlight>
                  <a:srgbClr val="F7F7F7"/>
                </a:highlight>
                <a:latin typeface="Courier New"/>
                <a:ea typeface="Courier New"/>
                <a:cs typeface="Courier New"/>
                <a:sym typeface="Courier New"/>
              </a:rPr>
              <a:t>1</a:t>
            </a:r>
            <a:r>
              <a:rPr lang="en" sz="1050">
                <a:solidFill>
                  <a:schemeClr val="dk1"/>
                </a:solidFill>
                <a:highlight>
                  <a:srgbClr val="F7F7F7"/>
                </a:highlight>
                <a:latin typeface="Courier New"/>
                <a:ea typeface="Courier New"/>
                <a:cs typeface="Courier New"/>
                <a:sym typeface="Courier New"/>
              </a:rPr>
              <a:t>, </a:t>
            </a:r>
            <a:r>
              <a:rPr lang="en" sz="1050">
                <a:solidFill>
                  <a:srgbClr val="116644"/>
                </a:solidFill>
                <a:highlight>
                  <a:srgbClr val="F7F7F7"/>
                </a:highlight>
                <a:latin typeface="Courier New"/>
                <a:ea typeface="Courier New"/>
                <a:cs typeface="Courier New"/>
                <a:sym typeface="Courier New"/>
              </a:rPr>
              <a:t>61</a:t>
            </a:r>
            <a:r>
              <a:rPr lang="en" sz="1050">
                <a:solidFill>
                  <a:schemeClr val="dk1"/>
                </a:solidFill>
                <a:highlight>
                  <a:srgbClr val="F7F7F7"/>
                </a:highlight>
                <a:latin typeface="Courier New"/>
                <a:ea typeface="Courier New"/>
                <a:cs typeface="Courier New"/>
                <a:sym typeface="Courier New"/>
              </a:rPr>
              <a:t>, size=n_vectors)  </a:t>
            </a:r>
            <a:r>
              <a:rPr lang="en" sz="1050">
                <a:solidFill>
                  <a:srgbClr val="008000"/>
                </a:solidFill>
                <a:highlight>
                  <a:srgbClr val="F7F7F7"/>
                </a:highlight>
                <a:latin typeface="Courier New"/>
                <a:ea typeface="Courier New"/>
                <a:cs typeface="Courier New"/>
                <a:sym typeface="Courier New"/>
              </a:rPr>
              <a:t># 1 to 60</a:t>
            </a:r>
            <a:endParaRPr sz="1050">
              <a:solidFill>
                <a:srgbClr val="008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008000"/>
                </a:solidFill>
                <a:highlight>
                  <a:srgbClr val="F7F7F7"/>
                </a:highlight>
                <a:latin typeface="Courier New"/>
                <a:ea typeface="Courier New"/>
                <a:cs typeface="Courier New"/>
                <a:sym typeface="Courier New"/>
              </a:rPr>
              <a:t># Combine into vectors where:</a:t>
            </a:r>
            <a:endParaRPr sz="1050">
              <a:solidFill>
                <a:srgbClr val="008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008000"/>
                </a:solidFill>
                <a:highlight>
                  <a:srgbClr val="F7F7F7"/>
                </a:highlight>
                <a:latin typeface="Courier New"/>
                <a:ea typeface="Courier New"/>
                <a:cs typeface="Courier New"/>
                <a:sym typeface="Courier New"/>
              </a:rPr>
              <a:t>#   - X-axis: seconds</a:t>
            </a:r>
            <a:endParaRPr sz="1050">
              <a:solidFill>
                <a:srgbClr val="008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008000"/>
                </a:solidFill>
                <a:highlight>
                  <a:srgbClr val="F7F7F7"/>
                </a:highlight>
                <a:latin typeface="Courier New"/>
                <a:ea typeface="Courier New"/>
                <a:cs typeface="Courier New"/>
                <a:sym typeface="Courier New"/>
              </a:rPr>
              <a:t>#   - Y-axis: hours</a:t>
            </a:r>
            <a:endParaRPr sz="1050">
              <a:solidFill>
                <a:srgbClr val="008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008000"/>
                </a:solidFill>
                <a:highlight>
                  <a:srgbClr val="F7F7F7"/>
                </a:highlight>
                <a:latin typeface="Courier New"/>
                <a:ea typeface="Courier New"/>
                <a:cs typeface="Courier New"/>
                <a:sym typeface="Courier New"/>
              </a:rPr>
              <a:t>#   - Z-axis: minutes</a:t>
            </a:r>
            <a:endParaRPr sz="1050">
              <a:solidFill>
                <a:srgbClr val="008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rgbClr val="F7F7F7"/>
                </a:highlight>
                <a:latin typeface="Courier New"/>
                <a:ea typeface="Courier New"/>
                <a:cs typeface="Courier New"/>
                <a:sym typeface="Courier New"/>
              </a:rPr>
              <a:t>vectors = np.column_stack((seconds, hours, minutes))</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795E26"/>
                </a:solidFill>
                <a:highlight>
                  <a:srgbClr val="F7F7F7"/>
                </a:highlight>
                <a:latin typeface="Courier New"/>
                <a:ea typeface="Courier New"/>
                <a:cs typeface="Courier New"/>
                <a:sym typeface="Courier New"/>
              </a:rPr>
              <a:t>print</a:t>
            </a:r>
            <a:r>
              <a:rPr lang="en" sz="1050">
                <a:solidFill>
                  <a:schemeClr val="dk1"/>
                </a:solidFill>
                <a:highlight>
                  <a:srgbClr val="F7F7F7"/>
                </a:highlight>
                <a:latin typeface="Courier New"/>
                <a:ea typeface="Courier New"/>
                <a:cs typeface="Courier New"/>
                <a:sym typeface="Courier New"/>
              </a:rPr>
              <a:t>(vectors[:</a:t>
            </a:r>
            <a:r>
              <a:rPr lang="en" sz="1050">
                <a:solidFill>
                  <a:srgbClr val="116644"/>
                </a:solidFill>
                <a:highlight>
                  <a:srgbClr val="F7F7F7"/>
                </a:highlight>
                <a:latin typeface="Courier New"/>
                <a:ea typeface="Courier New"/>
                <a:cs typeface="Courier New"/>
                <a:sym typeface="Courier New"/>
              </a:rPr>
              <a:t>5</a:t>
            </a:r>
            <a:r>
              <a:rPr lang="en" sz="1050">
                <a:solidFill>
                  <a:schemeClr val="dk1"/>
                </a:solidFill>
                <a:highlight>
                  <a:srgbClr val="F7F7F7"/>
                </a:highlight>
                <a:latin typeface="Courier New"/>
                <a:ea typeface="Courier New"/>
                <a:cs typeface="Courier New"/>
                <a:sym typeface="Courier New"/>
              </a:rPr>
              <a:t>]) </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008000"/>
                </a:solidFill>
                <a:highlight>
                  <a:srgbClr val="F7F7F7"/>
                </a:highlight>
                <a:latin typeface="Courier New"/>
                <a:ea typeface="Courier New"/>
                <a:cs typeface="Courier New"/>
                <a:sym typeface="Courier New"/>
              </a:rPr>
              <a:t># Save vectors to a CSV file</a:t>
            </a:r>
            <a:endParaRPr sz="1050">
              <a:solidFill>
                <a:srgbClr val="008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7F7F7"/>
                </a:highlight>
                <a:latin typeface="Courier New"/>
                <a:ea typeface="Courier New"/>
                <a:cs typeface="Courier New"/>
                <a:sym typeface="Courier New"/>
              </a:rPr>
              <a:t>np.savetxt(</a:t>
            </a:r>
            <a:r>
              <a:rPr lang="en" sz="1050">
                <a:solidFill>
                  <a:srgbClr val="A31515"/>
                </a:solidFill>
                <a:highlight>
                  <a:srgbClr val="F7F7F7"/>
                </a:highlight>
                <a:latin typeface="Courier New"/>
                <a:ea typeface="Courier New"/>
                <a:cs typeface="Courier New"/>
                <a:sym typeface="Courier New"/>
              </a:rPr>
              <a:t>'random_time_vectors.csv'</a:t>
            </a:r>
            <a:r>
              <a:rPr lang="en" sz="1050">
                <a:solidFill>
                  <a:schemeClr val="dk1"/>
                </a:solidFill>
                <a:highlight>
                  <a:srgbClr val="F7F7F7"/>
                </a:highlight>
                <a:latin typeface="Courier New"/>
                <a:ea typeface="Courier New"/>
                <a:cs typeface="Courier New"/>
                <a:sym typeface="Courier New"/>
              </a:rPr>
              <a:t>, </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7F7F7"/>
                </a:highlight>
                <a:latin typeface="Courier New"/>
                <a:ea typeface="Courier New"/>
                <a:cs typeface="Courier New"/>
                <a:sym typeface="Courier New"/>
              </a:rPr>
              <a:t>vectors, delimiter=</a:t>
            </a:r>
            <a:r>
              <a:rPr lang="en" sz="1050">
                <a:solidFill>
                  <a:srgbClr val="A31515"/>
                </a:solidFill>
                <a:highlight>
                  <a:srgbClr val="F7F7F7"/>
                </a:highlight>
                <a:latin typeface="Courier New"/>
                <a:ea typeface="Courier New"/>
                <a:cs typeface="Courier New"/>
                <a:sym typeface="Courier New"/>
              </a:rPr>
              <a:t>','</a:t>
            </a:r>
            <a:r>
              <a:rPr lang="en" sz="1050">
                <a:solidFill>
                  <a:schemeClr val="dk1"/>
                </a:solidFill>
                <a:highlight>
                  <a:srgbClr val="F7F7F7"/>
                </a:highlight>
                <a:latin typeface="Courier New"/>
                <a:ea typeface="Courier New"/>
                <a:cs typeface="Courier New"/>
                <a:sym typeface="Courier New"/>
              </a:rPr>
              <a:t>, </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rgbClr val="F7F7F7"/>
                </a:highlight>
                <a:latin typeface="Courier New"/>
                <a:ea typeface="Courier New"/>
                <a:cs typeface="Courier New"/>
                <a:sym typeface="Courier New"/>
              </a:rPr>
              <a:t>header=</a:t>
            </a:r>
            <a:r>
              <a:rPr lang="en" sz="1050">
                <a:solidFill>
                  <a:srgbClr val="A31515"/>
                </a:solidFill>
                <a:highlight>
                  <a:srgbClr val="F7F7F7"/>
                </a:highlight>
                <a:latin typeface="Courier New"/>
                <a:ea typeface="Courier New"/>
                <a:cs typeface="Courier New"/>
                <a:sym typeface="Courier New"/>
              </a:rPr>
              <a:t>'Hours,Seconds,Minutes'</a:t>
            </a:r>
            <a:r>
              <a:rPr lang="en" sz="1050">
                <a:solidFill>
                  <a:schemeClr val="dk1"/>
                </a:solidFill>
                <a:highlight>
                  <a:srgbClr val="F7F7F7"/>
                </a:highlight>
                <a:latin typeface="Courier New"/>
                <a:ea typeface="Courier New"/>
                <a:cs typeface="Courier New"/>
                <a:sym typeface="Courier New"/>
              </a:rPr>
              <a:t>, comments=</a:t>
            </a:r>
            <a:r>
              <a:rPr lang="en" sz="1050">
                <a:solidFill>
                  <a:srgbClr val="A31515"/>
                </a:solidFill>
                <a:highlight>
                  <a:srgbClr val="F7F7F7"/>
                </a:highlight>
                <a:latin typeface="Courier New"/>
                <a:ea typeface="Courier New"/>
                <a:cs typeface="Courier New"/>
                <a:sym typeface="Courier New"/>
              </a:rPr>
              <a:t>''</a:t>
            </a:r>
            <a:r>
              <a:rPr lang="en" sz="1050">
                <a:solidFill>
                  <a:schemeClr val="dk1"/>
                </a:solidFill>
                <a:highlight>
                  <a:srgbClr val="F7F7F7"/>
                </a:highlight>
                <a:latin typeface="Courier New"/>
                <a:ea typeface="Courier New"/>
                <a:cs typeface="Courier New"/>
                <a:sym typeface="Courier New"/>
              </a:rPr>
              <a:t>)</a:t>
            </a:r>
            <a:endParaRPr sz="1050">
              <a:solidFill>
                <a:schemeClr val="dk1"/>
              </a:solidFill>
              <a:highlight>
                <a:srgbClr val="F7F7F7"/>
              </a:highlight>
              <a:latin typeface="Courier New"/>
              <a:ea typeface="Courier New"/>
              <a:cs typeface="Courier New"/>
              <a:sym typeface="Courier New"/>
            </a:endParaRPr>
          </a:p>
          <a:p>
            <a:pPr indent="0" lvl="0" marL="0" rtl="0" algn="l">
              <a:spcBef>
                <a:spcPts val="0"/>
              </a:spcBef>
              <a:spcAft>
                <a:spcPts val="1200"/>
              </a:spcAft>
              <a:buNone/>
            </a:pPr>
            <a:r>
              <a:t/>
            </a:r>
            <a:endParaRPr/>
          </a:p>
        </p:txBody>
      </p:sp>
      <p:sp>
        <p:nvSpPr>
          <p:cNvPr id="78" name="Google Shape;78;p16"/>
          <p:cNvSpPr txBox="1"/>
          <p:nvPr/>
        </p:nvSpPr>
        <p:spPr>
          <a:xfrm>
            <a:off x="5094300" y="1152475"/>
            <a:ext cx="3738000" cy="5655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050">
                <a:solidFill>
                  <a:schemeClr val="dk1"/>
                </a:solidFill>
                <a:highlight>
                  <a:srgbClr val="F7F7F7"/>
                </a:highlight>
                <a:latin typeface="Courier New"/>
                <a:ea typeface="Courier New"/>
                <a:cs typeface="Courier New"/>
                <a:sym typeface="Courier New"/>
              </a:rPr>
              <a:t>d</a:t>
            </a:r>
            <a:r>
              <a:rPr lang="en" sz="1050">
                <a:solidFill>
                  <a:schemeClr val="dk1"/>
                </a:solidFill>
                <a:highlight>
                  <a:srgbClr val="F7F7F7"/>
                </a:highlight>
                <a:latin typeface="Courier New"/>
                <a:ea typeface="Courier New"/>
                <a:cs typeface="Courier New"/>
                <a:sym typeface="Courier New"/>
              </a:rPr>
              <a:t>f  = pd.read_csv(</a:t>
            </a:r>
            <a:r>
              <a:rPr lang="en" sz="1050">
                <a:solidFill>
                  <a:srgbClr val="A31515"/>
                </a:solidFill>
                <a:highlight>
                  <a:srgbClr val="F7F7F7"/>
                </a:highlight>
                <a:latin typeface="Courier New"/>
                <a:ea typeface="Courier New"/>
                <a:cs typeface="Courier New"/>
                <a:sym typeface="Courier New"/>
              </a:rPr>
              <a:t>'random_time_vectors.csv'</a:t>
            </a:r>
            <a:r>
              <a:rPr lang="en" sz="1050">
                <a:solidFill>
                  <a:schemeClr val="dk1"/>
                </a:solidFill>
                <a:highlight>
                  <a:srgbClr val="F7F7F7"/>
                </a:highlight>
                <a:latin typeface="Courier New"/>
                <a:ea typeface="Courier New"/>
                <a:cs typeface="Courier New"/>
                <a:sym typeface="Courier New"/>
              </a:rPr>
              <a: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7F7F7"/>
                </a:highlight>
                <a:latin typeface="Courier New"/>
                <a:ea typeface="Courier New"/>
                <a:cs typeface="Courier New"/>
                <a:sym typeface="Courier New"/>
              </a:rPr>
              <a:t>df.head()</a:t>
            </a:r>
            <a:endParaRPr sz="1050">
              <a:solidFill>
                <a:schemeClr val="dk1"/>
              </a:solidFill>
              <a:highlight>
                <a:srgbClr val="F7F7F7"/>
              </a:highlight>
              <a:latin typeface="Courier New"/>
              <a:ea typeface="Courier New"/>
              <a:cs typeface="Courier New"/>
              <a:sym typeface="Courier New"/>
            </a:endParaRPr>
          </a:p>
        </p:txBody>
      </p:sp>
      <p:pic>
        <p:nvPicPr>
          <p:cNvPr id="79" name="Google Shape;79;p16"/>
          <p:cNvPicPr preferRelativeResize="0"/>
          <p:nvPr/>
        </p:nvPicPr>
        <p:blipFill>
          <a:blip r:embed="rId3">
            <a:alphaModFix/>
          </a:blip>
          <a:stretch>
            <a:fillRect/>
          </a:stretch>
        </p:blipFill>
        <p:spPr>
          <a:xfrm>
            <a:off x="5658375" y="2048550"/>
            <a:ext cx="2609850" cy="195262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pic>
        <p:nvPicPr>
          <p:cNvPr id="317" name="Google Shape;317;p52"/>
          <p:cNvPicPr preferRelativeResize="0"/>
          <p:nvPr/>
        </p:nvPicPr>
        <p:blipFill>
          <a:blip r:embed="rId3">
            <a:alphaModFix/>
          </a:blip>
          <a:stretch>
            <a:fillRect/>
          </a:stretch>
        </p:blipFill>
        <p:spPr>
          <a:xfrm>
            <a:off x="318450" y="751350"/>
            <a:ext cx="8619176" cy="35476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53"/>
          <p:cNvSpPr txBox="1"/>
          <p:nvPr>
            <p:ph idx="1" type="body"/>
          </p:nvPr>
        </p:nvSpPr>
        <p:spPr>
          <a:xfrm>
            <a:off x="145550" y="969175"/>
            <a:ext cx="8520600" cy="34614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Clr>
                <a:schemeClr val="dk2"/>
              </a:buClr>
              <a:buSzPts val="1800"/>
              <a:buChar char="●"/>
            </a:pPr>
            <a:r>
              <a:rPr b="1" lang="en"/>
              <a:t>Hours</a:t>
            </a:r>
            <a:r>
              <a:rPr lang="en"/>
              <a:t>: The feature 'Hours' consistently influences predictions across instances, with conditions like 'Hours &gt; 46.00' and 'Hours &lt; 15.00' showing variable impacts, suggesting that time thresholds significantly sway the logistic regression model's decision towards or away from class 1.</a:t>
            </a:r>
            <a:endParaRPr/>
          </a:p>
          <a:p>
            <a:pPr indent="-342900" lvl="0" marL="457200" rtl="0" algn="l">
              <a:spcBef>
                <a:spcPts val="0"/>
              </a:spcBef>
              <a:spcAft>
                <a:spcPts val="0"/>
              </a:spcAft>
              <a:buClr>
                <a:schemeClr val="dk2"/>
              </a:buClr>
              <a:buSzPts val="1800"/>
              <a:buChar char="●"/>
            </a:pPr>
            <a:r>
              <a:rPr b="1" lang="en"/>
              <a:t>Minutes</a:t>
            </a:r>
            <a:r>
              <a:rPr lang="en"/>
              <a:t>: The 'Minutes' feature, with conditions such as 'Minutes &gt; 45.00', demonstrates a nuanced role, often having a minimal to no impact on the prediction probability, indicating that the model's sensitivity to minutes is context-dependent and not uniformly decisive.</a:t>
            </a:r>
            <a:endParaRPr/>
          </a:p>
          <a:p>
            <a:pPr indent="0" lvl="0" marL="457200" rtl="0" algn="l">
              <a:spcBef>
                <a:spcPts val="600"/>
              </a:spcBef>
              <a:spcAft>
                <a:spcPts val="0"/>
              </a:spcAft>
              <a:buNone/>
            </a:pPr>
            <a:r>
              <a:t/>
            </a:r>
            <a:endParaRPr/>
          </a:p>
          <a:p>
            <a:pPr indent="0" lvl="0" marL="457200" rtl="0" algn="l">
              <a:spcBef>
                <a:spcPts val="600"/>
              </a:spcBef>
              <a:spcAft>
                <a:spcPts val="0"/>
              </a:spcAft>
              <a:buNone/>
            </a:pPr>
            <a:r>
              <a:t/>
            </a:r>
            <a:endParaRPr/>
          </a:p>
          <a:p>
            <a:pPr indent="0" lvl="0" marL="0" rtl="0" algn="l">
              <a:spcBef>
                <a:spcPts val="0"/>
              </a:spcBef>
              <a:spcAft>
                <a:spcPts val="120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5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600"/>
              </a:spcBef>
              <a:spcAft>
                <a:spcPts val="0"/>
              </a:spcAft>
              <a:buClr>
                <a:schemeClr val="dk2"/>
              </a:buClr>
              <a:buSzPts val="1800"/>
              <a:buChar char="●"/>
            </a:pPr>
            <a:r>
              <a:rPr b="1" lang="en"/>
              <a:t>Seconds</a:t>
            </a:r>
            <a:r>
              <a:rPr lang="en"/>
              <a:t>: The 'Seconds' feature, with thresholds like 'Seconds &lt;= 13.00' and 'Seconds &lt;= 37.00', shows a strong positive influence when met, but its absence or when not met (e.g., 'Seconds &gt; 37.00') negates this effect, highlighting the model's reliance on specific temporal markers.</a:t>
            </a:r>
            <a:endParaRPr/>
          </a:p>
          <a:p>
            <a:pPr indent="-342900" lvl="0" marL="457200" rtl="0" algn="l">
              <a:spcBef>
                <a:spcPts val="0"/>
              </a:spcBef>
              <a:spcAft>
                <a:spcPts val="0"/>
              </a:spcAft>
              <a:buClr>
                <a:schemeClr val="dk2"/>
              </a:buClr>
              <a:buSzPts val="1800"/>
              <a:buChar char="●"/>
            </a:pPr>
            <a:r>
              <a:rPr b="1" lang="en"/>
              <a:t>Probability Distribution</a:t>
            </a:r>
            <a:r>
              <a:rPr lang="en"/>
              <a:t>: The model's prediction probabilities are closely balanced, often around 0.50 for both classes, reflecting an inherent uncertainty or equilibrium in decision-making for these instances.</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pic>
        <p:nvPicPr>
          <p:cNvPr id="332" name="Google Shape;332;p55"/>
          <p:cNvPicPr preferRelativeResize="0"/>
          <p:nvPr/>
        </p:nvPicPr>
        <p:blipFill>
          <a:blip r:embed="rId3">
            <a:alphaModFix/>
          </a:blip>
          <a:stretch>
            <a:fillRect/>
          </a:stretch>
        </p:blipFill>
        <p:spPr>
          <a:xfrm>
            <a:off x="200850" y="657750"/>
            <a:ext cx="8839199" cy="3589071"/>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pic>
        <p:nvPicPr>
          <p:cNvPr id="337" name="Google Shape;337;p56"/>
          <p:cNvPicPr preferRelativeResize="0"/>
          <p:nvPr/>
        </p:nvPicPr>
        <p:blipFill>
          <a:blip r:embed="rId3">
            <a:alphaModFix/>
          </a:blip>
          <a:stretch>
            <a:fillRect/>
          </a:stretch>
        </p:blipFill>
        <p:spPr>
          <a:xfrm>
            <a:off x="277000" y="623125"/>
            <a:ext cx="8280001" cy="377965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57"/>
          <p:cNvSpPr txBox="1"/>
          <p:nvPr>
            <p:ph idx="1" type="body"/>
          </p:nvPr>
        </p:nvSpPr>
        <p:spPr>
          <a:xfrm>
            <a:off x="228625" y="937875"/>
            <a:ext cx="8520600" cy="3416400"/>
          </a:xfrm>
          <a:prstGeom prst="rect">
            <a:avLst/>
          </a:prstGeom>
        </p:spPr>
        <p:txBody>
          <a:bodyPr anchorCtr="0" anchor="t" bIns="91425" lIns="91425" spcFirstLastPara="1" rIns="91425" wrap="square" tIns="91425">
            <a:noAutofit/>
          </a:bodyPr>
          <a:lstStyle/>
          <a:p>
            <a:pPr indent="-333375" lvl="0" marL="457200" rtl="0" algn="l">
              <a:spcBef>
                <a:spcPts val="600"/>
              </a:spcBef>
              <a:spcAft>
                <a:spcPts val="0"/>
              </a:spcAft>
              <a:buClr>
                <a:schemeClr val="dk2"/>
              </a:buClr>
              <a:buSzPts val="1650"/>
              <a:buChar char="●"/>
            </a:pPr>
            <a:r>
              <a:rPr b="1" lang="en" sz="1650"/>
              <a:t>Hours</a:t>
            </a:r>
            <a:r>
              <a:rPr lang="en" sz="1650"/>
              <a:t>: The 'Hours' feature significantly influences the model's decision path. Conditions like 'Hours &gt; 46.00' and 'Hours &lt; 15.00' guide the tree towards specific outcomes, suggesting that the model heavily relies on the time of day for classification.</a:t>
            </a:r>
            <a:endParaRPr sz="1650"/>
          </a:p>
          <a:p>
            <a:pPr indent="-333375" lvl="0" marL="457200" rtl="0" algn="l">
              <a:spcBef>
                <a:spcPts val="0"/>
              </a:spcBef>
              <a:spcAft>
                <a:spcPts val="0"/>
              </a:spcAft>
              <a:buClr>
                <a:schemeClr val="dk2"/>
              </a:buClr>
              <a:buSzPts val="1650"/>
              <a:buChar char="●"/>
            </a:pPr>
            <a:r>
              <a:rPr b="1" lang="en" sz="1650"/>
              <a:t>Minutes</a:t>
            </a:r>
            <a:r>
              <a:rPr lang="en" sz="1650"/>
              <a:t>: The 'Minutes &gt; 45.00' condition appears frequently across different decision paths, indicating that the latter part of an hour has a notable impact on the model's predictions, possibly acting as a threshold for decision-making.</a:t>
            </a:r>
            <a:endParaRPr sz="1650"/>
          </a:p>
          <a:p>
            <a:pPr indent="0" lvl="0" marL="457200" rtl="0" algn="l">
              <a:spcBef>
                <a:spcPts val="600"/>
              </a:spcBef>
              <a:spcAft>
                <a:spcPts val="0"/>
              </a:spcAft>
              <a:buNone/>
            </a:pPr>
            <a:r>
              <a:t/>
            </a:r>
            <a:endParaRPr sz="165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3375" lvl="0" marL="457200" rtl="0" algn="l">
              <a:spcBef>
                <a:spcPts val="600"/>
              </a:spcBef>
              <a:spcAft>
                <a:spcPts val="0"/>
              </a:spcAft>
              <a:buClr>
                <a:schemeClr val="dk2"/>
              </a:buClr>
              <a:buSzPts val="1650"/>
              <a:buChar char="●"/>
            </a:pPr>
            <a:r>
              <a:rPr b="1" lang="en" sz="1650"/>
              <a:t>Seconds</a:t>
            </a:r>
            <a:r>
              <a:rPr lang="en" sz="1650"/>
              <a:t>: Specific second thresholds like 'Seconds &lt;= 13.00' and 'Seconds &lt;= 37.00' play crucial roles, with their presence or absence steering the prediction towards one class over the other. This suggests a fine-grained temporal sensitivity in the model's structure.</a:t>
            </a:r>
            <a:endParaRPr sz="1650"/>
          </a:p>
          <a:p>
            <a:pPr indent="-333375" lvl="0" marL="457200" rtl="0" algn="l">
              <a:spcBef>
                <a:spcPts val="0"/>
              </a:spcBef>
              <a:spcAft>
                <a:spcPts val="0"/>
              </a:spcAft>
              <a:buClr>
                <a:schemeClr val="dk2"/>
              </a:buClr>
              <a:buSzPts val="1650"/>
              <a:buChar char="●"/>
            </a:pPr>
            <a:r>
              <a:rPr b="1" lang="en" sz="1650"/>
              <a:t>Probability Distribution</a:t>
            </a:r>
            <a:r>
              <a:rPr lang="en" sz="1650"/>
              <a:t>: The prediction probabilities often skew significantly towards one class, unlike the logistic regression more balanced approach, reflecting the decision tree's propensity for clear-cut decisions based on feature thresholds.</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pic>
        <p:nvPicPr>
          <p:cNvPr id="352" name="Google Shape;352;p59"/>
          <p:cNvPicPr preferRelativeResize="0"/>
          <p:nvPr/>
        </p:nvPicPr>
        <p:blipFill>
          <a:blip r:embed="rId3">
            <a:alphaModFix/>
          </a:blip>
          <a:stretch>
            <a:fillRect/>
          </a:stretch>
        </p:blipFill>
        <p:spPr>
          <a:xfrm>
            <a:off x="152400" y="729638"/>
            <a:ext cx="8839198" cy="3684237"/>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pic>
        <p:nvPicPr>
          <p:cNvPr id="357" name="Google Shape;357;p60"/>
          <p:cNvPicPr preferRelativeResize="0"/>
          <p:nvPr/>
        </p:nvPicPr>
        <p:blipFill>
          <a:blip r:embed="rId3">
            <a:alphaModFix/>
          </a:blip>
          <a:stretch>
            <a:fillRect/>
          </a:stretch>
        </p:blipFill>
        <p:spPr>
          <a:xfrm>
            <a:off x="152400" y="969275"/>
            <a:ext cx="8839198" cy="3572819"/>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61"/>
          <p:cNvSpPr txBox="1"/>
          <p:nvPr>
            <p:ph idx="1" type="body"/>
          </p:nvPr>
        </p:nvSpPr>
        <p:spPr>
          <a:xfrm>
            <a:off x="187100" y="903250"/>
            <a:ext cx="8520600" cy="34164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Clr>
                <a:schemeClr val="dk2"/>
              </a:buClr>
              <a:buSzPts val="1800"/>
              <a:buChar char="●"/>
            </a:pPr>
            <a:r>
              <a:rPr b="1" lang="en"/>
              <a:t>Hours</a:t>
            </a:r>
            <a:r>
              <a:rPr lang="en"/>
              <a:t>: The 'Hours' feature significantly impacts the decision path, with conditions like 'Hours &lt; 15.00' and 'Hours &gt; 46.00' guiding the tree towards specific outcomes. This indicates that the model places substantial importance on the time of day for classification.</a:t>
            </a:r>
            <a:endParaRPr/>
          </a:p>
          <a:p>
            <a:pPr indent="-342900" lvl="0" marL="457200" rtl="0" algn="l">
              <a:spcBef>
                <a:spcPts val="0"/>
              </a:spcBef>
              <a:spcAft>
                <a:spcPts val="0"/>
              </a:spcAft>
              <a:buClr>
                <a:schemeClr val="dk2"/>
              </a:buClr>
              <a:buSzPts val="1800"/>
              <a:buChar char="●"/>
            </a:pPr>
            <a:r>
              <a:rPr b="1" lang="en"/>
              <a:t>Minutes</a:t>
            </a:r>
            <a:r>
              <a:rPr lang="en"/>
              <a:t>: The condition 'Minutes &gt; 45.00' appears consistently, suggesting that the latter half of each hour is a critical factor in the model's decision-making process.</a:t>
            </a:r>
            <a:endParaRPr/>
          </a:p>
          <a:p>
            <a:pPr indent="0" lvl="0" marL="457200" rtl="0" algn="l">
              <a:spcBef>
                <a:spcPts val="600"/>
              </a:spcBef>
              <a:spcAft>
                <a:spcPts val="0"/>
              </a:spcAft>
              <a:buNone/>
            </a:pPr>
            <a:r>
              <a:t/>
            </a:r>
            <a:endParaRPr/>
          </a:p>
          <a:p>
            <a:pPr indent="0" lvl="0" marL="0" rtl="0" algn="l">
              <a:spcBef>
                <a:spcPts val="0"/>
              </a:spcBef>
              <a:spcAft>
                <a:spcPts val="1200"/>
              </a:spcAft>
              <a:buNone/>
            </a:pPr>
            <a:r>
              <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Visualizating df</a:t>
            </a:r>
            <a:endParaRPr/>
          </a:p>
        </p:txBody>
      </p:sp>
      <p:sp>
        <p:nvSpPr>
          <p:cNvPr id="85" name="Google Shape;85;p17"/>
          <p:cNvSpPr txBox="1"/>
          <p:nvPr/>
        </p:nvSpPr>
        <p:spPr>
          <a:xfrm>
            <a:off x="445450" y="1239175"/>
            <a:ext cx="3000000" cy="5655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050">
                <a:solidFill>
                  <a:schemeClr val="dk1"/>
                </a:solidFill>
                <a:highlight>
                  <a:srgbClr val="F7F7F7"/>
                </a:highlight>
                <a:latin typeface="Courier New"/>
                <a:ea typeface="Courier New"/>
                <a:cs typeface="Courier New"/>
                <a:sym typeface="Courier New"/>
              </a:rPr>
              <a:t>s.set_style(</a:t>
            </a:r>
            <a:r>
              <a:rPr lang="en" sz="1050">
                <a:solidFill>
                  <a:srgbClr val="A31515"/>
                </a:solidFill>
                <a:highlight>
                  <a:srgbClr val="F7F7F7"/>
                </a:highlight>
                <a:latin typeface="Courier New"/>
                <a:ea typeface="Courier New"/>
                <a:cs typeface="Courier New"/>
                <a:sym typeface="Courier New"/>
              </a:rPr>
              <a:t>'whitegrid'</a:t>
            </a:r>
            <a:r>
              <a:rPr lang="en" sz="1050">
                <a:solidFill>
                  <a:schemeClr val="dk1"/>
                </a:solidFill>
                <a:highlight>
                  <a:srgbClr val="F7F7F7"/>
                </a:highlight>
                <a:latin typeface="Courier New"/>
                <a:ea typeface="Courier New"/>
                <a:cs typeface="Courier New"/>
                <a:sym typeface="Courier New"/>
              </a:rPr>
              <a: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7F7F7"/>
                </a:highlight>
                <a:latin typeface="Courier New"/>
                <a:ea typeface="Courier New"/>
                <a:cs typeface="Courier New"/>
                <a:sym typeface="Courier New"/>
              </a:rPr>
              <a:t>sns.heatmap(df.corr(), annot=</a:t>
            </a:r>
            <a:r>
              <a:rPr lang="en" sz="1050">
                <a:solidFill>
                  <a:srgbClr val="0000FF"/>
                </a:solidFill>
                <a:highlight>
                  <a:srgbClr val="F7F7F7"/>
                </a:highlight>
                <a:latin typeface="Courier New"/>
                <a:ea typeface="Courier New"/>
                <a:cs typeface="Courier New"/>
                <a:sym typeface="Courier New"/>
              </a:rPr>
              <a:t>True</a:t>
            </a:r>
            <a:r>
              <a:rPr lang="en" sz="1050">
                <a:solidFill>
                  <a:schemeClr val="dk1"/>
                </a:solidFill>
                <a:highlight>
                  <a:srgbClr val="F7F7F7"/>
                </a:highlight>
                <a:latin typeface="Courier New"/>
                <a:ea typeface="Courier New"/>
                <a:cs typeface="Courier New"/>
                <a:sym typeface="Courier New"/>
              </a:rPr>
              <a:t>)</a:t>
            </a:r>
            <a:endParaRPr sz="1050">
              <a:solidFill>
                <a:schemeClr val="dk1"/>
              </a:solidFill>
              <a:highlight>
                <a:srgbClr val="F7F7F7"/>
              </a:highlight>
              <a:latin typeface="Courier New"/>
              <a:ea typeface="Courier New"/>
              <a:cs typeface="Courier New"/>
              <a:sym typeface="Courier New"/>
            </a:endParaRPr>
          </a:p>
        </p:txBody>
      </p:sp>
      <p:pic>
        <p:nvPicPr>
          <p:cNvPr id="86" name="Google Shape;86;p17"/>
          <p:cNvPicPr preferRelativeResize="0"/>
          <p:nvPr/>
        </p:nvPicPr>
        <p:blipFill>
          <a:blip r:embed="rId3">
            <a:alphaModFix/>
          </a:blip>
          <a:stretch>
            <a:fillRect/>
          </a:stretch>
        </p:blipFill>
        <p:spPr>
          <a:xfrm>
            <a:off x="3589750" y="1017725"/>
            <a:ext cx="4913912" cy="382097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6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600"/>
              </a:spcBef>
              <a:spcAft>
                <a:spcPts val="0"/>
              </a:spcAft>
              <a:buClr>
                <a:schemeClr val="dk2"/>
              </a:buClr>
              <a:buSzPts val="1800"/>
              <a:buChar char="●"/>
            </a:pPr>
            <a:r>
              <a:rPr b="1" lang="en"/>
              <a:t>Seconds</a:t>
            </a:r>
            <a:r>
              <a:rPr lang="en"/>
              <a:t>: Thresholds for 'Seconds' like 'Seconds &lt; 13.00', 'Seconds &gt; 37.00', and 'Seconds &gt; 37.00' are pivotal, influencing the model's path towards different predictions. This shows the model's sensitivity to fine temporal details.</a:t>
            </a:r>
            <a:endParaRPr/>
          </a:p>
          <a:p>
            <a:pPr indent="-342900" lvl="0" marL="457200" rtl="0" algn="l">
              <a:spcBef>
                <a:spcPts val="0"/>
              </a:spcBef>
              <a:spcAft>
                <a:spcPts val="0"/>
              </a:spcAft>
              <a:buClr>
                <a:schemeClr val="dk2"/>
              </a:buClr>
              <a:buSzPts val="1800"/>
              <a:buChar char="●"/>
            </a:pPr>
            <a:r>
              <a:rPr b="1" lang="en"/>
              <a:t>Probability Distribution</a:t>
            </a:r>
            <a:r>
              <a:rPr lang="en"/>
              <a:t>: Unlike decision trees, the Random Forest model often shows more balanced prediction probabilities, reflecting its ensemble nature where multiple trees contribute to a more nuanced decision.</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pic>
        <p:nvPicPr>
          <p:cNvPr id="372" name="Google Shape;372;p63"/>
          <p:cNvPicPr preferRelativeResize="0"/>
          <p:nvPr/>
        </p:nvPicPr>
        <p:blipFill>
          <a:blip r:embed="rId3">
            <a:alphaModFix/>
          </a:blip>
          <a:stretch>
            <a:fillRect/>
          </a:stretch>
        </p:blipFill>
        <p:spPr>
          <a:xfrm>
            <a:off x="152400" y="900050"/>
            <a:ext cx="8839198" cy="3572819"/>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pic>
        <p:nvPicPr>
          <p:cNvPr id="377" name="Google Shape;377;p64"/>
          <p:cNvPicPr preferRelativeResize="0"/>
          <p:nvPr/>
        </p:nvPicPr>
        <p:blipFill>
          <a:blip r:embed="rId3">
            <a:alphaModFix/>
          </a:blip>
          <a:stretch>
            <a:fillRect/>
          </a:stretch>
        </p:blipFill>
        <p:spPr>
          <a:xfrm>
            <a:off x="0" y="671941"/>
            <a:ext cx="9144000" cy="3917717"/>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65"/>
          <p:cNvSpPr txBox="1"/>
          <p:nvPr>
            <p:ph idx="1" type="body"/>
          </p:nvPr>
        </p:nvSpPr>
        <p:spPr>
          <a:xfrm>
            <a:off x="159400" y="397900"/>
            <a:ext cx="8520600" cy="34164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Clr>
                <a:schemeClr val="dk2"/>
              </a:buClr>
              <a:buSzPts val="1800"/>
              <a:buChar char="●"/>
            </a:pPr>
            <a:r>
              <a:rPr b="1" lang="en"/>
              <a:t>Hours</a:t>
            </a:r>
            <a:r>
              <a:rPr lang="en"/>
              <a:t>: The 'Hours' feature is critical with conditions like 'Hours &lt; 15.00' and 'Hours &gt; 46.00' guiding the decision path. This suggests that the model places significant importance on the specific time of day.</a:t>
            </a:r>
            <a:endParaRPr/>
          </a:p>
          <a:p>
            <a:pPr indent="-342900" lvl="0" marL="457200" rtl="0" algn="l">
              <a:spcBef>
                <a:spcPts val="0"/>
              </a:spcBef>
              <a:spcAft>
                <a:spcPts val="0"/>
              </a:spcAft>
              <a:buClr>
                <a:schemeClr val="dk2"/>
              </a:buClr>
              <a:buSzPts val="1800"/>
              <a:buChar char="●"/>
            </a:pPr>
            <a:r>
              <a:rPr b="1" lang="en"/>
              <a:t>Minutes</a:t>
            </a:r>
            <a:r>
              <a:rPr lang="en"/>
              <a:t>: The condition 'Minutes &gt; 45.00' frequently appears across different decision paths, indicating that the latter part of each hour is a key factor in the model's decision-making process.</a:t>
            </a:r>
            <a:endParaRPr/>
          </a:p>
          <a:p>
            <a:pPr indent="-342900" lvl="0" marL="457200" rtl="0" algn="l">
              <a:spcBef>
                <a:spcPts val="0"/>
              </a:spcBef>
              <a:spcAft>
                <a:spcPts val="0"/>
              </a:spcAft>
              <a:buClr>
                <a:schemeClr val="dk2"/>
              </a:buClr>
              <a:buSzPts val="1800"/>
              <a:buChar char="●"/>
            </a:pPr>
            <a:r>
              <a:rPr b="1" lang="en"/>
              <a:t>Seconds</a:t>
            </a:r>
            <a:r>
              <a:rPr lang="en"/>
              <a:t>: Thresholds like 'Seconds &lt; 13.00' and 'Seconds &gt; 37.00' are used to make predictions, showing that the model is sensitive to specific second values within a minute.</a:t>
            </a:r>
            <a:endParaRPr/>
          </a:p>
          <a:p>
            <a:pPr indent="-342900" lvl="0" marL="457200" rtl="0" algn="l">
              <a:spcBef>
                <a:spcPts val="0"/>
              </a:spcBef>
              <a:spcAft>
                <a:spcPts val="0"/>
              </a:spcAft>
              <a:buClr>
                <a:schemeClr val="dk1"/>
              </a:buClr>
              <a:buSzPts val="1800"/>
              <a:buChar char="●"/>
            </a:pPr>
            <a:r>
              <a:rPr b="1" lang="en"/>
              <a:t>Probability Distribution</a:t>
            </a:r>
            <a:r>
              <a:rPr lang="en"/>
              <a:t>: Unlike decision trees, SVMs often provide a balanced distribution of prediction probabilities (0.50 for both classes), which might indicate the model's uncertainty in classification or the nature of the dataset</a:t>
            </a:r>
            <a:r>
              <a:rPr lang="en">
                <a:solidFill>
                  <a:schemeClr val="dk1"/>
                </a:solidFill>
                <a:latin typeface="Roboto"/>
                <a:ea typeface="Roboto"/>
                <a:cs typeface="Roboto"/>
                <a:sym typeface="Roboto"/>
              </a:rPr>
              <a:t>.</a:t>
            </a:r>
            <a:endParaRPr>
              <a:solidFill>
                <a:schemeClr val="dk1"/>
              </a:solidFill>
              <a:latin typeface="Roboto"/>
              <a:ea typeface="Roboto"/>
              <a:cs typeface="Roboto"/>
              <a:sym typeface="Roboto"/>
            </a:endParaRPr>
          </a:p>
          <a:p>
            <a:pPr indent="0" lvl="0" marL="0" rtl="0" algn="l">
              <a:spcBef>
                <a:spcPts val="0"/>
              </a:spcBef>
              <a:spcAft>
                <a:spcPts val="1200"/>
              </a:spcAft>
              <a:buNone/>
            </a:pPr>
            <a:r>
              <a:t/>
            </a:r>
            <a:endParaRPr>
              <a:solidFill>
                <a:schemeClr val="dk1"/>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pic>
        <p:nvPicPr>
          <p:cNvPr id="387" name="Google Shape;387;p66"/>
          <p:cNvPicPr preferRelativeResize="0"/>
          <p:nvPr/>
        </p:nvPicPr>
        <p:blipFill rotWithShape="1">
          <a:blip r:embed="rId3">
            <a:alphaModFix/>
          </a:blip>
          <a:srcRect b="4429" l="-4930" r="4929" t="-4430"/>
          <a:stretch/>
        </p:blipFill>
        <p:spPr>
          <a:xfrm>
            <a:off x="542448" y="162700"/>
            <a:ext cx="7335475" cy="421790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6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Even setting up experiment 5.2 from the paper with a basic logistic regression and a tree with an embedding layer couldn’t be reproduced because of dropped support (</a:t>
            </a:r>
            <a:r>
              <a:rPr lang="en" u="sng">
                <a:solidFill>
                  <a:schemeClr val="hlink"/>
                </a:solidFill>
                <a:hlinkClick r:id="rId3"/>
              </a:rPr>
              <a:t>link</a:t>
            </a:r>
            <a:r>
              <a:rPr lang="en"/>
              <a:t> to the repository).</a:t>
            </a:r>
            <a:endParaRPr/>
          </a:p>
          <a:p>
            <a:pPr indent="0" lvl="0" marL="0" rtl="0" algn="l">
              <a:spcBef>
                <a:spcPts val="1200"/>
              </a:spcBef>
              <a:spcAft>
                <a:spcPts val="0"/>
              </a:spcAft>
              <a:buNone/>
            </a:pPr>
            <a:r>
              <a:rPr lang="en"/>
              <a:t>Moving on, recall was simply chosen to monitor a model’s capability to identify the positive instances, a simple decision made as it is reflected in the overall surface plot of </a:t>
            </a:r>
            <a:r>
              <a:rPr lang="en"/>
              <a:t>classificationDf.</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6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Personal Comments</a:t>
            </a:r>
            <a:endParaRPr/>
          </a:p>
        </p:txBody>
      </p:sp>
      <p:sp>
        <p:nvSpPr>
          <p:cNvPr id="398" name="Google Shape;398;p6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paper touches extensively on extremely sensitive topics while already discussing a novel concept at the time, citing various researchers to captapuble or influence the </a:t>
            </a:r>
            <a:r>
              <a:rPr lang="en"/>
              <a:t>usage</a:t>
            </a:r>
            <a:r>
              <a:rPr lang="en"/>
              <a:t> of GPUs, leading us to today’s state, where we have LLMs like front-end frameworks. </a:t>
            </a:r>
            <a:endParaRPr/>
          </a:p>
          <a:p>
            <a:pPr indent="0" lvl="0" marL="0" rtl="0" algn="l">
              <a:spcBef>
                <a:spcPts val="1200"/>
              </a:spcBef>
              <a:spcAft>
                <a:spcPts val="0"/>
              </a:spcAft>
              <a:buNone/>
            </a:pPr>
            <a:r>
              <a:rPr lang="en"/>
              <a:t>Nonetheless, I personally like LIME along with Shapely. It is a total package!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69"/>
          <p:cNvSpPr txBox="1"/>
          <p:nvPr>
            <p:ph idx="1" type="body"/>
          </p:nvPr>
        </p:nvSpPr>
        <p:spPr>
          <a:xfrm>
            <a:off x="270150" y="863550"/>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600">
                <a:highlight>
                  <a:schemeClr val="lt1"/>
                </a:highlight>
              </a:rPr>
              <a:t>LIME provides a granular view - the how - , offering insights into the </a:t>
            </a:r>
            <a:r>
              <a:rPr lang="en" sz="1600" u="sng">
                <a:highlight>
                  <a:schemeClr val="lt1"/>
                </a:highlight>
              </a:rPr>
              <a:t>impact of feature variations on individual predictions</a:t>
            </a:r>
            <a:r>
              <a:rPr lang="en" sz="1600">
                <a:highlight>
                  <a:schemeClr val="lt1"/>
                </a:highlight>
              </a:rPr>
              <a:t>, while SHAP - the why - offers a comprehensive analysis, attributing </a:t>
            </a:r>
            <a:r>
              <a:rPr lang="en" sz="1600" u="sng">
                <a:highlight>
                  <a:schemeClr val="lt1"/>
                </a:highlight>
              </a:rPr>
              <a:t>importance to each feature across the entire dataset </a:t>
            </a:r>
            <a:r>
              <a:rPr lang="en" sz="1600">
                <a:highlight>
                  <a:schemeClr val="lt1"/>
                </a:highlight>
              </a:rPr>
              <a:t>based on game theory principles. This dual approach not only enhances our comprehension of the model's inner workings but also fosters trust in its decision-making process.</a:t>
            </a:r>
            <a:endParaRPr sz="1600">
              <a:highlight>
                <a:schemeClr val="lt1"/>
              </a:highlight>
            </a:endParaRPr>
          </a:p>
          <a:p>
            <a:pPr indent="0" lvl="0" marL="0" rtl="0" algn="l">
              <a:spcBef>
                <a:spcPts val="1200"/>
              </a:spcBef>
              <a:spcAft>
                <a:spcPts val="0"/>
              </a:spcAft>
              <a:buNone/>
            </a:pPr>
            <a:r>
              <a:rPr lang="en" sz="1600">
                <a:highlight>
                  <a:schemeClr val="lt1"/>
                </a:highlight>
                <a:latin typeface="Roboto"/>
                <a:ea typeface="Roboto"/>
                <a:cs typeface="Roboto"/>
                <a:sym typeface="Roboto"/>
              </a:rPr>
              <a:t>B</a:t>
            </a:r>
            <a:r>
              <a:rPr lang="en" sz="1600">
                <a:highlight>
                  <a:schemeClr val="lt1"/>
                </a:highlight>
              </a:rPr>
              <a:t>y integrating these explanatory frameworks, we ensure that our model's decisions are not only accurate but also transparent and interpretable, aligning with higher standards of machine learning governance and ethical AI practice, which involves simple data collection and engineering strategies while ensuring authenticity while reporting experimental results on the World Wide Web.</a:t>
            </a:r>
            <a:endParaRPr sz="1600">
              <a:highlight>
                <a:schemeClr val="lt1"/>
              </a:highlight>
            </a:endParaRPr>
          </a:p>
          <a:p>
            <a:pPr indent="0" lvl="0" marL="0" rtl="0" algn="l">
              <a:spcBef>
                <a:spcPts val="1200"/>
              </a:spcBef>
              <a:spcAft>
                <a:spcPts val="1200"/>
              </a:spcAft>
              <a:buClr>
                <a:schemeClr val="dk1"/>
              </a:buClr>
              <a:buSzPts val="1100"/>
              <a:buFont typeface="Arial"/>
              <a:buNone/>
            </a:pPr>
            <a:r>
              <a:rPr lang="en" sz="1600" u="sng">
                <a:solidFill>
                  <a:schemeClr val="hlink"/>
                </a:solidFill>
                <a:highlight>
                  <a:schemeClr val="lt1"/>
                </a:highlight>
                <a:hlinkClick r:id="rId3"/>
              </a:rPr>
              <a:t>Here</a:t>
            </a:r>
            <a:r>
              <a:rPr lang="en" sz="1600">
                <a:highlight>
                  <a:schemeClr val="lt1"/>
                </a:highlight>
              </a:rPr>
              <a:t>’s the link to the notebook.</a:t>
            </a:r>
            <a:endParaRPr sz="1600">
              <a:highlight>
                <a:schemeClr val="lt1"/>
              </a:highlight>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7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09" name="Google Shape;409;p7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7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15" name="Google Shape;415;p7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Surface Plot</a:t>
            </a:r>
            <a:endParaRPr/>
          </a:p>
        </p:txBody>
      </p:sp>
      <p:sp>
        <p:nvSpPr>
          <p:cNvPr id="92" name="Google Shape;92;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57200" lvl="0" marL="5029200" rtl="0" algn="l">
              <a:spcBef>
                <a:spcPts val="0"/>
              </a:spcBef>
              <a:spcAft>
                <a:spcPts val="0"/>
              </a:spcAft>
              <a:buNone/>
            </a:pPr>
            <a:r>
              <a:t/>
            </a:r>
            <a:endParaRPr/>
          </a:p>
          <a:p>
            <a:pPr indent="457200" lvl="0" marL="5029200" rtl="0" algn="l">
              <a:spcBef>
                <a:spcPts val="1200"/>
              </a:spcBef>
              <a:spcAft>
                <a:spcPts val="0"/>
              </a:spcAft>
              <a:buNone/>
            </a:pPr>
            <a:r>
              <a:t/>
            </a:r>
            <a:endParaRPr/>
          </a:p>
          <a:p>
            <a:pPr indent="457200" lvl="0" marL="5029200" rtl="0" algn="l">
              <a:spcBef>
                <a:spcPts val="1200"/>
              </a:spcBef>
              <a:spcAft>
                <a:spcPts val="0"/>
              </a:spcAft>
              <a:buNone/>
            </a:pPr>
            <a:r>
              <a:t/>
            </a:r>
            <a:endParaRPr/>
          </a:p>
          <a:p>
            <a:pPr indent="457200" lvl="0" marL="5029200" rtl="0" algn="l">
              <a:spcBef>
                <a:spcPts val="1200"/>
              </a:spcBef>
              <a:spcAft>
                <a:spcPts val="0"/>
              </a:spcAft>
              <a:buNone/>
            </a:pPr>
            <a:r>
              <a:t/>
            </a:r>
            <a:endParaRPr/>
          </a:p>
          <a:p>
            <a:pPr indent="457200" lvl="0" marL="5029200" rtl="0" algn="l">
              <a:spcBef>
                <a:spcPts val="1200"/>
              </a:spcBef>
              <a:spcAft>
                <a:spcPts val="0"/>
              </a:spcAft>
              <a:buNone/>
            </a:pPr>
            <a:r>
              <a:t/>
            </a:r>
            <a:endParaRPr/>
          </a:p>
          <a:p>
            <a:pPr indent="457200" lvl="0" marL="5029200" rtl="0" algn="l">
              <a:spcBef>
                <a:spcPts val="1200"/>
              </a:spcBef>
              <a:spcAft>
                <a:spcPts val="0"/>
              </a:spcAft>
              <a:buNone/>
            </a:pPr>
            <a:r>
              <a:t/>
            </a:r>
            <a:endParaRPr/>
          </a:p>
          <a:p>
            <a:pPr indent="0" lvl="0" marL="5029200" rtl="0" algn="l">
              <a:spcBef>
                <a:spcPts val="1200"/>
              </a:spcBef>
              <a:spcAft>
                <a:spcPts val="1200"/>
              </a:spcAft>
              <a:buNone/>
            </a:pPr>
            <a:r>
              <a:rPr lang="en"/>
              <a:t>      </a:t>
            </a:r>
            <a:r>
              <a:rPr lang="en"/>
              <a:t>a</a:t>
            </a:r>
            <a:r>
              <a:rPr lang="en"/>
              <a:t>lways paints a vivid picture.</a:t>
            </a:r>
            <a:endParaRPr/>
          </a:p>
        </p:txBody>
      </p:sp>
      <p:pic>
        <p:nvPicPr>
          <p:cNvPr id="93" name="Google Shape;93;p18"/>
          <p:cNvPicPr preferRelativeResize="0"/>
          <p:nvPr/>
        </p:nvPicPr>
        <p:blipFill>
          <a:blip r:embed="rId3">
            <a:alphaModFix/>
          </a:blip>
          <a:stretch>
            <a:fillRect/>
          </a:stretch>
        </p:blipFill>
        <p:spPr>
          <a:xfrm>
            <a:off x="2964300" y="1178425"/>
            <a:ext cx="2802325" cy="2786625"/>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7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21" name="Google Shape;421;p7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7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27" name="Google Shape;427;p7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7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33" name="Google Shape;433;p7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7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39" name="Google Shape;439;p7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7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45" name="Google Shape;445;p7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7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51" name="Google Shape;451;p7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7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57" name="Google Shape;457;p7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7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63" name="Google Shape;463;p7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8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69" name="Google Shape;469;p8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8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75" name="Google Shape;475;p8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Mesh Plot</a:t>
            </a:r>
            <a:endParaRPr/>
          </a:p>
        </p:txBody>
      </p:sp>
      <p:sp>
        <p:nvSpPr>
          <p:cNvPr id="99" name="Google Shape;99;p19"/>
          <p:cNvSpPr txBox="1"/>
          <p:nvPr>
            <p:ph idx="1" type="body"/>
          </p:nvPr>
        </p:nvSpPr>
        <p:spPr>
          <a:xfrm>
            <a:off x="311700" y="1152475"/>
            <a:ext cx="4094400" cy="34164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7F7F7"/>
                </a:highlight>
                <a:latin typeface="Courier New"/>
                <a:ea typeface="Courier New"/>
                <a:cs typeface="Courier New"/>
                <a:sym typeface="Courier New"/>
              </a:rPr>
              <a:t>x = df[</a:t>
            </a:r>
            <a:r>
              <a:rPr lang="en" sz="1050">
                <a:solidFill>
                  <a:srgbClr val="A31515"/>
                </a:solidFill>
                <a:highlight>
                  <a:srgbClr val="F7F7F7"/>
                </a:highlight>
                <a:latin typeface="Courier New"/>
                <a:ea typeface="Courier New"/>
                <a:cs typeface="Courier New"/>
                <a:sym typeface="Courier New"/>
              </a:rPr>
              <a:t>'Seconds'</a:t>
            </a:r>
            <a:r>
              <a:rPr lang="en" sz="1050">
                <a:solidFill>
                  <a:schemeClr val="dk1"/>
                </a:solidFill>
                <a:highlight>
                  <a:srgbClr val="F7F7F7"/>
                </a:highlight>
                <a:latin typeface="Courier New"/>
                <a:ea typeface="Courier New"/>
                <a:cs typeface="Courier New"/>
                <a:sym typeface="Courier New"/>
              </a:rPr>
              <a:t>].to_list()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7F7F7"/>
                </a:highlight>
                <a:latin typeface="Courier New"/>
                <a:ea typeface="Courier New"/>
                <a:cs typeface="Courier New"/>
                <a:sym typeface="Courier New"/>
              </a:rPr>
              <a:t>y = df[</a:t>
            </a:r>
            <a:r>
              <a:rPr lang="en" sz="1050">
                <a:solidFill>
                  <a:srgbClr val="A31515"/>
                </a:solidFill>
                <a:highlight>
                  <a:srgbClr val="F7F7F7"/>
                </a:highlight>
                <a:latin typeface="Courier New"/>
                <a:ea typeface="Courier New"/>
                <a:cs typeface="Courier New"/>
                <a:sym typeface="Courier New"/>
              </a:rPr>
              <a:t>'Hours'</a:t>
            </a:r>
            <a:r>
              <a:rPr lang="en" sz="1050">
                <a:solidFill>
                  <a:schemeClr val="dk1"/>
                </a:solidFill>
                <a:highlight>
                  <a:srgbClr val="F7F7F7"/>
                </a:highlight>
                <a:latin typeface="Courier New"/>
                <a:ea typeface="Courier New"/>
                <a:cs typeface="Courier New"/>
                <a:sym typeface="Courier New"/>
              </a:rPr>
              <a:t>].to_list()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7F7F7"/>
                </a:highlight>
                <a:latin typeface="Courier New"/>
                <a:ea typeface="Courier New"/>
                <a:cs typeface="Courier New"/>
                <a:sym typeface="Courier New"/>
              </a:rPr>
              <a:t>z = df[</a:t>
            </a:r>
            <a:r>
              <a:rPr lang="en" sz="1050">
                <a:solidFill>
                  <a:srgbClr val="A31515"/>
                </a:solidFill>
                <a:highlight>
                  <a:srgbClr val="F7F7F7"/>
                </a:highlight>
                <a:latin typeface="Courier New"/>
                <a:ea typeface="Courier New"/>
                <a:cs typeface="Courier New"/>
                <a:sym typeface="Courier New"/>
              </a:rPr>
              <a:t>'Minutes'</a:t>
            </a:r>
            <a:r>
              <a:rPr lang="en" sz="1050">
                <a:solidFill>
                  <a:schemeClr val="dk1"/>
                </a:solidFill>
                <a:highlight>
                  <a:srgbClr val="F7F7F7"/>
                </a:highlight>
                <a:latin typeface="Courier New"/>
                <a:ea typeface="Courier New"/>
                <a:cs typeface="Courier New"/>
                <a:sym typeface="Courier New"/>
              </a:rPr>
              <a:t>].to_list()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7F7F7"/>
                </a:highlight>
                <a:latin typeface="Courier New"/>
                <a:ea typeface="Courier New"/>
                <a:cs typeface="Courier New"/>
                <a:sym typeface="Courier New"/>
              </a:rPr>
              <a:t>fig = go.Figure(data=[go.Mesh3d(x=x, y=y, z=z, color=</a:t>
            </a:r>
            <a:r>
              <a:rPr lang="en" sz="1050">
                <a:solidFill>
                  <a:srgbClr val="A31515"/>
                </a:solidFill>
                <a:highlight>
                  <a:srgbClr val="F7F7F7"/>
                </a:highlight>
                <a:latin typeface="Courier New"/>
                <a:ea typeface="Courier New"/>
                <a:cs typeface="Courier New"/>
                <a:sym typeface="Courier New"/>
              </a:rPr>
              <a:t>'lightpink'</a:t>
            </a:r>
            <a:r>
              <a:rPr lang="en" sz="1050">
                <a:solidFill>
                  <a:schemeClr val="dk1"/>
                </a:solidFill>
                <a:highlight>
                  <a:srgbClr val="F7F7F7"/>
                </a:highlight>
                <a:latin typeface="Courier New"/>
                <a:ea typeface="Courier New"/>
                <a:cs typeface="Courier New"/>
                <a:sym typeface="Courier New"/>
              </a:rPr>
              <a:t>, opacity=</a:t>
            </a:r>
            <a:r>
              <a:rPr lang="en" sz="1050">
                <a:solidFill>
                  <a:srgbClr val="116644"/>
                </a:solidFill>
                <a:highlight>
                  <a:srgbClr val="F7F7F7"/>
                </a:highlight>
                <a:latin typeface="Courier New"/>
                <a:ea typeface="Courier New"/>
                <a:cs typeface="Courier New"/>
                <a:sym typeface="Courier New"/>
              </a:rPr>
              <a:t>0.50</a:t>
            </a:r>
            <a:r>
              <a:rPr lang="en" sz="1050">
                <a:solidFill>
                  <a:schemeClr val="dk1"/>
                </a:solidFill>
                <a:highlight>
                  <a:srgbClr val="F7F7F7"/>
                </a:highlight>
                <a:latin typeface="Courier New"/>
                <a:ea typeface="Courier New"/>
                <a:cs typeface="Courier New"/>
                <a:sym typeface="Courier New"/>
              </a:rPr>
              <a:t>,)], layout=go.Layout(scene=</a:t>
            </a:r>
            <a:r>
              <a:rPr lang="en" sz="1050">
                <a:solidFill>
                  <a:srgbClr val="257693"/>
                </a:solidFill>
                <a:highlight>
                  <a:srgbClr val="F7F7F7"/>
                </a:highlight>
                <a:latin typeface="Courier New"/>
                <a:ea typeface="Courier New"/>
                <a:cs typeface="Courier New"/>
                <a:sym typeface="Courier New"/>
              </a:rPr>
              <a:t>dict</a:t>
            </a:r>
            <a:r>
              <a:rPr lang="en" sz="1050">
                <a:solidFill>
                  <a:schemeClr val="dk1"/>
                </a:solidFill>
                <a:highlight>
                  <a:srgbClr val="F7F7F7"/>
                </a:highlight>
                <a:latin typeface="Courier New"/>
                <a:ea typeface="Courier New"/>
                <a:cs typeface="Courier New"/>
                <a:sym typeface="Courier New"/>
              </a:rPr>
              <a:t>(xaxis_title=</a:t>
            </a:r>
            <a:r>
              <a:rPr lang="en" sz="1050">
                <a:solidFill>
                  <a:srgbClr val="A31515"/>
                </a:solidFill>
                <a:highlight>
                  <a:srgbClr val="F7F7F7"/>
                </a:highlight>
                <a:latin typeface="Courier New"/>
                <a:ea typeface="Courier New"/>
                <a:cs typeface="Courier New"/>
                <a:sym typeface="Courier New"/>
              </a:rPr>
              <a:t>'X (Seconds)'</a:t>
            </a:r>
            <a:r>
              <a:rPr lang="en" sz="1050">
                <a:solidFill>
                  <a:schemeClr val="dk1"/>
                </a:solidFill>
                <a:highlight>
                  <a:srgbClr val="F7F7F7"/>
                </a:highlight>
                <a:latin typeface="Courier New"/>
                <a:ea typeface="Courier New"/>
                <a:cs typeface="Courier New"/>
                <a:sym typeface="Courier New"/>
              </a:rPr>
              <a:t>, yaxis_title=</a:t>
            </a:r>
            <a:r>
              <a:rPr lang="en" sz="1050">
                <a:solidFill>
                  <a:srgbClr val="A31515"/>
                </a:solidFill>
                <a:highlight>
                  <a:srgbClr val="F7F7F7"/>
                </a:highlight>
                <a:latin typeface="Courier New"/>
                <a:ea typeface="Courier New"/>
                <a:cs typeface="Courier New"/>
                <a:sym typeface="Courier New"/>
              </a:rPr>
              <a:t>'Y (Hours)'</a:t>
            </a:r>
            <a:r>
              <a:rPr lang="en" sz="1050">
                <a:solidFill>
                  <a:schemeClr val="dk1"/>
                </a:solidFill>
                <a:highlight>
                  <a:srgbClr val="F7F7F7"/>
                </a:highlight>
                <a:latin typeface="Courier New"/>
                <a:ea typeface="Courier New"/>
                <a:cs typeface="Courier New"/>
                <a:sym typeface="Courier New"/>
              </a:rPr>
              <a:t>, zaxis_title=</a:t>
            </a:r>
            <a:r>
              <a:rPr lang="en" sz="1050">
                <a:solidFill>
                  <a:srgbClr val="A31515"/>
                </a:solidFill>
                <a:highlight>
                  <a:srgbClr val="F7F7F7"/>
                </a:highlight>
                <a:latin typeface="Courier New"/>
                <a:ea typeface="Courier New"/>
                <a:cs typeface="Courier New"/>
                <a:sym typeface="Courier New"/>
              </a:rPr>
              <a:t>'Z (Minutes)'</a:t>
            </a:r>
            <a:r>
              <a:rPr lang="en" sz="1050">
                <a:solidFill>
                  <a:schemeClr val="dk1"/>
                </a:solidFill>
                <a:highlight>
                  <a:srgbClr val="F7F7F7"/>
                </a:highlight>
                <a:latin typeface="Courier New"/>
                <a:ea typeface="Courier New"/>
                <a:cs typeface="Courier New"/>
                <a:sym typeface="Courier New"/>
              </a:rPr>
              <a: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7F7F7"/>
                </a:highlight>
                <a:latin typeface="Courier New"/>
                <a:ea typeface="Courier New"/>
                <a:cs typeface="Courier New"/>
                <a:sym typeface="Courier New"/>
              </a:rPr>
              <a:t>fig.show()</a:t>
            </a:r>
            <a:endParaRPr sz="1050">
              <a:solidFill>
                <a:schemeClr val="dk1"/>
              </a:solidFill>
              <a:highlight>
                <a:srgbClr val="F7F7F7"/>
              </a:highlight>
              <a:latin typeface="Courier New"/>
              <a:ea typeface="Courier New"/>
              <a:cs typeface="Courier New"/>
              <a:sym typeface="Courier New"/>
            </a:endParaRPr>
          </a:p>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I guess, it’s art.</a:t>
            </a:r>
            <a:endParaRPr/>
          </a:p>
        </p:txBody>
      </p:sp>
      <p:pic>
        <p:nvPicPr>
          <p:cNvPr id="100" name="Google Shape;100;p19"/>
          <p:cNvPicPr preferRelativeResize="0"/>
          <p:nvPr/>
        </p:nvPicPr>
        <p:blipFill>
          <a:blip r:embed="rId3">
            <a:alphaModFix/>
          </a:blip>
          <a:stretch>
            <a:fillRect/>
          </a:stretch>
        </p:blipFill>
        <p:spPr>
          <a:xfrm>
            <a:off x="4558500" y="1170125"/>
            <a:ext cx="3867150" cy="3143250"/>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8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81" name="Google Shape;481;p8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8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87" name="Google Shape;487;p8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8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93" name="Google Shape;493;p8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8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99" name="Google Shape;499;p8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8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505" name="Google Shape;505;p8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8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511" name="Google Shape;511;p8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8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517" name="Google Shape;517;p8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8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523" name="Google Shape;523;p8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9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529" name="Google Shape;529;p9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9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535" name="Google Shape;535;p9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Plot twist?</a:t>
            </a:r>
            <a:endParaRPr/>
          </a:p>
        </p:txBody>
      </p:sp>
      <p:sp>
        <p:nvSpPr>
          <p:cNvPr id="106" name="Google Shape;106;p20"/>
          <p:cNvSpPr txBox="1"/>
          <p:nvPr>
            <p:ph idx="1" type="body"/>
          </p:nvPr>
        </p:nvSpPr>
        <p:spPr>
          <a:xfrm>
            <a:off x="311700" y="1784225"/>
            <a:ext cx="2458200" cy="16659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lang="en" sz="1150">
                <a:solidFill>
                  <a:schemeClr val="dk1"/>
                </a:solidFill>
                <a:highlight>
                  <a:srgbClr val="F7F7F7"/>
                </a:highlight>
                <a:latin typeface="Courier New"/>
                <a:ea typeface="Courier New"/>
                <a:cs typeface="Courier New"/>
                <a:sym typeface="Courier New"/>
              </a:rPr>
              <a:t>df[</a:t>
            </a:r>
            <a:r>
              <a:rPr lang="en" sz="1150">
                <a:solidFill>
                  <a:srgbClr val="A31515"/>
                </a:solidFill>
                <a:highlight>
                  <a:srgbClr val="F7F7F7"/>
                </a:highlight>
                <a:latin typeface="Courier New"/>
                <a:ea typeface="Courier New"/>
                <a:cs typeface="Courier New"/>
                <a:sym typeface="Courier New"/>
              </a:rPr>
              <a:t>'Timeline'</a:t>
            </a:r>
            <a:r>
              <a:rPr lang="en" sz="1150">
                <a:solidFill>
                  <a:schemeClr val="dk1"/>
                </a:solidFill>
                <a:highlight>
                  <a:srgbClr val="F7F7F7"/>
                </a:highlight>
                <a:latin typeface="Courier New"/>
                <a:ea typeface="Courier New"/>
                <a:cs typeface="Courier New"/>
                <a:sym typeface="Courier New"/>
              </a:rPr>
              <a:t>] = </a:t>
            </a:r>
            <a:r>
              <a:rPr lang="en" sz="1150">
                <a:solidFill>
                  <a:srgbClr val="A31515"/>
                </a:solidFill>
                <a:highlight>
                  <a:srgbClr val="F7F7F7"/>
                </a:highlight>
                <a:latin typeface="Courier New"/>
                <a:ea typeface="Courier New"/>
                <a:cs typeface="Courier New"/>
                <a:sym typeface="Courier New"/>
              </a:rPr>
              <a:t>'CT'</a:t>
            </a:r>
            <a:endParaRPr sz="1150">
              <a:solidFill>
                <a:srgbClr val="A31515"/>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A31515"/>
                </a:solidFill>
                <a:highlight>
                  <a:srgbClr val="F7F7F7"/>
                </a:highlight>
                <a:latin typeface="Courier New"/>
                <a:ea typeface="Courier New"/>
                <a:cs typeface="Courier New"/>
                <a:sym typeface="Courier New"/>
              </a:rPr>
              <a:t>A label, akin to positive and negative sentiments in the paper. </a:t>
            </a:r>
            <a:endParaRPr sz="1050">
              <a:solidFill>
                <a:srgbClr val="A31515"/>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A31515"/>
              </a:solidFill>
              <a:highlight>
                <a:srgbClr val="F7F7F7"/>
              </a:highlight>
              <a:latin typeface="Courier New"/>
              <a:ea typeface="Courier New"/>
              <a:cs typeface="Courier New"/>
              <a:sym typeface="Courier New"/>
            </a:endParaRPr>
          </a:p>
        </p:txBody>
      </p:sp>
      <p:pic>
        <p:nvPicPr>
          <p:cNvPr id="107" name="Google Shape;107;p20"/>
          <p:cNvPicPr preferRelativeResize="0"/>
          <p:nvPr/>
        </p:nvPicPr>
        <p:blipFill>
          <a:blip r:embed="rId3">
            <a:alphaModFix/>
          </a:blip>
          <a:stretch>
            <a:fillRect/>
          </a:stretch>
        </p:blipFill>
        <p:spPr>
          <a:xfrm>
            <a:off x="3106875" y="157938"/>
            <a:ext cx="5254750" cy="4827626"/>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9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541" name="Google Shape;541;p9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9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547" name="Google Shape;547;p9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9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553" name="Google Shape;553;p9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9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559" name="Google Shape;559;p9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9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565" name="Google Shape;565;p9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9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571" name="Google Shape;571;p9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9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577" name="Google Shape;577;p9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9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583" name="Google Shape;583;p9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Second genSet </a:t>
            </a:r>
            <a:endParaRPr/>
          </a:p>
        </p:txBody>
      </p:sp>
      <p:sp>
        <p:nvSpPr>
          <p:cNvPr id="113" name="Google Shape;113;p21"/>
          <p:cNvSpPr txBox="1"/>
          <p:nvPr>
            <p:ph idx="1" type="body"/>
          </p:nvPr>
        </p:nvSpPr>
        <p:spPr>
          <a:xfrm>
            <a:off x="311700" y="1152475"/>
            <a:ext cx="4580100" cy="3416400"/>
          </a:xfrm>
          <a:prstGeom prst="rect">
            <a:avLst/>
          </a:prstGeom>
        </p:spPr>
        <p:txBody>
          <a:bodyPr anchorCtr="0" anchor="t" bIns="91425" lIns="91425" spcFirstLastPara="1" rIns="91425" wrap="square" tIns="91425">
            <a:noAutofit/>
          </a:bodyPr>
          <a:lstStyle/>
          <a:p>
            <a:pPr indent="0" lvl="0" marL="0" rtl="0" algn="l">
              <a:lnSpc>
                <a:spcPct val="115714"/>
              </a:lnSpc>
              <a:spcBef>
                <a:spcPts val="0"/>
              </a:spcBef>
              <a:spcAft>
                <a:spcPts val="0"/>
              </a:spcAft>
              <a:buClr>
                <a:schemeClr val="dk1"/>
              </a:buClr>
              <a:buSzPts val="935"/>
              <a:buFont typeface="Arial"/>
              <a:buNone/>
            </a:pPr>
            <a:r>
              <a:rPr lang="en" sz="900">
                <a:solidFill>
                  <a:schemeClr val="dk1"/>
                </a:solidFill>
                <a:highlight>
                  <a:srgbClr val="F7F7F7"/>
                </a:highlight>
                <a:latin typeface="Courier New"/>
                <a:ea typeface="Courier New"/>
                <a:cs typeface="Courier New"/>
                <a:sym typeface="Courier New"/>
              </a:rPr>
              <a:t>random.seed(</a:t>
            </a:r>
            <a:r>
              <a:rPr lang="en" sz="900">
                <a:solidFill>
                  <a:srgbClr val="116644"/>
                </a:solidFill>
                <a:highlight>
                  <a:srgbClr val="F7F7F7"/>
                </a:highlight>
                <a:latin typeface="Courier New"/>
                <a:ea typeface="Courier New"/>
                <a:cs typeface="Courier New"/>
                <a:sym typeface="Courier New"/>
              </a:rPr>
              <a:t>151</a:t>
            </a:r>
            <a:r>
              <a:rPr lang="en" sz="900">
                <a:solidFill>
                  <a:schemeClr val="dk1"/>
                </a:solidFill>
                <a:highlight>
                  <a:srgbClr val="F7F7F7"/>
                </a:highlight>
                <a:latin typeface="Courier New"/>
                <a:ea typeface="Courier New"/>
                <a:cs typeface="Courier New"/>
                <a:sym typeface="Courier New"/>
              </a:rPr>
              <a:t>)</a:t>
            </a:r>
            <a:endParaRPr sz="900">
              <a:solidFill>
                <a:schemeClr val="dk1"/>
              </a:solidFill>
              <a:highlight>
                <a:srgbClr val="F7F7F7"/>
              </a:highlight>
              <a:latin typeface="Courier New"/>
              <a:ea typeface="Courier New"/>
              <a:cs typeface="Courier New"/>
              <a:sym typeface="Courier New"/>
            </a:endParaRPr>
          </a:p>
          <a:p>
            <a:pPr indent="0" lvl="0" marL="0" rtl="0" algn="l">
              <a:lnSpc>
                <a:spcPct val="115714"/>
              </a:lnSpc>
              <a:spcBef>
                <a:spcPts val="0"/>
              </a:spcBef>
              <a:spcAft>
                <a:spcPts val="0"/>
              </a:spcAft>
              <a:buClr>
                <a:schemeClr val="dk1"/>
              </a:buClr>
              <a:buSzPts val="935"/>
              <a:buFont typeface="Arial"/>
              <a:buNone/>
            </a:pPr>
            <a:r>
              <a:rPr lang="en" sz="900">
                <a:solidFill>
                  <a:schemeClr val="dk1"/>
                </a:solidFill>
                <a:highlight>
                  <a:srgbClr val="F7F7F7"/>
                </a:highlight>
                <a:latin typeface="Courier New"/>
                <a:ea typeface="Courier New"/>
                <a:cs typeface="Courier New"/>
                <a:sym typeface="Courier New"/>
              </a:rPr>
              <a:t>n_vectors = </a:t>
            </a:r>
            <a:r>
              <a:rPr lang="en" sz="900">
                <a:solidFill>
                  <a:srgbClr val="116644"/>
                </a:solidFill>
                <a:highlight>
                  <a:srgbClr val="F7F7F7"/>
                </a:highlight>
                <a:latin typeface="Courier New"/>
                <a:ea typeface="Courier New"/>
                <a:cs typeface="Courier New"/>
                <a:sym typeface="Courier New"/>
              </a:rPr>
              <a:t>2000</a:t>
            </a:r>
            <a:endParaRPr sz="900">
              <a:solidFill>
                <a:srgbClr val="116644"/>
              </a:solidFill>
              <a:highlight>
                <a:srgbClr val="F7F7F7"/>
              </a:highlight>
              <a:latin typeface="Courier New"/>
              <a:ea typeface="Courier New"/>
              <a:cs typeface="Courier New"/>
              <a:sym typeface="Courier New"/>
            </a:endParaRPr>
          </a:p>
          <a:p>
            <a:pPr indent="0" lvl="0" marL="0" rtl="0" algn="l">
              <a:lnSpc>
                <a:spcPct val="115714"/>
              </a:lnSpc>
              <a:spcBef>
                <a:spcPts val="0"/>
              </a:spcBef>
              <a:spcAft>
                <a:spcPts val="0"/>
              </a:spcAft>
              <a:buClr>
                <a:schemeClr val="dk1"/>
              </a:buClr>
              <a:buSzPts val="935"/>
              <a:buFont typeface="Arial"/>
              <a:buNone/>
            </a:pPr>
            <a:r>
              <a:t/>
            </a:r>
            <a:endParaRPr sz="900">
              <a:solidFill>
                <a:schemeClr val="dk1"/>
              </a:solidFill>
              <a:highlight>
                <a:srgbClr val="F7F7F7"/>
              </a:highlight>
              <a:latin typeface="Courier New"/>
              <a:ea typeface="Courier New"/>
              <a:cs typeface="Courier New"/>
              <a:sym typeface="Courier New"/>
            </a:endParaRPr>
          </a:p>
          <a:p>
            <a:pPr indent="0" lvl="0" marL="0" rtl="0" algn="l">
              <a:lnSpc>
                <a:spcPct val="115714"/>
              </a:lnSpc>
              <a:spcBef>
                <a:spcPts val="0"/>
              </a:spcBef>
              <a:spcAft>
                <a:spcPts val="0"/>
              </a:spcAft>
              <a:buClr>
                <a:schemeClr val="dk1"/>
              </a:buClr>
              <a:buSzPts val="935"/>
              <a:buFont typeface="Arial"/>
              <a:buNone/>
            </a:pPr>
            <a:r>
              <a:rPr lang="en" sz="900">
                <a:solidFill>
                  <a:schemeClr val="dk1"/>
                </a:solidFill>
                <a:highlight>
                  <a:srgbClr val="F7F7F7"/>
                </a:highlight>
                <a:latin typeface="Courier New"/>
                <a:ea typeface="Courier New"/>
                <a:cs typeface="Courier New"/>
                <a:sym typeface="Courier New"/>
              </a:rPr>
              <a:t>hours = np.random.randint(</a:t>
            </a:r>
            <a:r>
              <a:rPr lang="en" sz="900">
                <a:solidFill>
                  <a:srgbClr val="116644"/>
                </a:solidFill>
                <a:highlight>
                  <a:srgbClr val="F7F7F7"/>
                </a:highlight>
                <a:latin typeface="Courier New"/>
                <a:ea typeface="Courier New"/>
                <a:cs typeface="Courier New"/>
                <a:sym typeface="Courier New"/>
              </a:rPr>
              <a:t>1</a:t>
            </a:r>
            <a:r>
              <a:rPr lang="en" sz="900">
                <a:solidFill>
                  <a:schemeClr val="dk1"/>
                </a:solidFill>
                <a:highlight>
                  <a:srgbClr val="F7F7F7"/>
                </a:highlight>
                <a:latin typeface="Courier New"/>
                <a:ea typeface="Courier New"/>
                <a:cs typeface="Courier New"/>
                <a:sym typeface="Courier New"/>
              </a:rPr>
              <a:t>, </a:t>
            </a:r>
            <a:r>
              <a:rPr lang="en" sz="900">
                <a:solidFill>
                  <a:srgbClr val="116644"/>
                </a:solidFill>
                <a:highlight>
                  <a:srgbClr val="F7F7F7"/>
                </a:highlight>
                <a:latin typeface="Courier New"/>
                <a:ea typeface="Courier New"/>
                <a:cs typeface="Courier New"/>
                <a:sym typeface="Courier New"/>
              </a:rPr>
              <a:t>49</a:t>
            </a:r>
            <a:r>
              <a:rPr lang="en" sz="900">
                <a:solidFill>
                  <a:schemeClr val="dk1"/>
                </a:solidFill>
                <a:highlight>
                  <a:srgbClr val="F7F7F7"/>
                </a:highlight>
                <a:latin typeface="Courier New"/>
                <a:ea typeface="Courier New"/>
                <a:cs typeface="Courier New"/>
                <a:sym typeface="Courier New"/>
              </a:rPr>
              <a:t>, size=n_vectors)  </a:t>
            </a:r>
            <a:r>
              <a:rPr lang="en" sz="900">
                <a:solidFill>
                  <a:srgbClr val="008000"/>
                </a:solidFill>
                <a:highlight>
                  <a:srgbClr val="F7F7F7"/>
                </a:highlight>
                <a:latin typeface="Courier New"/>
                <a:ea typeface="Courier New"/>
                <a:cs typeface="Courier New"/>
                <a:sym typeface="Courier New"/>
              </a:rPr>
              <a:t># 1 to 48</a:t>
            </a:r>
            <a:endParaRPr sz="900">
              <a:solidFill>
                <a:srgbClr val="008000"/>
              </a:solidFill>
              <a:highlight>
                <a:srgbClr val="F7F7F7"/>
              </a:highlight>
              <a:latin typeface="Courier New"/>
              <a:ea typeface="Courier New"/>
              <a:cs typeface="Courier New"/>
              <a:sym typeface="Courier New"/>
            </a:endParaRPr>
          </a:p>
          <a:p>
            <a:pPr indent="0" lvl="0" marL="0" rtl="0" algn="l">
              <a:lnSpc>
                <a:spcPct val="115714"/>
              </a:lnSpc>
              <a:spcBef>
                <a:spcPts val="0"/>
              </a:spcBef>
              <a:spcAft>
                <a:spcPts val="0"/>
              </a:spcAft>
              <a:buClr>
                <a:schemeClr val="dk1"/>
              </a:buClr>
              <a:buSzPts val="935"/>
              <a:buFont typeface="Arial"/>
              <a:buNone/>
            </a:pPr>
            <a:r>
              <a:rPr lang="en" sz="900">
                <a:solidFill>
                  <a:schemeClr val="dk1"/>
                </a:solidFill>
                <a:highlight>
                  <a:srgbClr val="F7F7F7"/>
                </a:highlight>
                <a:latin typeface="Courier New"/>
                <a:ea typeface="Courier New"/>
                <a:cs typeface="Courier New"/>
                <a:sym typeface="Courier New"/>
              </a:rPr>
              <a:t>seconds = np.random.randint(</a:t>
            </a:r>
            <a:r>
              <a:rPr lang="en" sz="900">
                <a:solidFill>
                  <a:srgbClr val="116644"/>
                </a:solidFill>
                <a:highlight>
                  <a:srgbClr val="F7F7F7"/>
                </a:highlight>
                <a:latin typeface="Courier New"/>
                <a:ea typeface="Courier New"/>
                <a:cs typeface="Courier New"/>
                <a:sym typeface="Courier New"/>
              </a:rPr>
              <a:t>1</a:t>
            </a:r>
            <a:r>
              <a:rPr lang="en" sz="900">
                <a:solidFill>
                  <a:schemeClr val="dk1"/>
                </a:solidFill>
                <a:highlight>
                  <a:srgbClr val="F7F7F7"/>
                </a:highlight>
                <a:latin typeface="Courier New"/>
                <a:ea typeface="Courier New"/>
                <a:cs typeface="Courier New"/>
                <a:sym typeface="Courier New"/>
              </a:rPr>
              <a:t>, </a:t>
            </a:r>
            <a:r>
              <a:rPr lang="en" sz="900">
                <a:solidFill>
                  <a:srgbClr val="116644"/>
                </a:solidFill>
                <a:highlight>
                  <a:srgbClr val="F7F7F7"/>
                </a:highlight>
                <a:latin typeface="Courier New"/>
                <a:ea typeface="Courier New"/>
                <a:cs typeface="Courier New"/>
                <a:sym typeface="Courier New"/>
              </a:rPr>
              <a:t>61</a:t>
            </a:r>
            <a:r>
              <a:rPr lang="en" sz="900">
                <a:solidFill>
                  <a:schemeClr val="dk1"/>
                </a:solidFill>
                <a:highlight>
                  <a:srgbClr val="F7F7F7"/>
                </a:highlight>
                <a:latin typeface="Courier New"/>
                <a:ea typeface="Courier New"/>
                <a:cs typeface="Courier New"/>
                <a:sym typeface="Courier New"/>
              </a:rPr>
              <a:t>, size=n_vectors)  </a:t>
            </a:r>
            <a:r>
              <a:rPr lang="en" sz="900">
                <a:solidFill>
                  <a:srgbClr val="008000"/>
                </a:solidFill>
                <a:highlight>
                  <a:srgbClr val="F7F7F7"/>
                </a:highlight>
                <a:latin typeface="Courier New"/>
                <a:ea typeface="Courier New"/>
                <a:cs typeface="Courier New"/>
                <a:sym typeface="Courier New"/>
              </a:rPr>
              <a:t># 1 to 60</a:t>
            </a:r>
            <a:endParaRPr sz="900">
              <a:solidFill>
                <a:srgbClr val="008000"/>
              </a:solidFill>
              <a:highlight>
                <a:srgbClr val="F7F7F7"/>
              </a:highlight>
              <a:latin typeface="Courier New"/>
              <a:ea typeface="Courier New"/>
              <a:cs typeface="Courier New"/>
              <a:sym typeface="Courier New"/>
            </a:endParaRPr>
          </a:p>
          <a:p>
            <a:pPr indent="0" lvl="0" marL="0" rtl="0" algn="l">
              <a:lnSpc>
                <a:spcPct val="115714"/>
              </a:lnSpc>
              <a:spcBef>
                <a:spcPts val="0"/>
              </a:spcBef>
              <a:spcAft>
                <a:spcPts val="0"/>
              </a:spcAft>
              <a:buClr>
                <a:schemeClr val="dk1"/>
              </a:buClr>
              <a:buSzPts val="935"/>
              <a:buFont typeface="Arial"/>
              <a:buNone/>
            </a:pPr>
            <a:r>
              <a:rPr lang="en" sz="900">
                <a:solidFill>
                  <a:schemeClr val="dk1"/>
                </a:solidFill>
                <a:highlight>
                  <a:srgbClr val="F7F7F7"/>
                </a:highlight>
                <a:latin typeface="Courier New"/>
                <a:ea typeface="Courier New"/>
                <a:cs typeface="Courier New"/>
                <a:sym typeface="Courier New"/>
              </a:rPr>
              <a:t>minutes = np.random.randint(</a:t>
            </a:r>
            <a:r>
              <a:rPr lang="en" sz="900">
                <a:solidFill>
                  <a:srgbClr val="116644"/>
                </a:solidFill>
                <a:highlight>
                  <a:srgbClr val="F7F7F7"/>
                </a:highlight>
                <a:latin typeface="Courier New"/>
                <a:ea typeface="Courier New"/>
                <a:cs typeface="Courier New"/>
                <a:sym typeface="Courier New"/>
              </a:rPr>
              <a:t>1</a:t>
            </a:r>
            <a:r>
              <a:rPr lang="en" sz="900">
                <a:solidFill>
                  <a:schemeClr val="dk1"/>
                </a:solidFill>
                <a:highlight>
                  <a:srgbClr val="F7F7F7"/>
                </a:highlight>
                <a:latin typeface="Courier New"/>
                <a:ea typeface="Courier New"/>
                <a:cs typeface="Courier New"/>
                <a:sym typeface="Courier New"/>
              </a:rPr>
              <a:t>, </a:t>
            </a:r>
            <a:r>
              <a:rPr lang="en" sz="900">
                <a:solidFill>
                  <a:srgbClr val="116644"/>
                </a:solidFill>
                <a:highlight>
                  <a:srgbClr val="F7F7F7"/>
                </a:highlight>
                <a:latin typeface="Courier New"/>
                <a:ea typeface="Courier New"/>
                <a:cs typeface="Courier New"/>
                <a:sym typeface="Courier New"/>
              </a:rPr>
              <a:t>61</a:t>
            </a:r>
            <a:r>
              <a:rPr lang="en" sz="900">
                <a:solidFill>
                  <a:schemeClr val="dk1"/>
                </a:solidFill>
                <a:highlight>
                  <a:srgbClr val="F7F7F7"/>
                </a:highlight>
                <a:latin typeface="Courier New"/>
                <a:ea typeface="Courier New"/>
                <a:cs typeface="Courier New"/>
                <a:sym typeface="Courier New"/>
              </a:rPr>
              <a:t>, size=n_vectors)  </a:t>
            </a:r>
            <a:r>
              <a:rPr lang="en" sz="900">
                <a:solidFill>
                  <a:srgbClr val="008000"/>
                </a:solidFill>
                <a:highlight>
                  <a:srgbClr val="F7F7F7"/>
                </a:highlight>
                <a:latin typeface="Courier New"/>
                <a:ea typeface="Courier New"/>
                <a:cs typeface="Courier New"/>
                <a:sym typeface="Courier New"/>
              </a:rPr>
              <a:t># 1 to 60</a:t>
            </a:r>
            <a:endParaRPr sz="900">
              <a:solidFill>
                <a:srgbClr val="008000"/>
              </a:solidFill>
              <a:highlight>
                <a:srgbClr val="F7F7F7"/>
              </a:highlight>
              <a:latin typeface="Courier New"/>
              <a:ea typeface="Courier New"/>
              <a:cs typeface="Courier New"/>
              <a:sym typeface="Courier New"/>
            </a:endParaRPr>
          </a:p>
          <a:p>
            <a:pPr indent="0" lvl="0" marL="0" rtl="0" algn="l">
              <a:lnSpc>
                <a:spcPct val="115714"/>
              </a:lnSpc>
              <a:spcBef>
                <a:spcPts val="0"/>
              </a:spcBef>
              <a:spcAft>
                <a:spcPts val="0"/>
              </a:spcAft>
              <a:buClr>
                <a:schemeClr val="dk1"/>
              </a:buClr>
              <a:buSzPts val="935"/>
              <a:buFont typeface="Arial"/>
              <a:buNone/>
            </a:pPr>
            <a:r>
              <a:t/>
            </a:r>
            <a:endParaRPr sz="900">
              <a:solidFill>
                <a:schemeClr val="dk1"/>
              </a:solidFill>
              <a:highlight>
                <a:srgbClr val="F7F7F7"/>
              </a:highlight>
              <a:latin typeface="Courier New"/>
              <a:ea typeface="Courier New"/>
              <a:cs typeface="Courier New"/>
              <a:sym typeface="Courier New"/>
            </a:endParaRPr>
          </a:p>
          <a:p>
            <a:pPr indent="0" lvl="0" marL="0" rtl="0" algn="l">
              <a:lnSpc>
                <a:spcPct val="115714"/>
              </a:lnSpc>
              <a:spcBef>
                <a:spcPts val="0"/>
              </a:spcBef>
              <a:spcAft>
                <a:spcPts val="0"/>
              </a:spcAft>
              <a:buClr>
                <a:schemeClr val="dk1"/>
              </a:buClr>
              <a:buSzPts val="935"/>
              <a:buFont typeface="Arial"/>
              <a:buNone/>
            </a:pPr>
            <a:r>
              <a:rPr lang="en" sz="900">
                <a:solidFill>
                  <a:srgbClr val="008000"/>
                </a:solidFill>
                <a:highlight>
                  <a:srgbClr val="F7F7F7"/>
                </a:highlight>
                <a:latin typeface="Courier New"/>
                <a:ea typeface="Courier New"/>
                <a:cs typeface="Courier New"/>
                <a:sym typeface="Courier New"/>
              </a:rPr>
              <a:t># Combine into vectors where:</a:t>
            </a:r>
            <a:endParaRPr sz="900">
              <a:solidFill>
                <a:srgbClr val="008000"/>
              </a:solidFill>
              <a:highlight>
                <a:srgbClr val="F7F7F7"/>
              </a:highlight>
              <a:latin typeface="Courier New"/>
              <a:ea typeface="Courier New"/>
              <a:cs typeface="Courier New"/>
              <a:sym typeface="Courier New"/>
            </a:endParaRPr>
          </a:p>
          <a:p>
            <a:pPr indent="0" lvl="0" marL="0" rtl="0" algn="l">
              <a:lnSpc>
                <a:spcPct val="115714"/>
              </a:lnSpc>
              <a:spcBef>
                <a:spcPts val="0"/>
              </a:spcBef>
              <a:spcAft>
                <a:spcPts val="0"/>
              </a:spcAft>
              <a:buClr>
                <a:schemeClr val="dk1"/>
              </a:buClr>
              <a:buSzPts val="935"/>
              <a:buFont typeface="Arial"/>
              <a:buNone/>
            </a:pPr>
            <a:r>
              <a:rPr lang="en" sz="900">
                <a:solidFill>
                  <a:srgbClr val="008000"/>
                </a:solidFill>
                <a:highlight>
                  <a:srgbClr val="F7F7F7"/>
                </a:highlight>
                <a:latin typeface="Courier New"/>
                <a:ea typeface="Courier New"/>
                <a:cs typeface="Courier New"/>
                <a:sym typeface="Courier New"/>
              </a:rPr>
              <a:t>#   - X-axis: seconds</a:t>
            </a:r>
            <a:endParaRPr sz="900">
              <a:solidFill>
                <a:srgbClr val="008000"/>
              </a:solidFill>
              <a:highlight>
                <a:srgbClr val="F7F7F7"/>
              </a:highlight>
              <a:latin typeface="Courier New"/>
              <a:ea typeface="Courier New"/>
              <a:cs typeface="Courier New"/>
              <a:sym typeface="Courier New"/>
            </a:endParaRPr>
          </a:p>
          <a:p>
            <a:pPr indent="0" lvl="0" marL="0" rtl="0" algn="l">
              <a:lnSpc>
                <a:spcPct val="115714"/>
              </a:lnSpc>
              <a:spcBef>
                <a:spcPts val="0"/>
              </a:spcBef>
              <a:spcAft>
                <a:spcPts val="0"/>
              </a:spcAft>
              <a:buClr>
                <a:schemeClr val="dk1"/>
              </a:buClr>
              <a:buSzPts val="935"/>
              <a:buFont typeface="Arial"/>
              <a:buNone/>
            </a:pPr>
            <a:r>
              <a:rPr lang="en" sz="900">
                <a:solidFill>
                  <a:srgbClr val="008000"/>
                </a:solidFill>
                <a:highlight>
                  <a:srgbClr val="F7F7F7"/>
                </a:highlight>
                <a:latin typeface="Courier New"/>
                <a:ea typeface="Courier New"/>
                <a:cs typeface="Courier New"/>
                <a:sym typeface="Courier New"/>
              </a:rPr>
              <a:t>#   - Y-axis: minutes</a:t>
            </a:r>
            <a:endParaRPr sz="900">
              <a:solidFill>
                <a:srgbClr val="008000"/>
              </a:solidFill>
              <a:highlight>
                <a:srgbClr val="F7F7F7"/>
              </a:highlight>
              <a:latin typeface="Courier New"/>
              <a:ea typeface="Courier New"/>
              <a:cs typeface="Courier New"/>
              <a:sym typeface="Courier New"/>
            </a:endParaRPr>
          </a:p>
          <a:p>
            <a:pPr indent="0" lvl="0" marL="0" rtl="0" algn="l">
              <a:lnSpc>
                <a:spcPct val="115714"/>
              </a:lnSpc>
              <a:spcBef>
                <a:spcPts val="0"/>
              </a:spcBef>
              <a:spcAft>
                <a:spcPts val="0"/>
              </a:spcAft>
              <a:buClr>
                <a:schemeClr val="dk1"/>
              </a:buClr>
              <a:buSzPts val="935"/>
              <a:buFont typeface="Arial"/>
              <a:buNone/>
            </a:pPr>
            <a:r>
              <a:rPr lang="en" sz="900">
                <a:solidFill>
                  <a:srgbClr val="008000"/>
                </a:solidFill>
                <a:highlight>
                  <a:srgbClr val="F7F7F7"/>
                </a:highlight>
                <a:latin typeface="Courier New"/>
                <a:ea typeface="Courier New"/>
                <a:cs typeface="Courier New"/>
                <a:sym typeface="Courier New"/>
              </a:rPr>
              <a:t>#   - Z-axis: hours</a:t>
            </a:r>
            <a:endParaRPr sz="900">
              <a:solidFill>
                <a:srgbClr val="008000"/>
              </a:solidFill>
              <a:highlight>
                <a:srgbClr val="F7F7F7"/>
              </a:highlight>
              <a:latin typeface="Courier New"/>
              <a:ea typeface="Courier New"/>
              <a:cs typeface="Courier New"/>
              <a:sym typeface="Courier New"/>
            </a:endParaRPr>
          </a:p>
          <a:p>
            <a:pPr indent="0" lvl="0" marL="0" rtl="0" algn="l">
              <a:lnSpc>
                <a:spcPct val="115714"/>
              </a:lnSpc>
              <a:spcBef>
                <a:spcPts val="0"/>
              </a:spcBef>
              <a:spcAft>
                <a:spcPts val="0"/>
              </a:spcAft>
              <a:buClr>
                <a:schemeClr val="dk1"/>
              </a:buClr>
              <a:buSzPts val="935"/>
              <a:buFont typeface="Arial"/>
              <a:buNone/>
            </a:pPr>
            <a:r>
              <a:rPr lang="en" sz="900">
                <a:solidFill>
                  <a:schemeClr val="dk1"/>
                </a:solidFill>
                <a:highlight>
                  <a:srgbClr val="F7F7F7"/>
                </a:highlight>
                <a:latin typeface="Courier New"/>
                <a:ea typeface="Courier New"/>
                <a:cs typeface="Courier New"/>
                <a:sym typeface="Courier New"/>
              </a:rPr>
              <a:t>vectors = np.column_stack((seconds, hours, minutes))</a:t>
            </a:r>
            <a:endParaRPr sz="900">
              <a:solidFill>
                <a:schemeClr val="dk1"/>
              </a:solidFill>
              <a:highlight>
                <a:srgbClr val="F7F7F7"/>
              </a:highlight>
              <a:latin typeface="Courier New"/>
              <a:ea typeface="Courier New"/>
              <a:cs typeface="Courier New"/>
              <a:sym typeface="Courier New"/>
            </a:endParaRPr>
          </a:p>
          <a:p>
            <a:pPr indent="0" lvl="0" marL="0" rtl="0" algn="l">
              <a:lnSpc>
                <a:spcPct val="115714"/>
              </a:lnSpc>
              <a:spcBef>
                <a:spcPts val="0"/>
              </a:spcBef>
              <a:spcAft>
                <a:spcPts val="0"/>
              </a:spcAft>
              <a:buClr>
                <a:schemeClr val="dk1"/>
              </a:buClr>
              <a:buSzPts val="935"/>
              <a:buFont typeface="Arial"/>
              <a:buNone/>
            </a:pPr>
            <a:r>
              <a:t/>
            </a:r>
            <a:endParaRPr sz="900">
              <a:solidFill>
                <a:schemeClr val="dk1"/>
              </a:solidFill>
              <a:highlight>
                <a:srgbClr val="F7F7F7"/>
              </a:highlight>
              <a:latin typeface="Courier New"/>
              <a:ea typeface="Courier New"/>
              <a:cs typeface="Courier New"/>
              <a:sym typeface="Courier New"/>
            </a:endParaRPr>
          </a:p>
          <a:p>
            <a:pPr indent="0" lvl="0" marL="0" rtl="0" algn="l">
              <a:lnSpc>
                <a:spcPct val="115714"/>
              </a:lnSpc>
              <a:spcBef>
                <a:spcPts val="0"/>
              </a:spcBef>
              <a:spcAft>
                <a:spcPts val="0"/>
              </a:spcAft>
              <a:buClr>
                <a:schemeClr val="dk1"/>
              </a:buClr>
              <a:buSzPts val="935"/>
              <a:buFont typeface="Arial"/>
              <a:buNone/>
            </a:pPr>
            <a:r>
              <a:rPr lang="en" sz="900">
                <a:solidFill>
                  <a:srgbClr val="795E26"/>
                </a:solidFill>
                <a:highlight>
                  <a:srgbClr val="F7F7F7"/>
                </a:highlight>
                <a:latin typeface="Courier New"/>
                <a:ea typeface="Courier New"/>
                <a:cs typeface="Courier New"/>
                <a:sym typeface="Courier New"/>
              </a:rPr>
              <a:t>print</a:t>
            </a:r>
            <a:r>
              <a:rPr lang="en" sz="900">
                <a:solidFill>
                  <a:schemeClr val="dk1"/>
                </a:solidFill>
                <a:highlight>
                  <a:srgbClr val="F7F7F7"/>
                </a:highlight>
                <a:latin typeface="Courier New"/>
                <a:ea typeface="Courier New"/>
                <a:cs typeface="Courier New"/>
                <a:sym typeface="Courier New"/>
              </a:rPr>
              <a:t>(vectors[:</a:t>
            </a:r>
            <a:r>
              <a:rPr lang="en" sz="900">
                <a:solidFill>
                  <a:srgbClr val="116644"/>
                </a:solidFill>
                <a:highlight>
                  <a:srgbClr val="F7F7F7"/>
                </a:highlight>
                <a:latin typeface="Courier New"/>
                <a:ea typeface="Courier New"/>
                <a:cs typeface="Courier New"/>
                <a:sym typeface="Courier New"/>
              </a:rPr>
              <a:t>5</a:t>
            </a:r>
            <a:r>
              <a:rPr lang="en" sz="900">
                <a:solidFill>
                  <a:schemeClr val="dk1"/>
                </a:solidFill>
                <a:highlight>
                  <a:srgbClr val="F7F7F7"/>
                </a:highlight>
                <a:latin typeface="Courier New"/>
                <a:ea typeface="Courier New"/>
                <a:cs typeface="Courier New"/>
                <a:sym typeface="Courier New"/>
              </a:rPr>
              <a:t>]) </a:t>
            </a:r>
            <a:endParaRPr sz="900">
              <a:solidFill>
                <a:schemeClr val="dk1"/>
              </a:solidFill>
              <a:highlight>
                <a:srgbClr val="F7F7F7"/>
              </a:highlight>
              <a:latin typeface="Courier New"/>
              <a:ea typeface="Courier New"/>
              <a:cs typeface="Courier New"/>
              <a:sym typeface="Courier New"/>
            </a:endParaRPr>
          </a:p>
          <a:p>
            <a:pPr indent="0" lvl="0" marL="0" rtl="0" algn="l">
              <a:lnSpc>
                <a:spcPct val="115714"/>
              </a:lnSpc>
              <a:spcBef>
                <a:spcPts val="0"/>
              </a:spcBef>
              <a:spcAft>
                <a:spcPts val="0"/>
              </a:spcAft>
              <a:buClr>
                <a:schemeClr val="dk1"/>
              </a:buClr>
              <a:buSzPts val="935"/>
              <a:buFont typeface="Arial"/>
              <a:buNone/>
            </a:pPr>
            <a:r>
              <a:t/>
            </a:r>
            <a:endParaRPr sz="900">
              <a:solidFill>
                <a:schemeClr val="dk1"/>
              </a:solidFill>
              <a:highlight>
                <a:srgbClr val="F7F7F7"/>
              </a:highlight>
              <a:latin typeface="Courier New"/>
              <a:ea typeface="Courier New"/>
              <a:cs typeface="Courier New"/>
              <a:sym typeface="Courier New"/>
            </a:endParaRPr>
          </a:p>
          <a:p>
            <a:pPr indent="0" lvl="0" marL="0" rtl="0" algn="l">
              <a:lnSpc>
                <a:spcPct val="115714"/>
              </a:lnSpc>
              <a:spcBef>
                <a:spcPts val="0"/>
              </a:spcBef>
              <a:spcAft>
                <a:spcPts val="0"/>
              </a:spcAft>
              <a:buClr>
                <a:schemeClr val="dk1"/>
              </a:buClr>
              <a:buSzPts val="935"/>
              <a:buFont typeface="Arial"/>
              <a:buNone/>
            </a:pPr>
            <a:r>
              <a:rPr lang="en" sz="900">
                <a:solidFill>
                  <a:srgbClr val="008000"/>
                </a:solidFill>
                <a:highlight>
                  <a:srgbClr val="F7F7F7"/>
                </a:highlight>
                <a:latin typeface="Courier New"/>
                <a:ea typeface="Courier New"/>
                <a:cs typeface="Courier New"/>
                <a:sym typeface="Courier New"/>
              </a:rPr>
              <a:t># Save vectors to a CSV file</a:t>
            </a:r>
            <a:endParaRPr sz="900">
              <a:solidFill>
                <a:srgbClr val="008000"/>
              </a:solidFill>
              <a:highlight>
                <a:srgbClr val="F7F7F7"/>
              </a:highlight>
              <a:latin typeface="Courier New"/>
              <a:ea typeface="Courier New"/>
              <a:cs typeface="Courier New"/>
              <a:sym typeface="Courier New"/>
            </a:endParaRPr>
          </a:p>
          <a:p>
            <a:pPr indent="0" lvl="0" marL="0" rtl="0" algn="l">
              <a:lnSpc>
                <a:spcPct val="115714"/>
              </a:lnSpc>
              <a:spcBef>
                <a:spcPts val="0"/>
              </a:spcBef>
              <a:spcAft>
                <a:spcPts val="0"/>
              </a:spcAft>
              <a:buClr>
                <a:schemeClr val="dk1"/>
              </a:buClr>
              <a:buSzPts val="935"/>
              <a:buFont typeface="Arial"/>
              <a:buNone/>
            </a:pPr>
            <a:r>
              <a:rPr lang="en" sz="900">
                <a:solidFill>
                  <a:schemeClr val="dk1"/>
                </a:solidFill>
                <a:highlight>
                  <a:srgbClr val="F7F7F7"/>
                </a:highlight>
                <a:latin typeface="Courier New"/>
                <a:ea typeface="Courier New"/>
                <a:cs typeface="Courier New"/>
                <a:sym typeface="Courier New"/>
              </a:rPr>
              <a:t>np.savetxt(</a:t>
            </a:r>
            <a:r>
              <a:rPr lang="en" sz="900">
                <a:solidFill>
                  <a:srgbClr val="A31515"/>
                </a:solidFill>
                <a:highlight>
                  <a:srgbClr val="F7F7F7"/>
                </a:highlight>
                <a:latin typeface="Courier New"/>
                <a:ea typeface="Courier New"/>
                <a:cs typeface="Courier New"/>
                <a:sym typeface="Courier New"/>
              </a:rPr>
              <a:t>'random_time_vectors2.csv'</a:t>
            </a:r>
            <a:r>
              <a:rPr lang="en" sz="900">
                <a:solidFill>
                  <a:schemeClr val="dk1"/>
                </a:solidFill>
                <a:highlight>
                  <a:srgbClr val="F7F7F7"/>
                </a:highlight>
                <a:latin typeface="Courier New"/>
                <a:ea typeface="Courier New"/>
                <a:cs typeface="Courier New"/>
                <a:sym typeface="Courier New"/>
              </a:rPr>
              <a:t>, vectors, delimiter=</a:t>
            </a:r>
            <a:r>
              <a:rPr lang="en" sz="900">
                <a:solidFill>
                  <a:srgbClr val="A31515"/>
                </a:solidFill>
                <a:highlight>
                  <a:srgbClr val="F7F7F7"/>
                </a:highlight>
                <a:latin typeface="Courier New"/>
                <a:ea typeface="Courier New"/>
                <a:cs typeface="Courier New"/>
                <a:sym typeface="Courier New"/>
              </a:rPr>
              <a:t>','</a:t>
            </a:r>
            <a:r>
              <a:rPr lang="en" sz="900">
                <a:solidFill>
                  <a:schemeClr val="dk1"/>
                </a:solidFill>
                <a:highlight>
                  <a:srgbClr val="F7F7F7"/>
                </a:highlight>
                <a:latin typeface="Courier New"/>
                <a:ea typeface="Courier New"/>
                <a:cs typeface="Courier New"/>
                <a:sym typeface="Courier New"/>
              </a:rPr>
              <a:t>, header=</a:t>
            </a:r>
            <a:r>
              <a:rPr lang="en" sz="900">
                <a:solidFill>
                  <a:srgbClr val="A31515"/>
                </a:solidFill>
                <a:highlight>
                  <a:srgbClr val="F7F7F7"/>
                </a:highlight>
                <a:latin typeface="Courier New"/>
                <a:ea typeface="Courier New"/>
                <a:cs typeface="Courier New"/>
                <a:sym typeface="Courier New"/>
              </a:rPr>
              <a:t>'Hours,Seconds,Minutes'</a:t>
            </a:r>
            <a:r>
              <a:rPr lang="en" sz="900">
                <a:solidFill>
                  <a:schemeClr val="dk1"/>
                </a:solidFill>
                <a:highlight>
                  <a:srgbClr val="F7F7F7"/>
                </a:highlight>
                <a:latin typeface="Courier New"/>
                <a:ea typeface="Courier New"/>
                <a:cs typeface="Courier New"/>
                <a:sym typeface="Courier New"/>
              </a:rPr>
              <a:t>, comments=</a:t>
            </a:r>
            <a:r>
              <a:rPr lang="en" sz="900">
                <a:solidFill>
                  <a:srgbClr val="A31515"/>
                </a:solidFill>
                <a:highlight>
                  <a:srgbClr val="F7F7F7"/>
                </a:highlight>
                <a:latin typeface="Courier New"/>
                <a:ea typeface="Courier New"/>
                <a:cs typeface="Courier New"/>
                <a:sym typeface="Courier New"/>
              </a:rPr>
              <a:t>''</a:t>
            </a:r>
            <a:r>
              <a:rPr lang="en" sz="900">
                <a:solidFill>
                  <a:schemeClr val="dk1"/>
                </a:solidFill>
                <a:highlight>
                  <a:srgbClr val="F7F7F7"/>
                </a:highlight>
                <a:latin typeface="Courier New"/>
                <a:ea typeface="Courier New"/>
                <a:cs typeface="Courier New"/>
                <a:sym typeface="Courier New"/>
              </a:rPr>
              <a:t>)</a:t>
            </a:r>
            <a:endParaRPr sz="900">
              <a:solidFill>
                <a:schemeClr val="dk1"/>
              </a:solidFill>
              <a:highlight>
                <a:srgbClr val="F7F7F7"/>
              </a:highlight>
              <a:latin typeface="Courier New"/>
              <a:ea typeface="Courier New"/>
              <a:cs typeface="Courier New"/>
              <a:sym typeface="Courier New"/>
            </a:endParaRPr>
          </a:p>
          <a:p>
            <a:pPr indent="0" lvl="0" marL="0" rtl="0" algn="l">
              <a:lnSpc>
                <a:spcPct val="95000"/>
              </a:lnSpc>
              <a:spcBef>
                <a:spcPts val="0"/>
              </a:spcBef>
              <a:spcAft>
                <a:spcPts val="1200"/>
              </a:spcAft>
              <a:buSzPts val="935"/>
              <a:buNone/>
            </a:pPr>
            <a:r>
              <a:t/>
            </a:r>
            <a:endParaRPr sz="1530"/>
          </a:p>
        </p:txBody>
      </p:sp>
      <p:sp>
        <p:nvSpPr>
          <p:cNvPr id="114" name="Google Shape;114;p21"/>
          <p:cNvSpPr txBox="1"/>
          <p:nvPr/>
        </p:nvSpPr>
        <p:spPr>
          <a:xfrm>
            <a:off x="5191575" y="1152475"/>
            <a:ext cx="3814800" cy="7851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050">
                <a:solidFill>
                  <a:schemeClr val="dk1"/>
                </a:solidFill>
                <a:highlight>
                  <a:srgbClr val="F7F7F7"/>
                </a:highlight>
                <a:latin typeface="Courier New"/>
                <a:ea typeface="Courier New"/>
                <a:cs typeface="Courier New"/>
                <a:sym typeface="Courier New"/>
              </a:rPr>
              <a:t>df2 = pd.read_csv(</a:t>
            </a:r>
            <a:r>
              <a:rPr lang="en" sz="1050">
                <a:solidFill>
                  <a:srgbClr val="A31515"/>
                </a:solidFill>
                <a:highlight>
                  <a:srgbClr val="F7F7F7"/>
                </a:highlight>
                <a:latin typeface="Courier New"/>
                <a:ea typeface="Courier New"/>
                <a:cs typeface="Courier New"/>
                <a:sym typeface="Courier New"/>
              </a:rPr>
              <a:t>'random_time_vectors2.csv'</a:t>
            </a:r>
            <a:r>
              <a:rPr lang="en" sz="1050">
                <a:solidFill>
                  <a:schemeClr val="dk1"/>
                </a:solidFill>
                <a:highlight>
                  <a:srgbClr val="F7F7F7"/>
                </a:highlight>
                <a:latin typeface="Courier New"/>
                <a:ea typeface="Courier New"/>
                <a:cs typeface="Courier New"/>
                <a:sym typeface="Courier New"/>
              </a:rPr>
              <a: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7F7F7"/>
                </a:highlight>
                <a:latin typeface="Courier New"/>
                <a:ea typeface="Courier New"/>
                <a:cs typeface="Courier New"/>
                <a:sym typeface="Courier New"/>
              </a:rPr>
              <a:t>df2[</a:t>
            </a:r>
            <a:r>
              <a:rPr lang="en" sz="1050">
                <a:solidFill>
                  <a:srgbClr val="A31515"/>
                </a:solidFill>
                <a:highlight>
                  <a:srgbClr val="F7F7F7"/>
                </a:highlight>
                <a:latin typeface="Courier New"/>
                <a:ea typeface="Courier New"/>
                <a:cs typeface="Courier New"/>
                <a:sym typeface="Courier New"/>
              </a:rPr>
              <a:t>'Timeline'</a:t>
            </a:r>
            <a:r>
              <a:rPr lang="en" sz="1050">
                <a:solidFill>
                  <a:schemeClr val="dk1"/>
                </a:solidFill>
                <a:highlight>
                  <a:srgbClr val="F7F7F7"/>
                </a:highlight>
                <a:latin typeface="Courier New"/>
                <a:ea typeface="Courier New"/>
                <a:cs typeface="Courier New"/>
                <a:sym typeface="Courier New"/>
              </a:rPr>
              <a:t>] = </a:t>
            </a:r>
            <a:r>
              <a:rPr lang="en" sz="1050">
                <a:solidFill>
                  <a:srgbClr val="A31515"/>
                </a:solidFill>
                <a:highlight>
                  <a:srgbClr val="F7F7F7"/>
                </a:highlight>
                <a:latin typeface="Courier New"/>
                <a:ea typeface="Courier New"/>
                <a:cs typeface="Courier New"/>
                <a:sym typeface="Courier New"/>
              </a:rPr>
              <a:t>'AT'</a:t>
            </a:r>
            <a:endParaRPr sz="1050">
              <a:solidFill>
                <a:srgbClr val="A31515"/>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7F7F7"/>
                </a:highlight>
                <a:latin typeface="Courier New"/>
                <a:ea typeface="Courier New"/>
                <a:cs typeface="Courier New"/>
                <a:sym typeface="Courier New"/>
              </a:rPr>
              <a:t>df2.head()</a:t>
            </a:r>
            <a:endParaRPr sz="1050">
              <a:solidFill>
                <a:schemeClr val="dk1"/>
              </a:solidFill>
              <a:highlight>
                <a:srgbClr val="F7F7F7"/>
              </a:highlight>
              <a:latin typeface="Courier New"/>
              <a:ea typeface="Courier New"/>
              <a:cs typeface="Courier New"/>
              <a:sym typeface="Courier New"/>
            </a:endParaRPr>
          </a:p>
        </p:txBody>
      </p:sp>
      <p:pic>
        <p:nvPicPr>
          <p:cNvPr id="115" name="Google Shape;115;p21"/>
          <p:cNvPicPr preferRelativeResize="0"/>
          <p:nvPr/>
        </p:nvPicPr>
        <p:blipFill>
          <a:blip r:embed="rId3">
            <a:alphaModFix/>
          </a:blip>
          <a:stretch>
            <a:fillRect/>
          </a:stretch>
        </p:blipFill>
        <p:spPr>
          <a:xfrm>
            <a:off x="5191575" y="2106175"/>
            <a:ext cx="3448050" cy="1924050"/>
          </a:xfrm>
          <a:prstGeom prst="rect">
            <a:avLst/>
          </a:prstGeom>
          <a:noFill/>
          <a:ln>
            <a:noFill/>
          </a:ln>
        </p:spPr>
      </p:pic>
      <p:sp>
        <p:nvSpPr>
          <p:cNvPr id="116" name="Google Shape;116;p21"/>
          <p:cNvSpPr txBox="1"/>
          <p:nvPr>
            <p:ph type="title"/>
          </p:nvPr>
        </p:nvSpPr>
        <p:spPr>
          <a:xfrm>
            <a:off x="1627950" y="4352725"/>
            <a:ext cx="7378500" cy="572700"/>
          </a:xfrm>
          <a:prstGeom prst="rect">
            <a:avLst/>
          </a:prstGeom>
        </p:spPr>
        <p:txBody>
          <a:bodyPr anchorCtr="0" anchor="t" bIns="91425" lIns="91425" spcFirstLastPara="1" rIns="91425" wrap="square" tIns="91425">
            <a:normAutofit fontScale="90000"/>
          </a:bodyPr>
          <a:lstStyle/>
          <a:p>
            <a:pPr indent="0" lvl="0" marL="4114800" rtl="0" algn="l">
              <a:spcBef>
                <a:spcPts val="0"/>
              </a:spcBef>
              <a:spcAft>
                <a:spcPts val="0"/>
              </a:spcAft>
              <a:buSzPct val="49009"/>
              <a:buNone/>
            </a:pPr>
            <a:r>
              <a:rPr lang="en" sz="2020"/>
              <a:t>Short for generated dataset</a:t>
            </a:r>
            <a:endParaRPr sz="202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