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Lst>
  <p:sldSz cy="5143500" cx="9144000"/>
  <p:notesSz cx="6858000" cy="9144000"/>
  <p:embeddedFontLst>
    <p:embeddedFont>
      <p:font typeface="Roboto"/>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oboto-regular.fntdata"/><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font" Target="fonts/Roboto-italic.fntdata"/><Relationship Id="rId43" Type="http://schemas.openxmlformats.org/officeDocument/2006/relationships/slide" Target="slides/slide38.xml"/><Relationship Id="rId87" Type="http://schemas.openxmlformats.org/officeDocument/2006/relationships/font" Target="fonts/Roboto-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bold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075597ce6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075597ce6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075597ce6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075597ce6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075597ce6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3075597ce6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075597ce6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075597ce6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075597ce6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075597ce6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075597ce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075597ce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075597ce6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075597ce6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075597ce6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075597ce6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075597ce6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075597ce6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075597ce6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075597ce6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3075597ce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075597ce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075597ce6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075597ce6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075597ce6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075597ce6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3075597ce6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075597ce6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075597ce6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075597ce6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3075597ce6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3075597ce6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3075597ce6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3075597ce6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3075597ce6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3075597ce6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075597ce6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075597ce6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075597ce6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075597ce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3075597ce6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3075597ce6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3075597ce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075597ce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075597ce6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075597ce6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3075597ce6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3075597ce6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075597ce6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075597ce6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075597ce6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075597ce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3075597ce6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3075597ce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075597ce6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075597ce6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075597ce6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075597ce6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075597ce6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075597ce6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3075597ce6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075597ce6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3075597ce6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3075597ce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075597ce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075597ce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3075597ce6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3075597ce6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075597ce6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075597ce6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3075597ce6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3075597ce6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3075597ce6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3075597ce6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3075597ce6_1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3075597ce6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3075597ce6_1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3075597ce6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3075597ce6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3075597ce6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3075597ce6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3075597ce6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3075597ce6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3075597ce6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3075597ce6_1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3075597ce6_1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075597ce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075597ce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3075597ce6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3075597ce6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3075597ce6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3075597ce6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3075597ce6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3075597ce6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3075597ce6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3075597ce6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3075597ce6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3075597ce6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3075597ce6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3075597ce6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3075597ce6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3075597ce6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3075597ce6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3075597ce6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3075597ce6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3075597ce6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3075597ce6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3075597ce6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075597ce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075597ce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3075597ce6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3075597ce6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3075597ce6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3075597ce6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3075597ce6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3075597ce6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3075597ce6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3075597ce6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3075597ce6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3075597ce6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3075597ce6_1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3075597ce6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3075597ce6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3075597ce6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3075597ce6_1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3075597ce6_1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3075597ce6_1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3075597ce6_1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3075597ce6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3075597ce6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075597ce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075597ce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3075597ce6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3075597ce6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3075597ce6_1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3075597ce6_1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3075597ce6_1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3075597ce6_1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3075597ce6_1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3075597ce6_1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33075597ce6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33075597ce6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3075597ce6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3075597ce6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3075597ce6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3075597ce6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3075597ce6_1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3075597ce6_1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3075597ce6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3075597ce6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3075597ce6_1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3075597ce6_1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075597ce6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075597ce6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3075597ce6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3075597ce6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075597ce6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075597ce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hyperlink" Target="https://arxiv.org/abs/1602.0493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arxiv.org/abs/1602.0493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xiv.org/abs/1602.04938"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hyperlink" Target="https://arxiv.org/abs/1602.0493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hyperlink" Target="https://arxiv.org/abs/1602.0493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hyperlink" Target="https://arxiv.org/abs/1602.0493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docs.google.com/document/d/1n8FofcbDh4GkxjqZs7rgeF0KlXtdaZPhTsPpPBSQP20/edit?tab=t.0"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xiv.org/abs/1602.04938" TargetMode="Externa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2.png"/><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9.png"/><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37.png"/><Relationship Id="rId4" Type="http://schemas.openxmlformats.org/officeDocument/2006/relationships/image" Target="../media/image51.png"/><Relationship Id="rId5"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6.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1.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60.png"/><Relationship Id="rId4"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4.png"/><Relationship Id="rId4" Type="http://schemas.openxmlformats.org/officeDocument/2006/relationships/image" Target="../media/image4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4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59.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hyperlink" Target="https://github.com/jeet1912/updatedLime"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colab.research.google.com/drive/1HNwhFgPsWm7pRZV5dO83n0TeNNteQDGg#scrollTo=9EARWU7ZRYa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rxiv.org/abs/1602.04938" TargetMode="External"/><Relationship Id="rId4" Type="http://schemas.openxmlformats.org/officeDocument/2006/relationships/image" Target="../media/image28.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655400" y="1559550"/>
            <a:ext cx="5833200" cy="674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4040">
                <a:solidFill>
                  <a:srgbClr val="000000"/>
                </a:solidFill>
              </a:rPr>
              <a:t> Why should I trust you?</a:t>
            </a:r>
            <a:endParaRPr sz="4040">
              <a:solidFill>
                <a:srgbClr val="000000"/>
              </a:solidFill>
            </a:endParaRPr>
          </a:p>
        </p:txBody>
      </p:sp>
      <p:sp>
        <p:nvSpPr>
          <p:cNvPr id="55" name="Google Shape;55;p13"/>
          <p:cNvSpPr txBox="1"/>
          <p:nvPr/>
        </p:nvSpPr>
        <p:spPr>
          <a:xfrm>
            <a:off x="3485700" y="2791350"/>
            <a:ext cx="2172600" cy="5571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800">
              <a:solidFill>
                <a:srgbClr val="595959"/>
              </a:solidFill>
            </a:endParaRPr>
          </a:p>
          <a:p>
            <a:pPr indent="0" lvl="0" marL="0" rtl="0" algn="ctr">
              <a:spcBef>
                <a:spcPts val="0"/>
              </a:spcBef>
              <a:spcAft>
                <a:spcPts val="0"/>
              </a:spcAft>
              <a:buNone/>
            </a:pPr>
            <a:r>
              <a:rPr lang="en" sz="5815">
                <a:solidFill>
                  <a:srgbClr val="595959"/>
                </a:solidFill>
              </a:rPr>
              <a:t>Marco T.R, </a:t>
            </a:r>
            <a:endParaRPr sz="5815">
              <a:solidFill>
                <a:srgbClr val="595959"/>
              </a:solidFill>
            </a:endParaRPr>
          </a:p>
          <a:p>
            <a:pPr indent="0" lvl="0" marL="0" rtl="0" algn="ctr">
              <a:spcBef>
                <a:spcPts val="0"/>
              </a:spcBef>
              <a:spcAft>
                <a:spcPts val="0"/>
              </a:spcAft>
              <a:buNone/>
            </a:pPr>
            <a:r>
              <a:rPr lang="en" sz="5815">
                <a:solidFill>
                  <a:srgbClr val="595959"/>
                </a:solidFill>
              </a:rPr>
              <a:t>Sameer Singh </a:t>
            </a:r>
            <a:endParaRPr sz="5815">
              <a:solidFill>
                <a:srgbClr val="595959"/>
              </a:solidFill>
            </a:endParaRPr>
          </a:p>
          <a:p>
            <a:pPr indent="0" lvl="0" marL="0" rtl="0" algn="ctr">
              <a:spcBef>
                <a:spcPts val="0"/>
              </a:spcBef>
              <a:spcAft>
                <a:spcPts val="0"/>
              </a:spcAft>
              <a:buNone/>
            </a:pPr>
            <a:r>
              <a:rPr lang="en" sz="5815">
                <a:solidFill>
                  <a:srgbClr val="595959"/>
                </a:solidFill>
              </a:rPr>
              <a:t>and Carlos Guestrin</a:t>
            </a:r>
            <a:endParaRPr sz="5815">
              <a:solidFill>
                <a:srgbClr val="595959"/>
              </a:solidFill>
            </a:endParaRPr>
          </a:p>
        </p:txBody>
      </p:sp>
      <p:sp>
        <p:nvSpPr>
          <p:cNvPr id="56" name="Google Shape;56;p13"/>
          <p:cNvSpPr txBox="1"/>
          <p:nvPr/>
        </p:nvSpPr>
        <p:spPr>
          <a:xfrm>
            <a:off x="1924950" y="2234250"/>
            <a:ext cx="5115000" cy="557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000">
                <a:solidFill>
                  <a:srgbClr val="595959"/>
                </a:solidFill>
              </a:rPr>
              <a:t>Explaining the Predictions of Any Classifier</a:t>
            </a:r>
            <a:endParaRPr sz="2000">
              <a:solidFill>
                <a:srgbClr val="595959"/>
              </a:solidFill>
            </a:endParaRPr>
          </a:p>
        </p:txBody>
      </p:sp>
      <p:sp>
        <p:nvSpPr>
          <p:cNvPr id="57" name="Google Shape;57;p13"/>
          <p:cNvSpPr txBox="1"/>
          <p:nvPr/>
        </p:nvSpPr>
        <p:spPr>
          <a:xfrm>
            <a:off x="6391625" y="3905750"/>
            <a:ext cx="2172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1260">
                <a:solidFill>
                  <a:srgbClr val="595959"/>
                </a:solidFill>
              </a:rPr>
              <a:t>Abhijeet Sahdev</a:t>
            </a:r>
            <a:endParaRPr sz="1260">
              <a:solidFill>
                <a:srgbClr val="595959"/>
              </a:solidFill>
            </a:endParaRPr>
          </a:p>
          <a:p>
            <a:pPr indent="0" lvl="0" marL="0" rtl="0" algn="ctr">
              <a:spcBef>
                <a:spcPts val="0"/>
              </a:spcBef>
              <a:spcAft>
                <a:spcPts val="0"/>
              </a:spcAft>
              <a:buNone/>
            </a:pPr>
            <a:r>
              <a:rPr lang="en" sz="1260">
                <a:solidFill>
                  <a:srgbClr val="595959"/>
                </a:solidFill>
              </a:rPr>
              <a:t>ID: 31669135</a:t>
            </a:r>
            <a:endParaRPr sz="1260">
              <a:solidFill>
                <a:srgbClr val="595959"/>
              </a:solidFill>
            </a:endParaRPr>
          </a:p>
          <a:p>
            <a:pPr indent="0" lvl="0" marL="0" rtl="0" algn="ctr">
              <a:spcBef>
                <a:spcPts val="0"/>
              </a:spcBef>
              <a:spcAft>
                <a:spcPts val="0"/>
              </a:spcAft>
              <a:buNone/>
            </a:pPr>
            <a:r>
              <a:t/>
            </a:r>
            <a:endParaRPr sz="126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en"/>
              <a:t>LIME defines an interpretable model (g) from a class (G), such as linear models or decision trees, that operate on binary presence/absence features.</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en"/>
              <a:t>The explanation balances fidelity and interpretability by minimizing the loss function                        , fidelity function, which measures how g approximates the original model (f) locally around the    instance (x), while keeping the                                  sd    complexity  such as #non-zero weights (# is read as number of) or depth of a tree low enough for human understanding.</a:t>
            </a:r>
            <a:endParaRPr/>
          </a:p>
          <a:p>
            <a:pPr indent="0" lvl="0" marL="0" rtl="0" algn="l">
              <a:spcBef>
                <a:spcPts val="1200"/>
              </a:spcBef>
              <a:spcAft>
                <a:spcPts val="1200"/>
              </a:spcAft>
              <a:buNone/>
            </a:pPr>
            <a:r>
              <a:t/>
            </a:r>
            <a:endParaRPr/>
          </a:p>
        </p:txBody>
      </p:sp>
      <p:pic>
        <p:nvPicPr>
          <p:cNvPr id="109" name="Google Shape;109;p22"/>
          <p:cNvPicPr preferRelativeResize="0"/>
          <p:nvPr/>
        </p:nvPicPr>
        <p:blipFill>
          <a:blip r:embed="rId3">
            <a:alphaModFix/>
          </a:blip>
          <a:stretch>
            <a:fillRect/>
          </a:stretch>
        </p:blipFill>
        <p:spPr>
          <a:xfrm>
            <a:off x="1777400" y="2682100"/>
            <a:ext cx="1377675" cy="357150"/>
          </a:xfrm>
          <a:prstGeom prst="rect">
            <a:avLst/>
          </a:prstGeom>
          <a:noFill/>
          <a:ln>
            <a:noFill/>
          </a:ln>
        </p:spPr>
      </p:pic>
      <p:pic>
        <p:nvPicPr>
          <p:cNvPr id="110" name="Google Shape;110;p22"/>
          <p:cNvPicPr preferRelativeResize="0"/>
          <p:nvPr/>
        </p:nvPicPr>
        <p:blipFill>
          <a:blip r:embed="rId4">
            <a:alphaModFix/>
          </a:blip>
          <a:stretch>
            <a:fillRect/>
          </a:stretch>
        </p:blipFill>
        <p:spPr>
          <a:xfrm>
            <a:off x="871150" y="3274475"/>
            <a:ext cx="409575" cy="276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trade-off is formalized in the following way: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0"/>
              </a:spcAft>
              <a:buNone/>
            </a:pPr>
            <a:r>
              <a:rPr lang="en"/>
              <a:t>where LIME uses sparse linear models and perturbations to generate   explanations that are </a:t>
            </a:r>
            <a:r>
              <a:rPr lang="en"/>
              <a:t>faithful</a:t>
            </a:r>
            <a:r>
              <a:rPr lang="en"/>
              <a:t> to the model and interpretable to users. </a:t>
            </a:r>
            <a:endParaRPr/>
          </a:p>
          <a:p>
            <a:pPr indent="0" lvl="0" marL="457200" rtl="0" algn="l">
              <a:spcBef>
                <a:spcPts val="1200"/>
              </a:spcBef>
              <a:spcAft>
                <a:spcPts val="1200"/>
              </a:spcAft>
              <a:buNone/>
            </a:pPr>
            <a:r>
              <a:t/>
            </a:r>
            <a:endParaRPr/>
          </a:p>
        </p:txBody>
      </p:sp>
      <p:pic>
        <p:nvPicPr>
          <p:cNvPr id="116" name="Google Shape;116;p23"/>
          <p:cNvPicPr preferRelativeResize="0"/>
          <p:nvPr/>
        </p:nvPicPr>
        <p:blipFill>
          <a:blip r:embed="rId3">
            <a:alphaModFix/>
          </a:blip>
          <a:stretch>
            <a:fillRect/>
          </a:stretch>
        </p:blipFill>
        <p:spPr>
          <a:xfrm>
            <a:off x="2653100" y="1707025"/>
            <a:ext cx="3837800" cy="663325"/>
          </a:xfrm>
          <a:prstGeom prst="rect">
            <a:avLst/>
          </a:prstGeom>
          <a:noFill/>
          <a:ln>
            <a:noFill/>
          </a:ln>
        </p:spPr>
      </p:pic>
      <p:sp>
        <p:nvSpPr>
          <p:cNvPr id="117" name="Google Shape;117;p23"/>
          <p:cNvSpPr txBox="1"/>
          <p:nvPr/>
        </p:nvSpPr>
        <p:spPr>
          <a:xfrm>
            <a:off x="6962800" y="1713050"/>
            <a:ext cx="1869600" cy="651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Eq 1</a:t>
            </a:r>
            <a:endParaRPr sz="1800">
              <a:solidFill>
                <a:schemeClr val="dk2"/>
              </a:solidFill>
            </a:endParaRPr>
          </a:p>
          <a:p>
            <a:pPr indent="0" lvl="0" marL="0" rtl="0" algn="l">
              <a:lnSpc>
                <a:spcPct val="115000"/>
              </a:lnSpc>
              <a:spcBef>
                <a:spcPts val="0"/>
              </a:spcBef>
              <a:spcAft>
                <a:spcPts val="1200"/>
              </a:spcAft>
              <a:buNone/>
            </a:pPr>
            <a:r>
              <a:rPr lang="en" sz="1800">
                <a:solidFill>
                  <a:schemeClr val="dk2"/>
                </a:solidFill>
              </a:rPr>
              <a:t>From </a:t>
            </a:r>
            <a:r>
              <a:rPr lang="en" sz="1800" u="sng">
                <a:solidFill>
                  <a:schemeClr val="accent5"/>
                </a:solidFill>
                <a:hlinkClick r:id="rId4">
                  <a:extLst>
                    <a:ext uri="{A12FA001-AC4F-418D-AE19-62706E023703}">
                      <ahyp:hlinkClr val="tx"/>
                    </a:ext>
                  </a:extLst>
                </a:hlinkClick>
              </a:rPr>
              <a:t>cite</a:t>
            </a:r>
            <a:r>
              <a:rPr lang="en" sz="1800">
                <a:solidFill>
                  <a:schemeClr val="dk2"/>
                </a:solidFill>
              </a:rPr>
              <a:t>, Pg 3</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LIME makes no assumptions about f, hence, maintaining its model agnostic capability. It does so by sampling instances around x (a point) and weighting these samples by     , a proximity measure. These weighted samples are used to approximate a local loss function (previous slide).</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en"/>
              <a:t>Given the presence of sample noise, LIME still remains robust as it leverages proximity weights to ensure faithfulness in the explanation of the model’s local behaviour. </a:t>
            </a:r>
            <a:endParaRPr/>
          </a:p>
        </p:txBody>
      </p:sp>
      <p:pic>
        <p:nvPicPr>
          <p:cNvPr id="123" name="Google Shape;123;p24"/>
          <p:cNvPicPr preferRelativeResize="0"/>
          <p:nvPr/>
        </p:nvPicPr>
        <p:blipFill>
          <a:blip r:embed="rId3">
            <a:alphaModFix/>
          </a:blip>
          <a:stretch>
            <a:fillRect/>
          </a:stretch>
        </p:blipFill>
        <p:spPr>
          <a:xfrm>
            <a:off x="2825250" y="1836975"/>
            <a:ext cx="322150" cy="36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192225" y="1523275"/>
            <a:ext cx="4472400" cy="14919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en"/>
              <a:t>Here, LIME provides an interpretable explanation by approximating a local decision boundary </a:t>
            </a:r>
            <a:r>
              <a:rPr lang="en"/>
              <a:t>which is linear (dashed line) although the original model is quite complex. </a:t>
            </a:r>
            <a:endParaRPr/>
          </a:p>
        </p:txBody>
      </p:sp>
      <p:pic>
        <p:nvPicPr>
          <p:cNvPr id="129" name="Google Shape;129;p25"/>
          <p:cNvPicPr preferRelativeResize="0"/>
          <p:nvPr/>
        </p:nvPicPr>
        <p:blipFill>
          <a:blip r:embed="rId3">
            <a:alphaModFix/>
          </a:blip>
          <a:stretch>
            <a:fillRect/>
          </a:stretch>
        </p:blipFill>
        <p:spPr>
          <a:xfrm>
            <a:off x="4664625" y="209125"/>
            <a:ext cx="3857625" cy="2266950"/>
          </a:xfrm>
          <a:prstGeom prst="rect">
            <a:avLst/>
          </a:prstGeom>
          <a:noFill/>
          <a:ln>
            <a:noFill/>
          </a:ln>
        </p:spPr>
      </p:pic>
      <p:sp>
        <p:nvSpPr>
          <p:cNvPr id="130" name="Google Shape;130;p25"/>
          <p:cNvSpPr txBox="1"/>
          <p:nvPr/>
        </p:nvSpPr>
        <p:spPr>
          <a:xfrm>
            <a:off x="5310638" y="2476075"/>
            <a:ext cx="25656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2, from </a:t>
            </a:r>
            <a:r>
              <a:rPr lang="en" sz="1800" u="sng">
                <a:solidFill>
                  <a:schemeClr val="accent5"/>
                </a:solidFill>
                <a:hlinkClick r:id="rId4">
                  <a:extLst>
                    <a:ext uri="{A12FA001-AC4F-418D-AE19-62706E023703}">
                      <ahyp:hlinkClr val="tx"/>
                    </a:ext>
                  </a:extLst>
                </a:hlinkClick>
              </a:rPr>
              <a:t>cite</a:t>
            </a:r>
            <a:r>
              <a:rPr lang="en" sz="1800">
                <a:solidFill>
                  <a:schemeClr val="dk2"/>
                </a:solidFill>
              </a:rPr>
              <a:t> Pg 4</a:t>
            </a:r>
            <a:endParaRPr sz="1800">
              <a:solidFill>
                <a:schemeClr val="dk2"/>
              </a:solidFill>
            </a:endParaRPr>
          </a:p>
        </p:txBody>
      </p:sp>
      <p:sp>
        <p:nvSpPr>
          <p:cNvPr id="131" name="Google Shape;131;p25"/>
          <p:cNvSpPr txBox="1"/>
          <p:nvPr/>
        </p:nvSpPr>
        <p:spPr>
          <a:xfrm>
            <a:off x="1406475" y="539050"/>
            <a:ext cx="20439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rPr>
              <a:t>Intuition of LIME</a:t>
            </a:r>
            <a:endParaRPr sz="2000">
              <a:solidFill>
                <a:schemeClr val="dk2"/>
              </a:solidFill>
            </a:endParaRPr>
          </a:p>
        </p:txBody>
      </p:sp>
      <p:sp>
        <p:nvSpPr>
          <p:cNvPr id="132" name="Google Shape;132;p25"/>
          <p:cNvSpPr txBox="1"/>
          <p:nvPr/>
        </p:nvSpPr>
        <p:spPr>
          <a:xfrm>
            <a:off x="359375" y="1864250"/>
            <a:ext cx="882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33" name="Google Shape;133;p25"/>
          <p:cNvSpPr txBox="1"/>
          <p:nvPr/>
        </p:nvSpPr>
        <p:spPr>
          <a:xfrm>
            <a:off x="192225" y="3201900"/>
            <a:ext cx="8330100" cy="1774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It focuses on the locality around the instance marked by bold red cross with thicker border by sampling points from either categories (red or blue) around it with varying weights based on distance, which is essentially the local dashed decision boundary.</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206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p:txBody>
      </p:sp>
      <p:sp>
        <p:nvSpPr>
          <p:cNvPr id="139" name="Google Shape;139;p26"/>
          <p:cNvSpPr txBox="1"/>
          <p:nvPr>
            <p:ph idx="1" type="body"/>
          </p:nvPr>
        </p:nvSpPr>
        <p:spPr>
          <a:xfrm>
            <a:off x="311700" y="4578750"/>
            <a:ext cx="8520600" cy="346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1200"/>
              </a:spcAft>
              <a:buNone/>
            </a:pPr>
            <a:r>
              <a:rPr lang="en"/>
              <a:t>							      Fig 3 from </a:t>
            </a:r>
            <a:r>
              <a:rPr lang="en" u="sng">
                <a:solidFill>
                  <a:schemeClr val="hlink"/>
                </a:solidFill>
                <a:hlinkClick r:id="rId3"/>
              </a:rPr>
              <a:t>cite</a:t>
            </a:r>
            <a:r>
              <a:rPr lang="en"/>
              <a:t>, Page 2</a:t>
            </a:r>
            <a:endParaRPr/>
          </a:p>
        </p:txBody>
      </p:sp>
      <p:pic>
        <p:nvPicPr>
          <p:cNvPr id="140" name="Google Shape;140;p26"/>
          <p:cNvPicPr preferRelativeResize="0"/>
          <p:nvPr/>
        </p:nvPicPr>
        <p:blipFill>
          <a:blip r:embed="rId4">
            <a:alphaModFix/>
          </a:blip>
          <a:stretch>
            <a:fillRect/>
          </a:stretch>
        </p:blipFill>
        <p:spPr>
          <a:xfrm>
            <a:off x="986349" y="677038"/>
            <a:ext cx="7171291" cy="3789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Figure 3, although the SVM model has an accuracy score of 94%, the explanations depict that such a score is irrelevant as the words such as  ‘mean’, ‘ anyone’, ‘this’, ‘Posting’, ‘host’, ‘re’, etc., have no coherency when placed beside the classes ‘Atheism’ and ‘Christianity’.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This way LIME highlights a core problem in the dataset that has been chosen for the </a:t>
            </a:r>
            <a:r>
              <a:rPr lang="en"/>
              <a:t>experiment</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11700" y="3009725"/>
            <a:ext cx="8520600" cy="1559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Due to the presence of a fretboard, the given image was classified as a Electric Guitar, not an acoustic one, providing further insights into </a:t>
            </a:r>
            <a:r>
              <a:rPr lang="en"/>
              <a:t>trusting</a:t>
            </a:r>
            <a:r>
              <a:rPr lang="en"/>
              <a:t> the actual model. </a:t>
            </a:r>
            <a:endParaRPr/>
          </a:p>
        </p:txBody>
      </p:sp>
      <p:pic>
        <p:nvPicPr>
          <p:cNvPr id="151" name="Google Shape;151;p28"/>
          <p:cNvPicPr preferRelativeResize="0"/>
          <p:nvPr/>
        </p:nvPicPr>
        <p:blipFill>
          <a:blip r:embed="rId3">
            <a:alphaModFix/>
          </a:blip>
          <a:stretch>
            <a:fillRect/>
          </a:stretch>
        </p:blipFill>
        <p:spPr>
          <a:xfrm>
            <a:off x="3151575" y="298975"/>
            <a:ext cx="2840850" cy="1879700"/>
          </a:xfrm>
          <a:prstGeom prst="rect">
            <a:avLst/>
          </a:prstGeom>
          <a:noFill/>
          <a:ln>
            <a:noFill/>
          </a:ln>
        </p:spPr>
      </p:pic>
      <p:sp>
        <p:nvSpPr>
          <p:cNvPr id="152" name="Google Shape;152;p28"/>
          <p:cNvSpPr txBox="1"/>
          <p:nvPr>
            <p:ph idx="1" type="body"/>
          </p:nvPr>
        </p:nvSpPr>
        <p:spPr>
          <a:xfrm>
            <a:off x="3151575" y="2043925"/>
            <a:ext cx="3564300" cy="628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SzPts val="688"/>
              <a:buNone/>
            </a:pPr>
            <a:r>
              <a:rPr lang="en" sz="1825"/>
              <a:t>							      Fig 4  from </a:t>
            </a:r>
            <a:r>
              <a:rPr lang="en" sz="1825" u="sng">
                <a:solidFill>
                  <a:schemeClr val="hlink"/>
                </a:solidFill>
                <a:hlinkClick r:id="rId4"/>
              </a:rPr>
              <a:t>cite</a:t>
            </a:r>
            <a:r>
              <a:rPr lang="en" sz="1825"/>
              <a:t>, Page 5</a:t>
            </a:r>
            <a:endParaRPr sz="1825"/>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SP-LIME</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As mentioned earlier, a global understanding of the model f, can be achieved by picking a set of explained instances while maintaining the property of model agnosticity.</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en"/>
              <a:t>Clearly, end users can only view a certain amount of explanations. Hence, it is important to avoid redundant explanations. </a:t>
            </a:r>
            <a:endParaRPr/>
          </a:p>
          <a:p>
            <a:pPr indent="-317500" lvl="1" marL="914400" rtl="0" algn="just">
              <a:spcBef>
                <a:spcPts val="0"/>
              </a:spcBef>
              <a:spcAft>
                <a:spcPts val="0"/>
              </a:spcAft>
              <a:buSzPts val="1400"/>
              <a:buChar char="○"/>
            </a:pPr>
            <a:r>
              <a:rPr lang="en"/>
              <a:t>The goal is to depict features that explain many instances with a higher importance score.</a:t>
            </a:r>
            <a:endParaRPr/>
          </a:p>
          <a:p>
            <a:pPr indent="-317500" lvl="1" marL="914400" rtl="0" algn="just">
              <a:spcBef>
                <a:spcPts val="0"/>
              </a:spcBef>
              <a:spcAft>
                <a:spcPts val="0"/>
              </a:spcAft>
              <a:buSzPts val="1400"/>
              <a:buChar char="○"/>
            </a:pPr>
            <a:r>
              <a:rPr lang="en"/>
              <a:t>.Maximizing this score, i.e, the interpretability gain, for all features is an NP hard problem.</a:t>
            </a:r>
            <a:endParaRPr/>
          </a:p>
          <a:p>
            <a:pPr indent="0" lvl="0" marL="0" rtl="0" algn="just">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just">
              <a:spcBef>
                <a:spcPts val="0"/>
              </a:spcBef>
              <a:spcAft>
                <a:spcPts val="0"/>
              </a:spcAft>
              <a:buSzPct val="100000"/>
              <a:buChar char="●"/>
            </a:pPr>
            <a:r>
              <a:rPr lang="en"/>
              <a:t>This approach complements the traditional metrics such as held-out accuracy.</a:t>
            </a:r>
            <a:endParaRPr/>
          </a:p>
          <a:p>
            <a:pPr indent="0" lvl="0" marL="0" rtl="0" algn="just">
              <a:spcBef>
                <a:spcPts val="1200"/>
              </a:spcBef>
              <a:spcAft>
                <a:spcPts val="0"/>
              </a:spcAft>
              <a:buNone/>
            </a:pPr>
            <a:r>
              <a:t/>
            </a:r>
            <a:endParaRPr/>
          </a:p>
          <a:p>
            <a:pPr indent="-325755" lvl="0" marL="457200" rtl="0" algn="just">
              <a:spcBef>
                <a:spcPts val="1200"/>
              </a:spcBef>
              <a:spcAft>
                <a:spcPts val="0"/>
              </a:spcAft>
              <a:buSzPct val="100000"/>
              <a:buChar char="●"/>
            </a:pPr>
            <a:r>
              <a:rPr lang="en"/>
              <a:t>Given a limited budget B, the task is to select B instances from a set X for inspection, known as pick step. This way, it considers </a:t>
            </a:r>
            <a:r>
              <a:rPr lang="en"/>
              <a:t>explanations</a:t>
            </a:r>
            <a:r>
              <a:rPr lang="en"/>
              <a:t> along with raw data.</a:t>
            </a:r>
            <a:endParaRPr/>
          </a:p>
          <a:p>
            <a:pPr indent="0" lvl="0" marL="0" rtl="0" algn="just">
              <a:spcBef>
                <a:spcPts val="1200"/>
              </a:spcBef>
              <a:spcAft>
                <a:spcPts val="0"/>
              </a:spcAft>
              <a:buNone/>
            </a:pPr>
            <a:r>
              <a:t/>
            </a:r>
            <a:endParaRPr/>
          </a:p>
          <a:p>
            <a:pPr indent="-325755" lvl="0" marL="457200" rtl="0" algn="just">
              <a:spcBef>
                <a:spcPts val="1200"/>
              </a:spcBef>
              <a:spcAft>
                <a:spcPts val="0"/>
              </a:spcAft>
              <a:buSzPct val="100000"/>
              <a:buChar char="●"/>
            </a:pPr>
            <a:r>
              <a:rPr lang="en"/>
              <a:t>An explanation matrix W, of size n*(d)^0 is constructed (for simplicity), where Wij = modulo(w_g(ij)) for linear explanations. This represents the local importance of </a:t>
            </a:r>
            <a:r>
              <a:rPr lang="en"/>
              <a:t>interpretable</a:t>
            </a:r>
            <a:r>
              <a:rPr lang="en"/>
              <a:t> </a:t>
            </a:r>
            <a:r>
              <a:rPr lang="en"/>
              <a:t>components.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global importance Ij of each component j is calculated as :                                                                                                                                                                                         </a:t>
            </a:r>
            <a:endParaRPr/>
          </a:p>
          <a:p>
            <a:pPr indent="0" lvl="0" marL="457200" rtl="0" algn="l">
              <a:spcBef>
                <a:spcPts val="1200"/>
              </a:spcBef>
              <a:spcAft>
                <a:spcPts val="0"/>
              </a:spcAft>
              <a:buNone/>
            </a:pPr>
            <a:r>
              <a:rPr lang="en"/>
              <a:t>                           , emphasizing features that explain many instances.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The Pick Problem is defined as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rPr lang="en"/>
              <a:t>Where C(V,W,I) helps us define coverage as a set c, given W and I  (continued)...</a:t>
            </a:r>
            <a:endParaRPr/>
          </a:p>
        </p:txBody>
      </p:sp>
      <p:pic>
        <p:nvPicPr>
          <p:cNvPr id="169" name="Google Shape;169;p31"/>
          <p:cNvPicPr preferRelativeResize="0"/>
          <p:nvPr/>
        </p:nvPicPr>
        <p:blipFill>
          <a:blip r:embed="rId3">
            <a:alphaModFix/>
          </a:blip>
          <a:stretch>
            <a:fillRect/>
          </a:stretch>
        </p:blipFill>
        <p:spPr>
          <a:xfrm>
            <a:off x="916075" y="1679700"/>
            <a:ext cx="1714500" cy="266700"/>
          </a:xfrm>
          <a:prstGeom prst="rect">
            <a:avLst/>
          </a:prstGeom>
          <a:noFill/>
          <a:ln>
            <a:noFill/>
          </a:ln>
        </p:spPr>
      </p:pic>
      <p:pic>
        <p:nvPicPr>
          <p:cNvPr id="170" name="Google Shape;170;p31"/>
          <p:cNvPicPr preferRelativeResize="0"/>
          <p:nvPr/>
        </p:nvPicPr>
        <p:blipFill>
          <a:blip r:embed="rId4">
            <a:alphaModFix/>
          </a:blip>
          <a:stretch>
            <a:fillRect/>
          </a:stretch>
        </p:blipFill>
        <p:spPr>
          <a:xfrm>
            <a:off x="2630575" y="3107950"/>
            <a:ext cx="2952750" cy="523875"/>
          </a:xfrm>
          <a:prstGeom prst="rect">
            <a:avLst/>
          </a:prstGeom>
          <a:noFill/>
          <a:ln>
            <a:noFill/>
          </a:ln>
        </p:spPr>
      </p:pic>
      <p:sp>
        <p:nvSpPr>
          <p:cNvPr id="171" name="Google Shape;171;p31"/>
          <p:cNvSpPr txBox="1"/>
          <p:nvPr/>
        </p:nvSpPr>
        <p:spPr>
          <a:xfrm>
            <a:off x="5983250" y="3023125"/>
            <a:ext cx="2952600" cy="608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Eq 2, from </a:t>
            </a:r>
            <a:r>
              <a:rPr lang="en" sz="1800" u="sng">
                <a:solidFill>
                  <a:schemeClr val="accent5"/>
                </a:solidFill>
                <a:hlinkClick r:id="rId5">
                  <a:extLst>
                    <a:ext uri="{A12FA001-AC4F-418D-AE19-62706E023703}">
                      <ahyp:hlinkClr val="tx"/>
                    </a:ext>
                  </a:extLst>
                </a:hlinkClick>
              </a:rPr>
              <a:t>cite</a:t>
            </a:r>
            <a:r>
              <a:rPr lang="en" sz="1800">
                <a:solidFill>
                  <a:schemeClr val="dk2"/>
                </a:solidFill>
              </a:rPr>
              <a:t>, Pg 6                                                                                  </a:t>
            </a:r>
            <a:endParaRPr sz="1800">
              <a:solidFill>
                <a:schemeClr val="dk2"/>
              </a:solidFill>
            </a:endParaRPr>
          </a:p>
          <a:p>
            <a:pPr indent="0" lvl="0" marL="0" rtl="0" algn="l">
              <a:lnSpc>
                <a:spcPct val="115000"/>
              </a:lnSpc>
              <a:spcBef>
                <a:spcPts val="0"/>
              </a:spcBef>
              <a:spcAft>
                <a:spcPts val="1200"/>
              </a:spcAft>
              <a:buClr>
                <a:schemeClr val="dk1"/>
              </a:buClr>
              <a:buSzPts val="1100"/>
              <a:buFont typeface="Arial"/>
              <a:buNone/>
            </a:pPr>
            <a:r>
              <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Summary</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Char char="●"/>
            </a:pPr>
            <a:r>
              <a:rPr lang="en"/>
              <a:t>The authors highlight two important decisions faced by deployers of systems automated by algorithms, while doing so, they define two different perspectives of ‘trust’ in this context:</a:t>
            </a:r>
            <a:endParaRPr/>
          </a:p>
          <a:p>
            <a:pPr indent="0" lvl="0" marL="0" rtl="0" algn="just">
              <a:spcBef>
                <a:spcPts val="1200"/>
              </a:spcBef>
              <a:spcAft>
                <a:spcPts val="0"/>
              </a:spcAft>
              <a:buNone/>
            </a:pPr>
            <a:r>
              <a:t/>
            </a:r>
            <a:endParaRPr/>
          </a:p>
          <a:p>
            <a:pPr indent="-317500" lvl="1" marL="914400" rtl="0" algn="just">
              <a:spcBef>
                <a:spcPts val="1200"/>
              </a:spcBef>
              <a:spcAft>
                <a:spcPts val="0"/>
              </a:spcAft>
              <a:buSzPts val="1400"/>
              <a:buChar char="○"/>
            </a:pPr>
            <a:r>
              <a:rPr lang="en"/>
              <a:t>Trusting a model to behave appropriately if deployed.</a:t>
            </a:r>
            <a:endParaRPr/>
          </a:p>
          <a:p>
            <a:pPr indent="-317500" lvl="2" marL="1371600" rtl="0" algn="just">
              <a:spcBef>
                <a:spcPts val="0"/>
              </a:spcBef>
              <a:spcAft>
                <a:spcPts val="0"/>
              </a:spcAft>
              <a:buSzPts val="1400"/>
              <a:buChar char="■"/>
            </a:pPr>
            <a:r>
              <a:rPr lang="en"/>
              <a:t>Avoiding overfitting on test or train data to observe considerable performance 		on real world data.</a:t>
            </a:r>
            <a:br>
              <a:rPr lang="en"/>
            </a:br>
            <a:endParaRPr/>
          </a:p>
          <a:p>
            <a:pPr indent="-317500" lvl="1" marL="914400" rtl="0" algn="just">
              <a:spcBef>
                <a:spcPts val="0"/>
              </a:spcBef>
              <a:spcAft>
                <a:spcPts val="0"/>
              </a:spcAft>
              <a:buSzPts val="1400"/>
              <a:buChar char="○"/>
            </a:pPr>
            <a:r>
              <a:rPr lang="en"/>
              <a:t>Trusting a prediction made by the deployed model to drive business decisions.</a:t>
            </a:r>
            <a:endParaRPr/>
          </a:p>
          <a:p>
            <a:pPr indent="-317500" lvl="2" marL="1371600" rtl="0" algn="just">
              <a:spcBef>
                <a:spcPts val="0"/>
              </a:spcBef>
              <a:spcAft>
                <a:spcPts val="0"/>
              </a:spcAft>
              <a:buSzPts val="1400"/>
              <a:buChar char="■"/>
            </a:pPr>
            <a:r>
              <a:rPr lang="en"/>
              <a:t>Example: Using a model in medical diagnosis or terrorism detection.</a:t>
            </a:r>
            <a:endParaRPr/>
          </a:p>
          <a:p>
            <a:pPr indent="0" lvl="0" marL="914400" rtl="0" algn="just">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Computes the total importance of features that appear in at least one instance of set V.</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above equation aims to maximize the coverage of important features by selecting a non-redundant set of instances. It is approached using a submodular pick algorithm due to its NP-hard nature.</a:t>
            </a:r>
            <a:endParaRPr/>
          </a:p>
        </p:txBody>
      </p:sp>
      <p:pic>
        <p:nvPicPr>
          <p:cNvPr id="177" name="Google Shape;177;p32"/>
          <p:cNvPicPr preferRelativeResize="0"/>
          <p:nvPr/>
        </p:nvPicPr>
        <p:blipFill>
          <a:blip r:embed="rId3">
            <a:alphaModFix/>
          </a:blip>
          <a:stretch>
            <a:fillRect/>
          </a:stretch>
        </p:blipFill>
        <p:spPr>
          <a:xfrm>
            <a:off x="1632963" y="1964207"/>
            <a:ext cx="4450525" cy="1215100"/>
          </a:xfrm>
          <a:prstGeom prst="rect">
            <a:avLst/>
          </a:prstGeom>
          <a:noFill/>
          <a:ln>
            <a:noFill/>
          </a:ln>
        </p:spPr>
      </p:pic>
      <p:sp>
        <p:nvSpPr>
          <p:cNvPr id="178" name="Google Shape;178;p32"/>
          <p:cNvSpPr txBox="1"/>
          <p:nvPr/>
        </p:nvSpPr>
        <p:spPr>
          <a:xfrm>
            <a:off x="6083500" y="2288400"/>
            <a:ext cx="3233100" cy="566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Eq 3, from </a:t>
            </a:r>
            <a:r>
              <a:rPr lang="en" sz="1800" u="sng">
                <a:solidFill>
                  <a:schemeClr val="hlink"/>
                </a:solidFill>
                <a:hlinkClick r:id="rId4"/>
              </a:rPr>
              <a:t>cite</a:t>
            </a:r>
            <a:r>
              <a:rPr lang="en" sz="1800">
                <a:solidFill>
                  <a:schemeClr val="dk2"/>
                </a:solidFill>
              </a:rPr>
              <a:t>, Pg 6</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I asked Grok to generate 1050 data points by repeating the following prompt -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5" name="Google Shape;185;p33"/>
          <p:cNvPicPr preferRelativeResize="0"/>
          <p:nvPr/>
        </p:nvPicPr>
        <p:blipFill rotWithShape="1">
          <a:blip r:embed="rId3">
            <a:alphaModFix/>
          </a:blip>
          <a:srcRect b="10944" l="0" r="0" t="0"/>
          <a:stretch/>
        </p:blipFill>
        <p:spPr>
          <a:xfrm>
            <a:off x="2029075" y="1795375"/>
            <a:ext cx="5473400" cy="2951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idx="1" type="body"/>
          </p:nvPr>
        </p:nvSpPr>
        <p:spPr>
          <a:xfrm>
            <a:off x="311700" y="1017725"/>
            <a:ext cx="8085900" cy="3968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00">
                <a:solidFill>
                  <a:srgbClr val="0000FF"/>
                </a:solidFill>
                <a:highlight>
                  <a:srgbClr val="F7F7F7"/>
                </a:highlight>
                <a:latin typeface="Courier New"/>
                <a:ea typeface="Courier New"/>
                <a:cs typeface="Courier New"/>
                <a:sym typeface="Courier New"/>
              </a:rPr>
              <a:t>!</a:t>
            </a:r>
            <a:r>
              <a:rPr lang="en" sz="1200">
                <a:solidFill>
                  <a:schemeClr val="dk1"/>
                </a:solidFill>
                <a:highlight>
                  <a:srgbClr val="F7F7F7"/>
                </a:highlight>
                <a:latin typeface="Courier New"/>
                <a:ea typeface="Courier New"/>
                <a:cs typeface="Courier New"/>
                <a:sym typeface="Courier New"/>
              </a:rPr>
              <a:t>pip install lime</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chemeClr val="dk1"/>
                </a:solidFill>
                <a:highlight>
                  <a:srgbClr val="F7F7F7"/>
                </a:highlight>
                <a:latin typeface="Courier New"/>
                <a:ea typeface="Courier New"/>
                <a:cs typeface="Courier New"/>
                <a:sym typeface="Courier New"/>
              </a:rPr>
              <a:t>!pip install python-docx</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numpy </a:t>
            </a:r>
            <a:r>
              <a:rPr lang="en" sz="1200">
                <a:solidFill>
                  <a:srgbClr val="AF00DB"/>
                </a:solidFill>
                <a:highlight>
                  <a:srgbClr val="F7F7F7"/>
                </a:highlight>
                <a:latin typeface="Courier New"/>
                <a:ea typeface="Courier New"/>
                <a:cs typeface="Courier New"/>
                <a:sym typeface="Courier New"/>
              </a:rPr>
              <a:t>as</a:t>
            </a:r>
            <a:r>
              <a:rPr lang="en" sz="1200">
                <a:solidFill>
                  <a:schemeClr val="dk1"/>
                </a:solidFill>
                <a:highlight>
                  <a:srgbClr val="F7F7F7"/>
                </a:highlight>
                <a:latin typeface="Courier New"/>
                <a:ea typeface="Courier New"/>
                <a:cs typeface="Courier New"/>
                <a:sym typeface="Courier New"/>
              </a:rPr>
              <a:t> np</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pandas </a:t>
            </a:r>
            <a:r>
              <a:rPr lang="en" sz="1200">
                <a:solidFill>
                  <a:srgbClr val="AF00DB"/>
                </a:solidFill>
                <a:highlight>
                  <a:srgbClr val="F7F7F7"/>
                </a:highlight>
                <a:latin typeface="Courier New"/>
                <a:ea typeface="Courier New"/>
                <a:cs typeface="Courier New"/>
                <a:sym typeface="Courier New"/>
              </a:rPr>
              <a:t>as</a:t>
            </a:r>
            <a:r>
              <a:rPr lang="en" sz="1200">
                <a:solidFill>
                  <a:schemeClr val="dk1"/>
                </a:solidFill>
                <a:highlight>
                  <a:srgbClr val="F7F7F7"/>
                </a:highlight>
                <a:latin typeface="Courier New"/>
                <a:ea typeface="Courier New"/>
                <a:cs typeface="Courier New"/>
                <a:sym typeface="Courier New"/>
              </a:rPr>
              <a:t> pd</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seaborn </a:t>
            </a:r>
            <a:r>
              <a:rPr lang="en" sz="1200">
                <a:solidFill>
                  <a:srgbClr val="AF00DB"/>
                </a:solidFill>
                <a:highlight>
                  <a:srgbClr val="F7F7F7"/>
                </a:highlight>
                <a:latin typeface="Courier New"/>
                <a:ea typeface="Courier New"/>
                <a:cs typeface="Courier New"/>
                <a:sym typeface="Courier New"/>
              </a:rPr>
              <a:t>as</a:t>
            </a:r>
            <a:r>
              <a:rPr lang="en" sz="1200">
                <a:solidFill>
                  <a:schemeClr val="dk1"/>
                </a:solidFill>
                <a:highlight>
                  <a:srgbClr val="F7F7F7"/>
                </a:highlight>
                <a:latin typeface="Courier New"/>
                <a:ea typeface="Courier New"/>
                <a:cs typeface="Courier New"/>
                <a:sym typeface="Courier New"/>
              </a:rPr>
              <a:t> sns</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chemeClr val="dk1"/>
                </a:solidFill>
                <a:highlight>
                  <a:srgbClr val="F7F7F7"/>
                </a:highlight>
                <a:latin typeface="Courier New"/>
                <a:ea typeface="Courier New"/>
                <a:cs typeface="Courier New"/>
                <a:sym typeface="Courier New"/>
              </a:rPr>
              <a:t>sns.set_style(</a:t>
            </a:r>
            <a:r>
              <a:rPr lang="en" sz="1200">
                <a:solidFill>
                  <a:srgbClr val="A31515"/>
                </a:solidFill>
                <a:highlight>
                  <a:srgbClr val="F7F7F7"/>
                </a:highlight>
                <a:latin typeface="Courier New"/>
                <a:ea typeface="Courier New"/>
                <a:cs typeface="Courier New"/>
                <a:sym typeface="Courier New"/>
              </a:rPr>
              <a:t>'whitegrid'</a:t>
            </a:r>
            <a:r>
              <a:rPr lang="en" sz="1200">
                <a:solidFill>
                  <a:schemeClr val="dk1"/>
                </a:solidFill>
                <a:highlight>
                  <a:srgbClr val="F7F7F7"/>
                </a:highlight>
                <a:latin typeface="Courier New"/>
                <a:ea typeface="Courier New"/>
                <a:cs typeface="Courier New"/>
                <a:sym typeface="Courier New"/>
              </a:rPr>
              <a:t>)</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random</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chemeClr val="dk1"/>
                </a:solidFill>
                <a:highlight>
                  <a:srgbClr val="F7F7F7"/>
                </a:highlight>
                <a:latin typeface="Courier New"/>
                <a:ea typeface="Courier New"/>
                <a:cs typeface="Courier New"/>
                <a:sym typeface="Courier New"/>
              </a:rPr>
              <a:t>random.seed(</a:t>
            </a:r>
            <a:r>
              <a:rPr lang="en" sz="1200">
                <a:solidFill>
                  <a:srgbClr val="116644"/>
                </a:solidFill>
                <a:highlight>
                  <a:srgbClr val="F7F7F7"/>
                </a:highlight>
                <a:latin typeface="Courier New"/>
                <a:ea typeface="Courier New"/>
                <a:cs typeface="Courier New"/>
                <a:sym typeface="Courier New"/>
              </a:rPr>
              <a:t>33</a:t>
            </a:r>
            <a:r>
              <a:rPr lang="en" sz="1200">
                <a:solidFill>
                  <a:schemeClr val="dk1"/>
                </a:solidFill>
                <a:highlight>
                  <a:srgbClr val="F7F7F7"/>
                </a:highlight>
                <a:latin typeface="Courier New"/>
                <a:ea typeface="Courier New"/>
                <a:cs typeface="Courier New"/>
                <a:sym typeface="Courier New"/>
              </a:rPr>
              <a:t>)</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plotly.graph_objects </a:t>
            </a:r>
            <a:r>
              <a:rPr lang="en" sz="1200">
                <a:solidFill>
                  <a:srgbClr val="AF00DB"/>
                </a:solidFill>
                <a:highlight>
                  <a:srgbClr val="F7F7F7"/>
                </a:highlight>
                <a:latin typeface="Courier New"/>
                <a:ea typeface="Courier New"/>
                <a:cs typeface="Courier New"/>
                <a:sym typeface="Courier New"/>
              </a:rPr>
              <a:t>as</a:t>
            </a:r>
            <a:r>
              <a:rPr lang="en" sz="1200">
                <a:solidFill>
                  <a:schemeClr val="dk1"/>
                </a:solidFill>
                <a:highlight>
                  <a:srgbClr val="F7F7F7"/>
                </a:highlight>
                <a:latin typeface="Courier New"/>
                <a:ea typeface="Courier New"/>
                <a:cs typeface="Courier New"/>
                <a:sym typeface="Courier New"/>
              </a:rPr>
              <a:t> go</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AF00DB"/>
                </a:solidFill>
                <a:highlight>
                  <a:srgbClr val="F7F7F7"/>
                </a:highlight>
                <a:latin typeface="Courier New"/>
                <a:ea typeface="Courier New"/>
                <a:cs typeface="Courier New"/>
                <a:sym typeface="Courier New"/>
              </a:rPr>
              <a:t>from</a:t>
            </a:r>
            <a:r>
              <a:rPr lang="en" sz="1200">
                <a:solidFill>
                  <a:schemeClr val="dk1"/>
                </a:solidFill>
                <a:highlight>
                  <a:srgbClr val="F7F7F7"/>
                </a:highlight>
                <a:latin typeface="Courier New"/>
                <a:ea typeface="Courier New"/>
                <a:cs typeface="Courier New"/>
                <a:sym typeface="Courier New"/>
              </a:rPr>
              <a:t> plotly.subplots </a:t>
            </a: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make_subplots</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plotly.express </a:t>
            </a:r>
            <a:r>
              <a:rPr lang="en" sz="1200">
                <a:solidFill>
                  <a:srgbClr val="AF00DB"/>
                </a:solidFill>
                <a:highlight>
                  <a:srgbClr val="F7F7F7"/>
                </a:highlight>
                <a:latin typeface="Courier New"/>
                <a:ea typeface="Courier New"/>
                <a:cs typeface="Courier New"/>
                <a:sym typeface="Courier New"/>
              </a:rPr>
              <a:t>as</a:t>
            </a:r>
            <a:r>
              <a:rPr lang="en" sz="1200">
                <a:solidFill>
                  <a:schemeClr val="dk1"/>
                </a:solidFill>
                <a:highlight>
                  <a:srgbClr val="F7F7F7"/>
                </a:highlight>
                <a:latin typeface="Courier New"/>
                <a:ea typeface="Courier New"/>
                <a:cs typeface="Courier New"/>
                <a:sym typeface="Courier New"/>
              </a:rPr>
              <a:t> px</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200">
                <a:solidFill>
                  <a:srgbClr val="AF00DB"/>
                </a:solidFill>
                <a:highlight>
                  <a:srgbClr val="F7F7F7"/>
                </a:highlight>
                <a:latin typeface="Courier New"/>
                <a:ea typeface="Courier New"/>
                <a:cs typeface="Courier New"/>
                <a:sym typeface="Courier New"/>
              </a:rPr>
              <a:t>from</a:t>
            </a:r>
            <a:r>
              <a:rPr lang="en" sz="1200">
                <a:solidFill>
                  <a:schemeClr val="dk1"/>
                </a:solidFill>
                <a:highlight>
                  <a:srgbClr val="F7F7F7"/>
                </a:highlight>
                <a:latin typeface="Courier New"/>
                <a:ea typeface="Courier New"/>
                <a:cs typeface="Courier New"/>
                <a:sym typeface="Courier New"/>
              </a:rPr>
              <a:t> sklearn.model_selection </a:t>
            </a: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train_test_split</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AF00DB"/>
                </a:solidFill>
                <a:highlight>
                  <a:srgbClr val="F7F7F7"/>
                </a:highlight>
                <a:latin typeface="Courier New"/>
                <a:ea typeface="Courier New"/>
                <a:cs typeface="Courier New"/>
                <a:sym typeface="Courier New"/>
              </a:rPr>
              <a:t>from</a:t>
            </a:r>
            <a:r>
              <a:rPr lang="en" sz="1200">
                <a:solidFill>
                  <a:schemeClr val="dk1"/>
                </a:solidFill>
                <a:highlight>
                  <a:srgbClr val="F7F7F7"/>
                </a:highlight>
                <a:latin typeface="Courier New"/>
                <a:ea typeface="Courier New"/>
                <a:cs typeface="Courier New"/>
                <a:sym typeface="Courier New"/>
              </a:rPr>
              <a:t> sklearn.linear_model </a:t>
            </a: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LogisticRegression</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lime.lime_tabular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LimeTabularExplainer</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AF00DB"/>
                </a:solidFill>
                <a:highlight>
                  <a:srgbClr val="F7F7F7"/>
                </a:highlight>
                <a:latin typeface="Courier New"/>
                <a:ea typeface="Courier New"/>
                <a:cs typeface="Courier New"/>
                <a:sym typeface="Courier New"/>
              </a:rPr>
              <a:t>from</a:t>
            </a:r>
            <a:r>
              <a:rPr lang="en" sz="1200">
                <a:solidFill>
                  <a:schemeClr val="dk1"/>
                </a:solidFill>
                <a:highlight>
                  <a:srgbClr val="F7F7F7"/>
                </a:highlight>
                <a:latin typeface="Courier New"/>
                <a:ea typeface="Courier New"/>
                <a:cs typeface="Courier New"/>
                <a:sym typeface="Courier New"/>
              </a:rPr>
              <a:t> sklearn.metrics </a:t>
            </a:r>
            <a:r>
              <a:rPr lang="en" sz="1200">
                <a:solidFill>
                  <a:srgbClr val="AF00DB"/>
                </a:solidFill>
                <a:highlight>
                  <a:srgbClr val="F7F7F7"/>
                </a:highlight>
                <a:latin typeface="Courier New"/>
                <a:ea typeface="Courier New"/>
                <a:cs typeface="Courier New"/>
                <a:sym typeface="Courier New"/>
              </a:rPr>
              <a:t>import</a:t>
            </a:r>
            <a:r>
              <a:rPr lang="en" sz="1200">
                <a:solidFill>
                  <a:schemeClr val="dk1"/>
                </a:solidFill>
                <a:highlight>
                  <a:srgbClr val="F7F7F7"/>
                </a:highlight>
                <a:latin typeface="Courier New"/>
                <a:ea typeface="Courier New"/>
                <a:cs typeface="Courier New"/>
                <a:sym typeface="Courier New"/>
              </a:rPr>
              <a:t> recall_score, make_scorer, </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mean_squared_error, r2_score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rgbClr val="AF00DB"/>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sz="1000"/>
          </a:p>
        </p:txBody>
      </p:sp>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88"/>
              <a:t>Required Libraries and Packages</a:t>
            </a:r>
            <a:endParaRPr sz="2188"/>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idx="1" type="body"/>
          </p:nvPr>
        </p:nvSpPr>
        <p:spPr>
          <a:xfrm>
            <a:off x="311700" y="404300"/>
            <a:ext cx="8568600" cy="4739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sklearn.feature_selection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SelectFromModel       </a:t>
            </a:r>
            <a:r>
              <a:rPr lang="en" sz="1050">
                <a:solidFill>
                  <a:srgbClr val="AF00DB"/>
                </a:solidFill>
                <a:highlight>
                  <a:srgbClr val="F7F7F7"/>
                </a:highlight>
                <a:latin typeface="Courier New"/>
                <a:ea typeface="Courier New"/>
                <a:cs typeface="Courier New"/>
                <a:sym typeface="Courier New"/>
              </a:rPr>
              <a:t>from</a:t>
            </a:r>
            <a:r>
              <a:rPr lang="en" sz="1050">
                <a:solidFill>
                  <a:schemeClr val="dk1"/>
                </a:solidFill>
                <a:highlight>
                  <a:srgbClr val="F7F7F7"/>
                </a:highlight>
                <a:latin typeface="Courier New"/>
                <a:ea typeface="Courier New"/>
                <a:cs typeface="Courier New"/>
                <a:sym typeface="Courier New"/>
              </a:rPr>
              <a:t> sklearn.tree </a:t>
            </a:r>
            <a:r>
              <a:rPr lang="en" sz="1050">
                <a:solidFill>
                  <a:srgbClr val="AF00DB"/>
                </a:solidFill>
                <a:highlight>
                  <a:srgbClr val="F7F7F7"/>
                </a:highlight>
                <a:latin typeface="Courier New"/>
                <a:ea typeface="Courier New"/>
                <a:cs typeface="Courier New"/>
                <a:sym typeface="Courier New"/>
              </a:rPr>
              <a:t>import</a:t>
            </a:r>
            <a:r>
              <a:rPr lang="en" sz="1050">
                <a:solidFill>
                  <a:schemeClr val="dk1"/>
                </a:solidFill>
                <a:highlight>
                  <a:srgbClr val="F7F7F7"/>
                </a:highlight>
                <a:latin typeface="Courier New"/>
                <a:ea typeface="Courier New"/>
                <a:cs typeface="Courier New"/>
                <a:sym typeface="Courier New"/>
              </a:rPr>
              <a:t> DecisionTreeClassifier</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lime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lime_tabular, submodular_pick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matplotlib.pyplot </a:t>
            </a:r>
            <a:r>
              <a:rPr lang="en" sz="1000">
                <a:solidFill>
                  <a:srgbClr val="AF00DB"/>
                </a:solidFill>
                <a:highlight>
                  <a:srgbClr val="F7F7F7"/>
                </a:highlight>
                <a:latin typeface="Courier New"/>
                <a:ea typeface="Courier New"/>
                <a:cs typeface="Courier New"/>
                <a:sym typeface="Courier New"/>
              </a:rPr>
              <a:t>as</a:t>
            </a:r>
            <a:r>
              <a:rPr lang="en" sz="1000">
                <a:solidFill>
                  <a:schemeClr val="dk1"/>
                </a:solidFill>
                <a:highlight>
                  <a:srgbClr val="F7F7F7"/>
                </a:highlight>
                <a:latin typeface="Courier New"/>
                <a:ea typeface="Courier New"/>
                <a:cs typeface="Courier New"/>
                <a:sym typeface="Courier New"/>
              </a:rPr>
              <a:t> plt</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warnings</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275"/>
              <a:buNone/>
            </a:pPr>
            <a:r>
              <a:rPr lang="en" sz="1000">
                <a:solidFill>
                  <a:schemeClr val="dk1"/>
                </a:solidFill>
                <a:highlight>
                  <a:srgbClr val="F7F7F7"/>
                </a:highlight>
                <a:latin typeface="Courier New"/>
                <a:ea typeface="Courier New"/>
                <a:cs typeface="Courier New"/>
                <a:sym typeface="Courier New"/>
              </a:rPr>
              <a:t>warnings.filterwarnings(</a:t>
            </a:r>
            <a:r>
              <a:rPr lang="en" sz="1000">
                <a:solidFill>
                  <a:srgbClr val="A31515"/>
                </a:solidFill>
                <a:highlight>
                  <a:srgbClr val="F7F7F7"/>
                </a:highlight>
                <a:latin typeface="Courier New"/>
                <a:ea typeface="Courier New"/>
                <a:cs typeface="Courier New"/>
                <a:sym typeface="Courier New"/>
              </a:rPr>
              <a:t>'ignore'</a:t>
            </a:r>
            <a:r>
              <a:rPr lang="en" sz="1000">
                <a:solidFill>
                  <a:schemeClr val="dk1"/>
                </a:solidFill>
                <a:highlight>
                  <a:srgbClr val="F7F7F7"/>
                </a:highlight>
                <a:latin typeface="Courier New"/>
                <a:ea typeface="Courier New"/>
                <a:cs typeface="Courier New"/>
                <a:sym typeface="Courier New"/>
              </a:rPr>
              <a:t>)</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275"/>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sklearn.linear_model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LinearRegression, LassoCV</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gspread</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google.auth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default</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google.colab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auth</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docx</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PIL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Image</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nltk</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sklearn.feature_extraction.text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CountVectorizer</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sklearn.model_selection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train_test_split, cross_val_score</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sklearn.metrics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classification_report</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lime.lime_text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LimeTextExplainer</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sklearn.feature_extraction.text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TfidfVectorizer</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sklearn.preprocessing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StandardScaler</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275"/>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sklearn.pipeline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Pipeline</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275"/>
              <a:buNone/>
            </a:pPr>
            <a:r>
              <a:rPr lang="en" sz="1000">
                <a:solidFill>
                  <a:srgbClr val="AF00DB"/>
                </a:solidFill>
                <a:highlight>
                  <a:srgbClr val="F7F7F7"/>
                </a:highlight>
                <a:latin typeface="Courier New"/>
                <a:ea typeface="Courier New"/>
                <a:cs typeface="Courier New"/>
                <a:sym typeface="Courier New"/>
              </a:rPr>
              <a:t>from</a:t>
            </a:r>
            <a:r>
              <a:rPr lang="en" sz="1000">
                <a:solidFill>
                  <a:schemeClr val="dk1"/>
                </a:solidFill>
                <a:highlight>
                  <a:srgbClr val="F7F7F7"/>
                </a:highlight>
                <a:latin typeface="Courier New"/>
                <a:ea typeface="Courier New"/>
                <a:cs typeface="Courier New"/>
                <a:sym typeface="Courier New"/>
              </a:rPr>
              <a:t> sklearn.feature_selection </a:t>
            </a:r>
            <a:r>
              <a:rPr lang="en" sz="1000">
                <a:solidFill>
                  <a:srgbClr val="AF00DB"/>
                </a:solidFill>
                <a:highlight>
                  <a:srgbClr val="F7F7F7"/>
                </a:highlight>
                <a:latin typeface="Courier New"/>
                <a:ea typeface="Courier New"/>
                <a:cs typeface="Courier New"/>
                <a:sym typeface="Courier New"/>
              </a:rPr>
              <a:t>import</a:t>
            </a:r>
            <a:r>
              <a:rPr lang="en" sz="1000">
                <a:solidFill>
                  <a:schemeClr val="dk1"/>
                </a:solidFill>
                <a:highlight>
                  <a:srgbClr val="F7F7F7"/>
                </a:highlight>
                <a:latin typeface="Courier New"/>
                <a:ea typeface="Courier New"/>
                <a:cs typeface="Courier New"/>
                <a:sym typeface="Courier New"/>
              </a:rPr>
              <a:t> f_regression, SelectKBest</a:t>
            </a:r>
            <a:endParaRPr sz="1000">
              <a:solidFill>
                <a:srgbClr val="AF00DB"/>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275"/>
              <a:buNone/>
            </a:pPr>
            <a:r>
              <a:rPr lang="en" sz="1000">
                <a:solidFill>
                  <a:schemeClr val="dk1"/>
                </a:solidFill>
                <a:highlight>
                  <a:srgbClr val="F7F7F7"/>
                </a:highlight>
                <a:latin typeface="Courier New"/>
                <a:ea typeface="Courier New"/>
                <a:cs typeface="Courier New"/>
                <a:sym typeface="Courier New"/>
              </a:rPr>
              <a:t>nltk.download(</a:t>
            </a:r>
            <a:r>
              <a:rPr lang="en" sz="1000">
                <a:solidFill>
                  <a:srgbClr val="A31515"/>
                </a:solidFill>
                <a:highlight>
                  <a:srgbClr val="F7F7F7"/>
                </a:highlight>
                <a:latin typeface="Courier New"/>
                <a:ea typeface="Courier New"/>
                <a:cs typeface="Courier New"/>
                <a:sym typeface="Courier New"/>
              </a:rPr>
              <a:t>'punkt'</a:t>
            </a:r>
            <a:r>
              <a:rPr lang="en" sz="1000">
                <a:solidFill>
                  <a:schemeClr val="dk1"/>
                </a:solidFill>
                <a:highlight>
                  <a:srgbClr val="F7F7F7"/>
                </a:highlight>
                <a:latin typeface="Courier New"/>
                <a:ea typeface="Courier New"/>
                <a:cs typeface="Courier New"/>
                <a:sym typeface="Courier New"/>
              </a:rPr>
              <a:t>)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rPr lang="en" sz="1000">
                <a:solidFill>
                  <a:schemeClr val="dk1"/>
                </a:solidFill>
                <a:highlight>
                  <a:srgbClr val="F7F7F7"/>
                </a:highlight>
                <a:latin typeface="Courier New"/>
                <a:ea typeface="Courier New"/>
                <a:cs typeface="Courier New"/>
                <a:sym typeface="Courier New"/>
              </a:rPr>
              <a:t>nltk.download(</a:t>
            </a:r>
            <a:r>
              <a:rPr lang="en" sz="1000">
                <a:solidFill>
                  <a:srgbClr val="A31515"/>
                </a:solidFill>
                <a:highlight>
                  <a:srgbClr val="F7F7F7"/>
                </a:highlight>
                <a:latin typeface="Courier New"/>
                <a:ea typeface="Courier New"/>
                <a:cs typeface="Courier New"/>
                <a:sym typeface="Courier New"/>
              </a:rPr>
              <a:t>'stopwords'</a:t>
            </a:r>
            <a:r>
              <a:rPr lang="en" sz="1000">
                <a:solidFill>
                  <a:schemeClr val="dk1"/>
                </a:solidFill>
                <a:highlight>
                  <a:srgbClr val="F7F7F7"/>
                </a:highlight>
                <a:latin typeface="Courier New"/>
                <a:ea typeface="Courier New"/>
                <a:cs typeface="Courier New"/>
                <a:sym typeface="Courier New"/>
              </a:rPr>
              <a:t>)</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SzPts val="275"/>
              <a:buNone/>
            </a:pPr>
            <a:r>
              <a:t/>
            </a:r>
            <a:endParaRPr sz="10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275"/>
              <a:buFont typeface="Arial"/>
              <a:buNone/>
            </a:pPr>
            <a:r>
              <a:t/>
            </a:r>
            <a:endParaRPr sz="10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SzPts val="275"/>
              <a:buNone/>
            </a:pPr>
            <a:r>
              <a:t/>
            </a:r>
            <a:endParaRPr sz="5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Loading the dataset </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auth.authenticate_user()</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creds, _ = default()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gc = gspread.authorize(creds)</a:t>
            </a:r>
            <a:endParaRPr sz="1400"/>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sheetID = </a:t>
            </a:r>
            <a:r>
              <a:rPr lang="en" sz="1400">
                <a:solidFill>
                  <a:srgbClr val="A31515"/>
                </a:solidFill>
                <a:highlight>
                  <a:srgbClr val="F7F7F7"/>
                </a:highlight>
                <a:latin typeface="Courier New"/>
                <a:ea typeface="Courier New"/>
                <a:cs typeface="Courier New"/>
                <a:sym typeface="Courier New"/>
              </a:rPr>
              <a:t>'1-rVhHaHLcFvikSjKXOR6jCOW</a:t>
            </a:r>
            <a:endParaRPr sz="140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A31515"/>
                </a:solidFill>
                <a:highlight>
                  <a:srgbClr val="F7F7F7"/>
                </a:highlight>
                <a:latin typeface="Courier New"/>
                <a:ea typeface="Courier New"/>
                <a:cs typeface="Courier New"/>
                <a:sym typeface="Courier New"/>
              </a:rPr>
              <a:t>-zdpdNAnLWXzJMAzyRg'</a:t>
            </a:r>
            <a:endParaRPr sz="140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worksheet = gc.open_by_key(sheetID).sheet1</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Get all records from the sheet</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data = worksheet.get_all_records()</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 = pd.DataFrame(data)</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df.head()</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03" name="Google Shape;203;p36"/>
          <p:cNvPicPr preferRelativeResize="0"/>
          <p:nvPr/>
        </p:nvPicPr>
        <p:blipFill>
          <a:blip r:embed="rId3">
            <a:alphaModFix/>
          </a:blip>
          <a:stretch>
            <a:fillRect/>
          </a:stretch>
        </p:blipFill>
        <p:spPr>
          <a:xfrm>
            <a:off x="5006038" y="1203900"/>
            <a:ext cx="3982061" cy="2472800"/>
          </a:xfrm>
          <a:prstGeom prst="rect">
            <a:avLst/>
          </a:prstGeom>
          <a:noFill/>
          <a:ln>
            <a:noFill/>
          </a:ln>
        </p:spPr>
      </p:pic>
      <p:sp>
        <p:nvSpPr>
          <p:cNvPr id="204" name="Google Shape;204;p36"/>
          <p:cNvSpPr txBox="1"/>
          <p:nvPr/>
        </p:nvSpPr>
        <p:spPr>
          <a:xfrm>
            <a:off x="3757900" y="4009825"/>
            <a:ext cx="1092300" cy="4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05" name="Google Shape;205;p36"/>
          <p:cNvSpPr txBox="1"/>
          <p:nvPr/>
        </p:nvSpPr>
        <p:spPr>
          <a:xfrm>
            <a:off x="3380025" y="3946850"/>
            <a:ext cx="1191900" cy="7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206" name="Google Shape;206;p36"/>
          <p:cNvSpPr txBox="1"/>
          <p:nvPr/>
        </p:nvSpPr>
        <p:spPr>
          <a:xfrm>
            <a:off x="4850125" y="3862875"/>
            <a:ext cx="4293900" cy="9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5: Dataframe generated</a:t>
            </a:r>
            <a:r>
              <a:rPr lang="en"/>
              <a:t> </a:t>
            </a:r>
            <a:r>
              <a:rPr lang="en" sz="1800">
                <a:solidFill>
                  <a:schemeClr val="dk2"/>
                </a:solidFill>
              </a:rPr>
              <a:t>using Grok</a:t>
            </a:r>
            <a:r>
              <a:rPr lang="en" sz="1800">
                <a:solidFill>
                  <a:schemeClr val="dk2"/>
                </a:solidFill>
              </a:rPr>
              <a:t>  </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idx="1" type="body"/>
          </p:nvPr>
        </p:nvSpPr>
        <p:spPr>
          <a:xfrm>
            <a:off x="311700" y="1152475"/>
            <a:ext cx="8925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Create a new column 'Check' with initial value as 'Correct'</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a:t>
            </a:r>
            <a:r>
              <a:rPr lang="en" sz="1400">
                <a:solidFill>
                  <a:srgbClr val="A31515"/>
                </a:solidFill>
                <a:highlight>
                  <a:srgbClr val="F7F7F7"/>
                </a:highlight>
                <a:latin typeface="Courier New"/>
                <a:ea typeface="Courier New"/>
                <a:cs typeface="Courier New"/>
                <a:sym typeface="Courier New"/>
              </a:rPr>
              <a:t>'Check'</a:t>
            </a:r>
            <a:r>
              <a:rPr lang="en" sz="1400">
                <a:solidFill>
                  <a:schemeClr val="dk1"/>
                </a:solidFill>
                <a:highlight>
                  <a:srgbClr val="F7F7F7"/>
                </a:highlight>
                <a:latin typeface="Courier New"/>
                <a:ea typeface="Courier New"/>
                <a:cs typeface="Courier New"/>
                <a:sym typeface="Courier New"/>
              </a:rPr>
              <a:t>] = </a:t>
            </a:r>
            <a:r>
              <a:rPr lang="en" sz="1400">
                <a:solidFill>
                  <a:srgbClr val="A31515"/>
                </a:solidFill>
                <a:highlight>
                  <a:srgbClr val="F7F7F7"/>
                </a:highlight>
                <a:latin typeface="Courier New"/>
                <a:ea typeface="Courier New"/>
                <a:cs typeface="Courier New"/>
                <a:sym typeface="Courier New"/>
              </a:rPr>
              <a:t>'Correct'</a:t>
            </a:r>
            <a:endParaRPr sz="140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Update 'Check' to 'Incorrect' if any of the conditions fail</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df.loc[~df[</a:t>
            </a:r>
            <a:r>
              <a:rPr lang="en" sz="1400">
                <a:solidFill>
                  <a:srgbClr val="A31515"/>
                </a:solidFill>
                <a:highlight>
                  <a:srgbClr val="F7F7F7"/>
                </a:highlight>
                <a:latin typeface="Courier New"/>
                <a:ea typeface="Courier New"/>
                <a:cs typeface="Courier New"/>
                <a:sym typeface="Courier New"/>
              </a:rPr>
              <a:t>'X (seconds)'</a:t>
            </a:r>
            <a:r>
              <a:rPr lang="en" sz="1400">
                <a:solidFill>
                  <a:schemeClr val="dk1"/>
                </a:solidFill>
                <a:highlight>
                  <a:srgbClr val="F7F7F7"/>
                </a:highlight>
                <a:latin typeface="Courier New"/>
                <a:ea typeface="Courier New"/>
                <a:cs typeface="Courier New"/>
                <a:sym typeface="Courier New"/>
              </a:rPr>
              <a:t>].between(</a:t>
            </a:r>
            <a:r>
              <a:rPr lang="en" sz="1400">
                <a:solidFill>
                  <a:srgbClr val="116644"/>
                </a:solidFill>
                <a:highlight>
                  <a:srgbClr val="F7F7F7"/>
                </a:highlight>
                <a:latin typeface="Courier New"/>
                <a:ea typeface="Courier New"/>
                <a:cs typeface="Courier New"/>
                <a:sym typeface="Courier New"/>
              </a:rPr>
              <a:t>0</a:t>
            </a:r>
            <a:r>
              <a:rPr lang="en" sz="1400">
                <a:solidFill>
                  <a:schemeClr val="dk1"/>
                </a:solidFill>
                <a:highlight>
                  <a:srgbClr val="F7F7F7"/>
                </a:highlight>
                <a:latin typeface="Courier New"/>
                <a:ea typeface="Courier New"/>
                <a:cs typeface="Courier New"/>
                <a:sym typeface="Courier New"/>
              </a:rPr>
              <a:t>, </a:t>
            </a:r>
            <a:r>
              <a:rPr lang="en" sz="1400">
                <a:solidFill>
                  <a:srgbClr val="116644"/>
                </a:solidFill>
                <a:highlight>
                  <a:srgbClr val="F7F7F7"/>
                </a:highlight>
                <a:latin typeface="Courier New"/>
                <a:ea typeface="Courier New"/>
                <a:cs typeface="Courier New"/>
                <a:sym typeface="Courier New"/>
              </a:rPr>
              <a:t>59</a:t>
            </a:r>
            <a:r>
              <a:rPr lang="en" sz="1400">
                <a:solidFill>
                  <a:schemeClr val="dk1"/>
                </a:solidFill>
                <a:highlight>
                  <a:srgbClr val="F7F7F7"/>
                </a:highlight>
                <a:latin typeface="Courier New"/>
                <a:ea typeface="Courier New"/>
                <a:cs typeface="Courier New"/>
                <a:sym typeface="Courier New"/>
              </a:rPr>
              <a:t>, inclusive=</a:t>
            </a:r>
            <a:r>
              <a:rPr lang="en" sz="1400">
                <a:solidFill>
                  <a:srgbClr val="A31515"/>
                </a:solidFill>
                <a:highlight>
                  <a:srgbClr val="F7F7F7"/>
                </a:highlight>
                <a:latin typeface="Courier New"/>
                <a:ea typeface="Courier New"/>
                <a:cs typeface="Courier New"/>
                <a:sym typeface="Courier New"/>
              </a:rPr>
              <a:t>'both'</a:t>
            </a:r>
            <a:r>
              <a:rPr lang="en" sz="1400">
                <a:solidFill>
                  <a:schemeClr val="dk1"/>
                </a:solidFill>
                <a:highlight>
                  <a:srgbClr val="F7F7F7"/>
                </a:highlight>
                <a:latin typeface="Courier New"/>
                <a:ea typeface="Courier New"/>
                <a:cs typeface="Courier New"/>
                <a:sym typeface="Courier New"/>
              </a:rPr>
              <a:t>), </a:t>
            </a:r>
            <a:r>
              <a:rPr lang="en" sz="1400">
                <a:solidFill>
                  <a:srgbClr val="A31515"/>
                </a:solidFill>
                <a:highlight>
                  <a:srgbClr val="F7F7F7"/>
                </a:highlight>
                <a:latin typeface="Courier New"/>
                <a:ea typeface="Courier New"/>
                <a:cs typeface="Courier New"/>
                <a:sym typeface="Courier New"/>
              </a:rPr>
              <a:t>'Check'</a:t>
            </a:r>
            <a:r>
              <a:rPr lang="en" sz="1400">
                <a:solidFill>
                  <a:schemeClr val="dk1"/>
                </a:solidFill>
                <a:highlight>
                  <a:srgbClr val="F7F7F7"/>
                </a:highlight>
                <a:latin typeface="Courier New"/>
                <a:ea typeface="Courier New"/>
                <a:cs typeface="Courier New"/>
                <a:sym typeface="Courier New"/>
              </a:rPr>
              <a:t>] = </a:t>
            </a:r>
            <a:r>
              <a:rPr lang="en" sz="1400">
                <a:solidFill>
                  <a:srgbClr val="A31515"/>
                </a:solidFill>
                <a:highlight>
                  <a:srgbClr val="F7F7F7"/>
                </a:highlight>
                <a:latin typeface="Courier New"/>
                <a:ea typeface="Courier New"/>
                <a:cs typeface="Courier New"/>
                <a:sym typeface="Courier New"/>
              </a:rPr>
              <a:t>'Incorrect'</a:t>
            </a:r>
            <a:endParaRPr sz="140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df.loc[~df[</a:t>
            </a:r>
            <a:r>
              <a:rPr lang="en" sz="1400">
                <a:solidFill>
                  <a:srgbClr val="A31515"/>
                </a:solidFill>
                <a:highlight>
                  <a:srgbClr val="F7F7F7"/>
                </a:highlight>
                <a:latin typeface="Courier New"/>
                <a:ea typeface="Courier New"/>
                <a:cs typeface="Courier New"/>
                <a:sym typeface="Courier New"/>
              </a:rPr>
              <a:t>'Y (hours)'</a:t>
            </a:r>
            <a:r>
              <a:rPr lang="en" sz="1400">
                <a:solidFill>
                  <a:schemeClr val="dk1"/>
                </a:solidFill>
                <a:highlight>
                  <a:srgbClr val="F7F7F7"/>
                </a:highlight>
                <a:latin typeface="Courier New"/>
                <a:ea typeface="Courier New"/>
                <a:cs typeface="Courier New"/>
                <a:sym typeface="Courier New"/>
              </a:rPr>
              <a:t>].between(</a:t>
            </a:r>
            <a:r>
              <a:rPr lang="en" sz="1400">
                <a:solidFill>
                  <a:srgbClr val="116644"/>
                </a:solidFill>
                <a:highlight>
                  <a:srgbClr val="F7F7F7"/>
                </a:highlight>
                <a:latin typeface="Courier New"/>
                <a:ea typeface="Courier New"/>
                <a:cs typeface="Courier New"/>
                <a:sym typeface="Courier New"/>
              </a:rPr>
              <a:t>0</a:t>
            </a:r>
            <a:r>
              <a:rPr lang="en" sz="1400">
                <a:solidFill>
                  <a:schemeClr val="dk1"/>
                </a:solidFill>
                <a:highlight>
                  <a:srgbClr val="F7F7F7"/>
                </a:highlight>
                <a:latin typeface="Courier New"/>
                <a:ea typeface="Courier New"/>
                <a:cs typeface="Courier New"/>
                <a:sym typeface="Courier New"/>
              </a:rPr>
              <a:t>, </a:t>
            </a:r>
            <a:r>
              <a:rPr lang="en" sz="1400">
                <a:solidFill>
                  <a:srgbClr val="116644"/>
                </a:solidFill>
                <a:highlight>
                  <a:srgbClr val="F7F7F7"/>
                </a:highlight>
                <a:latin typeface="Courier New"/>
                <a:ea typeface="Courier New"/>
                <a:cs typeface="Courier New"/>
                <a:sym typeface="Courier New"/>
              </a:rPr>
              <a:t>47</a:t>
            </a:r>
            <a:r>
              <a:rPr lang="en" sz="1400">
                <a:solidFill>
                  <a:schemeClr val="dk1"/>
                </a:solidFill>
                <a:highlight>
                  <a:srgbClr val="F7F7F7"/>
                </a:highlight>
                <a:latin typeface="Courier New"/>
                <a:ea typeface="Courier New"/>
                <a:cs typeface="Courier New"/>
                <a:sym typeface="Courier New"/>
              </a:rPr>
              <a:t>, inclusive=</a:t>
            </a:r>
            <a:r>
              <a:rPr lang="en" sz="1400">
                <a:solidFill>
                  <a:srgbClr val="A31515"/>
                </a:solidFill>
                <a:highlight>
                  <a:srgbClr val="F7F7F7"/>
                </a:highlight>
                <a:latin typeface="Courier New"/>
                <a:ea typeface="Courier New"/>
                <a:cs typeface="Courier New"/>
                <a:sym typeface="Courier New"/>
              </a:rPr>
              <a:t>'both'</a:t>
            </a:r>
            <a:r>
              <a:rPr lang="en" sz="1400">
                <a:solidFill>
                  <a:schemeClr val="dk1"/>
                </a:solidFill>
                <a:highlight>
                  <a:srgbClr val="F7F7F7"/>
                </a:highlight>
                <a:latin typeface="Courier New"/>
                <a:ea typeface="Courier New"/>
                <a:cs typeface="Courier New"/>
                <a:sym typeface="Courier New"/>
              </a:rPr>
              <a:t>), </a:t>
            </a:r>
            <a:r>
              <a:rPr lang="en" sz="1400">
                <a:solidFill>
                  <a:srgbClr val="A31515"/>
                </a:solidFill>
                <a:highlight>
                  <a:srgbClr val="F7F7F7"/>
                </a:highlight>
                <a:latin typeface="Courier New"/>
                <a:ea typeface="Courier New"/>
                <a:cs typeface="Courier New"/>
                <a:sym typeface="Courier New"/>
              </a:rPr>
              <a:t>'Check'</a:t>
            </a:r>
            <a:r>
              <a:rPr lang="en" sz="1400">
                <a:solidFill>
                  <a:schemeClr val="dk1"/>
                </a:solidFill>
                <a:highlight>
                  <a:srgbClr val="F7F7F7"/>
                </a:highlight>
                <a:latin typeface="Courier New"/>
                <a:ea typeface="Courier New"/>
                <a:cs typeface="Courier New"/>
                <a:sym typeface="Courier New"/>
              </a:rPr>
              <a:t>] = </a:t>
            </a:r>
            <a:r>
              <a:rPr lang="en" sz="1400">
                <a:solidFill>
                  <a:srgbClr val="A31515"/>
                </a:solidFill>
                <a:highlight>
                  <a:srgbClr val="F7F7F7"/>
                </a:highlight>
                <a:latin typeface="Courier New"/>
                <a:ea typeface="Courier New"/>
                <a:cs typeface="Courier New"/>
                <a:sym typeface="Courier New"/>
              </a:rPr>
              <a:t>'Incorrect'</a:t>
            </a:r>
            <a:endParaRPr sz="140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df.loc[~df[</a:t>
            </a:r>
            <a:r>
              <a:rPr lang="en" sz="1400">
                <a:solidFill>
                  <a:srgbClr val="A31515"/>
                </a:solidFill>
                <a:highlight>
                  <a:srgbClr val="F7F7F7"/>
                </a:highlight>
                <a:latin typeface="Courier New"/>
                <a:ea typeface="Courier New"/>
                <a:cs typeface="Courier New"/>
                <a:sym typeface="Courier New"/>
              </a:rPr>
              <a:t>'Z (minutes)'</a:t>
            </a:r>
            <a:r>
              <a:rPr lang="en" sz="1400">
                <a:solidFill>
                  <a:schemeClr val="dk1"/>
                </a:solidFill>
                <a:highlight>
                  <a:srgbClr val="F7F7F7"/>
                </a:highlight>
                <a:latin typeface="Courier New"/>
                <a:ea typeface="Courier New"/>
                <a:cs typeface="Courier New"/>
                <a:sym typeface="Courier New"/>
              </a:rPr>
              <a:t>].between(</a:t>
            </a:r>
            <a:r>
              <a:rPr lang="en" sz="1400">
                <a:solidFill>
                  <a:srgbClr val="116644"/>
                </a:solidFill>
                <a:highlight>
                  <a:srgbClr val="F7F7F7"/>
                </a:highlight>
                <a:latin typeface="Courier New"/>
                <a:ea typeface="Courier New"/>
                <a:cs typeface="Courier New"/>
                <a:sym typeface="Courier New"/>
              </a:rPr>
              <a:t>0</a:t>
            </a:r>
            <a:r>
              <a:rPr lang="en" sz="1400">
                <a:solidFill>
                  <a:schemeClr val="dk1"/>
                </a:solidFill>
                <a:highlight>
                  <a:srgbClr val="F7F7F7"/>
                </a:highlight>
                <a:latin typeface="Courier New"/>
                <a:ea typeface="Courier New"/>
                <a:cs typeface="Courier New"/>
                <a:sym typeface="Courier New"/>
              </a:rPr>
              <a:t>, </a:t>
            </a:r>
            <a:r>
              <a:rPr lang="en" sz="1400">
                <a:solidFill>
                  <a:srgbClr val="116644"/>
                </a:solidFill>
                <a:highlight>
                  <a:srgbClr val="F7F7F7"/>
                </a:highlight>
                <a:latin typeface="Courier New"/>
                <a:ea typeface="Courier New"/>
                <a:cs typeface="Courier New"/>
                <a:sym typeface="Courier New"/>
              </a:rPr>
              <a:t>59</a:t>
            </a:r>
            <a:r>
              <a:rPr lang="en" sz="1400">
                <a:solidFill>
                  <a:schemeClr val="dk1"/>
                </a:solidFill>
                <a:highlight>
                  <a:srgbClr val="F7F7F7"/>
                </a:highlight>
                <a:latin typeface="Courier New"/>
                <a:ea typeface="Courier New"/>
                <a:cs typeface="Courier New"/>
                <a:sym typeface="Courier New"/>
              </a:rPr>
              <a:t>, inclusive=</a:t>
            </a:r>
            <a:r>
              <a:rPr lang="en" sz="1400">
                <a:solidFill>
                  <a:srgbClr val="A31515"/>
                </a:solidFill>
                <a:highlight>
                  <a:srgbClr val="F7F7F7"/>
                </a:highlight>
                <a:latin typeface="Courier New"/>
                <a:ea typeface="Courier New"/>
                <a:cs typeface="Courier New"/>
                <a:sym typeface="Courier New"/>
              </a:rPr>
              <a:t>'both'</a:t>
            </a:r>
            <a:r>
              <a:rPr lang="en" sz="1400">
                <a:solidFill>
                  <a:schemeClr val="dk1"/>
                </a:solidFill>
                <a:highlight>
                  <a:srgbClr val="F7F7F7"/>
                </a:highlight>
                <a:latin typeface="Courier New"/>
                <a:ea typeface="Courier New"/>
                <a:cs typeface="Courier New"/>
                <a:sym typeface="Courier New"/>
              </a:rPr>
              <a:t>), </a:t>
            </a:r>
            <a:r>
              <a:rPr lang="en" sz="1400">
                <a:solidFill>
                  <a:srgbClr val="A31515"/>
                </a:solidFill>
                <a:highlight>
                  <a:srgbClr val="F7F7F7"/>
                </a:highlight>
                <a:latin typeface="Courier New"/>
                <a:ea typeface="Courier New"/>
                <a:cs typeface="Courier New"/>
                <a:sym typeface="Courier New"/>
              </a:rPr>
              <a:t>'Check'</a:t>
            </a:r>
            <a:r>
              <a:rPr lang="en" sz="1400">
                <a:solidFill>
                  <a:schemeClr val="dk1"/>
                </a:solidFill>
                <a:highlight>
                  <a:srgbClr val="F7F7F7"/>
                </a:highlight>
                <a:latin typeface="Courier New"/>
                <a:ea typeface="Courier New"/>
                <a:cs typeface="Courier New"/>
                <a:sym typeface="Courier New"/>
              </a:rPr>
              <a:t>] = </a:t>
            </a:r>
            <a:r>
              <a:rPr lang="en" sz="1400">
                <a:solidFill>
                  <a:srgbClr val="A31515"/>
                </a:solidFill>
                <a:highlight>
                  <a:srgbClr val="F7F7F7"/>
                </a:highlight>
                <a:latin typeface="Courier New"/>
                <a:ea typeface="Courier New"/>
                <a:cs typeface="Courier New"/>
                <a:sym typeface="Courier New"/>
              </a:rPr>
              <a:t>'Incorrect'</a:t>
            </a:r>
            <a:endParaRPr sz="140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 = df[df[</a:t>
            </a:r>
            <a:r>
              <a:rPr lang="en" sz="1400">
                <a:solidFill>
                  <a:srgbClr val="A31515"/>
                </a:solidFill>
                <a:highlight>
                  <a:srgbClr val="F7F7F7"/>
                </a:highlight>
                <a:latin typeface="Courier New"/>
                <a:ea typeface="Courier New"/>
                <a:cs typeface="Courier New"/>
                <a:sym typeface="Courier New"/>
              </a:rPr>
              <a:t>'Check'</a:t>
            </a:r>
            <a:r>
              <a:rPr lang="en" sz="1400">
                <a:solidFill>
                  <a:schemeClr val="dk1"/>
                </a:solidFill>
                <a:highlight>
                  <a:srgbClr val="F7F7F7"/>
                </a:highlight>
                <a:latin typeface="Courier New"/>
                <a:ea typeface="Courier New"/>
                <a:cs typeface="Courier New"/>
                <a:sym typeface="Courier New"/>
              </a:rPr>
              <a:t>] != </a:t>
            </a:r>
            <a:r>
              <a:rPr lang="en" sz="1400">
                <a:solidFill>
                  <a:srgbClr val="A31515"/>
                </a:solidFill>
                <a:highlight>
                  <a:srgbClr val="F7F7F7"/>
                </a:highlight>
                <a:latin typeface="Courier New"/>
                <a:ea typeface="Courier New"/>
                <a:cs typeface="Courier New"/>
                <a:sym typeface="Courier New"/>
              </a:rPr>
              <a:t>'Incorrect'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(df.shape)</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300"/>
          </a:p>
          <a:p>
            <a:pPr indent="0" lvl="0" marL="0" rtl="0" algn="l">
              <a:spcBef>
                <a:spcPts val="1200"/>
              </a:spcBef>
              <a:spcAft>
                <a:spcPts val="1200"/>
              </a:spcAft>
              <a:buNone/>
            </a:pPr>
            <a:r>
              <a:t/>
            </a:r>
            <a:endParaRPr sz="1300"/>
          </a:p>
        </p:txBody>
      </p:sp>
      <p:sp>
        <p:nvSpPr>
          <p:cNvPr id="212" name="Google Shape;212;p37"/>
          <p:cNvSpPr txBox="1"/>
          <p:nvPr/>
        </p:nvSpPr>
        <p:spPr>
          <a:xfrm>
            <a:off x="461875" y="503850"/>
            <a:ext cx="5269500" cy="6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Identifying incorrect data</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(1005, 4) - indicating that there were 44 incorrectly generated entries by Grok.</a:t>
            </a:r>
            <a:endParaRPr sz="1800"/>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Now, we drop the ‘Check’ column and create our binary column ‘Time’ which is ‘Correct’ is the number of hours (Y) is lesser than 24. This column is label </a:t>
            </a:r>
            <a:r>
              <a:rPr lang="en"/>
              <a:t>encoded</a:t>
            </a:r>
            <a:r>
              <a:rPr lang="en"/>
              <a:t> as 0 for ‘Correct’ and 1 for ‘Incorrect’.</a:t>
            </a:r>
            <a:endParaRPr/>
          </a:p>
          <a:p>
            <a:pPr indent="0" lvl="0" marL="457200" rtl="0" algn="l">
              <a:lnSpc>
                <a:spcPct val="135714"/>
              </a:lnSpc>
              <a:spcBef>
                <a:spcPts val="1200"/>
              </a:spcBef>
              <a:spcAft>
                <a:spcPts val="0"/>
              </a:spcAft>
              <a:buNone/>
            </a:pPr>
            <a:r>
              <a:rPr lang="en" sz="1400">
                <a:solidFill>
                  <a:schemeClr val="dk1"/>
                </a:solidFill>
                <a:highlight>
                  <a:srgbClr val="F7F7F7"/>
                </a:highlight>
                <a:latin typeface="Courier New"/>
                <a:ea typeface="Courier New"/>
                <a:cs typeface="Courier New"/>
                <a:sym typeface="Courier New"/>
              </a:rPr>
              <a:t>df.drop(columns=[</a:t>
            </a:r>
            <a:r>
              <a:rPr lang="en" sz="1400">
                <a:solidFill>
                  <a:srgbClr val="A31515"/>
                </a:solidFill>
                <a:highlight>
                  <a:srgbClr val="F7F7F7"/>
                </a:highlight>
                <a:latin typeface="Courier New"/>
                <a:ea typeface="Courier New"/>
                <a:cs typeface="Courier New"/>
                <a:sym typeface="Courier New"/>
              </a:rPr>
              <a:t>'Check'</a:t>
            </a:r>
            <a:r>
              <a:rPr lang="en" sz="1400">
                <a:solidFill>
                  <a:schemeClr val="dk1"/>
                </a:solidFill>
                <a:highlight>
                  <a:srgbClr val="F7F7F7"/>
                </a:highlight>
                <a:latin typeface="Courier New"/>
                <a:ea typeface="Courier New"/>
                <a:cs typeface="Courier New"/>
                <a:sym typeface="Courier New"/>
              </a:rPr>
              <a:t>], inplace=</a:t>
            </a:r>
            <a:r>
              <a:rPr lang="en" sz="1400">
                <a:solidFill>
                  <a:srgbClr val="0000FF"/>
                </a:solidFill>
                <a:highlight>
                  <a:srgbClr val="F7F7F7"/>
                </a:highlight>
                <a:latin typeface="Courier New"/>
                <a:ea typeface="Courier New"/>
                <a:cs typeface="Courier New"/>
                <a:sym typeface="Courier New"/>
              </a:rPr>
              <a:t>True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df[</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 = df[</a:t>
            </a:r>
            <a:r>
              <a:rPr lang="en" sz="1400">
                <a:solidFill>
                  <a:srgbClr val="A31515"/>
                </a:solidFill>
                <a:highlight>
                  <a:srgbClr val="F7F7F7"/>
                </a:highlight>
                <a:latin typeface="Courier New"/>
                <a:ea typeface="Courier New"/>
                <a:cs typeface="Courier New"/>
                <a:sym typeface="Courier New"/>
              </a:rPr>
              <a:t>'Y (hours)'</a:t>
            </a:r>
            <a:r>
              <a:rPr lang="en" sz="1400">
                <a:solidFill>
                  <a:schemeClr val="dk1"/>
                </a:solidFill>
                <a:highlight>
                  <a:srgbClr val="F7F7F7"/>
                </a:highlight>
                <a:latin typeface="Courier New"/>
                <a:ea typeface="Courier New"/>
                <a:cs typeface="Courier New"/>
                <a:sym typeface="Courier New"/>
              </a:rPr>
              <a:t>].apply(</a:t>
            </a:r>
            <a:r>
              <a:rPr lang="en" sz="1400">
                <a:solidFill>
                  <a:srgbClr val="0000FF"/>
                </a:solidFill>
                <a:highlight>
                  <a:srgbClr val="F7F7F7"/>
                </a:highlight>
                <a:latin typeface="Courier New"/>
                <a:ea typeface="Courier New"/>
                <a:cs typeface="Courier New"/>
                <a:sym typeface="Courier New"/>
              </a:rPr>
              <a:t>lambda</a:t>
            </a:r>
            <a:r>
              <a:rPr lang="en" sz="1400">
                <a:solidFill>
                  <a:schemeClr val="dk1"/>
                </a:solidFill>
                <a:highlight>
                  <a:srgbClr val="F7F7F7"/>
                </a:highlight>
                <a:latin typeface="Courier New"/>
                <a:ea typeface="Courier New"/>
                <a:cs typeface="Courier New"/>
                <a:sym typeface="Courier New"/>
              </a:rPr>
              <a:t> x: </a:t>
            </a:r>
            <a:r>
              <a:rPr lang="en" sz="1400">
                <a:solidFill>
                  <a:srgbClr val="A31515"/>
                </a:solidFill>
                <a:highlight>
                  <a:srgbClr val="F7F7F7"/>
                </a:highlight>
                <a:latin typeface="Courier New"/>
                <a:ea typeface="Courier New"/>
                <a:cs typeface="Courier New"/>
                <a:sym typeface="Courier New"/>
              </a:rPr>
              <a:t>'Incorrect'</a:t>
            </a:r>
            <a:r>
              <a:rPr lang="en" sz="1400">
                <a:solidFill>
                  <a:schemeClr val="dk1"/>
                </a:solidFill>
                <a:highlight>
                  <a:srgbClr val="F7F7F7"/>
                </a:highlight>
                <a:latin typeface="Courier New"/>
                <a:ea typeface="Courier New"/>
                <a:cs typeface="Courier New"/>
                <a:sym typeface="Courier New"/>
              </a:rPr>
              <a:t> </a:t>
            </a:r>
            <a:r>
              <a:rPr lang="en" sz="1400">
                <a:solidFill>
                  <a:srgbClr val="AF00DB"/>
                </a:solidFill>
                <a:highlight>
                  <a:srgbClr val="F7F7F7"/>
                </a:highlight>
                <a:latin typeface="Courier New"/>
                <a:ea typeface="Courier New"/>
                <a:cs typeface="Courier New"/>
                <a:sym typeface="Courier New"/>
              </a:rPr>
              <a:t>if</a:t>
            </a:r>
            <a:r>
              <a:rPr lang="en" sz="1400">
                <a:solidFill>
                  <a:schemeClr val="dk1"/>
                </a:solidFill>
                <a:highlight>
                  <a:srgbClr val="F7F7F7"/>
                </a:highlight>
                <a:latin typeface="Courier New"/>
                <a:ea typeface="Courier New"/>
                <a:cs typeface="Courier New"/>
                <a:sym typeface="Courier New"/>
              </a:rPr>
              <a:t> x &gt;= </a:t>
            </a:r>
            <a:r>
              <a:rPr lang="en" sz="1400">
                <a:solidFill>
                  <a:srgbClr val="116644"/>
                </a:solidFill>
                <a:highlight>
                  <a:srgbClr val="F7F7F7"/>
                </a:highlight>
                <a:latin typeface="Courier New"/>
                <a:ea typeface="Courier New"/>
                <a:cs typeface="Courier New"/>
                <a:sym typeface="Courier New"/>
              </a:rPr>
              <a:t>24</a:t>
            </a:r>
            <a:r>
              <a:rPr lang="en" sz="1400">
                <a:solidFill>
                  <a:schemeClr val="dk1"/>
                </a:solidFill>
                <a:highlight>
                  <a:srgbClr val="F7F7F7"/>
                </a:highlight>
                <a:latin typeface="Courier New"/>
                <a:ea typeface="Courier New"/>
                <a:cs typeface="Courier New"/>
                <a:sym typeface="Courier New"/>
              </a:rPr>
              <a:t> </a:t>
            </a:r>
            <a:r>
              <a:rPr lang="en" sz="1400">
                <a:solidFill>
                  <a:srgbClr val="AF00DB"/>
                </a:solidFill>
                <a:highlight>
                  <a:srgbClr val="F7F7F7"/>
                </a:highlight>
                <a:latin typeface="Courier New"/>
                <a:ea typeface="Courier New"/>
                <a:cs typeface="Courier New"/>
                <a:sym typeface="Courier New"/>
              </a:rPr>
              <a:t>else</a:t>
            </a:r>
            <a:r>
              <a:rPr lang="en" sz="1400">
                <a:solidFill>
                  <a:schemeClr val="dk1"/>
                </a:solidFill>
                <a:highlight>
                  <a:srgbClr val="F7F7F7"/>
                </a:highlight>
                <a:latin typeface="Courier New"/>
                <a:ea typeface="Courier New"/>
                <a:cs typeface="Courier New"/>
                <a:sym typeface="Courier New"/>
              </a:rPr>
              <a:t> </a:t>
            </a:r>
            <a:r>
              <a:rPr lang="en" sz="1400">
                <a:solidFill>
                  <a:srgbClr val="A31515"/>
                </a:solidFill>
                <a:highlight>
                  <a:srgbClr val="F7F7F7"/>
                </a:highlight>
                <a:latin typeface="Courier New"/>
                <a:ea typeface="Courier New"/>
                <a:cs typeface="Courier New"/>
                <a:sym typeface="Courier New"/>
              </a:rPr>
              <a:t>'Correct'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y_counts = df[</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].value_counts()</a:t>
            </a:r>
            <a:endParaRPr sz="1400">
              <a:solidFill>
                <a:schemeClr val="dk1"/>
              </a:solidFill>
              <a:highlight>
                <a:srgbClr val="F7F7F7"/>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(y_counts)</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chemeClr val="dk1"/>
              </a:solidFill>
              <a:highlight>
                <a:srgbClr val="F7F7F7"/>
              </a:highlight>
              <a:latin typeface="Courier New"/>
              <a:ea typeface="Courier New"/>
              <a:cs typeface="Courier New"/>
              <a:sym typeface="Courier New"/>
            </a:endParaRPr>
          </a:p>
          <a:p>
            <a:pPr indent="0" lvl="0" marL="457200" rtl="0" algn="l">
              <a:spcBef>
                <a:spcPts val="0"/>
              </a:spcBef>
              <a:spcAft>
                <a:spcPts val="1200"/>
              </a:spcAft>
              <a:buNone/>
            </a:pPr>
            <a:r>
              <a:t/>
            </a:r>
            <a:endParaRPr/>
          </a:p>
        </p:txBody>
      </p:sp>
      <p:pic>
        <p:nvPicPr>
          <p:cNvPr id="219" name="Google Shape;219;p38"/>
          <p:cNvPicPr preferRelativeResize="0"/>
          <p:nvPr/>
        </p:nvPicPr>
        <p:blipFill>
          <a:blip r:embed="rId3">
            <a:alphaModFix/>
          </a:blip>
          <a:stretch>
            <a:fillRect/>
          </a:stretch>
        </p:blipFill>
        <p:spPr>
          <a:xfrm>
            <a:off x="5149013" y="3221688"/>
            <a:ext cx="2886075" cy="1114425"/>
          </a:xfrm>
          <a:prstGeom prst="rect">
            <a:avLst/>
          </a:prstGeom>
          <a:noFill/>
          <a:ln>
            <a:noFill/>
          </a:ln>
        </p:spPr>
      </p:pic>
      <p:sp>
        <p:nvSpPr>
          <p:cNvPr id="220" name="Google Shape;220;p38"/>
          <p:cNvSpPr txBox="1"/>
          <p:nvPr/>
        </p:nvSpPr>
        <p:spPr>
          <a:xfrm>
            <a:off x="4744625" y="4463900"/>
            <a:ext cx="3799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6: Distribution of Time</a:t>
            </a:r>
            <a:endParaRPr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Encoding</a:t>
            </a:r>
            <a:endParaRPr/>
          </a:p>
        </p:txBody>
      </p:sp>
      <p:sp>
        <p:nvSpPr>
          <p:cNvPr id="226" name="Google Shape;22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 = df[</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a:t>
            </a:r>
            <a:r>
              <a:rPr lang="en" sz="1400">
                <a:solidFill>
                  <a:srgbClr val="795E26"/>
                </a:solidFill>
                <a:highlight>
                  <a:srgbClr val="F7F7F7"/>
                </a:highlight>
                <a:latin typeface="Courier New"/>
                <a:ea typeface="Courier New"/>
                <a:cs typeface="Courier New"/>
                <a:sym typeface="Courier New"/>
              </a:rPr>
              <a:t>map</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'Correct'</a:t>
            </a:r>
            <a:r>
              <a:rPr lang="en" sz="1400">
                <a:solidFill>
                  <a:schemeClr val="dk1"/>
                </a:solidFill>
                <a:highlight>
                  <a:srgbClr val="F7F7F7"/>
                </a:highlight>
                <a:latin typeface="Courier New"/>
                <a:ea typeface="Courier New"/>
                <a:cs typeface="Courier New"/>
                <a:sym typeface="Courier New"/>
              </a:rPr>
              <a:t>: </a:t>
            </a:r>
            <a:r>
              <a:rPr lang="en" sz="1400">
                <a:solidFill>
                  <a:srgbClr val="116644"/>
                </a:solidFill>
                <a:highlight>
                  <a:srgbClr val="F7F7F7"/>
                </a:highlight>
                <a:latin typeface="Courier New"/>
                <a:ea typeface="Courier New"/>
                <a:cs typeface="Courier New"/>
                <a:sym typeface="Courier New"/>
              </a:rPr>
              <a:t>0</a:t>
            </a:r>
            <a:r>
              <a:rPr lang="en" sz="1400">
                <a:solidFill>
                  <a:schemeClr val="dk1"/>
                </a:solidFill>
                <a:highlight>
                  <a:srgbClr val="F7F7F7"/>
                </a:highlight>
                <a:latin typeface="Courier New"/>
                <a:ea typeface="Courier New"/>
                <a:cs typeface="Courier New"/>
                <a:sym typeface="Courier New"/>
              </a:rPr>
              <a:t>, </a:t>
            </a:r>
            <a:r>
              <a:rPr lang="en" sz="1400">
                <a:solidFill>
                  <a:srgbClr val="A31515"/>
                </a:solidFill>
                <a:highlight>
                  <a:srgbClr val="F7F7F7"/>
                </a:highlight>
                <a:latin typeface="Courier New"/>
                <a:ea typeface="Courier New"/>
                <a:cs typeface="Courier New"/>
                <a:sym typeface="Courier New"/>
              </a:rPr>
              <a:t>'Incorrect'</a:t>
            </a:r>
            <a:r>
              <a:rPr lang="en" sz="1400">
                <a:solidFill>
                  <a:schemeClr val="dk1"/>
                </a:solidFill>
                <a:highlight>
                  <a:srgbClr val="F7F7F7"/>
                </a:highlight>
                <a:latin typeface="Courier New"/>
                <a:ea typeface="Courier New"/>
                <a:cs typeface="Courier New"/>
                <a:sym typeface="Courier New"/>
              </a:rPr>
              <a:t>: </a:t>
            </a:r>
            <a:r>
              <a:rPr lang="en" sz="1400">
                <a:solidFill>
                  <a:srgbClr val="116644"/>
                </a:solidFill>
                <a:highlight>
                  <a:srgbClr val="F7F7F7"/>
                </a:highlight>
                <a:latin typeface="Courier New"/>
                <a:ea typeface="Courier New"/>
                <a:cs typeface="Courier New"/>
                <a:sym typeface="Courier New"/>
              </a:rPr>
              <a:t>1</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27" name="Google Shape;227;p39"/>
          <p:cNvPicPr preferRelativeResize="0"/>
          <p:nvPr/>
        </p:nvPicPr>
        <p:blipFill>
          <a:blip r:embed="rId3">
            <a:alphaModFix/>
          </a:blip>
          <a:stretch>
            <a:fillRect/>
          </a:stretch>
        </p:blipFill>
        <p:spPr>
          <a:xfrm>
            <a:off x="1795863" y="1854238"/>
            <a:ext cx="5057775" cy="2714625"/>
          </a:xfrm>
          <a:prstGeom prst="rect">
            <a:avLst/>
          </a:prstGeom>
          <a:noFill/>
          <a:ln>
            <a:noFill/>
          </a:ln>
        </p:spPr>
      </p:pic>
      <p:sp>
        <p:nvSpPr>
          <p:cNvPr id="228" name="Google Shape;228;p39"/>
          <p:cNvSpPr txBox="1"/>
          <p:nvPr/>
        </p:nvSpPr>
        <p:spPr>
          <a:xfrm>
            <a:off x="2015400" y="4597650"/>
            <a:ext cx="45558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7 : Dataframe</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of Dataframe in Fig 7</a:t>
            </a:r>
            <a:endParaRPr/>
          </a:p>
        </p:txBody>
      </p:sp>
      <p:sp>
        <p:nvSpPr>
          <p:cNvPr id="234" name="Google Shape;23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Univariate Analysis </a:t>
            </a:r>
            <a:endParaRPr/>
          </a:p>
          <a:p>
            <a:pPr indent="0" lvl="0" marL="0" rtl="0" algn="l">
              <a:spcBef>
                <a:spcPts val="1200"/>
              </a:spcBef>
              <a:spcAft>
                <a:spcPts val="0"/>
              </a:spcAft>
              <a:buNone/>
            </a:pPr>
            <a:r>
              <a:rPr lang="en"/>
              <a:t>Z (minutes) has two common durations -                                                                       around 10 to 20 mins  and 50 to 60 minutes. </a:t>
            </a:r>
            <a:endParaRPr/>
          </a:p>
          <a:p>
            <a:pPr indent="0" lvl="0" marL="0" rtl="0" algn="l">
              <a:lnSpc>
                <a:spcPct val="135714"/>
              </a:lnSpc>
              <a:spcBef>
                <a:spcPts val="1200"/>
              </a:spcBef>
              <a:spcAft>
                <a:spcPts val="0"/>
              </a:spcAft>
              <a:buNone/>
            </a:pPr>
            <a:r>
              <a:rPr lang="en" sz="1400">
                <a:solidFill>
                  <a:schemeClr val="dk1"/>
                </a:solidFill>
                <a:highlight>
                  <a:srgbClr val="F7F7F7"/>
                </a:highlight>
                <a:latin typeface="Courier New"/>
                <a:ea typeface="Courier New"/>
                <a:cs typeface="Courier New"/>
                <a:sym typeface="Courier New"/>
              </a:rPr>
              <a:t>df[</a:t>
            </a:r>
            <a:r>
              <a:rPr lang="en" sz="1400">
                <a:solidFill>
                  <a:srgbClr val="A31515"/>
                </a:solidFill>
                <a:highlight>
                  <a:srgbClr val="F7F7F7"/>
                </a:highlight>
                <a:latin typeface="Courier New"/>
                <a:ea typeface="Courier New"/>
                <a:cs typeface="Courier New"/>
                <a:sym typeface="Courier New"/>
              </a:rPr>
              <a:t>'Z (minutes)'</a:t>
            </a:r>
            <a:r>
              <a:rPr lang="en" sz="1400">
                <a:solidFill>
                  <a:schemeClr val="dk1"/>
                </a:solidFill>
                <a:highlight>
                  <a:srgbClr val="F7F7F7"/>
                </a:highlight>
                <a:latin typeface="Courier New"/>
                <a:ea typeface="Courier New"/>
                <a:cs typeface="Courier New"/>
                <a:sym typeface="Courier New"/>
              </a:rPr>
              <a:t>].plot(kind=</a:t>
            </a:r>
            <a:r>
              <a:rPr lang="en" sz="1400">
                <a:solidFill>
                  <a:srgbClr val="A31515"/>
                </a:solidFill>
                <a:highlight>
                  <a:srgbClr val="F7F7F7"/>
                </a:highlight>
                <a:latin typeface="Courier New"/>
                <a:ea typeface="Courier New"/>
                <a:cs typeface="Courier New"/>
                <a:sym typeface="Courier New"/>
              </a:rPr>
              <a:t>'hist'</a:t>
            </a:r>
            <a:r>
              <a:rPr lang="en" sz="1400">
                <a:solidFill>
                  <a:schemeClr val="dk1"/>
                </a:solidFill>
                <a:highlight>
                  <a:srgbClr val="F7F7F7"/>
                </a:highlight>
                <a:latin typeface="Courier New"/>
                <a:ea typeface="Courier New"/>
                <a:cs typeface="Courier New"/>
                <a:sym typeface="Courier New"/>
              </a:rPr>
              <a:t>, bins=</a:t>
            </a:r>
            <a:r>
              <a:rPr lang="en" sz="1400">
                <a:solidFill>
                  <a:srgbClr val="116644"/>
                </a:solidFill>
                <a:highlight>
                  <a:srgbClr val="F7F7F7"/>
                </a:highlight>
                <a:latin typeface="Courier New"/>
                <a:ea typeface="Courier New"/>
                <a:cs typeface="Courier New"/>
                <a:sym typeface="Courier New"/>
              </a:rPr>
              <a:t>20</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title=</a:t>
            </a:r>
            <a:r>
              <a:rPr lang="en" sz="1400">
                <a:solidFill>
                  <a:srgbClr val="A31515"/>
                </a:solidFill>
                <a:highlight>
                  <a:srgbClr val="F7F7F7"/>
                </a:highlight>
                <a:latin typeface="Courier New"/>
                <a:ea typeface="Courier New"/>
                <a:cs typeface="Courier New"/>
                <a:sym typeface="Courier New"/>
              </a:rPr>
              <a:t>'Z (minutes)'</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plt.gca().spines[[</a:t>
            </a:r>
            <a:r>
              <a:rPr lang="en" sz="1400">
                <a:solidFill>
                  <a:srgbClr val="A31515"/>
                </a:solidFill>
                <a:highlight>
                  <a:srgbClr val="F7F7F7"/>
                </a:highlight>
                <a:latin typeface="Courier New"/>
                <a:ea typeface="Courier New"/>
                <a:cs typeface="Courier New"/>
                <a:sym typeface="Courier New"/>
              </a:rPr>
              <a:t>'top'</a:t>
            </a:r>
            <a:r>
              <a:rPr lang="en" sz="1400">
                <a:solidFill>
                  <a:schemeClr val="dk1"/>
                </a:solidFill>
                <a:highlight>
                  <a:srgbClr val="F7F7F7"/>
                </a:highlight>
                <a:latin typeface="Courier New"/>
                <a:ea typeface="Courier New"/>
                <a:cs typeface="Courier New"/>
                <a:sym typeface="Courier New"/>
              </a:rPr>
              <a:t>, </a:t>
            </a:r>
            <a:r>
              <a:rPr lang="en" sz="1400">
                <a:solidFill>
                  <a:srgbClr val="A31515"/>
                </a:solidFill>
                <a:highlight>
                  <a:srgbClr val="F7F7F7"/>
                </a:highlight>
                <a:latin typeface="Courier New"/>
                <a:ea typeface="Courier New"/>
                <a:cs typeface="Courier New"/>
                <a:sym typeface="Courier New"/>
              </a:rPr>
              <a:t>'right'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set_visible(</a:t>
            </a:r>
            <a:r>
              <a:rPr lang="en" sz="1400">
                <a:solidFill>
                  <a:srgbClr val="0000FF"/>
                </a:solidFill>
                <a:highlight>
                  <a:srgbClr val="F7F7F7"/>
                </a:highlight>
                <a:latin typeface="Courier New"/>
                <a:ea typeface="Courier New"/>
                <a:cs typeface="Courier New"/>
                <a:sym typeface="Courier New"/>
              </a:rPr>
              <a:t>False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rPr lang="en" sz="1400"/>
              <a:t>                 </a:t>
            </a:r>
            <a:endParaRPr sz="1400"/>
          </a:p>
        </p:txBody>
      </p:sp>
      <p:pic>
        <p:nvPicPr>
          <p:cNvPr id="235" name="Google Shape;235;p40"/>
          <p:cNvPicPr preferRelativeResize="0"/>
          <p:nvPr/>
        </p:nvPicPr>
        <p:blipFill>
          <a:blip r:embed="rId3">
            <a:alphaModFix/>
          </a:blip>
          <a:stretch>
            <a:fillRect/>
          </a:stretch>
        </p:blipFill>
        <p:spPr>
          <a:xfrm>
            <a:off x="5143500" y="1277675"/>
            <a:ext cx="3474500" cy="2889601"/>
          </a:xfrm>
          <a:prstGeom prst="rect">
            <a:avLst/>
          </a:prstGeom>
          <a:noFill/>
          <a:ln>
            <a:noFill/>
          </a:ln>
        </p:spPr>
      </p:pic>
      <p:sp>
        <p:nvSpPr>
          <p:cNvPr id="236" name="Google Shape;236;p40"/>
          <p:cNvSpPr txBox="1"/>
          <p:nvPr/>
        </p:nvSpPr>
        <p:spPr>
          <a:xfrm>
            <a:off x="5374450" y="4167275"/>
            <a:ext cx="30126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8: UA of Z (mins)</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Y(hours) has 6 peaks with the most                                                                                                 frequent being at 47.</a:t>
            </a:r>
            <a:endParaRPr/>
          </a:p>
          <a:p>
            <a:pPr indent="0" lvl="0" marL="0" rtl="0" algn="l">
              <a:lnSpc>
                <a:spcPct val="135714"/>
              </a:lnSpc>
              <a:spcBef>
                <a:spcPts val="1200"/>
              </a:spcBef>
              <a:spcAft>
                <a:spcPts val="0"/>
              </a:spcAft>
              <a:buNone/>
            </a:pPr>
            <a:r>
              <a:rPr lang="en" sz="1400">
                <a:solidFill>
                  <a:schemeClr val="dk1"/>
                </a:solidFill>
                <a:highlight>
                  <a:srgbClr val="F7F7F7"/>
                </a:highlight>
                <a:latin typeface="Courier New"/>
                <a:ea typeface="Courier New"/>
                <a:cs typeface="Courier New"/>
                <a:sym typeface="Courier New"/>
              </a:rPr>
              <a:t>df[</a:t>
            </a:r>
            <a:r>
              <a:rPr lang="en" sz="1400">
                <a:solidFill>
                  <a:srgbClr val="A31515"/>
                </a:solidFill>
                <a:highlight>
                  <a:srgbClr val="F7F7F7"/>
                </a:highlight>
                <a:latin typeface="Courier New"/>
                <a:ea typeface="Courier New"/>
                <a:cs typeface="Courier New"/>
                <a:sym typeface="Courier New"/>
              </a:rPr>
              <a:t>'Y (hours)'</a:t>
            </a:r>
            <a:r>
              <a:rPr lang="en" sz="1400">
                <a:solidFill>
                  <a:schemeClr val="dk1"/>
                </a:solidFill>
                <a:highlight>
                  <a:srgbClr val="F7F7F7"/>
                </a:highlight>
                <a:latin typeface="Courier New"/>
                <a:ea typeface="Courier New"/>
                <a:cs typeface="Courier New"/>
                <a:sym typeface="Courier New"/>
              </a:rPr>
              <a:t>].plot(kind=</a:t>
            </a:r>
            <a:r>
              <a:rPr lang="en" sz="1400">
                <a:solidFill>
                  <a:srgbClr val="A31515"/>
                </a:solidFill>
                <a:highlight>
                  <a:srgbClr val="F7F7F7"/>
                </a:highlight>
                <a:latin typeface="Courier New"/>
                <a:ea typeface="Courier New"/>
                <a:cs typeface="Courier New"/>
                <a:sym typeface="Courier New"/>
              </a:rPr>
              <a:t>'hist'</a:t>
            </a:r>
            <a:r>
              <a:rPr lang="en" sz="1400">
                <a:solidFill>
                  <a:schemeClr val="dk1"/>
                </a:solidFill>
                <a:highlight>
                  <a:srgbClr val="F7F7F7"/>
                </a:highlight>
                <a:latin typeface="Courier New"/>
                <a:ea typeface="Courier New"/>
                <a:cs typeface="Courier New"/>
                <a:sym typeface="Courier New"/>
              </a:rPr>
              <a:t>, bins=</a:t>
            </a:r>
            <a:r>
              <a:rPr lang="en" sz="1400">
                <a:solidFill>
                  <a:srgbClr val="116644"/>
                </a:solidFill>
                <a:highlight>
                  <a:srgbClr val="F7F7F7"/>
                </a:highlight>
                <a:latin typeface="Courier New"/>
                <a:ea typeface="Courier New"/>
                <a:cs typeface="Courier New"/>
                <a:sym typeface="Courier New"/>
              </a:rPr>
              <a:t>20</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title=</a:t>
            </a:r>
            <a:r>
              <a:rPr lang="en" sz="1400">
                <a:solidFill>
                  <a:srgbClr val="A31515"/>
                </a:solidFill>
                <a:highlight>
                  <a:srgbClr val="F7F7F7"/>
                </a:highlight>
                <a:latin typeface="Courier New"/>
                <a:ea typeface="Courier New"/>
                <a:cs typeface="Courier New"/>
                <a:sym typeface="Courier New"/>
              </a:rPr>
              <a:t>'Y (hours)'</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plt.gca().spines[[</a:t>
            </a:r>
            <a:r>
              <a:rPr lang="en" sz="1400">
                <a:solidFill>
                  <a:srgbClr val="A31515"/>
                </a:solidFill>
                <a:highlight>
                  <a:srgbClr val="F7F7F7"/>
                </a:highlight>
                <a:latin typeface="Courier New"/>
                <a:ea typeface="Courier New"/>
                <a:cs typeface="Courier New"/>
                <a:sym typeface="Courier New"/>
              </a:rPr>
              <a:t>'top'</a:t>
            </a:r>
            <a:r>
              <a:rPr lang="en" sz="1400">
                <a:solidFill>
                  <a:schemeClr val="dk1"/>
                </a:solidFill>
                <a:highlight>
                  <a:srgbClr val="F7F7F7"/>
                </a:highlight>
                <a:latin typeface="Courier New"/>
                <a:ea typeface="Courier New"/>
                <a:cs typeface="Courier New"/>
                <a:sym typeface="Courier New"/>
              </a:rPr>
              <a:t>, </a:t>
            </a:r>
            <a:r>
              <a:rPr lang="en" sz="1400">
                <a:solidFill>
                  <a:srgbClr val="A31515"/>
                </a:solidFill>
                <a:highlight>
                  <a:srgbClr val="F7F7F7"/>
                </a:highlight>
                <a:latin typeface="Courier New"/>
                <a:ea typeface="Courier New"/>
                <a:cs typeface="Courier New"/>
                <a:sym typeface="Courier New"/>
              </a:rPr>
              <a:t>'right'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set_visible(</a:t>
            </a:r>
            <a:r>
              <a:rPr lang="en" sz="1400">
                <a:solidFill>
                  <a:srgbClr val="0000FF"/>
                </a:solidFill>
                <a:highlight>
                  <a:srgbClr val="F7F7F7"/>
                </a:highlight>
                <a:latin typeface="Courier New"/>
                <a:ea typeface="Courier New"/>
                <a:cs typeface="Courier New"/>
                <a:sym typeface="Courier New"/>
              </a:rPr>
              <a:t>False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42" name="Google Shape;242;p41"/>
          <p:cNvPicPr preferRelativeResize="0"/>
          <p:nvPr/>
        </p:nvPicPr>
        <p:blipFill>
          <a:blip r:embed="rId3">
            <a:alphaModFix/>
          </a:blip>
          <a:stretch>
            <a:fillRect/>
          </a:stretch>
        </p:blipFill>
        <p:spPr>
          <a:xfrm>
            <a:off x="4393611" y="765800"/>
            <a:ext cx="4438689" cy="3416401"/>
          </a:xfrm>
          <a:prstGeom prst="rect">
            <a:avLst/>
          </a:prstGeom>
          <a:noFill/>
          <a:ln>
            <a:noFill/>
          </a:ln>
        </p:spPr>
      </p:pic>
      <p:sp>
        <p:nvSpPr>
          <p:cNvPr id="243" name="Google Shape;243;p41"/>
          <p:cNvSpPr txBox="1"/>
          <p:nvPr/>
        </p:nvSpPr>
        <p:spPr>
          <a:xfrm>
            <a:off x="4807600" y="430375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9 : UA of Y (hours)</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1085400"/>
            <a:ext cx="8520600" cy="34836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en"/>
              <a:t>They suggest that utilizing standard evaluation metrics isn’t sufficient enough even on real world data and considering each individual instance of predictions made and their explanation is a better approach </a:t>
            </a:r>
            <a:r>
              <a:rPr lang="en"/>
              <a:t>while</a:t>
            </a:r>
            <a:r>
              <a:rPr lang="en"/>
              <a:t> also highlighting which instance should be taken into consideration, which is useful for large datasets.</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en"/>
              <a:t>LIME (Locally Interpretable Model-Agnostic Explanations)  has been designed to explain individual predictions by creating a local interpretable model around a given instance. It can highlight which features are considered most important in diagnosing a particular patient. In other words, it can experts, in this case doctors, verify a problem.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 (seconds) is fairly distributed,                                                                                                               except around 0 and between                                                                                                     30 and 45 seconds.</a:t>
            </a:r>
            <a:endParaRPr/>
          </a:p>
          <a:p>
            <a:pPr indent="0" lvl="0" marL="0" rtl="0" algn="l">
              <a:lnSpc>
                <a:spcPct val="135714"/>
              </a:lnSpc>
              <a:spcBef>
                <a:spcPts val="1200"/>
              </a:spcBef>
              <a:spcAft>
                <a:spcPts val="0"/>
              </a:spcAft>
              <a:buNone/>
            </a:pPr>
            <a:r>
              <a:rPr lang="en" sz="1400">
                <a:solidFill>
                  <a:schemeClr val="dk1"/>
                </a:solidFill>
                <a:highlight>
                  <a:srgbClr val="F7F7F7"/>
                </a:highlight>
                <a:latin typeface="Courier New"/>
                <a:ea typeface="Courier New"/>
                <a:cs typeface="Courier New"/>
                <a:sym typeface="Courier New"/>
              </a:rPr>
              <a:t>df[</a:t>
            </a:r>
            <a:r>
              <a:rPr lang="en" sz="1400">
                <a:solidFill>
                  <a:srgbClr val="A31515"/>
                </a:solidFill>
                <a:highlight>
                  <a:srgbClr val="F7F7F7"/>
                </a:highlight>
                <a:latin typeface="Courier New"/>
                <a:ea typeface="Courier New"/>
                <a:cs typeface="Courier New"/>
                <a:sym typeface="Courier New"/>
              </a:rPr>
              <a:t>'X (seconds)'</a:t>
            </a:r>
            <a:r>
              <a:rPr lang="en" sz="1400">
                <a:solidFill>
                  <a:schemeClr val="dk1"/>
                </a:solidFill>
                <a:highlight>
                  <a:srgbClr val="F7F7F7"/>
                </a:highlight>
                <a:latin typeface="Courier New"/>
                <a:ea typeface="Courier New"/>
                <a:cs typeface="Courier New"/>
                <a:sym typeface="Courier New"/>
              </a:rPr>
              <a:t>].plot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(kind=</a:t>
            </a:r>
            <a:r>
              <a:rPr lang="en" sz="1400">
                <a:solidFill>
                  <a:srgbClr val="A31515"/>
                </a:solidFill>
                <a:highlight>
                  <a:srgbClr val="F7F7F7"/>
                </a:highlight>
                <a:latin typeface="Courier New"/>
                <a:ea typeface="Courier New"/>
                <a:cs typeface="Courier New"/>
                <a:sym typeface="Courier New"/>
              </a:rPr>
              <a:t>'hist'</a:t>
            </a:r>
            <a:r>
              <a:rPr lang="en" sz="1400">
                <a:solidFill>
                  <a:schemeClr val="dk1"/>
                </a:solidFill>
                <a:highlight>
                  <a:srgbClr val="F7F7F7"/>
                </a:highlight>
                <a:latin typeface="Courier New"/>
                <a:ea typeface="Courier New"/>
                <a:cs typeface="Courier New"/>
                <a:sym typeface="Courier New"/>
              </a:rPr>
              <a:t>, bins=</a:t>
            </a:r>
            <a:r>
              <a:rPr lang="en" sz="1400">
                <a:solidFill>
                  <a:srgbClr val="116644"/>
                </a:solidFill>
                <a:highlight>
                  <a:srgbClr val="F7F7F7"/>
                </a:highlight>
                <a:latin typeface="Courier New"/>
                <a:ea typeface="Courier New"/>
                <a:cs typeface="Courier New"/>
                <a:sym typeface="Courier New"/>
              </a:rPr>
              <a:t>20</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title=</a:t>
            </a:r>
            <a:r>
              <a:rPr lang="en" sz="1400">
                <a:solidFill>
                  <a:srgbClr val="A31515"/>
                </a:solidFill>
                <a:highlight>
                  <a:srgbClr val="F7F7F7"/>
                </a:highlight>
                <a:latin typeface="Courier New"/>
                <a:ea typeface="Courier New"/>
                <a:cs typeface="Courier New"/>
                <a:sym typeface="Courier New"/>
              </a:rPr>
              <a:t>'X (seconds)'</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plt.gca().spines[[</a:t>
            </a:r>
            <a:r>
              <a:rPr lang="en" sz="1400">
                <a:solidFill>
                  <a:srgbClr val="A31515"/>
                </a:solidFill>
                <a:highlight>
                  <a:srgbClr val="F7F7F7"/>
                </a:highlight>
                <a:latin typeface="Courier New"/>
                <a:ea typeface="Courier New"/>
                <a:cs typeface="Courier New"/>
                <a:sym typeface="Courier New"/>
              </a:rPr>
              <a:t>'top'</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A31515"/>
                </a:solidFill>
                <a:highlight>
                  <a:srgbClr val="F7F7F7"/>
                </a:highlight>
                <a:latin typeface="Courier New"/>
                <a:ea typeface="Courier New"/>
                <a:cs typeface="Courier New"/>
                <a:sym typeface="Courier New"/>
              </a:rPr>
              <a:t>'right'</a:t>
            </a:r>
            <a:r>
              <a:rPr lang="en" sz="1400">
                <a:solidFill>
                  <a:schemeClr val="dk1"/>
                </a:solidFill>
                <a:highlight>
                  <a:srgbClr val="F7F7F7"/>
                </a:highlight>
                <a:latin typeface="Courier New"/>
                <a:ea typeface="Courier New"/>
                <a:cs typeface="Courier New"/>
                <a:sym typeface="Courier New"/>
              </a:rPr>
              <a:t>,]].set_visible(</a:t>
            </a:r>
            <a:r>
              <a:rPr lang="en" sz="1400">
                <a:solidFill>
                  <a:srgbClr val="0000FF"/>
                </a:solidFill>
                <a:highlight>
                  <a:srgbClr val="F7F7F7"/>
                </a:highlight>
                <a:latin typeface="Courier New"/>
                <a:ea typeface="Courier New"/>
                <a:cs typeface="Courier New"/>
                <a:sym typeface="Courier New"/>
              </a:rPr>
              <a:t>False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49" name="Google Shape;249;p42"/>
          <p:cNvPicPr preferRelativeResize="0"/>
          <p:nvPr/>
        </p:nvPicPr>
        <p:blipFill>
          <a:blip r:embed="rId3">
            <a:alphaModFix/>
          </a:blip>
          <a:stretch>
            <a:fillRect/>
          </a:stretch>
        </p:blipFill>
        <p:spPr>
          <a:xfrm>
            <a:off x="3683175" y="269750"/>
            <a:ext cx="5271874" cy="4058151"/>
          </a:xfrm>
          <a:prstGeom prst="rect">
            <a:avLst/>
          </a:prstGeom>
          <a:noFill/>
          <a:ln>
            <a:noFill/>
          </a:ln>
        </p:spPr>
      </p:pic>
      <p:sp>
        <p:nvSpPr>
          <p:cNvPr id="250" name="Google Shape;250;p42"/>
          <p:cNvSpPr txBox="1"/>
          <p:nvPr/>
        </p:nvSpPr>
        <p:spPr>
          <a:xfrm>
            <a:off x="4398213" y="43279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9 : UA of X (seconds)</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target column, Time, has an 											</a:t>
            </a:r>
            <a:r>
              <a:rPr lang="en"/>
              <a:t>imbalance</a:t>
            </a:r>
            <a:r>
              <a:rPr lang="en"/>
              <a:t> distribution.</a:t>
            </a:r>
            <a:endParaRPr/>
          </a:p>
        </p:txBody>
      </p:sp>
      <p:pic>
        <p:nvPicPr>
          <p:cNvPr id="256" name="Google Shape;256;p43"/>
          <p:cNvPicPr preferRelativeResize="0"/>
          <p:nvPr/>
        </p:nvPicPr>
        <p:blipFill>
          <a:blip r:embed="rId3">
            <a:alphaModFix/>
          </a:blip>
          <a:stretch>
            <a:fillRect/>
          </a:stretch>
        </p:blipFill>
        <p:spPr>
          <a:xfrm>
            <a:off x="3785310" y="508000"/>
            <a:ext cx="5067642" cy="3917550"/>
          </a:xfrm>
          <a:prstGeom prst="rect">
            <a:avLst/>
          </a:prstGeom>
          <a:noFill/>
          <a:ln>
            <a:noFill/>
          </a:ln>
        </p:spPr>
      </p:pic>
      <p:sp>
        <p:nvSpPr>
          <p:cNvPr id="257" name="Google Shape;257;p43"/>
          <p:cNvSpPr txBox="1"/>
          <p:nvPr/>
        </p:nvSpPr>
        <p:spPr>
          <a:xfrm>
            <a:off x="4398226" y="4327900"/>
            <a:ext cx="42303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10 : UA of Time, refer Fig 6</a:t>
            </a:r>
            <a:endParaRPr sz="18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Bivariate Analysis (BvA)</a:t>
            </a:r>
            <a:endParaRPr/>
          </a:p>
        </p:txBody>
      </p:sp>
      <p:sp>
        <p:nvSpPr>
          <p:cNvPr id="263" name="Google Shape;26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Viewing the scatter plot, it’s evid-                                                                                                ent that seconds and hours do                                                                                                   not follow the standard convent-	                                                                                               ion. The graph has a grid-like                                                                                                  pattern which isn’t monotonic.                                                                                                                                                                                                                              </a:t>
            </a:r>
            <a:endParaRPr/>
          </a:p>
          <a:p>
            <a:pPr indent="0" lvl="0" marL="0" rtl="0" algn="l">
              <a:lnSpc>
                <a:spcPct val="135714"/>
              </a:lnSpc>
              <a:spcBef>
                <a:spcPts val="1200"/>
              </a:spcBef>
              <a:spcAft>
                <a:spcPts val="0"/>
              </a:spcAft>
              <a:buNone/>
            </a:pPr>
            <a:r>
              <a:rPr lang="en" sz="1400">
                <a:solidFill>
                  <a:schemeClr val="dk1"/>
                </a:solidFill>
                <a:highlight>
                  <a:srgbClr val="F7F7F7"/>
                </a:highlight>
                <a:latin typeface="Courier New"/>
                <a:ea typeface="Courier New"/>
                <a:cs typeface="Courier New"/>
                <a:sym typeface="Courier New"/>
              </a:rPr>
              <a:t>df.plot(kind=</a:t>
            </a:r>
            <a:r>
              <a:rPr lang="en" sz="1400">
                <a:solidFill>
                  <a:srgbClr val="A31515"/>
                </a:solidFill>
                <a:highlight>
                  <a:srgbClr val="F7F7F7"/>
                </a:highlight>
                <a:latin typeface="Courier New"/>
                <a:ea typeface="Courier New"/>
                <a:cs typeface="Courier New"/>
                <a:sym typeface="Courier New"/>
              </a:rPr>
              <a:t>'scatter'</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 x=</a:t>
            </a:r>
            <a:r>
              <a:rPr lang="en" sz="1400">
                <a:solidFill>
                  <a:srgbClr val="A31515"/>
                </a:solidFill>
                <a:highlight>
                  <a:srgbClr val="F7F7F7"/>
                </a:highlight>
                <a:latin typeface="Courier New"/>
                <a:ea typeface="Courier New"/>
                <a:cs typeface="Courier New"/>
                <a:sym typeface="Courier New"/>
              </a:rPr>
              <a:t>'X (seconds)'</a:t>
            </a:r>
            <a:r>
              <a:rPr lang="en" sz="1400">
                <a:solidFill>
                  <a:schemeClr val="dk1"/>
                </a:solidFill>
                <a:highlight>
                  <a:srgbClr val="F7F7F7"/>
                </a:highlight>
                <a:latin typeface="Courier New"/>
                <a:ea typeface="Courier New"/>
                <a:cs typeface="Courier New"/>
                <a:sym typeface="Courier New"/>
              </a:rPr>
              <a:t>, y=</a:t>
            </a:r>
            <a:r>
              <a:rPr lang="en" sz="1400">
                <a:solidFill>
                  <a:srgbClr val="A31515"/>
                </a:solidFill>
                <a:highlight>
                  <a:srgbClr val="F7F7F7"/>
                </a:highlight>
                <a:latin typeface="Courier New"/>
                <a:ea typeface="Courier New"/>
                <a:cs typeface="Courier New"/>
                <a:sym typeface="Courier New"/>
              </a:rPr>
              <a:t>'Y (hours)'</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s=</a:t>
            </a:r>
            <a:r>
              <a:rPr lang="en" sz="1400">
                <a:solidFill>
                  <a:srgbClr val="116644"/>
                </a:solidFill>
                <a:highlight>
                  <a:srgbClr val="F7F7F7"/>
                </a:highlight>
                <a:latin typeface="Courier New"/>
                <a:ea typeface="Courier New"/>
                <a:cs typeface="Courier New"/>
                <a:sym typeface="Courier New"/>
              </a:rPr>
              <a:t>32</a:t>
            </a:r>
            <a:r>
              <a:rPr lang="en" sz="1400">
                <a:solidFill>
                  <a:schemeClr val="dk1"/>
                </a:solidFill>
                <a:highlight>
                  <a:srgbClr val="F7F7F7"/>
                </a:highlight>
                <a:latin typeface="Courier New"/>
                <a:ea typeface="Courier New"/>
                <a:cs typeface="Courier New"/>
                <a:sym typeface="Courier New"/>
              </a:rPr>
              <a:t>, alpha=</a:t>
            </a:r>
            <a:r>
              <a:rPr lang="en" sz="1400">
                <a:solidFill>
                  <a:srgbClr val="116644"/>
                </a:solidFill>
                <a:highlight>
                  <a:srgbClr val="F7F7F7"/>
                </a:highlight>
                <a:latin typeface="Courier New"/>
                <a:ea typeface="Courier New"/>
                <a:cs typeface="Courier New"/>
                <a:sym typeface="Courier New"/>
              </a:rPr>
              <a:t>.8</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plt.gca().spines[[</a:t>
            </a:r>
            <a:r>
              <a:rPr lang="en" sz="1400">
                <a:solidFill>
                  <a:srgbClr val="A31515"/>
                </a:solidFill>
                <a:highlight>
                  <a:srgbClr val="F7F7F7"/>
                </a:highlight>
                <a:latin typeface="Courier New"/>
                <a:ea typeface="Courier New"/>
                <a:cs typeface="Courier New"/>
                <a:sym typeface="Courier New"/>
              </a:rPr>
              <a:t>'top'</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A31515"/>
                </a:solidFill>
                <a:highlight>
                  <a:srgbClr val="F7F7F7"/>
                </a:highlight>
                <a:latin typeface="Courier New"/>
                <a:ea typeface="Courier New"/>
                <a:cs typeface="Courier New"/>
                <a:sym typeface="Courier New"/>
              </a:rPr>
              <a:t>'right'</a:t>
            </a:r>
            <a:r>
              <a:rPr lang="en" sz="1400">
                <a:solidFill>
                  <a:schemeClr val="dk1"/>
                </a:solidFill>
                <a:highlight>
                  <a:srgbClr val="F7F7F7"/>
                </a:highlight>
                <a:latin typeface="Courier New"/>
                <a:ea typeface="Courier New"/>
                <a:cs typeface="Courier New"/>
                <a:sym typeface="Courier New"/>
              </a:rPr>
              <a:t>,]].set_visible(</a:t>
            </a:r>
            <a:r>
              <a:rPr lang="en" sz="1400">
                <a:solidFill>
                  <a:srgbClr val="0000FF"/>
                </a:solidFill>
                <a:highlight>
                  <a:srgbClr val="F7F7F7"/>
                </a:highlight>
                <a:latin typeface="Courier New"/>
                <a:ea typeface="Courier New"/>
                <a:cs typeface="Courier New"/>
                <a:sym typeface="Courier New"/>
              </a:rPr>
              <a:t>False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64" name="Google Shape;264;p44"/>
          <p:cNvPicPr preferRelativeResize="0"/>
          <p:nvPr/>
        </p:nvPicPr>
        <p:blipFill>
          <a:blip r:embed="rId3">
            <a:alphaModFix/>
          </a:blip>
          <a:stretch>
            <a:fillRect/>
          </a:stretch>
        </p:blipFill>
        <p:spPr>
          <a:xfrm>
            <a:off x="3862875" y="445025"/>
            <a:ext cx="4969426" cy="4035075"/>
          </a:xfrm>
          <a:prstGeom prst="rect">
            <a:avLst/>
          </a:prstGeom>
          <a:noFill/>
          <a:ln>
            <a:noFill/>
          </a:ln>
        </p:spPr>
      </p:pic>
      <p:sp>
        <p:nvSpPr>
          <p:cNvPr id="265" name="Google Shape;265;p44"/>
          <p:cNvSpPr txBox="1"/>
          <p:nvPr/>
        </p:nvSpPr>
        <p:spPr>
          <a:xfrm>
            <a:off x="4571988" y="44801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11 : BvA of X and Y</a:t>
            </a:r>
            <a:endParaRPr sz="18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 for Y vs Z indicates                                                                                               that there are dense clusters such                                                                                         that for a given value of Y, there                                                                                                                 are multiple values of Z.</a:t>
            </a:r>
            <a:endParaRPr/>
          </a:p>
          <a:p>
            <a:pPr indent="0" lvl="0" marL="0" rtl="0" algn="l">
              <a:lnSpc>
                <a:spcPct val="135714"/>
              </a:lnSpc>
              <a:spcBef>
                <a:spcPts val="120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df.plot(kind=</a:t>
            </a:r>
            <a:r>
              <a:rPr lang="en" sz="1400">
                <a:solidFill>
                  <a:srgbClr val="A31515"/>
                </a:solidFill>
                <a:highlight>
                  <a:srgbClr val="F7F7F7"/>
                </a:highlight>
                <a:latin typeface="Courier New"/>
                <a:ea typeface="Courier New"/>
                <a:cs typeface="Courier New"/>
                <a:sym typeface="Courier New"/>
              </a:rPr>
              <a:t>'scatter'</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 x=</a:t>
            </a:r>
            <a:r>
              <a:rPr lang="en" sz="1400">
                <a:solidFill>
                  <a:srgbClr val="A31515"/>
                </a:solidFill>
                <a:highlight>
                  <a:srgbClr val="F7F7F7"/>
                </a:highlight>
                <a:latin typeface="Courier New"/>
                <a:ea typeface="Courier New"/>
                <a:cs typeface="Courier New"/>
                <a:sym typeface="Courier New"/>
              </a:rPr>
              <a:t>'Y (hours)'</a:t>
            </a:r>
            <a:r>
              <a:rPr lang="en" sz="1400">
                <a:solidFill>
                  <a:schemeClr val="dk1"/>
                </a:solidFill>
                <a:highlight>
                  <a:srgbClr val="F7F7F7"/>
                </a:highlight>
                <a:latin typeface="Courier New"/>
                <a:ea typeface="Courier New"/>
                <a:cs typeface="Courier New"/>
                <a:sym typeface="Courier New"/>
              </a:rPr>
              <a:t>, y=</a:t>
            </a:r>
            <a:r>
              <a:rPr lang="en" sz="1400">
                <a:solidFill>
                  <a:srgbClr val="A31515"/>
                </a:solidFill>
                <a:highlight>
                  <a:srgbClr val="F7F7F7"/>
                </a:highlight>
                <a:latin typeface="Courier New"/>
                <a:ea typeface="Courier New"/>
                <a:cs typeface="Courier New"/>
                <a:sym typeface="Courier New"/>
              </a:rPr>
              <a:t>'Z (minutes)'</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s=</a:t>
            </a:r>
            <a:r>
              <a:rPr lang="en" sz="1400">
                <a:solidFill>
                  <a:srgbClr val="116644"/>
                </a:solidFill>
                <a:highlight>
                  <a:srgbClr val="F7F7F7"/>
                </a:highlight>
                <a:latin typeface="Courier New"/>
                <a:ea typeface="Courier New"/>
                <a:cs typeface="Courier New"/>
                <a:sym typeface="Courier New"/>
              </a:rPr>
              <a:t>32</a:t>
            </a:r>
            <a:r>
              <a:rPr lang="en" sz="1400">
                <a:solidFill>
                  <a:schemeClr val="dk1"/>
                </a:solidFill>
                <a:highlight>
                  <a:srgbClr val="F7F7F7"/>
                </a:highlight>
                <a:latin typeface="Courier New"/>
                <a:ea typeface="Courier New"/>
                <a:cs typeface="Courier New"/>
                <a:sym typeface="Courier New"/>
              </a:rPr>
              <a:t>, alpha=</a:t>
            </a:r>
            <a:r>
              <a:rPr lang="en" sz="1400">
                <a:solidFill>
                  <a:srgbClr val="116644"/>
                </a:solidFill>
                <a:highlight>
                  <a:srgbClr val="F7F7F7"/>
                </a:highlight>
                <a:latin typeface="Courier New"/>
                <a:ea typeface="Courier New"/>
                <a:cs typeface="Courier New"/>
                <a:sym typeface="Courier New"/>
              </a:rPr>
              <a:t>.8</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plt.gca().spines[[</a:t>
            </a:r>
            <a:r>
              <a:rPr lang="en" sz="1400">
                <a:solidFill>
                  <a:srgbClr val="A31515"/>
                </a:solidFill>
                <a:highlight>
                  <a:srgbClr val="F7F7F7"/>
                </a:highlight>
                <a:latin typeface="Courier New"/>
                <a:ea typeface="Courier New"/>
                <a:cs typeface="Courier New"/>
                <a:sym typeface="Courier New"/>
              </a:rPr>
              <a:t>'top'</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rPr lang="en" sz="1400">
                <a:solidFill>
                  <a:srgbClr val="A31515"/>
                </a:solidFill>
                <a:highlight>
                  <a:srgbClr val="F7F7F7"/>
                </a:highlight>
                <a:latin typeface="Courier New"/>
                <a:ea typeface="Courier New"/>
                <a:cs typeface="Courier New"/>
                <a:sym typeface="Courier New"/>
              </a:rPr>
              <a:t>'right'</a:t>
            </a:r>
            <a:r>
              <a:rPr lang="en" sz="1400">
                <a:solidFill>
                  <a:schemeClr val="dk1"/>
                </a:solidFill>
                <a:highlight>
                  <a:srgbClr val="F7F7F7"/>
                </a:highlight>
                <a:latin typeface="Courier New"/>
                <a:ea typeface="Courier New"/>
                <a:cs typeface="Courier New"/>
                <a:sym typeface="Courier New"/>
              </a:rPr>
              <a:t>,]].set_visible(</a:t>
            </a:r>
            <a:r>
              <a:rPr lang="en" sz="1400">
                <a:solidFill>
                  <a:srgbClr val="0000FF"/>
                </a:solidFill>
                <a:highlight>
                  <a:srgbClr val="F7F7F7"/>
                </a:highlight>
                <a:latin typeface="Courier New"/>
                <a:ea typeface="Courier New"/>
                <a:cs typeface="Courier New"/>
                <a:sym typeface="Courier New"/>
              </a:rPr>
              <a:t>False</a:t>
            </a:r>
            <a:r>
              <a:rPr lang="en" sz="1400">
                <a:solidFill>
                  <a:schemeClr val="dk1"/>
                </a:solidFill>
                <a:highlight>
                  <a:srgbClr val="F7F7F7"/>
                </a:highlight>
                <a:latin typeface="Courier New"/>
                <a:ea typeface="Courier New"/>
                <a:cs typeface="Courier New"/>
                <a:sym typeface="Courier New"/>
              </a:rPr>
              <a:t>)</a:t>
            </a:r>
            <a:r>
              <a:rPr lang="en"/>
              <a:t> </a:t>
            </a:r>
            <a:endParaRPr/>
          </a:p>
        </p:txBody>
      </p:sp>
      <p:sp>
        <p:nvSpPr>
          <p:cNvPr id="271" name="Google Shape;271;p45"/>
          <p:cNvSpPr txBox="1"/>
          <p:nvPr/>
        </p:nvSpPr>
        <p:spPr>
          <a:xfrm>
            <a:off x="4571988" y="44801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12 : BvA of Y and Z</a:t>
            </a:r>
            <a:endParaRPr sz="1800">
              <a:solidFill>
                <a:schemeClr val="dk2"/>
              </a:solidFill>
            </a:endParaRPr>
          </a:p>
        </p:txBody>
      </p:sp>
      <p:pic>
        <p:nvPicPr>
          <p:cNvPr id="272" name="Google Shape;272;p45"/>
          <p:cNvPicPr preferRelativeResize="0"/>
          <p:nvPr/>
        </p:nvPicPr>
        <p:blipFill>
          <a:blip r:embed="rId3">
            <a:alphaModFix/>
          </a:blip>
          <a:stretch>
            <a:fillRect/>
          </a:stretch>
        </p:blipFill>
        <p:spPr>
          <a:xfrm>
            <a:off x="4009825" y="709300"/>
            <a:ext cx="4822474" cy="37249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 plot of Z vs X shows the same                                                                                               trend as earlier with dense clusters on 										</a:t>
            </a:r>
            <a:r>
              <a:rPr lang="en"/>
              <a:t>the</a:t>
            </a:r>
            <a:r>
              <a:rPr lang="en"/>
              <a:t> either sides of the region indicating  										a linear relationship.</a:t>
            </a:r>
            <a:endParaRPr/>
          </a:p>
          <a:p>
            <a:pPr indent="0" lvl="0" marL="0" rtl="0" algn="l">
              <a:lnSpc>
                <a:spcPct val="135714"/>
              </a:lnSpc>
              <a:spcBef>
                <a:spcPts val="120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df.plot(kind=</a:t>
            </a:r>
            <a:r>
              <a:rPr lang="en" sz="1400">
                <a:solidFill>
                  <a:srgbClr val="A31515"/>
                </a:solidFill>
                <a:highlight>
                  <a:srgbClr val="F7F7F7"/>
                </a:highlight>
                <a:latin typeface="Courier New"/>
                <a:ea typeface="Courier New"/>
                <a:cs typeface="Courier New"/>
                <a:sym typeface="Courier New"/>
              </a:rPr>
              <a:t>'scatter'</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 x=</a:t>
            </a:r>
            <a:r>
              <a:rPr lang="en" sz="1400">
                <a:solidFill>
                  <a:srgbClr val="A31515"/>
                </a:solidFill>
                <a:highlight>
                  <a:srgbClr val="F7F7F7"/>
                </a:highlight>
                <a:latin typeface="Courier New"/>
                <a:ea typeface="Courier New"/>
                <a:cs typeface="Courier New"/>
                <a:sym typeface="Courier New"/>
              </a:rPr>
              <a:t>'Z (minutes)'</a:t>
            </a:r>
            <a:r>
              <a:rPr lang="en" sz="1400">
                <a:solidFill>
                  <a:schemeClr val="dk1"/>
                </a:solidFill>
                <a:highlight>
                  <a:srgbClr val="F7F7F7"/>
                </a:highlight>
                <a:latin typeface="Courier New"/>
                <a:ea typeface="Courier New"/>
                <a:cs typeface="Courier New"/>
                <a:sym typeface="Courier New"/>
              </a:rPr>
              <a:t>, y=</a:t>
            </a:r>
            <a:r>
              <a:rPr lang="en" sz="1400">
                <a:solidFill>
                  <a:srgbClr val="A31515"/>
                </a:solidFill>
                <a:highlight>
                  <a:srgbClr val="F7F7F7"/>
                </a:highlight>
                <a:latin typeface="Courier New"/>
                <a:ea typeface="Courier New"/>
                <a:cs typeface="Courier New"/>
                <a:sym typeface="Courier New"/>
              </a:rPr>
              <a:t>'X (seconds)'</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s=</a:t>
            </a:r>
            <a:r>
              <a:rPr lang="en" sz="1400">
                <a:solidFill>
                  <a:srgbClr val="116644"/>
                </a:solidFill>
                <a:highlight>
                  <a:srgbClr val="F7F7F7"/>
                </a:highlight>
                <a:latin typeface="Courier New"/>
                <a:ea typeface="Courier New"/>
                <a:cs typeface="Courier New"/>
                <a:sym typeface="Courier New"/>
              </a:rPr>
              <a:t>32</a:t>
            </a:r>
            <a:r>
              <a:rPr lang="en" sz="1400">
                <a:solidFill>
                  <a:schemeClr val="dk1"/>
                </a:solidFill>
                <a:highlight>
                  <a:srgbClr val="F7F7F7"/>
                </a:highlight>
                <a:latin typeface="Courier New"/>
                <a:ea typeface="Courier New"/>
                <a:cs typeface="Courier New"/>
                <a:sym typeface="Courier New"/>
              </a:rPr>
              <a:t>, alpha=</a:t>
            </a:r>
            <a:r>
              <a:rPr lang="en" sz="1400">
                <a:solidFill>
                  <a:srgbClr val="116644"/>
                </a:solidFill>
                <a:highlight>
                  <a:srgbClr val="F7F7F7"/>
                </a:highlight>
                <a:latin typeface="Courier New"/>
                <a:ea typeface="Courier New"/>
                <a:cs typeface="Courier New"/>
                <a:sym typeface="Courier New"/>
              </a:rPr>
              <a:t>.8</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plt.gca().spines[[</a:t>
            </a:r>
            <a:r>
              <a:rPr lang="en" sz="1400">
                <a:solidFill>
                  <a:srgbClr val="A31515"/>
                </a:solidFill>
                <a:highlight>
                  <a:srgbClr val="F7F7F7"/>
                </a:highlight>
                <a:latin typeface="Courier New"/>
                <a:ea typeface="Courier New"/>
                <a:cs typeface="Courier New"/>
                <a:sym typeface="Courier New"/>
              </a:rPr>
              <a:t>'top'</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Clr>
                <a:schemeClr val="dk1"/>
              </a:buClr>
              <a:buSzPts val="1100"/>
              <a:buFont typeface="Arial"/>
              <a:buNone/>
            </a:pPr>
            <a:r>
              <a:rPr lang="en" sz="1400">
                <a:solidFill>
                  <a:srgbClr val="A31515"/>
                </a:solidFill>
                <a:highlight>
                  <a:srgbClr val="F7F7F7"/>
                </a:highlight>
                <a:latin typeface="Courier New"/>
                <a:ea typeface="Courier New"/>
                <a:cs typeface="Courier New"/>
                <a:sym typeface="Courier New"/>
              </a:rPr>
              <a:t>'right'</a:t>
            </a:r>
            <a:r>
              <a:rPr lang="en" sz="1400">
                <a:solidFill>
                  <a:schemeClr val="dk1"/>
                </a:solidFill>
                <a:highlight>
                  <a:srgbClr val="F7F7F7"/>
                </a:highlight>
                <a:latin typeface="Courier New"/>
                <a:ea typeface="Courier New"/>
                <a:cs typeface="Courier New"/>
                <a:sym typeface="Courier New"/>
              </a:rPr>
              <a:t>,]].set_visible(</a:t>
            </a:r>
            <a:r>
              <a:rPr lang="en" sz="1400">
                <a:solidFill>
                  <a:srgbClr val="0000FF"/>
                </a:solidFill>
                <a:highlight>
                  <a:srgbClr val="F7F7F7"/>
                </a:highlight>
                <a:latin typeface="Courier New"/>
                <a:ea typeface="Courier New"/>
                <a:cs typeface="Courier New"/>
                <a:sym typeface="Courier New"/>
              </a:rPr>
              <a:t>False</a:t>
            </a:r>
            <a:r>
              <a:rPr lang="en" sz="1400">
                <a:solidFill>
                  <a:schemeClr val="dk1"/>
                </a:solidFill>
                <a:highlight>
                  <a:srgbClr val="F7F7F7"/>
                </a:highlight>
                <a:latin typeface="Courier New"/>
                <a:ea typeface="Courier New"/>
                <a:cs typeface="Courier New"/>
                <a:sym typeface="Courier New"/>
              </a:rPr>
              <a:t>)</a:t>
            </a:r>
            <a:endParaRPr/>
          </a:p>
        </p:txBody>
      </p:sp>
      <p:sp>
        <p:nvSpPr>
          <p:cNvPr id="278" name="Google Shape;278;p46"/>
          <p:cNvSpPr txBox="1"/>
          <p:nvPr/>
        </p:nvSpPr>
        <p:spPr>
          <a:xfrm>
            <a:off x="4571988" y="44801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13 : BvA of Z and X</a:t>
            </a:r>
            <a:endParaRPr sz="1800">
              <a:solidFill>
                <a:schemeClr val="dk2"/>
              </a:solidFill>
            </a:endParaRPr>
          </a:p>
        </p:txBody>
      </p:sp>
      <p:pic>
        <p:nvPicPr>
          <p:cNvPr id="279" name="Google Shape;279;p46"/>
          <p:cNvPicPr preferRelativeResize="0"/>
          <p:nvPr/>
        </p:nvPicPr>
        <p:blipFill>
          <a:blip r:embed="rId3">
            <a:alphaModFix/>
          </a:blip>
          <a:stretch>
            <a:fillRect/>
          </a:stretch>
        </p:blipFill>
        <p:spPr>
          <a:xfrm>
            <a:off x="4337474" y="1022950"/>
            <a:ext cx="4494825" cy="345714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Bivariate violin plots for analyzing the relationship between ‘Time’ and other columns.</a:t>
            </a:r>
            <a:endParaRPr/>
          </a:p>
          <a:p>
            <a:pPr indent="0" lvl="0" marL="457200" rtl="0" algn="just">
              <a:lnSpc>
                <a:spcPct val="135714"/>
              </a:lnSpc>
              <a:spcBef>
                <a:spcPts val="1200"/>
              </a:spcBef>
              <a:spcAft>
                <a:spcPts val="0"/>
              </a:spcAft>
              <a:buClr>
                <a:schemeClr val="dk1"/>
              </a:buClr>
              <a:buSzPts val="1100"/>
              <a:buFont typeface="Arial"/>
              <a:buNone/>
            </a:pPr>
            <a:r>
              <a:rPr lang="en" sz="1600">
                <a:solidFill>
                  <a:srgbClr val="AF00DB"/>
                </a:solidFill>
                <a:highlight>
                  <a:srgbClr val="F7F7F7"/>
                </a:highlight>
                <a:latin typeface="Courier New"/>
                <a:ea typeface="Courier New"/>
                <a:cs typeface="Courier New"/>
                <a:sym typeface="Courier New"/>
              </a:rPr>
              <a:t>for</a:t>
            </a:r>
            <a:r>
              <a:rPr lang="en" sz="1600">
                <a:solidFill>
                  <a:schemeClr val="dk1"/>
                </a:solidFill>
                <a:highlight>
                  <a:srgbClr val="F7F7F7"/>
                </a:highlight>
                <a:latin typeface="Courier New"/>
                <a:ea typeface="Courier New"/>
                <a:cs typeface="Courier New"/>
                <a:sym typeface="Courier New"/>
              </a:rPr>
              <a:t> column </a:t>
            </a:r>
            <a:r>
              <a:rPr lang="en" sz="1600">
                <a:solidFill>
                  <a:srgbClr val="0000FF"/>
                </a:solidFill>
                <a:highlight>
                  <a:srgbClr val="F7F7F7"/>
                </a:highlight>
                <a:latin typeface="Courier New"/>
                <a:ea typeface="Courier New"/>
                <a:cs typeface="Courier New"/>
                <a:sym typeface="Courier New"/>
              </a:rPr>
              <a:t>in</a:t>
            </a:r>
            <a:r>
              <a:rPr lang="en" sz="1600">
                <a:solidFill>
                  <a:schemeClr val="dk1"/>
                </a:solidFill>
                <a:highlight>
                  <a:srgbClr val="F7F7F7"/>
                </a:highlight>
                <a:latin typeface="Courier New"/>
                <a:ea typeface="Courier New"/>
                <a:cs typeface="Courier New"/>
                <a:sym typeface="Courier New"/>
              </a:rPr>
              <a:t> df.columns:</a:t>
            </a:r>
            <a:endParaRPr sz="1600">
              <a:solidFill>
                <a:schemeClr val="dk1"/>
              </a:solidFill>
              <a:highlight>
                <a:srgbClr val="F7F7F7"/>
              </a:highlight>
              <a:latin typeface="Courier New"/>
              <a:ea typeface="Courier New"/>
              <a:cs typeface="Courier New"/>
              <a:sym typeface="Courier New"/>
            </a:endParaRPr>
          </a:p>
          <a:p>
            <a:pPr indent="0" lvl="0" marL="457200" rtl="0" algn="just">
              <a:lnSpc>
                <a:spcPct val="135714"/>
              </a:lnSpc>
              <a:spcBef>
                <a:spcPts val="0"/>
              </a:spcBef>
              <a:spcAft>
                <a:spcPts val="0"/>
              </a:spcAft>
              <a:buNone/>
            </a:pPr>
            <a:r>
              <a:rPr lang="en" sz="1600">
                <a:solidFill>
                  <a:schemeClr val="dk1"/>
                </a:solidFill>
                <a:highlight>
                  <a:srgbClr val="F7F7F7"/>
                </a:highlight>
                <a:latin typeface="Courier New"/>
                <a:ea typeface="Courier New"/>
                <a:cs typeface="Courier New"/>
                <a:sym typeface="Courier New"/>
              </a:rPr>
              <a:t>  </a:t>
            </a:r>
            <a:r>
              <a:rPr lang="en" sz="1600">
                <a:solidFill>
                  <a:srgbClr val="AF00DB"/>
                </a:solidFill>
                <a:highlight>
                  <a:srgbClr val="F7F7F7"/>
                </a:highlight>
                <a:latin typeface="Courier New"/>
                <a:ea typeface="Courier New"/>
                <a:cs typeface="Courier New"/>
                <a:sym typeface="Courier New"/>
              </a:rPr>
              <a:t>if</a:t>
            </a:r>
            <a:r>
              <a:rPr lang="en" sz="1600">
                <a:solidFill>
                  <a:schemeClr val="dk1"/>
                </a:solidFill>
                <a:highlight>
                  <a:srgbClr val="F7F7F7"/>
                </a:highlight>
                <a:latin typeface="Courier New"/>
                <a:ea typeface="Courier New"/>
                <a:cs typeface="Courier New"/>
                <a:sym typeface="Courier New"/>
              </a:rPr>
              <a:t> column != </a:t>
            </a:r>
            <a:r>
              <a:rPr lang="en" sz="1600">
                <a:solidFill>
                  <a:srgbClr val="A31515"/>
                </a:solidFill>
                <a:highlight>
                  <a:srgbClr val="F7F7F7"/>
                </a:highlight>
                <a:latin typeface="Courier New"/>
                <a:ea typeface="Courier New"/>
                <a:cs typeface="Courier New"/>
                <a:sym typeface="Courier New"/>
              </a:rPr>
              <a:t>'Time'</a:t>
            </a:r>
            <a:r>
              <a:rPr lang="en" sz="1600">
                <a:solidFill>
                  <a:schemeClr val="dk1"/>
                </a:solidFill>
                <a:highlight>
                  <a:srgbClr val="F7F7F7"/>
                </a:highlight>
                <a:latin typeface="Courier New"/>
                <a:ea typeface="Courier New"/>
                <a:cs typeface="Courier New"/>
                <a:sym typeface="Courier New"/>
              </a:rPr>
              <a:t>: </a:t>
            </a:r>
            <a:endParaRPr sz="1600">
              <a:solidFill>
                <a:schemeClr val="dk1"/>
              </a:solidFill>
              <a:highlight>
                <a:srgbClr val="F7F7F7"/>
              </a:highlight>
              <a:latin typeface="Courier New"/>
              <a:ea typeface="Courier New"/>
              <a:cs typeface="Courier New"/>
              <a:sym typeface="Courier New"/>
            </a:endParaRPr>
          </a:p>
          <a:p>
            <a:pPr indent="0" lvl="0" marL="457200" rtl="0" algn="just">
              <a:lnSpc>
                <a:spcPct val="135714"/>
              </a:lnSpc>
              <a:spcBef>
                <a:spcPts val="0"/>
              </a:spcBef>
              <a:spcAft>
                <a:spcPts val="0"/>
              </a:spcAft>
              <a:buClr>
                <a:schemeClr val="dk1"/>
              </a:buClr>
              <a:buSzPts val="1100"/>
              <a:buFont typeface="Arial"/>
              <a:buNone/>
            </a:pPr>
            <a:r>
              <a:rPr lang="en" sz="1600">
                <a:solidFill>
                  <a:schemeClr val="dk1"/>
                </a:solidFill>
                <a:highlight>
                  <a:srgbClr val="F7F7F7"/>
                </a:highlight>
                <a:latin typeface="Courier New"/>
                <a:ea typeface="Courier New"/>
                <a:cs typeface="Courier New"/>
                <a:sym typeface="Courier New"/>
              </a:rPr>
              <a:t>    plt.figure(figsize=(</a:t>
            </a:r>
            <a:r>
              <a:rPr lang="en" sz="1600">
                <a:solidFill>
                  <a:srgbClr val="116644"/>
                </a:solidFill>
                <a:highlight>
                  <a:srgbClr val="F7F7F7"/>
                </a:highlight>
                <a:latin typeface="Courier New"/>
                <a:ea typeface="Courier New"/>
                <a:cs typeface="Courier New"/>
                <a:sym typeface="Courier New"/>
              </a:rPr>
              <a:t>6</a:t>
            </a:r>
            <a:r>
              <a:rPr lang="en" sz="1600">
                <a:solidFill>
                  <a:schemeClr val="dk1"/>
                </a:solidFill>
                <a:highlight>
                  <a:srgbClr val="F7F7F7"/>
                </a:highlight>
                <a:latin typeface="Courier New"/>
                <a:ea typeface="Courier New"/>
                <a:cs typeface="Courier New"/>
                <a:sym typeface="Courier New"/>
              </a:rPr>
              <a:t>, </a:t>
            </a:r>
            <a:r>
              <a:rPr lang="en" sz="1600">
                <a:solidFill>
                  <a:srgbClr val="116644"/>
                </a:solidFill>
                <a:highlight>
                  <a:srgbClr val="F7F7F7"/>
                </a:highlight>
                <a:latin typeface="Courier New"/>
                <a:ea typeface="Courier New"/>
                <a:cs typeface="Courier New"/>
                <a:sym typeface="Courier New"/>
              </a:rPr>
              <a:t>4</a:t>
            </a:r>
            <a:r>
              <a:rPr lang="en" sz="1600">
                <a:solidFill>
                  <a:schemeClr val="dk1"/>
                </a:solidFill>
                <a:highlight>
                  <a:srgbClr val="F7F7F7"/>
                </a:highlight>
                <a:latin typeface="Courier New"/>
                <a:ea typeface="Courier New"/>
                <a:cs typeface="Courier New"/>
                <a:sym typeface="Courier New"/>
              </a:rPr>
              <a:t>))  </a:t>
            </a:r>
            <a:endParaRPr sz="1600">
              <a:solidFill>
                <a:schemeClr val="dk1"/>
              </a:solidFill>
              <a:highlight>
                <a:srgbClr val="F7F7F7"/>
              </a:highlight>
              <a:latin typeface="Courier New"/>
              <a:ea typeface="Courier New"/>
              <a:cs typeface="Courier New"/>
              <a:sym typeface="Courier New"/>
            </a:endParaRPr>
          </a:p>
          <a:p>
            <a:pPr indent="0" lvl="0" marL="457200" rtl="0" algn="just">
              <a:lnSpc>
                <a:spcPct val="135714"/>
              </a:lnSpc>
              <a:spcBef>
                <a:spcPts val="0"/>
              </a:spcBef>
              <a:spcAft>
                <a:spcPts val="0"/>
              </a:spcAft>
              <a:buClr>
                <a:schemeClr val="dk1"/>
              </a:buClr>
              <a:buSzPts val="1100"/>
              <a:buFont typeface="Arial"/>
              <a:buNone/>
            </a:pPr>
            <a:r>
              <a:rPr lang="en" sz="1600">
                <a:solidFill>
                  <a:schemeClr val="dk1"/>
                </a:solidFill>
                <a:highlight>
                  <a:srgbClr val="F7F7F7"/>
                </a:highlight>
                <a:latin typeface="Courier New"/>
                <a:ea typeface="Courier New"/>
                <a:cs typeface="Courier New"/>
                <a:sym typeface="Courier New"/>
              </a:rPr>
              <a:t>    sns.violinplot(x=</a:t>
            </a:r>
            <a:r>
              <a:rPr lang="en" sz="1600">
                <a:solidFill>
                  <a:srgbClr val="A31515"/>
                </a:solidFill>
                <a:highlight>
                  <a:srgbClr val="F7F7F7"/>
                </a:highlight>
                <a:latin typeface="Courier New"/>
                <a:ea typeface="Courier New"/>
                <a:cs typeface="Courier New"/>
                <a:sym typeface="Courier New"/>
              </a:rPr>
              <a:t>'Time'</a:t>
            </a:r>
            <a:r>
              <a:rPr lang="en" sz="1600">
                <a:solidFill>
                  <a:schemeClr val="dk1"/>
                </a:solidFill>
                <a:highlight>
                  <a:srgbClr val="F7F7F7"/>
                </a:highlight>
                <a:latin typeface="Courier New"/>
                <a:ea typeface="Courier New"/>
                <a:cs typeface="Courier New"/>
                <a:sym typeface="Courier New"/>
              </a:rPr>
              <a:t>, y=column, data=df)</a:t>
            </a:r>
            <a:endParaRPr sz="1600">
              <a:solidFill>
                <a:schemeClr val="dk1"/>
              </a:solidFill>
              <a:highlight>
                <a:srgbClr val="F7F7F7"/>
              </a:highlight>
              <a:latin typeface="Courier New"/>
              <a:ea typeface="Courier New"/>
              <a:cs typeface="Courier New"/>
              <a:sym typeface="Courier New"/>
            </a:endParaRPr>
          </a:p>
          <a:p>
            <a:pPr indent="0" lvl="0" marL="457200" rtl="0" algn="just">
              <a:lnSpc>
                <a:spcPct val="135714"/>
              </a:lnSpc>
              <a:spcBef>
                <a:spcPts val="0"/>
              </a:spcBef>
              <a:spcAft>
                <a:spcPts val="0"/>
              </a:spcAft>
              <a:buClr>
                <a:schemeClr val="dk1"/>
              </a:buClr>
              <a:buSzPts val="1100"/>
              <a:buFont typeface="Arial"/>
              <a:buNone/>
            </a:pPr>
            <a:r>
              <a:rPr lang="en" sz="1600">
                <a:solidFill>
                  <a:schemeClr val="dk1"/>
                </a:solidFill>
                <a:highlight>
                  <a:srgbClr val="F7F7F7"/>
                </a:highlight>
                <a:latin typeface="Courier New"/>
                <a:ea typeface="Courier New"/>
                <a:cs typeface="Courier New"/>
                <a:sym typeface="Courier New"/>
              </a:rPr>
              <a:t>    plt.title(</a:t>
            </a:r>
            <a:r>
              <a:rPr lang="en" sz="1600">
                <a:solidFill>
                  <a:srgbClr val="0000FF"/>
                </a:solidFill>
                <a:highlight>
                  <a:srgbClr val="F7F7F7"/>
                </a:highlight>
                <a:latin typeface="Courier New"/>
                <a:ea typeface="Courier New"/>
                <a:cs typeface="Courier New"/>
                <a:sym typeface="Courier New"/>
              </a:rPr>
              <a:t>f</a:t>
            </a:r>
            <a:r>
              <a:rPr lang="en" sz="1600">
                <a:solidFill>
                  <a:srgbClr val="A31515"/>
                </a:solidFill>
                <a:highlight>
                  <a:srgbClr val="F7F7F7"/>
                </a:highlight>
                <a:latin typeface="Courier New"/>
                <a:ea typeface="Courier New"/>
                <a:cs typeface="Courier New"/>
                <a:sym typeface="Courier New"/>
              </a:rPr>
              <a:t>'Violin Plot of </a:t>
            </a:r>
            <a:r>
              <a:rPr lang="en" sz="1600">
                <a:solidFill>
                  <a:schemeClr val="dk1"/>
                </a:solidFill>
                <a:highlight>
                  <a:srgbClr val="F7F7F7"/>
                </a:highlight>
                <a:latin typeface="Courier New"/>
                <a:ea typeface="Courier New"/>
                <a:cs typeface="Courier New"/>
                <a:sym typeface="Courier New"/>
              </a:rPr>
              <a:t>{column}</a:t>
            </a:r>
            <a:r>
              <a:rPr lang="en" sz="1600">
                <a:solidFill>
                  <a:srgbClr val="A31515"/>
                </a:solidFill>
                <a:highlight>
                  <a:srgbClr val="F7F7F7"/>
                </a:highlight>
                <a:latin typeface="Courier New"/>
                <a:ea typeface="Courier New"/>
                <a:cs typeface="Courier New"/>
                <a:sym typeface="Courier New"/>
              </a:rPr>
              <a:t> vs. Time'</a:t>
            </a:r>
            <a:r>
              <a:rPr lang="en" sz="1600">
                <a:solidFill>
                  <a:schemeClr val="dk1"/>
                </a:solidFill>
                <a:highlight>
                  <a:srgbClr val="F7F7F7"/>
                </a:highlight>
                <a:latin typeface="Courier New"/>
                <a:ea typeface="Courier New"/>
                <a:cs typeface="Courier New"/>
                <a:sym typeface="Courier New"/>
              </a:rPr>
              <a:t>)</a:t>
            </a:r>
            <a:endParaRPr sz="1600">
              <a:solidFill>
                <a:schemeClr val="dk1"/>
              </a:solidFill>
              <a:highlight>
                <a:srgbClr val="F7F7F7"/>
              </a:highlight>
              <a:latin typeface="Courier New"/>
              <a:ea typeface="Courier New"/>
              <a:cs typeface="Courier New"/>
              <a:sym typeface="Courier New"/>
            </a:endParaRPr>
          </a:p>
          <a:p>
            <a:pPr indent="0" lvl="0" marL="457200" rtl="0" algn="just">
              <a:lnSpc>
                <a:spcPct val="135714"/>
              </a:lnSpc>
              <a:spcBef>
                <a:spcPts val="0"/>
              </a:spcBef>
              <a:spcAft>
                <a:spcPts val="0"/>
              </a:spcAft>
              <a:buClr>
                <a:schemeClr val="dk1"/>
              </a:buClr>
              <a:buSzPts val="1100"/>
              <a:buFont typeface="Arial"/>
              <a:buNone/>
            </a:pPr>
            <a:r>
              <a:rPr lang="en" sz="1600">
                <a:solidFill>
                  <a:schemeClr val="dk1"/>
                </a:solidFill>
                <a:highlight>
                  <a:srgbClr val="F7F7F7"/>
                </a:highlight>
                <a:latin typeface="Courier New"/>
                <a:ea typeface="Courier New"/>
                <a:cs typeface="Courier New"/>
                <a:sym typeface="Courier New"/>
              </a:rPr>
              <a:t>    plt.show()</a:t>
            </a:r>
            <a:endParaRPr sz="1600">
              <a:solidFill>
                <a:schemeClr val="dk1"/>
              </a:solidFill>
              <a:highlight>
                <a:srgbClr val="F7F7F7"/>
              </a:highlight>
              <a:latin typeface="Courier New"/>
              <a:ea typeface="Courier New"/>
              <a:cs typeface="Courier New"/>
              <a:sym typeface="Courier New"/>
            </a:endParaRPr>
          </a:p>
          <a:p>
            <a:pPr indent="0" lvl="0" marL="0" rtl="0" algn="just">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violin plot depicts that there is                                                                                         a higher variability of X (seconds)                                                                                            when time is 0 than at 1. Their                                                                                                medians are around 30.</a:t>
            </a:r>
            <a:endParaRPr/>
          </a:p>
        </p:txBody>
      </p:sp>
      <p:pic>
        <p:nvPicPr>
          <p:cNvPr id="290" name="Google Shape;290;p48"/>
          <p:cNvPicPr preferRelativeResize="0"/>
          <p:nvPr/>
        </p:nvPicPr>
        <p:blipFill rotWithShape="1">
          <a:blip r:embed="rId3">
            <a:alphaModFix/>
          </a:blip>
          <a:srcRect b="-5860" l="0" r="0" t="5860"/>
          <a:stretch/>
        </p:blipFill>
        <p:spPr>
          <a:xfrm>
            <a:off x="3906159" y="1063700"/>
            <a:ext cx="4834969" cy="3416400"/>
          </a:xfrm>
          <a:prstGeom prst="rect">
            <a:avLst/>
          </a:prstGeom>
          <a:noFill/>
          <a:ln>
            <a:noFill/>
          </a:ln>
        </p:spPr>
      </p:pic>
      <p:sp>
        <p:nvSpPr>
          <p:cNvPr id="291" name="Google Shape;291;p48"/>
          <p:cNvSpPr txBox="1"/>
          <p:nvPr/>
        </p:nvSpPr>
        <p:spPr>
          <a:xfrm>
            <a:off x="4571988" y="44801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14 : BvA of Time and X</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is a wider range of values of                                                                                                       hours (Y) around the median 15                                                                                                  when time is 0.  For incorrect time,											an inverse relationship is evident                                                                                                        around the median 35.</a:t>
            </a:r>
            <a:endParaRPr/>
          </a:p>
        </p:txBody>
      </p:sp>
      <p:sp>
        <p:nvSpPr>
          <p:cNvPr id="297" name="Google Shape;297;p49"/>
          <p:cNvSpPr txBox="1"/>
          <p:nvPr/>
        </p:nvSpPr>
        <p:spPr>
          <a:xfrm>
            <a:off x="4571988" y="44801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15 : BvA of Time and Y</a:t>
            </a:r>
            <a:endParaRPr sz="1800">
              <a:solidFill>
                <a:schemeClr val="dk2"/>
              </a:solidFill>
            </a:endParaRPr>
          </a:p>
        </p:txBody>
      </p:sp>
      <p:pic>
        <p:nvPicPr>
          <p:cNvPr id="298" name="Google Shape;298;p49"/>
          <p:cNvPicPr preferRelativeResize="0"/>
          <p:nvPr/>
        </p:nvPicPr>
        <p:blipFill>
          <a:blip r:embed="rId3">
            <a:alphaModFix/>
          </a:blip>
          <a:stretch>
            <a:fillRect/>
          </a:stretch>
        </p:blipFill>
        <p:spPr>
          <a:xfrm>
            <a:off x="4114800" y="697600"/>
            <a:ext cx="5029200" cy="3748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the range of Time, distribution                                                                                             of Z has the same median, however,                                                                                        wide range of values are observed  											around 30 minutes at time = 0 and 											narrower range is visible for time = 1.</a:t>
            </a:r>
            <a:endParaRPr/>
          </a:p>
        </p:txBody>
      </p:sp>
      <p:pic>
        <p:nvPicPr>
          <p:cNvPr id="304" name="Google Shape;304;p50"/>
          <p:cNvPicPr preferRelativeResize="0"/>
          <p:nvPr/>
        </p:nvPicPr>
        <p:blipFill>
          <a:blip r:embed="rId3">
            <a:alphaModFix/>
          </a:blip>
          <a:stretch>
            <a:fillRect/>
          </a:stretch>
        </p:blipFill>
        <p:spPr>
          <a:xfrm>
            <a:off x="4166875" y="797775"/>
            <a:ext cx="4762875" cy="3674800"/>
          </a:xfrm>
          <a:prstGeom prst="rect">
            <a:avLst/>
          </a:prstGeom>
          <a:noFill/>
          <a:ln>
            <a:noFill/>
          </a:ln>
        </p:spPr>
      </p:pic>
      <p:sp>
        <p:nvSpPr>
          <p:cNvPr id="305" name="Google Shape;305;p50"/>
          <p:cNvSpPr txBox="1"/>
          <p:nvPr/>
        </p:nvSpPr>
        <p:spPr>
          <a:xfrm>
            <a:off x="4571988" y="44801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16 : BvA of Time and Z</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Matrix</a:t>
            </a:r>
            <a:endParaRPr/>
          </a:p>
        </p:txBody>
      </p:sp>
      <p:sp>
        <p:nvSpPr>
          <p:cNvPr id="311" name="Google Shape;31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range of correlation values is             									between [-0.29, 0.87] apart from self-										correlation. There seems to be an - 											almost linear relationship between Y 										and Time. Nonetheless, none of the 										columns need to be dropped.</a:t>
            </a:r>
            <a:endParaRPr/>
          </a:p>
          <a:p>
            <a:pPr indent="0" lvl="0" marL="0" rtl="0" algn="l">
              <a:lnSpc>
                <a:spcPct val="135714"/>
              </a:lnSpc>
              <a:spcBef>
                <a:spcPts val="1200"/>
              </a:spcBef>
              <a:spcAft>
                <a:spcPts val="0"/>
              </a:spcAft>
              <a:buClr>
                <a:schemeClr val="dk1"/>
              </a:buClr>
              <a:buSzPts val="1100"/>
              <a:buFont typeface="Arial"/>
              <a:buNone/>
            </a:pPr>
            <a:r>
              <a:rPr lang="en" sz="1500">
                <a:solidFill>
                  <a:schemeClr val="dk1"/>
                </a:solidFill>
                <a:highlight>
                  <a:srgbClr val="F7F7F7"/>
                </a:highlight>
                <a:latin typeface="Courier New"/>
                <a:ea typeface="Courier New"/>
                <a:cs typeface="Courier New"/>
                <a:sym typeface="Courier New"/>
              </a:rPr>
              <a:t>sns.heatmap(df.corr(), annot=</a:t>
            </a:r>
            <a:r>
              <a:rPr lang="en" sz="1500">
                <a:solidFill>
                  <a:srgbClr val="0000FF"/>
                </a:solidFill>
                <a:highlight>
                  <a:srgbClr val="F7F7F7"/>
                </a:highlight>
                <a:latin typeface="Courier New"/>
                <a:ea typeface="Courier New"/>
                <a:cs typeface="Courier New"/>
                <a:sym typeface="Courier New"/>
              </a:rPr>
              <a:t>True</a:t>
            </a:r>
            <a:r>
              <a:rPr lang="en" sz="1500">
                <a:solidFill>
                  <a:schemeClr val="dk1"/>
                </a:solidFill>
                <a:highlight>
                  <a:srgbClr val="F7F7F7"/>
                </a:highlight>
                <a:latin typeface="Courier New"/>
                <a:ea typeface="Courier New"/>
                <a:cs typeface="Courier New"/>
                <a:sym typeface="Courier New"/>
              </a:rPr>
              <a:t>)</a:t>
            </a:r>
            <a:endParaRPr sz="15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312" name="Google Shape;312;p51"/>
          <p:cNvPicPr preferRelativeResize="0"/>
          <p:nvPr/>
        </p:nvPicPr>
        <p:blipFill>
          <a:blip r:embed="rId3">
            <a:alphaModFix/>
          </a:blip>
          <a:stretch>
            <a:fillRect/>
          </a:stretch>
        </p:blipFill>
        <p:spPr>
          <a:xfrm>
            <a:off x="4404697" y="1040712"/>
            <a:ext cx="4427604" cy="3416399"/>
          </a:xfrm>
          <a:prstGeom prst="rect">
            <a:avLst/>
          </a:prstGeom>
          <a:noFill/>
          <a:ln>
            <a:noFill/>
          </a:ln>
        </p:spPr>
      </p:pic>
      <p:sp>
        <p:nvSpPr>
          <p:cNvPr id="313" name="Google Shape;313;p51"/>
          <p:cNvSpPr txBox="1"/>
          <p:nvPr/>
        </p:nvSpPr>
        <p:spPr>
          <a:xfrm>
            <a:off x="4571988" y="44801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17 : Correlation Matrix</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SP-LIME extends LIME. It selects a subsets of instances that explain the global behaviour of a given model. This helps in our understanding of the overall </a:t>
            </a:r>
            <a:r>
              <a:rPr lang="en"/>
              <a:t>decision</a:t>
            </a:r>
            <a:r>
              <a:rPr lang="en"/>
              <a:t> making process. In other words, it selects key features amongst various predictions to help us identify the importance given to certain features by our model, aiding trust across various cases.</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en"/>
              <a:t>This way, the authors have also demonstrated the usefulness of LIME in feature engineering to </a:t>
            </a:r>
            <a:r>
              <a:rPr lang="en"/>
              <a:t>positively</a:t>
            </a:r>
            <a:r>
              <a:rPr lang="en"/>
              <a:t> enhance the trustworthiness of an untrustworthy model.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Mesh Plot</a:t>
            </a:r>
            <a:endParaRPr/>
          </a:p>
        </p:txBody>
      </p:sp>
      <p:sp>
        <p:nvSpPr>
          <p:cNvPr id="319" name="Google Shape;31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It indicates uneven distribution  										of 	of Z (minutes) values with </a:t>
            </a:r>
            <a:r>
              <a:rPr lang="en"/>
              <a:t>var-												ious</a:t>
            </a:r>
            <a:r>
              <a:rPr lang="en"/>
              <a:t> hills and peaks.</a:t>
            </a:r>
            <a:endParaRPr/>
          </a:p>
          <a:p>
            <a:pPr indent="0" lvl="0" marL="0" rtl="0" algn="l">
              <a:lnSpc>
                <a:spcPct val="135714"/>
              </a:lnSpc>
              <a:spcBef>
                <a:spcPts val="120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x = df[</a:t>
            </a:r>
            <a:r>
              <a:rPr lang="en" sz="1050">
                <a:solidFill>
                  <a:srgbClr val="A31515"/>
                </a:solidFill>
                <a:highlight>
                  <a:srgbClr val="F7F7F7"/>
                </a:highlight>
                <a:latin typeface="Courier New"/>
                <a:ea typeface="Courier New"/>
                <a:cs typeface="Courier New"/>
                <a:sym typeface="Courier New"/>
              </a:rPr>
              <a:t>'X (seconds)'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y = df[</a:t>
            </a:r>
            <a:r>
              <a:rPr lang="en" sz="1050">
                <a:solidFill>
                  <a:srgbClr val="A31515"/>
                </a:solidFill>
                <a:highlight>
                  <a:srgbClr val="F7F7F7"/>
                </a:highlight>
                <a:latin typeface="Courier New"/>
                <a:ea typeface="Courier New"/>
                <a:cs typeface="Courier New"/>
                <a:sym typeface="Courier New"/>
              </a:rPr>
              <a:t>'Y (hours)'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z = df[</a:t>
            </a:r>
            <a:r>
              <a:rPr lang="en" sz="1050">
                <a:solidFill>
                  <a:srgbClr val="A31515"/>
                </a:solidFill>
                <a:highlight>
                  <a:srgbClr val="F7F7F7"/>
                </a:highlight>
                <a:latin typeface="Courier New"/>
                <a:ea typeface="Courier New"/>
                <a:cs typeface="Courier New"/>
                <a:sym typeface="Courier New"/>
              </a:rPr>
              <a:t>'Z (minutes)'</a:t>
            </a:r>
            <a:r>
              <a:rPr lang="en" sz="1050">
                <a:solidFill>
                  <a:schemeClr val="dk1"/>
                </a:solidFill>
                <a:highlight>
                  <a:srgbClr val="F7F7F7"/>
                </a:highlight>
                <a:latin typeface="Courier New"/>
                <a:ea typeface="Courier New"/>
                <a:cs typeface="Courier New"/>
                <a:sym typeface="Courier New"/>
              </a:rPr>
              <a:t>].to_list()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fig = go.Figure(data=[go.Mesh3d(x=x,</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 y=y, z=z, color=</a:t>
            </a:r>
            <a:r>
              <a:rPr lang="en" sz="1050">
                <a:solidFill>
                  <a:srgbClr val="A31515"/>
                </a:solidFill>
                <a:highlight>
                  <a:srgbClr val="F7F7F7"/>
                </a:highlight>
                <a:latin typeface="Courier New"/>
                <a:ea typeface="Courier New"/>
                <a:cs typeface="Courier New"/>
                <a:sym typeface="Courier New"/>
              </a:rPr>
              <a:t>'lightpink'</a:t>
            </a:r>
            <a:r>
              <a:rPr lang="en" sz="1050">
                <a:solidFill>
                  <a:schemeClr val="dk1"/>
                </a:solidFill>
                <a:highlight>
                  <a:srgbClr val="F7F7F7"/>
                </a:highlight>
                <a:latin typeface="Courier New"/>
                <a:ea typeface="Courier New"/>
                <a:cs typeface="Courier New"/>
                <a:sym typeface="Courier New"/>
              </a:rPr>
              <a:t>, opacity=</a:t>
            </a:r>
            <a:r>
              <a:rPr lang="en" sz="1050">
                <a:solidFill>
                  <a:srgbClr val="116644"/>
                </a:solidFill>
                <a:highlight>
                  <a:srgbClr val="F7F7F7"/>
                </a:highlight>
                <a:latin typeface="Courier New"/>
                <a:ea typeface="Courier New"/>
                <a:cs typeface="Courier New"/>
                <a:sym typeface="Courier New"/>
              </a:rPr>
              <a:t>0.</a:t>
            </a:r>
            <a:endParaRPr sz="1050">
              <a:solidFill>
                <a:srgbClr val="116644"/>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116644"/>
                </a:solidFill>
                <a:highlight>
                  <a:srgbClr val="F7F7F7"/>
                </a:highlight>
                <a:latin typeface="Courier New"/>
                <a:ea typeface="Courier New"/>
                <a:cs typeface="Courier New"/>
                <a:sym typeface="Courier New"/>
              </a:rPr>
              <a:t>50</a:t>
            </a:r>
            <a:r>
              <a:rPr lang="en" sz="1050">
                <a:solidFill>
                  <a:schemeClr val="dk1"/>
                </a:solidFill>
                <a:highlight>
                  <a:srgbClr val="F7F7F7"/>
                </a:highlight>
                <a:latin typeface="Courier New"/>
                <a:ea typeface="Courier New"/>
                <a:cs typeface="Courier New"/>
                <a:sym typeface="Courier New"/>
              </a:rPr>
              <a:t>,)], layout=go.Layout(scene=</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xaxis_title=</a:t>
            </a:r>
            <a:r>
              <a:rPr lang="en" sz="1050">
                <a:solidFill>
                  <a:srgbClr val="A31515"/>
                </a:solidFill>
                <a:highlight>
                  <a:srgbClr val="F7F7F7"/>
                </a:highlight>
                <a:latin typeface="Courier New"/>
                <a:ea typeface="Courier New"/>
                <a:cs typeface="Courier New"/>
                <a:sym typeface="Courier New"/>
              </a:rPr>
              <a:t>'X (Seconds)'</a:t>
            </a:r>
            <a:r>
              <a:rPr lang="en" sz="1050">
                <a:solidFill>
                  <a:schemeClr val="dk1"/>
                </a:solidFill>
                <a:highlight>
                  <a:srgbClr val="F7F7F7"/>
                </a:highlight>
                <a:latin typeface="Courier New"/>
                <a:ea typeface="Courier New"/>
                <a:cs typeface="Courier New"/>
                <a:sym typeface="Courier New"/>
              </a:rPr>
              <a:t>, yaxis_title=</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7F7F7"/>
                </a:highlight>
                <a:latin typeface="Courier New"/>
                <a:ea typeface="Courier New"/>
                <a:cs typeface="Courier New"/>
                <a:sym typeface="Courier New"/>
              </a:rPr>
              <a:t>'Y (Hours)'</a:t>
            </a:r>
            <a:r>
              <a:rPr lang="en" sz="1050">
                <a:solidFill>
                  <a:schemeClr val="dk1"/>
                </a:solidFill>
                <a:highlight>
                  <a:srgbClr val="F7F7F7"/>
                </a:highlight>
                <a:latin typeface="Courier New"/>
                <a:ea typeface="Courier New"/>
                <a:cs typeface="Courier New"/>
                <a:sym typeface="Courier New"/>
              </a:rPr>
              <a:t>, zaxis_title=</a:t>
            </a:r>
            <a:r>
              <a:rPr lang="en" sz="1050">
                <a:solidFill>
                  <a:srgbClr val="A31515"/>
                </a:solidFill>
                <a:highlight>
                  <a:srgbClr val="F7F7F7"/>
                </a:highlight>
                <a:latin typeface="Courier New"/>
                <a:ea typeface="Courier New"/>
                <a:cs typeface="Courier New"/>
                <a:sym typeface="Courier New"/>
              </a:rPr>
              <a:t>'Z (Minutes)'</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fig.show()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320" name="Google Shape;320;p52"/>
          <p:cNvPicPr preferRelativeResize="0"/>
          <p:nvPr/>
        </p:nvPicPr>
        <p:blipFill>
          <a:blip r:embed="rId3">
            <a:alphaModFix/>
          </a:blip>
          <a:stretch>
            <a:fillRect/>
          </a:stretch>
        </p:blipFill>
        <p:spPr>
          <a:xfrm>
            <a:off x="3590924" y="458786"/>
            <a:ext cx="5241376" cy="3946765"/>
          </a:xfrm>
          <a:prstGeom prst="rect">
            <a:avLst/>
          </a:prstGeom>
          <a:noFill/>
          <a:ln>
            <a:noFill/>
          </a:ln>
        </p:spPr>
      </p:pic>
      <p:sp>
        <p:nvSpPr>
          <p:cNvPr id="321" name="Google Shape;321;p52"/>
          <p:cNvSpPr txBox="1"/>
          <p:nvPr/>
        </p:nvSpPr>
        <p:spPr>
          <a:xfrm>
            <a:off x="4571988" y="44801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18 : Mesh Plot </a:t>
            </a:r>
            <a:endParaRPr sz="18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Surface Plot</a:t>
            </a:r>
            <a:endParaRPr/>
          </a:p>
        </p:txBody>
      </p:sp>
      <p:sp>
        <p:nvSpPr>
          <p:cNvPr id="327" name="Google Shape;327;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lang="en" sz="1450">
                <a:solidFill>
                  <a:schemeClr val="dk1"/>
                </a:solidFill>
                <a:highlight>
                  <a:srgbClr val="F7F7F7"/>
                </a:highlight>
                <a:latin typeface="Courier New"/>
                <a:ea typeface="Courier New"/>
                <a:cs typeface="Courier New"/>
                <a:sym typeface="Courier New"/>
              </a:rPr>
              <a:t>It further highlights the variations </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1"/>
                </a:solidFill>
                <a:highlight>
                  <a:srgbClr val="F7F7F7"/>
                </a:highlight>
                <a:latin typeface="Courier New"/>
                <a:ea typeface="Courier New"/>
                <a:cs typeface="Courier New"/>
                <a:sym typeface="Courier New"/>
              </a:rPr>
              <a:t>in Z (minutes), through peaks and </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50">
                <a:solidFill>
                  <a:schemeClr val="dk1"/>
                </a:solidFill>
                <a:highlight>
                  <a:srgbClr val="F7F7F7"/>
                </a:highlight>
                <a:latin typeface="Courier New"/>
                <a:ea typeface="Courier New"/>
                <a:cs typeface="Courier New"/>
                <a:sym typeface="Courier New"/>
              </a:rPr>
              <a:t>troughs.</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fig = go.Figure(data=[go.Surface(z=df.values)])</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fig.update_traces(contours_z=</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(show=</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usecolormap=</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,highlightcolor=</a:t>
            </a:r>
            <a:r>
              <a:rPr lang="en" sz="1050">
                <a:solidFill>
                  <a:srgbClr val="A31515"/>
                </a:solidFill>
                <a:highlight>
                  <a:srgbClr val="F7F7F7"/>
                </a:highlight>
                <a:latin typeface="Courier New"/>
                <a:ea typeface="Courier New"/>
                <a:cs typeface="Courier New"/>
                <a:sym typeface="Courier New"/>
              </a:rPr>
              <a:t>"limegreen"</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project_z=</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contours_x=</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(show=</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usecolormap=</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highlightcolor=</a:t>
            </a:r>
            <a:r>
              <a:rPr lang="en" sz="1050">
                <a:solidFill>
                  <a:srgbClr val="A31515"/>
                </a:solidFill>
                <a:highlight>
                  <a:srgbClr val="F7F7F7"/>
                </a:highlight>
                <a:latin typeface="Courier New"/>
                <a:ea typeface="Courier New"/>
                <a:cs typeface="Courier New"/>
                <a:sym typeface="Courier New"/>
              </a:rPr>
              <a:t>"pink"</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 project_x=</a:t>
            </a:r>
            <a:r>
              <a:rPr lang="en" sz="1050">
                <a:solidFill>
                  <a:srgbClr val="0000FF"/>
                </a:solidFill>
                <a:highlight>
                  <a:srgbClr val="F7F7F7"/>
                </a:highlight>
                <a:latin typeface="Courier New"/>
                <a:ea typeface="Courier New"/>
                <a:cs typeface="Courier New"/>
                <a:sym typeface="Courier New"/>
              </a:rPr>
              <a:t>True</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fig.update_layout(title=</a:t>
            </a:r>
            <a:r>
              <a:rPr lang="en" sz="1050">
                <a:solidFill>
                  <a:srgbClr val="A31515"/>
                </a:solidFill>
                <a:highlight>
                  <a:srgbClr val="F7F7F7"/>
                </a:highlight>
                <a:latin typeface="Courier New"/>
                <a:ea typeface="Courier New"/>
                <a:cs typeface="Courier New"/>
                <a:sym typeface="Courier New"/>
              </a:rPr>
              <a:t>'Surface Plot'</a:t>
            </a:r>
            <a:r>
              <a:rPr lang="en" sz="1050">
                <a:solidFill>
                  <a:schemeClr val="dk1"/>
                </a:solidFill>
                <a:highlight>
                  <a:srgbClr val="F7F7F7"/>
                </a:highlight>
                <a:latin typeface="Courier New"/>
                <a:ea typeface="Courier New"/>
                <a:cs typeface="Courier New"/>
                <a:sym typeface="Courier New"/>
              </a:rPr>
              <a:t>,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autosize=</a:t>
            </a:r>
            <a:r>
              <a:rPr lang="en" sz="1050">
                <a:solidFill>
                  <a:srgbClr val="0000FF"/>
                </a:solidFill>
                <a:highlight>
                  <a:srgbClr val="F7F7F7"/>
                </a:highlight>
                <a:latin typeface="Courier New"/>
                <a:ea typeface="Courier New"/>
                <a:cs typeface="Courier New"/>
                <a:sym typeface="Courier New"/>
              </a:rPr>
              <a:t>False</a:t>
            </a:r>
            <a:r>
              <a:rPr lang="en" sz="1050">
                <a:solidFill>
                  <a:schemeClr val="dk1"/>
                </a:solidFill>
                <a:highlight>
                  <a:srgbClr val="F7F7F7"/>
                </a:highlight>
                <a:latin typeface="Courier New"/>
                <a:ea typeface="Courier New"/>
                <a:cs typeface="Courier New"/>
                <a:sym typeface="Courier New"/>
              </a:rPr>
              <a:t>, scene_camera_eye=</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(y=</a:t>
            </a:r>
            <a:r>
              <a:rPr lang="en" sz="1050">
                <a:solidFill>
                  <a:srgbClr val="116644"/>
                </a:solidFill>
                <a:highlight>
                  <a:srgbClr val="F7F7F7"/>
                </a:highlight>
                <a:latin typeface="Courier New"/>
                <a:ea typeface="Courier New"/>
                <a:cs typeface="Courier New"/>
                <a:sym typeface="Courier New"/>
              </a:rPr>
              <a:t>2.87</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z=</a:t>
            </a:r>
            <a:r>
              <a:rPr lang="en" sz="1050">
                <a:solidFill>
                  <a:srgbClr val="116644"/>
                </a:solidFill>
                <a:highlight>
                  <a:srgbClr val="F7F7F7"/>
                </a:highlight>
                <a:latin typeface="Courier New"/>
                <a:ea typeface="Courier New"/>
                <a:cs typeface="Courier New"/>
                <a:sym typeface="Courier New"/>
              </a:rPr>
              <a:t>-0.64</a:t>
            </a:r>
            <a:r>
              <a:rPr lang="en" sz="1050">
                <a:solidFill>
                  <a:schemeClr val="dk1"/>
                </a:solidFill>
                <a:highlight>
                  <a:srgbClr val="F7F7F7"/>
                </a:highlight>
                <a:latin typeface="Courier New"/>
                <a:ea typeface="Courier New"/>
                <a:cs typeface="Courier New"/>
                <a:sym typeface="Courier New"/>
              </a:rPr>
              <a:t>,x=</a:t>
            </a:r>
            <a:r>
              <a:rPr lang="en" sz="1050">
                <a:solidFill>
                  <a:srgbClr val="116644"/>
                </a:solidFill>
                <a:highlight>
                  <a:srgbClr val="F7F7F7"/>
                </a:highlight>
                <a:latin typeface="Courier New"/>
                <a:ea typeface="Courier New"/>
                <a:cs typeface="Courier New"/>
                <a:sym typeface="Courier New"/>
              </a:rPr>
              <a:t>-1</a:t>
            </a:r>
            <a:r>
              <a:rPr lang="en" sz="1050">
                <a:solidFill>
                  <a:schemeClr val="dk1"/>
                </a:solidFill>
                <a:highlight>
                  <a:srgbClr val="F7F7F7"/>
                </a:highlight>
                <a:latin typeface="Courier New"/>
                <a:ea typeface="Courier New"/>
                <a:cs typeface="Courier New"/>
                <a:sym typeface="Courier New"/>
              </a:rPr>
              <a:t>), width=</a:t>
            </a:r>
            <a:r>
              <a:rPr lang="en" sz="1050">
                <a:solidFill>
                  <a:srgbClr val="116644"/>
                </a:solidFill>
                <a:highlight>
                  <a:srgbClr val="F7F7F7"/>
                </a:highlight>
                <a:latin typeface="Courier New"/>
                <a:ea typeface="Courier New"/>
                <a:cs typeface="Courier New"/>
                <a:sym typeface="Courier New"/>
              </a:rPr>
              <a:t>1000</a:t>
            </a:r>
            <a:r>
              <a:rPr lang="en" sz="1050">
                <a:solidFill>
                  <a:schemeClr val="dk1"/>
                </a:solidFill>
                <a:highlight>
                  <a:srgbClr val="F7F7F7"/>
                </a:highlight>
                <a:latin typeface="Courier New"/>
                <a:ea typeface="Courier New"/>
                <a:cs typeface="Courier New"/>
                <a:sym typeface="Courier New"/>
              </a:rPr>
              <a:t>, height=</a:t>
            </a:r>
            <a:r>
              <a:rPr lang="en" sz="1050">
                <a:solidFill>
                  <a:srgbClr val="116644"/>
                </a:solidFill>
                <a:highlight>
                  <a:srgbClr val="F7F7F7"/>
                </a:highlight>
                <a:latin typeface="Courier New"/>
                <a:ea typeface="Courier New"/>
                <a:cs typeface="Courier New"/>
                <a:sym typeface="Courier New"/>
              </a:rPr>
              <a:t>500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margin=</a:t>
            </a:r>
            <a:r>
              <a:rPr lang="en" sz="1050">
                <a:solidFill>
                  <a:srgbClr val="257693"/>
                </a:solidFill>
                <a:highlight>
                  <a:srgbClr val="F7F7F7"/>
                </a:highlight>
                <a:latin typeface="Courier New"/>
                <a:ea typeface="Courier New"/>
                <a:cs typeface="Courier New"/>
                <a:sym typeface="Courier New"/>
              </a:rPr>
              <a:t>dict</a:t>
            </a:r>
            <a:r>
              <a:rPr lang="en" sz="1050">
                <a:solidFill>
                  <a:schemeClr val="dk1"/>
                </a:solidFill>
                <a:highlight>
                  <a:srgbClr val="F7F7F7"/>
                </a:highlight>
                <a:latin typeface="Courier New"/>
                <a:ea typeface="Courier New"/>
                <a:cs typeface="Courier New"/>
                <a:sym typeface="Courier New"/>
              </a:rPr>
              <a:t>(l=</a:t>
            </a:r>
            <a:r>
              <a:rPr lang="en" sz="1050">
                <a:solidFill>
                  <a:srgbClr val="116644"/>
                </a:solidFill>
                <a:highlight>
                  <a:srgbClr val="F7F7F7"/>
                </a:highlight>
                <a:latin typeface="Courier New"/>
                <a:ea typeface="Courier New"/>
                <a:cs typeface="Courier New"/>
                <a:sym typeface="Courier New"/>
              </a:rPr>
              <a:t>65</a:t>
            </a:r>
            <a:r>
              <a:rPr lang="en" sz="1050">
                <a:solidFill>
                  <a:schemeClr val="dk1"/>
                </a:solidFill>
                <a:highlight>
                  <a:srgbClr val="F7F7F7"/>
                </a:highlight>
                <a:latin typeface="Courier New"/>
                <a:ea typeface="Courier New"/>
                <a:cs typeface="Courier New"/>
                <a:sym typeface="Courier New"/>
              </a:rPr>
              <a:t>, r=</a:t>
            </a:r>
            <a:r>
              <a:rPr lang="en" sz="1050">
                <a:solidFill>
                  <a:srgbClr val="116644"/>
                </a:solidFill>
                <a:highlight>
                  <a:srgbClr val="F7F7F7"/>
                </a:highlight>
                <a:latin typeface="Courier New"/>
                <a:ea typeface="Courier New"/>
                <a:cs typeface="Courier New"/>
                <a:sym typeface="Courier New"/>
              </a:rPr>
              <a:t>50</a:t>
            </a:r>
            <a:r>
              <a:rPr lang="en" sz="1050">
                <a:solidFill>
                  <a:schemeClr val="dk1"/>
                </a:solidFill>
                <a:highlight>
                  <a:srgbClr val="F7F7F7"/>
                </a:highlight>
                <a:latin typeface="Courier New"/>
                <a:ea typeface="Courier New"/>
                <a:cs typeface="Courier New"/>
                <a:sym typeface="Courier New"/>
              </a:rPr>
              <a:t>, b=</a:t>
            </a:r>
            <a:r>
              <a:rPr lang="en" sz="1050">
                <a:solidFill>
                  <a:srgbClr val="116644"/>
                </a:solidFill>
                <a:highlight>
                  <a:srgbClr val="F7F7F7"/>
                </a:highlight>
                <a:latin typeface="Courier New"/>
                <a:ea typeface="Courier New"/>
                <a:cs typeface="Courier New"/>
                <a:sym typeface="Courier New"/>
              </a:rPr>
              <a:t>65</a:t>
            </a:r>
            <a:r>
              <a:rPr lang="en" sz="1050">
                <a:solidFill>
                  <a:schemeClr val="dk1"/>
                </a:solidFill>
                <a:highlight>
                  <a:srgbClr val="F7F7F7"/>
                </a:highlight>
                <a:latin typeface="Courier New"/>
                <a:ea typeface="Courier New"/>
                <a:cs typeface="Courier New"/>
                <a:sym typeface="Courier New"/>
              </a:rPr>
              <a:t>, t=</a:t>
            </a:r>
            <a:r>
              <a:rPr lang="en" sz="1050">
                <a:solidFill>
                  <a:srgbClr val="116644"/>
                </a:solidFill>
                <a:highlight>
                  <a:srgbClr val="F7F7F7"/>
                </a:highlight>
                <a:latin typeface="Courier New"/>
                <a:ea typeface="Courier New"/>
                <a:cs typeface="Courier New"/>
                <a:sym typeface="Courier New"/>
              </a:rPr>
              <a:t>90</a:t>
            </a:r>
            <a:r>
              <a:rPr lang="en" sz="1050">
                <a:solidFill>
                  <a:schemeClr val="dk1"/>
                </a:solidFill>
                <a:highlight>
                  <a:srgbClr val="F7F7F7"/>
                </a:highlight>
                <a:latin typeface="Courier New"/>
                <a:ea typeface="Courier New"/>
                <a:cs typeface="Courier New"/>
                <a:sym typeface="Courier New"/>
              </a:rPr>
              <a:t>))</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highlight>
                  <a:srgbClr val="F7F7F7"/>
                </a:highlight>
                <a:latin typeface="Courier New"/>
                <a:ea typeface="Courier New"/>
                <a:cs typeface="Courier New"/>
                <a:sym typeface="Courier New"/>
              </a:rPr>
              <a:t>fig.show()</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328" name="Google Shape;328;p53"/>
          <p:cNvSpPr txBox="1"/>
          <p:nvPr/>
        </p:nvSpPr>
        <p:spPr>
          <a:xfrm>
            <a:off x="4571988" y="448010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19 : Surface Plots</a:t>
            </a:r>
            <a:endParaRPr sz="1800">
              <a:solidFill>
                <a:schemeClr val="dk2"/>
              </a:solidFill>
            </a:endParaRPr>
          </a:p>
        </p:txBody>
      </p:sp>
      <p:pic>
        <p:nvPicPr>
          <p:cNvPr id="329" name="Google Shape;329;p53"/>
          <p:cNvPicPr preferRelativeResize="0"/>
          <p:nvPr/>
        </p:nvPicPr>
        <p:blipFill>
          <a:blip r:embed="rId3">
            <a:alphaModFix/>
          </a:blip>
          <a:stretch>
            <a:fillRect/>
          </a:stretch>
        </p:blipFill>
        <p:spPr>
          <a:xfrm>
            <a:off x="4362750" y="183622"/>
            <a:ext cx="4260300" cy="429647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a:t>Generating textual data</a:t>
            </a:r>
            <a:endParaRPr/>
          </a:p>
        </p:txBody>
      </p:sp>
      <p:sp>
        <p:nvSpPr>
          <p:cNvPr id="335" name="Google Shape;335;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Given 1004 tuples, I decided to create a story, assigning each sentence to a tuple. The story was generated in 21 prompts, a prompt for each part. </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en"/>
              <a:t>The story revolves around a society that values and cherishes time as a scared entity. </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en"/>
              <a:t>The prompts are as follows: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55"/>
          <p:cNvPicPr preferRelativeResize="0"/>
          <p:nvPr/>
        </p:nvPicPr>
        <p:blipFill>
          <a:blip r:embed="rId3">
            <a:alphaModFix/>
          </a:blip>
          <a:stretch>
            <a:fillRect/>
          </a:stretch>
        </p:blipFill>
        <p:spPr>
          <a:xfrm>
            <a:off x="311700" y="1152475"/>
            <a:ext cx="8520599" cy="3416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sz="1800"/>
              <a:t>The following prompt was more precise in terms of number of sentences. This was repeated 21 times.For the last par, i.e., conclusion, only 4 sentences were generated.</a:t>
            </a:r>
            <a:endParaRPr sz="1800"/>
          </a:p>
        </p:txBody>
      </p:sp>
      <p:sp>
        <p:nvSpPr>
          <p:cNvPr id="347" name="Google Shape;347;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8" name="Google Shape;348;p56"/>
          <p:cNvPicPr preferRelativeResize="0"/>
          <p:nvPr/>
        </p:nvPicPr>
        <p:blipFill>
          <a:blip r:embed="rId3">
            <a:alphaModFix/>
          </a:blip>
          <a:stretch>
            <a:fillRect/>
          </a:stretch>
        </p:blipFill>
        <p:spPr>
          <a:xfrm>
            <a:off x="311700" y="1152475"/>
            <a:ext cx="8520601" cy="3581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Similarly, step 4 and step 5 were generated.</a:t>
            </a:r>
            <a:endParaRPr/>
          </a:p>
        </p:txBody>
      </p:sp>
      <p:pic>
        <p:nvPicPr>
          <p:cNvPr id="354" name="Google Shape;354;p57"/>
          <p:cNvPicPr preferRelativeResize="0"/>
          <p:nvPr/>
        </p:nvPicPr>
        <p:blipFill>
          <a:blip r:embed="rId3">
            <a:alphaModFix/>
          </a:blip>
          <a:stretch>
            <a:fillRect/>
          </a:stretch>
        </p:blipFill>
        <p:spPr>
          <a:xfrm>
            <a:off x="311700" y="356900"/>
            <a:ext cx="8520600" cy="35469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n" sz="1800"/>
              <a:t>The output was copied to a </a:t>
            </a:r>
            <a:r>
              <a:rPr lang="en" sz="1800" u="sng">
                <a:solidFill>
                  <a:schemeClr val="hlink"/>
                </a:solidFill>
                <a:hlinkClick r:id="rId3"/>
              </a:rPr>
              <a:t>word document</a:t>
            </a:r>
            <a:r>
              <a:rPr lang="en" sz="1800"/>
              <a:t> and loaded into the main dataframe in the following way:</a:t>
            </a:r>
            <a:endParaRPr sz="1800"/>
          </a:p>
        </p:txBody>
      </p:sp>
      <p:sp>
        <p:nvSpPr>
          <p:cNvPr id="360" name="Google Shape;360;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path = </a:t>
            </a:r>
            <a:r>
              <a:rPr lang="en" sz="1400">
                <a:solidFill>
                  <a:srgbClr val="A31515"/>
                </a:solidFill>
                <a:highlight>
                  <a:srgbClr val="F7F7F7"/>
                </a:highlight>
                <a:latin typeface="Courier New"/>
                <a:ea typeface="Courier New"/>
                <a:cs typeface="Courier New"/>
                <a:sym typeface="Courier New"/>
              </a:rPr>
              <a:t>"/content/drive/MyDrive/dm634/story.docx"</a:t>
            </a:r>
            <a:endParaRPr sz="140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doc = docx.Document(path)</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sentences =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AF00DB"/>
                </a:solidFill>
                <a:highlight>
                  <a:srgbClr val="F7F7F7"/>
                </a:highlight>
                <a:latin typeface="Courier New"/>
                <a:ea typeface="Courier New"/>
                <a:cs typeface="Courier New"/>
                <a:sym typeface="Courier New"/>
              </a:rPr>
              <a:t>for</a:t>
            </a:r>
            <a:r>
              <a:rPr lang="en" sz="1400">
                <a:solidFill>
                  <a:schemeClr val="dk1"/>
                </a:solidFill>
                <a:highlight>
                  <a:srgbClr val="F7F7F7"/>
                </a:highlight>
                <a:latin typeface="Courier New"/>
                <a:ea typeface="Courier New"/>
                <a:cs typeface="Courier New"/>
                <a:sym typeface="Courier New"/>
              </a:rPr>
              <a:t> para </a:t>
            </a:r>
            <a:r>
              <a:rPr lang="en" sz="1400">
                <a:solidFill>
                  <a:srgbClr val="0000FF"/>
                </a:solidFill>
                <a:highlight>
                  <a:srgbClr val="F7F7F7"/>
                </a:highlight>
                <a:latin typeface="Courier New"/>
                <a:ea typeface="Courier New"/>
                <a:cs typeface="Courier New"/>
                <a:sym typeface="Courier New"/>
              </a:rPr>
              <a:t>in</a:t>
            </a:r>
            <a:r>
              <a:rPr lang="en" sz="1400">
                <a:solidFill>
                  <a:schemeClr val="dk1"/>
                </a:solidFill>
                <a:highlight>
                  <a:srgbClr val="F7F7F7"/>
                </a:highlight>
                <a:latin typeface="Courier New"/>
                <a:ea typeface="Courier New"/>
                <a:cs typeface="Courier New"/>
                <a:sym typeface="Courier New"/>
              </a:rPr>
              <a:t> doc.paragraphs:</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  para_sentences = [sentence.strip() </a:t>
            </a:r>
            <a:endParaRPr sz="1400">
              <a:solidFill>
                <a:schemeClr val="dk1"/>
              </a:solidFill>
              <a:highlight>
                <a:srgbClr val="F7F7F7"/>
              </a:highlight>
              <a:latin typeface="Courier New"/>
              <a:ea typeface="Courier New"/>
              <a:cs typeface="Courier New"/>
              <a:sym typeface="Courier New"/>
            </a:endParaRPr>
          </a:p>
          <a:p>
            <a:pPr indent="457200" lvl="0" marL="1828800" rtl="0" algn="l">
              <a:lnSpc>
                <a:spcPct val="135714"/>
              </a:lnSpc>
              <a:spcBef>
                <a:spcPts val="0"/>
              </a:spcBef>
              <a:spcAft>
                <a:spcPts val="0"/>
              </a:spcAft>
              <a:buNone/>
            </a:pPr>
            <a:r>
              <a:rPr lang="en" sz="1400">
                <a:solidFill>
                  <a:srgbClr val="AF00DB"/>
                </a:solidFill>
                <a:highlight>
                  <a:srgbClr val="F7F7F7"/>
                </a:highlight>
                <a:latin typeface="Courier New"/>
                <a:ea typeface="Courier New"/>
                <a:cs typeface="Courier New"/>
                <a:sym typeface="Courier New"/>
              </a:rPr>
              <a:t>for</a:t>
            </a:r>
            <a:r>
              <a:rPr lang="en" sz="1400">
                <a:solidFill>
                  <a:schemeClr val="dk1"/>
                </a:solidFill>
                <a:highlight>
                  <a:srgbClr val="F7F7F7"/>
                </a:highlight>
                <a:latin typeface="Courier New"/>
                <a:ea typeface="Courier New"/>
                <a:cs typeface="Courier New"/>
                <a:sym typeface="Courier New"/>
              </a:rPr>
              <a:t> sentence </a:t>
            </a:r>
            <a:r>
              <a:rPr lang="en" sz="1400">
                <a:solidFill>
                  <a:srgbClr val="0000FF"/>
                </a:solidFill>
                <a:highlight>
                  <a:srgbClr val="F7F7F7"/>
                </a:highlight>
                <a:latin typeface="Courier New"/>
                <a:ea typeface="Courier New"/>
                <a:cs typeface="Courier New"/>
                <a:sym typeface="Courier New"/>
              </a:rPr>
              <a:t>in</a:t>
            </a:r>
            <a:r>
              <a:rPr lang="en" sz="1400">
                <a:solidFill>
                  <a:schemeClr val="dk1"/>
                </a:solidFill>
                <a:highlight>
                  <a:srgbClr val="F7F7F7"/>
                </a:highlight>
                <a:latin typeface="Courier New"/>
                <a:ea typeface="Courier New"/>
                <a:cs typeface="Courier New"/>
                <a:sym typeface="Courier New"/>
              </a:rPr>
              <a:t> para.text.split(</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457200" lvl="0" marL="1828800" rtl="0" algn="l">
              <a:lnSpc>
                <a:spcPct val="135714"/>
              </a:lnSpc>
              <a:spcBef>
                <a:spcPts val="0"/>
              </a:spcBef>
              <a:spcAft>
                <a:spcPts val="0"/>
              </a:spcAft>
              <a:buClr>
                <a:schemeClr val="dk1"/>
              </a:buClr>
              <a:buSzPts val="1100"/>
              <a:buFont typeface="Arial"/>
              <a:buNone/>
            </a:pPr>
            <a:r>
              <a:rPr lang="en" sz="1400">
                <a:solidFill>
                  <a:srgbClr val="AF00DB"/>
                </a:solidFill>
                <a:highlight>
                  <a:srgbClr val="F7F7F7"/>
                </a:highlight>
                <a:latin typeface="Courier New"/>
                <a:ea typeface="Courier New"/>
                <a:cs typeface="Courier New"/>
                <a:sym typeface="Courier New"/>
              </a:rPr>
              <a:t>if</a:t>
            </a:r>
            <a:r>
              <a:rPr lang="en" sz="1400">
                <a:solidFill>
                  <a:schemeClr val="dk1"/>
                </a:solidFill>
                <a:highlight>
                  <a:srgbClr val="F7F7F7"/>
                </a:highlight>
                <a:latin typeface="Courier New"/>
                <a:ea typeface="Courier New"/>
                <a:cs typeface="Courier New"/>
                <a:sym typeface="Courier New"/>
              </a:rPr>
              <a:t>   sentence.strip()]</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  sentences.extend(para_sentences)</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sentences = [sentence + </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 </a:t>
            </a:r>
            <a:r>
              <a:rPr lang="en" sz="1400">
                <a:solidFill>
                  <a:srgbClr val="AF00DB"/>
                </a:solidFill>
                <a:highlight>
                  <a:srgbClr val="F7F7F7"/>
                </a:highlight>
                <a:latin typeface="Courier New"/>
                <a:ea typeface="Courier New"/>
                <a:cs typeface="Courier New"/>
                <a:sym typeface="Courier New"/>
              </a:rPr>
              <a:t>if</a:t>
            </a:r>
            <a:r>
              <a:rPr lang="en" sz="1400">
                <a:solidFill>
                  <a:schemeClr val="dk1"/>
                </a:solidFill>
                <a:highlight>
                  <a:srgbClr val="F7F7F7"/>
                </a:highlight>
                <a:latin typeface="Courier New"/>
                <a:ea typeface="Courier New"/>
                <a:cs typeface="Courier New"/>
                <a:sym typeface="Courier New"/>
              </a:rPr>
              <a:t> </a:t>
            </a:r>
            <a:r>
              <a:rPr lang="en" sz="1400">
                <a:solidFill>
                  <a:srgbClr val="0000FF"/>
                </a:solidFill>
                <a:highlight>
                  <a:srgbClr val="F7F7F7"/>
                </a:highlight>
                <a:latin typeface="Courier New"/>
                <a:ea typeface="Courier New"/>
                <a:cs typeface="Courier New"/>
                <a:sym typeface="Courier New"/>
              </a:rPr>
              <a:t>not</a:t>
            </a:r>
            <a:r>
              <a:rPr lang="en" sz="1400">
                <a:solidFill>
                  <a:schemeClr val="dk1"/>
                </a:solidFill>
                <a:highlight>
                  <a:srgbClr val="F7F7F7"/>
                </a:highlight>
                <a:latin typeface="Courier New"/>
                <a:ea typeface="Courier New"/>
                <a:cs typeface="Courier New"/>
                <a:sym typeface="Courier New"/>
              </a:rPr>
              <a:t> sentence.endswith(</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 </a:t>
            </a:r>
            <a:r>
              <a:rPr lang="en" sz="1400">
                <a:solidFill>
                  <a:srgbClr val="AF00DB"/>
                </a:solidFill>
                <a:highlight>
                  <a:srgbClr val="F7F7F7"/>
                </a:highlight>
                <a:latin typeface="Courier New"/>
                <a:ea typeface="Courier New"/>
                <a:cs typeface="Courier New"/>
                <a:sym typeface="Courier New"/>
              </a:rPr>
              <a:t>else</a:t>
            </a:r>
            <a:r>
              <a:rPr lang="en" sz="1400">
                <a:solidFill>
                  <a:schemeClr val="dk1"/>
                </a:solidFill>
                <a:highlight>
                  <a:srgbClr val="F7F7F7"/>
                </a:highlight>
                <a:latin typeface="Courier New"/>
                <a:ea typeface="Courier New"/>
                <a:cs typeface="Courier New"/>
                <a:sym typeface="Courier New"/>
              </a:rPr>
              <a:t> sentence </a:t>
            </a:r>
            <a:r>
              <a:rPr lang="en" sz="1400">
                <a:solidFill>
                  <a:srgbClr val="AF00DB"/>
                </a:solidFill>
                <a:highlight>
                  <a:srgbClr val="F7F7F7"/>
                </a:highlight>
                <a:latin typeface="Courier New"/>
                <a:ea typeface="Courier New"/>
                <a:cs typeface="Courier New"/>
                <a:sym typeface="Courier New"/>
              </a:rPr>
              <a:t>for</a:t>
            </a:r>
            <a:r>
              <a:rPr lang="en" sz="1400">
                <a:solidFill>
                  <a:schemeClr val="dk1"/>
                </a:solidFill>
                <a:highlight>
                  <a:srgbClr val="F7F7F7"/>
                </a:highlight>
                <a:latin typeface="Courier New"/>
                <a:ea typeface="Courier New"/>
                <a:cs typeface="Courier New"/>
                <a:sym typeface="Courier New"/>
              </a:rPr>
              <a:t> sentence </a:t>
            </a:r>
            <a:r>
              <a:rPr lang="en" sz="1400">
                <a:solidFill>
                  <a:srgbClr val="0000FF"/>
                </a:solidFill>
                <a:highlight>
                  <a:srgbClr val="F7F7F7"/>
                </a:highlight>
                <a:latin typeface="Courier New"/>
                <a:ea typeface="Courier New"/>
                <a:cs typeface="Courier New"/>
                <a:sym typeface="Courier New"/>
              </a:rPr>
              <a:t>in</a:t>
            </a:r>
            <a:r>
              <a:rPr lang="en" sz="1400">
                <a:solidFill>
                  <a:schemeClr val="dk1"/>
                </a:solidFill>
                <a:highlight>
                  <a:srgbClr val="F7F7F7"/>
                </a:highlight>
                <a:latin typeface="Courier New"/>
                <a:ea typeface="Courier New"/>
                <a:cs typeface="Courier New"/>
                <a:sym typeface="Courier New"/>
              </a:rPr>
              <a:t> sentences]</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9"/>
          <p:cNvSpPr txBox="1"/>
          <p:nvPr>
            <p:ph idx="1" type="body"/>
          </p:nvPr>
        </p:nvSpPr>
        <p:spPr>
          <a:xfrm>
            <a:off x="311700" y="881750"/>
            <a:ext cx="8520600" cy="3687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random.shuffle(sentences)</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Assign sentences to DataFrame</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a:t>
            </a:r>
            <a:r>
              <a:rPr lang="en" sz="1400">
                <a:solidFill>
                  <a:srgbClr val="A31515"/>
                </a:solidFill>
                <a:highlight>
                  <a:srgbClr val="F7F7F7"/>
                </a:highlight>
                <a:latin typeface="Courier New"/>
                <a:ea typeface="Courier New"/>
                <a:cs typeface="Courier New"/>
                <a:sym typeface="Courier New"/>
              </a:rPr>
              <a:t>'Sentence'</a:t>
            </a:r>
            <a:r>
              <a:rPr lang="en" sz="1400">
                <a:solidFill>
                  <a:schemeClr val="dk1"/>
                </a:solidFill>
                <a:highlight>
                  <a:srgbClr val="F7F7F7"/>
                </a:highlight>
                <a:latin typeface="Courier New"/>
                <a:ea typeface="Courier New"/>
                <a:cs typeface="Courier New"/>
                <a:sym typeface="Courier New"/>
              </a:rPr>
              <a:t>] = [sentences[i % </a:t>
            </a:r>
            <a:r>
              <a:rPr lang="en" sz="1400">
                <a:solidFill>
                  <a:srgbClr val="795E26"/>
                </a:solidFill>
                <a:highlight>
                  <a:srgbClr val="F7F7F7"/>
                </a:highlight>
                <a:latin typeface="Courier New"/>
                <a:ea typeface="Courier New"/>
                <a:cs typeface="Courier New"/>
                <a:sym typeface="Courier New"/>
              </a:rPr>
              <a:t>len</a:t>
            </a:r>
            <a:r>
              <a:rPr lang="en" sz="1400">
                <a:solidFill>
                  <a:schemeClr val="dk1"/>
                </a:solidFill>
                <a:highlight>
                  <a:srgbClr val="F7F7F7"/>
                </a:highlight>
                <a:latin typeface="Courier New"/>
                <a:ea typeface="Courier New"/>
                <a:cs typeface="Courier New"/>
                <a:sym typeface="Courier New"/>
              </a:rPr>
              <a:t>(sentences)] </a:t>
            </a:r>
            <a:r>
              <a:rPr lang="en" sz="1400">
                <a:solidFill>
                  <a:srgbClr val="AF00DB"/>
                </a:solidFill>
                <a:highlight>
                  <a:srgbClr val="F7F7F7"/>
                </a:highlight>
                <a:latin typeface="Courier New"/>
                <a:ea typeface="Courier New"/>
                <a:cs typeface="Courier New"/>
                <a:sym typeface="Courier New"/>
              </a:rPr>
              <a:t>for</a:t>
            </a:r>
            <a:r>
              <a:rPr lang="en" sz="1400">
                <a:solidFill>
                  <a:schemeClr val="dk1"/>
                </a:solidFill>
                <a:highlight>
                  <a:srgbClr val="F7F7F7"/>
                </a:highlight>
                <a:latin typeface="Courier New"/>
                <a:ea typeface="Courier New"/>
                <a:cs typeface="Courier New"/>
                <a:sym typeface="Courier New"/>
              </a:rPr>
              <a:t> i </a:t>
            </a:r>
            <a:r>
              <a:rPr lang="en" sz="1400">
                <a:solidFill>
                  <a:srgbClr val="0000FF"/>
                </a:solidFill>
                <a:highlight>
                  <a:srgbClr val="F7F7F7"/>
                </a:highlight>
                <a:latin typeface="Courier New"/>
                <a:ea typeface="Courier New"/>
                <a:cs typeface="Courier New"/>
                <a:sym typeface="Courier New"/>
              </a:rPr>
              <a:t>in</a:t>
            </a: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range</a:t>
            </a:r>
            <a:r>
              <a:rPr lang="en" sz="1400">
                <a:solidFill>
                  <a:schemeClr val="dk1"/>
                </a:solidFill>
                <a:highlight>
                  <a:srgbClr val="F7F7F7"/>
                </a:highlight>
                <a:latin typeface="Courier New"/>
                <a:ea typeface="Courier New"/>
                <a:cs typeface="Courier New"/>
                <a:sym typeface="Courier New"/>
              </a:rPr>
              <a:t>(</a:t>
            </a:r>
            <a:r>
              <a:rPr lang="en" sz="1400">
                <a:solidFill>
                  <a:srgbClr val="795E26"/>
                </a:solidFill>
                <a:highlight>
                  <a:srgbClr val="F7F7F7"/>
                </a:highlight>
                <a:latin typeface="Courier New"/>
                <a:ea typeface="Courier New"/>
                <a:cs typeface="Courier New"/>
                <a:sym typeface="Courier New"/>
              </a:rPr>
              <a:t>len</a:t>
            </a:r>
            <a:r>
              <a:rPr lang="en" sz="1400">
                <a:solidFill>
                  <a:schemeClr val="dk1"/>
                </a:solidFill>
                <a:highlight>
                  <a:srgbClr val="F7F7F7"/>
                </a:highlight>
                <a:latin typeface="Courier New"/>
                <a:ea typeface="Courier New"/>
                <a:cs typeface="Courier New"/>
                <a:sym typeface="Courier New"/>
              </a:rPr>
              <a:t>(df))]</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df.head(</a:t>
            </a:r>
            <a:r>
              <a:rPr lang="en" sz="1400">
                <a:solidFill>
                  <a:srgbClr val="116644"/>
                </a:solidFill>
                <a:highlight>
                  <a:srgbClr val="F7F7F7"/>
                </a:highlight>
                <a:latin typeface="Courier New"/>
                <a:ea typeface="Courier New"/>
                <a:cs typeface="Courier New"/>
                <a:sym typeface="Courier New"/>
              </a:rPr>
              <a:t>10</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366" name="Google Shape;366;p59"/>
          <p:cNvPicPr preferRelativeResize="0"/>
          <p:nvPr/>
        </p:nvPicPr>
        <p:blipFill>
          <a:blip r:embed="rId3">
            <a:alphaModFix/>
          </a:blip>
          <a:stretch>
            <a:fillRect/>
          </a:stretch>
        </p:blipFill>
        <p:spPr>
          <a:xfrm>
            <a:off x="1937275" y="2158900"/>
            <a:ext cx="4683289" cy="2409850"/>
          </a:xfrm>
          <a:prstGeom prst="rect">
            <a:avLst/>
          </a:prstGeom>
          <a:noFill/>
          <a:ln>
            <a:noFill/>
          </a:ln>
        </p:spPr>
      </p:pic>
      <p:sp>
        <p:nvSpPr>
          <p:cNvPr id="367" name="Google Shape;367;p59"/>
          <p:cNvSpPr txBox="1"/>
          <p:nvPr/>
        </p:nvSpPr>
        <p:spPr>
          <a:xfrm>
            <a:off x="1937263" y="4568750"/>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20 : Updated Dataframe</a:t>
            </a:r>
            <a:endParaRPr sz="1800">
              <a:solidFill>
                <a:schemeClr val="dk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Examining an instance for binary text classification</a:t>
            </a:r>
            <a:endParaRPr/>
          </a:p>
        </p:txBody>
      </p:sp>
      <p:sp>
        <p:nvSpPr>
          <p:cNvPr id="373" name="Google Shape;37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Consider the following dataframe obtained from the statement:</a:t>
            </a:r>
            <a:endParaRPr/>
          </a:p>
          <a:p>
            <a:pPr indent="0" lvl="0" marL="0" rtl="0" algn="l">
              <a:lnSpc>
                <a:spcPct val="135714"/>
              </a:lnSpc>
              <a:spcBef>
                <a:spcPts val="120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classificationDf = df[[</a:t>
            </a:r>
            <a:r>
              <a:rPr lang="en" sz="1400">
                <a:solidFill>
                  <a:srgbClr val="A31515"/>
                </a:solidFill>
                <a:highlight>
                  <a:srgbClr val="F7F7F7"/>
                </a:highlight>
                <a:latin typeface="Courier New"/>
                <a:ea typeface="Courier New"/>
                <a:cs typeface="Courier New"/>
                <a:sym typeface="Courier New"/>
              </a:rPr>
              <a:t>'Sentence'</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 </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374" name="Google Shape;374;p60"/>
          <p:cNvPicPr preferRelativeResize="0"/>
          <p:nvPr/>
        </p:nvPicPr>
        <p:blipFill>
          <a:blip r:embed="rId3">
            <a:alphaModFix/>
          </a:blip>
          <a:stretch>
            <a:fillRect/>
          </a:stretch>
        </p:blipFill>
        <p:spPr>
          <a:xfrm>
            <a:off x="2101688" y="2139325"/>
            <a:ext cx="4940629" cy="2429550"/>
          </a:xfrm>
          <a:prstGeom prst="rect">
            <a:avLst/>
          </a:prstGeom>
          <a:noFill/>
          <a:ln>
            <a:noFill/>
          </a:ln>
        </p:spPr>
      </p:pic>
      <p:sp>
        <p:nvSpPr>
          <p:cNvPr id="375" name="Google Shape;375;p60"/>
          <p:cNvSpPr txBox="1"/>
          <p:nvPr/>
        </p:nvSpPr>
        <p:spPr>
          <a:xfrm>
            <a:off x="2432238" y="4568875"/>
            <a:ext cx="38418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21 : </a:t>
            </a:r>
            <a:r>
              <a:rPr lang="en" sz="1800">
                <a:solidFill>
                  <a:schemeClr val="dk2"/>
                </a:solidFill>
              </a:rPr>
              <a:t>Classification</a:t>
            </a:r>
            <a:r>
              <a:rPr lang="en" sz="1800">
                <a:solidFill>
                  <a:schemeClr val="dk2"/>
                </a:solidFill>
              </a:rPr>
              <a:t> Df</a:t>
            </a:r>
            <a:endParaRPr sz="180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X_train, X_test, y_train, y_test = train_test_split(df[</a:t>
            </a:r>
            <a:r>
              <a:rPr lang="en" sz="1400">
                <a:solidFill>
                  <a:srgbClr val="A31515"/>
                </a:solidFill>
                <a:highlight>
                  <a:srgbClr val="F7F7F7"/>
                </a:highlight>
                <a:latin typeface="Courier New"/>
                <a:ea typeface="Courier New"/>
                <a:cs typeface="Courier New"/>
                <a:sym typeface="Courier New"/>
              </a:rPr>
              <a:t>'Sentence'</a:t>
            </a:r>
            <a:r>
              <a:rPr lang="en" sz="1400">
                <a:solidFill>
                  <a:schemeClr val="dk1"/>
                </a:solidFill>
                <a:highlight>
                  <a:srgbClr val="F7F7F7"/>
                </a:highlight>
                <a:latin typeface="Courier New"/>
                <a:ea typeface="Courier New"/>
                <a:cs typeface="Courier New"/>
                <a:sym typeface="Courier New"/>
              </a:rPr>
              <a:t>], df[</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 test_size=</a:t>
            </a:r>
            <a:r>
              <a:rPr lang="en" sz="1400">
                <a:solidFill>
                  <a:srgbClr val="116644"/>
                </a:solidFill>
                <a:highlight>
                  <a:srgbClr val="F7F7F7"/>
                </a:highlight>
                <a:latin typeface="Courier New"/>
                <a:ea typeface="Courier New"/>
                <a:cs typeface="Courier New"/>
                <a:sym typeface="Courier New"/>
              </a:rPr>
              <a:t>0.3</a:t>
            </a:r>
            <a:r>
              <a:rPr lang="en" sz="1400">
                <a:solidFill>
                  <a:schemeClr val="dk1"/>
                </a:solidFill>
                <a:highlight>
                  <a:srgbClr val="F7F7F7"/>
                </a:highlight>
                <a:latin typeface="Courier New"/>
                <a:ea typeface="Courier New"/>
                <a:cs typeface="Courier New"/>
                <a:sym typeface="Courier New"/>
              </a:rPr>
              <a:t>, random_state=</a:t>
            </a:r>
            <a:r>
              <a:rPr lang="en" sz="1400">
                <a:solidFill>
                  <a:srgbClr val="116644"/>
                </a:solidFill>
                <a:highlight>
                  <a:srgbClr val="F7F7F7"/>
                </a:highlight>
                <a:latin typeface="Courier New"/>
                <a:ea typeface="Courier New"/>
                <a:cs typeface="Courier New"/>
                <a:sym typeface="Courier New"/>
              </a:rPr>
              <a:t>33</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vectorizer = TfidfVectorizer()</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X_train_vectorized = vectorizer.fit_transform(X_train)</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X_test_vectorized = vectorizer.transform(X_test)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lnSpc>
                <a:spcPct val="135714"/>
              </a:lnSpc>
              <a:spcBef>
                <a:spcPts val="120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model = LogisticRegression(random_state=</a:t>
            </a:r>
            <a:r>
              <a:rPr lang="en" sz="1400">
                <a:solidFill>
                  <a:srgbClr val="116644"/>
                </a:solidFill>
                <a:highlight>
                  <a:srgbClr val="F7F7F7"/>
                </a:highlight>
                <a:latin typeface="Courier New"/>
                <a:ea typeface="Courier New"/>
                <a:cs typeface="Courier New"/>
                <a:sym typeface="Courier New"/>
              </a:rPr>
              <a:t>33</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model.fit(X_train_vectorized, y_train)</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2859725"/>
            <a:ext cx="8520600" cy="1997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1200"/>
              </a:spcAft>
              <a:buNone/>
            </a:pPr>
            <a:r>
              <a:rPr lang="en"/>
              <a:t>In Fig 1 (from </a:t>
            </a:r>
            <a:r>
              <a:rPr lang="en" u="sng">
                <a:solidFill>
                  <a:schemeClr val="hlink"/>
                </a:solidFill>
                <a:hlinkClick r:id="rId3"/>
              </a:rPr>
              <a:t>cite</a:t>
            </a:r>
            <a:r>
              <a:rPr lang="en"/>
              <a:t>, page 2), given a particular patient’s symptoms, model predicts that the patient suffers from flu. LIME highlights that symptoms, ‘sneeze’ and ‘headache’ positively influence the model’s decision whereas ‘no fatigue’ is inversely related to the decision of ‘Flu’. In this way, LIME provides evidences through weights  to support the model’s decision to a doctor. The final decision is always made by the end user.</a:t>
            </a:r>
            <a:endParaRPr/>
          </a:p>
        </p:txBody>
      </p:sp>
      <p:pic>
        <p:nvPicPr>
          <p:cNvPr id="79" name="Google Shape;79;p17"/>
          <p:cNvPicPr preferRelativeResize="0"/>
          <p:nvPr/>
        </p:nvPicPr>
        <p:blipFill>
          <a:blip r:embed="rId4">
            <a:alphaModFix/>
          </a:blip>
          <a:stretch>
            <a:fillRect/>
          </a:stretch>
        </p:blipFill>
        <p:spPr>
          <a:xfrm>
            <a:off x="14275" y="-12"/>
            <a:ext cx="9115425" cy="2295525"/>
          </a:xfrm>
          <a:prstGeom prst="rect">
            <a:avLst/>
          </a:prstGeom>
          <a:noFill/>
          <a:ln>
            <a:noFill/>
          </a:ln>
        </p:spPr>
      </p:pic>
      <p:sp>
        <p:nvSpPr>
          <p:cNvPr id="80" name="Google Shape;80;p17"/>
          <p:cNvSpPr txBox="1"/>
          <p:nvPr/>
        </p:nvSpPr>
        <p:spPr>
          <a:xfrm>
            <a:off x="4087850" y="2335925"/>
            <a:ext cx="876000" cy="42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1</a:t>
            </a:r>
            <a:endParaRPr sz="1800">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y_pred = model.predict(X_test_vectorized)</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(classification_report(y_test, y_pred))</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86" name="Google Shape;386;p62"/>
          <p:cNvPicPr preferRelativeResize="0"/>
          <p:nvPr/>
        </p:nvPicPr>
        <p:blipFill>
          <a:blip r:embed="rId3">
            <a:alphaModFix/>
          </a:blip>
          <a:stretch>
            <a:fillRect/>
          </a:stretch>
        </p:blipFill>
        <p:spPr>
          <a:xfrm>
            <a:off x="1397300" y="2132938"/>
            <a:ext cx="6115050" cy="22764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88"/>
              <a:t>Examining 301th instance of y_pred</a:t>
            </a:r>
            <a:endParaRPr sz="1888"/>
          </a:p>
        </p:txBody>
      </p:sp>
      <p:sp>
        <p:nvSpPr>
          <p:cNvPr id="392" name="Google Shape;39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LIME explainer</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explainer = LimeTextExplainer(class_names=[</a:t>
            </a:r>
            <a:r>
              <a:rPr lang="en" sz="1400">
                <a:solidFill>
                  <a:srgbClr val="A31515"/>
                </a:solidFill>
                <a:highlight>
                  <a:srgbClr val="F7F7F7"/>
                </a:highlight>
                <a:latin typeface="Courier New"/>
                <a:ea typeface="Courier New"/>
                <a:cs typeface="Courier New"/>
                <a:sym typeface="Courier New"/>
              </a:rPr>
              <a:t>'Correct Time'</a:t>
            </a:r>
            <a:r>
              <a:rPr lang="en" sz="1400">
                <a:solidFill>
                  <a:schemeClr val="dk1"/>
                </a:solidFill>
                <a:highlight>
                  <a:srgbClr val="F7F7F7"/>
                </a:highlight>
                <a:latin typeface="Courier New"/>
                <a:ea typeface="Courier New"/>
                <a:cs typeface="Courier New"/>
                <a:sym typeface="Courier New"/>
              </a:rPr>
              <a:t>, </a:t>
            </a:r>
            <a:r>
              <a:rPr lang="en" sz="1400">
                <a:solidFill>
                  <a:srgbClr val="A31515"/>
                </a:solidFill>
                <a:highlight>
                  <a:srgbClr val="F7F7F7"/>
                </a:highlight>
                <a:latin typeface="Courier New"/>
                <a:ea typeface="Courier New"/>
                <a:cs typeface="Courier New"/>
                <a:sym typeface="Courier New"/>
              </a:rPr>
              <a:t>'Incorrect Time'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00FF"/>
                </a:solidFill>
                <a:highlight>
                  <a:srgbClr val="F7F7F7"/>
                </a:highlight>
                <a:latin typeface="Courier New"/>
                <a:ea typeface="Courier New"/>
                <a:cs typeface="Courier New"/>
                <a:sym typeface="Courier New"/>
              </a:rPr>
              <a:t>def</a:t>
            </a: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predict_proba</a:t>
            </a:r>
            <a:r>
              <a:rPr lang="en" sz="1400">
                <a:solidFill>
                  <a:schemeClr val="dk1"/>
                </a:solidFill>
                <a:highlight>
                  <a:srgbClr val="F7F7F7"/>
                </a:highlight>
                <a:latin typeface="Courier New"/>
                <a:ea typeface="Courier New"/>
                <a:cs typeface="Courier New"/>
                <a:sym typeface="Courier New"/>
              </a:rPr>
              <a:t>(</a:t>
            </a:r>
            <a:r>
              <a:rPr lang="en" sz="1400">
                <a:solidFill>
                  <a:srgbClr val="001080"/>
                </a:solidFill>
                <a:highlight>
                  <a:srgbClr val="F7F7F7"/>
                </a:highlight>
                <a:latin typeface="Courier New"/>
                <a:ea typeface="Courier New"/>
                <a:cs typeface="Courier New"/>
                <a:sym typeface="Courier New"/>
              </a:rPr>
              <a:t>texts</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  </a:t>
            </a:r>
            <a:r>
              <a:rPr lang="en" sz="1400">
                <a:solidFill>
                  <a:srgbClr val="AF00DB"/>
                </a:solidFill>
                <a:highlight>
                  <a:srgbClr val="F7F7F7"/>
                </a:highlight>
                <a:latin typeface="Courier New"/>
                <a:ea typeface="Courier New"/>
                <a:cs typeface="Courier New"/>
                <a:sym typeface="Courier New"/>
              </a:rPr>
              <a:t>return</a:t>
            </a:r>
            <a:r>
              <a:rPr lang="en" sz="1400">
                <a:solidFill>
                  <a:schemeClr val="dk1"/>
                </a:solidFill>
                <a:highlight>
                  <a:srgbClr val="F7F7F7"/>
                </a:highlight>
                <a:latin typeface="Courier New"/>
                <a:ea typeface="Courier New"/>
                <a:cs typeface="Courier New"/>
                <a:sym typeface="Courier New"/>
              </a:rPr>
              <a:t> model.predict_proba(vectorizer.transform(texts))</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Explain an instance</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idx = </a:t>
            </a:r>
            <a:r>
              <a:rPr lang="en" sz="1400">
                <a:solidFill>
                  <a:srgbClr val="116644"/>
                </a:solidFill>
                <a:highlight>
                  <a:srgbClr val="F7F7F7"/>
                </a:highlight>
                <a:latin typeface="Courier New"/>
                <a:ea typeface="Courier New"/>
                <a:cs typeface="Courier New"/>
                <a:sym typeface="Courier New"/>
              </a:rPr>
              <a:t>301</a:t>
            </a:r>
            <a:endParaRPr sz="1400">
              <a:solidFill>
                <a:srgbClr val="116644"/>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exp = explainer.explain_instance(X_test.iloc[idx], predict_proba, num_features=</a:t>
            </a:r>
            <a:r>
              <a:rPr lang="en" sz="1400">
                <a:solidFill>
                  <a:srgbClr val="116644"/>
                </a:solidFill>
                <a:highlight>
                  <a:srgbClr val="F7F7F7"/>
                </a:highlight>
                <a:latin typeface="Courier New"/>
                <a:ea typeface="Courier New"/>
                <a:cs typeface="Courier New"/>
                <a:sym typeface="Courier New"/>
              </a:rPr>
              <a:t>10</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Display the explanation</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'Document id: %d'</a:t>
            </a:r>
            <a:r>
              <a:rPr lang="en" sz="1400">
                <a:solidFill>
                  <a:schemeClr val="dk1"/>
                </a:solidFill>
                <a:highlight>
                  <a:srgbClr val="F7F7F7"/>
                </a:highlight>
                <a:latin typeface="Courier New"/>
                <a:ea typeface="Courier New"/>
                <a:cs typeface="Courier New"/>
                <a:sym typeface="Courier New"/>
              </a:rPr>
              <a:t> % idx)</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'Probability(Time) ='</a:t>
            </a:r>
            <a:r>
              <a:rPr lang="en" sz="1400">
                <a:solidFill>
                  <a:schemeClr val="dk1"/>
                </a:solidFill>
                <a:highlight>
                  <a:srgbClr val="F7F7F7"/>
                </a:highlight>
                <a:latin typeface="Courier New"/>
                <a:ea typeface="Courier New"/>
                <a:cs typeface="Courier New"/>
                <a:sym typeface="Courier New"/>
              </a:rPr>
              <a:t>, model.predict_proba(X_test_vectorized[idx])[</a:t>
            </a:r>
            <a:r>
              <a:rPr lang="en" sz="1400">
                <a:solidFill>
                  <a:srgbClr val="116644"/>
                </a:solidFill>
                <a:highlight>
                  <a:srgbClr val="F7F7F7"/>
                </a:highlight>
                <a:latin typeface="Courier New"/>
                <a:ea typeface="Courier New"/>
                <a:cs typeface="Courier New"/>
                <a:sym typeface="Courier New"/>
              </a:rPr>
              <a:t>0</a:t>
            </a:r>
            <a:r>
              <a:rPr lang="en" sz="1400">
                <a:solidFill>
                  <a:schemeClr val="dk1"/>
                </a:solidFill>
                <a:highlight>
                  <a:srgbClr val="F7F7F7"/>
                </a:highlight>
                <a:latin typeface="Courier New"/>
                <a:ea typeface="Courier New"/>
                <a:cs typeface="Courier New"/>
                <a:sym typeface="Courier New"/>
              </a:rPr>
              <a:t>, </a:t>
            </a:r>
            <a:r>
              <a:rPr lang="en" sz="1400">
                <a:solidFill>
                  <a:srgbClr val="116644"/>
                </a:solidFill>
                <a:highlight>
                  <a:srgbClr val="F7F7F7"/>
                </a:highlight>
                <a:latin typeface="Courier New"/>
                <a:ea typeface="Courier New"/>
                <a:cs typeface="Courier New"/>
                <a:sym typeface="Courier New"/>
              </a:rPr>
              <a:t>1</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'True class: %s'</a:t>
            </a:r>
            <a:r>
              <a:rPr lang="en" sz="1400">
                <a:solidFill>
                  <a:schemeClr val="dk1"/>
                </a:solidFill>
                <a:highlight>
                  <a:srgbClr val="F7F7F7"/>
                </a:highlight>
                <a:latin typeface="Courier New"/>
                <a:ea typeface="Courier New"/>
                <a:cs typeface="Courier New"/>
                <a:sym typeface="Courier New"/>
              </a:rPr>
              <a:t> % y_test.iloc[idx])</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"Explanation for class Time:"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exp.show_in_notebook(text=X_test.iloc[idx], predict_proba=predict_proba)</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3" name="Google Shape;403;p65"/>
          <p:cNvPicPr preferRelativeResize="0"/>
          <p:nvPr/>
        </p:nvPicPr>
        <p:blipFill>
          <a:blip r:embed="rId3">
            <a:alphaModFix/>
          </a:blip>
          <a:stretch>
            <a:fillRect/>
          </a:stretch>
        </p:blipFill>
        <p:spPr>
          <a:xfrm>
            <a:off x="311700" y="104775"/>
            <a:ext cx="4267200" cy="4464099"/>
          </a:xfrm>
          <a:prstGeom prst="rect">
            <a:avLst/>
          </a:prstGeom>
          <a:noFill/>
          <a:ln>
            <a:noFill/>
          </a:ln>
        </p:spPr>
      </p:pic>
      <p:pic>
        <p:nvPicPr>
          <p:cNvPr id="404" name="Google Shape;404;p65"/>
          <p:cNvPicPr preferRelativeResize="0"/>
          <p:nvPr/>
        </p:nvPicPr>
        <p:blipFill>
          <a:blip r:embed="rId4">
            <a:alphaModFix/>
          </a:blip>
          <a:stretch>
            <a:fillRect/>
          </a:stretch>
        </p:blipFill>
        <p:spPr>
          <a:xfrm>
            <a:off x="4578888" y="1265250"/>
            <a:ext cx="3971925" cy="2143125"/>
          </a:xfrm>
          <a:prstGeom prst="rect">
            <a:avLst/>
          </a:prstGeom>
          <a:noFill/>
          <a:ln>
            <a:noFill/>
          </a:ln>
        </p:spPr>
      </p:pic>
      <p:sp>
        <p:nvSpPr>
          <p:cNvPr id="405" name="Google Shape;405;p65"/>
          <p:cNvSpPr txBox="1"/>
          <p:nvPr/>
        </p:nvSpPr>
        <p:spPr>
          <a:xfrm>
            <a:off x="5080525" y="3813175"/>
            <a:ext cx="34704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22 : LIME text tabular  (a)</a:t>
            </a:r>
            <a:endParaRPr sz="1800">
              <a:solidFill>
                <a:schemeClr val="dk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6"/>
          <p:cNvSpPr txBox="1"/>
          <p:nvPr>
            <p:ph idx="1" type="body"/>
          </p:nvPr>
        </p:nvSpPr>
        <p:spPr>
          <a:xfrm>
            <a:off x="311700" y="1578500"/>
            <a:ext cx="8520600" cy="299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words ‘or’ and ‘PM’ strongly contributed towards the </a:t>
            </a:r>
            <a:r>
              <a:rPr lang="en"/>
              <a:t>classification</a:t>
            </a:r>
            <a:r>
              <a:rPr lang="en"/>
              <a:t> of this sentence. The correspondence of ‘PM’ with the class Correct Time highlights the trustworthiness of the dataframe, despite the fact that they’re instances such as ‘families’, ‘gather’, etc., that suggest otherwise.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Considering another instance with idx = 45</a:t>
            </a:r>
            <a:endParaRPr/>
          </a:p>
        </p:txBody>
      </p:sp>
      <p:pic>
        <p:nvPicPr>
          <p:cNvPr id="411" name="Google Shape;411;p66"/>
          <p:cNvPicPr preferRelativeResize="0"/>
          <p:nvPr/>
        </p:nvPicPr>
        <p:blipFill>
          <a:blip r:embed="rId3">
            <a:alphaModFix/>
          </a:blip>
          <a:stretch>
            <a:fillRect/>
          </a:stretch>
        </p:blipFill>
        <p:spPr>
          <a:xfrm>
            <a:off x="311700" y="445013"/>
            <a:ext cx="7581900" cy="11334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67"/>
          <p:cNvPicPr preferRelativeResize="0"/>
          <p:nvPr/>
        </p:nvPicPr>
        <p:blipFill>
          <a:blip r:embed="rId3">
            <a:alphaModFix/>
          </a:blip>
          <a:stretch>
            <a:fillRect/>
          </a:stretch>
        </p:blipFill>
        <p:spPr>
          <a:xfrm>
            <a:off x="311700" y="566825"/>
            <a:ext cx="4087550" cy="4242125"/>
          </a:xfrm>
          <a:prstGeom prst="rect">
            <a:avLst/>
          </a:prstGeom>
          <a:noFill/>
          <a:ln>
            <a:noFill/>
          </a:ln>
        </p:spPr>
      </p:pic>
      <p:pic>
        <p:nvPicPr>
          <p:cNvPr id="417" name="Google Shape;417;p67"/>
          <p:cNvPicPr preferRelativeResize="0"/>
          <p:nvPr/>
        </p:nvPicPr>
        <p:blipFill>
          <a:blip r:embed="rId4">
            <a:alphaModFix/>
          </a:blip>
          <a:stretch>
            <a:fillRect/>
          </a:stretch>
        </p:blipFill>
        <p:spPr>
          <a:xfrm>
            <a:off x="4399250" y="740225"/>
            <a:ext cx="3819525" cy="2181225"/>
          </a:xfrm>
          <a:prstGeom prst="rect">
            <a:avLst/>
          </a:prstGeom>
          <a:noFill/>
          <a:ln>
            <a:noFill/>
          </a:ln>
        </p:spPr>
      </p:pic>
      <p:sp>
        <p:nvSpPr>
          <p:cNvPr id="418" name="Google Shape;418;p67"/>
          <p:cNvSpPr txBox="1"/>
          <p:nvPr/>
        </p:nvSpPr>
        <p:spPr>
          <a:xfrm>
            <a:off x="5080525" y="3813175"/>
            <a:ext cx="34704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22 : LIME text tabular  (b)</a:t>
            </a:r>
            <a:endParaRPr sz="1800">
              <a:solidFill>
                <a:schemeClr val="dk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Here, ‘is’ and ‘where’ play critical roles in the classification of the sentence. The words selected along with the </a:t>
            </a:r>
            <a:r>
              <a:rPr lang="en"/>
              <a:t>classification</a:t>
            </a:r>
            <a:r>
              <a:rPr lang="en"/>
              <a:t> of this sentence to the minority class highlight the problem in the dataset.</a:t>
            </a:r>
            <a:endParaRPr/>
          </a:p>
        </p:txBody>
      </p:sp>
      <p:pic>
        <p:nvPicPr>
          <p:cNvPr id="424" name="Google Shape;424;p68"/>
          <p:cNvPicPr preferRelativeResize="0"/>
          <p:nvPr/>
        </p:nvPicPr>
        <p:blipFill>
          <a:blip r:embed="rId3">
            <a:alphaModFix/>
          </a:blip>
          <a:stretch>
            <a:fillRect/>
          </a:stretch>
        </p:blipFill>
        <p:spPr>
          <a:xfrm>
            <a:off x="311700" y="445025"/>
            <a:ext cx="7772400" cy="13525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Submodular Picks</a:t>
            </a:r>
            <a:endParaRPr/>
          </a:p>
        </p:txBody>
      </p:sp>
      <p:sp>
        <p:nvSpPr>
          <p:cNvPr id="430" name="Google Shape;430;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While the </a:t>
            </a:r>
            <a:r>
              <a:rPr lang="en"/>
              <a:t>previous</a:t>
            </a:r>
            <a:r>
              <a:rPr lang="en"/>
              <a:t> two explanations presented classifications of either class, they were tedious to depict as one needs to find an instance of the minority class in the test set.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Here comes submodular_picks from lime package that selects the best n number of instances for us to examine.</a:t>
            </a:r>
            <a:endParaRPr/>
          </a:p>
          <a:p>
            <a:pPr indent="-317500" lvl="1" marL="914400" rtl="0" algn="l">
              <a:spcBef>
                <a:spcPts val="0"/>
              </a:spcBef>
              <a:spcAft>
                <a:spcPts val="0"/>
              </a:spcAft>
              <a:buSzPts val="1400"/>
              <a:buChar char="○"/>
            </a:pPr>
            <a:r>
              <a:rPr lang="en"/>
              <a:t>Note: In this case, we arrive at the same conclusions but it in an easier way.</a:t>
            </a:r>
            <a:endParaRPr/>
          </a:p>
          <a:p>
            <a:pPr indent="-317500" lvl="1" marL="914400" rtl="0" algn="l">
              <a:spcBef>
                <a:spcPts val="0"/>
              </a:spcBef>
              <a:spcAft>
                <a:spcPts val="0"/>
              </a:spcAft>
              <a:buSzPts val="1400"/>
              <a:buChar char="○"/>
            </a:pPr>
            <a:r>
              <a:rPr lang="en"/>
              <a:t>Another point to be noted is that in Fig 23 d, there is an incorrect classification, which we can justify through the model being trained on an imbalanced dataset.This could be because the model ignores the world ‘Time’  (Fig 23 a)  in its bag of words but considers other version such as ‘timed’ as shown in the figure.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0"/>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Clr>
                <a:schemeClr val="dk1"/>
              </a:buClr>
              <a:buSzPts val="935"/>
              <a:buFont typeface="Arial"/>
              <a:buNone/>
            </a:pPr>
            <a:r>
              <a:rPr lang="en" sz="1400">
                <a:solidFill>
                  <a:schemeClr val="dk1"/>
                </a:solidFill>
                <a:highlight>
                  <a:srgbClr val="F7F7F7"/>
                </a:highlight>
                <a:latin typeface="Courier New"/>
                <a:ea typeface="Courier New"/>
                <a:cs typeface="Courier New"/>
                <a:sym typeface="Courier New"/>
              </a:rPr>
              <a:t>sp_obj = submodular_pick.SubmodularPick(explainer, X_test.tolist(),</a:t>
            </a:r>
            <a:endParaRPr sz="14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1400">
                <a:solidFill>
                  <a:schemeClr val="dk1"/>
                </a:solidFill>
                <a:highlight>
                  <a:srgbClr val="F7F7F7"/>
                </a:highlight>
                <a:latin typeface="Courier New"/>
                <a:ea typeface="Courier New"/>
                <a:cs typeface="Courier New"/>
                <a:sym typeface="Courier New"/>
              </a:rPr>
              <a:t>                          predict_proba,</a:t>
            </a:r>
            <a:endParaRPr sz="14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1400">
                <a:solidFill>
                  <a:schemeClr val="dk1"/>
                </a:solidFill>
                <a:highlight>
                  <a:srgbClr val="F7F7F7"/>
                </a:highlight>
                <a:latin typeface="Courier New"/>
                <a:ea typeface="Courier New"/>
                <a:cs typeface="Courier New"/>
                <a:sym typeface="Courier New"/>
              </a:rPr>
              <a:t>                          sample_size=</a:t>
            </a:r>
            <a:r>
              <a:rPr lang="en" sz="1400">
                <a:solidFill>
                  <a:srgbClr val="116644"/>
                </a:solidFill>
                <a:highlight>
                  <a:srgbClr val="F7F7F7"/>
                </a:highlight>
                <a:latin typeface="Courier New"/>
                <a:ea typeface="Courier New"/>
                <a:cs typeface="Courier New"/>
                <a:sym typeface="Courier New"/>
              </a:rPr>
              <a:t>20</a:t>
            </a:r>
            <a:r>
              <a:rPr lang="en" sz="1400">
                <a:solidFill>
                  <a:schemeClr val="dk1"/>
                </a:solidFill>
                <a:highlight>
                  <a:srgbClr val="F7F7F7"/>
                </a:highlight>
                <a:latin typeface="Courier New"/>
                <a:ea typeface="Courier New"/>
                <a:cs typeface="Courier New"/>
                <a:sym typeface="Courier New"/>
              </a:rPr>
              <a:t>,  </a:t>
            </a:r>
            <a:r>
              <a:rPr lang="en" sz="1400">
                <a:solidFill>
                  <a:srgbClr val="008000"/>
                </a:solidFill>
                <a:highlight>
                  <a:srgbClr val="F7F7F7"/>
                </a:highlight>
                <a:latin typeface="Courier New"/>
                <a:ea typeface="Courier New"/>
                <a:cs typeface="Courier New"/>
                <a:sym typeface="Courier New"/>
              </a:rPr>
              <a:t># Number of instances to explain</a:t>
            </a:r>
            <a:endParaRPr sz="14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1400">
                <a:solidFill>
                  <a:schemeClr val="dk1"/>
                </a:solidFill>
                <a:highlight>
                  <a:srgbClr val="F7F7F7"/>
                </a:highlight>
                <a:latin typeface="Courier New"/>
                <a:ea typeface="Courier New"/>
                <a:cs typeface="Courier New"/>
                <a:sym typeface="Courier New"/>
              </a:rPr>
              <a:t>           num_features=</a:t>
            </a:r>
            <a:r>
              <a:rPr lang="en" sz="1400">
                <a:solidFill>
                  <a:srgbClr val="116644"/>
                </a:solidFill>
                <a:highlight>
                  <a:srgbClr val="F7F7F7"/>
                </a:highlight>
                <a:latin typeface="Courier New"/>
                <a:ea typeface="Courier New"/>
                <a:cs typeface="Courier New"/>
                <a:sym typeface="Courier New"/>
              </a:rPr>
              <a:t>10</a:t>
            </a:r>
            <a:r>
              <a:rPr lang="en" sz="1400">
                <a:solidFill>
                  <a:schemeClr val="dk1"/>
                </a:solidFill>
                <a:highlight>
                  <a:srgbClr val="F7F7F7"/>
                </a:highlight>
                <a:latin typeface="Courier New"/>
                <a:ea typeface="Courier New"/>
                <a:cs typeface="Courier New"/>
                <a:sym typeface="Courier New"/>
              </a:rPr>
              <a:t>,  </a:t>
            </a:r>
            <a:r>
              <a:rPr lang="en" sz="1400">
                <a:solidFill>
                  <a:srgbClr val="008000"/>
                </a:solidFill>
                <a:highlight>
                  <a:srgbClr val="F7F7F7"/>
                </a:highlight>
                <a:latin typeface="Courier New"/>
                <a:ea typeface="Courier New"/>
                <a:cs typeface="Courier New"/>
                <a:sym typeface="Courier New"/>
              </a:rPr>
              <a:t># Number of features to show in each explanation</a:t>
            </a:r>
            <a:endParaRPr sz="14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1400">
                <a:solidFill>
                  <a:schemeClr val="dk1"/>
                </a:solidFill>
                <a:highlight>
                  <a:srgbClr val="F7F7F7"/>
                </a:highlight>
                <a:latin typeface="Courier New"/>
                <a:ea typeface="Courier New"/>
                <a:cs typeface="Courier New"/>
                <a:sym typeface="Courier New"/>
              </a:rPr>
              <a:t>                num_exps_desired=</a:t>
            </a:r>
            <a:r>
              <a:rPr lang="en" sz="1400">
                <a:solidFill>
                  <a:srgbClr val="116644"/>
                </a:solidFill>
                <a:highlight>
                  <a:srgbClr val="F7F7F7"/>
                </a:highlight>
                <a:latin typeface="Courier New"/>
                <a:ea typeface="Courier New"/>
                <a:cs typeface="Courier New"/>
                <a:sym typeface="Courier New"/>
              </a:rPr>
              <a:t>5</a:t>
            </a:r>
            <a:r>
              <a:rPr lang="en" sz="1400">
                <a:solidFill>
                  <a:schemeClr val="dk1"/>
                </a:solidFill>
                <a:highlight>
                  <a:srgbClr val="F7F7F7"/>
                </a:highlight>
                <a:latin typeface="Courier New"/>
                <a:ea typeface="Courier New"/>
                <a:cs typeface="Courier New"/>
                <a:sym typeface="Courier New"/>
              </a:rPr>
              <a:t>)  </a:t>
            </a:r>
            <a:r>
              <a:rPr lang="en" sz="1400">
                <a:solidFill>
                  <a:srgbClr val="008000"/>
                </a:solidFill>
                <a:highlight>
                  <a:srgbClr val="F7F7F7"/>
                </a:highlight>
                <a:latin typeface="Courier New"/>
                <a:ea typeface="Courier New"/>
                <a:cs typeface="Courier New"/>
                <a:sym typeface="Courier New"/>
              </a:rPr>
              <a:t># Number of diverse explanations</a:t>
            </a:r>
            <a:endParaRPr sz="1400">
              <a:solidFill>
                <a:srgbClr val="008000"/>
              </a:solidFill>
              <a:highlight>
                <a:srgbClr val="F7F7F7"/>
              </a:highlight>
              <a:latin typeface="Courier New"/>
              <a:ea typeface="Courier New"/>
              <a:cs typeface="Courier New"/>
              <a:sym typeface="Courier New"/>
            </a:endParaRPr>
          </a:p>
          <a:p>
            <a:pPr indent="0" lvl="0" marL="0" rtl="0" algn="l">
              <a:lnSpc>
                <a:spcPct val="95000"/>
              </a:lnSpc>
              <a:spcBef>
                <a:spcPts val="0"/>
              </a:spcBef>
              <a:spcAft>
                <a:spcPts val="0"/>
              </a:spcAft>
              <a:buSzPts val="935"/>
              <a:buNone/>
            </a:pPr>
            <a:r>
              <a:t/>
            </a:r>
            <a:endParaRPr sz="1400"/>
          </a:p>
          <a:p>
            <a:pPr indent="0" lvl="0" marL="0" rtl="0" algn="l">
              <a:lnSpc>
                <a:spcPct val="115714"/>
              </a:lnSpc>
              <a:spcBef>
                <a:spcPts val="1200"/>
              </a:spcBef>
              <a:spcAft>
                <a:spcPts val="0"/>
              </a:spcAft>
              <a:buClr>
                <a:schemeClr val="dk1"/>
              </a:buClr>
              <a:buSzPts val="935"/>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0000FF"/>
                </a:solidFill>
                <a:highlight>
                  <a:srgbClr val="F7F7F7"/>
                </a:highlight>
                <a:latin typeface="Courier New"/>
                <a:ea typeface="Courier New"/>
                <a:cs typeface="Courier New"/>
                <a:sym typeface="Courier New"/>
              </a:rPr>
              <a:t>f</a:t>
            </a:r>
            <a:r>
              <a:rPr lang="en" sz="1400">
                <a:solidFill>
                  <a:srgbClr val="A31515"/>
                </a:solidFill>
                <a:highlight>
                  <a:srgbClr val="F7F7F7"/>
                </a:highlight>
                <a:latin typeface="Courier New"/>
                <a:ea typeface="Courier New"/>
                <a:cs typeface="Courier New"/>
                <a:sym typeface="Courier New"/>
              </a:rPr>
              <a:t>"Selected </a:t>
            </a:r>
            <a:r>
              <a:rPr lang="en" sz="1400">
                <a:solidFill>
                  <a:schemeClr val="dk1"/>
                </a:solidFill>
                <a:highlight>
                  <a:srgbClr val="F7F7F7"/>
                </a:highlight>
                <a:latin typeface="Courier New"/>
                <a:ea typeface="Courier New"/>
                <a:cs typeface="Courier New"/>
                <a:sym typeface="Courier New"/>
              </a:rPr>
              <a:t>{</a:t>
            </a:r>
            <a:r>
              <a:rPr lang="en" sz="1400">
                <a:solidFill>
                  <a:srgbClr val="795E26"/>
                </a:solidFill>
                <a:highlight>
                  <a:srgbClr val="F7F7F7"/>
                </a:highlight>
                <a:latin typeface="Courier New"/>
                <a:ea typeface="Courier New"/>
                <a:cs typeface="Courier New"/>
                <a:sym typeface="Courier New"/>
              </a:rPr>
              <a:t>len</a:t>
            </a:r>
            <a:r>
              <a:rPr lang="en" sz="1400">
                <a:solidFill>
                  <a:schemeClr val="dk1"/>
                </a:solidFill>
                <a:highlight>
                  <a:srgbClr val="F7F7F7"/>
                </a:highlight>
                <a:latin typeface="Courier New"/>
                <a:ea typeface="Courier New"/>
                <a:cs typeface="Courier New"/>
                <a:sym typeface="Courier New"/>
              </a:rPr>
              <a:t>(sp_obj.sp_explanations)}</a:t>
            </a:r>
            <a:r>
              <a:rPr lang="en" sz="1400">
                <a:solidFill>
                  <a:srgbClr val="A31515"/>
                </a:solidFill>
                <a:highlight>
                  <a:srgbClr val="F7F7F7"/>
                </a:highlight>
                <a:latin typeface="Courier New"/>
                <a:ea typeface="Courier New"/>
                <a:cs typeface="Courier New"/>
                <a:sym typeface="Courier New"/>
              </a:rPr>
              <a:t> diverse explanations:"</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1400">
                <a:solidFill>
                  <a:srgbClr val="AF00DB"/>
                </a:solidFill>
                <a:highlight>
                  <a:srgbClr val="F7F7F7"/>
                </a:highlight>
                <a:latin typeface="Courier New"/>
                <a:ea typeface="Courier New"/>
                <a:cs typeface="Courier New"/>
                <a:sym typeface="Courier New"/>
              </a:rPr>
              <a:t>for</a:t>
            </a:r>
            <a:r>
              <a:rPr lang="en" sz="1400">
                <a:solidFill>
                  <a:schemeClr val="dk1"/>
                </a:solidFill>
                <a:highlight>
                  <a:srgbClr val="F7F7F7"/>
                </a:highlight>
                <a:latin typeface="Courier New"/>
                <a:ea typeface="Courier New"/>
                <a:cs typeface="Courier New"/>
                <a:sym typeface="Courier New"/>
              </a:rPr>
              <a:t> i, idx </a:t>
            </a:r>
            <a:r>
              <a:rPr lang="en" sz="1400">
                <a:solidFill>
                  <a:srgbClr val="0000FF"/>
                </a:solidFill>
                <a:highlight>
                  <a:srgbClr val="F7F7F7"/>
                </a:highlight>
                <a:latin typeface="Courier New"/>
                <a:ea typeface="Courier New"/>
                <a:cs typeface="Courier New"/>
                <a:sym typeface="Courier New"/>
              </a:rPr>
              <a:t>in</a:t>
            </a: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enumerate</a:t>
            </a:r>
            <a:r>
              <a:rPr lang="en" sz="1400">
                <a:solidFill>
                  <a:schemeClr val="dk1"/>
                </a:solidFill>
                <a:highlight>
                  <a:srgbClr val="F7F7F7"/>
                </a:highlight>
                <a:latin typeface="Courier New"/>
                <a:ea typeface="Courier New"/>
                <a:cs typeface="Courier New"/>
                <a:sym typeface="Courier New"/>
              </a:rPr>
              <a:t>(sp_obj.V):  </a:t>
            </a:r>
            <a:r>
              <a:rPr lang="en" sz="1400">
                <a:solidFill>
                  <a:srgbClr val="008000"/>
                </a:solidFill>
                <a:highlight>
                  <a:srgbClr val="F7F7F7"/>
                </a:highlight>
                <a:latin typeface="Courier New"/>
                <a:ea typeface="Courier New"/>
                <a:cs typeface="Courier New"/>
                <a:sym typeface="Courier New"/>
              </a:rPr>
              <a:t># Use .V to get the indices</a:t>
            </a:r>
            <a:endParaRPr sz="1400">
              <a:solidFill>
                <a:srgbClr val="008000"/>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0000FF"/>
                </a:solidFill>
                <a:highlight>
                  <a:srgbClr val="F7F7F7"/>
                </a:highlight>
                <a:latin typeface="Courier New"/>
                <a:ea typeface="Courier New"/>
                <a:cs typeface="Courier New"/>
                <a:sym typeface="Courier New"/>
              </a:rPr>
              <a:t>f</a:t>
            </a:r>
            <a:r>
              <a:rPr lang="en" sz="1400">
                <a:solidFill>
                  <a:srgbClr val="A31515"/>
                </a:solidFill>
                <a:highlight>
                  <a:srgbClr val="F7F7F7"/>
                </a:highlight>
                <a:latin typeface="Courier New"/>
                <a:ea typeface="Courier New"/>
                <a:cs typeface="Courier New"/>
                <a:sym typeface="Courier New"/>
              </a:rPr>
              <a:t>"\nExplanation </a:t>
            </a:r>
            <a:r>
              <a:rPr lang="en" sz="1400">
                <a:solidFill>
                  <a:schemeClr val="dk1"/>
                </a:solidFill>
                <a:highlight>
                  <a:srgbClr val="F7F7F7"/>
                </a:highlight>
                <a:latin typeface="Courier New"/>
                <a:ea typeface="Courier New"/>
                <a:cs typeface="Courier New"/>
                <a:sym typeface="Courier New"/>
              </a:rPr>
              <a:t>{i + </a:t>
            </a:r>
            <a:r>
              <a:rPr lang="en" sz="1400">
                <a:solidFill>
                  <a:srgbClr val="116644"/>
                </a:solidFill>
                <a:highlight>
                  <a:srgbClr val="F7F7F7"/>
                </a:highlight>
                <a:latin typeface="Courier New"/>
                <a:ea typeface="Courier New"/>
                <a:cs typeface="Courier New"/>
                <a:sym typeface="Courier New"/>
              </a:rPr>
              <a:t>1</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0000FF"/>
                </a:solidFill>
                <a:highlight>
                  <a:srgbClr val="F7F7F7"/>
                </a:highlight>
                <a:latin typeface="Courier New"/>
                <a:ea typeface="Courier New"/>
                <a:cs typeface="Courier New"/>
                <a:sym typeface="Courier New"/>
              </a:rPr>
              <a:t>f</a:t>
            </a:r>
            <a:r>
              <a:rPr lang="en" sz="1400">
                <a:solidFill>
                  <a:srgbClr val="A31515"/>
                </a:solidFill>
                <a:highlight>
                  <a:srgbClr val="F7F7F7"/>
                </a:highlight>
                <a:latin typeface="Courier New"/>
                <a:ea typeface="Courier New"/>
                <a:cs typeface="Courier New"/>
                <a:sym typeface="Courier New"/>
              </a:rPr>
              <a:t>"Predicted Probability(Time) = </a:t>
            </a:r>
            <a:r>
              <a:rPr lang="en" sz="1400">
                <a:solidFill>
                  <a:schemeClr val="dk1"/>
                </a:solidFill>
                <a:highlight>
                  <a:srgbClr val="F7F7F7"/>
                </a:highlight>
                <a:latin typeface="Courier New"/>
                <a:ea typeface="Courier New"/>
                <a:cs typeface="Courier New"/>
                <a:sym typeface="Courier New"/>
              </a:rPr>
              <a:t>{model.predict_proba(X_test_vectorized[idx].reshape(</a:t>
            </a:r>
            <a:r>
              <a:rPr lang="en" sz="1400">
                <a:solidFill>
                  <a:srgbClr val="116644"/>
                </a:solidFill>
                <a:highlight>
                  <a:srgbClr val="F7F7F7"/>
                </a:highlight>
                <a:latin typeface="Courier New"/>
                <a:ea typeface="Courier New"/>
                <a:cs typeface="Courier New"/>
                <a:sym typeface="Courier New"/>
              </a:rPr>
              <a:t>1</a:t>
            </a:r>
            <a:r>
              <a:rPr lang="en" sz="1400">
                <a:solidFill>
                  <a:schemeClr val="dk1"/>
                </a:solidFill>
                <a:highlight>
                  <a:srgbClr val="F7F7F7"/>
                </a:highlight>
                <a:latin typeface="Courier New"/>
                <a:ea typeface="Courier New"/>
                <a:cs typeface="Courier New"/>
                <a:sym typeface="Courier New"/>
              </a:rPr>
              <a:t>, </a:t>
            </a:r>
            <a:r>
              <a:rPr lang="en" sz="1400">
                <a:solidFill>
                  <a:srgbClr val="116644"/>
                </a:solidFill>
                <a:highlight>
                  <a:srgbClr val="F7F7F7"/>
                </a:highlight>
                <a:latin typeface="Courier New"/>
                <a:ea typeface="Courier New"/>
                <a:cs typeface="Courier New"/>
                <a:sym typeface="Courier New"/>
              </a:rPr>
              <a:t>-1</a:t>
            </a:r>
            <a:r>
              <a:rPr lang="en" sz="1400">
                <a:solidFill>
                  <a:schemeClr val="dk1"/>
                </a:solidFill>
                <a:highlight>
                  <a:srgbClr val="F7F7F7"/>
                </a:highlight>
                <a:latin typeface="Courier New"/>
                <a:ea typeface="Courier New"/>
                <a:cs typeface="Courier New"/>
                <a:sym typeface="Courier New"/>
              </a:rPr>
              <a:t>))[</a:t>
            </a:r>
            <a:r>
              <a:rPr lang="en" sz="1400">
                <a:solidFill>
                  <a:srgbClr val="116644"/>
                </a:solidFill>
                <a:highlight>
                  <a:srgbClr val="F7F7F7"/>
                </a:highlight>
                <a:latin typeface="Courier New"/>
                <a:ea typeface="Courier New"/>
                <a:cs typeface="Courier New"/>
                <a:sym typeface="Courier New"/>
              </a:rPr>
              <a:t>0</a:t>
            </a:r>
            <a:r>
              <a:rPr lang="en" sz="1400">
                <a:solidFill>
                  <a:schemeClr val="dk1"/>
                </a:solidFill>
                <a:highlight>
                  <a:srgbClr val="F7F7F7"/>
                </a:highlight>
                <a:latin typeface="Courier New"/>
                <a:ea typeface="Courier New"/>
                <a:cs typeface="Courier New"/>
                <a:sym typeface="Courier New"/>
              </a:rPr>
              <a:t>, </a:t>
            </a:r>
            <a:r>
              <a:rPr lang="en" sz="1400">
                <a:solidFill>
                  <a:srgbClr val="116644"/>
                </a:solidFill>
                <a:highlight>
                  <a:srgbClr val="F7F7F7"/>
                </a:highlight>
                <a:latin typeface="Courier New"/>
                <a:ea typeface="Courier New"/>
                <a:cs typeface="Courier New"/>
                <a:sym typeface="Courier New"/>
              </a:rPr>
              <a:t>1</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0000FF"/>
                </a:solidFill>
                <a:highlight>
                  <a:srgbClr val="F7F7F7"/>
                </a:highlight>
                <a:latin typeface="Courier New"/>
                <a:ea typeface="Courier New"/>
                <a:cs typeface="Courier New"/>
                <a:sym typeface="Courier New"/>
              </a:rPr>
              <a:t>f</a:t>
            </a:r>
            <a:r>
              <a:rPr lang="en" sz="1400">
                <a:solidFill>
                  <a:srgbClr val="A31515"/>
                </a:solidFill>
                <a:highlight>
                  <a:srgbClr val="F7F7F7"/>
                </a:highlight>
                <a:latin typeface="Courier New"/>
                <a:ea typeface="Courier New"/>
                <a:cs typeface="Courier New"/>
                <a:sym typeface="Courier New"/>
              </a:rPr>
              <a:t>"True class: </a:t>
            </a:r>
            <a:r>
              <a:rPr lang="en" sz="1400">
                <a:solidFill>
                  <a:schemeClr val="dk1"/>
                </a:solidFill>
                <a:highlight>
                  <a:srgbClr val="F7F7F7"/>
                </a:highlight>
                <a:latin typeface="Courier New"/>
                <a:ea typeface="Courier New"/>
                <a:cs typeface="Courier New"/>
                <a:sym typeface="Courier New"/>
              </a:rPr>
              <a:t>{y_test.iloc[idx]}</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15714"/>
              </a:lnSpc>
              <a:spcBef>
                <a:spcPts val="0"/>
              </a:spcBef>
              <a:spcAft>
                <a:spcPts val="0"/>
              </a:spcAft>
              <a:buClr>
                <a:schemeClr val="dk1"/>
              </a:buClr>
              <a:buSzPts val="935"/>
              <a:buFont typeface="Arial"/>
              <a:buNone/>
            </a:pPr>
            <a:r>
              <a:rPr lang="en" sz="1400">
                <a:solidFill>
                  <a:schemeClr val="dk1"/>
                </a:solidFill>
                <a:highlight>
                  <a:srgbClr val="F7F7F7"/>
                </a:highlight>
                <a:latin typeface="Courier New"/>
                <a:ea typeface="Courier New"/>
                <a:cs typeface="Courier New"/>
                <a:sym typeface="Courier New"/>
              </a:rPr>
              <a:t>    sp_obj.sp_explanations[i].show_in_notebook(text=X_test.iloc[idx])</a:t>
            </a:r>
            <a:endParaRPr sz="1400">
              <a:solidFill>
                <a:schemeClr val="dk1"/>
              </a:solidFill>
              <a:highlight>
                <a:srgbClr val="F7F7F7"/>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119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1"/>
          <p:cNvSpPr txBox="1"/>
          <p:nvPr/>
        </p:nvSpPr>
        <p:spPr>
          <a:xfrm>
            <a:off x="4038000" y="4568875"/>
            <a:ext cx="10680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23 a</a:t>
            </a:r>
            <a:endParaRPr sz="1800">
              <a:solidFill>
                <a:schemeClr val="dk2"/>
              </a:solidFill>
            </a:endParaRPr>
          </a:p>
        </p:txBody>
      </p:sp>
      <p:pic>
        <p:nvPicPr>
          <p:cNvPr id="441" name="Google Shape;441;p71"/>
          <p:cNvPicPr preferRelativeResize="0"/>
          <p:nvPr/>
        </p:nvPicPr>
        <p:blipFill>
          <a:blip r:embed="rId3">
            <a:alphaModFix/>
          </a:blip>
          <a:stretch>
            <a:fillRect/>
          </a:stretch>
        </p:blipFill>
        <p:spPr>
          <a:xfrm>
            <a:off x="1558487" y="1006925"/>
            <a:ext cx="6027025" cy="3561950"/>
          </a:xfrm>
          <a:prstGeom prst="rect">
            <a:avLst/>
          </a:prstGeom>
          <a:noFill/>
          <a:ln>
            <a:noFill/>
          </a:ln>
        </p:spPr>
      </p:pic>
      <p:pic>
        <p:nvPicPr>
          <p:cNvPr id="442" name="Google Shape;442;p71"/>
          <p:cNvPicPr preferRelativeResize="0"/>
          <p:nvPr/>
        </p:nvPicPr>
        <p:blipFill>
          <a:blip r:embed="rId4">
            <a:alphaModFix/>
          </a:blip>
          <a:stretch>
            <a:fillRect/>
          </a:stretch>
        </p:blipFill>
        <p:spPr>
          <a:xfrm>
            <a:off x="545850" y="336350"/>
            <a:ext cx="3044100" cy="545700"/>
          </a:xfrm>
          <a:prstGeom prst="rect">
            <a:avLst/>
          </a:prstGeom>
          <a:noFill/>
          <a:ln>
            <a:noFill/>
          </a:ln>
        </p:spPr>
      </p:pic>
      <p:pic>
        <p:nvPicPr>
          <p:cNvPr id="443" name="Google Shape;443;p71"/>
          <p:cNvPicPr preferRelativeResize="0"/>
          <p:nvPr/>
        </p:nvPicPr>
        <p:blipFill>
          <a:blip r:embed="rId5">
            <a:alphaModFix/>
          </a:blip>
          <a:stretch>
            <a:fillRect/>
          </a:stretch>
        </p:blipFill>
        <p:spPr>
          <a:xfrm>
            <a:off x="4038000" y="474300"/>
            <a:ext cx="5081299" cy="2698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Authors also suggest that LIME can help us navigate through data leakages by providing explanations. An example of data leakage is when mean and standard deviation used for scaling train and validation data is also used for test data as well. This is a </a:t>
            </a:r>
            <a:r>
              <a:rPr lang="en"/>
              <a:t>challenging</a:t>
            </a:r>
            <a:r>
              <a:rPr lang="en"/>
              <a:t> task to identify, especially when the model is deployed as users may ignore it because of observed higher performance when accuracy metrics are considered.</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en"/>
              <a:t>By viewing explanations, the algorithm can help navigate data shift, i.e, when there is a vast difference between train and test data.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2"/>
          <p:cNvSpPr txBox="1"/>
          <p:nvPr/>
        </p:nvSpPr>
        <p:spPr>
          <a:xfrm>
            <a:off x="4038000" y="4568875"/>
            <a:ext cx="10680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23 b</a:t>
            </a:r>
            <a:endParaRPr sz="1800">
              <a:solidFill>
                <a:schemeClr val="dk2"/>
              </a:solidFill>
            </a:endParaRPr>
          </a:p>
        </p:txBody>
      </p:sp>
      <p:pic>
        <p:nvPicPr>
          <p:cNvPr id="449" name="Google Shape;449;p72"/>
          <p:cNvPicPr preferRelativeResize="0"/>
          <p:nvPr/>
        </p:nvPicPr>
        <p:blipFill>
          <a:blip r:embed="rId3">
            <a:alphaModFix/>
          </a:blip>
          <a:stretch>
            <a:fillRect/>
          </a:stretch>
        </p:blipFill>
        <p:spPr>
          <a:xfrm>
            <a:off x="572275" y="152400"/>
            <a:ext cx="5419725" cy="438150"/>
          </a:xfrm>
          <a:prstGeom prst="rect">
            <a:avLst/>
          </a:prstGeom>
          <a:noFill/>
          <a:ln>
            <a:noFill/>
          </a:ln>
        </p:spPr>
      </p:pic>
      <p:pic>
        <p:nvPicPr>
          <p:cNvPr id="450" name="Google Shape;450;p72"/>
          <p:cNvPicPr preferRelativeResize="0"/>
          <p:nvPr/>
        </p:nvPicPr>
        <p:blipFill>
          <a:blip r:embed="rId4">
            <a:alphaModFix/>
          </a:blip>
          <a:stretch>
            <a:fillRect/>
          </a:stretch>
        </p:blipFill>
        <p:spPr>
          <a:xfrm>
            <a:off x="1429100" y="742950"/>
            <a:ext cx="6285810" cy="36735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3"/>
          <p:cNvSpPr txBox="1"/>
          <p:nvPr/>
        </p:nvSpPr>
        <p:spPr>
          <a:xfrm>
            <a:off x="4038000" y="4568875"/>
            <a:ext cx="10680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23 c</a:t>
            </a:r>
            <a:endParaRPr sz="1800">
              <a:solidFill>
                <a:schemeClr val="dk2"/>
              </a:solidFill>
            </a:endParaRPr>
          </a:p>
        </p:txBody>
      </p:sp>
      <p:pic>
        <p:nvPicPr>
          <p:cNvPr id="456" name="Google Shape;456;p73"/>
          <p:cNvPicPr preferRelativeResize="0"/>
          <p:nvPr/>
        </p:nvPicPr>
        <p:blipFill>
          <a:blip r:embed="rId3">
            <a:alphaModFix/>
          </a:blip>
          <a:stretch>
            <a:fillRect/>
          </a:stretch>
        </p:blipFill>
        <p:spPr>
          <a:xfrm>
            <a:off x="572300" y="194375"/>
            <a:ext cx="5362575" cy="514350"/>
          </a:xfrm>
          <a:prstGeom prst="rect">
            <a:avLst/>
          </a:prstGeom>
          <a:noFill/>
          <a:ln>
            <a:noFill/>
          </a:ln>
        </p:spPr>
      </p:pic>
      <p:pic>
        <p:nvPicPr>
          <p:cNvPr id="457" name="Google Shape;457;p73"/>
          <p:cNvPicPr preferRelativeResize="0"/>
          <p:nvPr/>
        </p:nvPicPr>
        <p:blipFill>
          <a:blip r:embed="rId4">
            <a:alphaModFix/>
          </a:blip>
          <a:stretch>
            <a:fillRect/>
          </a:stretch>
        </p:blipFill>
        <p:spPr>
          <a:xfrm>
            <a:off x="1062938" y="971550"/>
            <a:ext cx="7018129" cy="359732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4"/>
          <p:cNvSpPr txBox="1"/>
          <p:nvPr/>
        </p:nvSpPr>
        <p:spPr>
          <a:xfrm>
            <a:off x="4038000" y="4568875"/>
            <a:ext cx="10680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23 d</a:t>
            </a:r>
            <a:endParaRPr sz="1800">
              <a:solidFill>
                <a:schemeClr val="dk2"/>
              </a:solidFill>
            </a:endParaRPr>
          </a:p>
        </p:txBody>
      </p:sp>
      <p:pic>
        <p:nvPicPr>
          <p:cNvPr id="463" name="Google Shape;463;p74"/>
          <p:cNvPicPr preferRelativeResize="0"/>
          <p:nvPr/>
        </p:nvPicPr>
        <p:blipFill>
          <a:blip r:embed="rId3">
            <a:alphaModFix/>
          </a:blip>
          <a:stretch>
            <a:fillRect/>
          </a:stretch>
        </p:blipFill>
        <p:spPr>
          <a:xfrm>
            <a:off x="551275" y="341350"/>
            <a:ext cx="5334000" cy="533400"/>
          </a:xfrm>
          <a:prstGeom prst="rect">
            <a:avLst/>
          </a:prstGeom>
          <a:noFill/>
          <a:ln>
            <a:noFill/>
          </a:ln>
        </p:spPr>
      </p:pic>
      <p:pic>
        <p:nvPicPr>
          <p:cNvPr id="464" name="Google Shape;464;p74"/>
          <p:cNvPicPr preferRelativeResize="0"/>
          <p:nvPr/>
        </p:nvPicPr>
        <p:blipFill>
          <a:blip r:embed="rId4">
            <a:alphaModFix/>
          </a:blip>
          <a:stretch>
            <a:fillRect/>
          </a:stretch>
        </p:blipFill>
        <p:spPr>
          <a:xfrm>
            <a:off x="2021388" y="1027150"/>
            <a:ext cx="5101223" cy="33893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5"/>
          <p:cNvSpPr txBox="1"/>
          <p:nvPr/>
        </p:nvSpPr>
        <p:spPr>
          <a:xfrm>
            <a:off x="4038000" y="4568875"/>
            <a:ext cx="10680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23 e</a:t>
            </a:r>
            <a:endParaRPr sz="1800">
              <a:solidFill>
                <a:schemeClr val="dk2"/>
              </a:solidFill>
            </a:endParaRPr>
          </a:p>
        </p:txBody>
      </p:sp>
      <p:pic>
        <p:nvPicPr>
          <p:cNvPr id="470" name="Google Shape;470;p75"/>
          <p:cNvPicPr preferRelativeResize="0"/>
          <p:nvPr/>
        </p:nvPicPr>
        <p:blipFill>
          <a:blip r:embed="rId3">
            <a:alphaModFix/>
          </a:blip>
          <a:stretch>
            <a:fillRect/>
          </a:stretch>
        </p:blipFill>
        <p:spPr>
          <a:xfrm>
            <a:off x="593275" y="215400"/>
            <a:ext cx="5581650" cy="657225"/>
          </a:xfrm>
          <a:prstGeom prst="rect">
            <a:avLst/>
          </a:prstGeom>
          <a:noFill/>
          <a:ln>
            <a:noFill/>
          </a:ln>
        </p:spPr>
      </p:pic>
      <p:pic>
        <p:nvPicPr>
          <p:cNvPr id="471" name="Google Shape;471;p75"/>
          <p:cNvPicPr preferRelativeResize="0"/>
          <p:nvPr/>
        </p:nvPicPr>
        <p:blipFill>
          <a:blip r:embed="rId4">
            <a:alphaModFix/>
          </a:blip>
          <a:stretch>
            <a:fillRect/>
          </a:stretch>
        </p:blipFill>
        <p:spPr>
          <a:xfrm>
            <a:off x="1568800" y="1025025"/>
            <a:ext cx="6006405" cy="339144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LIME for Model Selection</a:t>
            </a:r>
            <a:endParaRPr/>
          </a:p>
        </p:txBody>
      </p:sp>
      <p:sp>
        <p:nvSpPr>
          <p:cNvPr id="477" name="Google Shape;477;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revert back to the dataframe in Figure 7 using the following statement:</a:t>
            </a:r>
            <a:endParaRPr/>
          </a:p>
          <a:p>
            <a:pPr indent="0" lvl="0" marL="0" rtl="0" algn="l">
              <a:lnSpc>
                <a:spcPct val="135714"/>
              </a:lnSpc>
              <a:spcBef>
                <a:spcPts val="1200"/>
              </a:spcBef>
              <a:spcAft>
                <a:spcPts val="0"/>
              </a:spcAft>
              <a:buNone/>
            </a:pPr>
            <a:r>
              <a:t/>
            </a:r>
            <a:endParaRPr sz="1400"/>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rmDf = df[[</a:t>
            </a:r>
            <a:r>
              <a:rPr lang="en" sz="1400">
                <a:solidFill>
                  <a:srgbClr val="A31515"/>
                </a:solidFill>
                <a:highlight>
                  <a:srgbClr val="F7F7F7"/>
                </a:highlight>
                <a:latin typeface="Courier New"/>
                <a:ea typeface="Courier New"/>
                <a:cs typeface="Courier New"/>
                <a:sym typeface="Courier New"/>
              </a:rPr>
              <a:t>'X (seconds)'</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'Y (hours)'</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'Z (minutes)'</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rmDf[</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 = rmDf[</a:t>
            </a:r>
            <a:r>
              <a:rPr lang="en" sz="1400">
                <a:solidFill>
                  <a:srgbClr val="A31515"/>
                </a:solidFill>
                <a:highlight>
                  <a:srgbClr val="F7F7F7"/>
                </a:highlight>
                <a:latin typeface="Courier New"/>
                <a:ea typeface="Courier New"/>
                <a:cs typeface="Courier New"/>
                <a:sym typeface="Courier New"/>
              </a:rPr>
              <a:t>'Y (hours)'</a:t>
            </a:r>
            <a:r>
              <a:rPr lang="en" sz="1400">
                <a:solidFill>
                  <a:schemeClr val="dk1"/>
                </a:solidFill>
                <a:highlight>
                  <a:srgbClr val="F7F7F7"/>
                </a:highlight>
                <a:latin typeface="Courier New"/>
                <a:ea typeface="Courier New"/>
                <a:cs typeface="Courier New"/>
                <a:sym typeface="Courier New"/>
              </a:rPr>
              <a:t>] * </a:t>
            </a:r>
            <a:r>
              <a:rPr lang="en" sz="1400">
                <a:solidFill>
                  <a:srgbClr val="116644"/>
                </a:solidFill>
                <a:highlight>
                  <a:srgbClr val="F7F7F7"/>
                </a:highlight>
                <a:latin typeface="Courier New"/>
                <a:ea typeface="Courier New"/>
                <a:cs typeface="Courier New"/>
                <a:sym typeface="Courier New"/>
              </a:rPr>
              <a:t>60</a:t>
            </a:r>
            <a:r>
              <a:rPr lang="en" sz="1400">
                <a:solidFill>
                  <a:schemeClr val="dk1"/>
                </a:solidFill>
                <a:highlight>
                  <a:srgbClr val="F7F7F7"/>
                </a:highlight>
                <a:latin typeface="Courier New"/>
                <a:ea typeface="Courier New"/>
                <a:cs typeface="Courier New"/>
                <a:sym typeface="Courier New"/>
              </a:rPr>
              <a:t> * </a:t>
            </a:r>
            <a:r>
              <a:rPr lang="en" sz="1400">
                <a:solidFill>
                  <a:srgbClr val="116644"/>
                </a:solidFill>
                <a:highlight>
                  <a:srgbClr val="F7F7F7"/>
                </a:highlight>
                <a:latin typeface="Courier New"/>
                <a:ea typeface="Courier New"/>
                <a:cs typeface="Courier New"/>
                <a:sym typeface="Courier New"/>
              </a:rPr>
              <a:t>60</a:t>
            </a:r>
            <a:r>
              <a:rPr lang="en" sz="1400">
                <a:solidFill>
                  <a:schemeClr val="dk1"/>
                </a:solidFill>
                <a:highlight>
                  <a:srgbClr val="F7F7F7"/>
                </a:highlight>
                <a:latin typeface="Courier New"/>
                <a:ea typeface="Courier New"/>
                <a:cs typeface="Courier New"/>
                <a:sym typeface="Courier New"/>
              </a:rPr>
              <a:t> + rmDf[</a:t>
            </a:r>
            <a:r>
              <a:rPr lang="en" sz="1400">
                <a:solidFill>
                  <a:srgbClr val="A31515"/>
                </a:solidFill>
                <a:highlight>
                  <a:srgbClr val="F7F7F7"/>
                </a:highlight>
                <a:latin typeface="Courier New"/>
                <a:ea typeface="Courier New"/>
                <a:cs typeface="Courier New"/>
                <a:sym typeface="Courier New"/>
              </a:rPr>
              <a:t>'Z (minutes)'</a:t>
            </a:r>
            <a:r>
              <a:rPr lang="en" sz="1400">
                <a:solidFill>
                  <a:schemeClr val="dk1"/>
                </a:solidFill>
                <a:highlight>
                  <a:srgbClr val="F7F7F7"/>
                </a:highlight>
                <a:latin typeface="Courier New"/>
                <a:ea typeface="Courier New"/>
                <a:cs typeface="Courier New"/>
                <a:sym typeface="Courier New"/>
              </a:rPr>
              <a:t>] * </a:t>
            </a:r>
            <a:r>
              <a:rPr lang="en" sz="1400">
                <a:solidFill>
                  <a:srgbClr val="116644"/>
                </a:solidFill>
                <a:highlight>
                  <a:srgbClr val="F7F7F7"/>
                </a:highlight>
                <a:latin typeface="Courier New"/>
                <a:ea typeface="Courier New"/>
                <a:cs typeface="Courier New"/>
                <a:sym typeface="Courier New"/>
              </a:rPr>
              <a:t>60</a:t>
            </a:r>
            <a:r>
              <a:rPr lang="en" sz="1400">
                <a:solidFill>
                  <a:schemeClr val="dk1"/>
                </a:solidFill>
                <a:highlight>
                  <a:srgbClr val="F7F7F7"/>
                </a:highlight>
                <a:latin typeface="Courier New"/>
                <a:ea typeface="Courier New"/>
                <a:cs typeface="Courier New"/>
                <a:sym typeface="Courier New"/>
              </a:rPr>
              <a:t> + rmDf[</a:t>
            </a:r>
            <a:r>
              <a:rPr lang="en" sz="1400">
                <a:solidFill>
                  <a:srgbClr val="A31515"/>
                </a:solidFill>
                <a:highlight>
                  <a:srgbClr val="F7F7F7"/>
                </a:highlight>
                <a:latin typeface="Courier New"/>
                <a:ea typeface="Courier New"/>
                <a:cs typeface="Courier New"/>
                <a:sym typeface="Courier New"/>
              </a:rPr>
              <a:t>'X (seconds)'</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rmDf.head()</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5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478" name="Google Shape;478;p76"/>
          <p:cNvPicPr preferRelativeResize="0"/>
          <p:nvPr/>
        </p:nvPicPr>
        <p:blipFill>
          <a:blip r:embed="rId3">
            <a:alphaModFix/>
          </a:blip>
          <a:stretch>
            <a:fillRect/>
          </a:stretch>
        </p:blipFill>
        <p:spPr>
          <a:xfrm>
            <a:off x="3569247" y="2481750"/>
            <a:ext cx="4123871" cy="2087125"/>
          </a:xfrm>
          <a:prstGeom prst="rect">
            <a:avLst/>
          </a:prstGeom>
          <a:noFill/>
          <a:ln>
            <a:noFill/>
          </a:ln>
        </p:spPr>
      </p:pic>
      <p:sp>
        <p:nvSpPr>
          <p:cNvPr id="479" name="Google Shape;479;p76"/>
          <p:cNvSpPr txBox="1"/>
          <p:nvPr/>
        </p:nvSpPr>
        <p:spPr>
          <a:xfrm>
            <a:off x="4038000" y="4568875"/>
            <a:ext cx="35409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24 : Regression dataframe</a:t>
            </a:r>
            <a:endParaRPr sz="1800">
              <a:solidFill>
                <a:schemeClr val="dk2"/>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7"/>
          <p:cNvSpPr txBox="1"/>
          <p:nvPr>
            <p:ph idx="1" type="body"/>
          </p:nvPr>
        </p:nvSpPr>
        <p:spPr>
          <a:xfrm>
            <a:off x="311700" y="1152475"/>
            <a:ext cx="436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values of Time and their frequency are almost directly related.</a:t>
            </a:r>
            <a:endParaRPr/>
          </a:p>
          <a:p>
            <a:pPr indent="0" lvl="0" marL="0" rtl="0" algn="l">
              <a:lnSpc>
                <a:spcPct val="135714"/>
              </a:lnSpc>
              <a:spcBef>
                <a:spcPts val="120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rmDf[</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].plot(kind=</a:t>
            </a:r>
            <a:r>
              <a:rPr lang="en" sz="1400">
                <a:solidFill>
                  <a:srgbClr val="A31515"/>
                </a:solidFill>
                <a:highlight>
                  <a:srgbClr val="F7F7F7"/>
                </a:highlight>
                <a:latin typeface="Courier New"/>
                <a:ea typeface="Courier New"/>
                <a:cs typeface="Courier New"/>
                <a:sym typeface="Courier New"/>
              </a:rPr>
              <a:t>'hist'</a:t>
            </a:r>
            <a:r>
              <a:rPr lang="en" sz="1400">
                <a:solidFill>
                  <a:schemeClr val="dk1"/>
                </a:solidFill>
                <a:highlight>
                  <a:srgbClr val="F7F7F7"/>
                </a:highlight>
                <a:latin typeface="Courier New"/>
                <a:ea typeface="Courier New"/>
                <a:cs typeface="Courier New"/>
                <a:sym typeface="Courier New"/>
              </a:rPr>
              <a:t>, bins=</a:t>
            </a:r>
            <a:r>
              <a:rPr lang="en" sz="1400">
                <a:solidFill>
                  <a:srgbClr val="116644"/>
                </a:solidFill>
                <a:highlight>
                  <a:srgbClr val="F7F7F7"/>
                </a:highlight>
                <a:latin typeface="Courier New"/>
                <a:ea typeface="Courier New"/>
                <a:cs typeface="Courier New"/>
                <a:sym typeface="Courier New"/>
              </a:rPr>
              <a:t>20</a:t>
            </a:r>
            <a:r>
              <a:rPr lang="en" sz="1400">
                <a:solidFill>
                  <a:schemeClr val="dk1"/>
                </a:solidFill>
                <a:highlight>
                  <a:srgbClr val="F7F7F7"/>
                </a:highlight>
                <a:latin typeface="Courier New"/>
                <a:ea typeface="Courier New"/>
                <a:cs typeface="Courier New"/>
                <a:sym typeface="Courier New"/>
              </a:rPr>
              <a:t>, title=</a:t>
            </a:r>
            <a:r>
              <a:rPr lang="en" sz="1400">
                <a:solidFill>
                  <a:srgbClr val="A31515"/>
                </a:solidFill>
                <a:highlight>
                  <a:srgbClr val="F7F7F7"/>
                </a:highlight>
                <a:latin typeface="Courier New"/>
                <a:ea typeface="Courier New"/>
                <a:cs typeface="Courier New"/>
                <a:sym typeface="Courier New"/>
              </a:rPr>
              <a:t>'Time'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485" name="Google Shape;485;p7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Key Observations</a:t>
            </a:r>
            <a:endParaRPr sz="2500"/>
          </a:p>
        </p:txBody>
      </p:sp>
      <p:pic>
        <p:nvPicPr>
          <p:cNvPr id="486" name="Google Shape;486;p77"/>
          <p:cNvPicPr preferRelativeResize="0"/>
          <p:nvPr/>
        </p:nvPicPr>
        <p:blipFill>
          <a:blip r:embed="rId3">
            <a:alphaModFix/>
          </a:blip>
          <a:stretch>
            <a:fillRect/>
          </a:stretch>
        </p:blipFill>
        <p:spPr>
          <a:xfrm>
            <a:off x="4681500" y="1152475"/>
            <a:ext cx="4157699" cy="3179706"/>
          </a:xfrm>
          <a:prstGeom prst="rect">
            <a:avLst/>
          </a:prstGeom>
          <a:noFill/>
          <a:ln>
            <a:noFill/>
          </a:ln>
        </p:spPr>
      </p:pic>
      <p:sp>
        <p:nvSpPr>
          <p:cNvPr id="487" name="Google Shape;487;p77"/>
          <p:cNvSpPr txBox="1"/>
          <p:nvPr/>
        </p:nvSpPr>
        <p:spPr>
          <a:xfrm>
            <a:off x="4989900" y="4466925"/>
            <a:ext cx="35409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a:t>
            </a:r>
            <a:r>
              <a:rPr lang="en" sz="1800">
                <a:solidFill>
                  <a:schemeClr val="dk2"/>
                </a:solidFill>
              </a:rPr>
              <a:t>Fig 25 : Updated Time</a:t>
            </a:r>
            <a:endParaRPr sz="1800">
              <a:solidFill>
                <a:schemeClr val="dk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493" name="Google Shape;493;p78"/>
          <p:cNvSpPr txBox="1"/>
          <p:nvPr>
            <p:ph type="title"/>
          </p:nvPr>
        </p:nvSpPr>
        <p:spPr>
          <a:xfrm>
            <a:off x="311700" y="424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Notable bi-variate analysis</a:t>
            </a:r>
            <a:endParaRPr sz="2500"/>
          </a:p>
        </p:txBody>
      </p:sp>
      <p:pic>
        <p:nvPicPr>
          <p:cNvPr id="494" name="Google Shape;494;p78"/>
          <p:cNvPicPr preferRelativeResize="0"/>
          <p:nvPr/>
        </p:nvPicPr>
        <p:blipFill>
          <a:blip r:embed="rId3">
            <a:alphaModFix/>
          </a:blip>
          <a:stretch>
            <a:fillRect/>
          </a:stretch>
        </p:blipFill>
        <p:spPr>
          <a:xfrm>
            <a:off x="4627225" y="996725"/>
            <a:ext cx="4369800" cy="3416400"/>
          </a:xfrm>
          <a:prstGeom prst="rect">
            <a:avLst/>
          </a:prstGeom>
          <a:noFill/>
          <a:ln>
            <a:noFill/>
          </a:ln>
        </p:spPr>
      </p:pic>
      <p:sp>
        <p:nvSpPr>
          <p:cNvPr id="495" name="Google Shape;495;p78"/>
          <p:cNvSpPr txBox="1"/>
          <p:nvPr>
            <p:ph idx="1" type="body"/>
          </p:nvPr>
        </p:nvSpPr>
        <p:spPr>
          <a:xfrm>
            <a:off x="311700" y="1152475"/>
            <a:ext cx="43698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35714"/>
              </a:lnSpc>
              <a:spcBef>
                <a:spcPts val="0"/>
              </a:spcBef>
              <a:spcAft>
                <a:spcPts val="0"/>
              </a:spcAft>
              <a:buNone/>
            </a:pPr>
            <a:r>
              <a:rPr lang="en" sz="2500"/>
              <a:t>The relationship between Y (hours) and time is a </a:t>
            </a:r>
            <a:r>
              <a:rPr lang="en" sz="2500"/>
              <a:t>continuously</a:t>
            </a:r>
            <a:r>
              <a:rPr lang="en" sz="2500"/>
              <a:t> increasing step function.</a:t>
            </a:r>
            <a:endParaRPr sz="25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rgbClr val="0000FF"/>
                </a:solidFill>
                <a:highlight>
                  <a:srgbClr val="F7F7F7"/>
                </a:highlight>
                <a:latin typeface="Courier New"/>
                <a:ea typeface="Courier New"/>
                <a:cs typeface="Courier New"/>
                <a:sym typeface="Courier New"/>
              </a:rPr>
              <a:t>def</a:t>
            </a:r>
            <a:r>
              <a:rPr lang="en" sz="2112">
                <a:solidFill>
                  <a:schemeClr val="dk1"/>
                </a:solidFill>
                <a:highlight>
                  <a:srgbClr val="F7F7F7"/>
                </a:highlight>
                <a:latin typeface="Courier New"/>
                <a:ea typeface="Courier New"/>
                <a:cs typeface="Courier New"/>
                <a:sym typeface="Courier New"/>
              </a:rPr>
              <a:t> </a:t>
            </a:r>
            <a:r>
              <a:rPr lang="en" sz="2112">
                <a:solidFill>
                  <a:srgbClr val="795E26"/>
                </a:solidFill>
                <a:highlight>
                  <a:srgbClr val="F7F7F7"/>
                </a:highlight>
                <a:latin typeface="Courier New"/>
                <a:ea typeface="Courier New"/>
                <a:cs typeface="Courier New"/>
                <a:sym typeface="Courier New"/>
              </a:rPr>
              <a:t>_plot_series</a:t>
            </a:r>
            <a:r>
              <a:rPr lang="en" sz="2112">
                <a:solidFill>
                  <a:schemeClr val="dk1"/>
                </a:solidFill>
                <a:highlight>
                  <a:srgbClr val="F7F7F7"/>
                </a:highlight>
                <a:latin typeface="Courier New"/>
                <a:ea typeface="Courier New"/>
                <a:cs typeface="Courier New"/>
                <a:sym typeface="Courier New"/>
              </a:rPr>
              <a:t>(</a:t>
            </a:r>
            <a:r>
              <a:rPr lang="en" sz="2112">
                <a:solidFill>
                  <a:srgbClr val="001080"/>
                </a:solidFill>
                <a:highlight>
                  <a:srgbClr val="F7F7F7"/>
                </a:highlight>
                <a:latin typeface="Courier New"/>
                <a:ea typeface="Courier New"/>
                <a:cs typeface="Courier New"/>
                <a:sym typeface="Courier New"/>
              </a:rPr>
              <a:t>series</a:t>
            </a:r>
            <a:r>
              <a:rPr lang="en" sz="2112">
                <a:solidFill>
                  <a:schemeClr val="dk1"/>
                </a:solidFill>
                <a:highlight>
                  <a:srgbClr val="F7F7F7"/>
                </a:highlight>
                <a:latin typeface="Courier New"/>
                <a:ea typeface="Courier New"/>
                <a:cs typeface="Courier New"/>
                <a:sym typeface="Courier New"/>
              </a:rPr>
              <a:t>, </a:t>
            </a:r>
            <a:r>
              <a:rPr lang="en" sz="2112">
                <a:solidFill>
                  <a:srgbClr val="001080"/>
                </a:solidFill>
                <a:highlight>
                  <a:srgbClr val="F7F7F7"/>
                </a:highlight>
                <a:latin typeface="Courier New"/>
                <a:ea typeface="Courier New"/>
                <a:cs typeface="Courier New"/>
                <a:sym typeface="Courier New"/>
              </a:rPr>
              <a:t>series_name</a:t>
            </a:r>
            <a:r>
              <a:rPr lang="en" sz="2112">
                <a:solidFill>
                  <a:schemeClr val="dk1"/>
                </a:solidFill>
                <a:highlight>
                  <a:srgbClr val="F7F7F7"/>
                </a:highlight>
                <a:latin typeface="Courier New"/>
                <a:ea typeface="Courier New"/>
                <a:cs typeface="Courier New"/>
                <a:sym typeface="Courier New"/>
              </a:rPr>
              <a:t>, </a:t>
            </a:r>
            <a:r>
              <a:rPr lang="en" sz="2112">
                <a:solidFill>
                  <a:srgbClr val="001080"/>
                </a:solidFill>
                <a:highlight>
                  <a:srgbClr val="F7F7F7"/>
                </a:highlight>
                <a:latin typeface="Courier New"/>
                <a:ea typeface="Courier New"/>
                <a:cs typeface="Courier New"/>
                <a:sym typeface="Courier New"/>
              </a:rPr>
              <a:t>series_index</a:t>
            </a:r>
            <a:r>
              <a:rPr lang="en" sz="2112">
                <a:solidFill>
                  <a:schemeClr val="dk1"/>
                </a:solidFill>
                <a:highlight>
                  <a:srgbClr val="F7F7F7"/>
                </a:highlight>
                <a:latin typeface="Courier New"/>
                <a:ea typeface="Courier New"/>
                <a:cs typeface="Courier New"/>
                <a:sym typeface="Courier New"/>
              </a:rPr>
              <a:t>=</a:t>
            </a:r>
            <a:r>
              <a:rPr lang="en" sz="2112">
                <a:solidFill>
                  <a:srgbClr val="116644"/>
                </a:solidFill>
                <a:highlight>
                  <a:srgbClr val="F7F7F7"/>
                </a:highlight>
                <a:latin typeface="Courier New"/>
                <a:ea typeface="Courier New"/>
                <a:cs typeface="Courier New"/>
                <a:sym typeface="Courier New"/>
              </a:rPr>
              <a:t>0</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  palette = </a:t>
            </a:r>
            <a:r>
              <a:rPr lang="en" sz="2112">
                <a:solidFill>
                  <a:srgbClr val="257693"/>
                </a:solidFill>
                <a:highlight>
                  <a:srgbClr val="F7F7F7"/>
                </a:highlight>
                <a:latin typeface="Courier New"/>
                <a:ea typeface="Courier New"/>
                <a:cs typeface="Courier New"/>
                <a:sym typeface="Courier New"/>
              </a:rPr>
              <a:t>list</a:t>
            </a:r>
            <a:r>
              <a:rPr lang="en" sz="2112">
                <a:solidFill>
                  <a:schemeClr val="dk1"/>
                </a:solidFill>
                <a:highlight>
                  <a:srgbClr val="F7F7F7"/>
                </a:highlight>
                <a:latin typeface="Courier New"/>
                <a:ea typeface="Courier New"/>
                <a:cs typeface="Courier New"/>
                <a:sym typeface="Courier New"/>
              </a:rPr>
              <a:t>(sns.palettes.mpl_palette(</a:t>
            </a:r>
            <a:r>
              <a:rPr lang="en" sz="2112">
                <a:solidFill>
                  <a:srgbClr val="A31515"/>
                </a:solidFill>
                <a:highlight>
                  <a:srgbClr val="F7F7F7"/>
                </a:highlight>
                <a:latin typeface="Courier New"/>
                <a:ea typeface="Courier New"/>
                <a:cs typeface="Courier New"/>
                <a:sym typeface="Courier New"/>
              </a:rPr>
              <a:t>'Dark2'</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  xs = series[</a:t>
            </a:r>
            <a:r>
              <a:rPr lang="en" sz="2112">
                <a:solidFill>
                  <a:srgbClr val="A31515"/>
                </a:solidFill>
                <a:highlight>
                  <a:srgbClr val="F7F7F7"/>
                </a:highlight>
                <a:latin typeface="Courier New"/>
                <a:ea typeface="Courier New"/>
                <a:cs typeface="Courier New"/>
                <a:sym typeface="Courier New"/>
              </a:rPr>
              <a:t>'Time'</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  ys = series[</a:t>
            </a:r>
            <a:r>
              <a:rPr lang="en" sz="2112">
                <a:solidFill>
                  <a:srgbClr val="A31515"/>
                </a:solidFill>
                <a:highlight>
                  <a:srgbClr val="F7F7F7"/>
                </a:highlight>
                <a:latin typeface="Courier New"/>
                <a:ea typeface="Courier New"/>
                <a:cs typeface="Courier New"/>
                <a:sym typeface="Courier New"/>
              </a:rPr>
              <a:t>'Y (hours)'</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 </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  plt.plot(xs, ys, label=series_name, color=palette[series_index % </a:t>
            </a:r>
            <a:r>
              <a:rPr lang="en" sz="2112">
                <a:solidFill>
                  <a:srgbClr val="795E26"/>
                </a:solidFill>
                <a:highlight>
                  <a:srgbClr val="F7F7F7"/>
                </a:highlight>
                <a:latin typeface="Courier New"/>
                <a:ea typeface="Courier New"/>
                <a:cs typeface="Courier New"/>
                <a:sym typeface="Courier New"/>
              </a:rPr>
              <a:t>len</a:t>
            </a:r>
            <a:r>
              <a:rPr lang="en" sz="2112">
                <a:solidFill>
                  <a:schemeClr val="dk1"/>
                </a:solidFill>
                <a:highlight>
                  <a:srgbClr val="F7F7F7"/>
                </a:highlight>
                <a:latin typeface="Courier New"/>
                <a:ea typeface="Courier New"/>
                <a:cs typeface="Courier New"/>
                <a:sym typeface="Courier New"/>
              </a:rPr>
              <a:t>(palette)])</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fig, ax = plt.subplots(figsize=(</a:t>
            </a:r>
            <a:r>
              <a:rPr lang="en" sz="2112">
                <a:solidFill>
                  <a:srgbClr val="116644"/>
                </a:solidFill>
                <a:highlight>
                  <a:srgbClr val="F7F7F7"/>
                </a:highlight>
                <a:latin typeface="Courier New"/>
                <a:ea typeface="Courier New"/>
                <a:cs typeface="Courier New"/>
                <a:sym typeface="Courier New"/>
              </a:rPr>
              <a:t>10</a:t>
            </a:r>
            <a:r>
              <a:rPr lang="en" sz="2112">
                <a:solidFill>
                  <a:schemeClr val="dk1"/>
                </a:solidFill>
                <a:highlight>
                  <a:srgbClr val="F7F7F7"/>
                </a:highlight>
                <a:latin typeface="Courier New"/>
                <a:ea typeface="Courier New"/>
                <a:cs typeface="Courier New"/>
                <a:sym typeface="Courier New"/>
              </a:rPr>
              <a:t>, </a:t>
            </a:r>
            <a:r>
              <a:rPr lang="en" sz="2112">
                <a:solidFill>
                  <a:srgbClr val="116644"/>
                </a:solidFill>
                <a:highlight>
                  <a:srgbClr val="F7F7F7"/>
                </a:highlight>
                <a:latin typeface="Courier New"/>
                <a:ea typeface="Courier New"/>
                <a:cs typeface="Courier New"/>
                <a:sym typeface="Courier New"/>
              </a:rPr>
              <a:t>5.2</a:t>
            </a:r>
            <a:r>
              <a:rPr lang="en" sz="2112">
                <a:solidFill>
                  <a:schemeClr val="dk1"/>
                </a:solidFill>
                <a:highlight>
                  <a:srgbClr val="F7F7F7"/>
                </a:highlight>
                <a:latin typeface="Courier New"/>
                <a:ea typeface="Courier New"/>
                <a:cs typeface="Courier New"/>
                <a:sym typeface="Courier New"/>
              </a:rPr>
              <a:t>), layout=</a:t>
            </a:r>
            <a:r>
              <a:rPr lang="en" sz="2112">
                <a:solidFill>
                  <a:srgbClr val="A31515"/>
                </a:solidFill>
                <a:highlight>
                  <a:srgbClr val="F7F7F7"/>
                </a:highlight>
                <a:latin typeface="Courier New"/>
                <a:ea typeface="Courier New"/>
                <a:cs typeface="Courier New"/>
                <a:sym typeface="Courier New"/>
              </a:rPr>
              <a:t>'constrained'</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df_sorted = rmDf.sort_values(</a:t>
            </a:r>
            <a:r>
              <a:rPr lang="en" sz="2112">
                <a:solidFill>
                  <a:srgbClr val="A31515"/>
                </a:solidFill>
                <a:highlight>
                  <a:srgbClr val="F7F7F7"/>
                </a:highlight>
                <a:latin typeface="Courier New"/>
                <a:ea typeface="Courier New"/>
                <a:cs typeface="Courier New"/>
                <a:sym typeface="Courier New"/>
              </a:rPr>
              <a:t>'Time'</a:t>
            </a:r>
            <a:r>
              <a:rPr lang="en" sz="2112">
                <a:solidFill>
                  <a:schemeClr val="dk1"/>
                </a:solidFill>
                <a:highlight>
                  <a:srgbClr val="F7F7F7"/>
                </a:highlight>
                <a:latin typeface="Courier New"/>
                <a:ea typeface="Courier New"/>
                <a:cs typeface="Courier New"/>
                <a:sym typeface="Courier New"/>
              </a:rPr>
              <a:t>, ascending=</a:t>
            </a:r>
            <a:r>
              <a:rPr lang="en" sz="2112">
                <a:solidFill>
                  <a:srgbClr val="0000FF"/>
                </a:solidFill>
                <a:highlight>
                  <a:srgbClr val="F7F7F7"/>
                </a:highlight>
                <a:latin typeface="Courier New"/>
                <a:ea typeface="Courier New"/>
                <a:cs typeface="Courier New"/>
                <a:sym typeface="Courier New"/>
              </a:rPr>
              <a:t>True</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_plot_series(df_sorted, </a:t>
            </a:r>
            <a:r>
              <a:rPr lang="en" sz="2112">
                <a:solidFill>
                  <a:srgbClr val="A31515"/>
                </a:solidFill>
                <a:highlight>
                  <a:srgbClr val="F7F7F7"/>
                </a:highlight>
                <a:latin typeface="Courier New"/>
                <a:ea typeface="Courier New"/>
                <a:cs typeface="Courier New"/>
                <a:sym typeface="Courier New"/>
              </a:rPr>
              <a:t>''</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sns.despine(fig=fig, ax=ax)</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plt.xlabel(</a:t>
            </a:r>
            <a:r>
              <a:rPr lang="en" sz="2112">
                <a:solidFill>
                  <a:srgbClr val="A31515"/>
                </a:solidFill>
                <a:highlight>
                  <a:srgbClr val="F7F7F7"/>
                </a:highlight>
                <a:latin typeface="Courier New"/>
                <a:ea typeface="Courier New"/>
                <a:cs typeface="Courier New"/>
                <a:sym typeface="Courier New"/>
              </a:rPr>
              <a:t>'Time'</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52073"/>
              <a:buFont typeface="Arial"/>
              <a:buNone/>
            </a:pPr>
            <a:r>
              <a:rPr lang="en" sz="2112">
                <a:solidFill>
                  <a:schemeClr val="dk1"/>
                </a:solidFill>
                <a:highlight>
                  <a:srgbClr val="F7F7F7"/>
                </a:highlight>
                <a:latin typeface="Courier New"/>
                <a:ea typeface="Courier New"/>
                <a:cs typeface="Courier New"/>
                <a:sym typeface="Courier New"/>
              </a:rPr>
              <a:t>_ = plt.ylabel(</a:t>
            </a:r>
            <a:r>
              <a:rPr lang="en" sz="2112">
                <a:solidFill>
                  <a:srgbClr val="A31515"/>
                </a:solidFill>
                <a:highlight>
                  <a:srgbClr val="F7F7F7"/>
                </a:highlight>
                <a:latin typeface="Courier New"/>
                <a:ea typeface="Courier New"/>
                <a:cs typeface="Courier New"/>
                <a:sym typeface="Courier New"/>
              </a:rPr>
              <a:t>'Y (hours)'</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496" name="Google Shape;496;p78"/>
          <p:cNvSpPr txBox="1"/>
          <p:nvPr/>
        </p:nvSpPr>
        <p:spPr>
          <a:xfrm>
            <a:off x="4303750" y="4466925"/>
            <a:ext cx="46932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26 : Updated Time vs Hours</a:t>
            </a:r>
            <a:endParaRPr sz="1800">
              <a:solidFill>
                <a:schemeClr val="dk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9"/>
          <p:cNvSpPr txBox="1"/>
          <p:nvPr>
            <p:ph idx="1" type="body"/>
          </p:nvPr>
        </p:nvSpPr>
        <p:spPr>
          <a:xfrm>
            <a:off x="311700" y="1152475"/>
            <a:ext cx="8547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502" name="Google Shape;502;p79"/>
          <p:cNvPicPr preferRelativeResize="0"/>
          <p:nvPr/>
        </p:nvPicPr>
        <p:blipFill>
          <a:blip r:embed="rId3">
            <a:alphaModFix/>
          </a:blip>
          <a:stretch>
            <a:fillRect/>
          </a:stretch>
        </p:blipFill>
        <p:spPr>
          <a:xfrm>
            <a:off x="4572000" y="863550"/>
            <a:ext cx="4369801" cy="3416401"/>
          </a:xfrm>
          <a:prstGeom prst="rect">
            <a:avLst/>
          </a:prstGeom>
          <a:noFill/>
          <a:ln>
            <a:noFill/>
          </a:ln>
        </p:spPr>
      </p:pic>
      <p:sp>
        <p:nvSpPr>
          <p:cNvPr id="503" name="Google Shape;503;p79"/>
          <p:cNvSpPr txBox="1"/>
          <p:nvPr>
            <p:ph idx="1" type="body"/>
          </p:nvPr>
        </p:nvSpPr>
        <p:spPr>
          <a:xfrm>
            <a:off x="311700" y="1152475"/>
            <a:ext cx="43698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35714"/>
              </a:lnSpc>
              <a:spcBef>
                <a:spcPts val="0"/>
              </a:spcBef>
              <a:spcAft>
                <a:spcPts val="0"/>
              </a:spcAft>
              <a:buNone/>
            </a:pPr>
            <a:r>
              <a:rPr lang="en" sz="2500"/>
              <a:t>The relationship between X (seconds)  and Time is a continuously </a:t>
            </a:r>
            <a:r>
              <a:rPr lang="en" sz="2500"/>
              <a:t>fluctuating</a:t>
            </a:r>
            <a:r>
              <a:rPr lang="en" sz="2500"/>
              <a:t> one..</a:t>
            </a:r>
            <a:endParaRPr sz="25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rgbClr val="0000FF"/>
                </a:solidFill>
                <a:highlight>
                  <a:srgbClr val="F7F7F7"/>
                </a:highlight>
                <a:latin typeface="Courier New"/>
                <a:ea typeface="Courier New"/>
                <a:cs typeface="Courier New"/>
                <a:sym typeface="Courier New"/>
              </a:rPr>
              <a:t>def</a:t>
            </a:r>
            <a:r>
              <a:rPr lang="en" sz="2112">
                <a:solidFill>
                  <a:schemeClr val="dk1"/>
                </a:solidFill>
                <a:highlight>
                  <a:srgbClr val="F7F7F7"/>
                </a:highlight>
                <a:latin typeface="Courier New"/>
                <a:ea typeface="Courier New"/>
                <a:cs typeface="Courier New"/>
                <a:sym typeface="Courier New"/>
              </a:rPr>
              <a:t> </a:t>
            </a:r>
            <a:r>
              <a:rPr lang="en" sz="2112">
                <a:solidFill>
                  <a:srgbClr val="795E26"/>
                </a:solidFill>
                <a:highlight>
                  <a:srgbClr val="F7F7F7"/>
                </a:highlight>
                <a:latin typeface="Courier New"/>
                <a:ea typeface="Courier New"/>
                <a:cs typeface="Courier New"/>
                <a:sym typeface="Courier New"/>
              </a:rPr>
              <a:t>_plot_series</a:t>
            </a:r>
            <a:r>
              <a:rPr lang="en" sz="2112">
                <a:solidFill>
                  <a:schemeClr val="dk1"/>
                </a:solidFill>
                <a:highlight>
                  <a:srgbClr val="F7F7F7"/>
                </a:highlight>
                <a:latin typeface="Courier New"/>
                <a:ea typeface="Courier New"/>
                <a:cs typeface="Courier New"/>
                <a:sym typeface="Courier New"/>
              </a:rPr>
              <a:t>(</a:t>
            </a:r>
            <a:r>
              <a:rPr lang="en" sz="2112">
                <a:solidFill>
                  <a:srgbClr val="001080"/>
                </a:solidFill>
                <a:highlight>
                  <a:srgbClr val="F7F7F7"/>
                </a:highlight>
                <a:latin typeface="Courier New"/>
                <a:ea typeface="Courier New"/>
                <a:cs typeface="Courier New"/>
                <a:sym typeface="Courier New"/>
              </a:rPr>
              <a:t>series</a:t>
            </a:r>
            <a:r>
              <a:rPr lang="en" sz="2112">
                <a:solidFill>
                  <a:schemeClr val="dk1"/>
                </a:solidFill>
                <a:highlight>
                  <a:srgbClr val="F7F7F7"/>
                </a:highlight>
                <a:latin typeface="Courier New"/>
                <a:ea typeface="Courier New"/>
                <a:cs typeface="Courier New"/>
                <a:sym typeface="Courier New"/>
              </a:rPr>
              <a:t>, </a:t>
            </a:r>
            <a:r>
              <a:rPr lang="en" sz="2112">
                <a:solidFill>
                  <a:srgbClr val="001080"/>
                </a:solidFill>
                <a:highlight>
                  <a:srgbClr val="F7F7F7"/>
                </a:highlight>
                <a:latin typeface="Courier New"/>
                <a:ea typeface="Courier New"/>
                <a:cs typeface="Courier New"/>
                <a:sym typeface="Courier New"/>
              </a:rPr>
              <a:t>series_name</a:t>
            </a:r>
            <a:r>
              <a:rPr lang="en" sz="2112">
                <a:solidFill>
                  <a:schemeClr val="dk1"/>
                </a:solidFill>
                <a:highlight>
                  <a:srgbClr val="F7F7F7"/>
                </a:highlight>
                <a:latin typeface="Courier New"/>
                <a:ea typeface="Courier New"/>
                <a:cs typeface="Courier New"/>
                <a:sym typeface="Courier New"/>
              </a:rPr>
              <a:t>, </a:t>
            </a:r>
            <a:r>
              <a:rPr lang="en" sz="2112">
                <a:solidFill>
                  <a:srgbClr val="001080"/>
                </a:solidFill>
                <a:highlight>
                  <a:srgbClr val="F7F7F7"/>
                </a:highlight>
                <a:latin typeface="Courier New"/>
                <a:ea typeface="Courier New"/>
                <a:cs typeface="Courier New"/>
                <a:sym typeface="Courier New"/>
              </a:rPr>
              <a:t>series_index</a:t>
            </a:r>
            <a:r>
              <a:rPr lang="en" sz="2112">
                <a:solidFill>
                  <a:schemeClr val="dk1"/>
                </a:solidFill>
                <a:highlight>
                  <a:srgbClr val="F7F7F7"/>
                </a:highlight>
                <a:latin typeface="Courier New"/>
                <a:ea typeface="Courier New"/>
                <a:cs typeface="Courier New"/>
                <a:sym typeface="Courier New"/>
              </a:rPr>
              <a:t>=</a:t>
            </a:r>
            <a:r>
              <a:rPr lang="en" sz="2112">
                <a:solidFill>
                  <a:srgbClr val="116644"/>
                </a:solidFill>
                <a:highlight>
                  <a:srgbClr val="F7F7F7"/>
                </a:highlight>
                <a:latin typeface="Courier New"/>
                <a:ea typeface="Courier New"/>
                <a:cs typeface="Courier New"/>
                <a:sym typeface="Courier New"/>
              </a:rPr>
              <a:t>0</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palette = </a:t>
            </a:r>
            <a:r>
              <a:rPr lang="en" sz="2112">
                <a:solidFill>
                  <a:srgbClr val="257693"/>
                </a:solidFill>
                <a:highlight>
                  <a:srgbClr val="F7F7F7"/>
                </a:highlight>
                <a:latin typeface="Courier New"/>
                <a:ea typeface="Courier New"/>
                <a:cs typeface="Courier New"/>
                <a:sym typeface="Courier New"/>
              </a:rPr>
              <a:t>list</a:t>
            </a:r>
            <a:r>
              <a:rPr lang="en" sz="2112">
                <a:solidFill>
                  <a:schemeClr val="dk1"/>
                </a:solidFill>
                <a:highlight>
                  <a:srgbClr val="F7F7F7"/>
                </a:highlight>
                <a:latin typeface="Courier New"/>
                <a:ea typeface="Courier New"/>
                <a:cs typeface="Courier New"/>
                <a:sym typeface="Courier New"/>
              </a:rPr>
              <a:t>(sns.palettes.mpl_palette(</a:t>
            </a:r>
            <a:r>
              <a:rPr lang="en" sz="2112">
                <a:solidFill>
                  <a:srgbClr val="A31515"/>
                </a:solidFill>
                <a:highlight>
                  <a:srgbClr val="F7F7F7"/>
                </a:highlight>
                <a:latin typeface="Courier New"/>
                <a:ea typeface="Courier New"/>
                <a:cs typeface="Courier New"/>
                <a:sym typeface="Courier New"/>
              </a:rPr>
              <a:t>'Dark2'</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xs = series[</a:t>
            </a:r>
            <a:r>
              <a:rPr lang="en" sz="2112">
                <a:solidFill>
                  <a:srgbClr val="A31515"/>
                </a:solidFill>
                <a:highlight>
                  <a:srgbClr val="F7F7F7"/>
                </a:highlight>
                <a:latin typeface="Courier New"/>
                <a:ea typeface="Courier New"/>
                <a:cs typeface="Courier New"/>
                <a:sym typeface="Courier New"/>
              </a:rPr>
              <a:t>'Time'</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ys = series[</a:t>
            </a:r>
            <a:r>
              <a:rPr lang="en" sz="2112">
                <a:solidFill>
                  <a:srgbClr val="A31515"/>
                </a:solidFill>
                <a:highlight>
                  <a:srgbClr val="F7F7F7"/>
                </a:highlight>
                <a:latin typeface="Courier New"/>
                <a:ea typeface="Courier New"/>
                <a:cs typeface="Courier New"/>
                <a:sym typeface="Courier New"/>
              </a:rPr>
              <a:t>'X (seconds)'</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plt.plot(xs, ys, label=series_name, color=palette[series_index % </a:t>
            </a:r>
            <a:r>
              <a:rPr lang="en" sz="2112">
                <a:solidFill>
                  <a:srgbClr val="795E26"/>
                </a:solidFill>
                <a:highlight>
                  <a:srgbClr val="F7F7F7"/>
                </a:highlight>
                <a:latin typeface="Courier New"/>
                <a:ea typeface="Courier New"/>
                <a:cs typeface="Courier New"/>
                <a:sym typeface="Courier New"/>
              </a:rPr>
              <a:t>len</a:t>
            </a:r>
            <a:r>
              <a:rPr lang="en" sz="2112">
                <a:solidFill>
                  <a:schemeClr val="dk1"/>
                </a:solidFill>
                <a:highlight>
                  <a:srgbClr val="F7F7F7"/>
                </a:highlight>
                <a:latin typeface="Courier New"/>
                <a:ea typeface="Courier New"/>
                <a:cs typeface="Courier New"/>
                <a:sym typeface="Courier New"/>
              </a:rPr>
              <a:t>(palette)])</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fig, ax = plt.subplots(figsize=(</a:t>
            </a:r>
            <a:r>
              <a:rPr lang="en" sz="2112">
                <a:solidFill>
                  <a:srgbClr val="116644"/>
                </a:solidFill>
                <a:highlight>
                  <a:srgbClr val="F7F7F7"/>
                </a:highlight>
                <a:latin typeface="Courier New"/>
                <a:ea typeface="Courier New"/>
                <a:cs typeface="Courier New"/>
                <a:sym typeface="Courier New"/>
              </a:rPr>
              <a:t>10</a:t>
            </a:r>
            <a:r>
              <a:rPr lang="en" sz="2112">
                <a:solidFill>
                  <a:schemeClr val="dk1"/>
                </a:solidFill>
                <a:highlight>
                  <a:srgbClr val="F7F7F7"/>
                </a:highlight>
                <a:latin typeface="Courier New"/>
                <a:ea typeface="Courier New"/>
                <a:cs typeface="Courier New"/>
                <a:sym typeface="Courier New"/>
              </a:rPr>
              <a:t>, </a:t>
            </a:r>
            <a:r>
              <a:rPr lang="en" sz="2112">
                <a:solidFill>
                  <a:srgbClr val="116644"/>
                </a:solidFill>
                <a:highlight>
                  <a:srgbClr val="F7F7F7"/>
                </a:highlight>
                <a:latin typeface="Courier New"/>
                <a:ea typeface="Courier New"/>
                <a:cs typeface="Courier New"/>
                <a:sym typeface="Courier New"/>
              </a:rPr>
              <a:t>5.2</a:t>
            </a:r>
            <a:r>
              <a:rPr lang="en" sz="2112">
                <a:solidFill>
                  <a:schemeClr val="dk1"/>
                </a:solidFill>
                <a:highlight>
                  <a:srgbClr val="F7F7F7"/>
                </a:highlight>
                <a:latin typeface="Courier New"/>
                <a:ea typeface="Courier New"/>
                <a:cs typeface="Courier New"/>
                <a:sym typeface="Courier New"/>
              </a:rPr>
              <a:t>), layout=</a:t>
            </a:r>
            <a:r>
              <a:rPr lang="en" sz="2112">
                <a:solidFill>
                  <a:srgbClr val="A31515"/>
                </a:solidFill>
                <a:highlight>
                  <a:srgbClr val="F7F7F7"/>
                </a:highlight>
                <a:latin typeface="Courier New"/>
                <a:ea typeface="Courier New"/>
                <a:cs typeface="Courier New"/>
                <a:sym typeface="Courier New"/>
              </a:rPr>
              <a:t>'constrained'</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df_sorted = rmDf.sort_values(</a:t>
            </a:r>
            <a:r>
              <a:rPr lang="en" sz="2112">
                <a:solidFill>
                  <a:srgbClr val="A31515"/>
                </a:solidFill>
                <a:highlight>
                  <a:srgbClr val="F7F7F7"/>
                </a:highlight>
                <a:latin typeface="Courier New"/>
                <a:ea typeface="Courier New"/>
                <a:cs typeface="Courier New"/>
                <a:sym typeface="Courier New"/>
              </a:rPr>
              <a:t>'Time'</a:t>
            </a:r>
            <a:r>
              <a:rPr lang="en" sz="2112">
                <a:solidFill>
                  <a:schemeClr val="dk1"/>
                </a:solidFill>
                <a:highlight>
                  <a:srgbClr val="F7F7F7"/>
                </a:highlight>
                <a:latin typeface="Courier New"/>
                <a:ea typeface="Courier New"/>
                <a:cs typeface="Courier New"/>
                <a:sym typeface="Courier New"/>
              </a:rPr>
              <a:t>, ascending=</a:t>
            </a:r>
            <a:r>
              <a:rPr lang="en" sz="2112">
                <a:solidFill>
                  <a:srgbClr val="0000FF"/>
                </a:solidFill>
                <a:highlight>
                  <a:srgbClr val="F7F7F7"/>
                </a:highlight>
                <a:latin typeface="Courier New"/>
                <a:ea typeface="Courier New"/>
                <a:cs typeface="Courier New"/>
                <a:sym typeface="Courier New"/>
              </a:rPr>
              <a:t>True</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_plot_series(df_sorted, </a:t>
            </a:r>
            <a:r>
              <a:rPr lang="en" sz="2112">
                <a:solidFill>
                  <a:srgbClr val="A31515"/>
                </a:solidFill>
                <a:highlight>
                  <a:srgbClr val="F7F7F7"/>
                </a:highlight>
                <a:latin typeface="Courier New"/>
                <a:ea typeface="Courier New"/>
                <a:cs typeface="Courier New"/>
                <a:sym typeface="Courier New"/>
              </a:rPr>
              <a:t>''</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sns.despine(fig=fig, ax=ax)</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plt.xlabel(</a:t>
            </a:r>
            <a:r>
              <a:rPr lang="en" sz="2112">
                <a:solidFill>
                  <a:srgbClr val="A31515"/>
                </a:solidFill>
                <a:highlight>
                  <a:srgbClr val="F7F7F7"/>
                </a:highlight>
                <a:latin typeface="Courier New"/>
                <a:ea typeface="Courier New"/>
                <a:cs typeface="Courier New"/>
                <a:sym typeface="Courier New"/>
              </a:rPr>
              <a:t>'Time'</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_ = plt.ylabel(</a:t>
            </a:r>
            <a:r>
              <a:rPr lang="en" sz="2112">
                <a:solidFill>
                  <a:srgbClr val="A31515"/>
                </a:solidFill>
                <a:highlight>
                  <a:srgbClr val="F7F7F7"/>
                </a:highlight>
                <a:latin typeface="Courier New"/>
                <a:ea typeface="Courier New"/>
                <a:cs typeface="Courier New"/>
                <a:sym typeface="Courier New"/>
              </a:rPr>
              <a:t>'Y (hours)'</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504" name="Google Shape;504;p79"/>
          <p:cNvSpPr txBox="1"/>
          <p:nvPr/>
        </p:nvSpPr>
        <p:spPr>
          <a:xfrm>
            <a:off x="4303750" y="4466925"/>
            <a:ext cx="46932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26 : Updated Time vs Seconds</a:t>
            </a:r>
            <a:endParaRPr sz="1800">
              <a:solidFill>
                <a:schemeClr val="dk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0"/>
          <p:cNvSpPr txBox="1"/>
          <p:nvPr/>
        </p:nvSpPr>
        <p:spPr>
          <a:xfrm>
            <a:off x="4303750" y="4466925"/>
            <a:ext cx="46932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26 : Updated Time vs Minutes</a:t>
            </a:r>
            <a:endParaRPr sz="1800">
              <a:solidFill>
                <a:schemeClr val="dk2"/>
              </a:solidFill>
            </a:endParaRPr>
          </a:p>
        </p:txBody>
      </p:sp>
      <p:sp>
        <p:nvSpPr>
          <p:cNvPr id="510" name="Google Shape;510;p80"/>
          <p:cNvSpPr txBox="1"/>
          <p:nvPr>
            <p:ph idx="1" type="body"/>
          </p:nvPr>
        </p:nvSpPr>
        <p:spPr>
          <a:xfrm>
            <a:off x="311700" y="1152475"/>
            <a:ext cx="4369800" cy="3416400"/>
          </a:xfrm>
          <a:prstGeom prst="rect">
            <a:avLst/>
          </a:prstGeom>
        </p:spPr>
        <p:txBody>
          <a:bodyPr anchorCtr="0" anchor="t" bIns="91425" lIns="91425" spcFirstLastPara="1" rIns="91425" wrap="square" tIns="91425">
            <a:normAutofit fontScale="47500" lnSpcReduction="20000"/>
          </a:bodyPr>
          <a:lstStyle/>
          <a:p>
            <a:pPr indent="0" lvl="0" marL="0" rtl="0" algn="l">
              <a:lnSpc>
                <a:spcPct val="135714"/>
              </a:lnSpc>
              <a:spcBef>
                <a:spcPts val="0"/>
              </a:spcBef>
              <a:spcAft>
                <a:spcPts val="0"/>
              </a:spcAft>
              <a:buNone/>
            </a:pPr>
            <a:r>
              <a:rPr lang="en" sz="2500"/>
              <a:t>The relationship between Z (minutes)  and Time is a continuously fluctuating one with lesser variations than Y..</a:t>
            </a:r>
            <a:endParaRPr sz="25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rgbClr val="0000FF"/>
                </a:solidFill>
                <a:highlight>
                  <a:srgbClr val="F7F7F7"/>
                </a:highlight>
                <a:latin typeface="Courier New"/>
                <a:ea typeface="Courier New"/>
                <a:cs typeface="Courier New"/>
                <a:sym typeface="Courier New"/>
              </a:rPr>
              <a:t>def</a:t>
            </a:r>
            <a:r>
              <a:rPr lang="en" sz="2112">
                <a:solidFill>
                  <a:schemeClr val="dk1"/>
                </a:solidFill>
                <a:highlight>
                  <a:srgbClr val="F7F7F7"/>
                </a:highlight>
                <a:latin typeface="Courier New"/>
                <a:ea typeface="Courier New"/>
                <a:cs typeface="Courier New"/>
                <a:sym typeface="Courier New"/>
              </a:rPr>
              <a:t> </a:t>
            </a:r>
            <a:r>
              <a:rPr lang="en" sz="2112">
                <a:solidFill>
                  <a:srgbClr val="795E26"/>
                </a:solidFill>
                <a:highlight>
                  <a:srgbClr val="F7F7F7"/>
                </a:highlight>
                <a:latin typeface="Courier New"/>
                <a:ea typeface="Courier New"/>
                <a:cs typeface="Courier New"/>
                <a:sym typeface="Courier New"/>
              </a:rPr>
              <a:t>_plot_series</a:t>
            </a:r>
            <a:r>
              <a:rPr lang="en" sz="2112">
                <a:solidFill>
                  <a:schemeClr val="dk1"/>
                </a:solidFill>
                <a:highlight>
                  <a:srgbClr val="F7F7F7"/>
                </a:highlight>
                <a:latin typeface="Courier New"/>
                <a:ea typeface="Courier New"/>
                <a:cs typeface="Courier New"/>
                <a:sym typeface="Courier New"/>
              </a:rPr>
              <a:t>(</a:t>
            </a:r>
            <a:r>
              <a:rPr lang="en" sz="2112">
                <a:solidFill>
                  <a:srgbClr val="001080"/>
                </a:solidFill>
                <a:highlight>
                  <a:srgbClr val="F7F7F7"/>
                </a:highlight>
                <a:latin typeface="Courier New"/>
                <a:ea typeface="Courier New"/>
                <a:cs typeface="Courier New"/>
                <a:sym typeface="Courier New"/>
              </a:rPr>
              <a:t>series</a:t>
            </a:r>
            <a:r>
              <a:rPr lang="en" sz="2112">
                <a:solidFill>
                  <a:schemeClr val="dk1"/>
                </a:solidFill>
                <a:highlight>
                  <a:srgbClr val="F7F7F7"/>
                </a:highlight>
                <a:latin typeface="Courier New"/>
                <a:ea typeface="Courier New"/>
                <a:cs typeface="Courier New"/>
                <a:sym typeface="Courier New"/>
              </a:rPr>
              <a:t>, </a:t>
            </a:r>
            <a:r>
              <a:rPr lang="en" sz="2112">
                <a:solidFill>
                  <a:srgbClr val="001080"/>
                </a:solidFill>
                <a:highlight>
                  <a:srgbClr val="F7F7F7"/>
                </a:highlight>
                <a:latin typeface="Courier New"/>
                <a:ea typeface="Courier New"/>
                <a:cs typeface="Courier New"/>
                <a:sym typeface="Courier New"/>
              </a:rPr>
              <a:t>series_name</a:t>
            </a:r>
            <a:r>
              <a:rPr lang="en" sz="2112">
                <a:solidFill>
                  <a:schemeClr val="dk1"/>
                </a:solidFill>
                <a:highlight>
                  <a:srgbClr val="F7F7F7"/>
                </a:highlight>
                <a:latin typeface="Courier New"/>
                <a:ea typeface="Courier New"/>
                <a:cs typeface="Courier New"/>
                <a:sym typeface="Courier New"/>
              </a:rPr>
              <a:t>, </a:t>
            </a:r>
            <a:r>
              <a:rPr lang="en" sz="2112">
                <a:solidFill>
                  <a:srgbClr val="001080"/>
                </a:solidFill>
                <a:highlight>
                  <a:srgbClr val="F7F7F7"/>
                </a:highlight>
                <a:latin typeface="Courier New"/>
                <a:ea typeface="Courier New"/>
                <a:cs typeface="Courier New"/>
                <a:sym typeface="Courier New"/>
              </a:rPr>
              <a:t>series_index</a:t>
            </a:r>
            <a:r>
              <a:rPr lang="en" sz="2112">
                <a:solidFill>
                  <a:schemeClr val="dk1"/>
                </a:solidFill>
                <a:highlight>
                  <a:srgbClr val="F7F7F7"/>
                </a:highlight>
                <a:latin typeface="Courier New"/>
                <a:ea typeface="Courier New"/>
                <a:cs typeface="Courier New"/>
                <a:sym typeface="Courier New"/>
              </a:rPr>
              <a:t>=</a:t>
            </a:r>
            <a:r>
              <a:rPr lang="en" sz="2112">
                <a:solidFill>
                  <a:srgbClr val="116644"/>
                </a:solidFill>
                <a:highlight>
                  <a:srgbClr val="F7F7F7"/>
                </a:highlight>
                <a:latin typeface="Courier New"/>
                <a:ea typeface="Courier New"/>
                <a:cs typeface="Courier New"/>
                <a:sym typeface="Courier New"/>
              </a:rPr>
              <a:t>0</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palette = </a:t>
            </a:r>
            <a:r>
              <a:rPr lang="en" sz="2112">
                <a:solidFill>
                  <a:srgbClr val="257693"/>
                </a:solidFill>
                <a:highlight>
                  <a:srgbClr val="F7F7F7"/>
                </a:highlight>
                <a:latin typeface="Courier New"/>
                <a:ea typeface="Courier New"/>
                <a:cs typeface="Courier New"/>
                <a:sym typeface="Courier New"/>
              </a:rPr>
              <a:t>list</a:t>
            </a:r>
            <a:r>
              <a:rPr lang="en" sz="2112">
                <a:solidFill>
                  <a:schemeClr val="dk1"/>
                </a:solidFill>
                <a:highlight>
                  <a:srgbClr val="F7F7F7"/>
                </a:highlight>
                <a:latin typeface="Courier New"/>
                <a:ea typeface="Courier New"/>
                <a:cs typeface="Courier New"/>
                <a:sym typeface="Courier New"/>
              </a:rPr>
              <a:t>(sns.palettes.mpl_palette(</a:t>
            </a:r>
            <a:r>
              <a:rPr lang="en" sz="2112">
                <a:solidFill>
                  <a:srgbClr val="A31515"/>
                </a:solidFill>
                <a:highlight>
                  <a:srgbClr val="F7F7F7"/>
                </a:highlight>
                <a:latin typeface="Courier New"/>
                <a:ea typeface="Courier New"/>
                <a:cs typeface="Courier New"/>
                <a:sym typeface="Courier New"/>
              </a:rPr>
              <a:t>'Dark2'</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xs = series[</a:t>
            </a:r>
            <a:r>
              <a:rPr lang="en" sz="2112">
                <a:solidFill>
                  <a:srgbClr val="A31515"/>
                </a:solidFill>
                <a:highlight>
                  <a:srgbClr val="F7F7F7"/>
                </a:highlight>
                <a:latin typeface="Courier New"/>
                <a:ea typeface="Courier New"/>
                <a:cs typeface="Courier New"/>
                <a:sym typeface="Courier New"/>
              </a:rPr>
              <a:t>'Time'</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ys = series[</a:t>
            </a:r>
            <a:r>
              <a:rPr lang="en" sz="2112">
                <a:solidFill>
                  <a:srgbClr val="A31515"/>
                </a:solidFill>
                <a:highlight>
                  <a:srgbClr val="F7F7F7"/>
                </a:highlight>
                <a:latin typeface="Courier New"/>
                <a:ea typeface="Courier New"/>
                <a:cs typeface="Courier New"/>
                <a:sym typeface="Courier New"/>
              </a:rPr>
              <a:t>'Z (minutes)'</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  plt.plot(xs, ys, label=series_name, color=palette[series_index % </a:t>
            </a:r>
            <a:r>
              <a:rPr lang="en" sz="2112">
                <a:solidFill>
                  <a:srgbClr val="795E26"/>
                </a:solidFill>
                <a:highlight>
                  <a:srgbClr val="F7F7F7"/>
                </a:highlight>
                <a:latin typeface="Courier New"/>
                <a:ea typeface="Courier New"/>
                <a:cs typeface="Courier New"/>
                <a:sym typeface="Courier New"/>
              </a:rPr>
              <a:t>len</a:t>
            </a:r>
            <a:r>
              <a:rPr lang="en" sz="2112">
                <a:solidFill>
                  <a:schemeClr val="dk1"/>
                </a:solidFill>
                <a:highlight>
                  <a:srgbClr val="F7F7F7"/>
                </a:highlight>
                <a:latin typeface="Courier New"/>
                <a:ea typeface="Courier New"/>
                <a:cs typeface="Courier New"/>
                <a:sym typeface="Courier New"/>
              </a:rPr>
              <a:t>(palette)])</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fig, ax = plt.subplots(figsize=(</a:t>
            </a:r>
            <a:r>
              <a:rPr lang="en" sz="2112">
                <a:solidFill>
                  <a:srgbClr val="116644"/>
                </a:solidFill>
                <a:highlight>
                  <a:srgbClr val="F7F7F7"/>
                </a:highlight>
                <a:latin typeface="Courier New"/>
                <a:ea typeface="Courier New"/>
                <a:cs typeface="Courier New"/>
                <a:sym typeface="Courier New"/>
              </a:rPr>
              <a:t>10</a:t>
            </a:r>
            <a:r>
              <a:rPr lang="en" sz="2112">
                <a:solidFill>
                  <a:schemeClr val="dk1"/>
                </a:solidFill>
                <a:highlight>
                  <a:srgbClr val="F7F7F7"/>
                </a:highlight>
                <a:latin typeface="Courier New"/>
                <a:ea typeface="Courier New"/>
                <a:cs typeface="Courier New"/>
                <a:sym typeface="Courier New"/>
              </a:rPr>
              <a:t>, </a:t>
            </a:r>
            <a:r>
              <a:rPr lang="en" sz="2112">
                <a:solidFill>
                  <a:srgbClr val="116644"/>
                </a:solidFill>
                <a:highlight>
                  <a:srgbClr val="F7F7F7"/>
                </a:highlight>
                <a:latin typeface="Courier New"/>
                <a:ea typeface="Courier New"/>
                <a:cs typeface="Courier New"/>
                <a:sym typeface="Courier New"/>
              </a:rPr>
              <a:t>5.2</a:t>
            </a:r>
            <a:r>
              <a:rPr lang="en" sz="2112">
                <a:solidFill>
                  <a:schemeClr val="dk1"/>
                </a:solidFill>
                <a:highlight>
                  <a:srgbClr val="F7F7F7"/>
                </a:highlight>
                <a:latin typeface="Courier New"/>
                <a:ea typeface="Courier New"/>
                <a:cs typeface="Courier New"/>
                <a:sym typeface="Courier New"/>
              </a:rPr>
              <a:t>), layout=</a:t>
            </a:r>
            <a:r>
              <a:rPr lang="en" sz="2112">
                <a:solidFill>
                  <a:srgbClr val="A31515"/>
                </a:solidFill>
                <a:highlight>
                  <a:srgbClr val="F7F7F7"/>
                </a:highlight>
                <a:latin typeface="Courier New"/>
                <a:ea typeface="Courier New"/>
                <a:cs typeface="Courier New"/>
                <a:sym typeface="Courier New"/>
              </a:rPr>
              <a:t>'constrained'</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df_sorted = rmDf.sort_values(</a:t>
            </a:r>
            <a:r>
              <a:rPr lang="en" sz="2112">
                <a:solidFill>
                  <a:srgbClr val="A31515"/>
                </a:solidFill>
                <a:highlight>
                  <a:srgbClr val="F7F7F7"/>
                </a:highlight>
                <a:latin typeface="Courier New"/>
                <a:ea typeface="Courier New"/>
                <a:cs typeface="Courier New"/>
                <a:sym typeface="Courier New"/>
              </a:rPr>
              <a:t>'Time'</a:t>
            </a:r>
            <a:r>
              <a:rPr lang="en" sz="2112">
                <a:solidFill>
                  <a:schemeClr val="dk1"/>
                </a:solidFill>
                <a:highlight>
                  <a:srgbClr val="F7F7F7"/>
                </a:highlight>
                <a:latin typeface="Courier New"/>
                <a:ea typeface="Courier New"/>
                <a:cs typeface="Courier New"/>
                <a:sym typeface="Courier New"/>
              </a:rPr>
              <a:t>, ascending=</a:t>
            </a:r>
            <a:r>
              <a:rPr lang="en" sz="2112">
                <a:solidFill>
                  <a:srgbClr val="0000FF"/>
                </a:solidFill>
                <a:highlight>
                  <a:srgbClr val="F7F7F7"/>
                </a:highlight>
                <a:latin typeface="Courier New"/>
                <a:ea typeface="Courier New"/>
                <a:cs typeface="Courier New"/>
                <a:sym typeface="Courier New"/>
              </a:rPr>
              <a:t>True</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_plot_series(df_sorted, </a:t>
            </a:r>
            <a:r>
              <a:rPr lang="en" sz="2112">
                <a:solidFill>
                  <a:srgbClr val="A31515"/>
                </a:solidFill>
                <a:highlight>
                  <a:srgbClr val="F7F7F7"/>
                </a:highlight>
                <a:latin typeface="Courier New"/>
                <a:ea typeface="Courier New"/>
                <a:cs typeface="Courier New"/>
                <a:sym typeface="Courier New"/>
              </a:rPr>
              <a:t>''</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sns.despine(fig=fig, ax=ax)</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plt.xlabel(</a:t>
            </a:r>
            <a:r>
              <a:rPr lang="en" sz="2112">
                <a:solidFill>
                  <a:srgbClr val="A31515"/>
                </a:solidFill>
                <a:highlight>
                  <a:srgbClr val="F7F7F7"/>
                </a:highlight>
                <a:latin typeface="Courier New"/>
                <a:ea typeface="Courier New"/>
                <a:cs typeface="Courier New"/>
                <a:sym typeface="Courier New"/>
              </a:rPr>
              <a:t>'Time'</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2112">
                <a:solidFill>
                  <a:schemeClr val="dk1"/>
                </a:solidFill>
                <a:highlight>
                  <a:srgbClr val="F7F7F7"/>
                </a:highlight>
                <a:latin typeface="Courier New"/>
                <a:ea typeface="Courier New"/>
                <a:cs typeface="Courier New"/>
                <a:sym typeface="Courier New"/>
              </a:rPr>
              <a:t>_ = plt.ylabel(</a:t>
            </a:r>
            <a:r>
              <a:rPr lang="en" sz="2112">
                <a:solidFill>
                  <a:srgbClr val="A31515"/>
                </a:solidFill>
                <a:highlight>
                  <a:srgbClr val="F7F7F7"/>
                </a:highlight>
                <a:latin typeface="Courier New"/>
                <a:ea typeface="Courier New"/>
                <a:cs typeface="Courier New"/>
                <a:sym typeface="Courier New"/>
              </a:rPr>
              <a:t>'Y (hours)'</a:t>
            </a:r>
            <a:r>
              <a:rPr lang="en" sz="2112">
                <a:solidFill>
                  <a:schemeClr val="dk1"/>
                </a:solidFill>
                <a:highlight>
                  <a:srgbClr val="F7F7F7"/>
                </a:highlight>
                <a:latin typeface="Courier New"/>
                <a:ea typeface="Courier New"/>
                <a:cs typeface="Courier New"/>
                <a:sym typeface="Courier New"/>
              </a:rPr>
              <a:t>)</a:t>
            </a:r>
            <a:endParaRPr sz="2112">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511" name="Google Shape;511;p80"/>
          <p:cNvPicPr preferRelativeResize="0"/>
          <p:nvPr/>
        </p:nvPicPr>
        <p:blipFill>
          <a:blip r:embed="rId3">
            <a:alphaModFix/>
          </a:blip>
          <a:stretch>
            <a:fillRect/>
          </a:stretch>
        </p:blipFill>
        <p:spPr>
          <a:xfrm>
            <a:off x="4571500" y="1152475"/>
            <a:ext cx="4369800" cy="331445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t/>
            </a:r>
            <a:endParaRPr sz="1400"/>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X_train, X_test, y_train, y_test = train_test_split(X, y, test_size=</a:t>
            </a:r>
            <a:r>
              <a:rPr lang="en" sz="1400">
                <a:solidFill>
                  <a:srgbClr val="116644"/>
                </a:solidFill>
                <a:highlight>
                  <a:srgbClr val="F7F7F7"/>
                </a:highlight>
                <a:latin typeface="Courier New"/>
                <a:ea typeface="Courier New"/>
                <a:cs typeface="Courier New"/>
                <a:sym typeface="Courier New"/>
              </a:rPr>
              <a:t>0.25</a:t>
            </a:r>
            <a:r>
              <a:rPr lang="en" sz="1400">
                <a:solidFill>
                  <a:schemeClr val="dk1"/>
                </a:solidFill>
                <a:highlight>
                  <a:srgbClr val="F7F7F7"/>
                </a:highlight>
                <a:latin typeface="Courier New"/>
                <a:ea typeface="Courier New"/>
                <a:cs typeface="Courier New"/>
                <a:sym typeface="Courier New"/>
              </a:rPr>
              <a:t>, random_state=</a:t>
            </a:r>
            <a:r>
              <a:rPr lang="en" sz="1400">
                <a:solidFill>
                  <a:srgbClr val="116644"/>
                </a:solidFill>
                <a:highlight>
                  <a:srgbClr val="F7F7F7"/>
                </a:highlight>
                <a:latin typeface="Courier New"/>
                <a:ea typeface="Courier New"/>
                <a:cs typeface="Courier New"/>
                <a:sym typeface="Courier New"/>
              </a:rPr>
              <a:t>33</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scaler = StandardScaler()</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X_train_scaled = scaler.fit_transform(X_train)</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X_test_scaled = scaler.transform(X_test)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517" name="Google Shape;517;p8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Split and Scaling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just">
              <a:spcBef>
                <a:spcPts val="0"/>
              </a:spcBef>
              <a:spcAft>
                <a:spcPts val="0"/>
              </a:spcAft>
              <a:buSzPct val="100000"/>
              <a:buChar char="●"/>
            </a:pPr>
            <a:r>
              <a:rPr lang="en"/>
              <a:t>The algorithm can also help us pick a model from a list by taking individual explanations and accuracy metrics into consideration.</a:t>
            </a:r>
            <a:endParaRPr/>
          </a:p>
          <a:p>
            <a:pPr indent="0" lvl="0" marL="457200" rtl="0" algn="just">
              <a:spcBef>
                <a:spcPts val="1200"/>
              </a:spcBef>
              <a:spcAft>
                <a:spcPts val="0"/>
              </a:spcAft>
              <a:buNone/>
            </a:pPr>
            <a:r>
              <a:t/>
            </a:r>
            <a:endParaRPr/>
          </a:p>
          <a:p>
            <a:pPr indent="-334327" lvl="0" marL="457200" rtl="0" algn="just">
              <a:spcBef>
                <a:spcPts val="1200"/>
              </a:spcBef>
              <a:spcAft>
                <a:spcPts val="0"/>
              </a:spcAft>
              <a:buSzPct val="100000"/>
              <a:buChar char="●"/>
            </a:pPr>
            <a:r>
              <a:rPr lang="en"/>
              <a:t>The authors suggest the following desired characteristics for any explainer:</a:t>
            </a:r>
            <a:endParaRPr/>
          </a:p>
          <a:p>
            <a:pPr indent="-310832" lvl="1" marL="914400" rtl="0" algn="just">
              <a:spcBef>
                <a:spcPts val="0"/>
              </a:spcBef>
              <a:spcAft>
                <a:spcPts val="0"/>
              </a:spcAft>
              <a:buSzPct val="100000"/>
              <a:buChar char="○"/>
            </a:pPr>
            <a:r>
              <a:rPr lang="en"/>
              <a:t>They should be interpretable, i.e, there should be a qualitative understanding between input variable and outcomes.  </a:t>
            </a:r>
            <a:endParaRPr/>
          </a:p>
          <a:p>
            <a:pPr indent="-310832" lvl="1" marL="914400" rtl="0" algn="just">
              <a:spcBef>
                <a:spcPts val="0"/>
              </a:spcBef>
              <a:spcAft>
                <a:spcPts val="0"/>
              </a:spcAft>
              <a:buSzPct val="100000"/>
              <a:buChar char="○"/>
            </a:pPr>
            <a:r>
              <a:rPr lang="en"/>
              <a:t>Explanations should be easy to understand.</a:t>
            </a:r>
            <a:endParaRPr/>
          </a:p>
          <a:p>
            <a:pPr indent="-310832" lvl="1" marL="914400" rtl="0" algn="just">
              <a:spcBef>
                <a:spcPts val="0"/>
              </a:spcBef>
              <a:spcAft>
                <a:spcPts val="0"/>
              </a:spcAft>
              <a:buSzPct val="100000"/>
              <a:buChar char="○"/>
            </a:pPr>
            <a:r>
              <a:rPr lang="en"/>
              <a:t>The target audience should also be taken into consideration when providing any explanation.</a:t>
            </a:r>
            <a:endParaRPr/>
          </a:p>
          <a:p>
            <a:pPr indent="-310832" lvl="1" marL="914400" rtl="0" algn="just">
              <a:spcBef>
                <a:spcPts val="0"/>
              </a:spcBef>
              <a:spcAft>
                <a:spcPts val="0"/>
              </a:spcAft>
              <a:buSzPct val="100000"/>
              <a:buChar char="○"/>
            </a:pPr>
            <a:r>
              <a:rPr lang="en"/>
              <a:t>It should be locally faithful. </a:t>
            </a:r>
            <a:endParaRPr/>
          </a:p>
          <a:p>
            <a:pPr indent="-310832" lvl="1" marL="914400" rtl="0" algn="just">
              <a:spcBef>
                <a:spcPts val="0"/>
              </a:spcBef>
              <a:spcAft>
                <a:spcPts val="0"/>
              </a:spcAft>
              <a:buSzPct val="100000"/>
              <a:buChar char="○"/>
            </a:pPr>
            <a:r>
              <a:rPr lang="en"/>
              <a:t>It should be model agnostic. </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n"/>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lasso = LassoCV(cv=</a:t>
            </a:r>
            <a:r>
              <a:rPr lang="en" sz="1400">
                <a:solidFill>
                  <a:srgbClr val="116644"/>
                </a:solidFill>
                <a:highlight>
                  <a:srgbClr val="F7F7F7"/>
                </a:highlight>
                <a:latin typeface="Courier New"/>
                <a:ea typeface="Courier New"/>
                <a:cs typeface="Courier New"/>
                <a:sym typeface="Courier New"/>
              </a:rPr>
              <a:t>5</a:t>
            </a:r>
            <a:r>
              <a:rPr lang="en" sz="1400">
                <a:solidFill>
                  <a:schemeClr val="dk1"/>
                </a:solidFill>
                <a:highlight>
                  <a:srgbClr val="F7F7F7"/>
                </a:highlight>
                <a:latin typeface="Courier New"/>
                <a:ea typeface="Courier New"/>
                <a:cs typeface="Courier New"/>
                <a:sym typeface="Courier New"/>
              </a:rPr>
              <a:t>, random_state=</a:t>
            </a:r>
            <a:r>
              <a:rPr lang="en" sz="1400">
                <a:solidFill>
                  <a:srgbClr val="116644"/>
                </a:solidFill>
                <a:highlight>
                  <a:srgbClr val="F7F7F7"/>
                </a:highlight>
                <a:latin typeface="Courier New"/>
                <a:ea typeface="Courier New"/>
                <a:cs typeface="Courier New"/>
                <a:sym typeface="Courier New"/>
              </a:rPr>
              <a:t>33</a:t>
            </a:r>
            <a:r>
              <a:rPr lang="en" sz="1400">
                <a:solidFill>
                  <a:schemeClr val="dk1"/>
                </a:solidFill>
                <a:highlight>
                  <a:srgbClr val="F7F7F7"/>
                </a:highlight>
                <a:latin typeface="Courier New"/>
                <a:ea typeface="Courier New"/>
                <a:cs typeface="Courier New"/>
                <a:sym typeface="Courier New"/>
              </a:rPr>
              <a:t>) # Lasso does feature selection.</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lasso.fit(X_train_scaled, y_train)</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selector = SelectFromModel(lasso, prefit=</a:t>
            </a:r>
            <a:r>
              <a:rPr lang="en" sz="1400">
                <a:solidFill>
                  <a:srgbClr val="0000FF"/>
                </a:solidFill>
                <a:highlight>
                  <a:srgbClr val="F7F7F7"/>
                </a:highlight>
                <a:latin typeface="Courier New"/>
                <a:ea typeface="Courier New"/>
                <a:cs typeface="Courier New"/>
                <a:sym typeface="Courier New"/>
              </a:rPr>
              <a:t>True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X_train_lasso_selected = selector.transform(X_train_scaled)</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X_test_lasso_selected = selector.transform(X_test_scaled)</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dt = DecisionTreeRegressor(random_state=</a:t>
            </a:r>
            <a:r>
              <a:rPr lang="en" sz="1400">
                <a:solidFill>
                  <a:srgbClr val="116644"/>
                </a:solidFill>
                <a:highlight>
                  <a:srgbClr val="F7F7F7"/>
                </a:highlight>
                <a:latin typeface="Courier New"/>
                <a:ea typeface="Courier New"/>
                <a:cs typeface="Courier New"/>
                <a:sym typeface="Courier New"/>
              </a:rPr>
              <a:t>33</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400">
                <a:solidFill>
                  <a:schemeClr val="dk1"/>
                </a:solidFill>
                <a:highlight>
                  <a:srgbClr val="F7F7F7"/>
                </a:highlight>
                <a:latin typeface="Courier New"/>
                <a:ea typeface="Courier New"/>
                <a:cs typeface="Courier New"/>
                <a:sym typeface="Courier New"/>
              </a:rPr>
              <a:t>dt.fit(X_train_lasso_selected, y_train)</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spcBef>
                <a:spcPts val="1200"/>
              </a:spcBef>
              <a:spcAft>
                <a:spcPts val="1200"/>
              </a:spcAft>
              <a:buNone/>
            </a:pPr>
            <a:r>
              <a:t/>
            </a:r>
            <a:endParaRPr sz="1400"/>
          </a:p>
        </p:txBody>
      </p:sp>
      <p:sp>
        <p:nvSpPr>
          <p:cNvPr id="523" name="Google Shape;523;p8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Training </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3"/>
          <p:cNvSpPr txBox="1"/>
          <p:nvPr>
            <p:ph idx="1" type="body"/>
          </p:nvPr>
        </p:nvSpPr>
        <p:spPr>
          <a:xfrm>
            <a:off x="311700" y="1152475"/>
            <a:ext cx="8421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rgbClr val="0000FF"/>
                </a:solidFill>
                <a:highlight>
                  <a:srgbClr val="F7F7F7"/>
                </a:highlight>
                <a:latin typeface="Courier New"/>
                <a:ea typeface="Courier New"/>
                <a:cs typeface="Courier New"/>
                <a:sym typeface="Courier New"/>
              </a:rPr>
              <a:t>def</a:t>
            </a: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evaluate_model</a:t>
            </a:r>
            <a:r>
              <a:rPr lang="en" sz="1400">
                <a:solidFill>
                  <a:schemeClr val="dk1"/>
                </a:solidFill>
                <a:highlight>
                  <a:srgbClr val="F7F7F7"/>
                </a:highlight>
                <a:latin typeface="Courier New"/>
                <a:ea typeface="Courier New"/>
                <a:cs typeface="Courier New"/>
                <a:sym typeface="Courier New"/>
              </a:rPr>
              <a:t>(</a:t>
            </a:r>
            <a:r>
              <a:rPr lang="en" sz="1400">
                <a:solidFill>
                  <a:srgbClr val="001080"/>
                </a:solidFill>
                <a:highlight>
                  <a:srgbClr val="F7F7F7"/>
                </a:highlight>
                <a:latin typeface="Courier New"/>
                <a:ea typeface="Courier New"/>
                <a:cs typeface="Courier New"/>
                <a:sym typeface="Courier New"/>
              </a:rPr>
              <a:t>y_true</a:t>
            </a:r>
            <a:r>
              <a:rPr lang="en" sz="1400">
                <a:solidFill>
                  <a:schemeClr val="dk1"/>
                </a:solidFill>
                <a:highlight>
                  <a:srgbClr val="F7F7F7"/>
                </a:highlight>
                <a:latin typeface="Courier New"/>
                <a:ea typeface="Courier New"/>
                <a:cs typeface="Courier New"/>
                <a:sym typeface="Courier New"/>
              </a:rPr>
              <a:t>, </a:t>
            </a:r>
            <a:r>
              <a:rPr lang="en" sz="1400">
                <a:solidFill>
                  <a:srgbClr val="001080"/>
                </a:solidFill>
                <a:highlight>
                  <a:srgbClr val="F7F7F7"/>
                </a:highlight>
                <a:latin typeface="Courier New"/>
                <a:ea typeface="Courier New"/>
                <a:cs typeface="Courier New"/>
                <a:sym typeface="Courier New"/>
              </a:rPr>
              <a:t>y_pred</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    mse = mean_squared_error(y_true, y_pred)</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    r2 = r2_score(y_true, y_pred)</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    </a:t>
            </a:r>
            <a:r>
              <a:rPr lang="en" sz="1400">
                <a:solidFill>
                  <a:srgbClr val="AF00DB"/>
                </a:solidFill>
                <a:highlight>
                  <a:srgbClr val="F7F7F7"/>
                </a:highlight>
                <a:latin typeface="Courier New"/>
                <a:ea typeface="Courier New"/>
                <a:cs typeface="Courier New"/>
                <a:sym typeface="Courier New"/>
              </a:rPr>
              <a:t>return</a:t>
            </a:r>
            <a:r>
              <a:rPr lang="en" sz="1400">
                <a:solidFill>
                  <a:schemeClr val="dk1"/>
                </a:solidFill>
                <a:highlight>
                  <a:srgbClr val="F7F7F7"/>
                </a:highlight>
                <a:latin typeface="Courier New"/>
                <a:ea typeface="Courier New"/>
                <a:cs typeface="Courier New"/>
                <a:sym typeface="Courier New"/>
              </a:rPr>
              <a:t> mse, r2</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lnSpc>
                <a:spcPct val="135714"/>
              </a:lnSpc>
              <a:spcBef>
                <a:spcPts val="120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Evaluate Lasso</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y_pred_lasso = lasso.predict(X_test_scaled)</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mse_lasso, r2_lasso = evaluate_model(y_test, y_pred_lasso)</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Evaluate Decision Tree</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y_pred_dt = dt.predict(X_test_lasso_selected)</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mse_dt, r2_dt = evaluate_model(y_test, y_pred_dt)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sz="1400"/>
          </a:p>
        </p:txBody>
      </p:sp>
      <p:sp>
        <p:nvSpPr>
          <p:cNvPr id="529" name="Google Shape;529;p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Evaluation</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0000FF"/>
                </a:solidFill>
                <a:highlight>
                  <a:srgbClr val="F7F7F7"/>
                </a:highlight>
                <a:latin typeface="Courier New"/>
                <a:ea typeface="Courier New"/>
                <a:cs typeface="Courier New"/>
                <a:sym typeface="Courier New"/>
              </a:rPr>
              <a:t>f</a:t>
            </a:r>
            <a:r>
              <a:rPr lang="en" sz="1400">
                <a:solidFill>
                  <a:srgbClr val="A31515"/>
                </a:solidFill>
                <a:highlight>
                  <a:srgbClr val="F7F7F7"/>
                </a:highlight>
                <a:latin typeface="Courier New"/>
                <a:ea typeface="Courier New"/>
                <a:cs typeface="Courier New"/>
                <a:sym typeface="Courier New"/>
              </a:rPr>
              <a:t>"Lasso Regressor - MSE: </a:t>
            </a:r>
            <a:r>
              <a:rPr lang="en" sz="1400">
                <a:solidFill>
                  <a:schemeClr val="dk1"/>
                </a:solidFill>
                <a:highlight>
                  <a:srgbClr val="F7F7F7"/>
                </a:highlight>
                <a:latin typeface="Courier New"/>
                <a:ea typeface="Courier New"/>
                <a:cs typeface="Courier New"/>
                <a:sym typeface="Courier New"/>
              </a:rPr>
              <a:t>{mse_lasso}</a:t>
            </a:r>
            <a:r>
              <a:rPr lang="en" sz="1400">
                <a:solidFill>
                  <a:srgbClr val="A31515"/>
                </a:solidFill>
                <a:highlight>
                  <a:srgbClr val="F7F7F7"/>
                </a:highlight>
                <a:latin typeface="Courier New"/>
                <a:ea typeface="Courier New"/>
                <a:cs typeface="Courier New"/>
                <a:sym typeface="Courier New"/>
              </a:rPr>
              <a:t>, R2: </a:t>
            </a:r>
            <a:r>
              <a:rPr lang="en" sz="1400">
                <a:solidFill>
                  <a:schemeClr val="dk1"/>
                </a:solidFill>
                <a:highlight>
                  <a:srgbClr val="F7F7F7"/>
                </a:highlight>
                <a:latin typeface="Courier New"/>
                <a:ea typeface="Courier New"/>
                <a:cs typeface="Courier New"/>
                <a:sym typeface="Courier New"/>
              </a:rPr>
              <a:t>{r2_lasso}</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0000FF"/>
                </a:solidFill>
                <a:highlight>
                  <a:srgbClr val="F7F7F7"/>
                </a:highlight>
                <a:latin typeface="Courier New"/>
                <a:ea typeface="Courier New"/>
                <a:cs typeface="Courier New"/>
                <a:sym typeface="Courier New"/>
              </a:rPr>
              <a:t>f</a:t>
            </a:r>
            <a:r>
              <a:rPr lang="en" sz="1400">
                <a:solidFill>
                  <a:srgbClr val="A31515"/>
                </a:solidFill>
                <a:highlight>
                  <a:srgbClr val="F7F7F7"/>
                </a:highlight>
                <a:latin typeface="Courier New"/>
                <a:ea typeface="Courier New"/>
                <a:cs typeface="Courier New"/>
                <a:sym typeface="Courier New"/>
              </a:rPr>
              <a:t>"Decision Tree with Feature Selection - MSE: </a:t>
            </a:r>
            <a:r>
              <a:rPr lang="en" sz="1400">
                <a:solidFill>
                  <a:schemeClr val="dk1"/>
                </a:solidFill>
                <a:highlight>
                  <a:srgbClr val="F7F7F7"/>
                </a:highlight>
                <a:latin typeface="Courier New"/>
                <a:ea typeface="Courier New"/>
                <a:cs typeface="Courier New"/>
                <a:sym typeface="Courier New"/>
              </a:rPr>
              <a:t>{mse_dt}</a:t>
            </a:r>
            <a:r>
              <a:rPr lang="en" sz="1400">
                <a:solidFill>
                  <a:srgbClr val="A31515"/>
                </a:solidFill>
                <a:highlight>
                  <a:srgbClr val="F7F7F7"/>
                </a:highlight>
                <a:latin typeface="Courier New"/>
                <a:ea typeface="Courier New"/>
                <a:cs typeface="Courier New"/>
                <a:sym typeface="Courier New"/>
              </a:rPr>
              <a:t>, R2: </a:t>
            </a:r>
            <a:r>
              <a:rPr lang="en" sz="1400">
                <a:solidFill>
                  <a:schemeClr val="dk1"/>
                </a:solidFill>
                <a:highlight>
                  <a:srgbClr val="F7F7F7"/>
                </a:highlight>
                <a:latin typeface="Courier New"/>
                <a:ea typeface="Courier New"/>
                <a:cs typeface="Courier New"/>
                <a:sym typeface="Courier New"/>
              </a:rPr>
              <a:t>{r2_dt}</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One way opt for Decision Tree Regressor judging by these scores.</a:t>
            </a:r>
            <a:endParaRPr/>
          </a:p>
        </p:txBody>
      </p:sp>
      <p:pic>
        <p:nvPicPr>
          <p:cNvPr id="535" name="Google Shape;535;p84"/>
          <p:cNvPicPr preferRelativeResize="0"/>
          <p:nvPr/>
        </p:nvPicPr>
        <p:blipFill>
          <a:blip r:embed="rId3">
            <a:alphaModFix/>
          </a:blip>
          <a:stretch>
            <a:fillRect/>
          </a:stretch>
        </p:blipFill>
        <p:spPr>
          <a:xfrm>
            <a:off x="311700" y="2489200"/>
            <a:ext cx="8027124" cy="8068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feature_names = [</a:t>
            </a:r>
            <a:r>
              <a:rPr lang="en" sz="1400">
                <a:solidFill>
                  <a:srgbClr val="0000FF"/>
                </a:solidFill>
                <a:highlight>
                  <a:srgbClr val="F7F7F7"/>
                </a:highlight>
                <a:latin typeface="Courier New"/>
                <a:ea typeface="Courier New"/>
                <a:cs typeface="Courier New"/>
                <a:sym typeface="Courier New"/>
              </a:rPr>
              <a:t>f</a:t>
            </a:r>
            <a:r>
              <a:rPr lang="en" sz="1400">
                <a:solidFill>
                  <a:srgbClr val="A31515"/>
                </a:solidFill>
                <a:highlight>
                  <a:srgbClr val="F7F7F7"/>
                </a:highlight>
                <a:latin typeface="Courier New"/>
                <a:ea typeface="Courier New"/>
                <a:cs typeface="Courier New"/>
                <a:sym typeface="Courier New"/>
              </a:rPr>
              <a:t>"feature_</a:t>
            </a:r>
            <a:r>
              <a:rPr lang="en" sz="1400">
                <a:solidFill>
                  <a:schemeClr val="dk1"/>
                </a:solidFill>
                <a:highlight>
                  <a:srgbClr val="F7F7F7"/>
                </a:highlight>
                <a:latin typeface="Courier New"/>
                <a:ea typeface="Courier New"/>
                <a:cs typeface="Courier New"/>
                <a:sym typeface="Courier New"/>
              </a:rPr>
              <a:t>{i}</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 </a:t>
            </a:r>
            <a:r>
              <a:rPr lang="en" sz="1400">
                <a:solidFill>
                  <a:srgbClr val="AF00DB"/>
                </a:solidFill>
                <a:highlight>
                  <a:srgbClr val="F7F7F7"/>
                </a:highlight>
                <a:latin typeface="Courier New"/>
                <a:ea typeface="Courier New"/>
                <a:cs typeface="Courier New"/>
                <a:sym typeface="Courier New"/>
              </a:rPr>
              <a:t>for</a:t>
            </a:r>
            <a:r>
              <a:rPr lang="en" sz="1400">
                <a:solidFill>
                  <a:schemeClr val="dk1"/>
                </a:solidFill>
                <a:highlight>
                  <a:srgbClr val="F7F7F7"/>
                </a:highlight>
                <a:latin typeface="Courier New"/>
                <a:ea typeface="Courier New"/>
                <a:cs typeface="Courier New"/>
                <a:sym typeface="Courier New"/>
              </a:rPr>
              <a:t> i </a:t>
            </a:r>
            <a:r>
              <a:rPr lang="en" sz="1400">
                <a:solidFill>
                  <a:srgbClr val="0000FF"/>
                </a:solidFill>
                <a:highlight>
                  <a:srgbClr val="F7F7F7"/>
                </a:highlight>
                <a:latin typeface="Courier New"/>
                <a:ea typeface="Courier New"/>
                <a:cs typeface="Courier New"/>
                <a:sym typeface="Courier New"/>
              </a:rPr>
              <a:t>in</a:t>
            </a: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range</a:t>
            </a:r>
            <a:r>
              <a:rPr lang="en" sz="1400">
                <a:solidFill>
                  <a:schemeClr val="dk1"/>
                </a:solidFill>
                <a:highlight>
                  <a:srgbClr val="F7F7F7"/>
                </a:highlight>
                <a:latin typeface="Courier New"/>
                <a:ea typeface="Courier New"/>
                <a:cs typeface="Courier New"/>
                <a:sym typeface="Courier New"/>
              </a:rPr>
              <a:t>(X.shape[</a:t>
            </a:r>
            <a:r>
              <a:rPr lang="en" sz="1400">
                <a:solidFill>
                  <a:srgbClr val="116644"/>
                </a:solidFill>
                <a:highlight>
                  <a:srgbClr val="F7F7F7"/>
                </a:highlight>
                <a:latin typeface="Courier New"/>
                <a:ea typeface="Courier New"/>
                <a:cs typeface="Courier New"/>
                <a:sym typeface="Courier New"/>
              </a:rPr>
              <a:t>1</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selected_feature_names = [name </a:t>
            </a:r>
            <a:r>
              <a:rPr lang="en" sz="1400">
                <a:solidFill>
                  <a:srgbClr val="AF00DB"/>
                </a:solidFill>
                <a:highlight>
                  <a:srgbClr val="F7F7F7"/>
                </a:highlight>
                <a:latin typeface="Courier New"/>
                <a:ea typeface="Courier New"/>
                <a:cs typeface="Courier New"/>
                <a:sym typeface="Courier New"/>
              </a:rPr>
              <a:t>for</a:t>
            </a:r>
            <a:r>
              <a:rPr lang="en" sz="1400">
                <a:solidFill>
                  <a:schemeClr val="dk1"/>
                </a:solidFill>
                <a:highlight>
                  <a:srgbClr val="F7F7F7"/>
                </a:highlight>
                <a:latin typeface="Courier New"/>
                <a:ea typeface="Courier New"/>
                <a:cs typeface="Courier New"/>
                <a:sym typeface="Courier New"/>
              </a:rPr>
              <a:t> idx, name </a:t>
            </a:r>
            <a:r>
              <a:rPr lang="en" sz="1400">
                <a:solidFill>
                  <a:srgbClr val="0000FF"/>
                </a:solidFill>
                <a:highlight>
                  <a:srgbClr val="F7F7F7"/>
                </a:highlight>
                <a:latin typeface="Courier New"/>
                <a:ea typeface="Courier New"/>
                <a:cs typeface="Courier New"/>
                <a:sym typeface="Courier New"/>
              </a:rPr>
              <a:t>in</a:t>
            </a: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enumerate</a:t>
            </a:r>
            <a:r>
              <a:rPr lang="en" sz="1400">
                <a:solidFill>
                  <a:schemeClr val="dk1"/>
                </a:solidFill>
                <a:highlight>
                  <a:srgbClr val="F7F7F7"/>
                </a:highlight>
                <a:latin typeface="Courier New"/>
                <a:ea typeface="Courier New"/>
                <a:cs typeface="Courier New"/>
                <a:sym typeface="Courier New"/>
              </a:rPr>
              <a:t>(feature_names) </a:t>
            </a:r>
            <a:r>
              <a:rPr lang="en" sz="1400">
                <a:solidFill>
                  <a:srgbClr val="AF00DB"/>
                </a:solidFill>
                <a:highlight>
                  <a:srgbClr val="F7F7F7"/>
                </a:highlight>
                <a:latin typeface="Courier New"/>
                <a:ea typeface="Courier New"/>
                <a:cs typeface="Courier New"/>
                <a:sym typeface="Courier New"/>
              </a:rPr>
              <a:t>if</a:t>
            </a:r>
            <a:r>
              <a:rPr lang="en" sz="1400">
                <a:solidFill>
                  <a:schemeClr val="dk1"/>
                </a:solidFill>
                <a:highlight>
                  <a:srgbClr val="F7F7F7"/>
                </a:highlight>
                <a:latin typeface="Courier New"/>
                <a:ea typeface="Courier New"/>
                <a:cs typeface="Courier New"/>
                <a:sym typeface="Courier New"/>
              </a:rPr>
              <a:t> selector.get_support()[idx]]</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LIME for Lasso</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explainer_lasso = LimeTabularExplainer(X_train_scaled, mode=</a:t>
            </a:r>
            <a:r>
              <a:rPr lang="en" sz="1400">
                <a:solidFill>
                  <a:srgbClr val="A31515"/>
                </a:solidFill>
                <a:highlight>
                  <a:srgbClr val="F7F7F7"/>
                </a:highlight>
                <a:latin typeface="Courier New"/>
                <a:ea typeface="Courier New"/>
                <a:cs typeface="Courier New"/>
                <a:sym typeface="Courier New"/>
              </a:rPr>
              <a:t>"regression"</a:t>
            </a:r>
            <a:r>
              <a:rPr lang="en" sz="1400">
                <a:solidFill>
                  <a:schemeClr val="dk1"/>
                </a:solidFill>
                <a:highlight>
                  <a:srgbClr val="F7F7F7"/>
                </a:highlight>
                <a:latin typeface="Courier New"/>
                <a:ea typeface="Courier New"/>
                <a:cs typeface="Courier New"/>
                <a:sym typeface="Courier New"/>
              </a:rPr>
              <a:t>, feature_names=feature_names)</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exp_lasso = explainer_lasso.explain_instance(X_test_scaled[</a:t>
            </a:r>
            <a:r>
              <a:rPr lang="en" sz="1400">
                <a:solidFill>
                  <a:srgbClr val="116644"/>
                </a:solidFill>
                <a:highlight>
                  <a:srgbClr val="F7F7F7"/>
                </a:highlight>
                <a:latin typeface="Courier New"/>
                <a:ea typeface="Courier New"/>
                <a:cs typeface="Courier New"/>
                <a:sym typeface="Courier New"/>
              </a:rPr>
              <a:t>0</a:t>
            </a:r>
            <a:r>
              <a:rPr lang="en" sz="1400">
                <a:solidFill>
                  <a:schemeClr val="dk1"/>
                </a:solidFill>
                <a:highlight>
                  <a:srgbClr val="F7F7F7"/>
                </a:highlight>
                <a:latin typeface="Courier New"/>
                <a:ea typeface="Courier New"/>
                <a:cs typeface="Courier New"/>
                <a:sym typeface="Courier New"/>
              </a:rPr>
              <a:t>], lasso.predict, num_features=</a:t>
            </a:r>
            <a:r>
              <a:rPr lang="en" sz="1400">
                <a:solidFill>
                  <a:srgbClr val="116644"/>
                </a:solidFill>
                <a:highlight>
                  <a:srgbClr val="F7F7F7"/>
                </a:highlight>
                <a:latin typeface="Courier New"/>
                <a:ea typeface="Courier New"/>
                <a:cs typeface="Courier New"/>
                <a:sym typeface="Courier New"/>
              </a:rPr>
              <a:t>5</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sz="1400"/>
          </a:p>
        </p:txBody>
      </p:sp>
      <p:sp>
        <p:nvSpPr>
          <p:cNvPr id="541" name="Google Shape;541;p8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Using LIME for Explana</a:t>
            </a:r>
            <a:r>
              <a:rPr lang="en" sz="1800"/>
              <a:t>tion</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86"/>
          <p:cNvSpPr txBox="1"/>
          <p:nvPr>
            <p:ph idx="1" type="body"/>
          </p:nvPr>
        </p:nvSpPr>
        <p:spPr>
          <a:xfrm>
            <a:off x="311700" y="863550"/>
            <a:ext cx="83589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explainer_dt = LimeTabularExplainer(X_train_lasso_selected, mode=</a:t>
            </a:r>
            <a:r>
              <a:rPr lang="en" sz="1400">
                <a:solidFill>
                  <a:srgbClr val="A31515"/>
                </a:solidFill>
                <a:highlight>
                  <a:srgbClr val="F7F7F7"/>
                </a:highlight>
                <a:latin typeface="Courier New"/>
                <a:ea typeface="Courier New"/>
                <a:cs typeface="Courier New"/>
                <a:sym typeface="Courier New"/>
              </a:rPr>
              <a:t>"regression"</a:t>
            </a:r>
            <a:r>
              <a:rPr lang="en" sz="1400">
                <a:solidFill>
                  <a:schemeClr val="dk1"/>
                </a:solidFill>
                <a:highlight>
                  <a:srgbClr val="F7F7F7"/>
                </a:highlight>
                <a:latin typeface="Courier New"/>
                <a:ea typeface="Courier New"/>
                <a:cs typeface="Courier New"/>
                <a:sym typeface="Courier New"/>
              </a:rPr>
              <a:t>, feature_names=selected_feature_names)</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exp_dt = explainer_dt.explain_instance(X_test_lasso_selected[</a:t>
            </a:r>
            <a:r>
              <a:rPr lang="en" sz="1400">
                <a:solidFill>
                  <a:srgbClr val="116644"/>
                </a:solidFill>
                <a:highlight>
                  <a:srgbClr val="F7F7F7"/>
                </a:highlight>
                <a:latin typeface="Courier New"/>
                <a:ea typeface="Courier New"/>
                <a:cs typeface="Courier New"/>
                <a:sym typeface="Courier New"/>
              </a:rPr>
              <a:t>0</a:t>
            </a:r>
            <a:r>
              <a:rPr lang="en" sz="1400">
                <a:solidFill>
                  <a:schemeClr val="dk1"/>
                </a:solidFill>
                <a:highlight>
                  <a:srgbClr val="F7F7F7"/>
                </a:highlight>
                <a:latin typeface="Courier New"/>
                <a:ea typeface="Courier New"/>
                <a:cs typeface="Courier New"/>
                <a:sym typeface="Courier New"/>
              </a:rPr>
              <a:t>], dt.predict, num_features=</a:t>
            </a:r>
            <a:r>
              <a:rPr lang="en" sz="1400">
                <a:solidFill>
                  <a:srgbClr val="116644"/>
                </a:solidFill>
                <a:highlight>
                  <a:srgbClr val="F7F7F7"/>
                </a:highlight>
                <a:latin typeface="Courier New"/>
                <a:ea typeface="Courier New"/>
                <a:cs typeface="Courier New"/>
                <a:sym typeface="Courier New"/>
              </a:rPr>
              <a:t>5</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lnSpc>
                <a:spcPct val="135714"/>
              </a:lnSpc>
              <a:spcBef>
                <a:spcPts val="1200"/>
              </a:spcBef>
              <a:spcAft>
                <a:spcPts val="0"/>
              </a:spcAft>
              <a:buClr>
                <a:schemeClr val="dk1"/>
              </a:buClr>
              <a:buSzPts val="1100"/>
              <a:buFont typeface="Arial"/>
              <a:buNone/>
            </a:pPr>
            <a:r>
              <a:rPr lang="en" sz="1400">
                <a:solidFill>
                  <a:srgbClr val="008000"/>
                </a:solidFill>
                <a:highlight>
                  <a:srgbClr val="F7F7F7"/>
                </a:highlight>
                <a:latin typeface="Courier New"/>
                <a:ea typeface="Courier New"/>
                <a:cs typeface="Courier New"/>
                <a:sym typeface="Courier New"/>
              </a:rPr>
              <a:t># Step 3: Compare Explanations</a:t>
            </a:r>
            <a:endParaRPr sz="140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"\nLIME Explanation for Lasso Regressor:"</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AF00DB"/>
                </a:solidFill>
                <a:highlight>
                  <a:srgbClr val="F7F7F7"/>
                </a:highlight>
                <a:latin typeface="Courier New"/>
                <a:ea typeface="Courier New"/>
                <a:cs typeface="Courier New"/>
                <a:sym typeface="Courier New"/>
              </a:rPr>
              <a:t>for</a:t>
            </a:r>
            <a:r>
              <a:rPr lang="en" sz="1400">
                <a:solidFill>
                  <a:schemeClr val="dk1"/>
                </a:solidFill>
                <a:highlight>
                  <a:srgbClr val="F7F7F7"/>
                </a:highlight>
                <a:latin typeface="Courier New"/>
                <a:ea typeface="Courier New"/>
                <a:cs typeface="Courier New"/>
                <a:sym typeface="Courier New"/>
              </a:rPr>
              <a:t> feature, weight </a:t>
            </a:r>
            <a:r>
              <a:rPr lang="en" sz="1400">
                <a:solidFill>
                  <a:srgbClr val="0000FF"/>
                </a:solidFill>
                <a:highlight>
                  <a:srgbClr val="F7F7F7"/>
                </a:highlight>
                <a:latin typeface="Courier New"/>
                <a:ea typeface="Courier New"/>
                <a:cs typeface="Courier New"/>
                <a:sym typeface="Courier New"/>
              </a:rPr>
              <a:t>in</a:t>
            </a:r>
            <a:r>
              <a:rPr lang="en" sz="1400">
                <a:solidFill>
                  <a:schemeClr val="dk1"/>
                </a:solidFill>
                <a:highlight>
                  <a:srgbClr val="F7F7F7"/>
                </a:highlight>
                <a:latin typeface="Courier New"/>
                <a:ea typeface="Courier New"/>
                <a:cs typeface="Courier New"/>
                <a:sym typeface="Courier New"/>
              </a:rPr>
              <a:t> exp_lasso.as_list():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0000FF"/>
                </a:solidFill>
                <a:highlight>
                  <a:srgbClr val="F7F7F7"/>
                </a:highlight>
                <a:latin typeface="Courier New"/>
                <a:ea typeface="Courier New"/>
                <a:cs typeface="Courier New"/>
                <a:sym typeface="Courier New"/>
              </a:rPr>
              <a:t>f</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{feature}</a:t>
            </a:r>
            <a:r>
              <a:rPr lang="en" sz="1400">
                <a:solidFill>
                  <a:srgbClr val="A31515"/>
                </a:solidFill>
                <a:highlight>
                  <a:srgbClr val="F7F7F7"/>
                </a:highlight>
                <a:latin typeface="Courier New"/>
                <a:ea typeface="Courier New"/>
                <a:cs typeface="Courier New"/>
                <a:sym typeface="Courier New"/>
              </a:rPr>
              <a:t>: </a:t>
            </a:r>
            <a:r>
              <a:rPr lang="en" sz="1400">
                <a:solidFill>
                  <a:schemeClr val="dk1"/>
                </a:solidFill>
                <a:highlight>
                  <a:srgbClr val="F7F7F7"/>
                </a:highlight>
                <a:latin typeface="Courier New"/>
                <a:ea typeface="Courier New"/>
                <a:cs typeface="Courier New"/>
                <a:sym typeface="Courier New"/>
              </a:rPr>
              <a:t>{weight}</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A31515"/>
                </a:solidFill>
                <a:highlight>
                  <a:srgbClr val="F7F7F7"/>
                </a:highlight>
                <a:latin typeface="Courier New"/>
                <a:ea typeface="Courier New"/>
                <a:cs typeface="Courier New"/>
                <a:sym typeface="Courier New"/>
              </a:rPr>
              <a:t>"\nLIME Explanation for Decision Tree:"</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rgbClr val="AF00DB"/>
                </a:solidFill>
                <a:highlight>
                  <a:srgbClr val="F7F7F7"/>
                </a:highlight>
                <a:latin typeface="Courier New"/>
                <a:ea typeface="Courier New"/>
                <a:cs typeface="Courier New"/>
                <a:sym typeface="Courier New"/>
              </a:rPr>
              <a:t>for</a:t>
            </a:r>
            <a:r>
              <a:rPr lang="en" sz="1400">
                <a:solidFill>
                  <a:schemeClr val="dk1"/>
                </a:solidFill>
                <a:highlight>
                  <a:srgbClr val="F7F7F7"/>
                </a:highlight>
                <a:latin typeface="Courier New"/>
                <a:ea typeface="Courier New"/>
                <a:cs typeface="Courier New"/>
                <a:sym typeface="Courier New"/>
              </a:rPr>
              <a:t> feature, weight </a:t>
            </a:r>
            <a:r>
              <a:rPr lang="en" sz="1400">
                <a:solidFill>
                  <a:srgbClr val="0000FF"/>
                </a:solidFill>
                <a:highlight>
                  <a:srgbClr val="F7F7F7"/>
                </a:highlight>
                <a:latin typeface="Courier New"/>
                <a:ea typeface="Courier New"/>
                <a:cs typeface="Courier New"/>
                <a:sym typeface="Courier New"/>
              </a:rPr>
              <a:t>in</a:t>
            </a:r>
            <a:r>
              <a:rPr lang="en" sz="1400">
                <a:solidFill>
                  <a:schemeClr val="dk1"/>
                </a:solidFill>
                <a:highlight>
                  <a:srgbClr val="F7F7F7"/>
                </a:highlight>
                <a:latin typeface="Courier New"/>
                <a:ea typeface="Courier New"/>
                <a:cs typeface="Courier New"/>
                <a:sym typeface="Courier New"/>
              </a:rPr>
              <a:t> exp_dt.as_list():</a:t>
            </a:r>
            <a:endParaRPr sz="14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400">
                <a:solidFill>
                  <a:schemeClr val="dk1"/>
                </a:solidFill>
                <a:highlight>
                  <a:srgbClr val="F7F7F7"/>
                </a:highlight>
                <a:latin typeface="Courier New"/>
                <a:ea typeface="Courier New"/>
                <a:cs typeface="Courier New"/>
                <a:sym typeface="Courier New"/>
              </a:rPr>
              <a:t>    </a:t>
            </a:r>
            <a:r>
              <a:rPr lang="en" sz="1400">
                <a:solidFill>
                  <a:srgbClr val="795E26"/>
                </a:solidFill>
                <a:highlight>
                  <a:srgbClr val="F7F7F7"/>
                </a:highlight>
                <a:latin typeface="Courier New"/>
                <a:ea typeface="Courier New"/>
                <a:cs typeface="Courier New"/>
                <a:sym typeface="Courier New"/>
              </a:rPr>
              <a:t>print</a:t>
            </a:r>
            <a:r>
              <a:rPr lang="en" sz="1400">
                <a:solidFill>
                  <a:schemeClr val="dk1"/>
                </a:solidFill>
                <a:highlight>
                  <a:srgbClr val="F7F7F7"/>
                </a:highlight>
                <a:latin typeface="Courier New"/>
                <a:ea typeface="Courier New"/>
                <a:cs typeface="Courier New"/>
                <a:sym typeface="Courier New"/>
              </a:rPr>
              <a:t>(</a:t>
            </a:r>
            <a:r>
              <a:rPr lang="en" sz="1400">
                <a:solidFill>
                  <a:srgbClr val="0000FF"/>
                </a:solidFill>
                <a:highlight>
                  <a:srgbClr val="F7F7F7"/>
                </a:highlight>
                <a:latin typeface="Courier New"/>
                <a:ea typeface="Courier New"/>
                <a:cs typeface="Courier New"/>
                <a:sym typeface="Courier New"/>
              </a:rPr>
              <a:t>f</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{feature}</a:t>
            </a:r>
            <a:r>
              <a:rPr lang="en" sz="1400">
                <a:solidFill>
                  <a:srgbClr val="A31515"/>
                </a:solidFill>
                <a:highlight>
                  <a:srgbClr val="F7F7F7"/>
                </a:highlight>
                <a:latin typeface="Courier New"/>
                <a:ea typeface="Courier New"/>
                <a:cs typeface="Courier New"/>
                <a:sym typeface="Courier New"/>
              </a:rPr>
              <a:t>: </a:t>
            </a:r>
            <a:r>
              <a:rPr lang="en" sz="1400">
                <a:solidFill>
                  <a:schemeClr val="dk1"/>
                </a:solidFill>
                <a:highlight>
                  <a:srgbClr val="F7F7F7"/>
                </a:highlight>
                <a:latin typeface="Courier New"/>
                <a:ea typeface="Courier New"/>
                <a:cs typeface="Courier New"/>
                <a:sym typeface="Courier New"/>
              </a:rPr>
              <a:t>{weight}</a:t>
            </a:r>
            <a:r>
              <a:rPr lang="en" sz="1400">
                <a:solidFill>
                  <a:srgbClr val="A31515"/>
                </a:solidFill>
                <a:highlight>
                  <a:srgbClr val="F7F7F7"/>
                </a:highlight>
                <a:latin typeface="Courier New"/>
                <a:ea typeface="Courier New"/>
                <a:cs typeface="Courier New"/>
                <a:sym typeface="Courier New"/>
              </a:rPr>
              <a:t>"</a:t>
            </a:r>
            <a:r>
              <a:rPr lang="en" sz="1400">
                <a:solidFill>
                  <a:schemeClr val="dk1"/>
                </a:solidFill>
                <a:highlight>
                  <a:srgbClr val="F7F7F7"/>
                </a:highlight>
                <a:latin typeface="Courier New"/>
                <a:ea typeface="Courier New"/>
                <a:cs typeface="Courier New"/>
                <a:sym typeface="Courier New"/>
              </a:rPr>
              <a:t>)</a:t>
            </a:r>
            <a:endParaRPr sz="14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t/>
            </a:r>
            <a:endParaRPr sz="1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id="551" name="Google Shape;551;p87"/>
          <p:cNvPicPr preferRelativeResize="0"/>
          <p:nvPr/>
        </p:nvPicPr>
        <p:blipFill>
          <a:blip r:embed="rId3">
            <a:alphaModFix/>
          </a:blip>
          <a:stretch>
            <a:fillRect/>
          </a:stretch>
        </p:blipFill>
        <p:spPr>
          <a:xfrm>
            <a:off x="1496000" y="1423988"/>
            <a:ext cx="5629275" cy="22955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enhanced visualization</a:t>
            </a:r>
            <a:endParaRPr/>
          </a:p>
        </p:txBody>
      </p:sp>
      <p:pic>
        <p:nvPicPr>
          <p:cNvPr id="557" name="Google Shape;557;p88"/>
          <p:cNvPicPr preferRelativeResize="0"/>
          <p:nvPr/>
        </p:nvPicPr>
        <p:blipFill>
          <a:blip r:embed="rId3">
            <a:alphaModFix/>
          </a:blip>
          <a:stretch>
            <a:fillRect/>
          </a:stretch>
        </p:blipFill>
        <p:spPr>
          <a:xfrm>
            <a:off x="1935925" y="1017725"/>
            <a:ext cx="5272149" cy="3453975"/>
          </a:xfrm>
          <a:prstGeom prst="rect">
            <a:avLst/>
          </a:prstGeom>
          <a:noFill/>
          <a:ln>
            <a:noFill/>
          </a:ln>
        </p:spPr>
      </p:pic>
      <p:sp>
        <p:nvSpPr>
          <p:cNvPr id="558" name="Google Shape;558;p88"/>
          <p:cNvSpPr txBox="1"/>
          <p:nvPr/>
        </p:nvSpPr>
        <p:spPr>
          <a:xfrm>
            <a:off x="2225400" y="4471700"/>
            <a:ext cx="4693200" cy="5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          Fig 27 : LIME Explanations</a:t>
            </a:r>
            <a:endParaRPr sz="1800">
              <a:solidFill>
                <a:schemeClr val="dk2"/>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9"/>
          <p:cNvSpPr txBox="1"/>
          <p:nvPr>
            <p:ph idx="1" type="body"/>
          </p:nvPr>
        </p:nvSpPr>
        <p:spPr>
          <a:xfrm>
            <a:off x="311700" y="356900"/>
            <a:ext cx="8520600" cy="4212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In Figure 27, the upper half represents the explanations for the Lasso Regressor. Here, a nuanced prediction (0.47) within a broader range (-025 to 1.25) is provided, suggesting that it might capture subtler variations in data than Decision Tree Regressor (bottom), which predicts at its minimum value always.</a:t>
            </a:r>
            <a:endParaRPr/>
          </a:p>
          <a:p>
            <a:pPr indent="-342900" lvl="0" marL="457200" rtl="0" algn="l">
              <a:spcBef>
                <a:spcPts val="0"/>
              </a:spcBef>
              <a:spcAft>
                <a:spcPts val="0"/>
              </a:spcAft>
              <a:buSzPts val="1800"/>
              <a:buChar char="●"/>
            </a:pPr>
            <a:r>
              <a:rPr lang="en"/>
              <a:t>The Lasso Regressor shows a </a:t>
            </a:r>
            <a:r>
              <a:rPr lang="en"/>
              <a:t>balanced</a:t>
            </a:r>
            <a:r>
              <a:rPr lang="en"/>
              <a:t> influence of feature, with a wider range, and it more suitable than the other one when deployed in </a:t>
            </a:r>
            <a:r>
              <a:rPr lang="en"/>
              <a:t>the</a:t>
            </a:r>
            <a:r>
              <a:rPr lang="en"/>
              <a:t> real with </a:t>
            </a:r>
            <a:r>
              <a:rPr lang="en"/>
              <a:t>hypothetical</a:t>
            </a:r>
            <a:r>
              <a:rPr lang="en"/>
              <a:t> timelines. The bottom one, although a more complex model than the top, observes less complexities in its predictions.</a:t>
            </a:r>
            <a:endParaRPr/>
          </a:p>
          <a:p>
            <a:pPr indent="-342900" lvl="0" marL="457200" rtl="0" algn="l">
              <a:spcBef>
                <a:spcPts val="0"/>
              </a:spcBef>
              <a:spcAft>
                <a:spcPts val="0"/>
              </a:spcAft>
              <a:buSzPts val="1800"/>
              <a:buChar char="●"/>
            </a:pPr>
            <a:r>
              <a:rPr lang="en"/>
              <a:t>Given the complexity differences, the Lasso Regressor is also well suited for decision making.</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Closing remarks</a:t>
            </a:r>
            <a:endParaRPr/>
          </a:p>
        </p:txBody>
      </p:sp>
      <p:sp>
        <p:nvSpPr>
          <p:cNvPr id="569" name="Google Shape;569;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Setting up experiment 5.1 and others from the paper with a basic logistic regression and a tree with an embedding layer couldn’t be reproduced because of dropped support (</a:t>
            </a:r>
            <a:r>
              <a:rPr lang="en" u="sng">
                <a:solidFill>
                  <a:schemeClr val="accent5"/>
                </a:solidFill>
                <a:hlinkClick r:id="rId3">
                  <a:extLst>
                    <a:ext uri="{A12FA001-AC4F-418D-AE19-62706E023703}">
                      <ahyp:hlinkClr val="tx"/>
                    </a:ext>
                  </a:extLst>
                </a:hlinkClick>
              </a:rPr>
              <a:t>link</a:t>
            </a:r>
            <a:r>
              <a:rPr lang="en"/>
              <a:t> to the repository, next slide for demo).</a:t>
            </a:r>
            <a:endParaRPr/>
          </a:p>
          <a:p>
            <a:pPr indent="0" lvl="0" marL="0" rtl="0" algn="l">
              <a:spcBef>
                <a:spcPts val="1200"/>
              </a:spcBef>
              <a:spcAft>
                <a:spcPts val="0"/>
              </a:spcAft>
              <a:buNone/>
            </a:pPr>
            <a:r>
              <a:t/>
            </a:r>
            <a:endParaRPr/>
          </a:p>
          <a:p>
            <a:pPr indent="-342900" lvl="0" marL="457200" rtl="0" algn="just">
              <a:spcBef>
                <a:spcPts val="1200"/>
              </a:spcBef>
              <a:spcAft>
                <a:spcPts val="0"/>
              </a:spcAft>
              <a:buSzPts val="1800"/>
              <a:buChar char="●"/>
            </a:pPr>
            <a:r>
              <a:rPr lang="en" sz="1600">
                <a:highlight>
                  <a:schemeClr val="lt1"/>
                </a:highlight>
              </a:rPr>
              <a:t>LIME provides a granular view - the how - , offering insights into the </a:t>
            </a:r>
            <a:r>
              <a:rPr lang="en" sz="1600" u="sng">
                <a:highlight>
                  <a:schemeClr val="lt1"/>
                </a:highlight>
              </a:rPr>
              <a:t>impact of feature variations on individual predictions</a:t>
            </a:r>
            <a:r>
              <a:rPr lang="en" sz="1600">
                <a:highlight>
                  <a:schemeClr val="lt1"/>
                </a:highlight>
              </a:rPr>
              <a:t>, while SHAP - the why - offers a comprehensive analysis, attributing </a:t>
            </a:r>
            <a:r>
              <a:rPr lang="en" sz="1600" u="sng">
                <a:highlight>
                  <a:schemeClr val="lt1"/>
                </a:highlight>
              </a:rPr>
              <a:t>importance to each feature across the entire dataset </a:t>
            </a:r>
            <a:r>
              <a:rPr lang="en" sz="1600">
                <a:highlight>
                  <a:schemeClr val="lt1"/>
                </a:highlight>
              </a:rPr>
              <a:t>based on game theory principles. This dual approach not only enhances our comprehension of the model's inner workings but also fosters trust in its decision-making process.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pic>
        <p:nvPicPr>
          <p:cNvPr id="574" name="Google Shape;574;p91"/>
          <p:cNvPicPr preferRelativeResize="0"/>
          <p:nvPr/>
        </p:nvPicPr>
        <p:blipFill rotWithShape="1">
          <a:blip r:embed="rId3">
            <a:alphaModFix/>
          </a:blip>
          <a:srcRect b="4429" l="-4930" r="4929" t="-4430"/>
          <a:stretch/>
        </p:blipFill>
        <p:spPr>
          <a:xfrm>
            <a:off x="904261" y="462800"/>
            <a:ext cx="7335475" cy="421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Local fidelity or </a:t>
            </a:r>
            <a:r>
              <a:rPr lang="en"/>
              <a:t>faithfulness</a:t>
            </a:r>
            <a:r>
              <a:rPr lang="en"/>
              <a:t> does not imply global </a:t>
            </a:r>
            <a:r>
              <a:rPr lang="en"/>
              <a:t>fidelity but the converse is true. In other words, features that are globally important need to be locally important every time.</a:t>
            </a:r>
            <a:endParaRPr/>
          </a:p>
          <a:p>
            <a:pPr indent="0" lvl="0" marL="0" rtl="0" algn="just">
              <a:spcBef>
                <a:spcPts val="1200"/>
              </a:spcBef>
              <a:spcAft>
                <a:spcPts val="0"/>
              </a:spcAft>
              <a:buNone/>
            </a:pPr>
            <a:r>
              <a:t/>
            </a:r>
            <a:endParaRPr/>
          </a:p>
          <a:p>
            <a:pPr indent="-342900" lvl="0" marL="457200" rtl="0" algn="just">
              <a:spcBef>
                <a:spcPts val="1200"/>
              </a:spcBef>
              <a:spcAft>
                <a:spcPts val="0"/>
              </a:spcAft>
              <a:buSzPts val="1800"/>
              <a:buChar char="●"/>
            </a:pPr>
            <a:r>
              <a:rPr lang="en"/>
              <a:t>Few explanations of predictions are shown to the user that depict the global context.</a:t>
            </a:r>
            <a:endParaRPr/>
          </a:p>
          <a:p>
            <a:pPr indent="0" lvl="0" marL="457200" rtl="0" algn="just">
              <a:spcBef>
                <a:spcPts val="1200"/>
              </a:spcBef>
              <a:spcAft>
                <a:spcPts val="1200"/>
              </a:spcAft>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600">
                <a:highlight>
                  <a:schemeClr val="lt1"/>
                </a:highlight>
                <a:latin typeface="Roboto"/>
                <a:ea typeface="Roboto"/>
                <a:cs typeface="Roboto"/>
                <a:sym typeface="Roboto"/>
              </a:rPr>
              <a:t>B</a:t>
            </a:r>
            <a:r>
              <a:rPr lang="en" sz="1600">
                <a:highlight>
                  <a:schemeClr val="lt1"/>
                </a:highlight>
              </a:rPr>
              <a:t>y integrating these explanatory frameworks, we ensure that our model's decisions are not only accurate but also transparent and interpretable, aligning with higher standards of machine learning governance and ethical AI practice, which involves simple data collection and engineering strategies while ensuring authenticity while reporting experimental results on the World Wide Web.</a:t>
            </a:r>
            <a:endParaRPr sz="1600">
              <a:highlight>
                <a:schemeClr val="lt1"/>
              </a:highlight>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Here’s a </a:t>
            </a:r>
            <a:r>
              <a:rPr lang="en" u="sng">
                <a:solidFill>
                  <a:schemeClr val="hlink"/>
                </a:solidFill>
                <a:hlinkClick r:id="rId3"/>
              </a:rPr>
              <a:t>link</a:t>
            </a:r>
            <a:r>
              <a:rPr lang="en"/>
              <a:t> to the notebook for the experiments conducted.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Of LIME</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Stated as it is </a:t>
            </a:r>
            <a:r>
              <a:rPr lang="en"/>
              <a:t>from </a:t>
            </a:r>
            <a:r>
              <a:rPr lang="en" u="sng">
                <a:solidFill>
                  <a:schemeClr val="accent5"/>
                </a:solidFill>
                <a:hlinkClick r:id="rId3">
                  <a:extLst>
                    <a:ext uri="{A12FA001-AC4F-418D-AE19-62706E023703}">
                      <ahyp:hlinkClr val="tx"/>
                    </a:ext>
                  </a:extLst>
                </a:hlinkClick>
              </a:rPr>
              <a:t>cite</a:t>
            </a:r>
            <a:r>
              <a:rPr lang="en"/>
              <a:t>, Page 3</a:t>
            </a:r>
            <a:r>
              <a:rPr lang="en"/>
              <a:t> :</a:t>
            </a:r>
            <a:endParaRPr/>
          </a:p>
          <a:p>
            <a:pPr indent="-317500" lvl="1" marL="914400" rtl="0" algn="l">
              <a:spcBef>
                <a:spcPts val="0"/>
              </a:spcBef>
              <a:spcAft>
                <a:spcPts val="0"/>
              </a:spcAft>
              <a:buSzPts val="1400"/>
              <a:buChar char="○"/>
            </a:pPr>
            <a:r>
              <a:rPr lang="en"/>
              <a:t>To find an </a:t>
            </a:r>
            <a:r>
              <a:rPr lang="en"/>
              <a:t>interpretable</a:t>
            </a:r>
            <a:r>
              <a:rPr lang="en"/>
              <a:t> model over an interpretable representation which is locally faithful to a classifier. </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Difference between interpretable representation and features:</a:t>
            </a:r>
            <a:endParaRPr/>
          </a:p>
          <a:p>
            <a:pPr indent="-317500" lvl="1" marL="914400" rtl="0" algn="l">
              <a:spcBef>
                <a:spcPts val="0"/>
              </a:spcBef>
              <a:spcAft>
                <a:spcPts val="0"/>
              </a:spcAft>
              <a:buSzPts val="1400"/>
              <a:buChar char="○"/>
            </a:pPr>
            <a:r>
              <a:rPr lang="en"/>
              <a:t>Features are complex word embeddings used by the model denoted as        </a:t>
            </a:r>
            <a:r>
              <a:rPr lang="en"/>
              <a:t>    ,</a:t>
            </a:r>
            <a:r>
              <a:rPr lang="en"/>
              <a:t>                 whereas an interpretable representation could be a binary vector indicating the presence or absence of a word, denoted by </a:t>
            </a:r>
            <a:endParaRPr/>
          </a:p>
          <a:p>
            <a:pPr indent="0" lvl="0" marL="457200" rtl="0" algn="l">
              <a:spcBef>
                <a:spcPts val="1200"/>
              </a:spcBef>
              <a:spcAft>
                <a:spcPts val="1200"/>
              </a:spcAft>
              <a:buNone/>
            </a:pPr>
            <a:r>
              <a:t/>
            </a:r>
            <a:endParaRPr/>
          </a:p>
        </p:txBody>
      </p:sp>
      <p:pic>
        <p:nvPicPr>
          <p:cNvPr id="102" name="Google Shape;102;p21"/>
          <p:cNvPicPr preferRelativeResize="0"/>
          <p:nvPr/>
        </p:nvPicPr>
        <p:blipFill>
          <a:blip r:embed="rId4">
            <a:alphaModFix/>
          </a:blip>
          <a:stretch>
            <a:fillRect/>
          </a:stretch>
        </p:blipFill>
        <p:spPr>
          <a:xfrm>
            <a:off x="7096800" y="2962250"/>
            <a:ext cx="423525" cy="237425"/>
          </a:xfrm>
          <a:prstGeom prst="rect">
            <a:avLst/>
          </a:prstGeom>
          <a:noFill/>
          <a:ln>
            <a:noFill/>
          </a:ln>
        </p:spPr>
      </p:pic>
      <p:pic>
        <p:nvPicPr>
          <p:cNvPr id="103" name="Google Shape;103;p21"/>
          <p:cNvPicPr preferRelativeResize="0"/>
          <p:nvPr/>
        </p:nvPicPr>
        <p:blipFill>
          <a:blip r:embed="rId5">
            <a:alphaModFix/>
          </a:blip>
          <a:stretch>
            <a:fillRect/>
          </a:stretch>
        </p:blipFill>
        <p:spPr>
          <a:xfrm>
            <a:off x="3873800" y="3480825"/>
            <a:ext cx="698200" cy="1917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