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Merriweather-italic.fntdata"/><Relationship Id="rId10" Type="http://schemas.openxmlformats.org/officeDocument/2006/relationships/slide" Target="slides/slide5.xml"/><Relationship Id="rId32"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erriweather-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461d4a5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461d4a5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461d4a5e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461d4a5e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461d4a5e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461d4a5e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461d4a5e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461d4a5e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Example: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risk model flags high-risk patients, clinicians intervene and  outcomes improve.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Now, the model may look “less accurate” because the highest-risk patients don’t get the bad outcomes anymore.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makes the model a “victim of its own success.”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Naive training example: A lab-utilization model discourages predictable tests, those tests vanish,  training data loses those examples.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4ac71e9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4ac71e9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461d4a5e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461d4a5e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84ac71e9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84ac71e9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8461d4a5e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8461d4a5e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84ac71e9b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84ac71e9b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461d4a5e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8461d4a5e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4ac71e9b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4ac71e9b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8461d4a5e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8461d4a5e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8461d4a5e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8461d4a5e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461d4a5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461d4a5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461d4a5e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461d4a5e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4ac71e9b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4ac71e9b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4ac71e9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4ac71e9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8461d4a5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8461d4a5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461d4a5e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8461d4a5e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461d4a5e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461d4a5e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mc.ncbi.nlm.nih.gov/articles/PMC10436147/" TargetMode="External"/><Relationship Id="rId4" Type="http://schemas.openxmlformats.org/officeDocument/2006/relationships/hyperlink" Target="https://pmc.ncbi.nlm.nih.gov/articles/PMC10436147/" TargetMode="External"/><Relationship Id="rId5" Type="http://schemas.openxmlformats.org/officeDocument/2006/relationships/hyperlink" Target="https://pmc.ncbi.nlm.nih.gov/articles/PMC10436147/figure/ocad114-F1/" TargetMode="External"/><Relationship Id="rId6" Type="http://schemas.openxmlformats.org/officeDocument/2006/relationships/hyperlink" Target="https://azure.microsoft.com/en-us/products/func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treamlit.io/" TargetMode="External"/><Relationship Id="rId4" Type="http://schemas.openxmlformats.org/officeDocument/2006/relationships/hyperlink" Target="https://pmc.ncbi.nlm.nih.gov/articles/PMC10436147/figure/ocad114-F2/" TargetMode="External"/><Relationship Id="rId5" Type="http://schemas.openxmlformats.org/officeDocument/2006/relationships/hyperlink" Target="https://pmc.ncbi.nlm.nih.gov/articles/PMC10436147/#ocad114-B27" TargetMode="External"/><Relationship Id="rId6" Type="http://schemas.openxmlformats.org/officeDocument/2006/relationships/hyperlink" Target="https://pmc.ncbi.nlm.nih.gov/articles/PMC10436147/figure/ocad114-F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2l.ai/chapter_linear-classification/environment-and-distribution-shift.html" TargetMode="External"/><Relationship Id="rId4" Type="http://schemas.openxmlformats.org/officeDocument/2006/relationships/hyperlink" Target="https://pmc.ncbi.nlm.nih.gov/articles/PMC10436147/figure/ocad114-F5/" TargetMode="External"/><Relationship Id="rId5" Type="http://schemas.openxmlformats.org/officeDocument/2006/relationships/hyperlink" Target="https://pmc.ncbi.nlm.nih.gov/articles/PMC10436147/table/ocad114-T2/" TargetMode="External"/><Relationship Id="rId6" Type="http://schemas.openxmlformats.org/officeDocument/2006/relationships/hyperlink" Target="https://www.evidentlyai.com/ml-in-production/data-drift?utm_source=chatgp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mc.ncbi.nlm.nih.gov/articles/PMC10436147/" TargetMode="External"/><Relationship Id="rId4" Type="http://schemas.openxmlformats.org/officeDocument/2006/relationships/hyperlink" Target="https://github.com/HealthRex/deployr-dev" TargetMode="External"/><Relationship Id="rId5" Type="http://schemas.openxmlformats.org/officeDocument/2006/relationships/hyperlink" Target="https://github.com/HealthRex/deployr-dash" TargetMode="External"/><Relationship Id="rId6" Type="http://schemas.openxmlformats.org/officeDocument/2006/relationships/hyperlink" Target="https://github.com/HealthRex/deployr-serv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 paper</a:t>
            </a:r>
            <a:endParaRPr/>
          </a:p>
        </p:txBody>
      </p:sp>
      <p:sp>
        <p:nvSpPr>
          <p:cNvPr id="65" name="Google Shape;65;p13"/>
          <p:cNvSpPr txBox="1"/>
          <p:nvPr>
            <p:ph idx="1" type="subTitle"/>
          </p:nvPr>
        </p:nvSpPr>
        <p:spPr>
          <a:xfrm>
            <a:off x="311700" y="1822235"/>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DEPLOYR</a:t>
            </a:r>
            <a:r>
              <a:rPr lang="en"/>
              <a:t> - framework for deploying custom real-time ML models into EMR</a:t>
            </a:r>
            <a:endParaRPr/>
          </a:p>
        </p:txBody>
      </p:sp>
      <p:sp>
        <p:nvSpPr>
          <p:cNvPr id="66" name="Google Shape;66;p13"/>
          <p:cNvSpPr txBox="1"/>
          <p:nvPr>
            <p:ph idx="1" type="subTitle"/>
          </p:nvPr>
        </p:nvSpPr>
        <p:spPr>
          <a:xfrm>
            <a:off x="311700" y="2582198"/>
            <a:ext cx="4242600" cy="738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Conor K. Corbin et. all</a:t>
            </a:r>
            <a:endParaRPr/>
          </a:p>
        </p:txBody>
      </p:sp>
      <p:sp>
        <p:nvSpPr>
          <p:cNvPr id="67" name="Google Shape;67;p13"/>
          <p:cNvSpPr txBox="1"/>
          <p:nvPr>
            <p:ph idx="1" type="subTitle"/>
          </p:nvPr>
        </p:nvSpPr>
        <p:spPr>
          <a:xfrm>
            <a:off x="4572000" y="4080460"/>
            <a:ext cx="4242600" cy="738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solidFill>
                  <a:schemeClr val="lt1"/>
                </a:solidFill>
              </a:rPr>
              <a:t>Presented by Abhijeet Sahdev</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129" name="Google Shape;129;p22"/>
          <p:cNvSpPr txBox="1"/>
          <p:nvPr>
            <p:ph idx="1" type="body"/>
          </p:nvPr>
        </p:nvSpPr>
        <p:spPr>
          <a:xfrm>
            <a:off x="4644675" y="500925"/>
            <a:ext cx="4424100" cy="4557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Continuous Monitoring </a:t>
            </a:r>
            <a:endParaRPr/>
          </a:p>
          <a:p>
            <a:pPr indent="-298450" lvl="1" marL="914400" rtl="0" algn="l">
              <a:spcBef>
                <a:spcPts val="0"/>
              </a:spcBef>
              <a:spcAft>
                <a:spcPts val="0"/>
              </a:spcAft>
              <a:buSzPts val="1100"/>
              <a:buChar char="○"/>
            </a:pPr>
            <a:r>
              <a:rPr lang="en"/>
              <a:t>Models can decay over time due to distribution shifts [</a:t>
            </a:r>
            <a:r>
              <a:rPr lang="en">
                <a:latin typeface="Arial"/>
                <a:ea typeface="Arial"/>
                <a:cs typeface="Arial"/>
                <a:sym typeface="Arial"/>
              </a:rPr>
              <a:t>9</a:t>
            </a:r>
            <a:r>
              <a:rPr lang="en"/>
              <a:t>] such as :</a:t>
            </a:r>
            <a:endParaRPr/>
          </a:p>
          <a:p>
            <a:pPr indent="-298450" lvl="2" marL="1371600" rtl="0" algn="l">
              <a:spcBef>
                <a:spcPts val="0"/>
              </a:spcBef>
              <a:spcAft>
                <a:spcPts val="0"/>
              </a:spcAft>
              <a:buSzPts val="1100"/>
              <a:buChar char="■"/>
            </a:pPr>
            <a:r>
              <a:rPr lang="en"/>
              <a:t>Covariate Shift : change in input features</a:t>
            </a:r>
            <a:endParaRPr/>
          </a:p>
          <a:p>
            <a:pPr indent="-298450" lvl="2" marL="1371600" rtl="0" algn="l">
              <a:spcBef>
                <a:spcPts val="0"/>
              </a:spcBef>
              <a:spcAft>
                <a:spcPts val="0"/>
              </a:spcAft>
              <a:buSzPts val="1100"/>
              <a:buChar char="■"/>
            </a:pPr>
            <a:r>
              <a:rPr lang="en"/>
              <a:t>Label Shift : change in outcome distributions.</a:t>
            </a:r>
            <a:endParaRPr/>
          </a:p>
          <a:p>
            <a:pPr indent="-298450" lvl="2" marL="1371600" rtl="0" algn="l">
              <a:spcBef>
                <a:spcPts val="0"/>
              </a:spcBef>
              <a:spcAft>
                <a:spcPts val="0"/>
              </a:spcAft>
              <a:buSzPts val="1100"/>
              <a:buChar char="■"/>
            </a:pPr>
            <a:r>
              <a:rPr lang="en"/>
              <a:t>Concept Shift : change in feature label relation.</a:t>
            </a:r>
            <a:endParaRPr/>
          </a:p>
          <a:p>
            <a:pPr indent="-311150" lvl="0" marL="457200" rtl="0" algn="l">
              <a:spcBef>
                <a:spcPts val="0"/>
              </a:spcBef>
              <a:spcAft>
                <a:spcPts val="0"/>
              </a:spcAft>
              <a:buSzPts val="1300"/>
              <a:buChar char="●"/>
            </a:pPr>
            <a:r>
              <a:rPr lang="en"/>
              <a:t>DEPLOYR uses </a:t>
            </a:r>
            <a:r>
              <a:rPr b="1" lang="en"/>
              <a:t>LabelExtractors</a:t>
            </a:r>
            <a:r>
              <a:rPr lang="en"/>
              <a:t> (in DEPLOYR-serve)  to collect ground truth after predictions.</a:t>
            </a:r>
            <a:endParaRPr/>
          </a:p>
          <a:p>
            <a:pPr indent="-298450" lvl="1" marL="914400" rtl="0" algn="l">
              <a:spcBef>
                <a:spcPts val="0"/>
              </a:spcBef>
              <a:spcAft>
                <a:spcPts val="0"/>
              </a:spcAft>
              <a:buSzPts val="1100"/>
              <a:buChar char="○"/>
            </a:pPr>
            <a:r>
              <a:rPr lang="en"/>
              <a:t>Inferences and metadata (IDs, timestamps, features) are stored in </a:t>
            </a:r>
            <a:r>
              <a:rPr b="1" lang="en"/>
              <a:t>Azure Cosmos DB</a:t>
            </a:r>
            <a:endParaRPr b="1"/>
          </a:p>
          <a:p>
            <a:pPr indent="-298450" lvl="1" marL="914400" rtl="0" algn="l">
              <a:spcBef>
                <a:spcPts val="0"/>
              </a:spcBef>
              <a:spcAft>
                <a:spcPts val="0"/>
              </a:spcAft>
              <a:buSzPts val="1100"/>
              <a:buChar char="○"/>
            </a:pPr>
            <a:r>
              <a:rPr lang="en"/>
              <a:t>Match predictions to outcomes once available via EMR APIs. Example: 30-day readmission : LabelExtractor checks if patient was readmitted.</a:t>
            </a:r>
            <a:endParaRPr>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a:t>After extracting labels, DEPLOYR tracks model performance.</a:t>
            </a:r>
            <a:endParaRPr/>
          </a:p>
          <a:p>
            <a:pPr indent="-298450" lvl="1" marL="914400" rtl="0" algn="l">
              <a:spcBef>
                <a:spcPts val="0"/>
              </a:spcBef>
              <a:spcAft>
                <a:spcPts val="0"/>
              </a:spcAft>
              <a:buSzPts val="1100"/>
              <a:buChar char="○"/>
            </a:pPr>
            <a:r>
              <a:rPr lang="en"/>
              <a:t>Metrics include threshold dependent ones like accuracy and precision as well as threshold </a:t>
            </a:r>
            <a:r>
              <a:rPr lang="en"/>
              <a:t>independent</a:t>
            </a:r>
            <a:r>
              <a:rPr lang="en"/>
              <a:t> ones like AUROC.</a:t>
            </a:r>
            <a:endParaRPr/>
          </a:p>
          <a:p>
            <a:pPr indent="-298450" lvl="1" marL="914400" rtl="0" algn="l">
              <a:spcBef>
                <a:spcPts val="0"/>
              </a:spcBef>
              <a:spcAft>
                <a:spcPts val="0"/>
              </a:spcAft>
              <a:buSzPts val="1100"/>
              <a:buChar char="○"/>
            </a:pPr>
            <a:r>
              <a:rPr lang="en"/>
              <a:t>These are stratified into sub-groups of demographics for fairness checks.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a:p>
            <a:pPr indent="0" lvl="0" marL="0" rtl="0" algn="l">
              <a:spcBef>
                <a:spcPts val="0"/>
              </a:spcBef>
              <a:spcAft>
                <a:spcPts val="0"/>
              </a:spcAft>
              <a:buNone/>
            </a:pPr>
            <a:r>
              <a:t/>
            </a:r>
            <a:endParaRPr/>
          </a:p>
        </p:txBody>
      </p:sp>
      <p:sp>
        <p:nvSpPr>
          <p:cNvPr id="135" name="Google Shape;135;p23"/>
          <p:cNvSpPr txBox="1"/>
          <p:nvPr>
            <p:ph idx="1" type="body"/>
          </p:nvPr>
        </p:nvSpPr>
        <p:spPr>
          <a:xfrm>
            <a:off x="4644675" y="500925"/>
            <a:ext cx="4464000" cy="458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Fig 4, it is evident that DEPLOYR also tracks feature, label and prediction distributions over time. This is visualized via streamlit dashboard which is DEPLOYR-dash.</a:t>
            </a:r>
            <a:endParaRPr/>
          </a:p>
          <a:p>
            <a:pPr indent="-311150" lvl="0" marL="457200" rtl="0" algn="l">
              <a:spcBef>
                <a:spcPts val="0"/>
              </a:spcBef>
              <a:spcAft>
                <a:spcPts val="0"/>
              </a:spcAft>
              <a:buSzPts val="1300"/>
              <a:buChar char="●"/>
            </a:pPr>
            <a:r>
              <a:rPr lang="en"/>
              <a:t>Silent trials were conducted with models that run in the live EMR environment but outputs are </a:t>
            </a:r>
            <a:r>
              <a:rPr b="1" lang="en"/>
              <a:t>not shown to clinicians</a:t>
            </a:r>
            <a:r>
              <a:rPr lang="en"/>
              <a:t>. Even and time based trigger run in the background. The purpose of this is to:</a:t>
            </a:r>
            <a:endParaRPr/>
          </a:p>
          <a:p>
            <a:pPr indent="-298450" lvl="1" marL="914400" rtl="0" algn="l">
              <a:spcBef>
                <a:spcPts val="0"/>
              </a:spcBef>
              <a:spcAft>
                <a:spcPts val="0"/>
              </a:spcAft>
              <a:buSzPts val="1100"/>
              <a:buChar char="○"/>
            </a:pPr>
            <a:r>
              <a:rPr lang="en"/>
              <a:t>Validate that </a:t>
            </a:r>
            <a:r>
              <a:rPr b="1" lang="en"/>
              <a:t>data pipelines work correctly</a:t>
            </a:r>
            <a:r>
              <a:rPr lang="en"/>
              <a:t>.</a:t>
            </a:r>
            <a:endParaRPr/>
          </a:p>
          <a:p>
            <a:pPr indent="-298450" lvl="1" marL="914400" rtl="0" algn="l">
              <a:spcBef>
                <a:spcPts val="0"/>
              </a:spcBef>
              <a:spcAft>
                <a:spcPts val="0"/>
              </a:spcAft>
              <a:buSzPts val="1100"/>
              <a:buChar char="○"/>
            </a:pPr>
            <a:r>
              <a:rPr lang="en"/>
              <a:t>Provide more realistic performance checks than retrospective tests.</a:t>
            </a:r>
            <a:endParaRPr/>
          </a:p>
          <a:p>
            <a:pPr indent="-298450" lvl="1" marL="914400" rtl="0" algn="l">
              <a:spcBef>
                <a:spcPts val="0"/>
              </a:spcBef>
              <a:spcAft>
                <a:spcPts val="0"/>
              </a:spcAft>
              <a:buSzPts val="1100"/>
              <a:buChar char="○"/>
            </a:pPr>
            <a:r>
              <a:rPr lang="en"/>
              <a:t>Detect faulty cohort designs (e.g., exclusion criteria that aren’t observable at inference time).</a:t>
            </a:r>
            <a:endParaRPr/>
          </a:p>
          <a:p>
            <a:pPr indent="0" lvl="0" marL="914400" rtl="0" algn="l">
              <a:spcBef>
                <a:spcPts val="1200"/>
              </a:spcBef>
              <a:spcAft>
                <a:spcPts val="1200"/>
              </a:spcAft>
              <a:buNone/>
            </a:pPr>
            <a:r>
              <a:t/>
            </a:r>
            <a:endParaRPr>
              <a:latin typeface="Arial"/>
              <a:ea typeface="Arial"/>
              <a:cs typeface="Arial"/>
              <a:sym typeface="Arial"/>
            </a:endParaRPr>
          </a:p>
        </p:txBody>
      </p:sp>
      <p:pic>
        <p:nvPicPr>
          <p:cNvPr id="136" name="Google Shape;136;p23" title="ocad114f5-2.jpg"/>
          <p:cNvPicPr preferRelativeResize="0"/>
          <p:nvPr/>
        </p:nvPicPr>
        <p:blipFill>
          <a:blip r:embed="rId3">
            <a:alphaModFix/>
          </a:blip>
          <a:stretch>
            <a:fillRect/>
          </a:stretch>
        </p:blipFill>
        <p:spPr>
          <a:xfrm>
            <a:off x="52875" y="2238350"/>
            <a:ext cx="4198994" cy="2508900"/>
          </a:xfrm>
          <a:prstGeom prst="rect">
            <a:avLst/>
          </a:prstGeom>
          <a:noFill/>
          <a:ln>
            <a:noFill/>
          </a:ln>
        </p:spPr>
      </p:pic>
      <p:sp>
        <p:nvSpPr>
          <p:cNvPr id="137" name="Google Shape;137;p23"/>
          <p:cNvSpPr txBox="1"/>
          <p:nvPr>
            <p:ph type="title"/>
          </p:nvPr>
        </p:nvSpPr>
        <p:spPr>
          <a:xfrm>
            <a:off x="1696675" y="4747250"/>
            <a:ext cx="1275600" cy="44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Figure 4 [10]</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4644675" y="500925"/>
            <a:ext cx="4448100" cy="456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Case Study of the silent trial includes:</a:t>
            </a:r>
            <a:endParaRPr/>
          </a:p>
          <a:p>
            <a:pPr indent="-298450" lvl="1" marL="914400" rtl="0" algn="l">
              <a:spcBef>
                <a:spcPts val="0"/>
              </a:spcBef>
              <a:spcAft>
                <a:spcPts val="0"/>
              </a:spcAft>
              <a:buSzPts val="1100"/>
              <a:buChar char="○"/>
            </a:pPr>
            <a:r>
              <a:rPr b="1" lang="en"/>
              <a:t>12 binary classifiers</a:t>
            </a:r>
            <a:r>
              <a:rPr lang="en"/>
              <a:t> predicting abnormal lab results with Random Forests (chosen as robust baseline for EMR data).</a:t>
            </a:r>
            <a:endParaRPr/>
          </a:p>
          <a:p>
            <a:pPr indent="-298450" lvl="1" marL="914400" rtl="0" algn="l">
              <a:spcBef>
                <a:spcPts val="0"/>
              </a:spcBef>
              <a:spcAft>
                <a:spcPts val="0"/>
              </a:spcAft>
              <a:buSzPts val="1100"/>
              <a:buChar char="○"/>
            </a:pPr>
            <a:r>
              <a:rPr b="1" lang="en"/>
              <a:t>STARR warehouse</a:t>
            </a:r>
            <a:r>
              <a:rPr lang="en"/>
              <a:t> (2015–2021), ~14,000 orders per task (sampled ~2000/year).</a:t>
            </a:r>
            <a:endParaRPr/>
          </a:p>
          <a:p>
            <a:pPr indent="-298450" lvl="1" marL="914400" rtl="0" algn="l">
              <a:spcBef>
                <a:spcPts val="0"/>
              </a:spcBef>
              <a:spcAft>
                <a:spcPts val="0"/>
              </a:spcAft>
              <a:buSzPts val="1100"/>
              <a:buFont typeface="Arial"/>
              <a:buChar char="○"/>
            </a:pPr>
            <a:r>
              <a:rPr b="1" lang="en"/>
              <a:t>Cohorts</a:t>
            </a:r>
            <a:r>
              <a:rPr lang="en"/>
              <a:t>:</a:t>
            </a:r>
            <a:endParaRPr/>
          </a:p>
          <a:p>
            <a:pPr indent="-298450" lvl="2" marL="1371600" rtl="0" algn="l">
              <a:spcBef>
                <a:spcPts val="0"/>
              </a:spcBef>
              <a:spcAft>
                <a:spcPts val="0"/>
              </a:spcAft>
              <a:buSzPts val="1100"/>
              <a:buChar char="■"/>
            </a:pPr>
            <a:r>
              <a:rPr lang="en"/>
              <a:t>CBC tests (4 models : hematocrit, hemoglobin, WBC, platelets).</a:t>
            </a:r>
            <a:endParaRPr/>
          </a:p>
          <a:p>
            <a:pPr indent="-298450" lvl="2" marL="1371600" rtl="0" algn="l">
              <a:spcBef>
                <a:spcPts val="0"/>
              </a:spcBef>
              <a:spcAft>
                <a:spcPts val="0"/>
              </a:spcAft>
              <a:buSzPts val="1100"/>
              <a:buChar char="■"/>
            </a:pPr>
            <a:r>
              <a:rPr lang="en"/>
              <a:t>Metabolic panel (7 models : albumin, BUN, calcium, carbon dioxide,, creatinine, potassium, sodium).</a:t>
            </a:r>
            <a:endParaRPr/>
          </a:p>
          <a:p>
            <a:pPr indent="-298450" lvl="2" marL="1371600" rtl="0" algn="l">
              <a:spcBef>
                <a:spcPts val="0"/>
              </a:spcBef>
              <a:spcAft>
                <a:spcPts val="0"/>
              </a:spcAft>
              <a:buSzPts val="1100"/>
              <a:buChar char="■"/>
            </a:pPr>
            <a:r>
              <a:rPr lang="en"/>
              <a:t>Magnesium test (1 model).</a:t>
            </a:r>
            <a:endParaRPr/>
          </a:p>
          <a:p>
            <a:pPr indent="-298450" lvl="1" marL="914400" rtl="0" algn="l">
              <a:spcBef>
                <a:spcPts val="0"/>
              </a:spcBef>
              <a:spcAft>
                <a:spcPts val="0"/>
              </a:spcAft>
              <a:buSzPts val="1100"/>
              <a:buFont typeface="Arial"/>
              <a:buChar char="○"/>
            </a:pPr>
            <a:r>
              <a:rPr b="1" lang="en"/>
              <a:t>Prospective data</a:t>
            </a:r>
            <a:r>
              <a:rPr lang="en"/>
              <a:t>: Real-time EMR orders (Jan–Feb 2023)</a:t>
            </a:r>
            <a:endParaRPr/>
          </a:p>
          <a:p>
            <a:pPr indent="-298450" lvl="1" marL="914400" rtl="0" algn="l">
              <a:spcBef>
                <a:spcPts val="0"/>
              </a:spcBef>
              <a:spcAft>
                <a:spcPts val="0"/>
              </a:spcAft>
              <a:buSzPts val="1100"/>
              <a:buChar char="○"/>
            </a:pPr>
            <a:r>
              <a:rPr b="1" lang="en"/>
              <a:t>Features</a:t>
            </a:r>
            <a:r>
              <a:rPr lang="en"/>
              <a:t>: demographics, diagnosis codes, medications, prior labs (represented as counts).</a:t>
            </a:r>
            <a:endParaRPr/>
          </a:p>
          <a:p>
            <a:pPr indent="-298450" lvl="1" marL="914400" rtl="0" algn="l">
              <a:spcBef>
                <a:spcPts val="0"/>
              </a:spcBef>
              <a:spcAft>
                <a:spcPts val="0"/>
              </a:spcAft>
              <a:buSzPts val="1100"/>
              <a:buChar char="○"/>
            </a:pPr>
            <a:r>
              <a:rPr lang="en"/>
              <a:t>Compared retrospective vs prospective test sets over AUROC with 95% CI (bootstrap, 1000 samples).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149" name="Google Shape;149;p25"/>
          <p:cNvSpPr txBox="1"/>
          <p:nvPr>
            <p:ph idx="1" type="body"/>
          </p:nvPr>
        </p:nvSpPr>
        <p:spPr>
          <a:xfrm>
            <a:off x="4618200" y="68775"/>
            <a:ext cx="4474800" cy="5037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Observations</a:t>
            </a:r>
            <a:r>
              <a:rPr lang="en"/>
              <a:t>:</a:t>
            </a:r>
            <a:endParaRPr/>
          </a:p>
          <a:p>
            <a:pPr indent="-293211" lvl="1" marL="914400" rtl="0" algn="l">
              <a:spcBef>
                <a:spcPts val="0"/>
              </a:spcBef>
              <a:spcAft>
                <a:spcPts val="0"/>
              </a:spcAft>
              <a:buSzPct val="100000"/>
              <a:buChar char="○"/>
            </a:pPr>
            <a:r>
              <a:rPr lang="en"/>
              <a:t>AUROC values in prospective tests were </a:t>
            </a:r>
            <a:r>
              <a:rPr b="1" lang="en"/>
              <a:t>several points lower</a:t>
            </a:r>
            <a:r>
              <a:rPr lang="en"/>
              <a:t> than retrospective results across all 12 models. Example: Hemoglobin AUROC : 0.88 (retrospective) vs 0.83 (prospective) [11]</a:t>
            </a:r>
            <a:endParaRPr/>
          </a:p>
          <a:p>
            <a:pPr indent="-293211" lvl="1" marL="914400" rtl="0" algn="l">
              <a:spcBef>
                <a:spcPts val="0"/>
              </a:spcBef>
              <a:spcAft>
                <a:spcPts val="0"/>
              </a:spcAft>
              <a:buSzPct val="100000"/>
              <a:buChar char="○"/>
            </a:pPr>
            <a:r>
              <a:rPr lang="en"/>
              <a:t>Similar declines observed in ROC, PR, and calibration curves.</a:t>
            </a:r>
            <a:endParaRPr/>
          </a:p>
          <a:p>
            <a:pPr indent="-293211" lvl="1" marL="914400" rtl="0" algn="l">
              <a:spcBef>
                <a:spcPts val="0"/>
              </a:spcBef>
              <a:spcAft>
                <a:spcPts val="0"/>
              </a:spcAft>
              <a:buSzPct val="100000"/>
              <a:buChar char="○"/>
            </a:pPr>
            <a:r>
              <a:rPr lang="en"/>
              <a:t>This was because of issues such as data drift [12], inaccessible features at inference time or imperfect mappings.</a:t>
            </a:r>
            <a:endParaRPr/>
          </a:p>
          <a:p>
            <a:pPr indent="-293211" lvl="1" marL="914400" rtl="0" algn="l">
              <a:spcBef>
                <a:spcPts val="0"/>
              </a:spcBef>
              <a:spcAft>
                <a:spcPts val="0"/>
              </a:spcAft>
              <a:buSzPct val="100000"/>
              <a:buChar char="○"/>
            </a:pPr>
            <a:r>
              <a:rPr lang="en"/>
              <a:t>For subgroup analysis, model performance showed variability with the number of available features. Complete feature vector gave better results.</a:t>
            </a:r>
            <a:endParaRPr/>
          </a:p>
          <a:p>
            <a:pPr indent="-304958" lvl="0" marL="457200" rtl="0" algn="l">
              <a:spcBef>
                <a:spcPts val="0"/>
              </a:spcBef>
              <a:spcAft>
                <a:spcPts val="0"/>
              </a:spcAft>
              <a:buSzPct val="100000"/>
              <a:buChar char="●"/>
            </a:pPr>
            <a:r>
              <a:rPr lang="en"/>
              <a:t>Overall, Silent trials revealed gaps that retrospective testing misses due to its inherent nature of working on offline data.</a:t>
            </a:r>
            <a:endParaRPr/>
          </a:p>
          <a:p>
            <a:pPr indent="-304958" lvl="0" marL="457200" rtl="0" algn="l">
              <a:spcBef>
                <a:spcPts val="0"/>
              </a:spcBef>
              <a:spcAft>
                <a:spcPts val="0"/>
              </a:spcAft>
              <a:buSzPct val="100000"/>
              <a:buChar char="●"/>
            </a:pPr>
            <a:r>
              <a:rPr lang="en"/>
              <a:t>The continuous monitoring system helps detect performance decay due to drifts.</a:t>
            </a:r>
            <a:endParaRPr/>
          </a:p>
          <a:p>
            <a:pPr indent="-304958" lvl="0" marL="457200" rtl="0" algn="l">
              <a:spcBef>
                <a:spcPts val="0"/>
              </a:spcBef>
              <a:spcAft>
                <a:spcPts val="0"/>
              </a:spcAft>
              <a:buSzPct val="100000"/>
              <a:buChar char="●"/>
            </a:pPr>
            <a:r>
              <a:rPr lang="en"/>
              <a:t>With feedback mechanisms, when a model influences the care, it changes the data generated in the future.</a:t>
            </a:r>
            <a:endParaRPr/>
          </a:p>
          <a:p>
            <a:pPr indent="-293211" lvl="1" marL="914400" rtl="0" algn="l">
              <a:spcBef>
                <a:spcPts val="0"/>
              </a:spcBef>
              <a:spcAft>
                <a:spcPts val="0"/>
              </a:spcAft>
              <a:buSzPct val="100000"/>
              <a:buChar char="○"/>
            </a:pPr>
            <a:r>
              <a:rPr lang="en"/>
              <a:t>Naive retraining on this biased data can worsen performance.</a:t>
            </a:r>
            <a:endParaRPr/>
          </a:p>
          <a:p>
            <a:pPr indent="-293211" lvl="1" marL="914400" rtl="0" algn="l">
              <a:spcBef>
                <a:spcPts val="0"/>
              </a:spcBef>
              <a:spcAft>
                <a:spcPts val="0"/>
              </a:spcAft>
              <a:buSzPct val="100000"/>
              <a:buChar char="○"/>
            </a:pPr>
            <a:r>
              <a:rPr lang="en"/>
              <a:t>DEPLOYR allows </a:t>
            </a:r>
            <a:r>
              <a:rPr b="1" lang="en"/>
              <a:t>randomization in inference delivery</a:t>
            </a:r>
            <a:endParaRPr b="1"/>
          </a:p>
          <a:p>
            <a:pPr indent="-293211" lvl="2" marL="1371600" rtl="0" algn="l">
              <a:spcBef>
                <a:spcPts val="0"/>
              </a:spcBef>
              <a:spcAft>
                <a:spcPts val="0"/>
              </a:spcAft>
              <a:buSzPct val="100000"/>
              <a:buChar char="■"/>
            </a:pPr>
            <a:r>
              <a:rPr lang="en"/>
              <a:t>So, some predictions are shown and others are withheld creating control groups that separate true model effects from feedback artifacts.</a:t>
            </a:r>
            <a:endParaRPr/>
          </a:p>
          <a:p>
            <a:pPr indent="-293211" lvl="1" marL="914400" rtl="0" algn="l">
              <a:spcBef>
                <a:spcPts val="0"/>
              </a:spcBef>
              <a:spcAft>
                <a:spcPts val="0"/>
              </a:spcAft>
              <a:buSzPct val="100000"/>
              <a:buChar char="○"/>
            </a:pPr>
            <a:r>
              <a:rPr lang="en"/>
              <a:t>It supports causal evaluation like randomized control trials inside the EMR.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Analysis</a:t>
            </a:r>
            <a:endParaRPr/>
          </a:p>
        </p:txBody>
      </p:sp>
      <p:sp>
        <p:nvSpPr>
          <p:cNvPr id="155" name="Google Shape;155;p26"/>
          <p:cNvSpPr txBox="1"/>
          <p:nvPr>
            <p:ph idx="1" type="body"/>
          </p:nvPr>
        </p:nvSpPr>
        <p:spPr>
          <a:xfrm>
            <a:off x="4644675" y="500925"/>
            <a:ext cx="4364400" cy="4521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Earlier vendor-platforms locked hospitals into their ecosystem. Eg: systems only work on Epic and not other EMR. However, DEPLOYR is built with open tools such as Python, Azure functions, REST APIs and Streamlit. This makes it </a:t>
            </a:r>
            <a:r>
              <a:rPr b="1" lang="en"/>
              <a:t>more portable and flexible</a:t>
            </a:r>
            <a:r>
              <a:rPr lang="en"/>
              <a:t> as it can be adopted across institutions.</a:t>
            </a:r>
            <a:endParaRPr/>
          </a:p>
          <a:p>
            <a:pPr indent="-311150" lvl="0" marL="457200" rtl="0" algn="l">
              <a:spcBef>
                <a:spcPts val="0"/>
              </a:spcBef>
              <a:spcAft>
                <a:spcPts val="0"/>
              </a:spcAft>
              <a:buSzPts val="1300"/>
              <a:buChar char="●"/>
            </a:pPr>
            <a:r>
              <a:rPr lang="en"/>
              <a:t>Vendors solutions are optimized for </a:t>
            </a:r>
            <a:r>
              <a:rPr b="1" lang="en"/>
              <a:t>pre-packages vendor approved models</a:t>
            </a:r>
            <a:r>
              <a:rPr lang="en"/>
              <a:t> only. However, DEPLOYR </a:t>
            </a:r>
            <a:r>
              <a:rPr b="1" lang="en"/>
              <a:t>eliminates</a:t>
            </a:r>
            <a:r>
              <a:rPr lang="en"/>
              <a:t> this limitation.</a:t>
            </a:r>
            <a:endParaRPr/>
          </a:p>
          <a:p>
            <a:pPr indent="-311150" lvl="0" marL="457200" rtl="0" algn="l">
              <a:spcBef>
                <a:spcPts val="0"/>
              </a:spcBef>
              <a:spcAft>
                <a:spcPts val="0"/>
              </a:spcAft>
              <a:buSzPts val="1300"/>
              <a:buChar char="●"/>
            </a:pPr>
            <a:r>
              <a:rPr lang="en"/>
              <a:t>DEPLOYR provides </a:t>
            </a:r>
            <a:r>
              <a:rPr b="1" lang="en"/>
              <a:t>online </a:t>
            </a:r>
            <a:r>
              <a:rPr b="1" lang="en"/>
              <a:t>inferences</a:t>
            </a:r>
            <a:r>
              <a:rPr lang="en"/>
              <a:t> whereas vendor services only provided daily refreshes of EMR at best.</a:t>
            </a:r>
            <a:endParaRPr/>
          </a:p>
          <a:p>
            <a:pPr indent="-311150" lvl="0" marL="457200" rtl="0" algn="l">
              <a:spcBef>
                <a:spcPts val="0"/>
              </a:spcBef>
              <a:spcAft>
                <a:spcPts val="0"/>
              </a:spcAft>
              <a:buSzPts val="1300"/>
              <a:buChar char="●"/>
            </a:pPr>
            <a:r>
              <a:rPr lang="en"/>
              <a:t>Predictions are included directly into the workflow. However, there is a </a:t>
            </a:r>
            <a:r>
              <a:rPr b="1" lang="en"/>
              <a:t>performance drop</a:t>
            </a:r>
            <a:r>
              <a:rPr lang="en"/>
              <a:t> observed due to </a:t>
            </a:r>
            <a:r>
              <a:rPr lang="en"/>
              <a:t>data drift</a:t>
            </a:r>
            <a:r>
              <a:rPr lang="en"/>
              <a:t> and imperfect mappings with EMR in prospective settings when compared to retrospective settings.</a:t>
            </a:r>
            <a:endParaRPr/>
          </a:p>
          <a:p>
            <a:pPr indent="-311150" lvl="0" marL="457200" rtl="0" algn="l">
              <a:spcBef>
                <a:spcPts val="0"/>
              </a:spcBef>
              <a:spcAft>
                <a:spcPts val="0"/>
              </a:spcAft>
              <a:buSzPts val="1300"/>
              <a:buChar char="●"/>
            </a:pPr>
            <a:r>
              <a:rPr lang="en"/>
              <a:t>It provisions dashboards that track metrics such as AUROC, subgroup fairness, and </a:t>
            </a:r>
            <a:r>
              <a:rPr b="1" lang="en"/>
              <a:t>distribution shifts</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Critical Analysis</a:t>
            </a:r>
            <a:endParaRPr/>
          </a:p>
        </p:txBody>
      </p:sp>
      <p:sp>
        <p:nvSpPr>
          <p:cNvPr id="161" name="Google Shape;161;p27"/>
          <p:cNvSpPr txBox="1"/>
          <p:nvPr>
            <p:ph idx="1" type="body"/>
          </p:nvPr>
        </p:nvSpPr>
        <p:spPr>
          <a:xfrm>
            <a:off x="4644675" y="500925"/>
            <a:ext cx="4390200" cy="453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Clearly, to build such a system requires</a:t>
            </a:r>
            <a:r>
              <a:rPr b="1" lang="en"/>
              <a:t> </a:t>
            </a:r>
            <a:r>
              <a:rPr b="1" lang="en"/>
              <a:t>immense commitment</a:t>
            </a:r>
            <a:r>
              <a:rPr lang="en"/>
              <a:t> </a:t>
            </a:r>
            <a:r>
              <a:rPr lang="en"/>
              <a:t>from people in various backgrounds such as IT professionals, data scientists and clinicians; an overall </a:t>
            </a:r>
            <a:r>
              <a:rPr lang="en"/>
              <a:t>institutional</a:t>
            </a:r>
            <a:r>
              <a:rPr lang="en"/>
              <a:t> commitment. This presents a </a:t>
            </a:r>
            <a:r>
              <a:rPr b="1" lang="en"/>
              <a:t>scalability challenge</a:t>
            </a:r>
            <a:r>
              <a:rPr lang="en"/>
              <a:t> to adopt this framework.</a:t>
            </a:r>
            <a:endParaRPr/>
          </a:p>
          <a:p>
            <a:pPr indent="-311150" lvl="0" marL="457200" rtl="0" algn="l">
              <a:spcBef>
                <a:spcPts val="0"/>
              </a:spcBef>
              <a:spcAft>
                <a:spcPts val="0"/>
              </a:spcAft>
              <a:buSzPts val="1300"/>
              <a:buChar char="●"/>
            </a:pPr>
            <a:r>
              <a:rPr lang="en"/>
              <a:t>The cost of the silent trial indicates that it is </a:t>
            </a:r>
            <a:r>
              <a:rPr b="1" lang="en"/>
              <a:t>cost-efficient cloud setup</a:t>
            </a:r>
            <a:r>
              <a:rPr lang="en"/>
              <a:t> (&lt;$300 in Azure storage for a month [13]). However, this </a:t>
            </a:r>
            <a:r>
              <a:rPr b="1" lang="en"/>
              <a:t>does not include the cost for the GPUs</a:t>
            </a:r>
            <a:r>
              <a:rPr lang="en"/>
              <a:t> needed for inferences of large-scale deep learning models.</a:t>
            </a:r>
            <a:endParaRPr/>
          </a:p>
          <a:p>
            <a:pPr indent="-311150" lvl="0" marL="457200" rtl="0" algn="l">
              <a:spcBef>
                <a:spcPts val="0"/>
              </a:spcBef>
              <a:spcAft>
                <a:spcPts val="0"/>
              </a:spcAft>
              <a:buSzPts val="1300"/>
              <a:buChar char="●"/>
            </a:pPr>
            <a:r>
              <a:rPr lang="en"/>
              <a:t>Coming to models, it is </a:t>
            </a:r>
            <a:r>
              <a:rPr b="1" lang="en"/>
              <a:t>agnostic</a:t>
            </a:r>
            <a:r>
              <a:rPr lang="en"/>
              <a:t> in nature. However, there’s </a:t>
            </a:r>
            <a:r>
              <a:rPr b="1" lang="en"/>
              <a:t>no multi-model support</a:t>
            </a:r>
            <a:r>
              <a:rPr lang="en"/>
              <a:t> as the focus of the paper was stuck on EMR data alone.</a:t>
            </a:r>
            <a:endParaRPr/>
          </a:p>
          <a:p>
            <a:pPr indent="-311150" lvl="0" marL="457200" rtl="0" algn="l">
              <a:spcBef>
                <a:spcPts val="0"/>
              </a:spcBef>
              <a:spcAft>
                <a:spcPts val="0"/>
              </a:spcAft>
              <a:buSzPts val="1300"/>
              <a:buChar char="●"/>
            </a:pPr>
            <a:r>
              <a:rPr lang="en"/>
              <a:t>It provides more </a:t>
            </a:r>
            <a:r>
              <a:rPr b="1" lang="en"/>
              <a:t>transparency </a:t>
            </a:r>
            <a:r>
              <a:rPr lang="en"/>
              <a:t>than vendor models are components are open sourced. [14] [15] [16]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Relevance </a:t>
            </a:r>
            <a:endParaRPr/>
          </a:p>
        </p:txBody>
      </p:sp>
      <p:sp>
        <p:nvSpPr>
          <p:cNvPr id="167" name="Google Shape;167;p28"/>
          <p:cNvSpPr txBox="1"/>
          <p:nvPr>
            <p:ph idx="1" type="body"/>
          </p:nvPr>
        </p:nvSpPr>
        <p:spPr>
          <a:xfrm>
            <a:off x="4644675" y="500925"/>
            <a:ext cx="4381800" cy="449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4 Vs of Big Data:</a:t>
            </a:r>
            <a:endParaRPr/>
          </a:p>
          <a:p>
            <a:pPr indent="-298450" lvl="1" marL="914400" rtl="0" algn="l">
              <a:spcBef>
                <a:spcPts val="0"/>
              </a:spcBef>
              <a:spcAft>
                <a:spcPts val="0"/>
              </a:spcAft>
              <a:buSzPts val="1100"/>
              <a:buChar char="○"/>
            </a:pPr>
            <a:r>
              <a:rPr b="1" lang="en"/>
              <a:t>Volume</a:t>
            </a:r>
            <a:r>
              <a:rPr lang="en"/>
              <a:t>: Millions of patients in STARR (~2.4M)</a:t>
            </a:r>
            <a:endParaRPr/>
          </a:p>
          <a:p>
            <a:pPr indent="-298450" lvl="1" marL="914400" rtl="0" algn="l">
              <a:spcBef>
                <a:spcPts val="0"/>
              </a:spcBef>
              <a:spcAft>
                <a:spcPts val="0"/>
              </a:spcAft>
              <a:buSzPts val="1100"/>
              <a:buFont typeface="Arial"/>
              <a:buChar char="○"/>
            </a:pPr>
            <a:r>
              <a:rPr b="1" lang="en"/>
              <a:t>Velocity</a:t>
            </a:r>
            <a:r>
              <a:rPr lang="en"/>
              <a:t>: Real-time EMR streams</a:t>
            </a:r>
            <a:endParaRPr/>
          </a:p>
          <a:p>
            <a:pPr indent="-298450" lvl="1" marL="914400" rtl="0" algn="l">
              <a:spcBef>
                <a:spcPts val="0"/>
              </a:spcBef>
              <a:spcAft>
                <a:spcPts val="0"/>
              </a:spcAft>
              <a:buSzPts val="1100"/>
              <a:buFont typeface="Arial"/>
              <a:buChar char="○"/>
            </a:pPr>
            <a:r>
              <a:rPr b="1" lang="en"/>
              <a:t>Variety</a:t>
            </a:r>
            <a:r>
              <a:rPr lang="en"/>
              <a:t>: Structured EMR data (demographics, labs, medications) </a:t>
            </a:r>
            <a:endParaRPr/>
          </a:p>
          <a:p>
            <a:pPr indent="-298450" lvl="1" marL="914400" rtl="0" algn="l">
              <a:spcBef>
                <a:spcPts val="0"/>
              </a:spcBef>
              <a:spcAft>
                <a:spcPts val="0"/>
              </a:spcAft>
              <a:buSzPts val="1100"/>
              <a:buFont typeface="Arial"/>
              <a:buChar char="○"/>
            </a:pPr>
            <a:r>
              <a:rPr b="1" lang="en"/>
              <a:t>Veracity</a:t>
            </a:r>
            <a:r>
              <a:rPr lang="en"/>
              <a:t>: Data quality challenges, ETL pipelines, and mappings between research and production data.</a:t>
            </a:r>
            <a:endParaRPr/>
          </a:p>
          <a:p>
            <a:pPr indent="-311150" lvl="0" marL="457200" rtl="0" algn="l">
              <a:spcBef>
                <a:spcPts val="0"/>
              </a:spcBef>
              <a:spcAft>
                <a:spcPts val="0"/>
              </a:spcAft>
              <a:buSzPts val="1300"/>
              <a:buChar char="●"/>
            </a:pPr>
            <a:r>
              <a:rPr lang="en"/>
              <a:t>It is built on cloud-native tools.</a:t>
            </a:r>
            <a:endParaRPr/>
          </a:p>
          <a:p>
            <a:pPr indent="-298450" lvl="1" marL="914400" rtl="0" algn="l">
              <a:spcBef>
                <a:spcPts val="0"/>
              </a:spcBef>
              <a:spcAft>
                <a:spcPts val="0"/>
              </a:spcAft>
              <a:buSzPts val="1100"/>
              <a:buChar char="○"/>
            </a:pPr>
            <a:r>
              <a:rPr lang="en"/>
              <a:t>Azure-functions - serverless compute which is similar to AWS instances.</a:t>
            </a:r>
            <a:endParaRPr/>
          </a:p>
          <a:p>
            <a:pPr indent="-298450" lvl="1" marL="914400" rtl="0" algn="l">
              <a:spcBef>
                <a:spcPts val="0"/>
              </a:spcBef>
              <a:spcAft>
                <a:spcPts val="0"/>
              </a:spcAft>
              <a:buSzPts val="1100"/>
              <a:buChar char="○"/>
            </a:pPr>
            <a:r>
              <a:rPr lang="en"/>
              <a:t>APIs (REST) for interoperability, which parallels to Hadoop/YARN where distributed systems manage pipelines.</a:t>
            </a:r>
            <a:endParaRPr/>
          </a:p>
          <a:p>
            <a:pPr indent="-311150" lvl="0" marL="457200" rtl="0" algn="l">
              <a:spcBef>
                <a:spcPts val="0"/>
              </a:spcBef>
              <a:spcAft>
                <a:spcPts val="0"/>
              </a:spcAft>
              <a:buSzPts val="1300"/>
              <a:buChar char="●"/>
            </a:pPr>
            <a:r>
              <a:rPr lang="en"/>
              <a:t>It supports core-analytics such as regression, classification, clustering along with monitoring.</a:t>
            </a:r>
            <a:endParaRPr/>
          </a:p>
          <a:p>
            <a:pPr indent="-311150" lvl="0" marL="457200" rtl="0" algn="l">
              <a:spcBef>
                <a:spcPts val="0"/>
              </a:spcBef>
              <a:spcAft>
                <a:spcPts val="0"/>
              </a:spcAft>
              <a:buSzPts val="1300"/>
              <a:buChar char="●"/>
            </a:pPr>
            <a:r>
              <a:rPr lang="en"/>
              <a:t>It tracks AUROC, calibration curves, fairness across demographic subgroups and monitors drift. Thereby, turning raw analytics into actionable insights.</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73" name="Google Shape;173;p29"/>
          <p:cNvSpPr txBox="1"/>
          <p:nvPr>
            <p:ph idx="1" type="body"/>
          </p:nvPr>
        </p:nvSpPr>
        <p:spPr>
          <a:xfrm>
            <a:off x="4644675" y="500925"/>
            <a:ext cx="4372500" cy="4497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DEPLOYR is Stanford’s in-house framework for integrating research-based ML models into EMRs in real-time.</a:t>
            </a:r>
            <a:endParaRPr/>
          </a:p>
          <a:p>
            <a:pPr indent="-311150" lvl="0" marL="457200" rtl="0" algn="l">
              <a:spcBef>
                <a:spcPts val="0"/>
              </a:spcBef>
              <a:spcAft>
                <a:spcPts val="0"/>
              </a:spcAft>
              <a:buSzPts val="1300"/>
              <a:buChar char="●"/>
            </a:pPr>
            <a:r>
              <a:rPr lang="en"/>
              <a:t>It avoids vendor-lock in.</a:t>
            </a:r>
            <a:endParaRPr/>
          </a:p>
          <a:p>
            <a:pPr indent="-311150" lvl="1" marL="914400" rtl="0" algn="l">
              <a:spcBef>
                <a:spcPts val="0"/>
              </a:spcBef>
              <a:spcAft>
                <a:spcPts val="0"/>
              </a:spcAft>
              <a:buSzPts val="1300"/>
              <a:buChar char="○"/>
            </a:pPr>
            <a:r>
              <a:rPr lang="en" sz="1300"/>
              <a:t>Extensible to any institution with a </a:t>
            </a:r>
            <a:r>
              <a:rPr b="1" lang="en" sz="1300"/>
              <a:t>clinical data warehouse + FHIR </a:t>
            </a:r>
            <a:r>
              <a:rPr lang="en" sz="1300"/>
              <a:t>(fast healthcare interoperability resources)</a:t>
            </a:r>
            <a:r>
              <a:rPr b="1" lang="en" sz="1300"/>
              <a:t> APIs</a:t>
            </a:r>
            <a:r>
              <a:rPr lang="en" sz="1300"/>
              <a:t>.</a:t>
            </a:r>
            <a:endParaRPr sz="1300"/>
          </a:p>
          <a:p>
            <a:pPr indent="-311150" lvl="1" marL="914400" rtl="0" algn="l">
              <a:spcBef>
                <a:spcPts val="0"/>
              </a:spcBef>
              <a:spcAft>
                <a:spcPts val="0"/>
              </a:spcAft>
              <a:buSzPts val="1300"/>
              <a:buChar char="○"/>
            </a:pPr>
            <a:r>
              <a:rPr lang="en" sz="1300"/>
              <a:t>Epic-specific APIs were used, but similar tools exist in other EMRs.</a:t>
            </a:r>
            <a:endParaRPr/>
          </a:p>
          <a:p>
            <a:pPr indent="-311150" lvl="0" marL="457200" rtl="0" algn="l">
              <a:spcBef>
                <a:spcPts val="0"/>
              </a:spcBef>
              <a:spcAft>
                <a:spcPts val="0"/>
              </a:spcAft>
              <a:buSzPts val="1300"/>
              <a:buChar char="●"/>
            </a:pPr>
            <a:r>
              <a:rPr lang="en"/>
              <a:t>Supports live deployment of models.</a:t>
            </a:r>
            <a:endParaRPr/>
          </a:p>
          <a:p>
            <a:pPr indent="-311150" lvl="0" marL="457200" rtl="0" algn="l">
              <a:spcBef>
                <a:spcPts val="0"/>
              </a:spcBef>
              <a:spcAft>
                <a:spcPts val="0"/>
              </a:spcAft>
              <a:buSzPts val="1300"/>
              <a:buChar char="●"/>
            </a:pPr>
            <a:r>
              <a:rPr lang="en"/>
              <a:t>Integrates into clinician workflows.</a:t>
            </a:r>
            <a:endParaRPr/>
          </a:p>
          <a:p>
            <a:pPr indent="-311150" lvl="0" marL="457200" rtl="0" algn="l">
              <a:spcBef>
                <a:spcPts val="0"/>
              </a:spcBef>
              <a:spcAft>
                <a:spcPts val="0"/>
              </a:spcAft>
              <a:buSzPts val="1300"/>
              <a:buChar char="●"/>
            </a:pPr>
            <a:r>
              <a:rPr lang="en"/>
              <a:t>Framework is model-agnostic (binary, multi-class, regression).</a:t>
            </a:r>
            <a:endParaRPr/>
          </a:p>
          <a:p>
            <a:pPr indent="-311150" lvl="0" marL="457200" rtl="0" algn="l">
              <a:spcBef>
                <a:spcPts val="0"/>
              </a:spcBef>
              <a:spcAft>
                <a:spcPts val="0"/>
              </a:spcAft>
              <a:buSzPts val="1300"/>
              <a:buChar char="●"/>
            </a:pPr>
            <a:r>
              <a:rPr lang="en"/>
              <a:t>Enables prospective testing of models, thereby bridging the gap between research and clinical practice.</a:t>
            </a:r>
            <a:endParaRPr/>
          </a:p>
          <a:p>
            <a:pPr indent="-311150" lvl="0" marL="457200" rtl="0" algn="l">
              <a:spcBef>
                <a:spcPts val="0"/>
              </a:spcBef>
              <a:spcAft>
                <a:spcPts val="0"/>
              </a:spcAft>
              <a:buSzPts val="1300"/>
              <a:buChar char="●"/>
            </a:pPr>
            <a:r>
              <a:rPr lang="en"/>
              <a:t>Currently focused on structured EMR data. Future work needed for unstructured notes and multimodal data.</a:t>
            </a:r>
            <a:endParaRPr/>
          </a:p>
          <a:p>
            <a:pPr indent="0" lvl="0" marL="457200" rtl="0" algn="l">
              <a:spcBef>
                <a:spcPts val="1200"/>
              </a:spcBef>
              <a:spcAft>
                <a:spcPts val="0"/>
              </a:spcAft>
              <a:buNone/>
            </a:pPr>
            <a:r>
              <a:t/>
            </a:r>
            <a:endParaRPr/>
          </a:p>
          <a:p>
            <a:pPr indent="0" lvl="0" marL="45720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79" name="Google Shape;179;p30"/>
          <p:cNvSpPr txBox="1"/>
          <p:nvPr>
            <p:ph idx="1" type="body"/>
          </p:nvPr>
        </p:nvSpPr>
        <p:spPr>
          <a:xfrm>
            <a:off x="4644675" y="500925"/>
            <a:ext cx="4404900" cy="452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[1] E. J. Odisho, </a:t>
            </a:r>
            <a:r>
              <a:rPr i="1" lang="en"/>
              <a:t>et al.</a:t>
            </a:r>
            <a:r>
              <a:rPr lang="en"/>
              <a:t>, “Background and significance,” </a:t>
            </a:r>
            <a:r>
              <a:rPr i="1" lang="en"/>
              <a:t>NPJ Digit. Med.</a:t>
            </a:r>
            <a:r>
              <a:rPr lang="en"/>
              <a:t>, Aug. 2023. [Online]. Available: </a:t>
            </a:r>
            <a:r>
              <a:rPr lang="en" u="sng">
                <a:hlinkClick r:id="rId3"/>
              </a:rPr>
              <a:t>https://pmc.ncbi.nlm.nih.gov/articles/PMC10436147/</a:t>
            </a:r>
            <a:r>
              <a:rPr lang="en"/>
              <a:t>. [Accessed: Sept. 28, 2025].</a:t>
            </a:r>
            <a:endParaRPr/>
          </a:p>
          <a:p>
            <a:pPr indent="0" lvl="0" marL="0" rtl="0" algn="l">
              <a:spcBef>
                <a:spcPts val="1200"/>
              </a:spcBef>
              <a:spcAft>
                <a:spcPts val="0"/>
              </a:spcAft>
              <a:buNone/>
            </a:pPr>
            <a:r>
              <a:rPr lang="en"/>
              <a:t>[2] E. J. Odisho, </a:t>
            </a:r>
            <a:r>
              <a:rPr i="1" lang="en"/>
              <a:t>et al.</a:t>
            </a:r>
            <a:r>
              <a:rPr lang="en"/>
              <a:t>, “Abstract,” </a:t>
            </a:r>
            <a:r>
              <a:rPr i="1" lang="en"/>
              <a:t>NPJ Digit. Med.</a:t>
            </a:r>
            <a:r>
              <a:rPr lang="en"/>
              <a:t>, Aug. 2023. [Online]. Available: </a:t>
            </a:r>
            <a:r>
              <a:rPr lang="en" u="sng">
                <a:hlinkClick r:id="rId4"/>
              </a:rPr>
              <a:t>https://pmc.ncbi.nlm.nih.gov/articles/PMC10436147/</a:t>
            </a:r>
            <a:r>
              <a:rPr lang="en"/>
              <a:t>. [Accessed: Sept. 28, 2025].</a:t>
            </a:r>
            <a:endParaRPr/>
          </a:p>
          <a:p>
            <a:pPr indent="0" lvl="0" marL="0" rtl="0" algn="l">
              <a:spcBef>
                <a:spcPts val="1200"/>
              </a:spcBef>
              <a:spcAft>
                <a:spcPts val="0"/>
              </a:spcAft>
              <a:buNone/>
            </a:pPr>
            <a:r>
              <a:rPr lang="en"/>
              <a:t>[3] E. J. Odisho, </a:t>
            </a:r>
            <a:r>
              <a:rPr i="1" lang="en"/>
              <a:t>et al.</a:t>
            </a:r>
            <a:r>
              <a:rPr lang="en"/>
              <a:t>, “Summary of a DEPLOYR enabled model deployment,” </a:t>
            </a:r>
            <a:r>
              <a:rPr i="1" lang="en"/>
              <a:t>NPJ Digit. Med.</a:t>
            </a:r>
            <a:r>
              <a:rPr lang="en"/>
              <a:t>, Fig. 1, Aug. 2023. [Online]. Available: </a:t>
            </a:r>
            <a:r>
              <a:rPr lang="en" u="sng">
                <a:hlinkClick r:id="rId5"/>
              </a:rPr>
              <a:t>https://pmc.ncbi.nlm.nih.gov/articles/PMC10436147/figure/ocad114-F1/</a:t>
            </a:r>
            <a:r>
              <a:rPr lang="en"/>
              <a:t>. [Accessed: Sept. 28, 2025].</a:t>
            </a:r>
            <a:endParaRPr/>
          </a:p>
          <a:p>
            <a:pPr indent="0" lvl="0" marL="0" rtl="0" algn="l">
              <a:spcBef>
                <a:spcPts val="1200"/>
              </a:spcBef>
              <a:spcAft>
                <a:spcPts val="0"/>
              </a:spcAft>
              <a:buNone/>
            </a:pPr>
            <a:r>
              <a:rPr lang="en"/>
              <a:t>[4] Microsoft, “Azure Functions—Serverless Functions in Computing—Microsoft Azure,” 2023. [Online]. Available: </a:t>
            </a:r>
            <a:r>
              <a:rPr lang="en" u="sng">
                <a:hlinkClick r:id="rId6"/>
              </a:rPr>
              <a:t>https://azure.microsoft.com/en-us/products/functions/</a:t>
            </a:r>
            <a:r>
              <a:rPr lang="en"/>
              <a:t>. [Accessed: Sept. 28, 2025].</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85" name="Google Shape;185;p31"/>
          <p:cNvSpPr txBox="1"/>
          <p:nvPr>
            <p:ph idx="1" type="body"/>
          </p:nvPr>
        </p:nvSpPr>
        <p:spPr>
          <a:xfrm>
            <a:off x="4618225" y="500925"/>
            <a:ext cx="4465800" cy="4642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latin typeface="Arial"/>
                <a:ea typeface="Arial"/>
                <a:cs typeface="Arial"/>
                <a:sym typeface="Arial"/>
              </a:rPr>
              <a:t>[5] Streamlit, “Streamlit: a faster way to build and share data apps,” 2023. [Online]. Available: </a:t>
            </a:r>
            <a:r>
              <a:rPr lang="en" u="sng">
                <a:latin typeface="Arial"/>
                <a:ea typeface="Arial"/>
                <a:cs typeface="Arial"/>
                <a:sym typeface="Arial"/>
                <a:hlinkClick r:id="rId3"/>
              </a:rPr>
              <a:t>https://streamlit.io/</a:t>
            </a:r>
            <a:r>
              <a:rPr lang="en">
                <a:latin typeface="Arial"/>
                <a:ea typeface="Arial"/>
                <a:cs typeface="Arial"/>
                <a:sym typeface="Arial"/>
              </a:rPr>
              <a:t>. [Accessed: Sept. 28, 2025].</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[6] E. J. Odisho, </a:t>
            </a:r>
            <a:r>
              <a:rPr i="1" lang="en">
                <a:latin typeface="Arial"/>
                <a:ea typeface="Arial"/>
                <a:cs typeface="Arial"/>
                <a:sym typeface="Arial"/>
              </a:rPr>
              <a:t>et al.</a:t>
            </a:r>
            <a:r>
              <a:rPr lang="en">
                <a:latin typeface="Arial"/>
                <a:ea typeface="Arial"/>
                <a:cs typeface="Arial"/>
                <a:sym typeface="Arial"/>
              </a:rPr>
              <a:t>, “Mappings and Inferences in DEPLOYR-serve,” </a:t>
            </a:r>
            <a:r>
              <a:rPr i="1" lang="en">
                <a:latin typeface="Arial"/>
                <a:ea typeface="Arial"/>
                <a:cs typeface="Arial"/>
                <a:sym typeface="Arial"/>
              </a:rPr>
              <a:t>NPJ Digit. Med.</a:t>
            </a:r>
            <a:r>
              <a:rPr lang="en">
                <a:latin typeface="Arial"/>
                <a:ea typeface="Arial"/>
                <a:cs typeface="Arial"/>
                <a:sym typeface="Arial"/>
              </a:rPr>
              <a:t>, Fig. 2, Aug. 2023. [Online]. Available: </a:t>
            </a:r>
            <a:r>
              <a:rPr lang="en" u="sng">
                <a:latin typeface="Arial"/>
                <a:ea typeface="Arial"/>
                <a:cs typeface="Arial"/>
                <a:sym typeface="Arial"/>
                <a:hlinkClick r:id="rId4"/>
              </a:rPr>
              <a:t>https://pmc.ncbi.nlm.nih.gov/articles/PMC10436147/figure/ocad114-F2/</a:t>
            </a:r>
            <a:r>
              <a:rPr lang="en">
                <a:latin typeface="Arial"/>
                <a:ea typeface="Arial"/>
                <a:cs typeface="Arial"/>
                <a:sym typeface="Arial"/>
              </a:rPr>
              <a:t>. [Accessed: Sept. 28, 2025].</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[7] E. J. Odisho </a:t>
            </a:r>
            <a:r>
              <a:rPr i="1" lang="en">
                <a:latin typeface="Arial"/>
                <a:ea typeface="Arial"/>
                <a:cs typeface="Arial"/>
                <a:sym typeface="Arial"/>
              </a:rPr>
              <a:t>et al</a:t>
            </a:r>
            <a:r>
              <a:rPr lang="en">
                <a:latin typeface="Arial"/>
                <a:ea typeface="Arial"/>
                <a:cs typeface="Arial"/>
                <a:sym typeface="Arial"/>
              </a:rPr>
              <a:t>., “Training Data Source,” </a:t>
            </a:r>
            <a:r>
              <a:rPr i="1" lang="en">
                <a:latin typeface="Arial"/>
                <a:ea typeface="Arial"/>
                <a:cs typeface="Arial"/>
                <a:sym typeface="Arial"/>
              </a:rPr>
              <a:t>NPJ Digital Medicine</a:t>
            </a:r>
            <a:r>
              <a:rPr lang="en">
                <a:latin typeface="Arial"/>
                <a:ea typeface="Arial"/>
                <a:cs typeface="Arial"/>
                <a:sym typeface="Arial"/>
              </a:rPr>
              <a:t>, section “Training Data Source,” in: </a:t>
            </a:r>
            <a:r>
              <a:rPr i="1" lang="en">
                <a:latin typeface="Arial"/>
                <a:ea typeface="Arial"/>
                <a:cs typeface="Arial"/>
                <a:sym typeface="Arial"/>
              </a:rPr>
              <a:t>PMC10436147</a:t>
            </a:r>
            <a:r>
              <a:rPr lang="en">
                <a:latin typeface="Arial"/>
                <a:ea typeface="Arial"/>
                <a:cs typeface="Arial"/>
                <a:sym typeface="Arial"/>
              </a:rPr>
              <a:t>, 2023. [Online]. Available: </a:t>
            </a:r>
            <a:r>
              <a:rPr lang="en" u="sng">
                <a:latin typeface="Arial"/>
                <a:ea typeface="Arial"/>
                <a:cs typeface="Arial"/>
                <a:sym typeface="Arial"/>
                <a:hlinkClick r:id="rId5"/>
              </a:rPr>
              <a:t>https://pmc.ncbi.nlm.nih.gov/articles/PMC10436147/#ocad114-B27</a:t>
            </a:r>
            <a:r>
              <a:rPr lang="en">
                <a:latin typeface="Arial"/>
                <a:ea typeface="Arial"/>
                <a:cs typeface="Arial"/>
                <a:sym typeface="Arial"/>
              </a:rPr>
              <a:t>. [Accessed: Sept. 28, 2025].</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[8] E. J. Odisho, </a:t>
            </a:r>
            <a:r>
              <a:rPr i="1" lang="en">
                <a:latin typeface="Arial"/>
                <a:ea typeface="Arial"/>
                <a:cs typeface="Arial"/>
                <a:sym typeface="Arial"/>
              </a:rPr>
              <a:t>et al.</a:t>
            </a:r>
            <a:r>
              <a:rPr lang="en">
                <a:latin typeface="Arial"/>
                <a:ea typeface="Arial"/>
                <a:cs typeface="Arial"/>
                <a:sym typeface="Arial"/>
              </a:rPr>
              <a:t>, “Triggering Mechanism,” </a:t>
            </a:r>
            <a:r>
              <a:rPr i="1" lang="en">
                <a:latin typeface="Arial"/>
                <a:ea typeface="Arial"/>
                <a:cs typeface="Arial"/>
                <a:sym typeface="Arial"/>
              </a:rPr>
              <a:t>NPJ Digit. Med.</a:t>
            </a:r>
            <a:r>
              <a:rPr lang="en">
                <a:latin typeface="Arial"/>
                <a:ea typeface="Arial"/>
                <a:cs typeface="Arial"/>
                <a:sym typeface="Arial"/>
              </a:rPr>
              <a:t>, Fig. 3, Aug. 2023. [Online]. Available: </a:t>
            </a:r>
            <a:r>
              <a:rPr lang="en" u="sng">
                <a:latin typeface="Arial"/>
                <a:ea typeface="Arial"/>
                <a:cs typeface="Arial"/>
                <a:sym typeface="Arial"/>
                <a:hlinkClick r:id="rId6"/>
              </a:rPr>
              <a:t>https://pmc.ncbi.nlm.nih.gov/articles/PMC10436147/figure/ocad114-F3/</a:t>
            </a:r>
            <a:r>
              <a:rPr lang="en">
                <a:latin typeface="Arial"/>
                <a:ea typeface="Arial"/>
                <a:cs typeface="Arial"/>
                <a:sym typeface="Arial"/>
              </a:rPr>
              <a:t>. [Accessed: Sept. 28, 2025].</a:t>
            </a:r>
            <a:endParaRPr>
              <a:latin typeface="Arial"/>
              <a:ea typeface="Arial"/>
              <a:cs typeface="Arial"/>
              <a:sym typeface="Arial"/>
            </a:endParaRPr>
          </a:p>
          <a:p>
            <a:pPr indent="0" lvl="0" marL="0" rtl="0" algn="l">
              <a:spcBef>
                <a:spcPts val="1200"/>
              </a:spcBef>
              <a:spcAft>
                <a:spcPts val="1200"/>
              </a:spcAft>
              <a:buNone/>
            </a:pPr>
            <a:br>
              <a:rPr lang="en">
                <a:latin typeface="Arial"/>
                <a:ea typeface="Arial"/>
                <a:cs typeface="Arial"/>
                <a:sym typeface="Arial"/>
              </a:rPr>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3" name="Google Shape;73;p14"/>
          <p:cNvSpPr txBox="1"/>
          <p:nvPr>
            <p:ph idx="1" type="body"/>
          </p:nvPr>
        </p:nvSpPr>
        <p:spPr>
          <a:xfrm>
            <a:off x="4644675" y="500925"/>
            <a:ext cx="4415700" cy="454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Machine Learning (ML) in healthcare has immense potential, given the vast amount of electronic health records (EMRs). There were around 250k papers at the time of the research [1].</a:t>
            </a:r>
            <a:endParaRPr/>
          </a:p>
          <a:p>
            <a:pPr indent="-311150" lvl="0" marL="457200" rtl="0" algn="l">
              <a:spcBef>
                <a:spcPts val="0"/>
              </a:spcBef>
              <a:spcAft>
                <a:spcPts val="0"/>
              </a:spcAft>
              <a:buSzPts val="1300"/>
              <a:buChar char="●"/>
            </a:pPr>
            <a:r>
              <a:rPr lang="en"/>
              <a:t>Yet, many research-based models end up in “</a:t>
            </a:r>
            <a:r>
              <a:rPr b="1" lang="en"/>
              <a:t>model-graveyard</a:t>
            </a:r>
            <a:r>
              <a:rPr lang="en"/>
              <a:t>” because of a lack of a deployment framework in clinical settings.</a:t>
            </a:r>
            <a:endParaRPr/>
          </a:p>
          <a:p>
            <a:pPr indent="-311150" lvl="0" marL="457200" rtl="0" algn="l">
              <a:spcBef>
                <a:spcPts val="0"/>
              </a:spcBef>
              <a:spcAft>
                <a:spcPts val="0"/>
              </a:spcAft>
              <a:buSzPts val="1300"/>
              <a:buChar char="●"/>
            </a:pPr>
            <a:r>
              <a:rPr lang="en"/>
              <a:t>Moreover, high predictive power isn’t sufficient alone for real-world impact.</a:t>
            </a:r>
            <a:endParaRPr/>
          </a:p>
          <a:p>
            <a:pPr indent="-311150" lvl="0" marL="457200" rtl="0" algn="l">
              <a:spcBef>
                <a:spcPts val="0"/>
              </a:spcBef>
              <a:spcAft>
                <a:spcPts val="0"/>
              </a:spcAft>
              <a:buSzPts val="1300"/>
              <a:buChar char="●"/>
            </a:pPr>
            <a:r>
              <a:rPr lang="en"/>
              <a:t>For such impact, models must show:</a:t>
            </a:r>
            <a:endParaRPr/>
          </a:p>
          <a:p>
            <a:pPr indent="-298450" lvl="1" marL="914400" rtl="0" algn="l">
              <a:spcBef>
                <a:spcPts val="0"/>
              </a:spcBef>
              <a:spcAft>
                <a:spcPts val="0"/>
              </a:spcAft>
              <a:buSzPts val="1100"/>
              <a:buChar char="○"/>
            </a:pPr>
            <a:r>
              <a:rPr lang="en"/>
              <a:t>Clear clinical actions that follow from predicts.</a:t>
            </a:r>
            <a:endParaRPr/>
          </a:p>
          <a:p>
            <a:pPr indent="-298450" lvl="1" marL="914400" rtl="0" algn="l">
              <a:spcBef>
                <a:spcPts val="0"/>
              </a:spcBef>
              <a:spcAft>
                <a:spcPts val="0"/>
              </a:spcAft>
              <a:buSzPts val="1100"/>
              <a:buChar char="○"/>
            </a:pPr>
            <a:r>
              <a:rPr lang="en"/>
              <a:t>Improvement in patient outcomes.</a:t>
            </a:r>
            <a:endParaRPr/>
          </a:p>
          <a:p>
            <a:pPr indent="-298450" lvl="1" marL="914400" rtl="0" algn="l">
              <a:spcBef>
                <a:spcPts val="0"/>
              </a:spcBef>
              <a:spcAft>
                <a:spcPts val="0"/>
              </a:spcAft>
              <a:buSzPts val="1100"/>
              <a:buChar char="○"/>
            </a:pPr>
            <a:r>
              <a:rPr b="1" lang="en"/>
              <a:t>Fairness </a:t>
            </a:r>
            <a:endParaRPr b="1"/>
          </a:p>
          <a:p>
            <a:pPr indent="-298450" lvl="2" marL="1371600" rtl="0" algn="l">
              <a:spcBef>
                <a:spcPts val="0"/>
              </a:spcBef>
              <a:spcAft>
                <a:spcPts val="0"/>
              </a:spcAft>
              <a:buSzPts val="1100"/>
              <a:buChar char="■"/>
            </a:pPr>
            <a:r>
              <a:rPr lang="en"/>
              <a:t>Benefits should be applicable to people belonging to all demographics.</a:t>
            </a:r>
            <a:endParaRPr/>
          </a:p>
          <a:p>
            <a:pPr indent="-311150" lvl="0" marL="457200" rtl="0" algn="l">
              <a:spcBef>
                <a:spcPts val="0"/>
              </a:spcBef>
              <a:spcAft>
                <a:spcPts val="0"/>
              </a:spcAft>
              <a:buSzPts val="1300"/>
              <a:buChar char="●"/>
            </a:pPr>
            <a:r>
              <a:rPr lang="en"/>
              <a:t>Leading institutions were therefore creating frameworks for ML deployment with a focus of model safety, reliability and usefulness across sections of the model life-cycle.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1" name="Google Shape;191;p32"/>
          <p:cNvSpPr txBox="1"/>
          <p:nvPr>
            <p:ph idx="1" type="body"/>
          </p:nvPr>
        </p:nvSpPr>
        <p:spPr>
          <a:xfrm>
            <a:off x="4644675" y="500925"/>
            <a:ext cx="4421700" cy="4535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latin typeface="Arial"/>
                <a:ea typeface="Arial"/>
                <a:cs typeface="Arial"/>
                <a:sym typeface="Arial"/>
              </a:rPr>
              <a:t>[9] A. Zhang, Z. C. Lipton, M. Li, and A. J. Smola, “Environment and Distribution shifts,” </a:t>
            </a:r>
            <a:r>
              <a:rPr i="1" lang="en">
                <a:latin typeface="Arial"/>
                <a:ea typeface="Arial"/>
                <a:cs typeface="Arial"/>
                <a:sym typeface="Arial"/>
              </a:rPr>
              <a:t>Dive into Deep Learning</a:t>
            </a:r>
            <a:r>
              <a:rPr lang="en">
                <a:latin typeface="Arial"/>
                <a:ea typeface="Arial"/>
                <a:cs typeface="Arial"/>
                <a:sym typeface="Arial"/>
              </a:rPr>
              <a:t>. [Online]. Available: </a:t>
            </a:r>
            <a:r>
              <a:rPr lang="en" u="sng">
                <a:latin typeface="Arial"/>
                <a:ea typeface="Arial"/>
                <a:cs typeface="Arial"/>
                <a:sym typeface="Arial"/>
                <a:hlinkClick r:id="rId3"/>
              </a:rPr>
              <a:t>https://d2l.ai/chapter_linear-classification/environment-and-distribution-shift.html</a:t>
            </a:r>
            <a:r>
              <a:rPr lang="en">
                <a:latin typeface="Arial"/>
                <a:ea typeface="Arial"/>
                <a:cs typeface="Arial"/>
                <a:sym typeface="Arial"/>
              </a:rPr>
              <a:t>. [Accessed: Sept. 28, 2025].</a:t>
            </a:r>
            <a:endParaRPr/>
          </a:p>
          <a:p>
            <a:pPr indent="0" lvl="0" marL="0" rtl="0" algn="l">
              <a:spcBef>
                <a:spcPts val="1200"/>
              </a:spcBef>
              <a:spcAft>
                <a:spcPts val="0"/>
              </a:spcAft>
              <a:buNone/>
            </a:pPr>
            <a:r>
              <a:rPr lang="en"/>
              <a:t>[10] E. J. Odisho, </a:t>
            </a:r>
            <a:r>
              <a:rPr i="1" lang="en"/>
              <a:t>et al.</a:t>
            </a:r>
            <a:r>
              <a:rPr lang="en"/>
              <a:t>, “DEPLOYR performance monitoring,” </a:t>
            </a:r>
            <a:r>
              <a:rPr i="1" lang="en"/>
              <a:t>NPJ Digit. Med.</a:t>
            </a:r>
            <a:r>
              <a:rPr lang="en"/>
              <a:t>, Fig. 5, Aug. 2023. [Online]. Available: </a:t>
            </a:r>
            <a:r>
              <a:rPr lang="en" u="sng">
                <a:hlinkClick r:id="rId4"/>
              </a:rPr>
              <a:t>https://pmc.ncbi.nlm.nih.gov/articles/PMC10436147/figure/ocad114-F5/</a:t>
            </a:r>
            <a:r>
              <a:rPr lang="en"/>
              <a:t>. [Accessed: Sept. 28, 2025].</a:t>
            </a:r>
            <a:endParaRPr/>
          </a:p>
          <a:p>
            <a:pPr indent="0" lvl="0" marL="0" rtl="0" algn="l">
              <a:spcBef>
                <a:spcPts val="1200"/>
              </a:spcBef>
              <a:spcAft>
                <a:spcPts val="0"/>
              </a:spcAft>
              <a:buNone/>
            </a:pPr>
            <a:r>
              <a:rPr lang="en"/>
              <a:t>[11] E. J. Odisho, </a:t>
            </a:r>
            <a:r>
              <a:rPr i="1" lang="en"/>
              <a:t>et al.</a:t>
            </a:r>
            <a:r>
              <a:rPr lang="en"/>
              <a:t>, “Results Table 2,” </a:t>
            </a:r>
            <a:r>
              <a:rPr i="1" lang="en"/>
              <a:t>NPJ Digit. Med.</a:t>
            </a:r>
            <a:r>
              <a:rPr lang="en"/>
              <a:t>, Aug. 2023. [Online]. Available: </a:t>
            </a:r>
            <a:r>
              <a:rPr lang="en" u="sng">
                <a:hlinkClick r:id="rId5"/>
              </a:rPr>
              <a:t>https://pmc.ncbi.nlm.nih.gov/articles/PMC10436147/table/ocad114-T2/</a:t>
            </a:r>
            <a:r>
              <a:rPr lang="en"/>
              <a:t>. [Accessed: Sept. 28, 2025].</a:t>
            </a:r>
            <a:endParaRPr/>
          </a:p>
          <a:p>
            <a:pPr indent="0" lvl="0" marL="0" rtl="0" algn="l">
              <a:spcBef>
                <a:spcPts val="1200"/>
              </a:spcBef>
              <a:spcAft>
                <a:spcPts val="0"/>
              </a:spcAft>
              <a:buNone/>
            </a:pPr>
            <a:r>
              <a:rPr lang="en"/>
              <a:t>[12] Evidently AI, “What is data drift in ML, and how to detect and handle it,” Evidently AI, Jan. 9, 2025. [Online]. Available: </a:t>
            </a:r>
            <a:r>
              <a:rPr lang="en" u="sng">
                <a:hlinkClick r:id="rId6"/>
              </a:rPr>
              <a:t>https://www.evidentlyai.com/ml-in-production/data-drift</a:t>
            </a:r>
            <a:r>
              <a:rPr lang="en"/>
              <a:t>. [Accessed: Sept. 28, 2025].</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97" name="Google Shape;197;p33"/>
          <p:cNvSpPr txBox="1"/>
          <p:nvPr>
            <p:ph idx="1" type="body"/>
          </p:nvPr>
        </p:nvSpPr>
        <p:spPr>
          <a:xfrm>
            <a:off x="4644675" y="500925"/>
            <a:ext cx="4499400" cy="4596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[13]  E. J. Odisho, </a:t>
            </a:r>
            <a:r>
              <a:rPr i="1" lang="en"/>
              <a:t>et al.</a:t>
            </a:r>
            <a:r>
              <a:rPr lang="en"/>
              <a:t>, “Discussion,” </a:t>
            </a:r>
            <a:r>
              <a:rPr i="1" lang="en"/>
              <a:t>NPJ Digit. Med.</a:t>
            </a:r>
            <a:r>
              <a:rPr lang="en"/>
              <a:t>, Aug. 2023. [Online]. Available: </a:t>
            </a:r>
            <a:r>
              <a:rPr lang="en" u="sng">
                <a:hlinkClick r:id="rId3"/>
              </a:rPr>
              <a:t>https://pmc.ncbi.nlm.nih.gov/articles/PMC10436147/</a:t>
            </a:r>
            <a:r>
              <a:rPr lang="en"/>
              <a:t>. [Accessed: Sept. 28, 2025].</a:t>
            </a:r>
            <a:endParaRPr/>
          </a:p>
          <a:p>
            <a:pPr indent="0" lvl="0" marL="0" rtl="0" algn="l">
              <a:spcBef>
                <a:spcPts val="1200"/>
              </a:spcBef>
              <a:spcAft>
                <a:spcPts val="0"/>
              </a:spcAft>
              <a:buNone/>
            </a:pPr>
            <a:r>
              <a:rPr lang="en"/>
              <a:t>[14] HealthRex Lab, “DEPLOYR-dev,” </a:t>
            </a:r>
            <a:r>
              <a:rPr i="1" lang="en"/>
              <a:t>GitHub repository</a:t>
            </a:r>
            <a:r>
              <a:rPr lang="en"/>
              <a:t>. [Online]. Available: </a:t>
            </a:r>
            <a:r>
              <a:rPr lang="en" u="sng">
                <a:hlinkClick r:id="rId4"/>
              </a:rPr>
              <a:t>https://github.com/HealthRex/deployr-dev</a:t>
            </a:r>
            <a:r>
              <a:rPr lang="en"/>
              <a:t>. [Accessed: Sept. 28, 2025].</a:t>
            </a:r>
            <a:endParaRPr/>
          </a:p>
          <a:p>
            <a:pPr indent="0" lvl="0" marL="0" rtl="0" algn="l">
              <a:spcBef>
                <a:spcPts val="1200"/>
              </a:spcBef>
              <a:spcAft>
                <a:spcPts val="0"/>
              </a:spcAft>
              <a:buNone/>
            </a:pPr>
            <a:r>
              <a:rPr lang="en"/>
              <a:t>[15] HealthRex Lab, “DEPLOYR-dash,” </a:t>
            </a:r>
            <a:r>
              <a:rPr i="1" lang="en"/>
              <a:t>GitHub repository</a:t>
            </a:r>
            <a:r>
              <a:rPr lang="en"/>
              <a:t>. [Online]. Available: </a:t>
            </a:r>
            <a:r>
              <a:rPr lang="en" u="sng">
                <a:hlinkClick r:id="rId5"/>
              </a:rPr>
              <a:t>https://github.com/HealthRex/deployr-dash</a:t>
            </a:r>
            <a:r>
              <a:rPr lang="en"/>
              <a:t>. [Accessed: Sept. 28, 2025].</a:t>
            </a:r>
            <a:endParaRPr/>
          </a:p>
          <a:p>
            <a:pPr indent="0" lvl="0" marL="0" rtl="0" algn="l">
              <a:spcBef>
                <a:spcPts val="1200"/>
              </a:spcBef>
              <a:spcAft>
                <a:spcPts val="1200"/>
              </a:spcAft>
              <a:buNone/>
            </a:pPr>
            <a:r>
              <a:rPr lang="en"/>
              <a:t>[16] HealthRex Lab, “DEPLOYR-serve,” </a:t>
            </a:r>
            <a:r>
              <a:rPr i="1" lang="en"/>
              <a:t>GitHub repository</a:t>
            </a:r>
            <a:r>
              <a:rPr lang="en"/>
              <a:t>. [Online]. Available: </a:t>
            </a:r>
            <a:r>
              <a:rPr lang="en" u="sng">
                <a:hlinkClick r:id="rId6"/>
              </a:rPr>
              <a:t>https://github.com/HealthRex/deployr-serve</a:t>
            </a:r>
            <a:r>
              <a:rPr lang="en"/>
              <a:t>. [Accessed: Sept. 28, 2025].</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9" name="Google Shape;79;p15"/>
          <p:cNvSpPr txBox="1"/>
          <p:nvPr>
            <p:ph idx="1" type="body"/>
          </p:nvPr>
        </p:nvSpPr>
        <p:spPr>
          <a:xfrm>
            <a:off x="4644675" y="500925"/>
            <a:ext cx="4499400" cy="4602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has met with many technical </a:t>
            </a:r>
            <a:r>
              <a:rPr lang="en"/>
              <a:t>barriers such as:</a:t>
            </a:r>
            <a:endParaRPr/>
          </a:p>
          <a:p>
            <a:pPr indent="-298450" lvl="1" marL="914400" rtl="0" algn="l">
              <a:spcBef>
                <a:spcPts val="0"/>
              </a:spcBef>
              <a:spcAft>
                <a:spcPts val="0"/>
              </a:spcAft>
              <a:buSzPts val="1100"/>
              <a:buChar char="○"/>
            </a:pPr>
            <a:r>
              <a:rPr lang="en"/>
              <a:t>Legacy infrastructure in hospitals.</a:t>
            </a:r>
            <a:endParaRPr/>
          </a:p>
          <a:p>
            <a:pPr indent="-298450" lvl="1" marL="914400" rtl="0" algn="l">
              <a:spcBef>
                <a:spcPts val="0"/>
              </a:spcBef>
              <a:spcAft>
                <a:spcPts val="0"/>
              </a:spcAft>
              <a:buSzPts val="1100"/>
              <a:buChar char="○"/>
            </a:pPr>
            <a:r>
              <a:rPr lang="en"/>
              <a:t>High overhead of building and maintaining ML-EHR integration.</a:t>
            </a:r>
            <a:endParaRPr/>
          </a:p>
          <a:p>
            <a:pPr indent="-311150" lvl="0" marL="457200" rtl="0" algn="l">
              <a:spcBef>
                <a:spcPts val="0"/>
              </a:spcBef>
              <a:spcAft>
                <a:spcPts val="0"/>
              </a:spcAft>
              <a:buSzPts val="1300"/>
              <a:buChar char="●"/>
            </a:pPr>
            <a:r>
              <a:rPr lang="en"/>
              <a:t>During the time of research, there were two main approaches:</a:t>
            </a:r>
            <a:endParaRPr/>
          </a:p>
          <a:p>
            <a:pPr indent="-298450" lvl="1" marL="914400" rtl="0" algn="l">
              <a:spcBef>
                <a:spcPts val="0"/>
              </a:spcBef>
              <a:spcAft>
                <a:spcPts val="0"/>
              </a:spcAft>
              <a:buSzPts val="1100"/>
              <a:buChar char="○"/>
            </a:pPr>
            <a:r>
              <a:rPr lang="en"/>
              <a:t>EMR-vendor native platforms such as Epic Nebula</a:t>
            </a:r>
            <a:endParaRPr/>
          </a:p>
          <a:p>
            <a:pPr indent="-298450" lvl="2" marL="1371600" rtl="0" algn="l">
              <a:spcBef>
                <a:spcPts val="0"/>
              </a:spcBef>
              <a:spcAft>
                <a:spcPts val="0"/>
              </a:spcAft>
              <a:buSzPts val="1100"/>
              <a:buChar char="■"/>
            </a:pPr>
            <a:r>
              <a:rPr lang="en"/>
              <a:t>This provides a benefit of low overhead and ease in sharing models across hospitals with same EMR systems.</a:t>
            </a:r>
            <a:endParaRPr/>
          </a:p>
          <a:p>
            <a:pPr indent="-298450" lvl="2" marL="1371600" rtl="0" algn="l">
              <a:spcBef>
                <a:spcPts val="0"/>
              </a:spcBef>
              <a:spcAft>
                <a:spcPts val="0"/>
              </a:spcAft>
              <a:buSzPts val="1100"/>
              <a:buChar char="■"/>
            </a:pPr>
            <a:r>
              <a:rPr lang="en"/>
              <a:t>However, the downside is that one could integrate custom - research built models which were made on hospital data.</a:t>
            </a:r>
            <a:endParaRPr/>
          </a:p>
          <a:p>
            <a:pPr indent="-298450" lvl="1" marL="914400" rtl="0" algn="l">
              <a:spcBef>
                <a:spcPts val="0"/>
              </a:spcBef>
              <a:spcAft>
                <a:spcPts val="0"/>
              </a:spcAft>
              <a:buSzPts val="1100"/>
              <a:buChar char="○"/>
            </a:pPr>
            <a:r>
              <a:rPr lang="en"/>
              <a:t>Custom frameworks built by institutions</a:t>
            </a:r>
            <a:endParaRPr/>
          </a:p>
          <a:p>
            <a:pPr indent="-298450" lvl="2" marL="1371600" rtl="0" algn="l">
              <a:spcBef>
                <a:spcPts val="0"/>
              </a:spcBef>
              <a:spcAft>
                <a:spcPts val="0"/>
              </a:spcAft>
              <a:buSzPts val="1100"/>
              <a:buChar char="■"/>
            </a:pPr>
            <a:r>
              <a:rPr lang="en"/>
              <a:t>Used daily EMR refreshes (not online).</a:t>
            </a:r>
            <a:endParaRPr/>
          </a:p>
          <a:p>
            <a:pPr indent="-298450" lvl="2" marL="1371600" rtl="0" algn="l">
              <a:spcBef>
                <a:spcPts val="0"/>
              </a:spcBef>
              <a:spcAft>
                <a:spcPts val="0"/>
              </a:spcAft>
              <a:buSzPts val="1100"/>
              <a:buChar char="■"/>
            </a:pPr>
            <a:r>
              <a:rPr lang="en"/>
              <a:t>Provide flexibility which isn’t there in vendor platforms.</a:t>
            </a:r>
            <a:endParaRPr/>
          </a:p>
          <a:p>
            <a:pPr indent="-298450" lvl="2" marL="1371600" rtl="0" algn="l">
              <a:spcBef>
                <a:spcPts val="0"/>
              </a:spcBef>
              <a:spcAft>
                <a:spcPts val="0"/>
              </a:spcAft>
              <a:buSzPts val="1100"/>
              <a:buChar char="■"/>
            </a:pPr>
            <a:r>
              <a:rPr lang="en"/>
              <a:t>Required collaboration between data scientists for model development and hospital’s IT staff who knew all about EMR.</a:t>
            </a:r>
            <a:endParaRPr/>
          </a:p>
          <a:p>
            <a:pPr indent="-298450" lvl="2" marL="1371600" rtl="0" algn="l">
              <a:spcBef>
                <a:spcPts val="0"/>
              </a:spcBef>
              <a:spcAft>
                <a:spcPts val="0"/>
              </a:spcAft>
              <a:buSzPts val="1100"/>
              <a:buChar char="■"/>
            </a:pPr>
            <a:r>
              <a:rPr lang="en"/>
              <a:t>Yet, solutions were ad-hoc, siloed and poorly-shared leaving other hospitals behind.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85" name="Google Shape;85;p16"/>
          <p:cNvSpPr txBox="1"/>
          <p:nvPr>
            <p:ph idx="1" type="body"/>
          </p:nvPr>
        </p:nvSpPr>
        <p:spPr>
          <a:xfrm>
            <a:off x="4644675" y="500925"/>
            <a:ext cx="4631400" cy="4772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Given this state, data scientists at Stanford School of Medicine along with IT professionals at Stanford Health Care and Stanford Children’s Health proposed </a:t>
            </a:r>
            <a:r>
              <a:rPr b="1" lang="en"/>
              <a:t>DEPLOYR</a:t>
            </a:r>
            <a:r>
              <a:rPr lang="en"/>
              <a:t>.</a:t>
            </a:r>
            <a:endParaRPr/>
          </a:p>
          <a:p>
            <a:pPr indent="-311150" lvl="0" marL="457200" rtl="0" algn="l">
              <a:spcBef>
                <a:spcPts val="0"/>
              </a:spcBef>
              <a:spcAft>
                <a:spcPts val="0"/>
              </a:spcAft>
              <a:buSzPts val="1300"/>
              <a:buChar char="●"/>
            </a:pPr>
            <a:r>
              <a:rPr lang="en"/>
              <a:t>It is a framework to deploy researcher-built ML models directly into EMR, without any dependence on vendor specific platform that works with real-time EMR data streams, supports real-time ML applications and provides a blueprint for other institutions.</a:t>
            </a:r>
            <a:endParaRPr/>
          </a:p>
          <a:p>
            <a:pPr indent="-311150" lvl="0" marL="457200" rtl="0" algn="l">
              <a:spcBef>
                <a:spcPts val="0"/>
              </a:spcBef>
              <a:spcAft>
                <a:spcPts val="0"/>
              </a:spcAft>
              <a:buSzPts val="1300"/>
              <a:buChar char="●"/>
            </a:pPr>
            <a:r>
              <a:rPr lang="en"/>
              <a:t>Its core functionality includes:</a:t>
            </a:r>
            <a:endParaRPr/>
          </a:p>
          <a:p>
            <a:pPr indent="-298450" lvl="1" marL="914400" rtl="0" algn="l">
              <a:spcBef>
                <a:spcPts val="0"/>
              </a:spcBef>
              <a:spcAft>
                <a:spcPts val="0"/>
              </a:spcAft>
              <a:buSzPts val="1100"/>
              <a:buChar char="○"/>
            </a:pPr>
            <a:r>
              <a:rPr lang="en"/>
              <a:t>It runs a model when triggered by a clinician (closed-loop). </a:t>
            </a:r>
            <a:endParaRPr/>
          </a:p>
          <a:p>
            <a:pPr indent="-298450" lvl="1" marL="914400" rtl="0" algn="l">
              <a:spcBef>
                <a:spcPts val="0"/>
              </a:spcBef>
              <a:spcAft>
                <a:spcPts val="0"/>
              </a:spcAft>
              <a:buSzPts val="1100"/>
              <a:buChar char="○"/>
            </a:pPr>
            <a:r>
              <a:rPr lang="en"/>
              <a:t>Pulls the appropriate patient data from EMR.</a:t>
            </a:r>
            <a:endParaRPr/>
          </a:p>
          <a:p>
            <a:pPr indent="-298450" lvl="1" marL="914400" rtl="0" algn="l">
              <a:spcBef>
                <a:spcPts val="0"/>
              </a:spcBef>
              <a:spcAft>
                <a:spcPts val="0"/>
              </a:spcAft>
              <a:buSzPts val="1100"/>
              <a:buChar char="○"/>
            </a:pPr>
            <a:r>
              <a:rPr lang="en"/>
              <a:t>Runs the ML model in real-time for inference, going beyond retrospective to prospective evaluation.</a:t>
            </a:r>
            <a:endParaRPr/>
          </a:p>
          <a:p>
            <a:pPr indent="-298450" lvl="1" marL="914400" rtl="0" algn="l">
              <a:spcBef>
                <a:spcPts val="0"/>
              </a:spcBef>
              <a:spcAft>
                <a:spcPts val="0"/>
              </a:spcAft>
              <a:buSzPts val="1100"/>
              <a:buChar char="○"/>
            </a:pPr>
            <a:r>
              <a:rPr lang="en"/>
              <a:t>Outputs of the model are integrated directly into the EMR for clinicians to view.</a:t>
            </a:r>
            <a:endParaRPr/>
          </a:p>
          <a:p>
            <a:pPr indent="-298450" lvl="1" marL="914400" rtl="0" algn="l">
              <a:spcBef>
                <a:spcPts val="0"/>
              </a:spcBef>
              <a:spcAft>
                <a:spcPts val="0"/>
              </a:spcAft>
              <a:buSzPts val="1100"/>
              <a:buChar char="○"/>
            </a:pPr>
            <a:r>
              <a:rPr lang="en"/>
              <a:t>Continuous monitoring.</a:t>
            </a:r>
            <a:endParaRPr/>
          </a:p>
          <a:p>
            <a:pPr indent="-311150" lvl="0" marL="457200" rtl="0" algn="l">
              <a:spcBef>
                <a:spcPts val="0"/>
              </a:spcBef>
              <a:spcAft>
                <a:spcPts val="0"/>
              </a:spcAft>
              <a:buSzPts val="1300"/>
              <a:buChar char="●"/>
            </a:pPr>
            <a:r>
              <a:rPr lang="en"/>
              <a:t>For demonstration, they silently deployed 12 models that had been validated retrospectively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a:t>
            </a:r>
            <a:r>
              <a:rPr lang="en"/>
              <a:t>Creative Insights</a:t>
            </a:r>
            <a:endParaRPr/>
          </a:p>
        </p:txBody>
      </p:sp>
      <p:sp>
        <p:nvSpPr>
          <p:cNvPr id="91" name="Google Shape;91;p17"/>
          <p:cNvSpPr txBox="1"/>
          <p:nvPr>
            <p:ph idx="1" type="body"/>
          </p:nvPr>
        </p:nvSpPr>
        <p:spPr>
          <a:xfrm>
            <a:off x="4644675" y="500925"/>
            <a:ext cx="4499400" cy="464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Core functions of DEPLOYR are - </a:t>
            </a:r>
            <a:endParaRPr/>
          </a:p>
          <a:p>
            <a:pPr indent="-298450" lvl="1" marL="914400" rtl="0" algn="l">
              <a:spcBef>
                <a:spcPts val="0"/>
              </a:spcBef>
              <a:spcAft>
                <a:spcPts val="0"/>
              </a:spcAft>
              <a:buSzPts val="1100"/>
              <a:buChar char="○"/>
            </a:pPr>
            <a:r>
              <a:rPr lang="en"/>
              <a:t>Data Sourcing</a:t>
            </a:r>
            <a:endParaRPr/>
          </a:p>
          <a:p>
            <a:pPr indent="-298450" lvl="1" marL="914400" rtl="0" algn="l">
              <a:spcBef>
                <a:spcPts val="0"/>
              </a:spcBef>
              <a:spcAft>
                <a:spcPts val="0"/>
              </a:spcAft>
              <a:buSzPts val="1100"/>
              <a:buChar char="○"/>
            </a:pPr>
            <a:r>
              <a:rPr lang="en"/>
              <a:t>Inference Triggers</a:t>
            </a:r>
            <a:endParaRPr/>
          </a:p>
          <a:p>
            <a:pPr indent="-298450" lvl="1" marL="914400" rtl="0" algn="l">
              <a:spcBef>
                <a:spcPts val="0"/>
              </a:spcBef>
              <a:spcAft>
                <a:spcPts val="0"/>
              </a:spcAft>
              <a:buSzPts val="1100"/>
              <a:buChar char="○"/>
            </a:pPr>
            <a:r>
              <a:rPr lang="en"/>
              <a:t>EMR Integration</a:t>
            </a:r>
            <a:endParaRPr/>
          </a:p>
          <a:p>
            <a:pPr indent="-298450" lvl="1" marL="914400" rtl="0" algn="l">
              <a:spcBef>
                <a:spcPts val="0"/>
              </a:spcBef>
              <a:spcAft>
                <a:spcPts val="0"/>
              </a:spcAft>
              <a:buSzPts val="1100"/>
              <a:buChar char="○"/>
            </a:pPr>
            <a:r>
              <a:rPr lang="en"/>
              <a:t>Monitoring module</a:t>
            </a:r>
            <a:endParaRPr/>
          </a:p>
          <a:p>
            <a:pPr indent="-298450" lvl="1" marL="914400" rtl="0" algn="l">
              <a:spcBef>
                <a:spcPts val="0"/>
              </a:spcBef>
              <a:spcAft>
                <a:spcPts val="0"/>
              </a:spcAft>
              <a:buSzPts val="1100"/>
              <a:buChar char="○"/>
            </a:pPr>
            <a:r>
              <a:rPr lang="en"/>
              <a:t>Mechanisms that enable silent deployment and prospective evaluation of models.</a:t>
            </a:r>
            <a:endParaRPr/>
          </a:p>
          <a:p>
            <a:pPr indent="-311150" lvl="0" marL="457200" rtl="0" algn="l">
              <a:spcBef>
                <a:spcPts val="0"/>
              </a:spcBef>
              <a:spcAft>
                <a:spcPts val="0"/>
              </a:spcAft>
              <a:buSzPts val="1300"/>
              <a:buChar char="●"/>
            </a:pPr>
            <a:r>
              <a:rPr lang="en"/>
              <a:t>Fig 1 shows an overview of the system.</a:t>
            </a:r>
            <a:endParaRPr/>
          </a:p>
          <a:p>
            <a:pPr indent="-298450" lvl="1" marL="914400" rtl="0" algn="l">
              <a:spcBef>
                <a:spcPts val="0"/>
              </a:spcBef>
              <a:spcAft>
                <a:spcPts val="0"/>
              </a:spcAft>
              <a:buSzPts val="1100"/>
              <a:buChar char="○"/>
            </a:pPr>
            <a:r>
              <a:rPr lang="en"/>
              <a:t>The demonstration is tied to Stanford Health Care EMR vendor (Epic).</a:t>
            </a:r>
            <a:endParaRPr/>
          </a:p>
          <a:p>
            <a:pPr indent="-298450" lvl="1" marL="914400" rtl="0" algn="l">
              <a:spcBef>
                <a:spcPts val="0"/>
              </a:spcBef>
              <a:spcAft>
                <a:spcPts val="0"/>
              </a:spcAft>
              <a:buSzPts val="1100"/>
              <a:buChar char="○"/>
            </a:pPr>
            <a:r>
              <a:rPr lang="en"/>
              <a:t>Thus, the integration logic is vendor dependent. </a:t>
            </a:r>
            <a:endParaRPr/>
          </a:p>
          <a:p>
            <a:pPr indent="-311150" lvl="0" marL="457200" rtl="0" algn="l">
              <a:spcBef>
                <a:spcPts val="0"/>
              </a:spcBef>
              <a:spcAft>
                <a:spcPts val="0"/>
              </a:spcAft>
              <a:buSzPts val="1300"/>
              <a:buChar char="●"/>
            </a:pPr>
            <a:r>
              <a:rPr lang="en"/>
              <a:t>However, the other </a:t>
            </a:r>
            <a:r>
              <a:rPr lang="en"/>
              <a:t>subsystems</a:t>
            </a:r>
            <a:r>
              <a:rPr lang="en"/>
              <a:t> can be applied to any vendor given that they adopt the specific integration logic.</a:t>
            </a:r>
            <a:endParaRPr/>
          </a:p>
          <a:p>
            <a:pPr indent="-311150" lvl="0" marL="457200" rtl="0" algn="l">
              <a:spcBef>
                <a:spcPts val="0"/>
              </a:spcBef>
              <a:spcAft>
                <a:spcPts val="0"/>
              </a:spcAft>
              <a:buSzPts val="1300"/>
              <a:buChar char="●"/>
            </a:pPr>
            <a:r>
              <a:rPr lang="en"/>
              <a:t>The 3 software applications are </a:t>
            </a:r>
            <a:endParaRPr/>
          </a:p>
          <a:p>
            <a:pPr indent="-298450" lvl="1" marL="914400" rtl="0" algn="l">
              <a:spcBef>
                <a:spcPts val="0"/>
              </a:spcBef>
              <a:spcAft>
                <a:spcPts val="0"/>
              </a:spcAft>
              <a:buSzPts val="1100"/>
              <a:buChar char="○"/>
            </a:pPr>
            <a:r>
              <a:rPr lang="en"/>
              <a:t>DEPLOYR-dev : a python packages for model development and validation.</a:t>
            </a:r>
            <a:endParaRPr/>
          </a:p>
          <a:p>
            <a:pPr indent="-298450" lvl="1" marL="914400" rtl="0" algn="l">
              <a:spcBef>
                <a:spcPts val="0"/>
              </a:spcBef>
              <a:spcAft>
                <a:spcPts val="0"/>
              </a:spcAft>
              <a:buSzPts val="1100"/>
              <a:buChar char="○"/>
            </a:pPr>
            <a:r>
              <a:rPr lang="en"/>
              <a:t>DEPLOYR-serve : a python Azure function application [</a:t>
            </a:r>
            <a:r>
              <a:rPr lang="en">
                <a:highlight>
                  <a:srgbClr val="FFFFFF"/>
                </a:highlight>
              </a:rPr>
              <a:t>4</a:t>
            </a:r>
            <a:r>
              <a:rPr lang="en"/>
              <a:t>] to </a:t>
            </a:r>
            <a:r>
              <a:rPr lang="en"/>
              <a:t>expose trained models as APIs.</a:t>
            </a:r>
            <a:endParaRPr/>
          </a:p>
          <a:p>
            <a:pPr indent="-298450" lvl="1" marL="914400" rtl="0" algn="l">
              <a:spcBef>
                <a:spcPts val="0"/>
              </a:spcBef>
              <a:spcAft>
                <a:spcPts val="0"/>
              </a:spcAft>
              <a:buSzPts val="1100"/>
              <a:buChar char="○"/>
            </a:pPr>
            <a:r>
              <a:rPr lang="en"/>
              <a:t>DEPLOYR-dash : a dashboard implemented using streamlit python package [</a:t>
            </a:r>
            <a:r>
              <a:rPr lang="en">
                <a:highlight>
                  <a:srgbClr val="FFFFFF"/>
                </a:highlight>
              </a:rPr>
              <a:t>5</a:t>
            </a:r>
            <a:r>
              <a:rPr lang="en"/>
              <a:t>]</a:t>
            </a:r>
            <a:r>
              <a:rPr lang="en"/>
              <a:t>.</a:t>
            </a:r>
            <a:endParaRPr/>
          </a:p>
        </p:txBody>
      </p:sp>
      <p:pic>
        <p:nvPicPr>
          <p:cNvPr id="92" name="Google Shape;92;p17" title="ocad114f1.jpg"/>
          <p:cNvPicPr preferRelativeResize="0"/>
          <p:nvPr/>
        </p:nvPicPr>
        <p:blipFill>
          <a:blip r:embed="rId3">
            <a:alphaModFix/>
          </a:blip>
          <a:stretch>
            <a:fillRect/>
          </a:stretch>
        </p:blipFill>
        <p:spPr>
          <a:xfrm>
            <a:off x="78450" y="2791475"/>
            <a:ext cx="4173051" cy="1826350"/>
          </a:xfrm>
          <a:prstGeom prst="rect">
            <a:avLst/>
          </a:prstGeom>
          <a:noFill/>
          <a:ln>
            <a:noFill/>
          </a:ln>
        </p:spPr>
      </p:pic>
      <p:sp>
        <p:nvSpPr>
          <p:cNvPr id="93" name="Google Shape;93;p17"/>
          <p:cNvSpPr txBox="1"/>
          <p:nvPr>
            <p:ph type="title"/>
          </p:nvPr>
        </p:nvSpPr>
        <p:spPr>
          <a:xfrm>
            <a:off x="1696675" y="4617825"/>
            <a:ext cx="1204800" cy="44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Figure 1 [3]</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109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99" name="Google Shape;99;p18"/>
          <p:cNvSpPr txBox="1"/>
          <p:nvPr>
            <p:ph idx="1" type="body"/>
          </p:nvPr>
        </p:nvSpPr>
        <p:spPr>
          <a:xfrm>
            <a:off x="4644675" y="500925"/>
            <a:ext cx="4453500" cy="46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Blue : research side (Stanford School of Medicine), Orange : clinical side (Stanford Health Care)</a:t>
            </a:r>
            <a:endParaRPr/>
          </a:p>
          <a:p>
            <a:pPr indent="-311150" lvl="0" marL="457200" rtl="0" algn="l">
              <a:spcBef>
                <a:spcPts val="1200"/>
              </a:spcBef>
              <a:spcAft>
                <a:spcPts val="0"/>
              </a:spcAft>
              <a:buSzPts val="1300"/>
              <a:buFont typeface="Arial"/>
              <a:buAutoNum type="alphaUcPeriod"/>
            </a:pPr>
            <a:r>
              <a:rPr lang="en"/>
              <a:t>De-identified EMR data from STARR used for model training &amp; validation via </a:t>
            </a:r>
            <a:r>
              <a:rPr b="1" lang="en"/>
              <a:t>DEPLOYR-dev</a:t>
            </a:r>
            <a:r>
              <a:rPr lang="en"/>
              <a:t>.</a:t>
            </a:r>
            <a:endParaRPr/>
          </a:p>
          <a:p>
            <a:pPr indent="-311150" lvl="0" marL="457200" rtl="0" algn="l">
              <a:spcBef>
                <a:spcPts val="0"/>
              </a:spcBef>
              <a:spcAft>
                <a:spcPts val="0"/>
              </a:spcAft>
              <a:buSzPts val="1300"/>
              <a:buFont typeface="Arial"/>
              <a:buAutoNum type="alphaUcPeriod"/>
            </a:pPr>
            <a:r>
              <a:rPr lang="en"/>
              <a:t>Model deployed as REST API with </a:t>
            </a:r>
            <a:r>
              <a:rPr b="1" lang="en"/>
              <a:t>DEPLOYR-serve</a:t>
            </a:r>
            <a:r>
              <a:rPr lang="en"/>
              <a:t>.</a:t>
            </a:r>
            <a:endParaRPr/>
          </a:p>
          <a:p>
            <a:pPr indent="-311150" lvl="0" marL="457200" rtl="0" algn="l">
              <a:spcBef>
                <a:spcPts val="0"/>
              </a:spcBef>
              <a:spcAft>
                <a:spcPts val="0"/>
              </a:spcAft>
              <a:buSzPts val="1300"/>
              <a:buAutoNum type="alphaUcPeriod"/>
            </a:pPr>
            <a:r>
              <a:rPr lang="en"/>
              <a:t>EMR triggers inference by sending HTTPS request to the model.</a:t>
            </a:r>
            <a:endParaRPr/>
          </a:p>
          <a:p>
            <a:pPr indent="-311150" lvl="0" marL="457200" rtl="0" algn="l">
              <a:spcBef>
                <a:spcPts val="0"/>
              </a:spcBef>
              <a:spcAft>
                <a:spcPts val="0"/>
              </a:spcAft>
              <a:buSzPts val="1300"/>
              <a:buAutoNum type="alphaUcPeriod"/>
            </a:pPr>
            <a:r>
              <a:rPr lang="en"/>
              <a:t>Model retrieves real-time features from EMR transactional database via REST/FHIR APIs, runs inference, and returns results to EMR.</a:t>
            </a:r>
            <a:endParaRPr/>
          </a:p>
          <a:p>
            <a:pPr indent="-311150" lvl="0" marL="457200" rtl="0" algn="l">
              <a:spcBef>
                <a:spcPts val="0"/>
              </a:spcBef>
              <a:spcAft>
                <a:spcPts val="0"/>
              </a:spcAft>
              <a:buSzPts val="1300"/>
              <a:buAutoNum type="alphaUcPeriod"/>
            </a:pPr>
            <a:r>
              <a:rPr lang="en"/>
              <a:t>Predictions and metadata stored in an inference database.</a:t>
            </a:r>
            <a:endParaRPr/>
          </a:p>
          <a:p>
            <a:pPr indent="-311150" lvl="0" marL="457200" rtl="0" algn="l">
              <a:spcBef>
                <a:spcPts val="0"/>
              </a:spcBef>
              <a:spcAft>
                <a:spcPts val="0"/>
              </a:spcAft>
              <a:buSzPts val="1300"/>
              <a:buFont typeface="Arial"/>
              <a:buAutoNum type="alphaUcPeriod"/>
            </a:pPr>
            <a:r>
              <a:rPr b="1" lang="en"/>
              <a:t>DEPLOYR-dash</a:t>
            </a:r>
            <a:r>
              <a:rPr lang="en"/>
              <a:t> monitors performance continuously using these stored results.</a:t>
            </a:r>
            <a:endParaRPr/>
          </a:p>
        </p:txBody>
      </p:sp>
      <p:pic>
        <p:nvPicPr>
          <p:cNvPr id="100" name="Google Shape;100;p18" title="ocad114f1.jpg"/>
          <p:cNvPicPr preferRelativeResize="0"/>
          <p:nvPr/>
        </p:nvPicPr>
        <p:blipFill>
          <a:blip r:embed="rId3">
            <a:alphaModFix/>
          </a:blip>
          <a:stretch>
            <a:fillRect/>
          </a:stretch>
        </p:blipFill>
        <p:spPr>
          <a:xfrm>
            <a:off x="78450" y="2791475"/>
            <a:ext cx="4173051" cy="1826350"/>
          </a:xfrm>
          <a:prstGeom prst="rect">
            <a:avLst/>
          </a:prstGeom>
          <a:noFill/>
          <a:ln>
            <a:noFill/>
          </a:ln>
        </p:spPr>
      </p:pic>
      <p:sp>
        <p:nvSpPr>
          <p:cNvPr id="101" name="Google Shape;101;p18"/>
          <p:cNvSpPr txBox="1"/>
          <p:nvPr>
            <p:ph type="title"/>
          </p:nvPr>
        </p:nvSpPr>
        <p:spPr>
          <a:xfrm>
            <a:off x="1696675" y="4617825"/>
            <a:ext cx="1187400" cy="44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Figure 1 [3]</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107" name="Google Shape;107;p19"/>
          <p:cNvSpPr txBox="1"/>
          <p:nvPr>
            <p:ph idx="1" type="body"/>
          </p:nvPr>
        </p:nvSpPr>
        <p:spPr>
          <a:xfrm>
            <a:off x="4644675" y="500925"/>
            <a:ext cx="4461600" cy="457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Training Data Source</a:t>
            </a:r>
            <a:endParaRPr/>
          </a:p>
          <a:p>
            <a:pPr indent="-298450" lvl="1" marL="914400" rtl="0" algn="l">
              <a:spcBef>
                <a:spcPts val="0"/>
              </a:spcBef>
              <a:spcAft>
                <a:spcPts val="0"/>
              </a:spcAft>
              <a:buSzPts val="1100"/>
              <a:buChar char="○"/>
            </a:pPr>
            <a:r>
              <a:rPr lang="en"/>
              <a:t>Stanford’s clinical data warehouse - STARR.</a:t>
            </a:r>
            <a:endParaRPr/>
          </a:p>
          <a:p>
            <a:pPr indent="-298450" lvl="1" marL="914400" rtl="0" algn="l">
              <a:spcBef>
                <a:spcPts val="0"/>
              </a:spcBef>
              <a:spcAft>
                <a:spcPts val="0"/>
              </a:spcAft>
              <a:buSzPts val="1100"/>
              <a:buChar char="○"/>
            </a:pPr>
            <a:r>
              <a:rPr lang="en"/>
              <a:t>STARR has </a:t>
            </a:r>
            <a:r>
              <a:rPr lang="en"/>
              <a:t>de-identified</a:t>
            </a:r>
            <a:r>
              <a:rPr lang="en"/>
              <a:t> data of over 2.4M unique patients from 2009 to 2021 who visited </a:t>
            </a:r>
            <a:r>
              <a:rPr lang="en">
                <a:highlight>
                  <a:srgbClr val="FFFFFF"/>
                </a:highlight>
              </a:rPr>
              <a:t>Stanford Hospital (academic medical center in Palo Alto, CA), ValleyCare hospital (community hospital in Pleasanton, CA) and Stanford University Healthcare Alliance affiliated ambulatory clinics [7].</a:t>
            </a:r>
            <a:endParaRPr sz="800"/>
          </a:p>
          <a:p>
            <a:pPr indent="-311150" lvl="0" marL="457200" rtl="0" algn="l">
              <a:spcBef>
                <a:spcPts val="0"/>
              </a:spcBef>
              <a:spcAft>
                <a:spcPts val="0"/>
              </a:spcAft>
              <a:buSzPts val="1300"/>
              <a:buChar char="●"/>
            </a:pPr>
            <a:r>
              <a:rPr lang="en"/>
              <a:t>Inference Data Source</a:t>
            </a:r>
            <a:endParaRPr/>
          </a:p>
          <a:p>
            <a:pPr indent="-298450" lvl="1" marL="914400" rtl="0" algn="l">
              <a:spcBef>
                <a:spcPts val="0"/>
              </a:spcBef>
              <a:spcAft>
                <a:spcPts val="0"/>
              </a:spcAft>
              <a:buSzPts val="1100"/>
              <a:buChar char="○"/>
            </a:pPr>
            <a:r>
              <a:rPr lang="en"/>
              <a:t>In production, DEPLOYR uses EMR’s transactional database, Epic </a:t>
            </a:r>
            <a:r>
              <a:rPr lang="en"/>
              <a:t>Chronicles</a:t>
            </a:r>
            <a:r>
              <a:rPr lang="en"/>
              <a:t> for real-time patient data.</a:t>
            </a:r>
            <a:endParaRPr/>
          </a:p>
          <a:p>
            <a:pPr indent="-311150" lvl="0" marL="457200" rtl="0" algn="l">
              <a:spcBef>
                <a:spcPts val="0"/>
              </a:spcBef>
              <a:spcAft>
                <a:spcPts val="0"/>
              </a:spcAft>
              <a:buSzPts val="1300"/>
              <a:buChar char="●"/>
            </a:pPr>
            <a:r>
              <a:rPr lang="en"/>
              <a:t>Note that warehouse database is several transactions (Extract, transform, loads) removed from EHR data. Hence, data mapping is necessary at inference to match the features used during training which is handled by DEPLOYR-serve as shown in Fig 2.</a:t>
            </a:r>
            <a:endParaRPr/>
          </a:p>
        </p:txBody>
      </p:sp>
      <p:pic>
        <p:nvPicPr>
          <p:cNvPr id="108" name="Google Shape;108;p19" title="ocad114f2.jpg"/>
          <p:cNvPicPr preferRelativeResize="0"/>
          <p:nvPr/>
        </p:nvPicPr>
        <p:blipFill>
          <a:blip r:embed="rId3">
            <a:alphaModFix/>
          </a:blip>
          <a:stretch>
            <a:fillRect/>
          </a:stretch>
        </p:blipFill>
        <p:spPr>
          <a:xfrm>
            <a:off x="109412" y="2660850"/>
            <a:ext cx="4111134" cy="2086401"/>
          </a:xfrm>
          <a:prstGeom prst="rect">
            <a:avLst/>
          </a:prstGeom>
          <a:noFill/>
          <a:ln>
            <a:noFill/>
          </a:ln>
        </p:spPr>
      </p:pic>
      <p:sp>
        <p:nvSpPr>
          <p:cNvPr id="109" name="Google Shape;109;p19"/>
          <p:cNvSpPr txBox="1"/>
          <p:nvPr>
            <p:ph type="title"/>
          </p:nvPr>
        </p:nvSpPr>
        <p:spPr>
          <a:xfrm>
            <a:off x="1696675" y="4747250"/>
            <a:ext cx="1284300" cy="4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Figure 2 [6]</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115" name="Google Shape;115;p20"/>
          <p:cNvSpPr txBox="1"/>
          <p:nvPr>
            <p:ph idx="1" type="body"/>
          </p:nvPr>
        </p:nvSpPr>
        <p:spPr>
          <a:xfrm>
            <a:off x="4644675" y="500925"/>
            <a:ext cx="4461600" cy="4586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Model Inference Triggers decide when and for whom models run, shaping both workflow integration and the target population.</a:t>
            </a:r>
            <a:endParaRPr/>
          </a:p>
          <a:p>
            <a:pPr indent="-311150" lvl="0" marL="457200" rtl="0" algn="l">
              <a:spcBef>
                <a:spcPts val="0"/>
              </a:spcBef>
              <a:spcAft>
                <a:spcPts val="0"/>
              </a:spcAft>
              <a:buSzPts val="1300"/>
              <a:buChar char="●"/>
            </a:pPr>
            <a:r>
              <a:rPr lang="en"/>
              <a:t>There are two types of triggers in DEPLOYR:</a:t>
            </a:r>
            <a:endParaRPr/>
          </a:p>
          <a:p>
            <a:pPr indent="-298450" lvl="1" marL="914400" rtl="0" algn="l">
              <a:spcBef>
                <a:spcPts val="0"/>
              </a:spcBef>
              <a:spcAft>
                <a:spcPts val="0"/>
              </a:spcAft>
              <a:buSzPts val="1100"/>
              <a:buChar char="○"/>
            </a:pPr>
            <a:r>
              <a:rPr b="1" lang="en"/>
              <a:t>Event-based</a:t>
            </a:r>
            <a:r>
              <a:rPr lang="en"/>
              <a:t>: Activated by a clinical action (e.g., ordering a lab, signing a note, admission/discharge). Implemented as REST APIs via </a:t>
            </a:r>
            <a:r>
              <a:rPr b="1" lang="en"/>
              <a:t>DEPLOYR-serve</a:t>
            </a:r>
            <a:r>
              <a:rPr lang="en"/>
              <a:t>, triggered by EMR alerts, rules, or button-clicks.</a:t>
            </a:r>
            <a:endParaRPr/>
          </a:p>
          <a:p>
            <a:pPr indent="-298450" lvl="1" marL="914400" rtl="0" algn="l">
              <a:spcBef>
                <a:spcPts val="0"/>
              </a:spcBef>
              <a:spcAft>
                <a:spcPts val="0"/>
              </a:spcAft>
              <a:buSzPts val="1100"/>
              <a:buChar char="○"/>
            </a:pPr>
            <a:r>
              <a:rPr b="1" lang="en"/>
              <a:t>Time-based</a:t>
            </a:r>
            <a:r>
              <a:rPr lang="en"/>
              <a:t>: Run at scheduled intervals (e.g., monitoring for sepsis every 15 min). Implemented with </a:t>
            </a:r>
            <a:r>
              <a:rPr b="1" lang="en"/>
              <a:t>Azure Function cron timers</a:t>
            </a:r>
            <a:r>
              <a:rPr lang="en"/>
              <a:t>. Patients are selected through EMR vendor APIs (e.g., all patients in a unit)</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lang="en"/>
              <a:t>Fig 3 : A to D</a:t>
            </a:r>
            <a:endParaRPr/>
          </a:p>
          <a:p>
            <a:pPr indent="-298450" lvl="1" marL="914400" rtl="0" algn="l">
              <a:spcBef>
                <a:spcPts val="0"/>
              </a:spcBef>
              <a:spcAft>
                <a:spcPts val="0"/>
              </a:spcAft>
              <a:buSzPts val="1100"/>
              <a:buChar char="○"/>
            </a:pPr>
            <a:r>
              <a:rPr lang="en"/>
              <a:t>A clinician action in the EMR sends an HTTPS request to DEPLOYR-serve, which gathers features via Epic APIs, runs the model, and returns the inference back into the EMR for clinical use.</a:t>
            </a:r>
            <a:endParaRPr/>
          </a:p>
          <a:p>
            <a:pPr indent="-311150" lvl="0" marL="457200" rtl="0" algn="l">
              <a:spcBef>
                <a:spcPts val="0"/>
              </a:spcBef>
              <a:spcAft>
                <a:spcPts val="0"/>
              </a:spcAft>
              <a:buSzPts val="1300"/>
              <a:buChar char="●"/>
            </a:pPr>
            <a:r>
              <a:rPr lang="en"/>
              <a:t>Fig 3 : E to H</a:t>
            </a:r>
            <a:endParaRPr/>
          </a:p>
          <a:p>
            <a:pPr indent="-298450" lvl="1" marL="914400" rtl="0" algn="l">
              <a:spcBef>
                <a:spcPts val="0"/>
              </a:spcBef>
              <a:spcAft>
                <a:spcPts val="0"/>
              </a:spcAft>
              <a:buSzPts val="1100"/>
              <a:buChar char="○"/>
            </a:pPr>
            <a:r>
              <a:rPr lang="en"/>
              <a:t>With time-based triggers, </a:t>
            </a:r>
            <a:r>
              <a:rPr b="1" lang="en"/>
              <a:t>DEPLOYR-serve</a:t>
            </a:r>
            <a:r>
              <a:rPr lang="en"/>
              <a:t> runs at set intervals (e.g., every 15 min), retrieves patient IDs via REST APIs, collects feature vectors, runs inference, and sends results back to the EMR.</a:t>
            </a:r>
            <a:endParaRPr/>
          </a:p>
        </p:txBody>
      </p:sp>
      <p:pic>
        <p:nvPicPr>
          <p:cNvPr id="116" name="Google Shape;116;p20" title="ocad114f3.jpg"/>
          <p:cNvPicPr preferRelativeResize="0"/>
          <p:nvPr/>
        </p:nvPicPr>
        <p:blipFill>
          <a:blip r:embed="rId3">
            <a:alphaModFix/>
          </a:blip>
          <a:stretch>
            <a:fillRect/>
          </a:stretch>
        </p:blipFill>
        <p:spPr>
          <a:xfrm>
            <a:off x="40425" y="2838625"/>
            <a:ext cx="4229650" cy="1868175"/>
          </a:xfrm>
          <a:prstGeom prst="rect">
            <a:avLst/>
          </a:prstGeom>
          <a:noFill/>
          <a:ln>
            <a:noFill/>
          </a:ln>
        </p:spPr>
      </p:pic>
      <p:sp>
        <p:nvSpPr>
          <p:cNvPr id="117" name="Google Shape;117;p20"/>
          <p:cNvSpPr txBox="1"/>
          <p:nvPr>
            <p:ph type="title"/>
          </p:nvPr>
        </p:nvSpPr>
        <p:spPr>
          <a:xfrm>
            <a:off x="1696675" y="4747250"/>
            <a:ext cx="1328400" cy="44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Figure 3 [8]</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Concepts &amp; Creative Insights</a:t>
            </a:r>
            <a:endParaRPr/>
          </a:p>
        </p:txBody>
      </p:sp>
      <p:sp>
        <p:nvSpPr>
          <p:cNvPr id="123" name="Google Shape;12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Finally, to close the loop, model outputs must return to clinicians inside the EMR. DEPLOYR (via serve) does it directly into the EMR, not as a separate application, reducing overhead.</a:t>
            </a:r>
            <a:endParaRPr/>
          </a:p>
          <a:p>
            <a:pPr indent="-304958" lvl="0" marL="457200" rtl="0" algn="l">
              <a:spcBef>
                <a:spcPts val="0"/>
              </a:spcBef>
              <a:spcAft>
                <a:spcPts val="0"/>
              </a:spcAft>
              <a:buSzPct val="100000"/>
              <a:buChar char="●"/>
            </a:pPr>
            <a:r>
              <a:rPr lang="en"/>
              <a:t>These integrations are of two types:</a:t>
            </a:r>
            <a:endParaRPr/>
          </a:p>
          <a:p>
            <a:pPr indent="-293211" lvl="1" marL="914400" rtl="0" algn="l">
              <a:spcBef>
                <a:spcPts val="0"/>
              </a:spcBef>
              <a:spcAft>
                <a:spcPts val="0"/>
              </a:spcAft>
              <a:buSzPct val="100000"/>
              <a:buChar char="○"/>
            </a:pPr>
            <a:r>
              <a:rPr lang="en" u="sng"/>
              <a:t>Passive (non-interruptive):  </a:t>
            </a:r>
            <a:endParaRPr u="sng"/>
          </a:p>
          <a:p>
            <a:pPr indent="-293211" lvl="2" marL="1371600" rtl="0" algn="l">
              <a:spcBef>
                <a:spcPts val="0"/>
              </a:spcBef>
              <a:spcAft>
                <a:spcPts val="0"/>
              </a:spcAft>
              <a:buSzPct val="100000"/>
              <a:buChar char="■"/>
            </a:pPr>
            <a:r>
              <a:rPr lang="en"/>
              <a:t>Write scores to EMR columns in patient lists/schedules (probabilities, flags, feature contributions).</a:t>
            </a:r>
            <a:endParaRPr/>
          </a:p>
          <a:p>
            <a:pPr indent="-293211" lvl="2" marL="1371600" rtl="0" algn="l">
              <a:spcBef>
                <a:spcPts val="0"/>
              </a:spcBef>
              <a:spcAft>
                <a:spcPts val="0"/>
              </a:spcAft>
              <a:buSzPct val="100000"/>
              <a:buChar char="■"/>
            </a:pPr>
            <a:r>
              <a:rPr lang="en"/>
              <a:t>Store in flowsheets or Smart Data Values (can trigger downstream support).</a:t>
            </a:r>
            <a:endParaRPr/>
          </a:p>
          <a:p>
            <a:pPr indent="-293211" lvl="2" marL="1371600" rtl="0" algn="l">
              <a:spcBef>
                <a:spcPts val="0"/>
              </a:spcBef>
              <a:spcAft>
                <a:spcPts val="0"/>
              </a:spcAft>
              <a:buSzPct val="100000"/>
              <a:buChar char="■"/>
            </a:pPr>
            <a:r>
              <a:rPr lang="en"/>
              <a:t>Send messages through EMR’s internal inbox.</a:t>
            </a:r>
            <a:endParaRPr/>
          </a:p>
          <a:p>
            <a:pPr indent="-293211" lvl="2" marL="1371600" rtl="0" algn="l">
              <a:spcBef>
                <a:spcPts val="0"/>
              </a:spcBef>
              <a:spcAft>
                <a:spcPts val="0"/>
              </a:spcAft>
              <a:buSzPct val="100000"/>
              <a:buChar char="■"/>
            </a:pPr>
            <a:r>
              <a:rPr lang="en"/>
              <a:t>Handled via background display.</a:t>
            </a:r>
            <a:endParaRPr/>
          </a:p>
          <a:p>
            <a:pPr indent="-293211" lvl="1" marL="914400" rtl="0" algn="l">
              <a:spcBef>
                <a:spcPts val="0"/>
              </a:spcBef>
              <a:spcAft>
                <a:spcPts val="0"/>
              </a:spcAft>
              <a:buSzPct val="100000"/>
              <a:buChar char="○"/>
            </a:pPr>
            <a:r>
              <a:rPr lang="en" u="sng"/>
              <a:t>Active (interruptive):</a:t>
            </a:r>
            <a:endParaRPr u="sng"/>
          </a:p>
          <a:p>
            <a:pPr indent="-293211" lvl="2" marL="1371600" rtl="0" algn="l">
              <a:spcBef>
                <a:spcPts val="0"/>
              </a:spcBef>
              <a:spcAft>
                <a:spcPts val="0"/>
              </a:spcAft>
              <a:buSzPct val="100000"/>
              <a:buChar char="■"/>
            </a:pPr>
            <a:r>
              <a:rPr lang="en"/>
              <a:t>Trigger alerts during clinician actions (e.g., lab order entry).</a:t>
            </a:r>
            <a:endParaRPr/>
          </a:p>
          <a:p>
            <a:pPr indent="-293211" lvl="2" marL="1371600" rtl="0" algn="l">
              <a:spcBef>
                <a:spcPts val="0"/>
              </a:spcBef>
              <a:spcAft>
                <a:spcPts val="0"/>
              </a:spcAft>
              <a:buSzPct val="100000"/>
              <a:buChar char="■"/>
            </a:pPr>
            <a:r>
              <a:rPr lang="en"/>
              <a:t>Implemented via Epic Best Practice Advisory web-services.</a:t>
            </a:r>
            <a:endParaRPr/>
          </a:p>
          <a:p>
            <a:pPr indent="-293211" lvl="2" marL="1371600" rtl="0" algn="l">
              <a:spcBef>
                <a:spcPts val="0"/>
              </a:spcBef>
              <a:spcAft>
                <a:spcPts val="0"/>
              </a:spcAft>
              <a:buSzPct val="100000"/>
              <a:buChar char="■"/>
            </a:pPr>
            <a:r>
              <a:rPr lang="en"/>
              <a:t>Uses CDA web-services (XML responses) to exchange predictions with DEPLOYR-serve</a:t>
            </a:r>
            <a:endParaRPr/>
          </a:p>
          <a:p>
            <a:pPr indent="-293211" lvl="2" marL="1371600" rtl="0" algn="l">
              <a:spcBef>
                <a:spcPts val="0"/>
              </a:spcBef>
              <a:spcAft>
                <a:spcPts val="0"/>
              </a:spcAft>
              <a:buSzPct val="100000"/>
              <a:buChar char="■"/>
            </a:pPr>
            <a:r>
              <a:rPr lang="en"/>
              <a:t>There are alerts in the </a:t>
            </a:r>
            <a:r>
              <a:rPr lang="en"/>
              <a:t>workflow</a:t>
            </a:r>
            <a:r>
              <a:rPr lang="en"/>
              <a:t>.</a:t>
            </a:r>
            <a:endParaRPr/>
          </a:p>
          <a:p>
            <a:pPr indent="0" lvl="0" marL="137160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