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66" r:id="rId4"/>
    <p:sldId id="258" r:id="rId5"/>
    <p:sldId id="260"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43893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EF533-82B6-467A-9DB3-CFB487A0BB39}"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260070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8382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10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47141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899552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900692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3902786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90230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53071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06805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EF533-82B6-467A-9DB3-CFB487A0BB39}"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14070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EF533-82B6-467A-9DB3-CFB487A0BB39}" type="datetimeFigureOut">
              <a:rPr lang="en-IN" smtClean="0"/>
              <a:t>18-06-2020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42087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354826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84432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FEF533-82B6-467A-9DB3-CFB487A0BB39}" type="datetimeFigureOut">
              <a:rPr lang="en-IN" smtClean="0"/>
              <a:t>18-06-2020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32023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EF533-82B6-467A-9DB3-CFB487A0BB39}"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AB609A-8632-41EE-B43E-648E17E0BA93}" type="slidenum">
              <a:rPr lang="en-IN" smtClean="0"/>
              <a:t>‹#›</a:t>
            </a:fld>
            <a:endParaRPr lang="en-IN"/>
          </a:p>
        </p:txBody>
      </p:sp>
    </p:spTree>
    <p:extLst>
      <p:ext uri="{BB962C8B-B14F-4D97-AF65-F5344CB8AC3E}">
        <p14:creationId xmlns:p14="http://schemas.microsoft.com/office/powerpoint/2010/main" val="144786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FEF533-82B6-467A-9DB3-CFB487A0BB39}" type="datetimeFigureOut">
              <a:rPr lang="en-IN" smtClean="0"/>
              <a:t>18-06-2020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AB609A-8632-41EE-B43E-648E17E0BA93}" type="slidenum">
              <a:rPr lang="en-IN" smtClean="0"/>
              <a:t>‹#›</a:t>
            </a:fld>
            <a:endParaRPr lang="en-IN"/>
          </a:p>
        </p:txBody>
      </p:sp>
    </p:spTree>
    <p:extLst>
      <p:ext uri="{BB962C8B-B14F-4D97-AF65-F5344CB8AC3E}">
        <p14:creationId xmlns:p14="http://schemas.microsoft.com/office/powerpoint/2010/main" val="708192817"/>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29F9-A9E3-4D1E-A4A7-196802C9AD41}"/>
              </a:ext>
            </a:extLst>
          </p:cNvPr>
          <p:cNvSpPr>
            <a:spLocks noGrp="1"/>
          </p:cNvSpPr>
          <p:nvPr>
            <p:ph type="ctrTitle"/>
          </p:nvPr>
        </p:nvSpPr>
        <p:spPr>
          <a:xfrm>
            <a:off x="369277" y="650630"/>
            <a:ext cx="10386646" cy="3558932"/>
          </a:xfrm>
        </p:spPr>
        <p:txBody>
          <a:bodyPr>
            <a:normAutofit fontScale="90000"/>
          </a:bodyPr>
          <a:lstStyle/>
          <a:p>
            <a:r>
              <a:rPr lang="en-IN" dirty="0"/>
              <a:t>Coursera Capstone Project</a:t>
            </a:r>
            <a:br>
              <a:rPr lang="en-IN" dirty="0"/>
            </a:br>
            <a:r>
              <a:rPr lang="en-IN" dirty="0"/>
              <a:t> </a:t>
            </a:r>
            <a:r>
              <a:rPr lang="en-US" sz="3600" b="1" dirty="0"/>
              <a:t>Clustering </a:t>
            </a:r>
            <a:r>
              <a:rPr lang="en-US" sz="3600" b="1" dirty="0" err="1"/>
              <a:t>Neighbourhoods</a:t>
            </a:r>
            <a:r>
              <a:rPr lang="en-US" sz="3600" b="1" dirty="0"/>
              <a:t> of Greater Manchester</a:t>
            </a:r>
            <a:endParaRPr lang="en-IN" sz="3600" dirty="0"/>
          </a:p>
        </p:txBody>
      </p:sp>
      <p:sp>
        <p:nvSpPr>
          <p:cNvPr id="6" name="Content Placeholder 2">
            <a:extLst>
              <a:ext uri="{FF2B5EF4-FFF2-40B4-BE49-F238E27FC236}">
                <a16:creationId xmlns:a16="http://schemas.microsoft.com/office/drawing/2014/main" id="{EEBA1517-F66E-4634-BEB4-553D5A19B0AD}"/>
              </a:ext>
            </a:extLst>
          </p:cNvPr>
          <p:cNvSpPr txBox="1">
            <a:spLocks/>
          </p:cNvSpPr>
          <p:nvPr/>
        </p:nvSpPr>
        <p:spPr>
          <a:xfrm>
            <a:off x="8702527" y="5044832"/>
            <a:ext cx="3026412" cy="8987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dirty="0"/>
              <a:t>Vishwajeet Vijay Patil</a:t>
            </a:r>
          </a:p>
          <a:p>
            <a:pPr marL="0" indent="0">
              <a:buNone/>
            </a:pPr>
            <a:r>
              <a:rPr lang="en-IN" dirty="0"/>
              <a:t>svishpatil@gmail.com</a:t>
            </a:r>
          </a:p>
        </p:txBody>
      </p:sp>
    </p:spTree>
    <p:extLst>
      <p:ext uri="{BB962C8B-B14F-4D97-AF65-F5344CB8AC3E}">
        <p14:creationId xmlns:p14="http://schemas.microsoft.com/office/powerpoint/2010/main" val="61545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988753-3E77-4207-8658-1101A1AC7486}"/>
              </a:ext>
            </a:extLst>
          </p:cNvPr>
          <p:cNvSpPr txBox="1">
            <a:spLocks/>
          </p:cNvSpPr>
          <p:nvPr/>
        </p:nvSpPr>
        <p:spPr>
          <a:xfrm>
            <a:off x="178779" y="53487"/>
            <a:ext cx="9404723" cy="6515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4.4 K-means clustering :- </a:t>
            </a:r>
          </a:p>
        </p:txBody>
      </p:sp>
      <p:sp>
        <p:nvSpPr>
          <p:cNvPr id="5" name="Content Placeholder 2">
            <a:extLst>
              <a:ext uri="{FF2B5EF4-FFF2-40B4-BE49-F238E27FC236}">
                <a16:creationId xmlns:a16="http://schemas.microsoft.com/office/drawing/2014/main" id="{9F429794-E247-4CF9-BD99-89E0754B011B}"/>
              </a:ext>
            </a:extLst>
          </p:cNvPr>
          <p:cNvSpPr txBox="1">
            <a:spLocks/>
          </p:cNvSpPr>
          <p:nvPr/>
        </p:nvSpPr>
        <p:spPr>
          <a:xfrm>
            <a:off x="619179" y="2556594"/>
            <a:ext cx="3680260" cy="26572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a:t>
            </a:r>
            <a:r>
              <a:rPr lang="en-US" dirty="0" err="1"/>
              <a:t>neighbourhoods</a:t>
            </a:r>
            <a:r>
              <a:rPr lang="en-US" dirty="0"/>
              <a:t> are divided into n (5 here) clusters where n is the number of clusters found using the optimal approach. </a:t>
            </a:r>
          </a:p>
        </p:txBody>
      </p:sp>
      <p:sp>
        <p:nvSpPr>
          <p:cNvPr id="6" name="Title 1">
            <a:extLst>
              <a:ext uri="{FF2B5EF4-FFF2-40B4-BE49-F238E27FC236}">
                <a16:creationId xmlns:a16="http://schemas.microsoft.com/office/drawing/2014/main" id="{0BD626FA-30B6-447B-909C-8AF36A8E9729}"/>
              </a:ext>
            </a:extLst>
          </p:cNvPr>
          <p:cNvSpPr txBox="1">
            <a:spLocks/>
          </p:cNvSpPr>
          <p:nvPr/>
        </p:nvSpPr>
        <p:spPr>
          <a:xfrm>
            <a:off x="178779" y="1752660"/>
            <a:ext cx="4006359" cy="6515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5. Result :- </a:t>
            </a:r>
          </a:p>
        </p:txBody>
      </p:sp>
      <p:sp>
        <p:nvSpPr>
          <p:cNvPr id="8" name="Content Placeholder 2">
            <a:extLst>
              <a:ext uri="{FF2B5EF4-FFF2-40B4-BE49-F238E27FC236}">
                <a16:creationId xmlns:a16="http://schemas.microsoft.com/office/drawing/2014/main" id="{3C052B1B-5AE1-45D2-BC76-0F1DE08AA38A}"/>
              </a:ext>
            </a:extLst>
          </p:cNvPr>
          <p:cNvSpPr txBox="1">
            <a:spLocks/>
          </p:cNvSpPr>
          <p:nvPr/>
        </p:nvSpPr>
        <p:spPr>
          <a:xfrm>
            <a:off x="619179" y="857421"/>
            <a:ext cx="10266483" cy="651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Silhouette Score is a measure of how similar an object is to its own cluster (cohesion) compared to other clusters (separation). </a:t>
            </a:r>
            <a:endParaRPr lang="en-IN" dirty="0"/>
          </a:p>
        </p:txBody>
      </p:sp>
      <p:pic>
        <p:nvPicPr>
          <p:cNvPr id="10" name="Picture 9">
            <a:extLst>
              <a:ext uri="{FF2B5EF4-FFF2-40B4-BE49-F238E27FC236}">
                <a16:creationId xmlns:a16="http://schemas.microsoft.com/office/drawing/2014/main" id="{1E31F6C9-2B70-4FF9-979A-0B853EAA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439" y="1661355"/>
            <a:ext cx="7713782" cy="5073554"/>
          </a:xfrm>
          <a:prstGeom prst="rect">
            <a:avLst/>
          </a:prstGeom>
        </p:spPr>
      </p:pic>
    </p:spTree>
    <p:extLst>
      <p:ext uri="{BB962C8B-B14F-4D97-AF65-F5344CB8AC3E}">
        <p14:creationId xmlns:p14="http://schemas.microsoft.com/office/powerpoint/2010/main" val="351720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B76F88-3188-4A4E-92B1-1AE6A6B7E139}"/>
              </a:ext>
            </a:extLst>
          </p:cNvPr>
          <p:cNvSpPr txBox="1">
            <a:spLocks/>
          </p:cNvSpPr>
          <p:nvPr/>
        </p:nvSpPr>
        <p:spPr>
          <a:xfrm>
            <a:off x="196364" y="320186"/>
            <a:ext cx="9404723" cy="6515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6. Discussion :-</a:t>
            </a:r>
          </a:p>
        </p:txBody>
      </p:sp>
      <p:sp>
        <p:nvSpPr>
          <p:cNvPr id="5" name="Content Placeholder 2">
            <a:extLst>
              <a:ext uri="{FF2B5EF4-FFF2-40B4-BE49-F238E27FC236}">
                <a16:creationId xmlns:a16="http://schemas.microsoft.com/office/drawing/2014/main" id="{FCAB5FB2-A991-4A13-90C2-408CEAB711E0}"/>
              </a:ext>
            </a:extLst>
          </p:cNvPr>
          <p:cNvSpPr txBox="1">
            <a:spLocks/>
          </p:cNvSpPr>
          <p:nvPr/>
        </p:nvSpPr>
        <p:spPr>
          <a:xfrm>
            <a:off x="574430" y="3358464"/>
            <a:ext cx="10454839" cy="21999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These four places </a:t>
            </a:r>
            <a:r>
              <a:rPr lang="en-US" dirty="0" err="1"/>
              <a:t>Hindsford</a:t>
            </a:r>
            <a:r>
              <a:rPr lang="en-US" dirty="0"/>
              <a:t> , </a:t>
            </a:r>
            <a:r>
              <a:rPr lang="en-US" dirty="0" err="1"/>
              <a:t>Romiley</a:t>
            </a:r>
            <a:r>
              <a:rPr lang="en-US" dirty="0"/>
              <a:t>, Pilsworth , </a:t>
            </a:r>
            <a:r>
              <a:rPr lang="en-US" dirty="0" err="1"/>
              <a:t>Shakerley</a:t>
            </a:r>
            <a:r>
              <a:rPr lang="en-US" dirty="0"/>
              <a:t> fall in the heart of the Greater Manchester area. </a:t>
            </a:r>
          </a:p>
          <a:p>
            <a:r>
              <a:rPr lang="en-US" dirty="0"/>
              <a:t>These four areas have a large number of small localized markets of different aspects like movie-theaters , gyms , hotels and restaurants which can profit indirectly due to the increased footfall in these areas if supermarkets are </a:t>
            </a:r>
            <a:r>
              <a:rPr lang="en-US" dirty="0" err="1"/>
              <a:t>localised</a:t>
            </a:r>
            <a:r>
              <a:rPr lang="en-US" dirty="0"/>
              <a:t> in these places</a:t>
            </a:r>
            <a:endParaRPr lang="en-IN" dirty="0"/>
          </a:p>
        </p:txBody>
      </p:sp>
      <p:sp>
        <p:nvSpPr>
          <p:cNvPr id="6" name="Title 1">
            <a:extLst>
              <a:ext uri="{FF2B5EF4-FFF2-40B4-BE49-F238E27FC236}">
                <a16:creationId xmlns:a16="http://schemas.microsoft.com/office/drawing/2014/main" id="{2F0C5FFB-3792-4366-BD72-E0014DDD7A9C}"/>
              </a:ext>
            </a:extLst>
          </p:cNvPr>
          <p:cNvSpPr txBox="1">
            <a:spLocks/>
          </p:cNvSpPr>
          <p:nvPr/>
        </p:nvSpPr>
        <p:spPr>
          <a:xfrm>
            <a:off x="196364" y="2434101"/>
            <a:ext cx="9404723" cy="6515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7. Conclusion :- </a:t>
            </a:r>
          </a:p>
        </p:txBody>
      </p:sp>
      <p:sp>
        <p:nvSpPr>
          <p:cNvPr id="7" name="Content Placeholder 2">
            <a:extLst>
              <a:ext uri="{FF2B5EF4-FFF2-40B4-BE49-F238E27FC236}">
                <a16:creationId xmlns:a16="http://schemas.microsoft.com/office/drawing/2014/main" id="{0C345AC1-8F29-4A68-9797-BFE8AB440C60}"/>
              </a:ext>
            </a:extLst>
          </p:cNvPr>
          <p:cNvSpPr txBox="1">
            <a:spLocks/>
          </p:cNvSpPr>
          <p:nvPr/>
        </p:nvSpPr>
        <p:spPr>
          <a:xfrm>
            <a:off x="574430" y="1145932"/>
            <a:ext cx="10454839" cy="1015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After analyzing the various clusters produced by the Machine learning algorithm, cluster no. 0 , is a prime fit to solving the problem of finding a cluster with a common venue as a train station mentioned before. </a:t>
            </a:r>
            <a:endParaRPr lang="en-IN" dirty="0"/>
          </a:p>
        </p:txBody>
      </p:sp>
    </p:spTree>
    <p:extLst>
      <p:ext uri="{BB962C8B-B14F-4D97-AF65-F5344CB8AC3E}">
        <p14:creationId xmlns:p14="http://schemas.microsoft.com/office/powerpoint/2010/main" val="150363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B50C-A04D-45B7-9DC3-3477EF9DB1D8}"/>
              </a:ext>
            </a:extLst>
          </p:cNvPr>
          <p:cNvSpPr>
            <a:spLocks noGrp="1"/>
          </p:cNvSpPr>
          <p:nvPr>
            <p:ph type="title"/>
          </p:nvPr>
        </p:nvSpPr>
        <p:spPr>
          <a:xfrm>
            <a:off x="408719" y="417549"/>
            <a:ext cx="9404723" cy="954051"/>
          </a:xfrm>
        </p:spPr>
        <p:txBody>
          <a:bodyPr/>
          <a:lstStyle/>
          <a:p>
            <a:r>
              <a:rPr lang="en-IN" dirty="0">
                <a:solidFill>
                  <a:srgbClr val="00B0F0"/>
                </a:solidFill>
              </a:rPr>
              <a:t>1. Introduction</a:t>
            </a:r>
          </a:p>
        </p:txBody>
      </p:sp>
      <p:sp>
        <p:nvSpPr>
          <p:cNvPr id="3" name="Content Placeholder 2">
            <a:extLst>
              <a:ext uri="{FF2B5EF4-FFF2-40B4-BE49-F238E27FC236}">
                <a16:creationId xmlns:a16="http://schemas.microsoft.com/office/drawing/2014/main" id="{02948FAB-DC9D-4963-A474-C6605B90D99F}"/>
              </a:ext>
            </a:extLst>
          </p:cNvPr>
          <p:cNvSpPr>
            <a:spLocks noGrp="1"/>
          </p:cNvSpPr>
          <p:nvPr>
            <p:ph idx="1"/>
          </p:nvPr>
        </p:nvSpPr>
        <p:spPr>
          <a:xfrm>
            <a:off x="1006597" y="1573823"/>
            <a:ext cx="8946541" cy="4195481"/>
          </a:xfrm>
        </p:spPr>
        <p:txBody>
          <a:bodyPr>
            <a:normAutofit fontScale="92500" lnSpcReduction="10000"/>
          </a:bodyPr>
          <a:lstStyle/>
          <a:p>
            <a:r>
              <a:rPr lang="en-US" sz="2400" dirty="0"/>
              <a:t>For the last decade, the United Kingdom’s grocery landscape has been dominated by the ‘big four’ supermarket chains: Tesco, Asda, Sainsbury’s and Morrisons. However, on the back of the economic recession, rising food prices and tightened belts, the market has been shaken by British consumers' search for value. </a:t>
            </a:r>
          </a:p>
          <a:p>
            <a:r>
              <a:rPr lang="en-US" sz="2400" dirty="0"/>
              <a:t> Although rising food prices have not caused the quantity of goods purchased to fall, consumers seem more likely than ever to search for cheaper alternatives to the ‘big four.’ Discount supermarkets are enjoying a surge in popularity among food shoppers. According to figures from Kantar Worldpanel,  all of the leading four supermarket brands have lost market share in the three months to August 2016.</a:t>
            </a:r>
            <a:endParaRPr lang="en-IN" sz="2400" dirty="0"/>
          </a:p>
        </p:txBody>
      </p:sp>
    </p:spTree>
    <p:extLst>
      <p:ext uri="{BB962C8B-B14F-4D97-AF65-F5344CB8AC3E}">
        <p14:creationId xmlns:p14="http://schemas.microsoft.com/office/powerpoint/2010/main" val="339134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B50C-A04D-45B7-9DC3-3477EF9DB1D8}"/>
              </a:ext>
            </a:extLst>
          </p:cNvPr>
          <p:cNvSpPr>
            <a:spLocks noGrp="1"/>
          </p:cNvSpPr>
          <p:nvPr>
            <p:ph type="title"/>
          </p:nvPr>
        </p:nvSpPr>
        <p:spPr>
          <a:xfrm>
            <a:off x="408719" y="417549"/>
            <a:ext cx="9404723" cy="954051"/>
          </a:xfrm>
        </p:spPr>
        <p:txBody>
          <a:bodyPr/>
          <a:lstStyle/>
          <a:p>
            <a:r>
              <a:rPr lang="en-IN" dirty="0">
                <a:solidFill>
                  <a:srgbClr val="00B0F0"/>
                </a:solidFill>
              </a:rPr>
              <a:t>2. Business Problem :-</a:t>
            </a:r>
          </a:p>
        </p:txBody>
      </p:sp>
      <p:sp>
        <p:nvSpPr>
          <p:cNvPr id="3" name="Content Placeholder 2">
            <a:extLst>
              <a:ext uri="{FF2B5EF4-FFF2-40B4-BE49-F238E27FC236}">
                <a16:creationId xmlns:a16="http://schemas.microsoft.com/office/drawing/2014/main" id="{02948FAB-DC9D-4963-A474-C6605B90D99F}"/>
              </a:ext>
            </a:extLst>
          </p:cNvPr>
          <p:cNvSpPr>
            <a:spLocks noGrp="1"/>
          </p:cNvSpPr>
          <p:nvPr>
            <p:ph idx="1"/>
          </p:nvPr>
        </p:nvSpPr>
        <p:spPr>
          <a:xfrm>
            <a:off x="866901" y="1459524"/>
            <a:ext cx="8946541" cy="4397704"/>
          </a:xfrm>
        </p:spPr>
        <p:txBody>
          <a:bodyPr>
            <a:normAutofit fontScale="92500" lnSpcReduction="10000"/>
          </a:bodyPr>
          <a:lstStyle/>
          <a:p>
            <a:r>
              <a:rPr lang="en-US" sz="2400" dirty="0"/>
              <a:t>Consumer surveys indicate a shift in thinking among shoppers. According to recent evaluations. </a:t>
            </a:r>
          </a:p>
          <a:p>
            <a:r>
              <a:rPr lang="en-US" sz="2400" dirty="0"/>
              <a:t>They are chosen over supermarkets because of their public perception as cheaper and, ironically, to avoid the complexity of overpromotion. Meanwhile, online grocery shopping could further revolutionize the market as e-commerce gains popularity among shoppers in the United Kingdom. </a:t>
            </a:r>
          </a:p>
          <a:p>
            <a:r>
              <a:rPr lang="en-US" sz="2400" dirty="0"/>
              <a:t>Thus in hope of the supermarkets to keep up their revenue , the main objective of this project is to find the best locations to situate the supermarkets so that it has greater accessibility of buyers and draws more attention along with keeping in mind the surrounding </a:t>
            </a:r>
            <a:r>
              <a:rPr lang="en-US" sz="2400" dirty="0" err="1"/>
              <a:t>neighbourhoods</a:t>
            </a:r>
            <a:r>
              <a:rPr lang="en-US" sz="2400" dirty="0"/>
              <a:t>. </a:t>
            </a:r>
            <a:endParaRPr lang="en-IN" sz="2400" dirty="0"/>
          </a:p>
        </p:txBody>
      </p:sp>
    </p:spTree>
    <p:extLst>
      <p:ext uri="{BB962C8B-B14F-4D97-AF65-F5344CB8AC3E}">
        <p14:creationId xmlns:p14="http://schemas.microsoft.com/office/powerpoint/2010/main" val="203571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DA0B-EF0A-4AC3-88B4-5597DBD2A878}"/>
              </a:ext>
            </a:extLst>
          </p:cNvPr>
          <p:cNvSpPr>
            <a:spLocks noGrp="1"/>
          </p:cNvSpPr>
          <p:nvPr>
            <p:ph type="title"/>
          </p:nvPr>
        </p:nvSpPr>
        <p:spPr>
          <a:xfrm>
            <a:off x="81023" y="0"/>
            <a:ext cx="9603275" cy="712177"/>
          </a:xfrm>
        </p:spPr>
        <p:txBody>
          <a:bodyPr/>
          <a:lstStyle/>
          <a:p>
            <a:r>
              <a:rPr lang="en-IN" dirty="0">
                <a:solidFill>
                  <a:srgbClr val="00B0F0"/>
                </a:solidFill>
              </a:rPr>
              <a:t>3. Data :-</a:t>
            </a:r>
          </a:p>
        </p:txBody>
      </p:sp>
      <p:sp>
        <p:nvSpPr>
          <p:cNvPr id="3" name="Content Placeholder 2">
            <a:extLst>
              <a:ext uri="{FF2B5EF4-FFF2-40B4-BE49-F238E27FC236}">
                <a16:creationId xmlns:a16="http://schemas.microsoft.com/office/drawing/2014/main" id="{1B6369CC-DA87-4895-8840-ACECD6B0C113}"/>
              </a:ext>
            </a:extLst>
          </p:cNvPr>
          <p:cNvSpPr>
            <a:spLocks noGrp="1"/>
          </p:cNvSpPr>
          <p:nvPr>
            <p:ph idx="1"/>
          </p:nvPr>
        </p:nvSpPr>
        <p:spPr>
          <a:xfrm>
            <a:off x="439615" y="1763313"/>
            <a:ext cx="11629293" cy="712177"/>
          </a:xfrm>
        </p:spPr>
        <p:txBody>
          <a:bodyPr>
            <a:normAutofit/>
          </a:bodyPr>
          <a:lstStyle/>
          <a:p>
            <a:r>
              <a:rPr lang="en-US" dirty="0"/>
              <a:t>The data of the </a:t>
            </a:r>
            <a:r>
              <a:rPr lang="en-US" dirty="0" err="1"/>
              <a:t>neighbourhoods</a:t>
            </a:r>
            <a:r>
              <a:rPr lang="en-US" dirty="0"/>
              <a:t> in Greater Manchester is extracted out by web scraping using </a:t>
            </a:r>
            <a:r>
              <a:rPr lang="en-US" dirty="0" err="1"/>
              <a:t>BeautifulSoup</a:t>
            </a:r>
            <a:r>
              <a:rPr lang="en-US" dirty="0"/>
              <a:t> library for Python. The </a:t>
            </a:r>
            <a:r>
              <a:rPr lang="en-US" dirty="0" err="1"/>
              <a:t>neighbourhood</a:t>
            </a:r>
            <a:r>
              <a:rPr lang="en-US" dirty="0"/>
              <a:t> data is scraped from Wikipedia  </a:t>
            </a:r>
          </a:p>
        </p:txBody>
      </p:sp>
      <p:sp>
        <p:nvSpPr>
          <p:cNvPr id="4" name="Content Placeholder 2">
            <a:extLst>
              <a:ext uri="{FF2B5EF4-FFF2-40B4-BE49-F238E27FC236}">
                <a16:creationId xmlns:a16="http://schemas.microsoft.com/office/drawing/2014/main" id="{A6B95670-BBF0-4708-9000-FEB3B312409E}"/>
              </a:ext>
            </a:extLst>
          </p:cNvPr>
          <p:cNvSpPr txBox="1">
            <a:spLocks/>
          </p:cNvSpPr>
          <p:nvPr/>
        </p:nvSpPr>
        <p:spPr>
          <a:xfrm>
            <a:off x="160153" y="619471"/>
            <a:ext cx="10847816" cy="4659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t>The data for this project has been collected from multiple sources. </a:t>
            </a:r>
            <a:endParaRPr lang="en-IN" sz="2400" dirty="0"/>
          </a:p>
        </p:txBody>
      </p:sp>
      <p:sp>
        <p:nvSpPr>
          <p:cNvPr id="5" name="Title 1">
            <a:extLst>
              <a:ext uri="{FF2B5EF4-FFF2-40B4-BE49-F238E27FC236}">
                <a16:creationId xmlns:a16="http://schemas.microsoft.com/office/drawing/2014/main" id="{7BEEB519-0978-45AC-9596-B7EA253802F5}"/>
              </a:ext>
            </a:extLst>
          </p:cNvPr>
          <p:cNvSpPr txBox="1">
            <a:spLocks/>
          </p:cNvSpPr>
          <p:nvPr/>
        </p:nvSpPr>
        <p:spPr>
          <a:xfrm>
            <a:off x="81022" y="1101196"/>
            <a:ext cx="9603275" cy="71217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solidFill>
                  <a:srgbClr val="00B0F0"/>
                </a:solidFill>
              </a:rPr>
              <a:t>3.1 Neighbourhoods :- </a:t>
            </a:r>
          </a:p>
        </p:txBody>
      </p:sp>
      <p:pic>
        <p:nvPicPr>
          <p:cNvPr id="8" name="Picture 7">
            <a:extLst>
              <a:ext uri="{FF2B5EF4-FFF2-40B4-BE49-F238E27FC236}">
                <a16:creationId xmlns:a16="http://schemas.microsoft.com/office/drawing/2014/main" id="{42F4B382-3263-44ED-9A4A-BC86CC9BD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 y="2491224"/>
            <a:ext cx="9355015" cy="4292127"/>
          </a:xfrm>
          <a:prstGeom prst="rect">
            <a:avLst/>
          </a:prstGeom>
        </p:spPr>
      </p:pic>
    </p:spTree>
    <p:extLst>
      <p:ext uri="{BB962C8B-B14F-4D97-AF65-F5344CB8AC3E}">
        <p14:creationId xmlns:p14="http://schemas.microsoft.com/office/powerpoint/2010/main" val="266935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65B588-4718-4F38-AEC8-CEA3369C151C}"/>
              </a:ext>
            </a:extLst>
          </p:cNvPr>
          <p:cNvSpPr txBox="1">
            <a:spLocks/>
          </p:cNvSpPr>
          <p:nvPr/>
        </p:nvSpPr>
        <p:spPr>
          <a:xfrm>
            <a:off x="0" y="0"/>
            <a:ext cx="9603275" cy="71217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solidFill>
                  <a:srgbClr val="00B0F0"/>
                </a:solidFill>
              </a:rPr>
              <a:t>3.2 Geocoding :- </a:t>
            </a:r>
          </a:p>
        </p:txBody>
      </p:sp>
      <p:sp>
        <p:nvSpPr>
          <p:cNvPr id="5" name="Content Placeholder 2">
            <a:extLst>
              <a:ext uri="{FF2B5EF4-FFF2-40B4-BE49-F238E27FC236}">
                <a16:creationId xmlns:a16="http://schemas.microsoft.com/office/drawing/2014/main" id="{13A0D9EF-0FCD-4B8A-A9DB-D64CF7E6B154}"/>
              </a:ext>
            </a:extLst>
          </p:cNvPr>
          <p:cNvSpPr txBox="1">
            <a:spLocks/>
          </p:cNvSpPr>
          <p:nvPr/>
        </p:nvSpPr>
        <p:spPr>
          <a:xfrm>
            <a:off x="298940" y="579517"/>
            <a:ext cx="10471638" cy="1091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file contents are retrieved into a Pandas </a:t>
            </a:r>
            <a:r>
              <a:rPr lang="en-US" dirty="0" err="1"/>
              <a:t>DataFrame</a:t>
            </a:r>
            <a:r>
              <a:rPr lang="en-US" dirty="0"/>
              <a:t>. The latitude and longitude of the </a:t>
            </a:r>
            <a:r>
              <a:rPr lang="en-US" dirty="0" err="1"/>
              <a:t>neighbourhoods</a:t>
            </a:r>
            <a:r>
              <a:rPr lang="en-US" dirty="0"/>
              <a:t> are retrieved using </a:t>
            </a:r>
            <a:r>
              <a:rPr lang="en-US" dirty="0" err="1"/>
              <a:t>OpenCage</a:t>
            </a:r>
            <a:r>
              <a:rPr lang="en-US" dirty="0"/>
              <a:t> Geocoding API. The geometric location values are then stored into the initial </a:t>
            </a:r>
            <a:r>
              <a:rPr lang="en-US" dirty="0" err="1"/>
              <a:t>dataframe</a:t>
            </a:r>
            <a:r>
              <a:rPr lang="en-US" dirty="0"/>
              <a:t>.</a:t>
            </a:r>
            <a:endParaRPr lang="en-IN" dirty="0"/>
          </a:p>
        </p:txBody>
      </p:sp>
      <p:pic>
        <p:nvPicPr>
          <p:cNvPr id="7" name="Picture 6">
            <a:extLst>
              <a:ext uri="{FF2B5EF4-FFF2-40B4-BE49-F238E27FC236}">
                <a16:creationId xmlns:a16="http://schemas.microsoft.com/office/drawing/2014/main" id="{17DFE20A-CC9C-4A9E-9B71-624611EB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92" y="1670538"/>
            <a:ext cx="10190286" cy="5083238"/>
          </a:xfrm>
          <a:prstGeom prst="rect">
            <a:avLst/>
          </a:prstGeom>
        </p:spPr>
      </p:pic>
    </p:spTree>
    <p:extLst>
      <p:ext uri="{BB962C8B-B14F-4D97-AF65-F5344CB8AC3E}">
        <p14:creationId xmlns:p14="http://schemas.microsoft.com/office/powerpoint/2010/main" val="211019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3CA1-3194-4D94-8DD7-883861B8258C}"/>
              </a:ext>
            </a:extLst>
          </p:cNvPr>
          <p:cNvSpPr>
            <a:spLocks noGrp="1"/>
          </p:cNvSpPr>
          <p:nvPr>
            <p:ph type="title"/>
          </p:nvPr>
        </p:nvSpPr>
        <p:spPr>
          <a:xfrm>
            <a:off x="187929" y="74649"/>
            <a:ext cx="9404723" cy="672697"/>
          </a:xfrm>
        </p:spPr>
        <p:txBody>
          <a:bodyPr/>
          <a:lstStyle/>
          <a:p>
            <a:r>
              <a:rPr lang="en-IN" sz="3600" dirty="0">
                <a:solidFill>
                  <a:srgbClr val="00B0F0"/>
                </a:solidFill>
              </a:rPr>
              <a:t>3.3 Venue Data :-</a:t>
            </a:r>
          </a:p>
        </p:txBody>
      </p:sp>
      <p:sp>
        <p:nvSpPr>
          <p:cNvPr id="3" name="Content Placeholder 2">
            <a:extLst>
              <a:ext uri="{FF2B5EF4-FFF2-40B4-BE49-F238E27FC236}">
                <a16:creationId xmlns:a16="http://schemas.microsoft.com/office/drawing/2014/main" id="{027ECCDD-7596-4197-9852-38808504D99D}"/>
              </a:ext>
            </a:extLst>
          </p:cNvPr>
          <p:cNvSpPr>
            <a:spLocks noGrp="1"/>
          </p:cNvSpPr>
          <p:nvPr>
            <p:ph idx="1"/>
          </p:nvPr>
        </p:nvSpPr>
        <p:spPr>
          <a:xfrm>
            <a:off x="417019" y="747346"/>
            <a:ext cx="10037035" cy="672698"/>
          </a:xfrm>
        </p:spPr>
        <p:txBody>
          <a:bodyPr>
            <a:normAutofit lnSpcReduction="10000"/>
          </a:bodyPr>
          <a:lstStyle/>
          <a:p>
            <a:r>
              <a:rPr lang="en-US" dirty="0" err="1"/>
              <a:t>FourSquare</a:t>
            </a:r>
            <a:r>
              <a:rPr lang="en-US" dirty="0"/>
              <a:t> API is used to find the venue data and new </a:t>
            </a:r>
            <a:r>
              <a:rPr lang="en-US" dirty="0" err="1"/>
              <a:t>dataframe</a:t>
            </a:r>
            <a:r>
              <a:rPr lang="en-US" dirty="0"/>
              <a:t> is created along with the respective </a:t>
            </a:r>
            <a:r>
              <a:rPr lang="en-US" dirty="0" err="1"/>
              <a:t>neighbourhoods</a:t>
            </a:r>
            <a:r>
              <a:rPr lang="en-US" dirty="0"/>
              <a:t>. </a:t>
            </a:r>
            <a:endParaRPr lang="en-IN" dirty="0"/>
          </a:p>
        </p:txBody>
      </p:sp>
      <p:pic>
        <p:nvPicPr>
          <p:cNvPr id="7" name="Picture 6">
            <a:extLst>
              <a:ext uri="{FF2B5EF4-FFF2-40B4-BE49-F238E27FC236}">
                <a16:creationId xmlns:a16="http://schemas.microsoft.com/office/drawing/2014/main" id="{A97FA776-3321-43C1-B72B-0BD04ED27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19" y="1420044"/>
            <a:ext cx="10379935" cy="5297280"/>
          </a:xfrm>
          <a:prstGeom prst="rect">
            <a:avLst/>
          </a:prstGeom>
        </p:spPr>
      </p:pic>
    </p:spTree>
    <p:extLst>
      <p:ext uri="{BB962C8B-B14F-4D97-AF65-F5344CB8AC3E}">
        <p14:creationId xmlns:p14="http://schemas.microsoft.com/office/powerpoint/2010/main" val="28747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524699-B6CB-4E5B-B167-920535FEEA10}"/>
              </a:ext>
            </a:extLst>
          </p:cNvPr>
          <p:cNvSpPr>
            <a:spLocks noGrp="1"/>
          </p:cNvSpPr>
          <p:nvPr>
            <p:ph type="title"/>
          </p:nvPr>
        </p:nvSpPr>
        <p:spPr>
          <a:xfrm>
            <a:off x="73629" y="85426"/>
            <a:ext cx="9404723" cy="672697"/>
          </a:xfrm>
        </p:spPr>
        <p:txBody>
          <a:bodyPr/>
          <a:lstStyle/>
          <a:p>
            <a:r>
              <a:rPr lang="en-IN" sz="3600" dirty="0">
                <a:solidFill>
                  <a:srgbClr val="00B0F0"/>
                </a:solidFill>
              </a:rPr>
              <a:t>4. Methodology  :- </a:t>
            </a:r>
          </a:p>
        </p:txBody>
      </p:sp>
      <p:sp>
        <p:nvSpPr>
          <p:cNvPr id="5" name="Content Placeholder 2">
            <a:extLst>
              <a:ext uri="{FF2B5EF4-FFF2-40B4-BE49-F238E27FC236}">
                <a16:creationId xmlns:a16="http://schemas.microsoft.com/office/drawing/2014/main" id="{B9826DED-ED8D-46B6-8E4B-04CFEB1AB69B}"/>
              </a:ext>
            </a:extLst>
          </p:cNvPr>
          <p:cNvSpPr txBox="1">
            <a:spLocks/>
          </p:cNvSpPr>
          <p:nvPr/>
        </p:nvSpPr>
        <p:spPr>
          <a:xfrm>
            <a:off x="536331" y="2069634"/>
            <a:ext cx="4252787" cy="34625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Folium builds on the data wrangling strengths of the Python ecosystem and the mapping strengths of the leaflet.js library.</a:t>
            </a:r>
          </a:p>
          <a:p>
            <a:r>
              <a:rPr lang="en-US" dirty="0"/>
              <a:t>All cluster visualizations are done with help of Folium which in turn generates a Leaflet map made using OpenStreetMap technology. </a:t>
            </a:r>
            <a:endParaRPr lang="en-IN" dirty="0"/>
          </a:p>
        </p:txBody>
      </p:sp>
      <p:sp>
        <p:nvSpPr>
          <p:cNvPr id="6" name="Title 1">
            <a:extLst>
              <a:ext uri="{FF2B5EF4-FFF2-40B4-BE49-F238E27FC236}">
                <a16:creationId xmlns:a16="http://schemas.microsoft.com/office/drawing/2014/main" id="{00687A80-3B12-4F36-A9C0-E67D1ECF55FF}"/>
              </a:ext>
            </a:extLst>
          </p:cNvPr>
          <p:cNvSpPr txBox="1">
            <a:spLocks/>
          </p:cNvSpPr>
          <p:nvPr/>
        </p:nvSpPr>
        <p:spPr>
          <a:xfrm>
            <a:off x="161551" y="1454607"/>
            <a:ext cx="9404723" cy="67269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solidFill>
                  <a:srgbClr val="00B0F0"/>
                </a:solidFill>
              </a:rPr>
              <a:t>4.1 Folium :- </a:t>
            </a:r>
          </a:p>
        </p:txBody>
      </p:sp>
      <p:sp>
        <p:nvSpPr>
          <p:cNvPr id="8" name="Content Placeholder 2">
            <a:extLst>
              <a:ext uri="{FF2B5EF4-FFF2-40B4-BE49-F238E27FC236}">
                <a16:creationId xmlns:a16="http://schemas.microsoft.com/office/drawing/2014/main" id="{365D0E9F-E872-428B-9DB6-0C8904A50FA8}"/>
              </a:ext>
            </a:extLst>
          </p:cNvPr>
          <p:cNvSpPr txBox="1">
            <a:spLocks/>
          </p:cNvSpPr>
          <p:nvPr/>
        </p:nvSpPr>
        <p:spPr>
          <a:xfrm>
            <a:off x="266702" y="726183"/>
            <a:ext cx="10471638" cy="6726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Different methods and algorithms are use to check the data and make sure the prediction are accurate and worthy.</a:t>
            </a:r>
            <a:endParaRPr lang="en-IN" dirty="0"/>
          </a:p>
        </p:txBody>
      </p:sp>
      <p:pic>
        <p:nvPicPr>
          <p:cNvPr id="10" name="Picture 9">
            <a:extLst>
              <a:ext uri="{FF2B5EF4-FFF2-40B4-BE49-F238E27FC236}">
                <a16:creationId xmlns:a16="http://schemas.microsoft.com/office/drawing/2014/main" id="{87651DB1-69F7-4013-9203-ADE95B38C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18" y="1512277"/>
            <a:ext cx="7241331" cy="5292758"/>
          </a:xfrm>
          <a:prstGeom prst="rect">
            <a:avLst/>
          </a:prstGeom>
        </p:spPr>
      </p:pic>
    </p:spTree>
    <p:extLst>
      <p:ext uri="{BB962C8B-B14F-4D97-AF65-F5344CB8AC3E}">
        <p14:creationId xmlns:p14="http://schemas.microsoft.com/office/powerpoint/2010/main" val="308200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C14164-025D-4BC6-B281-58384FB3BB25}"/>
              </a:ext>
            </a:extLst>
          </p:cNvPr>
          <p:cNvSpPr txBox="1">
            <a:spLocks/>
          </p:cNvSpPr>
          <p:nvPr/>
        </p:nvSpPr>
        <p:spPr>
          <a:xfrm>
            <a:off x="266702" y="53486"/>
            <a:ext cx="9404723" cy="67269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4.2 Top 10 most common venues :- </a:t>
            </a:r>
            <a:endParaRPr lang="en-IN" sz="3600" dirty="0">
              <a:solidFill>
                <a:srgbClr val="00B0F0"/>
              </a:solidFill>
            </a:endParaRPr>
          </a:p>
        </p:txBody>
      </p:sp>
      <p:sp>
        <p:nvSpPr>
          <p:cNvPr id="5" name="Content Placeholder 2">
            <a:extLst>
              <a:ext uri="{FF2B5EF4-FFF2-40B4-BE49-F238E27FC236}">
                <a16:creationId xmlns:a16="http://schemas.microsoft.com/office/drawing/2014/main" id="{D0A1D1B5-0F93-485B-8F36-9B79843B3487}"/>
              </a:ext>
            </a:extLst>
          </p:cNvPr>
          <p:cNvSpPr txBox="1">
            <a:spLocks/>
          </p:cNvSpPr>
          <p:nvPr/>
        </p:nvSpPr>
        <p:spPr>
          <a:xfrm>
            <a:off x="405233" y="726183"/>
            <a:ext cx="10266483" cy="9443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Due to high variety in the venues, only the top 10 common venues are selected and a new </a:t>
            </a:r>
            <a:r>
              <a:rPr lang="en-US" dirty="0" err="1"/>
              <a:t>DataFrame</a:t>
            </a:r>
            <a:r>
              <a:rPr lang="en-US" dirty="0"/>
              <a:t> is made, which is used to train the K-means Clustering Algorithm. </a:t>
            </a:r>
            <a:endParaRPr lang="en-IN" dirty="0"/>
          </a:p>
        </p:txBody>
      </p:sp>
      <p:pic>
        <p:nvPicPr>
          <p:cNvPr id="9" name="Picture 8">
            <a:extLst>
              <a:ext uri="{FF2B5EF4-FFF2-40B4-BE49-F238E27FC236}">
                <a16:creationId xmlns:a16="http://schemas.microsoft.com/office/drawing/2014/main" id="{CAC62DF9-849A-4173-8998-F4A4EC640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33" y="1828800"/>
            <a:ext cx="10972013" cy="4818185"/>
          </a:xfrm>
          <a:prstGeom prst="rect">
            <a:avLst/>
          </a:prstGeom>
        </p:spPr>
      </p:pic>
    </p:spTree>
    <p:extLst>
      <p:ext uri="{BB962C8B-B14F-4D97-AF65-F5344CB8AC3E}">
        <p14:creationId xmlns:p14="http://schemas.microsoft.com/office/powerpoint/2010/main" val="1849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E9AE2C-A5DD-404A-878F-27D96325CDD7}"/>
              </a:ext>
            </a:extLst>
          </p:cNvPr>
          <p:cNvSpPr txBox="1">
            <a:spLocks/>
          </p:cNvSpPr>
          <p:nvPr/>
        </p:nvSpPr>
        <p:spPr>
          <a:xfrm>
            <a:off x="266702" y="53487"/>
            <a:ext cx="9404723" cy="6515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4.3 Optimal number of clusters :-</a:t>
            </a:r>
          </a:p>
        </p:txBody>
      </p:sp>
      <p:sp>
        <p:nvSpPr>
          <p:cNvPr id="5" name="Content Placeholder 2">
            <a:extLst>
              <a:ext uri="{FF2B5EF4-FFF2-40B4-BE49-F238E27FC236}">
                <a16:creationId xmlns:a16="http://schemas.microsoft.com/office/drawing/2014/main" id="{A85D34EE-D956-4840-9773-6A40DF1998AE}"/>
              </a:ext>
            </a:extLst>
          </p:cNvPr>
          <p:cNvSpPr txBox="1">
            <a:spLocks/>
          </p:cNvSpPr>
          <p:nvPr/>
        </p:nvSpPr>
        <p:spPr>
          <a:xfrm>
            <a:off x="466779" y="705021"/>
            <a:ext cx="10266483" cy="6515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Silhouette Score is a measure of how similar an object is to its own cluster (cohesion) compared to other clusters (separation). </a:t>
            </a:r>
            <a:endParaRPr lang="en-IN" dirty="0"/>
          </a:p>
        </p:txBody>
      </p:sp>
      <p:pic>
        <p:nvPicPr>
          <p:cNvPr id="7" name="Picture 6">
            <a:extLst>
              <a:ext uri="{FF2B5EF4-FFF2-40B4-BE49-F238E27FC236}">
                <a16:creationId xmlns:a16="http://schemas.microsoft.com/office/drawing/2014/main" id="{4EFB024B-8E05-4C89-86CA-DA593156B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1" y="1617785"/>
            <a:ext cx="10867052" cy="5081953"/>
          </a:xfrm>
          <a:prstGeom prst="rect">
            <a:avLst/>
          </a:prstGeom>
        </p:spPr>
      </p:pic>
    </p:spTree>
    <p:extLst>
      <p:ext uri="{BB962C8B-B14F-4D97-AF65-F5344CB8AC3E}">
        <p14:creationId xmlns:p14="http://schemas.microsoft.com/office/powerpoint/2010/main" val="1177143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159</TotalTime>
  <Words>681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Coursera Capstone Project  Clustering Neighbourhoods of Greater Manchester</vt:lpstr>
      <vt:lpstr>1. Introduction</vt:lpstr>
      <vt:lpstr>2. Business Problem :-</vt:lpstr>
      <vt:lpstr>3. Data :-</vt:lpstr>
      <vt:lpstr>PowerPoint Presentation</vt:lpstr>
      <vt:lpstr>3.3 Venue Data :-</vt:lpstr>
      <vt:lpstr>4. Methodology  :-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Clustering Neighbourhoods of Greater Manchester</dc:title>
  <dc:creator>Vishwajeet Patil</dc:creator>
  <cp:lastModifiedBy>Vishwajeet Patil</cp:lastModifiedBy>
  <cp:revision>11</cp:revision>
  <dcterms:created xsi:type="dcterms:W3CDTF">2020-06-18T14:37:21Z</dcterms:created>
  <dcterms:modified xsi:type="dcterms:W3CDTF">2020-06-18T17:19:27Z</dcterms:modified>
</cp:coreProperties>
</file>