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4" d="100"/>
          <a:sy n="54" d="100"/>
        </p:scale>
        <p:origin x="9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D0D0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D0D0D"/>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7" name="Holder 7"/>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D0D0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5" name="Holder 5"/>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4" name="Holder 4"/>
          <p:cNvSpPr>
            <a:spLocks noGrp="1"/>
          </p:cNvSpPr>
          <p:nvPr>
            <p:ph type="sldNum" sz="quarter" idx="7"/>
          </p:nvPr>
        </p:nvSpPr>
        <p:spPr/>
        <p:txBody>
          <a:bodyPr lIns="0" tIns="0" rIns="0" bIns="0"/>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2999"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17" name="bg object 17"/>
          <p:cNvSpPr/>
          <p:nvPr/>
        </p:nvSpPr>
        <p:spPr>
          <a:xfrm>
            <a:off x="232017" y="771401"/>
            <a:ext cx="8473070" cy="5492238"/>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19" name="bg object 19"/>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20" name="bg object 20"/>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sp>
        <p:nvSpPr>
          <p:cNvPr id="2" name="Holder 2"/>
          <p:cNvSpPr>
            <a:spLocks noGrp="1"/>
          </p:cNvSpPr>
          <p:nvPr>
            <p:ph type="title"/>
          </p:nvPr>
        </p:nvSpPr>
        <p:spPr>
          <a:xfrm>
            <a:off x="231140" y="-6732"/>
            <a:ext cx="8681719" cy="1087755"/>
          </a:xfrm>
          <a:prstGeom prst="rect">
            <a:avLst/>
          </a:prstGeom>
        </p:spPr>
        <p:txBody>
          <a:bodyPr wrap="square" lIns="0" tIns="0" rIns="0" bIns="0">
            <a:spAutoFit/>
          </a:bodyPr>
          <a:lstStyle>
            <a:lvl1pPr>
              <a:defRPr sz="2250" b="1" i="0">
                <a:solidFill>
                  <a:srgbClr val="0D0D0D"/>
                </a:solidFill>
                <a:latin typeface="Times New Roman"/>
                <a:cs typeface="Times New Roman"/>
              </a:defRPr>
            </a:lvl1pPr>
          </a:lstStyle>
          <a:p>
            <a:endParaRPr/>
          </a:p>
        </p:txBody>
      </p:sp>
      <p:sp>
        <p:nvSpPr>
          <p:cNvPr id="3" name="Holder 3"/>
          <p:cNvSpPr>
            <a:spLocks noGrp="1"/>
          </p:cNvSpPr>
          <p:nvPr>
            <p:ph type="body" idx="1"/>
          </p:nvPr>
        </p:nvSpPr>
        <p:spPr>
          <a:xfrm>
            <a:off x="307340" y="1622801"/>
            <a:ext cx="8084184" cy="427863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6/22/2020</a:t>
            </a:fld>
            <a:endParaRPr lang="en-US"/>
          </a:p>
        </p:txBody>
      </p:sp>
      <p:sp>
        <p:nvSpPr>
          <p:cNvPr id="6" name="Holder 6"/>
          <p:cNvSpPr>
            <a:spLocks noGrp="1"/>
          </p:cNvSpPr>
          <p:nvPr>
            <p:ph type="sldNum" sz="quarter" idx="7"/>
          </p:nvPr>
        </p:nvSpPr>
        <p:spPr>
          <a:xfrm>
            <a:off x="8294249" y="5874595"/>
            <a:ext cx="280670" cy="240029"/>
          </a:xfrm>
          <a:prstGeom prst="rect">
            <a:avLst/>
          </a:prstGeom>
        </p:spPr>
        <p:txBody>
          <a:bodyPr wrap="square" lIns="0" tIns="0" rIns="0" bIns="0">
            <a:spAutoFit/>
          </a:bodyPr>
          <a:lstStyle>
            <a:lvl1pPr>
              <a:defRPr sz="1400" b="1" i="0">
                <a:solidFill>
                  <a:schemeClr val="bg1"/>
                </a:solidFill>
                <a:latin typeface="Century Schoolbook"/>
                <a:cs typeface="Century Schoolbook"/>
              </a:defRPr>
            </a:lvl1pPr>
          </a:lstStyle>
          <a:p>
            <a:pPr marL="38100">
              <a:lnSpc>
                <a:spcPct val="100000"/>
              </a:lnSpc>
              <a:spcBef>
                <a:spcPts val="8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xml"/><Relationship Id="rId4" Type="http://schemas.openxmlformats.org/officeDocument/2006/relationships/image" Target="../media/image32.jpg"/></Relationships>
</file>

<file path=ppt/slides/_rels/slide1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6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png"/><Relationship Id="rId9" Type="http://schemas.openxmlformats.org/officeDocument/2006/relationships/image" Target="../media/image22.jpg"/></Relationships>
</file>

<file path=ppt/slides/_rels/slide70.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44" y="6857999"/>
                </a:lnTo>
                <a:lnTo>
                  <a:pt x="444544"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3" name="object 3"/>
          <p:cNvSpPr/>
          <p:nvPr/>
        </p:nvSpPr>
        <p:spPr>
          <a:xfrm>
            <a:off x="882694" y="0"/>
            <a:ext cx="3175" cy="6858000"/>
          </a:xfrm>
          <a:custGeom>
            <a:avLst/>
            <a:gdLst/>
            <a:ahLst/>
            <a:cxnLst/>
            <a:rect l="l" t="t" r="r" b="b"/>
            <a:pathLst>
              <a:path w="3175" h="6858000">
                <a:moveTo>
                  <a:pt x="0" y="6857999"/>
                </a:moveTo>
                <a:lnTo>
                  <a:pt x="3130" y="6857999"/>
                </a:lnTo>
                <a:lnTo>
                  <a:pt x="3130"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5" name="object 5"/>
          <p:cNvSpPr/>
          <p:nvPr/>
        </p:nvSpPr>
        <p:spPr>
          <a:xfrm>
            <a:off x="276344" y="0"/>
            <a:ext cx="104775" cy="6858000"/>
          </a:xfrm>
          <a:custGeom>
            <a:avLst/>
            <a:gdLst/>
            <a:ahLst/>
            <a:cxnLst/>
            <a:rect l="l" t="t" r="r" b="b"/>
            <a:pathLst>
              <a:path w="104775" h="6858000">
                <a:moveTo>
                  <a:pt x="104655" y="0"/>
                </a:moveTo>
                <a:lnTo>
                  <a:pt x="0" y="0"/>
                </a:lnTo>
                <a:lnTo>
                  <a:pt x="0" y="6857999"/>
                </a:lnTo>
                <a:lnTo>
                  <a:pt x="104655" y="6857999"/>
                </a:lnTo>
                <a:lnTo>
                  <a:pt x="104655"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228600" cy="6858000"/>
            <a:chOff x="990600" y="0"/>
            <a:chExt cx="228600" cy="6858000"/>
          </a:xfrm>
        </p:grpSpPr>
        <p:sp>
          <p:nvSpPr>
            <p:cNvPr id="7" name="object 7"/>
            <p:cNvSpPr/>
            <p:nvPr/>
          </p:nvSpPr>
          <p:spPr>
            <a:xfrm>
              <a:off x="990600" y="0"/>
              <a:ext cx="151130" cy="6858000"/>
            </a:xfrm>
            <a:custGeom>
              <a:avLst/>
              <a:gdLst/>
              <a:ahLst/>
              <a:cxnLst/>
              <a:rect l="l" t="t" r="r" b="b"/>
              <a:pathLst>
                <a:path w="151130" h="6858000">
                  <a:moveTo>
                    <a:pt x="0" y="6857999"/>
                  </a:moveTo>
                  <a:lnTo>
                    <a:pt x="150720" y="6857999"/>
                  </a:lnTo>
                  <a:lnTo>
                    <a:pt x="150720" y="0"/>
                  </a:lnTo>
                  <a:lnTo>
                    <a:pt x="0" y="0"/>
                  </a:lnTo>
                  <a:lnTo>
                    <a:pt x="0" y="6857999"/>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0" y="0"/>
              <a:ext cx="78105" cy="6858000"/>
            </a:xfrm>
            <a:custGeom>
              <a:avLst/>
              <a:gdLst/>
              <a:ahLst/>
              <a:cxnLst/>
              <a:rect l="l" t="t" r="r" b="b"/>
              <a:pathLst>
                <a:path w="78105" h="6858000">
                  <a:moveTo>
                    <a:pt x="0" y="6857999"/>
                  </a:moveTo>
                  <a:lnTo>
                    <a:pt x="77879" y="6857999"/>
                  </a:lnTo>
                  <a:lnTo>
                    <a:pt x="77879" y="0"/>
                  </a:lnTo>
                  <a:lnTo>
                    <a:pt x="0" y="0"/>
                  </a:lnTo>
                  <a:lnTo>
                    <a:pt x="0" y="6857999"/>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295400" y="0"/>
            <a:ext cx="76200" cy="6858000"/>
          </a:xfrm>
          <a:custGeom>
            <a:avLst/>
            <a:gdLst/>
            <a:ahLst/>
            <a:cxnLst/>
            <a:rect l="l" t="t" r="r" b="b"/>
            <a:pathLst>
              <a:path w="76200" h="6858000">
                <a:moveTo>
                  <a:pt x="0" y="6857999"/>
                </a:moveTo>
                <a:lnTo>
                  <a:pt x="76199" y="6857999"/>
                </a:lnTo>
                <a:lnTo>
                  <a:pt x="76199" y="0"/>
                </a:lnTo>
                <a:lnTo>
                  <a:pt x="0" y="0"/>
                </a:lnTo>
                <a:lnTo>
                  <a:pt x="0" y="6857999"/>
                </a:lnTo>
                <a:close/>
              </a:path>
            </a:pathLst>
          </a:custGeom>
          <a:solidFill>
            <a:srgbClr val="FFEDE8">
              <a:alpha val="70979"/>
            </a:srgbClr>
          </a:solidFill>
        </p:spPr>
        <p:txBody>
          <a:bodyPr wrap="square" lIns="0" tIns="0" rIns="0" bIns="0" rtlCol="0"/>
          <a:lstStyle/>
          <a:p>
            <a:endParaRPr/>
          </a:p>
        </p:txBody>
      </p:sp>
      <p:sp>
        <p:nvSpPr>
          <p:cNvPr id="10" name="object 10"/>
          <p:cNvSpPr/>
          <p:nvPr/>
        </p:nvSpPr>
        <p:spPr>
          <a:xfrm>
            <a:off x="106346" y="0"/>
            <a:ext cx="0" cy="6858000"/>
          </a:xfrm>
          <a:custGeom>
            <a:avLst/>
            <a:gdLst/>
            <a:ahLst/>
            <a:cxnLst/>
            <a:rect l="l" t="t" r="r" b="b"/>
            <a:pathLst>
              <a:path h="6858000">
                <a:moveTo>
                  <a:pt x="0" y="0"/>
                </a:moveTo>
                <a:lnTo>
                  <a:pt x="0" y="6857999"/>
                </a:lnTo>
              </a:path>
            </a:pathLst>
          </a:custGeom>
          <a:ln w="57149">
            <a:solidFill>
              <a:srgbClr val="FEC3AD"/>
            </a:solidFill>
          </a:ln>
        </p:spPr>
        <p:txBody>
          <a:bodyPr wrap="square" lIns="0" tIns="0" rIns="0" bIns="0" rtlCol="0"/>
          <a:lstStyle/>
          <a:p>
            <a:endParaRPr/>
          </a:p>
        </p:txBody>
      </p:sp>
      <p:grpSp>
        <p:nvGrpSpPr>
          <p:cNvPr id="11" name="object 11"/>
          <p:cNvGrpSpPr/>
          <p:nvPr/>
        </p:nvGrpSpPr>
        <p:grpSpPr>
          <a:xfrm>
            <a:off x="825544" y="0"/>
            <a:ext cx="117475" cy="6858000"/>
            <a:chOff x="825544" y="0"/>
            <a:chExt cx="117475" cy="6858000"/>
          </a:xfrm>
        </p:grpSpPr>
        <p:sp>
          <p:nvSpPr>
            <p:cNvPr id="12" name="object 12"/>
            <p:cNvSpPr/>
            <p:nvPr/>
          </p:nvSpPr>
          <p:spPr>
            <a:xfrm>
              <a:off x="885824"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FEDE8">
                <a:alpha val="83135"/>
              </a:srgbClr>
            </a:solidFill>
          </p:spPr>
          <p:txBody>
            <a:bodyPr wrap="square" lIns="0" tIns="0" rIns="0" bIns="0" rtlCol="0"/>
            <a:lstStyle/>
            <a:p>
              <a:endParaRPr/>
            </a:p>
          </p:txBody>
        </p:sp>
        <p:sp>
          <p:nvSpPr>
            <p:cNvPr id="13" name="object 13"/>
            <p:cNvSpPr/>
            <p:nvPr/>
          </p:nvSpPr>
          <p:spPr>
            <a:xfrm>
              <a:off x="825544"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EC3AD"/>
            </a:solidFill>
          </p:spPr>
          <p:txBody>
            <a:bodyPr wrap="square" lIns="0" tIns="0" rIns="0" bIns="0" rtlCol="0"/>
            <a:lstStyle/>
            <a:p>
              <a:endParaRPr/>
            </a:p>
          </p:txBody>
        </p:sp>
      </p:grpSp>
      <p:sp>
        <p:nvSpPr>
          <p:cNvPr id="14" name="object 14"/>
          <p:cNvSpPr/>
          <p:nvPr/>
        </p:nvSpPr>
        <p:spPr>
          <a:xfrm>
            <a:off x="1726691" y="0"/>
            <a:ext cx="0" cy="6858000"/>
          </a:xfrm>
          <a:custGeom>
            <a:avLst/>
            <a:gdLst/>
            <a:ahLst/>
            <a:cxnLst/>
            <a:rect l="l" t="t" r="r" b="b"/>
            <a:pathLst>
              <a:path h="6858000">
                <a:moveTo>
                  <a:pt x="0" y="0"/>
                </a:moveTo>
                <a:lnTo>
                  <a:pt x="0" y="6857999"/>
                </a:lnTo>
              </a:path>
            </a:pathLst>
          </a:custGeom>
          <a:ln w="28574">
            <a:solidFill>
              <a:srgbClr val="FEC3AD"/>
            </a:solidFill>
          </a:ln>
        </p:spPr>
        <p:txBody>
          <a:bodyPr wrap="square" lIns="0" tIns="0" rIns="0" bIns="0" rtlCol="0"/>
          <a:lstStyle/>
          <a:p>
            <a:endParaRPr/>
          </a:p>
        </p:txBody>
      </p:sp>
      <p:sp>
        <p:nvSpPr>
          <p:cNvPr id="15" name="object 15"/>
          <p:cNvSpPr/>
          <p:nvPr/>
        </p:nvSpPr>
        <p:spPr>
          <a:xfrm>
            <a:off x="1066800" y="0"/>
            <a:ext cx="0" cy="6858000"/>
          </a:xfrm>
          <a:custGeom>
            <a:avLst/>
            <a:gdLst/>
            <a:ahLst/>
            <a:cxnLst/>
            <a:rect l="l" t="t" r="r" b="b"/>
            <a:pathLst>
              <a:path h="6858000">
                <a:moveTo>
                  <a:pt x="0" y="0"/>
                </a:moveTo>
                <a:lnTo>
                  <a:pt x="0" y="6857999"/>
                </a:lnTo>
              </a:path>
            </a:pathLst>
          </a:custGeom>
          <a:ln w="9524">
            <a:solidFill>
              <a:srgbClr val="FEC3AD"/>
            </a:solidFill>
          </a:ln>
        </p:spPr>
        <p:txBody>
          <a:bodyPr wrap="square" lIns="0" tIns="0" rIns="0" bIns="0" rtlCol="0"/>
          <a:lstStyle/>
          <a:p>
            <a:endParaRPr/>
          </a:p>
        </p:txBody>
      </p:sp>
      <p:sp>
        <p:nvSpPr>
          <p:cNvPr id="16" name="object 16"/>
          <p:cNvSpPr/>
          <p:nvPr/>
        </p:nvSpPr>
        <p:spPr>
          <a:xfrm>
            <a:off x="9085326"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17" name="object 17"/>
          <p:cNvGrpSpPr/>
          <p:nvPr/>
        </p:nvGrpSpPr>
        <p:grpSpPr>
          <a:xfrm>
            <a:off x="609600" y="0"/>
            <a:ext cx="1661160" cy="6858000"/>
            <a:chOff x="609600" y="0"/>
            <a:chExt cx="1661160" cy="6858000"/>
          </a:xfrm>
        </p:grpSpPr>
        <p:sp>
          <p:nvSpPr>
            <p:cNvPr id="18" name="object 18"/>
            <p:cNvSpPr/>
            <p:nvPr/>
          </p:nvSpPr>
          <p:spPr>
            <a:xfrm>
              <a:off x="1219200" y="0"/>
              <a:ext cx="76200" cy="6858000"/>
            </a:xfrm>
            <a:custGeom>
              <a:avLst/>
              <a:gdLst/>
              <a:ahLst/>
              <a:cxnLst/>
              <a:rect l="l" t="t" r="r" b="b"/>
              <a:pathLst>
                <a:path w="76200" h="6858000">
                  <a:moveTo>
                    <a:pt x="76199" y="0"/>
                  </a:moveTo>
                  <a:lnTo>
                    <a:pt x="0" y="0"/>
                  </a:lnTo>
                  <a:lnTo>
                    <a:pt x="0" y="6857999"/>
                  </a:lnTo>
                  <a:lnTo>
                    <a:pt x="76199" y="6857999"/>
                  </a:lnTo>
                  <a:lnTo>
                    <a:pt x="76199" y="0"/>
                  </a:lnTo>
                  <a:close/>
                </a:path>
              </a:pathLst>
            </a:custGeom>
            <a:solidFill>
              <a:srgbClr val="FEC3AD">
                <a:alpha val="50979"/>
              </a:srgbClr>
            </a:solidFill>
          </p:spPr>
          <p:txBody>
            <a:bodyPr wrap="square" lIns="0" tIns="0" rIns="0" bIns="0" rtlCol="0"/>
            <a:lstStyle/>
            <a:p>
              <a:endParaRPr/>
            </a:p>
          </p:txBody>
        </p:sp>
        <p:sp>
          <p:nvSpPr>
            <p:cNvPr id="19" name="object 19"/>
            <p:cNvSpPr/>
            <p:nvPr/>
          </p:nvSpPr>
          <p:spPr>
            <a:xfrm>
              <a:off x="609600" y="3428999"/>
              <a:ext cx="1341755" cy="2079625"/>
            </a:xfrm>
            <a:custGeom>
              <a:avLst/>
              <a:gdLst/>
              <a:ahLst/>
              <a:cxnLst/>
              <a:rect l="l" t="t" r="r" b="b"/>
              <a:pathLst>
                <a:path w="1341755" h="2079625">
                  <a:moveTo>
                    <a:pt x="1295400" y="647700"/>
                  </a:moveTo>
                  <a:lnTo>
                    <a:pt x="1293622" y="599363"/>
                  </a:lnTo>
                  <a:lnTo>
                    <a:pt x="1288376" y="551980"/>
                  </a:lnTo>
                  <a:lnTo>
                    <a:pt x="1279779" y="505688"/>
                  </a:lnTo>
                  <a:lnTo>
                    <a:pt x="1267968" y="460616"/>
                  </a:lnTo>
                  <a:lnTo>
                    <a:pt x="1253070" y="416890"/>
                  </a:lnTo>
                  <a:lnTo>
                    <a:pt x="1235202" y="374624"/>
                  </a:lnTo>
                  <a:lnTo>
                    <a:pt x="1214488" y="333959"/>
                  </a:lnTo>
                  <a:lnTo>
                    <a:pt x="1191056" y="294995"/>
                  </a:lnTo>
                  <a:lnTo>
                    <a:pt x="1165034" y="257886"/>
                  </a:lnTo>
                  <a:lnTo>
                    <a:pt x="1136535" y="222745"/>
                  </a:lnTo>
                  <a:lnTo>
                    <a:pt x="1105700" y="189687"/>
                  </a:lnTo>
                  <a:lnTo>
                    <a:pt x="1072654" y="158851"/>
                  </a:lnTo>
                  <a:lnTo>
                    <a:pt x="1037501" y="130365"/>
                  </a:lnTo>
                  <a:lnTo>
                    <a:pt x="1000391" y="104343"/>
                  </a:lnTo>
                  <a:lnTo>
                    <a:pt x="961440" y="80911"/>
                  </a:lnTo>
                  <a:lnTo>
                    <a:pt x="920762" y="60198"/>
                  </a:lnTo>
                  <a:lnTo>
                    <a:pt x="878509" y="42329"/>
                  </a:lnTo>
                  <a:lnTo>
                    <a:pt x="834771" y="27419"/>
                  </a:lnTo>
                  <a:lnTo>
                    <a:pt x="789698" y="15621"/>
                  </a:lnTo>
                  <a:lnTo>
                    <a:pt x="743419" y="7023"/>
                  </a:lnTo>
                  <a:lnTo>
                    <a:pt x="696036" y="1778"/>
                  </a:lnTo>
                  <a:lnTo>
                    <a:pt x="647700" y="0"/>
                  </a:lnTo>
                  <a:lnTo>
                    <a:pt x="599351" y="1778"/>
                  </a:lnTo>
                  <a:lnTo>
                    <a:pt x="551980" y="7023"/>
                  </a:lnTo>
                  <a:lnTo>
                    <a:pt x="505701" y="15621"/>
                  </a:lnTo>
                  <a:lnTo>
                    <a:pt x="460629" y="27419"/>
                  </a:lnTo>
                  <a:lnTo>
                    <a:pt x="416902" y="42329"/>
                  </a:lnTo>
                  <a:lnTo>
                    <a:pt x="374637" y="60198"/>
                  </a:lnTo>
                  <a:lnTo>
                    <a:pt x="333959" y="80911"/>
                  </a:lnTo>
                  <a:lnTo>
                    <a:pt x="295008" y="104343"/>
                  </a:lnTo>
                  <a:lnTo>
                    <a:pt x="257898" y="130365"/>
                  </a:lnTo>
                  <a:lnTo>
                    <a:pt x="222758" y="158851"/>
                  </a:lnTo>
                  <a:lnTo>
                    <a:pt x="189699" y="189687"/>
                  </a:lnTo>
                  <a:lnTo>
                    <a:pt x="158864" y="222745"/>
                  </a:lnTo>
                  <a:lnTo>
                    <a:pt x="130365" y="257886"/>
                  </a:lnTo>
                  <a:lnTo>
                    <a:pt x="104343" y="294995"/>
                  </a:lnTo>
                  <a:lnTo>
                    <a:pt x="80911" y="333959"/>
                  </a:lnTo>
                  <a:lnTo>
                    <a:pt x="60185" y="374624"/>
                  </a:lnTo>
                  <a:lnTo>
                    <a:pt x="42316" y="416890"/>
                  </a:lnTo>
                  <a:lnTo>
                    <a:pt x="27419" y="460616"/>
                  </a:lnTo>
                  <a:lnTo>
                    <a:pt x="15608" y="505688"/>
                  </a:lnTo>
                  <a:lnTo>
                    <a:pt x="7010" y="551980"/>
                  </a:lnTo>
                  <a:lnTo>
                    <a:pt x="1765" y="599363"/>
                  </a:lnTo>
                  <a:lnTo>
                    <a:pt x="0" y="647700"/>
                  </a:lnTo>
                  <a:lnTo>
                    <a:pt x="1765" y="696048"/>
                  </a:lnTo>
                  <a:lnTo>
                    <a:pt x="7010" y="743432"/>
                  </a:lnTo>
                  <a:lnTo>
                    <a:pt x="15608" y="789711"/>
                  </a:lnTo>
                  <a:lnTo>
                    <a:pt x="27419" y="834783"/>
                  </a:lnTo>
                  <a:lnTo>
                    <a:pt x="42316" y="878522"/>
                  </a:lnTo>
                  <a:lnTo>
                    <a:pt x="60185" y="920775"/>
                  </a:lnTo>
                  <a:lnTo>
                    <a:pt x="80911" y="961453"/>
                  </a:lnTo>
                  <a:lnTo>
                    <a:pt x="104343" y="1000404"/>
                  </a:lnTo>
                  <a:lnTo>
                    <a:pt x="130365" y="1037513"/>
                  </a:lnTo>
                  <a:lnTo>
                    <a:pt x="158864" y="1072667"/>
                  </a:lnTo>
                  <a:lnTo>
                    <a:pt x="189699" y="1105712"/>
                  </a:lnTo>
                  <a:lnTo>
                    <a:pt x="222758" y="1136548"/>
                  </a:lnTo>
                  <a:lnTo>
                    <a:pt x="257898" y="1165047"/>
                  </a:lnTo>
                  <a:lnTo>
                    <a:pt x="295008" y="1191069"/>
                  </a:lnTo>
                  <a:lnTo>
                    <a:pt x="333959" y="1214501"/>
                  </a:lnTo>
                  <a:lnTo>
                    <a:pt x="374637" y="1235214"/>
                  </a:lnTo>
                  <a:lnTo>
                    <a:pt x="416902" y="1253083"/>
                  </a:lnTo>
                  <a:lnTo>
                    <a:pt x="460629" y="1267980"/>
                  </a:lnTo>
                  <a:lnTo>
                    <a:pt x="505701" y="1279791"/>
                  </a:lnTo>
                  <a:lnTo>
                    <a:pt x="551980" y="1288389"/>
                  </a:lnTo>
                  <a:lnTo>
                    <a:pt x="599351" y="1293634"/>
                  </a:lnTo>
                  <a:lnTo>
                    <a:pt x="647700" y="1295400"/>
                  </a:lnTo>
                  <a:lnTo>
                    <a:pt x="696036" y="1293634"/>
                  </a:lnTo>
                  <a:lnTo>
                    <a:pt x="743419" y="1288389"/>
                  </a:lnTo>
                  <a:lnTo>
                    <a:pt x="789698" y="1279791"/>
                  </a:lnTo>
                  <a:lnTo>
                    <a:pt x="834771" y="1267980"/>
                  </a:lnTo>
                  <a:lnTo>
                    <a:pt x="878509" y="1253083"/>
                  </a:lnTo>
                  <a:lnTo>
                    <a:pt x="920762" y="1235214"/>
                  </a:lnTo>
                  <a:lnTo>
                    <a:pt x="961440" y="1214501"/>
                  </a:lnTo>
                  <a:lnTo>
                    <a:pt x="1000391" y="1191069"/>
                  </a:lnTo>
                  <a:lnTo>
                    <a:pt x="1037501" y="1165047"/>
                  </a:lnTo>
                  <a:lnTo>
                    <a:pt x="1072654" y="1136548"/>
                  </a:lnTo>
                  <a:lnTo>
                    <a:pt x="1105700" y="1105712"/>
                  </a:lnTo>
                  <a:lnTo>
                    <a:pt x="1136535" y="1072667"/>
                  </a:lnTo>
                  <a:lnTo>
                    <a:pt x="1165034" y="1037513"/>
                  </a:lnTo>
                  <a:lnTo>
                    <a:pt x="1191056" y="1000404"/>
                  </a:lnTo>
                  <a:lnTo>
                    <a:pt x="1214488" y="961453"/>
                  </a:lnTo>
                  <a:lnTo>
                    <a:pt x="1235202" y="920775"/>
                  </a:lnTo>
                  <a:lnTo>
                    <a:pt x="1253070" y="878522"/>
                  </a:lnTo>
                  <a:lnTo>
                    <a:pt x="1267968" y="834783"/>
                  </a:lnTo>
                  <a:lnTo>
                    <a:pt x="1279779" y="789711"/>
                  </a:lnTo>
                  <a:lnTo>
                    <a:pt x="1288376" y="743432"/>
                  </a:lnTo>
                  <a:lnTo>
                    <a:pt x="1293622" y="696048"/>
                  </a:lnTo>
                  <a:lnTo>
                    <a:pt x="1295400" y="647700"/>
                  </a:lnTo>
                  <a:close/>
                </a:path>
                <a:path w="1341755" h="2079625">
                  <a:moveTo>
                    <a:pt x="1341501" y="1758454"/>
                  </a:moveTo>
                  <a:lnTo>
                    <a:pt x="1338021" y="1711045"/>
                  </a:lnTo>
                  <a:lnTo>
                    <a:pt x="1327912" y="1665808"/>
                  </a:lnTo>
                  <a:lnTo>
                    <a:pt x="1311681" y="1623237"/>
                  </a:lnTo>
                  <a:lnTo>
                    <a:pt x="1289812" y="1583817"/>
                  </a:lnTo>
                  <a:lnTo>
                    <a:pt x="1262799" y="1548041"/>
                  </a:lnTo>
                  <a:lnTo>
                    <a:pt x="1231163" y="1516405"/>
                  </a:lnTo>
                  <a:lnTo>
                    <a:pt x="1195374" y="1489417"/>
                  </a:lnTo>
                  <a:lnTo>
                    <a:pt x="1155928" y="1467561"/>
                  </a:lnTo>
                  <a:lnTo>
                    <a:pt x="1113345" y="1451343"/>
                  </a:lnTo>
                  <a:lnTo>
                    <a:pt x="1068095" y="1441246"/>
                  </a:lnTo>
                  <a:lnTo>
                    <a:pt x="1020699" y="1437767"/>
                  </a:lnTo>
                  <a:lnTo>
                    <a:pt x="973315" y="1441246"/>
                  </a:lnTo>
                  <a:lnTo>
                    <a:pt x="928103" y="1451343"/>
                  </a:lnTo>
                  <a:lnTo>
                    <a:pt x="885532" y="1467561"/>
                  </a:lnTo>
                  <a:lnTo>
                    <a:pt x="846112" y="1489417"/>
                  </a:lnTo>
                  <a:lnTo>
                    <a:pt x="810336" y="1516405"/>
                  </a:lnTo>
                  <a:lnTo>
                    <a:pt x="778700" y="1548041"/>
                  </a:lnTo>
                  <a:lnTo>
                    <a:pt x="751700" y="1583817"/>
                  </a:lnTo>
                  <a:lnTo>
                    <a:pt x="729830" y="1623237"/>
                  </a:lnTo>
                  <a:lnTo>
                    <a:pt x="713600" y="1665808"/>
                  </a:lnTo>
                  <a:lnTo>
                    <a:pt x="703503" y="1711045"/>
                  </a:lnTo>
                  <a:lnTo>
                    <a:pt x="700024" y="1758454"/>
                  </a:lnTo>
                  <a:lnTo>
                    <a:pt x="703503" y="1805851"/>
                  </a:lnTo>
                  <a:lnTo>
                    <a:pt x="713600" y="1851088"/>
                  </a:lnTo>
                  <a:lnTo>
                    <a:pt x="729830" y="1893671"/>
                  </a:lnTo>
                  <a:lnTo>
                    <a:pt x="751700" y="1933092"/>
                  </a:lnTo>
                  <a:lnTo>
                    <a:pt x="778700" y="1968855"/>
                  </a:lnTo>
                  <a:lnTo>
                    <a:pt x="810336" y="2000491"/>
                  </a:lnTo>
                  <a:lnTo>
                    <a:pt x="846112" y="2027478"/>
                  </a:lnTo>
                  <a:lnTo>
                    <a:pt x="885532" y="2049335"/>
                  </a:lnTo>
                  <a:lnTo>
                    <a:pt x="928103" y="2065553"/>
                  </a:lnTo>
                  <a:lnTo>
                    <a:pt x="973315" y="2075649"/>
                  </a:lnTo>
                  <a:lnTo>
                    <a:pt x="1020699" y="2079117"/>
                  </a:lnTo>
                  <a:lnTo>
                    <a:pt x="1068095" y="2075649"/>
                  </a:lnTo>
                  <a:lnTo>
                    <a:pt x="1113345" y="2065553"/>
                  </a:lnTo>
                  <a:lnTo>
                    <a:pt x="1155928" y="2049335"/>
                  </a:lnTo>
                  <a:lnTo>
                    <a:pt x="1195374" y="2027478"/>
                  </a:lnTo>
                  <a:lnTo>
                    <a:pt x="1231163" y="2000491"/>
                  </a:lnTo>
                  <a:lnTo>
                    <a:pt x="1262799" y="1968855"/>
                  </a:lnTo>
                  <a:lnTo>
                    <a:pt x="1289812" y="1933092"/>
                  </a:lnTo>
                  <a:lnTo>
                    <a:pt x="1311681" y="1893671"/>
                  </a:lnTo>
                  <a:lnTo>
                    <a:pt x="1327912" y="1851088"/>
                  </a:lnTo>
                  <a:lnTo>
                    <a:pt x="1338021" y="1805851"/>
                  </a:lnTo>
                  <a:lnTo>
                    <a:pt x="1341501" y="1758454"/>
                  </a:lnTo>
                  <a:close/>
                </a:path>
              </a:pathLst>
            </a:custGeom>
            <a:solidFill>
              <a:srgbClr val="FE8537"/>
            </a:solidFill>
          </p:spPr>
          <p:txBody>
            <a:bodyPr wrap="square" lIns="0" tIns="0" rIns="0" bIns="0" rtlCol="0"/>
            <a:lstStyle/>
            <a:p>
              <a:endParaRPr/>
            </a:p>
          </p:txBody>
        </p:sp>
        <p:sp>
          <p:nvSpPr>
            <p:cNvPr id="20" name="object 20"/>
            <p:cNvSpPr/>
            <p:nvPr/>
          </p:nvSpPr>
          <p:spPr>
            <a:xfrm>
              <a:off x="1091077" y="5500627"/>
              <a:ext cx="137159" cy="13717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664208" y="4495799"/>
              <a:ext cx="607060" cy="1567180"/>
            </a:xfrm>
            <a:custGeom>
              <a:avLst/>
              <a:gdLst/>
              <a:ahLst/>
              <a:cxnLst/>
              <a:rect l="l" t="t" r="r" b="b"/>
              <a:pathLst>
                <a:path w="607060" h="1567179">
                  <a:moveTo>
                    <a:pt x="274320" y="1429512"/>
                  </a:moveTo>
                  <a:lnTo>
                    <a:pt x="267309" y="1386166"/>
                  </a:lnTo>
                  <a:lnTo>
                    <a:pt x="247827" y="1348511"/>
                  </a:lnTo>
                  <a:lnTo>
                    <a:pt x="218135" y="1318818"/>
                  </a:lnTo>
                  <a:lnTo>
                    <a:pt x="180479" y="1299349"/>
                  </a:lnTo>
                  <a:lnTo>
                    <a:pt x="137160" y="1292352"/>
                  </a:lnTo>
                  <a:lnTo>
                    <a:pt x="93827" y="1299349"/>
                  </a:lnTo>
                  <a:lnTo>
                    <a:pt x="56172" y="1318818"/>
                  </a:lnTo>
                  <a:lnTo>
                    <a:pt x="26479" y="1348511"/>
                  </a:lnTo>
                  <a:lnTo>
                    <a:pt x="6997" y="1386166"/>
                  </a:lnTo>
                  <a:lnTo>
                    <a:pt x="0" y="1429512"/>
                  </a:lnTo>
                  <a:lnTo>
                    <a:pt x="6997" y="1472869"/>
                  </a:lnTo>
                  <a:lnTo>
                    <a:pt x="26479" y="1510525"/>
                  </a:lnTo>
                  <a:lnTo>
                    <a:pt x="56172" y="1540217"/>
                  </a:lnTo>
                  <a:lnTo>
                    <a:pt x="93827" y="1559687"/>
                  </a:lnTo>
                  <a:lnTo>
                    <a:pt x="137160" y="1566672"/>
                  </a:lnTo>
                  <a:lnTo>
                    <a:pt x="180479" y="1559687"/>
                  </a:lnTo>
                  <a:lnTo>
                    <a:pt x="218135" y="1540217"/>
                  </a:lnTo>
                  <a:lnTo>
                    <a:pt x="247827" y="1510525"/>
                  </a:lnTo>
                  <a:lnTo>
                    <a:pt x="267309" y="1472869"/>
                  </a:lnTo>
                  <a:lnTo>
                    <a:pt x="274320" y="1429512"/>
                  </a:lnTo>
                  <a:close/>
                </a:path>
                <a:path w="607060" h="1567179">
                  <a:moveTo>
                    <a:pt x="606552" y="182880"/>
                  </a:moveTo>
                  <a:lnTo>
                    <a:pt x="600011" y="134277"/>
                  </a:lnTo>
                  <a:lnTo>
                    <a:pt x="581571" y="90601"/>
                  </a:lnTo>
                  <a:lnTo>
                    <a:pt x="552970" y="53581"/>
                  </a:lnTo>
                  <a:lnTo>
                    <a:pt x="515950" y="24980"/>
                  </a:lnTo>
                  <a:lnTo>
                    <a:pt x="472274" y="6540"/>
                  </a:lnTo>
                  <a:lnTo>
                    <a:pt x="423672" y="0"/>
                  </a:lnTo>
                  <a:lnTo>
                    <a:pt x="375056" y="6540"/>
                  </a:lnTo>
                  <a:lnTo>
                    <a:pt x="331381" y="24980"/>
                  </a:lnTo>
                  <a:lnTo>
                    <a:pt x="294360" y="53581"/>
                  </a:lnTo>
                  <a:lnTo>
                    <a:pt x="265760" y="90601"/>
                  </a:lnTo>
                  <a:lnTo>
                    <a:pt x="247319" y="134277"/>
                  </a:lnTo>
                  <a:lnTo>
                    <a:pt x="240792" y="182880"/>
                  </a:lnTo>
                  <a:lnTo>
                    <a:pt x="247319" y="231495"/>
                  </a:lnTo>
                  <a:lnTo>
                    <a:pt x="265760" y="275170"/>
                  </a:lnTo>
                  <a:lnTo>
                    <a:pt x="294360" y="312191"/>
                  </a:lnTo>
                  <a:lnTo>
                    <a:pt x="331381" y="340791"/>
                  </a:lnTo>
                  <a:lnTo>
                    <a:pt x="375056" y="359232"/>
                  </a:lnTo>
                  <a:lnTo>
                    <a:pt x="423672" y="365760"/>
                  </a:lnTo>
                  <a:lnTo>
                    <a:pt x="472274" y="359232"/>
                  </a:lnTo>
                  <a:lnTo>
                    <a:pt x="515950" y="340791"/>
                  </a:lnTo>
                  <a:lnTo>
                    <a:pt x="552970" y="312191"/>
                  </a:lnTo>
                  <a:lnTo>
                    <a:pt x="581571" y="275170"/>
                  </a:lnTo>
                  <a:lnTo>
                    <a:pt x="600011" y="231495"/>
                  </a:lnTo>
                  <a:lnTo>
                    <a:pt x="606552" y="182880"/>
                  </a:lnTo>
                  <a:close/>
                </a:path>
              </a:pathLst>
            </a:custGeom>
            <a:solidFill>
              <a:srgbClr val="FE8537"/>
            </a:solidFill>
          </p:spPr>
          <p:txBody>
            <a:bodyPr wrap="square" lIns="0" tIns="0" rIns="0" bIns="0" rtlCol="0"/>
            <a:lstStyle/>
            <a:p>
              <a:endParaRPr/>
            </a:p>
          </p:txBody>
        </p:sp>
      </p:grpSp>
      <p:sp>
        <p:nvSpPr>
          <p:cNvPr id="22" name="object 22"/>
          <p:cNvSpPr txBox="1"/>
          <p:nvPr/>
        </p:nvSpPr>
        <p:spPr>
          <a:xfrm>
            <a:off x="4358135" y="3086173"/>
            <a:ext cx="2028189" cy="757555"/>
          </a:xfrm>
          <a:prstGeom prst="rect">
            <a:avLst/>
          </a:prstGeom>
        </p:spPr>
        <p:txBody>
          <a:bodyPr vert="horz" wrap="square" lIns="0" tIns="12700" rIns="0" bIns="0" rtlCol="0">
            <a:spAutoFit/>
          </a:bodyPr>
          <a:lstStyle/>
          <a:p>
            <a:pPr marL="12700">
              <a:lnSpc>
                <a:spcPct val="100000"/>
              </a:lnSpc>
              <a:spcBef>
                <a:spcPts val="100"/>
              </a:spcBef>
            </a:pPr>
            <a:r>
              <a:rPr sz="4800" b="1" u="heavy" spc="-5" dirty="0">
                <a:solidFill>
                  <a:srgbClr val="0D0D0D"/>
                </a:solidFill>
                <a:uFill>
                  <a:solidFill>
                    <a:srgbClr val="0D0D0D"/>
                  </a:solidFill>
                </a:uFill>
                <a:latin typeface="Century Schoolbook"/>
                <a:cs typeface="Century Schoolbook"/>
              </a:rPr>
              <a:t>U</a:t>
            </a:r>
            <a:r>
              <a:rPr sz="3850" b="1" u="heavy" spc="-5" dirty="0">
                <a:solidFill>
                  <a:srgbClr val="0D0D0D"/>
                </a:solidFill>
                <a:uFill>
                  <a:solidFill>
                    <a:srgbClr val="0D0D0D"/>
                  </a:solidFill>
                </a:uFill>
                <a:latin typeface="Century Schoolbook"/>
                <a:cs typeface="Century Schoolbook"/>
              </a:rPr>
              <a:t>NI</a:t>
            </a:r>
            <a:r>
              <a:rPr sz="3850" b="1" u="heavy" spc="-15" dirty="0">
                <a:solidFill>
                  <a:srgbClr val="0D0D0D"/>
                </a:solidFill>
                <a:uFill>
                  <a:solidFill>
                    <a:srgbClr val="0D0D0D"/>
                  </a:solidFill>
                </a:uFill>
                <a:latin typeface="Century Schoolbook"/>
                <a:cs typeface="Century Schoolbook"/>
              </a:rPr>
              <a:t>T</a:t>
            </a:r>
            <a:r>
              <a:rPr sz="4800" b="1" u="heavy" dirty="0">
                <a:solidFill>
                  <a:srgbClr val="0D0D0D"/>
                </a:solidFill>
                <a:uFill>
                  <a:solidFill>
                    <a:srgbClr val="0D0D0D"/>
                  </a:solidFill>
                </a:uFill>
                <a:latin typeface="Century Schoolbook"/>
                <a:cs typeface="Century Schoolbook"/>
              </a:rPr>
              <a:t>:1</a:t>
            </a:r>
            <a:endParaRPr sz="4800">
              <a:latin typeface="Century Schoolbook"/>
              <a:cs typeface="Century Schoolbook"/>
            </a:endParaRPr>
          </a:p>
        </p:txBody>
      </p:sp>
      <p:sp>
        <p:nvSpPr>
          <p:cNvPr id="23" name="object 23"/>
          <p:cNvSpPr txBox="1"/>
          <p:nvPr/>
        </p:nvSpPr>
        <p:spPr>
          <a:xfrm>
            <a:off x="2364995" y="4371287"/>
            <a:ext cx="584390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D0D0D"/>
                </a:solidFill>
                <a:latin typeface="Century Schoolbook"/>
                <a:cs typeface="Century Schoolbook"/>
              </a:rPr>
              <a:t>Inside the PC: Core</a:t>
            </a:r>
            <a:r>
              <a:rPr sz="2800" b="1" spc="-10" dirty="0">
                <a:solidFill>
                  <a:srgbClr val="0D0D0D"/>
                </a:solidFill>
                <a:latin typeface="Century Schoolbook"/>
                <a:cs typeface="Century Schoolbook"/>
              </a:rPr>
              <a:t> </a:t>
            </a:r>
            <a:r>
              <a:rPr sz="2800" b="1" spc="-5" dirty="0">
                <a:solidFill>
                  <a:srgbClr val="0D0D0D"/>
                </a:solidFill>
                <a:latin typeface="Century Schoolbook"/>
                <a:cs typeface="Century Schoolbook"/>
              </a:rPr>
              <a:t>Component</a:t>
            </a:r>
            <a:endParaRPr sz="2800">
              <a:latin typeface="Century Schoolbook"/>
              <a:cs typeface="Century Schoolbook"/>
            </a:endParaRPr>
          </a:p>
        </p:txBody>
      </p:sp>
      <p:sp>
        <p:nvSpPr>
          <p:cNvPr id="24" name="object 24"/>
          <p:cNvSpPr txBox="1"/>
          <p:nvPr/>
        </p:nvSpPr>
        <p:spPr>
          <a:xfrm>
            <a:off x="1566800" y="5064631"/>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1</a:t>
            </a:r>
            <a:endParaRPr sz="1400">
              <a:latin typeface="Century Schoolbook"/>
              <a:cs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5640070" cy="514350"/>
          </a:xfrm>
          <a:prstGeom prst="rect">
            <a:avLst/>
          </a:prstGeom>
        </p:spPr>
        <p:txBody>
          <a:bodyPr vert="horz" wrap="square" lIns="0" tIns="13335" rIns="0" bIns="0" rtlCol="0">
            <a:spAutoFit/>
          </a:bodyPr>
          <a:lstStyle/>
          <a:p>
            <a:pPr marL="12700">
              <a:lnSpc>
                <a:spcPct val="100000"/>
              </a:lnSpc>
              <a:spcBef>
                <a:spcPts val="105"/>
              </a:spcBef>
            </a:pPr>
            <a:r>
              <a:rPr sz="3200" spc="-20" dirty="0">
                <a:solidFill>
                  <a:srgbClr val="000000"/>
                </a:solidFill>
              </a:rPr>
              <a:t>H</a:t>
            </a:r>
            <a:r>
              <a:rPr sz="2550" spc="-20" dirty="0">
                <a:solidFill>
                  <a:srgbClr val="000000"/>
                </a:solidFill>
              </a:rPr>
              <a:t>ISTORY </a:t>
            </a:r>
            <a:r>
              <a:rPr sz="2550" spc="5" dirty="0">
                <a:solidFill>
                  <a:srgbClr val="000000"/>
                </a:solidFill>
              </a:rPr>
              <a:t>OF </a:t>
            </a:r>
            <a:r>
              <a:rPr sz="3200" dirty="0">
                <a:solidFill>
                  <a:srgbClr val="000000"/>
                </a:solidFill>
              </a:rPr>
              <a:t>C</a:t>
            </a:r>
            <a:r>
              <a:rPr sz="2550" dirty="0">
                <a:solidFill>
                  <a:srgbClr val="000000"/>
                </a:solidFill>
              </a:rPr>
              <a:t>OMPUTER</a:t>
            </a:r>
            <a:r>
              <a:rPr sz="2550" spc="315" dirty="0">
                <a:solidFill>
                  <a:srgbClr val="000000"/>
                </a:solidFill>
              </a:rPr>
              <a:t> </a:t>
            </a:r>
            <a:r>
              <a:rPr sz="3200" dirty="0">
                <a:solidFill>
                  <a:srgbClr val="000000"/>
                </a:solidFill>
              </a:rPr>
              <a:t>S</a:t>
            </a:r>
            <a:r>
              <a:rPr sz="2550" dirty="0">
                <a:solidFill>
                  <a:srgbClr val="000000"/>
                </a:solidFill>
              </a:rPr>
              <a:t>YSTEM</a:t>
            </a:r>
            <a:endParaRPr sz="2550"/>
          </a:p>
        </p:txBody>
      </p:sp>
      <p:sp>
        <p:nvSpPr>
          <p:cNvPr id="3" name="object 3"/>
          <p:cNvSpPr txBox="1"/>
          <p:nvPr/>
        </p:nvSpPr>
        <p:spPr>
          <a:xfrm>
            <a:off x="383540" y="996618"/>
            <a:ext cx="8271509" cy="4798060"/>
          </a:xfrm>
          <a:prstGeom prst="rect">
            <a:avLst/>
          </a:prstGeom>
        </p:spPr>
        <p:txBody>
          <a:bodyPr vert="horz" wrap="square" lIns="0" tIns="103505" rIns="0" bIns="0" rtlCol="0">
            <a:spAutoFit/>
          </a:bodyPr>
          <a:lstStyle/>
          <a:p>
            <a:pPr marL="287020" indent="-274320">
              <a:lnSpc>
                <a:spcPct val="100000"/>
              </a:lnSpc>
              <a:spcBef>
                <a:spcPts val="815"/>
              </a:spcBef>
              <a:buClr>
                <a:srgbClr val="FE8537"/>
              </a:buClr>
              <a:buSzPct val="69642"/>
              <a:buFont typeface="Wingdings"/>
              <a:buChar char=""/>
              <a:tabLst>
                <a:tab pos="287020" algn="l"/>
              </a:tabLst>
            </a:pPr>
            <a:r>
              <a:rPr sz="2800" b="1" dirty="0">
                <a:latin typeface="Times New Roman"/>
                <a:cs typeface="Times New Roman"/>
              </a:rPr>
              <a:t>1</a:t>
            </a:r>
            <a:r>
              <a:rPr sz="2400" b="1" dirty="0">
                <a:latin typeface="Times New Roman"/>
                <a:cs typeface="Times New Roman"/>
              </a:rPr>
              <a:t>. First general-purpose computing</a:t>
            </a:r>
            <a:r>
              <a:rPr sz="2400" b="1" spc="-50" dirty="0">
                <a:latin typeface="Times New Roman"/>
                <a:cs typeface="Times New Roman"/>
              </a:rPr>
              <a:t> </a:t>
            </a:r>
            <a:r>
              <a:rPr sz="2400" b="1" dirty="0">
                <a:latin typeface="Times New Roman"/>
                <a:cs typeface="Times New Roman"/>
              </a:rPr>
              <a:t>device</a:t>
            </a:r>
            <a:endParaRPr sz="2400">
              <a:latin typeface="Times New Roman"/>
              <a:cs typeface="Times New Roman"/>
            </a:endParaRPr>
          </a:p>
          <a:p>
            <a:pPr marL="287020" marR="5080" indent="-274320">
              <a:lnSpc>
                <a:spcPct val="100000"/>
              </a:lnSpc>
              <a:spcBef>
                <a:spcPts val="615"/>
              </a:spcBef>
              <a:buClr>
                <a:srgbClr val="FE8537"/>
              </a:buClr>
              <a:buSzPct val="68750"/>
              <a:buFont typeface="Wingdings"/>
              <a:buChar char=""/>
              <a:tabLst>
                <a:tab pos="668020" algn="l"/>
                <a:tab pos="668655" algn="l"/>
              </a:tabLst>
            </a:pPr>
            <a:r>
              <a:rPr dirty="0"/>
              <a:t>	</a:t>
            </a:r>
            <a:r>
              <a:rPr sz="2400" dirty="0">
                <a:latin typeface="Times New Roman"/>
                <a:cs typeface="Times New Roman"/>
              </a:rPr>
              <a:t>These set of </a:t>
            </a:r>
            <a:r>
              <a:rPr sz="2400" spc="-5" dirty="0">
                <a:latin typeface="Times New Roman"/>
                <a:cs typeface="Times New Roman"/>
              </a:rPr>
              <a:t>computers made </a:t>
            </a:r>
            <a:r>
              <a:rPr sz="2400" dirty="0">
                <a:latin typeface="Times New Roman"/>
                <a:cs typeface="Times New Roman"/>
              </a:rPr>
              <a:t>their first appearance between  1940 and 1958. They were very </a:t>
            </a:r>
            <a:r>
              <a:rPr sz="2400" spc="-10" dirty="0">
                <a:latin typeface="Times New Roman"/>
                <a:cs typeface="Times New Roman"/>
              </a:rPr>
              <a:t>large </a:t>
            </a:r>
            <a:r>
              <a:rPr sz="2400" dirty="0">
                <a:latin typeface="Times New Roman"/>
                <a:cs typeface="Times New Roman"/>
              </a:rPr>
              <a:t>in size perhaps the size of</a:t>
            </a:r>
            <a:r>
              <a:rPr sz="2400" spc="-225" dirty="0">
                <a:latin typeface="Times New Roman"/>
                <a:cs typeface="Times New Roman"/>
              </a:rPr>
              <a:t> </a:t>
            </a:r>
            <a:r>
              <a:rPr sz="2400" dirty="0">
                <a:latin typeface="Times New Roman"/>
                <a:cs typeface="Times New Roman"/>
              </a:rPr>
              <a:t>a  room and very expensive to use and </a:t>
            </a:r>
            <a:r>
              <a:rPr sz="2400" spc="-5" dirty="0">
                <a:latin typeface="Times New Roman"/>
                <a:cs typeface="Times New Roman"/>
              </a:rPr>
              <a:t>maintain. </a:t>
            </a:r>
            <a:r>
              <a:rPr sz="2400" dirty="0">
                <a:latin typeface="Times New Roman"/>
                <a:cs typeface="Times New Roman"/>
              </a:rPr>
              <a:t>The </a:t>
            </a:r>
            <a:r>
              <a:rPr sz="2400" spc="-5" dirty="0">
                <a:latin typeface="Times New Roman"/>
                <a:cs typeface="Times New Roman"/>
              </a:rPr>
              <a:t>main </a:t>
            </a:r>
            <a:r>
              <a:rPr sz="2400" spc="-10" dirty="0">
                <a:latin typeface="Times New Roman"/>
                <a:cs typeface="Times New Roman"/>
              </a:rPr>
              <a:t>memory  </a:t>
            </a:r>
            <a:r>
              <a:rPr sz="2400" dirty="0">
                <a:latin typeface="Times New Roman"/>
                <a:cs typeface="Times New Roman"/>
              </a:rPr>
              <a:t>of these </a:t>
            </a:r>
            <a:r>
              <a:rPr sz="2400" spc="-5" dirty="0">
                <a:latin typeface="Times New Roman"/>
                <a:cs typeface="Times New Roman"/>
              </a:rPr>
              <a:t>computers was </a:t>
            </a:r>
            <a:r>
              <a:rPr sz="2400" dirty="0">
                <a:latin typeface="Times New Roman"/>
                <a:cs typeface="Times New Roman"/>
              </a:rPr>
              <a:t>a vacuum tube. Punch cards and  </a:t>
            </a:r>
            <a:r>
              <a:rPr sz="2400" spc="-5" dirty="0">
                <a:latin typeface="Times New Roman"/>
                <a:cs typeface="Times New Roman"/>
              </a:rPr>
              <a:t>magnetic </a:t>
            </a:r>
            <a:r>
              <a:rPr sz="2400" dirty="0">
                <a:latin typeface="Times New Roman"/>
                <a:cs typeface="Times New Roman"/>
              </a:rPr>
              <a:t>tapes </a:t>
            </a:r>
            <a:r>
              <a:rPr sz="2400" spc="-5" dirty="0">
                <a:latin typeface="Times New Roman"/>
                <a:cs typeface="Times New Roman"/>
              </a:rPr>
              <a:t>were </a:t>
            </a:r>
            <a:r>
              <a:rPr sz="2400" dirty="0">
                <a:latin typeface="Times New Roman"/>
                <a:cs typeface="Times New Roman"/>
              </a:rPr>
              <a:t>used as the source </a:t>
            </a:r>
            <a:r>
              <a:rPr sz="2400" spc="-5" dirty="0">
                <a:latin typeface="Times New Roman"/>
                <a:cs typeface="Times New Roman"/>
              </a:rPr>
              <a:t>of </a:t>
            </a:r>
            <a:r>
              <a:rPr sz="2400" dirty="0">
                <a:latin typeface="Times New Roman"/>
                <a:cs typeface="Times New Roman"/>
              </a:rPr>
              <a:t>input and </a:t>
            </a:r>
            <a:r>
              <a:rPr sz="2400" spc="-5" dirty="0">
                <a:latin typeface="Times New Roman"/>
                <a:cs typeface="Times New Roman"/>
              </a:rPr>
              <a:t>for </a:t>
            </a:r>
            <a:r>
              <a:rPr sz="2400" dirty="0">
                <a:latin typeface="Times New Roman"/>
                <a:cs typeface="Times New Roman"/>
              </a:rPr>
              <a:t>the  storage of data. The output </a:t>
            </a:r>
            <a:r>
              <a:rPr sz="2400" spc="-5" dirty="0">
                <a:latin typeface="Times New Roman"/>
                <a:cs typeface="Times New Roman"/>
              </a:rPr>
              <a:t>was </a:t>
            </a:r>
            <a:r>
              <a:rPr sz="2400" dirty="0">
                <a:latin typeface="Times New Roman"/>
                <a:cs typeface="Times New Roman"/>
              </a:rPr>
              <a:t>via the print out. They were  general purpose </a:t>
            </a:r>
            <a:r>
              <a:rPr sz="2400" spc="-5" dirty="0">
                <a:latin typeface="Times New Roman"/>
                <a:cs typeface="Times New Roman"/>
              </a:rPr>
              <a:t>computers </a:t>
            </a:r>
            <a:r>
              <a:rPr sz="2400" dirty="0">
                <a:latin typeface="Times New Roman"/>
                <a:cs typeface="Times New Roman"/>
              </a:rPr>
              <a:t>and they can only perform one  function at a </a:t>
            </a:r>
            <a:r>
              <a:rPr sz="2400" spc="-5" dirty="0">
                <a:latin typeface="Times New Roman"/>
                <a:cs typeface="Times New Roman"/>
              </a:rPr>
              <a:t>time. Examples </a:t>
            </a:r>
            <a:r>
              <a:rPr sz="2400" dirty="0">
                <a:latin typeface="Times New Roman"/>
                <a:cs typeface="Times New Roman"/>
              </a:rPr>
              <a:t>of </a:t>
            </a:r>
            <a:r>
              <a:rPr sz="2400" spc="-10" dirty="0">
                <a:latin typeface="Times New Roman"/>
                <a:cs typeface="Times New Roman"/>
              </a:rPr>
              <a:t>some </a:t>
            </a:r>
            <a:r>
              <a:rPr sz="2400" dirty="0">
                <a:latin typeface="Times New Roman"/>
                <a:cs typeface="Times New Roman"/>
              </a:rPr>
              <a:t>first generations </a:t>
            </a:r>
            <a:r>
              <a:rPr sz="2400" spc="-5" dirty="0">
                <a:latin typeface="Times New Roman"/>
                <a:cs typeface="Times New Roman"/>
              </a:rPr>
              <a:t>computers  </a:t>
            </a:r>
            <a:r>
              <a:rPr sz="2400" dirty="0">
                <a:latin typeface="Times New Roman"/>
                <a:cs typeface="Times New Roman"/>
              </a:rPr>
              <a:t>are:</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Electronic Numerical </a:t>
            </a:r>
            <a:r>
              <a:rPr sz="2400" dirty="0">
                <a:latin typeface="Times New Roman"/>
                <a:cs typeface="Times New Roman"/>
              </a:rPr>
              <a:t>Integrator and </a:t>
            </a:r>
            <a:r>
              <a:rPr sz="2400" spc="-5" dirty="0">
                <a:latin typeface="Times New Roman"/>
                <a:cs typeface="Times New Roman"/>
              </a:rPr>
              <a:t>Computer</a:t>
            </a:r>
            <a:r>
              <a:rPr sz="2400" spc="-75" dirty="0">
                <a:latin typeface="Times New Roman"/>
                <a:cs typeface="Times New Roman"/>
              </a:rPr>
              <a:t> </a:t>
            </a:r>
            <a:r>
              <a:rPr sz="2400" spc="-5" dirty="0">
                <a:latin typeface="Times New Roman"/>
                <a:cs typeface="Times New Roman"/>
              </a:rPr>
              <a:t>(ENIAC)</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Electronic </a:t>
            </a:r>
            <a:r>
              <a:rPr sz="2400" dirty="0">
                <a:latin typeface="Times New Roman"/>
                <a:cs typeface="Times New Roman"/>
              </a:rPr>
              <a:t>Delay </a:t>
            </a:r>
            <a:r>
              <a:rPr sz="2400" spc="-5" dirty="0">
                <a:latin typeface="Times New Roman"/>
                <a:cs typeface="Times New Roman"/>
              </a:rPr>
              <a:t>Storage Automatic Computer</a:t>
            </a:r>
            <a:r>
              <a:rPr sz="2400" spc="-175" dirty="0">
                <a:latin typeface="Times New Roman"/>
                <a:cs typeface="Times New Roman"/>
              </a:rPr>
              <a:t> </a:t>
            </a:r>
            <a:r>
              <a:rPr sz="2400" spc="-5" dirty="0">
                <a:latin typeface="Times New Roman"/>
                <a:cs typeface="Times New Roman"/>
              </a:rPr>
              <a:t>(EDSAC)</a:t>
            </a:r>
            <a:endParaRPr sz="2400">
              <a:latin typeface="Times New Roman"/>
              <a:cs typeface="Times New Roman"/>
            </a:endParaRPr>
          </a:p>
        </p:txBody>
      </p:sp>
      <p:sp>
        <p:nvSpPr>
          <p:cNvPr id="4" name="object 4"/>
          <p:cNvSpPr txBox="1"/>
          <p:nvPr/>
        </p:nvSpPr>
        <p:spPr>
          <a:xfrm>
            <a:off x="383540" y="5845250"/>
            <a:ext cx="5544185" cy="391795"/>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Universal </a:t>
            </a:r>
            <a:r>
              <a:rPr sz="2400" spc="-5" dirty="0">
                <a:latin typeface="Times New Roman"/>
                <a:cs typeface="Times New Roman"/>
              </a:rPr>
              <a:t>Automatic Computer</a:t>
            </a:r>
            <a:r>
              <a:rPr sz="2400" spc="-185" dirty="0">
                <a:latin typeface="Times New Roman"/>
                <a:cs typeface="Times New Roman"/>
              </a:rPr>
              <a:t> </a:t>
            </a:r>
            <a:r>
              <a:rPr sz="2400" spc="-45" dirty="0">
                <a:latin typeface="Times New Roman"/>
                <a:cs typeface="Times New Roman"/>
              </a:rPr>
              <a:t>(UNIVAC)</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10</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14370"/>
            <a:ext cx="43414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2. Second Generation</a:t>
            </a:r>
            <a:r>
              <a:rPr sz="2400" spc="-120" dirty="0">
                <a:solidFill>
                  <a:srgbClr val="000000"/>
                </a:solidFill>
              </a:rPr>
              <a:t> </a:t>
            </a:r>
            <a:r>
              <a:rPr sz="2400" dirty="0">
                <a:solidFill>
                  <a:srgbClr val="000000"/>
                </a:solidFill>
              </a:rPr>
              <a:t>Computers</a:t>
            </a:r>
            <a:endParaRPr sz="2400"/>
          </a:p>
        </p:txBody>
      </p:sp>
      <p:sp>
        <p:nvSpPr>
          <p:cNvPr id="3" name="object 3"/>
          <p:cNvSpPr txBox="1"/>
          <p:nvPr/>
        </p:nvSpPr>
        <p:spPr>
          <a:xfrm>
            <a:off x="307340" y="619704"/>
            <a:ext cx="8336280" cy="5492115"/>
          </a:xfrm>
          <a:prstGeom prst="rect">
            <a:avLst/>
          </a:prstGeom>
        </p:spPr>
        <p:txBody>
          <a:bodyPr vert="horz" wrap="square" lIns="0" tIns="49530" rIns="0" bIns="0" rtlCol="0">
            <a:spAutoFit/>
          </a:bodyPr>
          <a:lstStyle/>
          <a:p>
            <a:pPr marL="287020" marR="287655" indent="-274320">
              <a:lnSpc>
                <a:spcPct val="90000"/>
              </a:lnSpc>
              <a:spcBef>
                <a:spcPts val="390"/>
              </a:spcBef>
              <a:buClr>
                <a:srgbClr val="FE8537"/>
              </a:buClr>
              <a:buSzPct val="68750"/>
              <a:buFont typeface="Wingdings"/>
              <a:buChar char=""/>
              <a:tabLst>
                <a:tab pos="287020" algn="l"/>
              </a:tabLst>
            </a:pPr>
            <a:r>
              <a:rPr sz="2400" dirty="0">
                <a:latin typeface="Times New Roman"/>
                <a:cs typeface="Times New Roman"/>
              </a:rPr>
              <a:t>The second generation history of </a:t>
            </a:r>
            <a:r>
              <a:rPr sz="2400" spc="-5" dirty="0">
                <a:latin typeface="Times New Roman"/>
                <a:cs typeface="Times New Roman"/>
              </a:rPr>
              <a:t>computer </a:t>
            </a:r>
            <a:r>
              <a:rPr sz="2400" dirty="0">
                <a:latin typeface="Times New Roman"/>
                <a:cs typeface="Times New Roman"/>
              </a:rPr>
              <a:t>system is traceable  between 1959 and 1966. The </a:t>
            </a:r>
            <a:r>
              <a:rPr sz="2400" spc="-10" dirty="0">
                <a:latin typeface="Times New Roman"/>
                <a:cs typeface="Times New Roman"/>
              </a:rPr>
              <a:t>memory </a:t>
            </a:r>
            <a:r>
              <a:rPr sz="2400" dirty="0">
                <a:latin typeface="Times New Roman"/>
                <a:cs typeface="Times New Roman"/>
              </a:rPr>
              <a:t>of these </a:t>
            </a:r>
            <a:r>
              <a:rPr sz="2400" spc="-5" dirty="0">
                <a:latin typeface="Times New Roman"/>
                <a:cs typeface="Times New Roman"/>
              </a:rPr>
              <a:t>computers </a:t>
            </a:r>
            <a:r>
              <a:rPr sz="2400" dirty="0">
                <a:latin typeface="Times New Roman"/>
                <a:cs typeface="Times New Roman"/>
              </a:rPr>
              <a:t>uses  transistors and </a:t>
            </a:r>
            <a:r>
              <a:rPr sz="2400" spc="-5" dirty="0">
                <a:latin typeface="Times New Roman"/>
                <a:cs typeface="Times New Roman"/>
              </a:rPr>
              <a:t>magnetic </a:t>
            </a:r>
            <a:r>
              <a:rPr sz="2400" dirty="0">
                <a:latin typeface="Times New Roman"/>
                <a:cs typeface="Times New Roman"/>
              </a:rPr>
              <a:t>tape to store data. </a:t>
            </a:r>
            <a:r>
              <a:rPr sz="2400" spc="-10" dirty="0">
                <a:latin typeface="Times New Roman"/>
                <a:cs typeface="Times New Roman"/>
              </a:rPr>
              <a:t>Transistors</a:t>
            </a:r>
            <a:r>
              <a:rPr sz="2400" spc="-204" dirty="0">
                <a:latin typeface="Times New Roman"/>
                <a:cs typeface="Times New Roman"/>
              </a:rPr>
              <a:t> </a:t>
            </a:r>
            <a:r>
              <a:rPr sz="2400" dirty="0">
                <a:latin typeface="Times New Roman"/>
                <a:cs typeface="Times New Roman"/>
              </a:rPr>
              <a:t>provided  faster operations and generate lesser heat. Early version of high  level </a:t>
            </a:r>
            <a:r>
              <a:rPr sz="2400" spc="-5" dirty="0">
                <a:latin typeface="Times New Roman"/>
                <a:cs typeface="Times New Roman"/>
              </a:rPr>
              <a:t>programming </a:t>
            </a:r>
            <a:r>
              <a:rPr sz="2400" dirty="0">
                <a:latin typeface="Times New Roman"/>
                <a:cs typeface="Times New Roman"/>
              </a:rPr>
              <a:t>language such as </a:t>
            </a:r>
            <a:r>
              <a:rPr sz="2400" spc="-5" dirty="0">
                <a:latin typeface="Times New Roman"/>
                <a:cs typeface="Times New Roman"/>
              </a:rPr>
              <a:t>COBOL </a:t>
            </a:r>
            <a:r>
              <a:rPr sz="2400" dirty="0">
                <a:latin typeface="Times New Roman"/>
                <a:cs typeface="Times New Roman"/>
              </a:rPr>
              <a:t>and </a:t>
            </a:r>
            <a:r>
              <a:rPr sz="2400" spc="-25" dirty="0">
                <a:latin typeface="Times New Roman"/>
                <a:cs typeface="Times New Roman"/>
              </a:rPr>
              <a:t>FORTRAN  </a:t>
            </a:r>
            <a:r>
              <a:rPr sz="2400" dirty="0">
                <a:latin typeface="Times New Roman"/>
                <a:cs typeface="Times New Roman"/>
              </a:rPr>
              <a:t>were developed at this</a:t>
            </a:r>
            <a:r>
              <a:rPr sz="2400" spc="-65" dirty="0">
                <a:latin typeface="Times New Roman"/>
                <a:cs typeface="Times New Roman"/>
              </a:rPr>
              <a:t> </a:t>
            </a:r>
            <a:r>
              <a:rPr sz="2400" spc="-5" dirty="0">
                <a:latin typeface="Times New Roman"/>
                <a:cs typeface="Times New Roman"/>
              </a:rPr>
              <a:t>time.</a:t>
            </a:r>
            <a:endParaRPr sz="2400">
              <a:latin typeface="Times New Roman"/>
              <a:cs typeface="Times New Roman"/>
            </a:endParaRPr>
          </a:p>
          <a:p>
            <a:pPr marL="12700">
              <a:lnSpc>
                <a:spcPct val="100000"/>
              </a:lnSpc>
              <a:spcBef>
                <a:spcPts val="310"/>
              </a:spcBef>
            </a:pPr>
            <a:r>
              <a:rPr sz="2400" b="1" dirty="0">
                <a:latin typeface="Times New Roman"/>
                <a:cs typeface="Times New Roman"/>
              </a:rPr>
              <a:t>3. </a:t>
            </a:r>
            <a:r>
              <a:rPr sz="2400" b="1" spc="-5" dirty="0">
                <a:latin typeface="Times New Roman"/>
                <a:cs typeface="Times New Roman"/>
              </a:rPr>
              <a:t>Third </a:t>
            </a:r>
            <a:r>
              <a:rPr sz="2400" b="1" dirty="0">
                <a:latin typeface="Times New Roman"/>
                <a:cs typeface="Times New Roman"/>
              </a:rPr>
              <a:t>Generation</a:t>
            </a:r>
            <a:r>
              <a:rPr sz="2400" b="1" spc="-80" dirty="0">
                <a:latin typeface="Times New Roman"/>
                <a:cs typeface="Times New Roman"/>
              </a:rPr>
              <a:t> </a:t>
            </a:r>
            <a:r>
              <a:rPr sz="2400" b="1" dirty="0">
                <a:latin typeface="Times New Roman"/>
                <a:cs typeface="Times New Roman"/>
              </a:rPr>
              <a:t>Computers</a:t>
            </a:r>
            <a:endParaRPr sz="2400">
              <a:latin typeface="Times New Roman"/>
              <a:cs typeface="Times New Roman"/>
            </a:endParaRPr>
          </a:p>
          <a:p>
            <a:pPr marL="287020" marR="5080" indent="-274320">
              <a:lnSpc>
                <a:spcPct val="90000"/>
              </a:lnSpc>
              <a:spcBef>
                <a:spcPts val="600"/>
              </a:spcBef>
              <a:buClr>
                <a:srgbClr val="FE8537"/>
              </a:buClr>
              <a:buSzPct val="68750"/>
              <a:buFont typeface="Wingdings"/>
              <a:buChar char=""/>
              <a:tabLst>
                <a:tab pos="287020" algn="l"/>
              </a:tabLst>
            </a:pPr>
            <a:r>
              <a:rPr sz="2400" dirty="0">
                <a:latin typeface="Times New Roman"/>
                <a:cs typeface="Times New Roman"/>
              </a:rPr>
              <a:t>The third generation set of </a:t>
            </a:r>
            <a:r>
              <a:rPr sz="2400" spc="-5" dirty="0">
                <a:latin typeface="Times New Roman"/>
                <a:cs typeface="Times New Roman"/>
              </a:rPr>
              <a:t>computers' </a:t>
            </a:r>
            <a:r>
              <a:rPr sz="2400" dirty="0">
                <a:latin typeface="Times New Roman"/>
                <a:cs typeface="Times New Roman"/>
              </a:rPr>
              <a:t>history dated back to  between 1964 and 1970. The </a:t>
            </a:r>
            <a:r>
              <a:rPr sz="2400" spc="-5" dirty="0">
                <a:latin typeface="Times New Roman"/>
                <a:cs typeface="Times New Roman"/>
              </a:rPr>
              <a:t>memories </a:t>
            </a:r>
            <a:r>
              <a:rPr sz="2400" dirty="0">
                <a:latin typeface="Times New Roman"/>
                <a:cs typeface="Times New Roman"/>
              </a:rPr>
              <a:t>of these sets of</a:t>
            </a:r>
            <a:r>
              <a:rPr sz="2400" spc="-160" dirty="0">
                <a:latin typeface="Times New Roman"/>
                <a:cs typeface="Times New Roman"/>
              </a:rPr>
              <a:t> </a:t>
            </a:r>
            <a:r>
              <a:rPr sz="2400" spc="-5" dirty="0">
                <a:latin typeface="Times New Roman"/>
                <a:cs typeface="Times New Roman"/>
              </a:rPr>
              <a:t>computers  </a:t>
            </a:r>
            <a:r>
              <a:rPr sz="2400" dirty="0">
                <a:latin typeface="Times New Roman"/>
                <a:cs typeface="Times New Roman"/>
              </a:rPr>
              <a:t>were </a:t>
            </a:r>
            <a:r>
              <a:rPr sz="2400" spc="-5" dirty="0">
                <a:latin typeface="Times New Roman"/>
                <a:cs typeface="Times New Roman"/>
              </a:rPr>
              <a:t>made </a:t>
            </a:r>
            <a:r>
              <a:rPr sz="2400" dirty="0">
                <a:latin typeface="Times New Roman"/>
                <a:cs typeface="Times New Roman"/>
              </a:rPr>
              <a:t>from silicon chips </a:t>
            </a:r>
            <a:r>
              <a:rPr sz="2400" spc="-5" dirty="0">
                <a:latin typeface="Times New Roman"/>
                <a:cs typeface="Times New Roman"/>
              </a:rPr>
              <a:t>transformed </a:t>
            </a:r>
            <a:r>
              <a:rPr sz="2400" dirty="0">
                <a:latin typeface="Times New Roman"/>
                <a:cs typeface="Times New Roman"/>
              </a:rPr>
              <a:t>into tiny </a:t>
            </a:r>
            <a:r>
              <a:rPr sz="2400" spc="-5" dirty="0">
                <a:latin typeface="Times New Roman"/>
                <a:cs typeface="Times New Roman"/>
              </a:rPr>
              <a:t>miniaturized  Integrated</a:t>
            </a:r>
            <a:r>
              <a:rPr sz="2400" spc="-45" dirty="0">
                <a:latin typeface="Times New Roman"/>
                <a:cs typeface="Times New Roman"/>
              </a:rPr>
              <a:t> </a:t>
            </a:r>
            <a:r>
              <a:rPr sz="2400" dirty="0">
                <a:latin typeface="Times New Roman"/>
                <a:cs typeface="Times New Roman"/>
              </a:rPr>
              <a:t>circuits.</a:t>
            </a:r>
            <a:endParaRPr sz="2400">
              <a:latin typeface="Times New Roman"/>
              <a:cs typeface="Times New Roman"/>
            </a:endParaRPr>
          </a:p>
          <a:p>
            <a:pPr marL="287020" marR="173990" indent="-274320">
              <a:lnSpc>
                <a:spcPts val="2590"/>
              </a:lnSpc>
              <a:spcBef>
                <a:spcPts val="645"/>
              </a:spcBef>
              <a:buClr>
                <a:srgbClr val="FE8537"/>
              </a:buClr>
              <a:buSzPct val="68750"/>
              <a:buFont typeface="Wingdings"/>
              <a:buChar char=""/>
              <a:tabLst>
                <a:tab pos="287020" algn="l"/>
              </a:tabLst>
            </a:pPr>
            <a:r>
              <a:rPr sz="2400" dirty="0">
                <a:latin typeface="Times New Roman"/>
                <a:cs typeface="Times New Roman"/>
              </a:rPr>
              <a:t>This provided vast internal storage and operated in billionth of a  second. Secondary storage </a:t>
            </a:r>
            <a:r>
              <a:rPr sz="2400" spc="-5" dirty="0">
                <a:latin typeface="Times New Roman"/>
                <a:cs typeface="Times New Roman"/>
              </a:rPr>
              <a:t>magnetic </a:t>
            </a:r>
            <a:r>
              <a:rPr sz="2400" dirty="0">
                <a:latin typeface="Times New Roman"/>
                <a:cs typeface="Times New Roman"/>
              </a:rPr>
              <a:t>disks were introduced.</a:t>
            </a:r>
            <a:r>
              <a:rPr sz="2400" spc="-195" dirty="0">
                <a:latin typeface="Times New Roman"/>
                <a:cs typeface="Times New Roman"/>
              </a:rPr>
              <a:t> </a:t>
            </a:r>
            <a:r>
              <a:rPr sz="2400" dirty="0">
                <a:latin typeface="Times New Roman"/>
                <a:cs typeface="Times New Roman"/>
              </a:rPr>
              <a:t>This  solved the problem associated with </a:t>
            </a:r>
            <a:r>
              <a:rPr sz="2400" spc="-5" dirty="0">
                <a:latin typeface="Times New Roman"/>
                <a:cs typeface="Times New Roman"/>
              </a:rPr>
              <a:t>magnetic </a:t>
            </a:r>
            <a:r>
              <a:rPr sz="2400" dirty="0">
                <a:latin typeface="Times New Roman"/>
                <a:cs typeface="Times New Roman"/>
              </a:rPr>
              <a:t>tapes in </a:t>
            </a:r>
            <a:r>
              <a:rPr sz="2400" spc="-5" dirty="0">
                <a:latin typeface="Times New Roman"/>
                <a:cs typeface="Times New Roman"/>
              </a:rPr>
              <a:t>terms </a:t>
            </a:r>
            <a:r>
              <a:rPr sz="2400" dirty="0">
                <a:latin typeface="Times New Roman"/>
                <a:cs typeface="Times New Roman"/>
              </a:rPr>
              <a:t>of  slowness and sequential access to</a:t>
            </a:r>
            <a:r>
              <a:rPr sz="2400" spc="-85" dirty="0">
                <a:latin typeface="Times New Roman"/>
                <a:cs typeface="Times New Roman"/>
              </a:rPr>
              <a:t> </a:t>
            </a:r>
            <a:r>
              <a:rPr sz="2400" dirty="0">
                <a:latin typeface="Times New Roman"/>
                <a:cs typeface="Times New Roman"/>
              </a:rPr>
              <a:t>data.</a:t>
            </a:r>
            <a:endParaRPr sz="2400">
              <a:latin typeface="Times New Roman"/>
              <a:cs typeface="Times New Roman"/>
            </a:endParaRPr>
          </a:p>
          <a:p>
            <a:pPr marR="99060" algn="r">
              <a:lnSpc>
                <a:spcPct val="100000"/>
              </a:lnSpc>
              <a:spcBef>
                <a:spcPts val="350"/>
              </a:spcBef>
            </a:pPr>
            <a:r>
              <a:rPr sz="1400" b="1" spc="-5" dirty="0">
                <a:solidFill>
                  <a:srgbClr val="FFFFFF"/>
                </a:solidFill>
                <a:latin typeface="Century Schoolbook"/>
                <a:cs typeface="Century Schoolbook"/>
              </a:rPr>
              <a:t>11</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79496"/>
            <a:ext cx="432562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4. </a:t>
            </a:r>
            <a:r>
              <a:rPr sz="2400" spc="-5" dirty="0">
                <a:solidFill>
                  <a:srgbClr val="000000"/>
                </a:solidFill>
              </a:rPr>
              <a:t>Fourth </a:t>
            </a:r>
            <a:r>
              <a:rPr sz="2400" dirty="0">
                <a:solidFill>
                  <a:srgbClr val="000000"/>
                </a:solidFill>
              </a:rPr>
              <a:t>Generation</a:t>
            </a:r>
            <a:r>
              <a:rPr sz="2400" spc="-80" dirty="0">
                <a:solidFill>
                  <a:srgbClr val="000000"/>
                </a:solidFill>
              </a:rPr>
              <a:t> </a:t>
            </a:r>
            <a:r>
              <a:rPr sz="2400" dirty="0">
                <a:solidFill>
                  <a:srgbClr val="000000"/>
                </a:solidFill>
              </a:rPr>
              <a:t>Computers</a:t>
            </a:r>
            <a:endParaRPr sz="2400"/>
          </a:p>
        </p:txBody>
      </p:sp>
      <p:sp>
        <p:nvSpPr>
          <p:cNvPr id="3" name="object 3"/>
          <p:cNvSpPr txBox="1"/>
          <p:nvPr/>
        </p:nvSpPr>
        <p:spPr>
          <a:xfrm>
            <a:off x="383540" y="921761"/>
            <a:ext cx="8201659" cy="501015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fourth generation </a:t>
            </a:r>
            <a:r>
              <a:rPr sz="2400" spc="-5" dirty="0">
                <a:latin typeface="Times New Roman"/>
                <a:cs typeface="Times New Roman"/>
              </a:rPr>
              <a:t>computers made </a:t>
            </a:r>
            <a:r>
              <a:rPr sz="2400" dirty="0">
                <a:latin typeface="Times New Roman"/>
                <a:cs typeface="Times New Roman"/>
              </a:rPr>
              <a:t>their appearance</a:t>
            </a:r>
            <a:r>
              <a:rPr sz="2400" spc="-165" dirty="0">
                <a:latin typeface="Times New Roman"/>
                <a:cs typeface="Times New Roman"/>
              </a:rPr>
              <a:t> </a:t>
            </a:r>
            <a:r>
              <a:rPr sz="2400" dirty="0">
                <a:latin typeface="Times New Roman"/>
                <a:cs typeface="Times New Roman"/>
              </a:rPr>
              <a:t>between  1971 and 1990. These </a:t>
            </a:r>
            <a:r>
              <a:rPr sz="2400" spc="-5" dirty="0">
                <a:latin typeface="Times New Roman"/>
                <a:cs typeface="Times New Roman"/>
              </a:rPr>
              <a:t>were </a:t>
            </a:r>
            <a:r>
              <a:rPr sz="2400" dirty="0">
                <a:latin typeface="Times New Roman"/>
                <a:cs typeface="Times New Roman"/>
              </a:rPr>
              <a:t>the first set of </a:t>
            </a:r>
            <a:r>
              <a:rPr sz="2400" spc="-5" dirty="0">
                <a:latin typeface="Times New Roman"/>
                <a:cs typeface="Times New Roman"/>
              </a:rPr>
              <a:t>computers </a:t>
            </a:r>
            <a:r>
              <a:rPr sz="2400" dirty="0">
                <a:latin typeface="Times New Roman"/>
                <a:cs typeface="Times New Roman"/>
              </a:rPr>
              <a:t>that use  </a:t>
            </a:r>
            <a:r>
              <a:rPr sz="2400" spc="-10" dirty="0">
                <a:latin typeface="Times New Roman"/>
                <a:cs typeface="Times New Roman"/>
              </a:rPr>
              <a:t>large </a:t>
            </a:r>
            <a:r>
              <a:rPr sz="2400" dirty="0">
                <a:latin typeface="Times New Roman"/>
                <a:cs typeface="Times New Roman"/>
              </a:rPr>
              <a:t>scale Integrated circuits</a:t>
            </a:r>
            <a:r>
              <a:rPr sz="2400" spc="-120" dirty="0">
                <a:latin typeface="Times New Roman"/>
                <a:cs typeface="Times New Roman"/>
              </a:rPr>
              <a:t> </a:t>
            </a:r>
            <a:r>
              <a:rPr sz="2400" dirty="0">
                <a:latin typeface="Times New Roman"/>
                <a:cs typeface="Times New Roman"/>
              </a:rPr>
              <a:t>(LSIC).</a:t>
            </a:r>
            <a:endParaRPr sz="2400">
              <a:latin typeface="Times New Roman"/>
              <a:cs typeface="Times New Roman"/>
            </a:endParaRPr>
          </a:p>
          <a:p>
            <a:pPr marL="287020" marR="7239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a:t>
            </a:r>
            <a:r>
              <a:rPr sz="2400" spc="-10" dirty="0">
                <a:latin typeface="Times New Roman"/>
                <a:cs typeface="Times New Roman"/>
              </a:rPr>
              <a:t>memory </a:t>
            </a:r>
            <a:r>
              <a:rPr sz="2400" dirty="0">
                <a:latin typeface="Times New Roman"/>
                <a:cs typeface="Times New Roman"/>
              </a:rPr>
              <a:t>of the </a:t>
            </a:r>
            <a:r>
              <a:rPr sz="2400" spc="-5" dirty="0">
                <a:latin typeface="Times New Roman"/>
                <a:cs typeface="Times New Roman"/>
              </a:rPr>
              <a:t>computers </a:t>
            </a:r>
            <a:r>
              <a:rPr sz="2400" dirty="0">
                <a:latin typeface="Times New Roman"/>
                <a:cs typeface="Times New Roman"/>
              </a:rPr>
              <a:t>logic circuits that perform</a:t>
            </a:r>
            <a:r>
              <a:rPr sz="2400" spc="-130" dirty="0">
                <a:latin typeface="Times New Roman"/>
                <a:cs typeface="Times New Roman"/>
              </a:rPr>
              <a:t> </a:t>
            </a:r>
            <a:r>
              <a:rPr sz="2400" dirty="0">
                <a:latin typeface="Times New Roman"/>
                <a:cs typeface="Times New Roman"/>
              </a:rPr>
              <a:t>logical  operations were </a:t>
            </a:r>
            <a:r>
              <a:rPr sz="2400" spc="-5" dirty="0">
                <a:latin typeface="Times New Roman"/>
                <a:cs typeface="Times New Roman"/>
              </a:rPr>
              <a:t>constituted </a:t>
            </a:r>
            <a:r>
              <a:rPr sz="2400" dirty="0">
                <a:latin typeface="Times New Roman"/>
                <a:cs typeface="Times New Roman"/>
              </a:rPr>
              <a:t>by these </a:t>
            </a:r>
            <a:r>
              <a:rPr sz="2400" spc="-10" dirty="0">
                <a:latin typeface="Times New Roman"/>
                <a:cs typeface="Times New Roman"/>
              </a:rPr>
              <a:t>large </a:t>
            </a:r>
            <a:r>
              <a:rPr sz="2400" dirty="0">
                <a:latin typeface="Times New Roman"/>
                <a:cs typeface="Times New Roman"/>
              </a:rPr>
              <a:t>scale Integrated  circuits.</a:t>
            </a:r>
            <a:endParaRPr sz="2400">
              <a:latin typeface="Times New Roman"/>
              <a:cs typeface="Times New Roman"/>
            </a:endParaRPr>
          </a:p>
          <a:p>
            <a:pPr marL="287020" marR="25527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This was the era that birth the invention of the </a:t>
            </a:r>
            <a:r>
              <a:rPr sz="2400" spc="-5" dirty="0">
                <a:latin typeface="Times New Roman"/>
                <a:cs typeface="Times New Roman"/>
              </a:rPr>
              <a:t>micro</a:t>
            </a:r>
            <a:r>
              <a:rPr sz="2400" spc="-185" dirty="0">
                <a:latin typeface="Times New Roman"/>
                <a:cs typeface="Times New Roman"/>
              </a:rPr>
              <a:t> </a:t>
            </a:r>
            <a:r>
              <a:rPr sz="2400" dirty="0">
                <a:latin typeface="Times New Roman"/>
                <a:cs typeface="Times New Roman"/>
              </a:rPr>
              <a:t>processor  which provided </a:t>
            </a:r>
            <a:r>
              <a:rPr sz="2400" spc="-5" dirty="0">
                <a:latin typeface="Times New Roman"/>
                <a:cs typeface="Times New Roman"/>
              </a:rPr>
              <a:t>enormous </a:t>
            </a:r>
            <a:r>
              <a:rPr sz="2400" dirty="0">
                <a:latin typeface="Times New Roman"/>
                <a:cs typeface="Times New Roman"/>
              </a:rPr>
              <a:t>processing speed. </a:t>
            </a:r>
            <a:r>
              <a:rPr sz="2400" spc="-5" dirty="0">
                <a:latin typeface="Times New Roman"/>
                <a:cs typeface="Times New Roman"/>
              </a:rPr>
              <a:t>Example </a:t>
            </a:r>
            <a:r>
              <a:rPr sz="2400" dirty="0">
                <a:latin typeface="Times New Roman"/>
                <a:cs typeface="Times New Roman"/>
              </a:rPr>
              <a:t>of this  type of processor </a:t>
            </a:r>
            <a:r>
              <a:rPr sz="2400" spc="-5" dirty="0">
                <a:latin typeface="Times New Roman"/>
                <a:cs typeface="Times New Roman"/>
              </a:rPr>
              <a:t>was </a:t>
            </a:r>
            <a:r>
              <a:rPr sz="2400" dirty="0">
                <a:latin typeface="Times New Roman"/>
                <a:cs typeface="Times New Roman"/>
              </a:rPr>
              <a:t>the Intel-4004 which </a:t>
            </a:r>
            <a:r>
              <a:rPr sz="2400" spc="-5" dirty="0">
                <a:latin typeface="Times New Roman"/>
                <a:cs typeface="Times New Roman"/>
              </a:rPr>
              <a:t>performs </a:t>
            </a:r>
            <a:r>
              <a:rPr sz="2400" dirty="0">
                <a:latin typeface="Times New Roman"/>
                <a:cs typeface="Times New Roman"/>
              </a:rPr>
              <a:t>about 1  </a:t>
            </a:r>
            <a:r>
              <a:rPr sz="2400" spc="-5" dirty="0">
                <a:latin typeface="Times New Roman"/>
                <a:cs typeface="Times New Roman"/>
              </a:rPr>
              <a:t>million multiplications </a:t>
            </a:r>
            <a:r>
              <a:rPr sz="2400" dirty="0">
                <a:latin typeface="Times New Roman"/>
                <a:cs typeface="Times New Roman"/>
              </a:rPr>
              <a:t>per</a:t>
            </a:r>
            <a:r>
              <a:rPr sz="2400" spc="-70" dirty="0">
                <a:latin typeface="Times New Roman"/>
                <a:cs typeface="Times New Roman"/>
              </a:rPr>
              <a:t> </a:t>
            </a:r>
            <a:r>
              <a:rPr sz="2400" dirty="0">
                <a:latin typeface="Times New Roman"/>
                <a:cs typeface="Times New Roman"/>
              </a:rPr>
              <a:t>second.</a:t>
            </a:r>
            <a:endParaRPr sz="2400">
              <a:latin typeface="Times New Roman"/>
              <a:cs typeface="Times New Roman"/>
            </a:endParaRPr>
          </a:p>
          <a:p>
            <a:pPr marL="287020" marR="4445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Intel- 4004 was </a:t>
            </a:r>
            <a:r>
              <a:rPr sz="2400" spc="-5" dirty="0">
                <a:latin typeface="Times New Roman"/>
                <a:cs typeface="Times New Roman"/>
              </a:rPr>
              <a:t>manufactured </a:t>
            </a:r>
            <a:r>
              <a:rPr sz="2400" dirty="0">
                <a:latin typeface="Times New Roman"/>
                <a:cs typeface="Times New Roman"/>
              </a:rPr>
              <a:t>by the Intel Corporation in  </a:t>
            </a:r>
            <a:r>
              <a:rPr sz="2400" spc="-5" dirty="0">
                <a:latin typeface="Times New Roman"/>
                <a:cs typeface="Times New Roman"/>
              </a:rPr>
              <a:t>USA </a:t>
            </a:r>
            <a:r>
              <a:rPr sz="2400" dirty="0">
                <a:latin typeface="Times New Roman"/>
                <a:cs typeface="Times New Roman"/>
              </a:rPr>
              <a:t>and it carried 2250 on a tiny silicon chip. Micro processor  when </a:t>
            </a:r>
            <a:r>
              <a:rPr sz="2400" spc="-5" dirty="0">
                <a:latin typeface="Times New Roman"/>
                <a:cs typeface="Times New Roman"/>
              </a:rPr>
              <a:t>integrated </a:t>
            </a:r>
            <a:r>
              <a:rPr sz="2400" dirty="0">
                <a:latin typeface="Times New Roman"/>
                <a:cs typeface="Times New Roman"/>
              </a:rPr>
              <a:t>with the Input and Output system of a</a:t>
            </a:r>
            <a:r>
              <a:rPr sz="2400" spc="-125" dirty="0">
                <a:latin typeface="Times New Roman"/>
                <a:cs typeface="Times New Roman"/>
              </a:rPr>
              <a:t> </a:t>
            </a:r>
            <a:r>
              <a:rPr sz="2400" spc="-5" dirty="0">
                <a:latin typeface="Times New Roman"/>
                <a:cs typeface="Times New Roman"/>
              </a:rPr>
              <a:t>computer</a:t>
            </a:r>
            <a:endParaRPr sz="2400">
              <a:latin typeface="Times New Roman"/>
              <a:cs typeface="Times New Roman"/>
            </a:endParaRPr>
          </a:p>
        </p:txBody>
      </p:sp>
      <p:sp>
        <p:nvSpPr>
          <p:cNvPr id="4" name="object 4"/>
          <p:cNvSpPr txBox="1"/>
          <p:nvPr/>
        </p:nvSpPr>
        <p:spPr>
          <a:xfrm>
            <a:off x="657860" y="5906206"/>
            <a:ext cx="613473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saw the era of the </a:t>
            </a:r>
            <a:r>
              <a:rPr sz="2400" spc="-10" dirty="0">
                <a:latin typeface="Times New Roman"/>
                <a:cs typeface="Times New Roman"/>
              </a:rPr>
              <a:t>emergence </a:t>
            </a:r>
            <a:r>
              <a:rPr sz="2400" dirty="0">
                <a:latin typeface="Times New Roman"/>
                <a:cs typeface="Times New Roman"/>
              </a:rPr>
              <a:t>of Micro</a:t>
            </a:r>
            <a:r>
              <a:rPr sz="2400" spc="-55" dirty="0">
                <a:latin typeface="Times New Roman"/>
                <a:cs typeface="Times New Roman"/>
              </a:rPr>
              <a:t> </a:t>
            </a:r>
            <a:r>
              <a:rPr sz="2400" spc="-5" dirty="0">
                <a:latin typeface="Times New Roman"/>
                <a:cs typeface="Times New Roman"/>
              </a:rPr>
              <a:t>computers.</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12</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327"/>
            <a:ext cx="502729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T</a:t>
            </a:r>
            <a:r>
              <a:rPr sz="2550" dirty="0">
                <a:solidFill>
                  <a:srgbClr val="000000"/>
                </a:solidFill>
              </a:rPr>
              <a:t>YPE OF </a:t>
            </a:r>
            <a:r>
              <a:rPr sz="3200" dirty="0">
                <a:solidFill>
                  <a:srgbClr val="000000"/>
                </a:solidFill>
              </a:rPr>
              <a:t>C</a:t>
            </a:r>
            <a:r>
              <a:rPr sz="2550" dirty="0">
                <a:solidFill>
                  <a:srgbClr val="000000"/>
                </a:solidFill>
              </a:rPr>
              <a:t>OMPUTER</a:t>
            </a:r>
            <a:r>
              <a:rPr sz="2550" spc="395" dirty="0">
                <a:solidFill>
                  <a:srgbClr val="000000"/>
                </a:solidFill>
              </a:rPr>
              <a:t> </a:t>
            </a:r>
            <a:r>
              <a:rPr sz="3200" dirty="0">
                <a:solidFill>
                  <a:srgbClr val="000000"/>
                </a:solidFill>
              </a:rPr>
              <a:t>S</a:t>
            </a:r>
            <a:r>
              <a:rPr sz="2550" dirty="0">
                <a:solidFill>
                  <a:srgbClr val="000000"/>
                </a:solidFill>
              </a:rPr>
              <a:t>YSTEM</a:t>
            </a:r>
            <a:endParaRPr sz="2550"/>
          </a:p>
        </p:txBody>
      </p:sp>
      <p:sp>
        <p:nvSpPr>
          <p:cNvPr id="3" name="object 3"/>
          <p:cNvSpPr txBox="1"/>
          <p:nvPr/>
        </p:nvSpPr>
        <p:spPr>
          <a:xfrm>
            <a:off x="307340" y="860801"/>
            <a:ext cx="8227059" cy="5086350"/>
          </a:xfrm>
          <a:prstGeom prst="rect">
            <a:avLst/>
          </a:prstGeom>
        </p:spPr>
        <p:txBody>
          <a:bodyPr vert="horz" wrap="square" lIns="0" tIns="12700" rIns="0" bIns="0" rtlCol="0">
            <a:spAutoFit/>
          </a:bodyPr>
          <a:lstStyle/>
          <a:p>
            <a:pPr marL="241935" marR="130175" indent="-241935">
              <a:lnSpc>
                <a:spcPct val="100000"/>
              </a:lnSpc>
              <a:spcBef>
                <a:spcPts val="100"/>
              </a:spcBef>
              <a:buSzPct val="95833"/>
              <a:buAutoNum type="arabicPeriod"/>
              <a:tabLst>
                <a:tab pos="241935" algn="l"/>
              </a:tabLst>
            </a:pPr>
            <a:r>
              <a:rPr sz="2400" b="1" spc="-5" dirty="0">
                <a:latin typeface="Times New Roman"/>
                <a:cs typeface="Times New Roman"/>
              </a:rPr>
              <a:t>Super </a:t>
            </a:r>
            <a:r>
              <a:rPr sz="2400" b="1" dirty="0">
                <a:latin typeface="Times New Roman"/>
                <a:cs typeface="Times New Roman"/>
              </a:rPr>
              <a:t>computers</a:t>
            </a:r>
            <a:r>
              <a:rPr sz="2400" dirty="0">
                <a:latin typeface="Times New Roman"/>
                <a:cs typeface="Times New Roman"/>
              </a:rPr>
              <a:t>...are used to </a:t>
            </a:r>
            <a:r>
              <a:rPr sz="2400" spc="-5" dirty="0">
                <a:latin typeface="Times New Roman"/>
                <a:cs typeface="Times New Roman"/>
              </a:rPr>
              <a:t>process </a:t>
            </a:r>
            <a:r>
              <a:rPr sz="2400" dirty="0">
                <a:latin typeface="Times New Roman"/>
                <a:cs typeface="Times New Roman"/>
              </a:rPr>
              <a:t>very </a:t>
            </a:r>
            <a:r>
              <a:rPr sz="2400" spc="-10" dirty="0">
                <a:latin typeface="Times New Roman"/>
                <a:cs typeface="Times New Roman"/>
              </a:rPr>
              <a:t>large </a:t>
            </a:r>
            <a:r>
              <a:rPr sz="2400" spc="-5" dirty="0">
                <a:latin typeface="Times New Roman"/>
                <a:cs typeface="Times New Roman"/>
              </a:rPr>
              <a:t>amounts </a:t>
            </a:r>
            <a:r>
              <a:rPr sz="2400" dirty="0">
                <a:latin typeface="Times New Roman"/>
                <a:cs typeface="Times New Roman"/>
              </a:rPr>
              <a:t>of  </a:t>
            </a:r>
            <a:r>
              <a:rPr sz="2400" spc="-5" dirty="0">
                <a:latin typeface="Times New Roman"/>
                <a:cs typeface="Times New Roman"/>
              </a:rPr>
              <a:t>information </a:t>
            </a:r>
            <a:r>
              <a:rPr sz="2400" dirty="0">
                <a:latin typeface="Times New Roman"/>
                <a:cs typeface="Times New Roman"/>
              </a:rPr>
              <a:t>including processing </a:t>
            </a:r>
            <a:r>
              <a:rPr sz="2400" spc="-5" dirty="0">
                <a:latin typeface="Times New Roman"/>
                <a:cs typeface="Times New Roman"/>
              </a:rPr>
              <a:t>information </a:t>
            </a:r>
            <a:r>
              <a:rPr sz="2400" dirty="0">
                <a:latin typeface="Times New Roman"/>
                <a:cs typeface="Times New Roman"/>
              </a:rPr>
              <a:t>to predict  hurricanes, satellite </a:t>
            </a:r>
            <a:r>
              <a:rPr sz="2400" spc="-5" dirty="0">
                <a:latin typeface="Times New Roman"/>
                <a:cs typeface="Times New Roman"/>
              </a:rPr>
              <a:t>images </a:t>
            </a:r>
            <a:r>
              <a:rPr sz="2400" dirty="0">
                <a:latin typeface="Times New Roman"/>
                <a:cs typeface="Times New Roman"/>
              </a:rPr>
              <a:t>and navigation, and </a:t>
            </a:r>
            <a:r>
              <a:rPr sz="2400" spc="-5" dirty="0">
                <a:latin typeface="Times New Roman"/>
                <a:cs typeface="Times New Roman"/>
              </a:rPr>
              <a:t>process</a:t>
            </a:r>
            <a:r>
              <a:rPr sz="2400" spc="-135" dirty="0">
                <a:latin typeface="Times New Roman"/>
                <a:cs typeface="Times New Roman"/>
              </a:rPr>
              <a:t> </a:t>
            </a:r>
            <a:r>
              <a:rPr sz="2400" spc="-5" dirty="0">
                <a:latin typeface="Times New Roman"/>
                <a:cs typeface="Times New Roman"/>
              </a:rPr>
              <a:t>military  </a:t>
            </a:r>
            <a:r>
              <a:rPr sz="2400" dirty="0">
                <a:latin typeface="Times New Roman"/>
                <a:cs typeface="Times New Roman"/>
              </a:rPr>
              <a:t>war</a:t>
            </a:r>
            <a:r>
              <a:rPr sz="2400" spc="-5" dirty="0">
                <a:latin typeface="Times New Roman"/>
                <a:cs typeface="Times New Roman"/>
              </a:rPr>
              <a:t> </a:t>
            </a:r>
            <a:r>
              <a:rPr sz="2400" dirty="0">
                <a:latin typeface="Times New Roman"/>
                <a:cs typeface="Times New Roman"/>
              </a:rPr>
              <a:t>scenarios.</a:t>
            </a:r>
            <a:endParaRPr sz="2400">
              <a:latin typeface="Times New Roman"/>
              <a:cs typeface="Times New Roman"/>
            </a:endParaRPr>
          </a:p>
          <a:p>
            <a:pPr marL="287020" marR="1019175" indent="-274320">
              <a:lnSpc>
                <a:spcPct val="100000"/>
              </a:lnSpc>
              <a:spcBef>
                <a:spcPts val="600"/>
              </a:spcBef>
              <a:buSzPct val="95833"/>
              <a:buFont typeface="Times New Roman"/>
              <a:buAutoNum type="arabicPeriod"/>
              <a:tabLst>
                <a:tab pos="317500" algn="l"/>
              </a:tabLst>
            </a:pPr>
            <a:r>
              <a:rPr dirty="0"/>
              <a:t>	</a:t>
            </a:r>
            <a:r>
              <a:rPr sz="2400" b="1" dirty="0">
                <a:latin typeface="Times New Roman"/>
                <a:cs typeface="Times New Roman"/>
              </a:rPr>
              <a:t>Mainframes Computers</a:t>
            </a:r>
            <a:r>
              <a:rPr sz="2400" dirty="0">
                <a:latin typeface="Times New Roman"/>
                <a:cs typeface="Times New Roman"/>
              </a:rPr>
              <a:t>...are used by </a:t>
            </a:r>
            <a:r>
              <a:rPr sz="2400" spc="-5" dirty="0">
                <a:latin typeface="Times New Roman"/>
                <a:cs typeface="Times New Roman"/>
              </a:rPr>
              <a:t>government </a:t>
            </a:r>
            <a:r>
              <a:rPr sz="2400" dirty="0">
                <a:latin typeface="Times New Roman"/>
                <a:cs typeface="Times New Roman"/>
              </a:rPr>
              <a:t>and  businesses to </a:t>
            </a:r>
            <a:r>
              <a:rPr sz="2400" spc="-5" dirty="0">
                <a:latin typeface="Times New Roman"/>
                <a:cs typeface="Times New Roman"/>
              </a:rPr>
              <a:t>process </a:t>
            </a:r>
            <a:r>
              <a:rPr sz="2400" dirty="0">
                <a:latin typeface="Times New Roman"/>
                <a:cs typeface="Times New Roman"/>
              </a:rPr>
              <a:t>very </a:t>
            </a:r>
            <a:r>
              <a:rPr sz="2400" spc="-10" dirty="0">
                <a:latin typeface="Times New Roman"/>
                <a:cs typeface="Times New Roman"/>
              </a:rPr>
              <a:t>large </a:t>
            </a:r>
            <a:r>
              <a:rPr sz="2400" spc="-5" dirty="0">
                <a:latin typeface="Times New Roman"/>
                <a:cs typeface="Times New Roman"/>
              </a:rPr>
              <a:t>amounts </a:t>
            </a:r>
            <a:r>
              <a:rPr sz="2400" dirty="0">
                <a:latin typeface="Times New Roman"/>
                <a:cs typeface="Times New Roman"/>
              </a:rPr>
              <a:t>of</a:t>
            </a:r>
            <a:r>
              <a:rPr sz="2400" spc="-40" dirty="0">
                <a:latin typeface="Times New Roman"/>
                <a:cs typeface="Times New Roman"/>
              </a:rPr>
              <a:t> </a:t>
            </a:r>
            <a:r>
              <a:rPr sz="2400" spc="-5" dirty="0">
                <a:latin typeface="Times New Roman"/>
                <a:cs typeface="Times New Roman"/>
              </a:rPr>
              <a:t>information.</a:t>
            </a:r>
            <a:endParaRPr sz="2400">
              <a:latin typeface="Times New Roman"/>
              <a:cs typeface="Times New Roman"/>
            </a:endParaRPr>
          </a:p>
          <a:p>
            <a:pPr marL="287020" marR="154305" indent="-274320">
              <a:lnSpc>
                <a:spcPct val="100000"/>
              </a:lnSpc>
              <a:spcBef>
                <a:spcPts val="605"/>
              </a:spcBef>
              <a:buSzPct val="95833"/>
              <a:buFont typeface="Times New Roman"/>
              <a:buAutoNum type="arabicPeriod"/>
              <a:tabLst>
                <a:tab pos="318135" algn="l"/>
              </a:tabLst>
            </a:pPr>
            <a:r>
              <a:rPr dirty="0"/>
              <a:t>	</a:t>
            </a:r>
            <a:r>
              <a:rPr sz="2400" b="1" dirty="0">
                <a:latin typeface="Times New Roman"/>
                <a:cs typeface="Times New Roman"/>
              </a:rPr>
              <a:t>Mini-Computers</a:t>
            </a:r>
            <a:r>
              <a:rPr sz="2400" dirty="0">
                <a:latin typeface="Times New Roman"/>
                <a:cs typeface="Times New Roman"/>
              </a:rPr>
              <a:t>...are </a:t>
            </a:r>
            <a:r>
              <a:rPr sz="2400" spc="-5" dirty="0">
                <a:latin typeface="Times New Roman"/>
                <a:cs typeface="Times New Roman"/>
              </a:rPr>
              <a:t>similar </a:t>
            </a:r>
            <a:r>
              <a:rPr sz="2400" dirty="0">
                <a:latin typeface="Times New Roman"/>
                <a:cs typeface="Times New Roman"/>
              </a:rPr>
              <a:t>to </a:t>
            </a:r>
            <a:r>
              <a:rPr sz="2400" spc="-5" dirty="0">
                <a:latin typeface="Times New Roman"/>
                <a:cs typeface="Times New Roman"/>
              </a:rPr>
              <a:t>mainframes...they </a:t>
            </a:r>
            <a:r>
              <a:rPr sz="2400" dirty="0">
                <a:latin typeface="Times New Roman"/>
                <a:cs typeface="Times New Roman"/>
              </a:rPr>
              <a:t>are used</a:t>
            </a:r>
            <a:r>
              <a:rPr sz="2400" spc="-65" dirty="0">
                <a:latin typeface="Times New Roman"/>
                <a:cs typeface="Times New Roman"/>
              </a:rPr>
              <a:t> </a:t>
            </a:r>
            <a:r>
              <a:rPr sz="2400" dirty="0">
                <a:latin typeface="Times New Roman"/>
                <a:cs typeface="Times New Roman"/>
              </a:rPr>
              <a:t>by  business and </a:t>
            </a:r>
            <a:r>
              <a:rPr sz="2400" spc="-5" dirty="0">
                <a:latin typeface="Times New Roman"/>
                <a:cs typeface="Times New Roman"/>
              </a:rPr>
              <a:t>government </a:t>
            </a:r>
            <a:r>
              <a:rPr sz="2400" dirty="0">
                <a:latin typeface="Times New Roman"/>
                <a:cs typeface="Times New Roman"/>
              </a:rPr>
              <a:t>to </a:t>
            </a:r>
            <a:r>
              <a:rPr sz="2400" spc="-5" dirty="0">
                <a:latin typeface="Times New Roman"/>
                <a:cs typeface="Times New Roman"/>
              </a:rPr>
              <a:t>process </a:t>
            </a:r>
            <a:r>
              <a:rPr sz="2400" spc="-10" dirty="0">
                <a:latin typeface="Times New Roman"/>
                <a:cs typeface="Times New Roman"/>
              </a:rPr>
              <a:t>large </a:t>
            </a:r>
            <a:r>
              <a:rPr sz="2400" spc="-5" dirty="0">
                <a:latin typeface="Times New Roman"/>
                <a:cs typeface="Times New Roman"/>
              </a:rPr>
              <a:t>amounts </a:t>
            </a:r>
            <a:r>
              <a:rPr sz="2400" dirty="0">
                <a:latin typeface="Times New Roman"/>
                <a:cs typeface="Times New Roman"/>
              </a:rPr>
              <a:t>of  </a:t>
            </a:r>
            <a:r>
              <a:rPr sz="2400" spc="-5" dirty="0">
                <a:latin typeface="Times New Roman"/>
                <a:cs typeface="Times New Roman"/>
              </a:rPr>
              <a:t>information.</a:t>
            </a:r>
            <a:endParaRPr sz="2400">
              <a:latin typeface="Times New Roman"/>
              <a:cs typeface="Times New Roman"/>
            </a:endParaRPr>
          </a:p>
          <a:p>
            <a:pPr marL="287020" marR="5080" indent="-274320">
              <a:lnSpc>
                <a:spcPct val="100000"/>
              </a:lnSpc>
              <a:spcBef>
                <a:spcPts val="600"/>
              </a:spcBef>
              <a:buSzPct val="95833"/>
              <a:buFont typeface="Times New Roman"/>
              <a:buAutoNum type="arabicPeriod"/>
              <a:tabLst>
                <a:tab pos="317500" algn="l"/>
                <a:tab pos="3476625" algn="l"/>
              </a:tabLst>
            </a:pPr>
            <a:r>
              <a:rPr dirty="0"/>
              <a:t>	</a:t>
            </a:r>
            <a:r>
              <a:rPr sz="2400" b="1" dirty="0">
                <a:latin typeface="Times New Roman"/>
                <a:cs typeface="Times New Roman"/>
              </a:rPr>
              <a:t>Personal </a:t>
            </a:r>
            <a:r>
              <a:rPr sz="2400" b="1" spc="-5" dirty="0">
                <a:latin typeface="Times New Roman"/>
                <a:cs typeface="Times New Roman"/>
              </a:rPr>
              <a:t>Computers</a:t>
            </a:r>
            <a:r>
              <a:rPr sz="2400" spc="-5" dirty="0">
                <a:latin typeface="Times New Roman"/>
                <a:cs typeface="Times New Roman"/>
              </a:rPr>
              <a:t>...also known </a:t>
            </a:r>
            <a:r>
              <a:rPr sz="2400" dirty="0">
                <a:latin typeface="Times New Roman"/>
                <a:cs typeface="Times New Roman"/>
              </a:rPr>
              <a:t>as  </a:t>
            </a:r>
            <a:r>
              <a:rPr sz="2400" spc="-20" dirty="0">
                <a:latin typeface="Times New Roman"/>
                <a:cs typeface="Times New Roman"/>
              </a:rPr>
              <a:t>PC’s...are </a:t>
            </a:r>
            <a:r>
              <a:rPr sz="2400" spc="-5" dirty="0">
                <a:latin typeface="Times New Roman"/>
                <a:cs typeface="Times New Roman"/>
              </a:rPr>
              <a:t>smaller and </a:t>
            </a:r>
            <a:r>
              <a:rPr sz="2400" dirty="0">
                <a:latin typeface="Times New Roman"/>
                <a:cs typeface="Times New Roman"/>
              </a:rPr>
              <a:t>less </a:t>
            </a:r>
            <a:r>
              <a:rPr sz="2400" spc="-5" dirty="0">
                <a:latin typeface="Times New Roman"/>
                <a:cs typeface="Times New Roman"/>
              </a:rPr>
              <a:t>powerful </a:t>
            </a:r>
            <a:r>
              <a:rPr sz="2400" dirty="0">
                <a:latin typeface="Times New Roman"/>
                <a:cs typeface="Times New Roman"/>
              </a:rPr>
              <a:t>than</a:t>
            </a:r>
            <a:r>
              <a:rPr sz="2400" spc="100" dirty="0">
                <a:latin typeface="Times New Roman"/>
                <a:cs typeface="Times New Roman"/>
              </a:rPr>
              <a:t> </a:t>
            </a:r>
            <a:r>
              <a:rPr sz="2400" dirty="0">
                <a:latin typeface="Times New Roman"/>
                <a:cs typeface="Times New Roman"/>
              </a:rPr>
              <a:t>the others.	They are used in </a:t>
            </a:r>
            <a:r>
              <a:rPr sz="2400" spc="-5" dirty="0">
                <a:latin typeface="Times New Roman"/>
                <a:cs typeface="Times New Roman"/>
              </a:rPr>
              <a:t>homes, </a:t>
            </a:r>
            <a:r>
              <a:rPr sz="2400" dirty="0">
                <a:latin typeface="Times New Roman"/>
                <a:cs typeface="Times New Roman"/>
              </a:rPr>
              <a:t>schools, and </a:t>
            </a:r>
            <a:r>
              <a:rPr sz="2400" spc="-5" dirty="0">
                <a:latin typeface="Times New Roman"/>
                <a:cs typeface="Times New Roman"/>
              </a:rPr>
              <a:t>small</a:t>
            </a:r>
            <a:r>
              <a:rPr sz="2400" spc="-70" dirty="0">
                <a:latin typeface="Times New Roman"/>
                <a:cs typeface="Times New Roman"/>
              </a:rPr>
              <a:t> </a:t>
            </a:r>
            <a:r>
              <a:rPr sz="2400" dirty="0">
                <a:latin typeface="Times New Roman"/>
                <a:cs typeface="Times New Roman"/>
              </a:rPr>
              <a:t>businesses.</a:t>
            </a:r>
            <a:endParaRPr sz="2400">
              <a:latin typeface="Times New Roman"/>
              <a:cs typeface="Times New Roman"/>
            </a:endParaRPr>
          </a:p>
          <a:p>
            <a:pPr marL="311150" indent="-299085">
              <a:lnSpc>
                <a:spcPct val="100000"/>
              </a:lnSpc>
              <a:spcBef>
                <a:spcPts val="600"/>
              </a:spcBef>
              <a:buSzPct val="95833"/>
              <a:buAutoNum type="arabicPeriod"/>
              <a:tabLst>
                <a:tab pos="311785" algn="l"/>
              </a:tabLst>
            </a:pPr>
            <a:r>
              <a:rPr sz="2400" b="1" spc="-35" dirty="0">
                <a:latin typeface="Times New Roman"/>
                <a:cs typeface="Times New Roman"/>
              </a:rPr>
              <a:t>Work </a:t>
            </a:r>
            <a:r>
              <a:rPr sz="2400" b="1" dirty="0">
                <a:latin typeface="Times New Roman"/>
                <a:cs typeface="Times New Roman"/>
              </a:rPr>
              <a:t>Station </a:t>
            </a:r>
            <a:r>
              <a:rPr sz="2400" b="1" spc="-20" dirty="0">
                <a:latin typeface="Times New Roman"/>
                <a:cs typeface="Times New Roman"/>
              </a:rPr>
              <a:t>Computer..</a:t>
            </a:r>
            <a:r>
              <a:rPr sz="2400" spc="-20" dirty="0">
                <a:latin typeface="Times New Roman"/>
                <a:cs typeface="Times New Roman"/>
              </a:rPr>
              <a:t>it </a:t>
            </a:r>
            <a:r>
              <a:rPr sz="2400" dirty="0">
                <a:latin typeface="Times New Roman"/>
                <a:cs typeface="Times New Roman"/>
              </a:rPr>
              <a:t>is a high-end Micro </a:t>
            </a:r>
            <a:r>
              <a:rPr sz="2400" spc="-20" dirty="0">
                <a:latin typeface="Times New Roman"/>
                <a:cs typeface="Times New Roman"/>
              </a:rPr>
              <a:t>Computer.</a:t>
            </a:r>
            <a:r>
              <a:rPr sz="2400" spc="-30" dirty="0">
                <a:latin typeface="Times New Roman"/>
                <a:cs typeface="Times New Roman"/>
              </a:rPr>
              <a:t> </a:t>
            </a:r>
            <a:r>
              <a:rPr sz="2400" dirty="0">
                <a:latin typeface="Times New Roman"/>
                <a:cs typeface="Times New Roman"/>
              </a:rPr>
              <a:t>In</a:t>
            </a:r>
            <a:endParaRPr sz="2400">
              <a:latin typeface="Times New Roman"/>
              <a:cs typeface="Times New Roman"/>
            </a:endParaRPr>
          </a:p>
        </p:txBody>
      </p:sp>
      <p:sp>
        <p:nvSpPr>
          <p:cNvPr id="4" name="object 4"/>
          <p:cNvSpPr txBox="1"/>
          <p:nvPr/>
        </p:nvSpPr>
        <p:spPr>
          <a:xfrm>
            <a:off x="581660" y="5921454"/>
            <a:ext cx="7657465" cy="757555"/>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networking any client </a:t>
            </a:r>
            <a:r>
              <a:rPr sz="2400" spc="-5" dirty="0">
                <a:latin typeface="Times New Roman"/>
                <a:cs typeface="Times New Roman"/>
              </a:rPr>
              <a:t>computer </a:t>
            </a:r>
            <a:r>
              <a:rPr sz="2400" dirty="0">
                <a:latin typeface="Times New Roman"/>
                <a:cs typeface="Times New Roman"/>
              </a:rPr>
              <a:t>connected </a:t>
            </a:r>
            <a:r>
              <a:rPr sz="2400" spc="-90" dirty="0">
                <a:latin typeface="Times New Roman"/>
                <a:cs typeface="Times New Roman"/>
              </a:rPr>
              <a:t>To </a:t>
            </a:r>
            <a:r>
              <a:rPr sz="2400" dirty="0">
                <a:latin typeface="Times New Roman"/>
                <a:cs typeface="Times New Roman"/>
              </a:rPr>
              <a:t>the network</a:t>
            </a:r>
            <a:r>
              <a:rPr sz="2400" spc="-105" dirty="0">
                <a:latin typeface="Times New Roman"/>
                <a:cs typeface="Times New Roman"/>
              </a:rPr>
              <a:t> </a:t>
            </a:r>
            <a:r>
              <a:rPr sz="2400" dirty="0">
                <a:latin typeface="Times New Roman"/>
                <a:cs typeface="Times New Roman"/>
              </a:rPr>
              <a:t>that</a:t>
            </a:r>
            <a:endParaRPr sz="2400">
              <a:latin typeface="Times New Roman"/>
              <a:cs typeface="Times New Roman"/>
            </a:endParaRPr>
          </a:p>
          <a:p>
            <a:pPr marL="12700">
              <a:lnSpc>
                <a:spcPct val="100000"/>
              </a:lnSpc>
            </a:pPr>
            <a:r>
              <a:rPr sz="2400" dirty="0">
                <a:latin typeface="Times New Roman"/>
                <a:cs typeface="Times New Roman"/>
              </a:rPr>
              <a:t>access server resources </a:t>
            </a:r>
            <a:r>
              <a:rPr sz="2400" spc="-10" dirty="0">
                <a:latin typeface="Times New Roman"/>
                <a:cs typeface="Times New Roman"/>
              </a:rPr>
              <a:t>may </a:t>
            </a:r>
            <a:r>
              <a:rPr sz="2400" dirty="0">
                <a:latin typeface="Times New Roman"/>
                <a:cs typeface="Times New Roman"/>
              </a:rPr>
              <a:t>be called</a:t>
            </a:r>
            <a:r>
              <a:rPr sz="2400" spc="-130" dirty="0">
                <a:latin typeface="Times New Roman"/>
                <a:cs typeface="Times New Roman"/>
              </a:rPr>
              <a:t> </a:t>
            </a:r>
            <a:r>
              <a:rPr sz="2400" spc="-20" dirty="0">
                <a:latin typeface="Times New Roman"/>
                <a:cs typeface="Times New Roman"/>
              </a:rPr>
              <a:t>Workstation</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13</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327"/>
            <a:ext cx="353758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PC</a:t>
            </a:r>
            <a:r>
              <a:rPr sz="3200" spc="-95" dirty="0">
                <a:solidFill>
                  <a:srgbClr val="000000"/>
                </a:solidFill>
              </a:rPr>
              <a:t> </a:t>
            </a:r>
            <a:r>
              <a:rPr sz="3200" spc="-10" dirty="0">
                <a:solidFill>
                  <a:srgbClr val="000000"/>
                </a:solidFill>
              </a:rPr>
              <a:t>C</a:t>
            </a:r>
            <a:r>
              <a:rPr sz="2550" spc="-10" dirty="0">
                <a:solidFill>
                  <a:srgbClr val="000000"/>
                </a:solidFill>
              </a:rPr>
              <a:t>ONFIGURATION</a:t>
            </a:r>
            <a:endParaRPr sz="2550"/>
          </a:p>
        </p:txBody>
      </p:sp>
      <p:sp>
        <p:nvSpPr>
          <p:cNvPr id="3" name="object 3"/>
          <p:cNvSpPr txBox="1"/>
          <p:nvPr/>
        </p:nvSpPr>
        <p:spPr>
          <a:xfrm>
            <a:off x="734060" y="1089401"/>
            <a:ext cx="7815580" cy="5022215"/>
          </a:xfrm>
          <a:prstGeom prst="rect">
            <a:avLst/>
          </a:prstGeom>
        </p:spPr>
        <p:txBody>
          <a:bodyPr vert="horz" wrap="square" lIns="0" tIns="12700" rIns="0" bIns="0" rtlCol="0">
            <a:spAutoFit/>
          </a:bodyPr>
          <a:lstStyle/>
          <a:p>
            <a:pPr marL="408940" indent="-304800">
              <a:lnSpc>
                <a:spcPct val="100000"/>
              </a:lnSpc>
              <a:spcBef>
                <a:spcPts val="100"/>
              </a:spcBef>
              <a:buAutoNum type="arabicPeriod"/>
              <a:tabLst>
                <a:tab pos="408940" algn="l"/>
              </a:tabLst>
            </a:pPr>
            <a:r>
              <a:rPr sz="2400" b="1" spc="-5" dirty="0">
                <a:latin typeface="Times New Roman"/>
                <a:cs typeface="Times New Roman"/>
              </a:rPr>
              <a:t>CPU </a:t>
            </a:r>
            <a:r>
              <a:rPr sz="2400" b="1" dirty="0">
                <a:latin typeface="Times New Roman"/>
                <a:cs typeface="Times New Roman"/>
              </a:rPr>
              <a:t>(Central </a:t>
            </a:r>
            <a:r>
              <a:rPr sz="2400" b="1" spc="-5" dirty="0">
                <a:latin typeface="Times New Roman"/>
                <a:cs typeface="Times New Roman"/>
              </a:rPr>
              <a:t>Processing Unit) </a:t>
            </a:r>
            <a:r>
              <a:rPr sz="2400" dirty="0">
                <a:latin typeface="Times New Roman"/>
                <a:cs typeface="Times New Roman"/>
              </a:rPr>
              <a:t>also called</a:t>
            </a:r>
            <a:r>
              <a:rPr sz="2400" spc="-50" dirty="0">
                <a:latin typeface="Times New Roman"/>
                <a:cs typeface="Times New Roman"/>
              </a:rPr>
              <a:t> </a:t>
            </a:r>
            <a:r>
              <a:rPr sz="2400" dirty="0">
                <a:latin typeface="Times New Roman"/>
                <a:cs typeface="Times New Roman"/>
              </a:rPr>
              <a:t>the</a:t>
            </a:r>
            <a:endParaRPr sz="2400">
              <a:latin typeface="Times New Roman"/>
              <a:cs typeface="Times New Roman"/>
            </a:endParaRPr>
          </a:p>
          <a:p>
            <a:pPr marL="378460">
              <a:lnSpc>
                <a:spcPct val="100000"/>
              </a:lnSpc>
            </a:pPr>
            <a:r>
              <a:rPr sz="2400" dirty="0">
                <a:latin typeface="Times New Roman"/>
                <a:cs typeface="Times New Roman"/>
              </a:rPr>
              <a:t>Microprocessor or “The Brain” of the</a:t>
            </a:r>
            <a:r>
              <a:rPr sz="2400" spc="-100" dirty="0">
                <a:latin typeface="Times New Roman"/>
                <a:cs typeface="Times New Roman"/>
              </a:rPr>
              <a:t> </a:t>
            </a:r>
            <a:r>
              <a:rPr sz="2400" spc="-20" dirty="0">
                <a:latin typeface="Times New Roman"/>
                <a:cs typeface="Times New Roman"/>
              </a:rPr>
              <a:t>Computer.</a:t>
            </a:r>
            <a:endParaRPr sz="2400">
              <a:latin typeface="Times New Roman"/>
              <a:cs typeface="Times New Roman"/>
            </a:endParaRPr>
          </a:p>
          <a:p>
            <a:pPr marL="408940">
              <a:lnSpc>
                <a:spcPct val="100000"/>
              </a:lnSpc>
              <a:spcBef>
                <a:spcPts val="580"/>
              </a:spcBef>
            </a:pPr>
            <a:r>
              <a:rPr sz="2400" spc="-5" dirty="0">
                <a:latin typeface="Times New Roman"/>
                <a:cs typeface="Times New Roman"/>
              </a:rPr>
              <a:t>Computer </a:t>
            </a:r>
            <a:r>
              <a:rPr sz="2400" dirty="0">
                <a:latin typeface="Times New Roman"/>
                <a:cs typeface="Times New Roman"/>
              </a:rPr>
              <a:t>chip: also called the </a:t>
            </a:r>
            <a:r>
              <a:rPr sz="2400" spc="-5" dirty="0">
                <a:latin typeface="Times New Roman"/>
                <a:cs typeface="Times New Roman"/>
              </a:rPr>
              <a:t>microprocessor </a:t>
            </a:r>
            <a:r>
              <a:rPr sz="2400" spc="-10" dirty="0">
                <a:latin typeface="Times New Roman"/>
                <a:cs typeface="Times New Roman"/>
              </a:rPr>
              <a:t>may</a:t>
            </a:r>
            <a:r>
              <a:rPr sz="2400" spc="-45" dirty="0">
                <a:latin typeface="Times New Roman"/>
                <a:cs typeface="Times New Roman"/>
              </a:rPr>
              <a:t> </a:t>
            </a:r>
            <a:r>
              <a:rPr sz="2400" dirty="0">
                <a:latin typeface="Times New Roman"/>
                <a:cs typeface="Times New Roman"/>
              </a:rPr>
              <a:t>contain</a:t>
            </a:r>
            <a:endParaRPr sz="2400">
              <a:latin typeface="Times New Roman"/>
              <a:cs typeface="Times New Roman"/>
            </a:endParaRPr>
          </a:p>
          <a:p>
            <a:pPr marL="378460">
              <a:lnSpc>
                <a:spcPct val="100000"/>
              </a:lnSpc>
            </a:pPr>
            <a:r>
              <a:rPr sz="2400" dirty="0">
                <a:latin typeface="Times New Roman"/>
                <a:cs typeface="Times New Roman"/>
              </a:rPr>
              <a:t>an entire processing</a:t>
            </a:r>
            <a:r>
              <a:rPr sz="2400" spc="-60" dirty="0">
                <a:latin typeface="Times New Roman"/>
                <a:cs typeface="Times New Roman"/>
              </a:rPr>
              <a:t> </a:t>
            </a:r>
            <a:r>
              <a:rPr sz="2400" dirty="0">
                <a:latin typeface="Times New Roman"/>
                <a:cs typeface="Times New Roman"/>
              </a:rPr>
              <a:t>unit.</a:t>
            </a:r>
            <a:endParaRPr sz="2400">
              <a:latin typeface="Times New Roman"/>
              <a:cs typeface="Times New Roman"/>
            </a:endParaRPr>
          </a:p>
          <a:p>
            <a:pPr marL="378460" marR="614680" indent="-45720">
              <a:lnSpc>
                <a:spcPct val="100000"/>
              </a:lnSpc>
              <a:spcBef>
                <a:spcPts val="575"/>
              </a:spcBef>
            </a:pPr>
            <a:r>
              <a:rPr sz="2400" spc="-5" dirty="0">
                <a:latin typeface="Times New Roman"/>
                <a:cs typeface="Times New Roman"/>
              </a:rPr>
              <a:t>Computer </a:t>
            </a:r>
            <a:r>
              <a:rPr sz="2400" dirty="0">
                <a:latin typeface="Times New Roman"/>
                <a:cs typeface="Times New Roman"/>
              </a:rPr>
              <a:t>chips contain </a:t>
            </a:r>
            <a:r>
              <a:rPr sz="2400" spc="-5" dirty="0">
                <a:latin typeface="Times New Roman"/>
                <a:cs typeface="Times New Roman"/>
              </a:rPr>
              <a:t>millions </a:t>
            </a:r>
            <a:r>
              <a:rPr sz="2400" dirty="0">
                <a:latin typeface="Times New Roman"/>
                <a:cs typeface="Times New Roman"/>
              </a:rPr>
              <a:t>of transistors. They</a:t>
            </a:r>
            <a:r>
              <a:rPr sz="2400" spc="-165" dirty="0">
                <a:latin typeface="Times New Roman"/>
                <a:cs typeface="Times New Roman"/>
              </a:rPr>
              <a:t> </a:t>
            </a:r>
            <a:r>
              <a:rPr sz="2400" dirty="0">
                <a:latin typeface="Times New Roman"/>
                <a:cs typeface="Times New Roman"/>
              </a:rPr>
              <a:t>are  </a:t>
            </a:r>
            <a:r>
              <a:rPr sz="2400" spc="-5" dirty="0">
                <a:latin typeface="Times New Roman"/>
                <a:cs typeface="Times New Roman"/>
              </a:rPr>
              <a:t>small </a:t>
            </a:r>
            <a:r>
              <a:rPr sz="2400" dirty="0">
                <a:latin typeface="Times New Roman"/>
                <a:cs typeface="Times New Roman"/>
              </a:rPr>
              <a:t>pieces of semi-conducting </a:t>
            </a:r>
            <a:r>
              <a:rPr sz="2400" spc="-5" dirty="0">
                <a:latin typeface="Times New Roman"/>
                <a:cs typeface="Times New Roman"/>
              </a:rPr>
              <a:t>material</a:t>
            </a:r>
            <a:r>
              <a:rPr sz="2400" spc="-95" dirty="0">
                <a:latin typeface="Times New Roman"/>
                <a:cs typeface="Times New Roman"/>
              </a:rPr>
              <a:t> </a:t>
            </a:r>
            <a:r>
              <a:rPr sz="2400" dirty="0">
                <a:latin typeface="Times New Roman"/>
                <a:cs typeface="Times New Roman"/>
              </a:rPr>
              <a:t>(silicon).</a:t>
            </a:r>
            <a:endParaRPr sz="2400">
              <a:latin typeface="Times New Roman"/>
              <a:cs typeface="Times New Roman"/>
            </a:endParaRPr>
          </a:p>
          <a:p>
            <a:pPr marL="378460" marR="158750" indent="13335">
              <a:lnSpc>
                <a:spcPct val="100000"/>
              </a:lnSpc>
              <a:spcBef>
                <a:spcPts val="575"/>
              </a:spcBef>
            </a:pPr>
            <a:r>
              <a:rPr sz="2400" spc="-5" dirty="0">
                <a:latin typeface="Times New Roman"/>
                <a:cs typeface="Times New Roman"/>
              </a:rPr>
              <a:t>An </a:t>
            </a:r>
            <a:r>
              <a:rPr sz="2400" dirty="0">
                <a:latin typeface="Times New Roman"/>
                <a:cs typeface="Times New Roman"/>
              </a:rPr>
              <a:t>integrated circuit is </a:t>
            </a:r>
            <a:r>
              <a:rPr sz="2400" spc="-5" dirty="0">
                <a:latin typeface="Times New Roman"/>
                <a:cs typeface="Times New Roman"/>
              </a:rPr>
              <a:t>embedded </a:t>
            </a:r>
            <a:r>
              <a:rPr sz="2400" dirty="0">
                <a:latin typeface="Times New Roman"/>
                <a:cs typeface="Times New Roman"/>
              </a:rPr>
              <a:t>in the silicon.</a:t>
            </a:r>
            <a:r>
              <a:rPr sz="2400" spc="-170" dirty="0">
                <a:latin typeface="Times New Roman"/>
                <a:cs typeface="Times New Roman"/>
              </a:rPr>
              <a:t> </a:t>
            </a:r>
            <a:r>
              <a:rPr sz="2400" spc="-5" dirty="0">
                <a:latin typeface="Times New Roman"/>
                <a:cs typeface="Times New Roman"/>
              </a:rPr>
              <a:t>Computers  </a:t>
            </a:r>
            <a:r>
              <a:rPr sz="2400" dirty="0">
                <a:latin typeface="Times New Roman"/>
                <a:cs typeface="Times New Roman"/>
              </a:rPr>
              <a:t>are </a:t>
            </a:r>
            <a:r>
              <a:rPr sz="2400" spc="-5" dirty="0">
                <a:latin typeface="Times New Roman"/>
                <a:cs typeface="Times New Roman"/>
              </a:rPr>
              <a:t>made </a:t>
            </a:r>
            <a:r>
              <a:rPr sz="2400" dirty="0">
                <a:latin typeface="Times New Roman"/>
                <a:cs typeface="Times New Roman"/>
              </a:rPr>
              <a:t>of </a:t>
            </a:r>
            <a:r>
              <a:rPr sz="2400" spc="-5" dirty="0">
                <a:latin typeface="Times New Roman"/>
                <a:cs typeface="Times New Roman"/>
              </a:rPr>
              <a:t>many </a:t>
            </a:r>
            <a:r>
              <a:rPr sz="2400" dirty="0">
                <a:latin typeface="Times New Roman"/>
                <a:cs typeface="Times New Roman"/>
              </a:rPr>
              <a:t>chips on a circuit</a:t>
            </a:r>
            <a:r>
              <a:rPr sz="2400" spc="-65" dirty="0">
                <a:latin typeface="Times New Roman"/>
                <a:cs typeface="Times New Roman"/>
              </a:rPr>
              <a:t> </a:t>
            </a:r>
            <a:r>
              <a:rPr sz="2400" dirty="0">
                <a:latin typeface="Times New Roman"/>
                <a:cs typeface="Times New Roman"/>
              </a:rPr>
              <a:t>board.</a:t>
            </a:r>
            <a:endParaRPr sz="2400">
              <a:latin typeface="Times New Roman"/>
              <a:cs typeface="Times New Roman"/>
            </a:endParaRPr>
          </a:p>
          <a:p>
            <a:pPr marL="347980" indent="-304800">
              <a:lnSpc>
                <a:spcPct val="100000"/>
              </a:lnSpc>
              <a:spcBef>
                <a:spcPts val="600"/>
              </a:spcBef>
              <a:buAutoNum type="arabicPeriod" startAt="2"/>
              <a:tabLst>
                <a:tab pos="347980" algn="l"/>
                <a:tab pos="1322705" algn="l"/>
              </a:tabLst>
            </a:pPr>
            <a:r>
              <a:rPr sz="2400" b="1" spc="-5" dirty="0">
                <a:latin typeface="Times New Roman"/>
                <a:cs typeface="Times New Roman"/>
              </a:rPr>
              <a:t>Power	Supply </a:t>
            </a:r>
            <a:r>
              <a:rPr sz="2400" dirty="0">
                <a:latin typeface="Times New Roman"/>
                <a:cs typeface="Times New Roman"/>
              </a:rPr>
              <a:t>it generally located in right</a:t>
            </a:r>
            <a:r>
              <a:rPr sz="2400" spc="-100" dirty="0">
                <a:latin typeface="Times New Roman"/>
                <a:cs typeface="Times New Roman"/>
              </a:rPr>
              <a:t> </a:t>
            </a:r>
            <a:r>
              <a:rPr sz="2400" dirty="0">
                <a:latin typeface="Times New Roman"/>
                <a:cs typeface="Times New Roman"/>
              </a:rPr>
              <a:t>corner</a:t>
            </a:r>
            <a:endParaRPr sz="2400">
              <a:latin typeface="Times New Roman"/>
              <a:cs typeface="Times New Roman"/>
            </a:endParaRPr>
          </a:p>
          <a:p>
            <a:pPr marL="12700" marR="610870" indent="335280">
              <a:lnSpc>
                <a:spcPct val="100000"/>
              </a:lnSpc>
              <a:spcBef>
                <a:spcPts val="605"/>
              </a:spcBef>
            </a:pPr>
            <a:r>
              <a:rPr sz="2400" dirty="0">
                <a:latin typeface="Times New Roman"/>
                <a:cs typeface="Times New Roman"/>
              </a:rPr>
              <a:t>of a desktop </a:t>
            </a:r>
            <a:r>
              <a:rPr sz="2400" spc="-5" dirty="0">
                <a:latin typeface="Times New Roman"/>
                <a:cs typeface="Times New Roman"/>
              </a:rPr>
              <a:t>PC. </a:t>
            </a:r>
            <a:r>
              <a:rPr sz="2400" dirty="0">
                <a:latin typeface="Times New Roman"/>
                <a:cs typeface="Times New Roman"/>
              </a:rPr>
              <a:t>It convert Ac </a:t>
            </a:r>
            <a:r>
              <a:rPr sz="2400" spc="-5" dirty="0">
                <a:latin typeface="Times New Roman"/>
                <a:cs typeface="Times New Roman"/>
              </a:rPr>
              <a:t>Power </a:t>
            </a:r>
            <a:r>
              <a:rPr sz="2400" dirty="0">
                <a:latin typeface="Times New Roman"/>
                <a:cs typeface="Times New Roman"/>
              </a:rPr>
              <a:t>to </a:t>
            </a:r>
            <a:r>
              <a:rPr sz="2400" spc="-5" dirty="0">
                <a:latin typeface="Times New Roman"/>
                <a:cs typeface="Times New Roman"/>
              </a:rPr>
              <a:t>DC </a:t>
            </a:r>
            <a:r>
              <a:rPr sz="2400" dirty="0">
                <a:latin typeface="Times New Roman"/>
                <a:cs typeface="Times New Roman"/>
              </a:rPr>
              <a:t>Power &amp;  create the various voltages needed to power your</a:t>
            </a:r>
            <a:r>
              <a:rPr sz="2400" spc="-185" dirty="0">
                <a:latin typeface="Times New Roman"/>
                <a:cs typeface="Times New Roman"/>
              </a:rPr>
              <a:t> </a:t>
            </a:r>
            <a:r>
              <a:rPr sz="2400" spc="-5" dirty="0">
                <a:latin typeface="Times New Roman"/>
                <a:cs typeface="Times New Roman"/>
              </a:rPr>
              <a:t>computer  </a:t>
            </a:r>
            <a:r>
              <a:rPr sz="2400" dirty="0">
                <a:latin typeface="Times New Roman"/>
                <a:cs typeface="Times New Roman"/>
              </a:rPr>
              <a:t>device.</a:t>
            </a:r>
            <a:endParaRPr sz="2400">
              <a:latin typeface="Times New Roman"/>
              <a:cs typeface="Times New Roman"/>
            </a:endParaRPr>
          </a:p>
          <a:p>
            <a:pPr marR="5080" algn="r">
              <a:lnSpc>
                <a:spcPct val="100000"/>
              </a:lnSpc>
              <a:spcBef>
                <a:spcPts val="165"/>
              </a:spcBef>
            </a:pPr>
            <a:r>
              <a:rPr sz="1400" b="1" spc="-5" dirty="0">
                <a:solidFill>
                  <a:srgbClr val="FFFFFF"/>
                </a:solidFill>
                <a:latin typeface="Century Schoolbook"/>
                <a:cs typeface="Century Schoolbook"/>
              </a:rPr>
              <a:t>14</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329889"/>
            <a:ext cx="7578090" cy="1562735"/>
          </a:xfrm>
          <a:prstGeom prst="rect">
            <a:avLst/>
          </a:prstGeom>
        </p:spPr>
        <p:txBody>
          <a:bodyPr vert="horz" wrap="square" lIns="0" tIns="85725" rIns="0" bIns="0" rtlCol="0">
            <a:spAutoFit/>
          </a:bodyPr>
          <a:lstStyle/>
          <a:p>
            <a:pPr marL="287020" marR="5080" indent="-274955">
              <a:lnSpc>
                <a:spcPct val="80000"/>
              </a:lnSpc>
              <a:spcBef>
                <a:spcPts val="675"/>
              </a:spcBef>
              <a:tabLst>
                <a:tab pos="2334260" algn="l"/>
              </a:tabLst>
            </a:pPr>
            <a:r>
              <a:rPr sz="2400" dirty="0">
                <a:solidFill>
                  <a:srgbClr val="000000"/>
                </a:solidFill>
              </a:rPr>
              <a:t>3.</a:t>
            </a:r>
            <a:r>
              <a:rPr sz="2400" spc="10" dirty="0">
                <a:solidFill>
                  <a:srgbClr val="000000"/>
                </a:solidFill>
              </a:rPr>
              <a:t> </a:t>
            </a:r>
            <a:r>
              <a:rPr sz="2400" dirty="0">
                <a:solidFill>
                  <a:srgbClr val="000000"/>
                </a:solidFill>
              </a:rPr>
              <a:t>Mother</a:t>
            </a:r>
            <a:r>
              <a:rPr sz="2400" spc="-50" dirty="0">
                <a:solidFill>
                  <a:srgbClr val="000000"/>
                </a:solidFill>
              </a:rPr>
              <a:t> </a:t>
            </a:r>
            <a:r>
              <a:rPr sz="2400" spc="-5" dirty="0">
                <a:solidFill>
                  <a:srgbClr val="000000"/>
                </a:solidFill>
              </a:rPr>
              <a:t>Board	</a:t>
            </a:r>
            <a:r>
              <a:rPr sz="2400" b="0" dirty="0">
                <a:solidFill>
                  <a:srgbClr val="000000"/>
                </a:solidFill>
                <a:latin typeface="Times New Roman"/>
                <a:cs typeface="Times New Roman"/>
              </a:rPr>
              <a:t>It is the </a:t>
            </a:r>
            <a:r>
              <a:rPr sz="2400" b="0" spc="-5" dirty="0">
                <a:solidFill>
                  <a:srgbClr val="000000"/>
                </a:solidFill>
                <a:latin typeface="Times New Roman"/>
                <a:cs typeface="Times New Roman"/>
              </a:rPr>
              <a:t>main </a:t>
            </a:r>
            <a:r>
              <a:rPr sz="2400" b="0" dirty="0">
                <a:solidFill>
                  <a:srgbClr val="000000"/>
                </a:solidFill>
                <a:latin typeface="Times New Roman"/>
                <a:cs typeface="Times New Roman"/>
              </a:rPr>
              <a:t>circuit board inside the </a:t>
            </a:r>
            <a:r>
              <a:rPr sz="2400" b="0" spc="-5" dirty="0">
                <a:solidFill>
                  <a:srgbClr val="000000"/>
                </a:solidFill>
                <a:latin typeface="Times New Roman"/>
                <a:cs typeface="Times New Roman"/>
              </a:rPr>
              <a:t>CPU  </a:t>
            </a:r>
            <a:r>
              <a:rPr sz="2400" b="0" dirty="0">
                <a:solidFill>
                  <a:srgbClr val="000000"/>
                </a:solidFill>
                <a:latin typeface="Times New Roman"/>
                <a:cs typeface="Times New Roman"/>
              </a:rPr>
              <a:t>case. It holds the </a:t>
            </a:r>
            <a:r>
              <a:rPr sz="2400" b="0" spc="-10" dirty="0">
                <a:solidFill>
                  <a:srgbClr val="000000"/>
                </a:solidFill>
                <a:latin typeface="Times New Roman"/>
                <a:cs typeface="Times New Roman"/>
              </a:rPr>
              <a:t>microprocessor, memory </a:t>
            </a:r>
            <a:r>
              <a:rPr sz="2400" b="0" dirty="0">
                <a:solidFill>
                  <a:srgbClr val="000000"/>
                </a:solidFill>
                <a:latin typeface="Times New Roman"/>
                <a:cs typeface="Times New Roman"/>
              </a:rPr>
              <a:t>and other</a:t>
            </a:r>
            <a:r>
              <a:rPr sz="2400" b="0" spc="-55" dirty="0">
                <a:solidFill>
                  <a:srgbClr val="000000"/>
                </a:solidFill>
                <a:latin typeface="Times New Roman"/>
                <a:cs typeface="Times New Roman"/>
              </a:rPr>
              <a:t> </a:t>
            </a:r>
            <a:r>
              <a:rPr sz="2400" b="0" dirty="0">
                <a:solidFill>
                  <a:srgbClr val="000000"/>
                </a:solidFill>
                <a:latin typeface="Times New Roman"/>
                <a:cs typeface="Times New Roman"/>
              </a:rPr>
              <a:t>crucial  circuits and </a:t>
            </a:r>
            <a:r>
              <a:rPr sz="2400" b="0" spc="-5" dirty="0">
                <a:solidFill>
                  <a:srgbClr val="000000"/>
                </a:solidFill>
                <a:latin typeface="Times New Roman"/>
                <a:cs typeface="Times New Roman"/>
              </a:rPr>
              <a:t>components </a:t>
            </a:r>
            <a:r>
              <a:rPr sz="2400" b="0" dirty="0">
                <a:solidFill>
                  <a:srgbClr val="000000"/>
                </a:solidFill>
                <a:latin typeface="Times New Roman"/>
                <a:cs typeface="Times New Roman"/>
              </a:rPr>
              <a:t>that control the operation of the  Personal </a:t>
            </a:r>
            <a:r>
              <a:rPr sz="2400" b="0" spc="-20" dirty="0">
                <a:solidFill>
                  <a:srgbClr val="000000"/>
                </a:solidFill>
                <a:latin typeface="Times New Roman"/>
                <a:cs typeface="Times New Roman"/>
              </a:rPr>
              <a:t>Computer. </a:t>
            </a:r>
            <a:r>
              <a:rPr sz="2400" b="0" dirty="0">
                <a:solidFill>
                  <a:srgbClr val="000000"/>
                </a:solidFill>
                <a:latin typeface="Times New Roman"/>
                <a:cs typeface="Times New Roman"/>
              </a:rPr>
              <a:t>Every device inside or connected to a  Personal </a:t>
            </a:r>
            <a:r>
              <a:rPr sz="2400" b="0" spc="-5" dirty="0">
                <a:solidFill>
                  <a:srgbClr val="000000"/>
                </a:solidFill>
                <a:latin typeface="Times New Roman"/>
                <a:cs typeface="Times New Roman"/>
              </a:rPr>
              <a:t>Computer </a:t>
            </a:r>
            <a:r>
              <a:rPr sz="2400" b="0" dirty="0">
                <a:solidFill>
                  <a:srgbClr val="000000"/>
                </a:solidFill>
                <a:latin typeface="Times New Roman"/>
                <a:cs typeface="Times New Roman"/>
              </a:rPr>
              <a:t>finds </a:t>
            </a:r>
            <a:r>
              <a:rPr sz="2400" b="0" spc="-5" dirty="0">
                <a:solidFill>
                  <a:srgbClr val="000000"/>
                </a:solidFill>
                <a:latin typeface="Times New Roman"/>
                <a:cs typeface="Times New Roman"/>
              </a:rPr>
              <a:t>it's </a:t>
            </a:r>
            <a:r>
              <a:rPr sz="2400" b="0" dirty="0">
                <a:solidFill>
                  <a:srgbClr val="000000"/>
                </a:solidFill>
                <a:latin typeface="Times New Roman"/>
                <a:cs typeface="Times New Roman"/>
              </a:rPr>
              <a:t>way to this</a:t>
            </a:r>
            <a:r>
              <a:rPr sz="2400" b="0" spc="-40" dirty="0">
                <a:solidFill>
                  <a:srgbClr val="000000"/>
                </a:solidFill>
                <a:latin typeface="Times New Roman"/>
                <a:cs typeface="Times New Roman"/>
              </a:rPr>
              <a:t> </a:t>
            </a:r>
            <a:r>
              <a:rPr sz="2400" b="0" dirty="0">
                <a:solidFill>
                  <a:srgbClr val="000000"/>
                </a:solidFill>
                <a:latin typeface="Times New Roman"/>
                <a:cs typeface="Times New Roman"/>
              </a:rPr>
              <a:t>board.</a:t>
            </a:r>
            <a:endParaRPr sz="2400">
              <a:latin typeface="Times New Roman"/>
              <a:cs typeface="Times New Roman"/>
            </a:endParaRPr>
          </a:p>
        </p:txBody>
      </p:sp>
      <p:sp>
        <p:nvSpPr>
          <p:cNvPr id="3" name="object 3"/>
          <p:cNvSpPr txBox="1"/>
          <p:nvPr/>
        </p:nvSpPr>
        <p:spPr>
          <a:xfrm>
            <a:off x="581668" y="1866714"/>
            <a:ext cx="8104505" cy="4131945"/>
          </a:xfrm>
          <a:prstGeom prst="rect">
            <a:avLst/>
          </a:prstGeom>
        </p:spPr>
        <p:txBody>
          <a:bodyPr vert="horz" wrap="square" lIns="0" tIns="12700" rIns="0" bIns="0" rtlCol="0">
            <a:spAutoFit/>
          </a:bodyPr>
          <a:lstStyle/>
          <a:p>
            <a:pPr marL="408940" indent="-305435" algn="just">
              <a:lnSpc>
                <a:spcPct val="100000"/>
              </a:lnSpc>
              <a:spcBef>
                <a:spcPts val="100"/>
              </a:spcBef>
              <a:buAutoNum type="arabicPeriod" startAt="4"/>
              <a:tabLst>
                <a:tab pos="409575" algn="l"/>
              </a:tabLst>
            </a:pPr>
            <a:r>
              <a:rPr sz="2400" b="1" dirty="0">
                <a:latin typeface="Times New Roman"/>
                <a:cs typeface="Times New Roman"/>
              </a:rPr>
              <a:t>Memory</a:t>
            </a:r>
            <a:r>
              <a:rPr sz="2400" b="1" spc="-30" dirty="0">
                <a:latin typeface="Times New Roman"/>
                <a:cs typeface="Times New Roman"/>
              </a:rPr>
              <a:t> </a:t>
            </a:r>
            <a:r>
              <a:rPr sz="2400" b="1" spc="-5" dirty="0">
                <a:latin typeface="Times New Roman"/>
                <a:cs typeface="Times New Roman"/>
              </a:rPr>
              <a:t>Module</a:t>
            </a:r>
            <a:endParaRPr sz="2400">
              <a:latin typeface="Times New Roman"/>
              <a:cs typeface="Times New Roman"/>
            </a:endParaRPr>
          </a:p>
          <a:p>
            <a:pPr marL="12700" marR="5080" indent="405130" algn="just">
              <a:lnSpc>
                <a:spcPts val="2300"/>
              </a:lnSpc>
              <a:spcBef>
                <a:spcPts val="585"/>
              </a:spcBef>
            </a:pPr>
            <a:r>
              <a:rPr sz="2400" dirty="0">
                <a:latin typeface="Times New Roman"/>
                <a:cs typeface="Times New Roman"/>
              </a:rPr>
              <a:t>The </a:t>
            </a:r>
            <a:r>
              <a:rPr sz="2400" spc="-5" dirty="0">
                <a:latin typeface="Times New Roman"/>
                <a:cs typeface="Times New Roman"/>
              </a:rPr>
              <a:t>mother </a:t>
            </a:r>
            <a:r>
              <a:rPr sz="2400" dirty="0">
                <a:latin typeface="Times New Roman"/>
                <a:cs typeface="Times New Roman"/>
              </a:rPr>
              <a:t>board </a:t>
            </a:r>
            <a:r>
              <a:rPr sz="2400" spc="-5" dirty="0">
                <a:latin typeface="Times New Roman"/>
                <a:cs typeface="Times New Roman"/>
              </a:rPr>
              <a:t>takes </a:t>
            </a:r>
            <a:r>
              <a:rPr sz="2400" dirty="0">
                <a:latin typeface="Times New Roman"/>
                <a:cs typeface="Times New Roman"/>
              </a:rPr>
              <a:t>the </a:t>
            </a:r>
            <a:r>
              <a:rPr sz="2400" spc="-5" dirty="0">
                <a:latin typeface="Times New Roman"/>
                <a:cs typeface="Times New Roman"/>
              </a:rPr>
              <a:t>input </a:t>
            </a:r>
            <a:r>
              <a:rPr sz="2400" dirty="0">
                <a:latin typeface="Times New Roman"/>
                <a:cs typeface="Times New Roman"/>
              </a:rPr>
              <a:t>you give </a:t>
            </a:r>
            <a:r>
              <a:rPr sz="2400" spc="-5" dirty="0">
                <a:latin typeface="Times New Roman"/>
                <a:cs typeface="Times New Roman"/>
              </a:rPr>
              <a:t>it like mouse  clicks, </a:t>
            </a:r>
            <a:r>
              <a:rPr sz="2400" dirty="0">
                <a:latin typeface="Times New Roman"/>
                <a:cs typeface="Times New Roman"/>
              </a:rPr>
              <a:t>and produces output for you </a:t>
            </a:r>
            <a:r>
              <a:rPr sz="2400" spc="-5" dirty="0">
                <a:latin typeface="Times New Roman"/>
                <a:cs typeface="Times New Roman"/>
              </a:rPr>
              <a:t>like </a:t>
            </a:r>
            <a:r>
              <a:rPr sz="2400" dirty="0">
                <a:latin typeface="Times New Roman"/>
                <a:cs typeface="Times New Roman"/>
              </a:rPr>
              <a:t>displaying or </a:t>
            </a:r>
            <a:r>
              <a:rPr sz="2400" spc="-5" dirty="0">
                <a:latin typeface="Times New Roman"/>
                <a:cs typeface="Times New Roman"/>
              </a:rPr>
              <a:t>printing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file.</a:t>
            </a:r>
            <a:endParaRPr sz="2400">
              <a:latin typeface="Times New Roman"/>
              <a:cs typeface="Times New Roman"/>
            </a:endParaRPr>
          </a:p>
          <a:p>
            <a:pPr marL="12700" marR="5080" indent="29845" algn="just">
              <a:lnSpc>
                <a:spcPct val="80000"/>
              </a:lnSpc>
              <a:spcBef>
                <a:spcPts val="630"/>
              </a:spcBef>
            </a:pPr>
            <a:r>
              <a:rPr sz="2400" dirty="0">
                <a:latin typeface="Times New Roman"/>
                <a:cs typeface="Times New Roman"/>
              </a:rPr>
              <a:t>It </a:t>
            </a:r>
            <a:r>
              <a:rPr sz="2400" spc="-5" dirty="0">
                <a:latin typeface="Times New Roman"/>
                <a:cs typeface="Times New Roman"/>
              </a:rPr>
              <a:t>can't do </a:t>
            </a:r>
            <a:r>
              <a:rPr sz="2400" dirty="0">
                <a:latin typeface="Times New Roman"/>
                <a:cs typeface="Times New Roman"/>
              </a:rPr>
              <a:t>this </a:t>
            </a:r>
            <a:r>
              <a:rPr sz="2400" spc="-5" dirty="0">
                <a:latin typeface="Times New Roman"/>
                <a:cs typeface="Times New Roman"/>
              </a:rPr>
              <a:t>without </a:t>
            </a:r>
            <a:r>
              <a:rPr sz="2400" spc="-30" dirty="0">
                <a:latin typeface="Times New Roman"/>
                <a:cs typeface="Times New Roman"/>
              </a:rPr>
              <a:t>memory. </a:t>
            </a:r>
            <a:r>
              <a:rPr sz="2400" dirty="0">
                <a:latin typeface="Times New Roman"/>
                <a:cs typeface="Times New Roman"/>
              </a:rPr>
              <a:t>The </a:t>
            </a:r>
            <a:r>
              <a:rPr sz="2400" spc="-5" dirty="0">
                <a:latin typeface="Times New Roman"/>
                <a:cs typeface="Times New Roman"/>
              </a:rPr>
              <a:t>PC operating system </a:t>
            </a:r>
            <a:r>
              <a:rPr sz="2400" dirty="0">
                <a:latin typeface="Times New Roman"/>
                <a:cs typeface="Times New Roman"/>
              </a:rPr>
              <a:t>used </a:t>
            </a:r>
            <a:r>
              <a:rPr sz="2400" spc="-5" dirty="0">
                <a:latin typeface="Times New Roman"/>
                <a:cs typeface="Times New Roman"/>
              </a:rPr>
              <a:t>by  </a:t>
            </a:r>
            <a:r>
              <a:rPr sz="2400" dirty="0">
                <a:latin typeface="Times New Roman"/>
                <a:cs typeface="Times New Roman"/>
              </a:rPr>
              <a:t>the </a:t>
            </a:r>
            <a:r>
              <a:rPr sz="2400" spc="-5" dirty="0">
                <a:latin typeface="Times New Roman"/>
                <a:cs typeface="Times New Roman"/>
              </a:rPr>
              <a:t>PC </a:t>
            </a:r>
            <a:r>
              <a:rPr sz="2400" dirty="0">
                <a:latin typeface="Times New Roman"/>
                <a:cs typeface="Times New Roman"/>
              </a:rPr>
              <a:t>is </a:t>
            </a:r>
            <a:r>
              <a:rPr sz="2400" spc="-5" dirty="0">
                <a:latin typeface="Times New Roman"/>
                <a:cs typeface="Times New Roman"/>
              </a:rPr>
              <a:t>copied </a:t>
            </a:r>
            <a:r>
              <a:rPr sz="2400" dirty="0">
                <a:latin typeface="Times New Roman"/>
                <a:cs typeface="Times New Roman"/>
              </a:rPr>
              <a:t>from </a:t>
            </a:r>
            <a:r>
              <a:rPr sz="2400" spc="-5" dirty="0">
                <a:latin typeface="Times New Roman"/>
                <a:cs typeface="Times New Roman"/>
              </a:rPr>
              <a:t>storage </a:t>
            </a:r>
            <a:r>
              <a:rPr sz="2400" dirty="0">
                <a:latin typeface="Times New Roman"/>
                <a:cs typeface="Times New Roman"/>
              </a:rPr>
              <a:t>to </a:t>
            </a:r>
            <a:r>
              <a:rPr sz="2400" spc="-5" dirty="0">
                <a:latin typeface="Times New Roman"/>
                <a:cs typeface="Times New Roman"/>
              </a:rPr>
              <a:t>memory </a:t>
            </a:r>
            <a:r>
              <a:rPr sz="2400" dirty="0">
                <a:latin typeface="Times New Roman"/>
                <a:cs typeface="Times New Roman"/>
              </a:rPr>
              <a:t>at power up. The </a:t>
            </a:r>
            <a:r>
              <a:rPr sz="2400" spc="-10" dirty="0">
                <a:latin typeface="Times New Roman"/>
                <a:cs typeface="Times New Roman"/>
              </a:rPr>
              <a:t>OS  </a:t>
            </a:r>
            <a:r>
              <a:rPr sz="2400" dirty="0">
                <a:latin typeface="Times New Roman"/>
                <a:cs typeface="Times New Roman"/>
              </a:rPr>
              <a:t>copy in </a:t>
            </a:r>
            <a:r>
              <a:rPr sz="2400" spc="-10" dirty="0">
                <a:latin typeface="Times New Roman"/>
                <a:cs typeface="Times New Roman"/>
              </a:rPr>
              <a:t>memory </a:t>
            </a:r>
            <a:r>
              <a:rPr sz="2400" dirty="0">
                <a:latin typeface="Times New Roman"/>
                <a:cs typeface="Times New Roman"/>
              </a:rPr>
              <a:t>then runs the </a:t>
            </a:r>
            <a:r>
              <a:rPr sz="2400" spc="-5" dirty="0">
                <a:latin typeface="Times New Roman"/>
                <a:cs typeface="Times New Roman"/>
              </a:rPr>
              <a:t>PC. Memory </a:t>
            </a:r>
            <a:r>
              <a:rPr sz="2400" dirty="0">
                <a:latin typeface="Times New Roman"/>
                <a:cs typeface="Times New Roman"/>
              </a:rPr>
              <a:t>is </a:t>
            </a:r>
            <a:r>
              <a:rPr sz="2400" spc="-5" dirty="0">
                <a:latin typeface="Times New Roman"/>
                <a:cs typeface="Times New Roman"/>
              </a:rPr>
              <a:t>volatile which  means </a:t>
            </a:r>
            <a:r>
              <a:rPr sz="2400" dirty="0">
                <a:latin typeface="Times New Roman"/>
                <a:cs typeface="Times New Roman"/>
              </a:rPr>
              <a:t>that when your </a:t>
            </a:r>
            <a:r>
              <a:rPr sz="2400" spc="-5" dirty="0">
                <a:latin typeface="Times New Roman"/>
                <a:cs typeface="Times New Roman"/>
              </a:rPr>
              <a:t>PC </a:t>
            </a:r>
            <a:r>
              <a:rPr sz="2400" dirty="0">
                <a:latin typeface="Times New Roman"/>
                <a:cs typeface="Times New Roman"/>
              </a:rPr>
              <a:t>is </a:t>
            </a:r>
            <a:r>
              <a:rPr sz="2400" spc="-5" dirty="0">
                <a:latin typeface="Times New Roman"/>
                <a:cs typeface="Times New Roman"/>
              </a:rPr>
              <a:t>turned </a:t>
            </a:r>
            <a:r>
              <a:rPr sz="2400" spc="-15" dirty="0">
                <a:latin typeface="Times New Roman"/>
                <a:cs typeface="Times New Roman"/>
              </a:rPr>
              <a:t>off </a:t>
            </a:r>
            <a:r>
              <a:rPr sz="2400" dirty="0">
                <a:latin typeface="Times New Roman"/>
                <a:cs typeface="Times New Roman"/>
              </a:rPr>
              <a:t>the </a:t>
            </a:r>
            <a:r>
              <a:rPr sz="2400" spc="-5" dirty="0">
                <a:latin typeface="Times New Roman"/>
                <a:cs typeface="Times New Roman"/>
              </a:rPr>
              <a:t>contents </a:t>
            </a:r>
            <a:r>
              <a:rPr sz="2400" dirty="0">
                <a:latin typeface="Times New Roman"/>
                <a:cs typeface="Times New Roman"/>
              </a:rPr>
              <a:t>of </a:t>
            </a:r>
            <a:r>
              <a:rPr sz="2400" spc="-5" dirty="0">
                <a:latin typeface="Times New Roman"/>
                <a:cs typeface="Times New Roman"/>
              </a:rPr>
              <a:t>memory  </a:t>
            </a:r>
            <a:r>
              <a:rPr sz="2400" dirty="0">
                <a:latin typeface="Times New Roman"/>
                <a:cs typeface="Times New Roman"/>
              </a:rPr>
              <a:t>are </a:t>
            </a:r>
            <a:r>
              <a:rPr sz="2400" spc="-5" dirty="0">
                <a:latin typeface="Times New Roman"/>
                <a:cs typeface="Times New Roman"/>
              </a:rPr>
              <a:t>lost. It is completely </a:t>
            </a:r>
            <a:r>
              <a:rPr sz="2400" dirty="0">
                <a:latin typeface="Times New Roman"/>
                <a:cs typeface="Times New Roman"/>
              </a:rPr>
              <a:t>blank and </a:t>
            </a:r>
            <a:r>
              <a:rPr sz="2400" spc="-5" dirty="0">
                <a:latin typeface="Times New Roman"/>
                <a:cs typeface="Times New Roman"/>
              </a:rPr>
              <a:t>must </a:t>
            </a:r>
            <a:r>
              <a:rPr sz="2400" dirty="0">
                <a:latin typeface="Times New Roman"/>
                <a:cs typeface="Times New Roman"/>
              </a:rPr>
              <a:t>reloaded </a:t>
            </a:r>
            <a:r>
              <a:rPr sz="2400" spc="-5" dirty="0">
                <a:latin typeface="Times New Roman"/>
                <a:cs typeface="Times New Roman"/>
              </a:rPr>
              <a:t>each time </a:t>
            </a:r>
            <a:r>
              <a:rPr sz="2400" dirty="0">
                <a:latin typeface="Times New Roman"/>
                <a:cs typeface="Times New Roman"/>
              </a:rPr>
              <a:t>the  </a:t>
            </a:r>
            <a:r>
              <a:rPr sz="2400" spc="-5" dirty="0">
                <a:latin typeface="Times New Roman"/>
                <a:cs typeface="Times New Roman"/>
              </a:rPr>
              <a:t>PC </a:t>
            </a:r>
            <a:r>
              <a:rPr sz="2400" dirty="0">
                <a:latin typeface="Times New Roman"/>
                <a:cs typeface="Times New Roman"/>
              </a:rPr>
              <a:t>is powered</a:t>
            </a:r>
            <a:r>
              <a:rPr sz="2400" spc="-10" dirty="0">
                <a:latin typeface="Times New Roman"/>
                <a:cs typeface="Times New Roman"/>
              </a:rPr>
              <a:t> </a:t>
            </a:r>
            <a:r>
              <a:rPr sz="2400" dirty="0">
                <a:latin typeface="Times New Roman"/>
                <a:cs typeface="Times New Roman"/>
              </a:rPr>
              <a:t>up.</a:t>
            </a:r>
            <a:endParaRPr sz="2400">
              <a:latin typeface="Times New Roman"/>
              <a:cs typeface="Times New Roman"/>
            </a:endParaRPr>
          </a:p>
          <a:p>
            <a:pPr marL="12700" marR="159385" indent="182880" algn="just">
              <a:lnSpc>
                <a:spcPct val="80000"/>
              </a:lnSpc>
              <a:spcBef>
                <a:spcPts val="600"/>
              </a:spcBef>
              <a:buAutoNum type="arabicPeriod" startAt="5"/>
              <a:tabLst>
                <a:tab pos="501015" algn="l"/>
              </a:tabLst>
            </a:pPr>
            <a:r>
              <a:rPr sz="2400" b="1" spc="-5" dirty="0">
                <a:latin typeface="Times New Roman"/>
                <a:cs typeface="Times New Roman"/>
              </a:rPr>
              <a:t>Output </a:t>
            </a:r>
            <a:r>
              <a:rPr sz="2400" spc="-10" dirty="0">
                <a:latin typeface="Times New Roman"/>
                <a:cs typeface="Times New Roman"/>
              </a:rPr>
              <a:t>When </a:t>
            </a:r>
            <a:r>
              <a:rPr sz="2400" dirty="0">
                <a:latin typeface="Times New Roman"/>
                <a:cs typeface="Times New Roman"/>
              </a:rPr>
              <a:t>you send inputs into the </a:t>
            </a:r>
            <a:r>
              <a:rPr sz="2400" spc="-5" dirty="0">
                <a:latin typeface="Times New Roman"/>
                <a:cs typeface="Times New Roman"/>
              </a:rPr>
              <a:t>PC, </a:t>
            </a:r>
            <a:r>
              <a:rPr sz="2400" dirty="0">
                <a:latin typeface="Times New Roman"/>
                <a:cs typeface="Times New Roman"/>
              </a:rPr>
              <a:t>it processes</a:t>
            </a:r>
            <a:r>
              <a:rPr sz="2400" spc="-85" dirty="0">
                <a:latin typeface="Times New Roman"/>
                <a:cs typeface="Times New Roman"/>
              </a:rPr>
              <a:t> </a:t>
            </a:r>
            <a:r>
              <a:rPr sz="2400" dirty="0">
                <a:latin typeface="Times New Roman"/>
                <a:cs typeface="Times New Roman"/>
              </a:rPr>
              <a:t>them  and produces useful output for you. The </a:t>
            </a:r>
            <a:r>
              <a:rPr sz="2400" spc="-5" dirty="0">
                <a:latin typeface="Times New Roman"/>
                <a:cs typeface="Times New Roman"/>
              </a:rPr>
              <a:t>primary </a:t>
            </a:r>
            <a:r>
              <a:rPr sz="2400" dirty="0">
                <a:latin typeface="Times New Roman"/>
                <a:cs typeface="Times New Roman"/>
              </a:rPr>
              <a:t>output devices  are the video </a:t>
            </a:r>
            <a:r>
              <a:rPr sz="2400" spc="-20" dirty="0">
                <a:latin typeface="Times New Roman"/>
                <a:cs typeface="Times New Roman"/>
              </a:rPr>
              <a:t>display, </a:t>
            </a:r>
            <a:r>
              <a:rPr sz="2400" dirty="0">
                <a:latin typeface="Times New Roman"/>
                <a:cs typeface="Times New Roman"/>
              </a:rPr>
              <a:t>printer and</a:t>
            </a:r>
            <a:r>
              <a:rPr sz="2400" spc="-95" dirty="0">
                <a:latin typeface="Times New Roman"/>
                <a:cs typeface="Times New Roman"/>
              </a:rPr>
              <a:t> </a:t>
            </a:r>
            <a:r>
              <a:rPr sz="2400" dirty="0">
                <a:latin typeface="Times New Roman"/>
                <a:cs typeface="Times New Roman"/>
              </a:rPr>
              <a:t>speakers.</a:t>
            </a:r>
            <a:endParaRPr sz="2400">
              <a:latin typeface="Times New Roman"/>
              <a:cs typeface="Times New Roman"/>
            </a:endParaRPr>
          </a:p>
        </p:txBody>
      </p:sp>
      <p:sp>
        <p:nvSpPr>
          <p:cNvPr id="4" name="object 4"/>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15</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2328" y="0"/>
            <a:ext cx="8266430" cy="6830059"/>
          </a:xfrm>
          <a:prstGeom prst="rect">
            <a:avLst/>
          </a:prstGeom>
        </p:spPr>
        <p:txBody>
          <a:bodyPr vert="horz" wrap="square" lIns="0" tIns="12065" rIns="0" bIns="0" rtlCol="0">
            <a:spAutoFit/>
          </a:bodyPr>
          <a:lstStyle/>
          <a:p>
            <a:pPr marL="337820" marR="55244" indent="-274955" algn="just">
              <a:lnSpc>
                <a:spcPct val="150100"/>
              </a:lnSpc>
              <a:spcBef>
                <a:spcPts val="95"/>
              </a:spcBef>
              <a:buFont typeface="Times New Roman"/>
              <a:buAutoNum type="arabicPeriod" startAt="6"/>
              <a:tabLst>
                <a:tab pos="437515" algn="l"/>
              </a:tabLst>
            </a:pPr>
            <a:r>
              <a:rPr dirty="0"/>
              <a:t>	</a:t>
            </a:r>
            <a:r>
              <a:rPr sz="2400" b="1" dirty="0">
                <a:latin typeface="Times New Roman"/>
                <a:cs typeface="Times New Roman"/>
              </a:rPr>
              <a:t>Monitor </a:t>
            </a:r>
            <a:r>
              <a:rPr sz="2400" dirty="0">
                <a:latin typeface="Times New Roman"/>
                <a:cs typeface="Times New Roman"/>
              </a:rPr>
              <a:t>It is a </a:t>
            </a:r>
            <a:r>
              <a:rPr sz="2400" spc="-130" dirty="0">
                <a:latin typeface="Times New Roman"/>
                <a:cs typeface="Times New Roman"/>
              </a:rPr>
              <a:t>T.V. </a:t>
            </a:r>
            <a:r>
              <a:rPr sz="2400" dirty="0">
                <a:latin typeface="Times New Roman"/>
                <a:cs typeface="Times New Roman"/>
              </a:rPr>
              <a:t>like </a:t>
            </a:r>
            <a:r>
              <a:rPr sz="2400" spc="-5" dirty="0">
                <a:latin typeface="Times New Roman"/>
                <a:cs typeface="Times New Roman"/>
              </a:rPr>
              <a:t>screen </a:t>
            </a:r>
            <a:r>
              <a:rPr sz="2400" dirty="0">
                <a:latin typeface="Times New Roman"/>
                <a:cs typeface="Times New Roman"/>
              </a:rPr>
              <a:t>used to </a:t>
            </a:r>
            <a:r>
              <a:rPr sz="2400" spc="-5" dirty="0">
                <a:latin typeface="Times New Roman"/>
                <a:cs typeface="Times New Roman"/>
              </a:rPr>
              <a:t>show pictures </a:t>
            </a:r>
            <a:r>
              <a:rPr sz="2400" dirty="0">
                <a:latin typeface="Times New Roman"/>
                <a:cs typeface="Times New Roman"/>
              </a:rPr>
              <a:t>and  </a:t>
            </a:r>
            <a:r>
              <a:rPr sz="2400" spc="-5" dirty="0">
                <a:latin typeface="Times New Roman"/>
                <a:cs typeface="Times New Roman"/>
              </a:rPr>
              <a:t>words.</a:t>
            </a:r>
            <a:endParaRPr sz="2400">
              <a:latin typeface="Times New Roman"/>
              <a:cs typeface="Times New Roman"/>
            </a:endParaRPr>
          </a:p>
          <a:p>
            <a:pPr marL="337820" marR="55880" indent="-274955" algn="just">
              <a:lnSpc>
                <a:spcPct val="150000"/>
              </a:lnSpc>
              <a:spcBef>
                <a:spcPts val="575"/>
              </a:spcBef>
              <a:buFont typeface="Times New Roman"/>
              <a:buAutoNum type="arabicPeriod" startAt="6"/>
              <a:tabLst>
                <a:tab pos="411480" algn="l"/>
              </a:tabLst>
            </a:pPr>
            <a:r>
              <a:rPr dirty="0"/>
              <a:t>	</a:t>
            </a:r>
            <a:r>
              <a:rPr sz="2400" b="1" spc="-5" dirty="0">
                <a:latin typeface="Times New Roman"/>
                <a:cs typeface="Times New Roman"/>
              </a:rPr>
              <a:t>Keyboard </a:t>
            </a:r>
            <a:r>
              <a:rPr sz="2400" b="1" dirty="0">
                <a:latin typeface="Times New Roman"/>
                <a:cs typeface="Times New Roman"/>
              </a:rPr>
              <a:t>&amp; Mouse </a:t>
            </a:r>
            <a:r>
              <a:rPr sz="2400" dirty="0">
                <a:latin typeface="Times New Roman"/>
                <a:cs typeface="Times New Roman"/>
              </a:rPr>
              <a:t>This </a:t>
            </a:r>
            <a:r>
              <a:rPr sz="2400" spc="-5" dirty="0">
                <a:latin typeface="Times New Roman"/>
                <a:cs typeface="Times New Roman"/>
              </a:rPr>
              <a:t>device </a:t>
            </a:r>
            <a:r>
              <a:rPr sz="2400" dirty="0">
                <a:latin typeface="Times New Roman"/>
                <a:cs typeface="Times New Roman"/>
              </a:rPr>
              <a:t>is used to type </a:t>
            </a:r>
            <a:r>
              <a:rPr sz="2400" spc="-5" dirty="0">
                <a:latin typeface="Times New Roman"/>
                <a:cs typeface="Times New Roman"/>
              </a:rPr>
              <a:t>information  into </a:t>
            </a:r>
            <a:r>
              <a:rPr sz="2400" dirty="0">
                <a:latin typeface="Times New Roman"/>
                <a:cs typeface="Times New Roman"/>
              </a:rPr>
              <a:t>the </a:t>
            </a:r>
            <a:r>
              <a:rPr sz="2400" spc="-5" dirty="0">
                <a:latin typeface="Times New Roman"/>
                <a:cs typeface="Times New Roman"/>
              </a:rPr>
              <a:t>computer </a:t>
            </a:r>
            <a:r>
              <a:rPr sz="2400" dirty="0">
                <a:latin typeface="Times New Roman"/>
                <a:cs typeface="Times New Roman"/>
              </a:rPr>
              <a:t>and </a:t>
            </a:r>
            <a:r>
              <a:rPr sz="2400" spc="-5" dirty="0">
                <a:latin typeface="Times New Roman"/>
                <a:cs typeface="Times New Roman"/>
              </a:rPr>
              <a:t>contains the numbers 0-9. </a:t>
            </a:r>
            <a:r>
              <a:rPr sz="2400" dirty="0">
                <a:latin typeface="Times New Roman"/>
                <a:cs typeface="Times New Roman"/>
              </a:rPr>
              <a:t>Mouse: a </a:t>
            </a:r>
            <a:r>
              <a:rPr sz="2400" spc="-10" dirty="0">
                <a:latin typeface="Times New Roman"/>
                <a:cs typeface="Times New Roman"/>
              </a:rPr>
              <a:t>small  </a:t>
            </a:r>
            <a:r>
              <a:rPr sz="2400" dirty="0">
                <a:latin typeface="Times New Roman"/>
                <a:cs typeface="Times New Roman"/>
              </a:rPr>
              <a:t>device, </a:t>
            </a:r>
            <a:r>
              <a:rPr sz="2400" spc="-5" dirty="0">
                <a:latin typeface="Times New Roman"/>
                <a:cs typeface="Times New Roman"/>
              </a:rPr>
              <a:t>which </a:t>
            </a:r>
            <a:r>
              <a:rPr sz="2400" dirty="0">
                <a:latin typeface="Times New Roman"/>
                <a:cs typeface="Times New Roman"/>
              </a:rPr>
              <a:t>you </a:t>
            </a:r>
            <a:r>
              <a:rPr sz="2400" spc="-5" dirty="0">
                <a:latin typeface="Times New Roman"/>
                <a:cs typeface="Times New Roman"/>
              </a:rPr>
              <a:t>move </a:t>
            </a:r>
            <a:r>
              <a:rPr sz="2400" dirty="0">
                <a:latin typeface="Times New Roman"/>
                <a:cs typeface="Times New Roman"/>
              </a:rPr>
              <a:t>across the </a:t>
            </a:r>
            <a:r>
              <a:rPr sz="2400" spc="-5" dirty="0">
                <a:latin typeface="Times New Roman"/>
                <a:cs typeface="Times New Roman"/>
              </a:rPr>
              <a:t>top </a:t>
            </a:r>
            <a:r>
              <a:rPr sz="2400" dirty="0">
                <a:latin typeface="Times New Roman"/>
                <a:cs typeface="Times New Roman"/>
              </a:rPr>
              <a:t>of the </a:t>
            </a:r>
            <a:r>
              <a:rPr sz="2400" spc="-5" dirty="0">
                <a:latin typeface="Times New Roman"/>
                <a:cs typeface="Times New Roman"/>
              </a:rPr>
              <a:t>desk </a:t>
            </a:r>
            <a:r>
              <a:rPr sz="2400" dirty="0">
                <a:latin typeface="Times New Roman"/>
                <a:cs typeface="Times New Roman"/>
              </a:rPr>
              <a:t>to </a:t>
            </a:r>
            <a:r>
              <a:rPr sz="2400" spc="-5" dirty="0">
                <a:latin typeface="Times New Roman"/>
                <a:cs typeface="Times New Roman"/>
              </a:rPr>
              <a:t>move </a:t>
            </a:r>
            <a:r>
              <a:rPr sz="2400" dirty="0">
                <a:latin typeface="Times New Roman"/>
                <a:cs typeface="Times New Roman"/>
              </a:rPr>
              <a:t>the  pointer or cursor on the</a:t>
            </a:r>
            <a:r>
              <a:rPr sz="2400" spc="-40" dirty="0">
                <a:latin typeface="Times New Roman"/>
                <a:cs typeface="Times New Roman"/>
              </a:rPr>
              <a:t> </a:t>
            </a:r>
            <a:r>
              <a:rPr sz="2400" dirty="0">
                <a:latin typeface="Times New Roman"/>
                <a:cs typeface="Times New Roman"/>
              </a:rPr>
              <a:t>screen.</a:t>
            </a:r>
            <a:endParaRPr sz="2400">
              <a:latin typeface="Times New Roman"/>
              <a:cs typeface="Times New Roman"/>
            </a:endParaRPr>
          </a:p>
          <a:p>
            <a:pPr marL="337820" marR="57150" indent="-274955" algn="just">
              <a:lnSpc>
                <a:spcPct val="150000"/>
              </a:lnSpc>
              <a:spcBef>
                <a:spcPts val="580"/>
              </a:spcBef>
              <a:buFont typeface="Times New Roman"/>
              <a:buAutoNum type="arabicPeriod" startAt="6"/>
              <a:tabLst>
                <a:tab pos="385445" algn="l"/>
              </a:tabLst>
            </a:pPr>
            <a:r>
              <a:rPr dirty="0"/>
              <a:t>	</a:t>
            </a:r>
            <a:r>
              <a:rPr sz="2400" b="1" spc="-5" dirty="0">
                <a:latin typeface="Times New Roman"/>
                <a:cs typeface="Times New Roman"/>
              </a:rPr>
              <a:t>Printer </a:t>
            </a:r>
            <a:r>
              <a:rPr sz="2400" spc="-5" dirty="0">
                <a:latin typeface="Times New Roman"/>
                <a:cs typeface="Times New Roman"/>
              </a:rPr>
              <a:t>it </a:t>
            </a:r>
            <a:r>
              <a:rPr sz="2400" dirty="0">
                <a:latin typeface="Times New Roman"/>
                <a:cs typeface="Times New Roman"/>
              </a:rPr>
              <a:t>is </a:t>
            </a:r>
            <a:r>
              <a:rPr sz="2400" spc="-5" dirty="0">
                <a:latin typeface="Times New Roman"/>
                <a:cs typeface="Times New Roman"/>
              </a:rPr>
              <a:t>used </a:t>
            </a:r>
            <a:r>
              <a:rPr sz="2400" dirty="0">
                <a:latin typeface="Times New Roman"/>
                <a:cs typeface="Times New Roman"/>
              </a:rPr>
              <a:t>to </a:t>
            </a:r>
            <a:r>
              <a:rPr sz="2400" spc="-5" dirty="0">
                <a:latin typeface="Times New Roman"/>
                <a:cs typeface="Times New Roman"/>
              </a:rPr>
              <a:t>make </a:t>
            </a:r>
            <a:r>
              <a:rPr sz="2400" dirty="0">
                <a:latin typeface="Times New Roman"/>
                <a:cs typeface="Times New Roman"/>
              </a:rPr>
              <a:t>a </a:t>
            </a:r>
            <a:r>
              <a:rPr sz="2400" spc="-5" dirty="0">
                <a:latin typeface="Times New Roman"/>
                <a:cs typeface="Times New Roman"/>
              </a:rPr>
              <a:t>paper </a:t>
            </a:r>
            <a:r>
              <a:rPr sz="2400" dirty="0">
                <a:latin typeface="Times New Roman"/>
                <a:cs typeface="Times New Roman"/>
              </a:rPr>
              <a:t>copy of </a:t>
            </a:r>
            <a:r>
              <a:rPr sz="2400" spc="-5" dirty="0">
                <a:latin typeface="Times New Roman"/>
                <a:cs typeface="Times New Roman"/>
              </a:rPr>
              <a:t>the information into  </a:t>
            </a:r>
            <a:r>
              <a:rPr sz="2400" dirty="0">
                <a:latin typeface="Times New Roman"/>
                <a:cs typeface="Times New Roman"/>
              </a:rPr>
              <a:t>the</a:t>
            </a:r>
            <a:r>
              <a:rPr sz="2400" spc="-15" dirty="0">
                <a:latin typeface="Times New Roman"/>
                <a:cs typeface="Times New Roman"/>
              </a:rPr>
              <a:t> </a:t>
            </a:r>
            <a:r>
              <a:rPr sz="2400" spc="-20" dirty="0">
                <a:latin typeface="Times New Roman"/>
                <a:cs typeface="Times New Roman"/>
              </a:rPr>
              <a:t>computer.</a:t>
            </a:r>
            <a:endParaRPr sz="2400">
              <a:latin typeface="Times New Roman"/>
              <a:cs typeface="Times New Roman"/>
            </a:endParaRPr>
          </a:p>
          <a:p>
            <a:pPr marL="337820" marR="55880" indent="-274955" algn="just">
              <a:lnSpc>
                <a:spcPct val="150000"/>
              </a:lnSpc>
              <a:spcBef>
                <a:spcPts val="575"/>
              </a:spcBef>
              <a:buFont typeface="Times New Roman"/>
              <a:buAutoNum type="arabicPeriod" startAt="6"/>
              <a:tabLst>
                <a:tab pos="382905" algn="l"/>
              </a:tabLst>
            </a:pPr>
            <a:r>
              <a:rPr dirty="0"/>
              <a:t>	</a:t>
            </a:r>
            <a:r>
              <a:rPr sz="2400" b="1" dirty="0">
                <a:latin typeface="Times New Roman"/>
                <a:cs typeface="Times New Roman"/>
              </a:rPr>
              <a:t>Storage </a:t>
            </a:r>
            <a:r>
              <a:rPr sz="2400" b="1" spc="-5" dirty="0">
                <a:latin typeface="Times New Roman"/>
                <a:cs typeface="Times New Roman"/>
              </a:rPr>
              <a:t>Devices:</a:t>
            </a:r>
            <a:r>
              <a:rPr sz="2400" spc="-5" dirty="0">
                <a:latin typeface="Times New Roman"/>
                <a:cs typeface="Times New Roman"/>
              </a:rPr>
              <a:t>Storage </a:t>
            </a:r>
            <a:r>
              <a:rPr sz="2400" dirty="0">
                <a:latin typeface="Times New Roman"/>
                <a:cs typeface="Times New Roman"/>
              </a:rPr>
              <a:t>is </a:t>
            </a:r>
            <a:r>
              <a:rPr sz="2400" spc="-5" dirty="0">
                <a:latin typeface="Times New Roman"/>
                <a:cs typeface="Times New Roman"/>
              </a:rPr>
              <a:t>non-volatile which means </a:t>
            </a:r>
            <a:r>
              <a:rPr sz="2400" dirty="0">
                <a:latin typeface="Times New Roman"/>
                <a:cs typeface="Times New Roman"/>
              </a:rPr>
              <a:t>it </a:t>
            </a:r>
            <a:r>
              <a:rPr sz="2400" spc="-5" dirty="0">
                <a:latin typeface="Times New Roman"/>
                <a:cs typeface="Times New Roman"/>
              </a:rPr>
              <a:t>retains  information </a:t>
            </a:r>
            <a:r>
              <a:rPr sz="2400" dirty="0">
                <a:latin typeface="Times New Roman"/>
                <a:cs typeface="Times New Roman"/>
              </a:rPr>
              <a:t>even when it is </a:t>
            </a:r>
            <a:r>
              <a:rPr sz="2400" spc="-5" dirty="0">
                <a:latin typeface="Times New Roman"/>
                <a:cs typeface="Times New Roman"/>
              </a:rPr>
              <a:t>powered </a:t>
            </a:r>
            <a:r>
              <a:rPr sz="2400" spc="-20" dirty="0">
                <a:latin typeface="Times New Roman"/>
                <a:cs typeface="Times New Roman"/>
              </a:rPr>
              <a:t>off. </a:t>
            </a:r>
            <a:r>
              <a:rPr sz="2400" dirty="0">
                <a:latin typeface="Times New Roman"/>
                <a:cs typeface="Times New Roman"/>
              </a:rPr>
              <a:t>It stores </a:t>
            </a:r>
            <a:r>
              <a:rPr sz="2400" spc="-5" dirty="0">
                <a:latin typeface="Times New Roman"/>
                <a:cs typeface="Times New Roman"/>
              </a:rPr>
              <a:t>programs  </a:t>
            </a:r>
            <a:r>
              <a:rPr sz="2400" dirty="0">
                <a:latin typeface="Times New Roman"/>
                <a:cs typeface="Times New Roman"/>
              </a:rPr>
              <a:t>which run </a:t>
            </a:r>
            <a:r>
              <a:rPr sz="2400" spc="-5" dirty="0">
                <a:latin typeface="Times New Roman"/>
                <a:cs typeface="Times New Roman"/>
              </a:rPr>
              <a:t>the PC </a:t>
            </a:r>
            <a:r>
              <a:rPr sz="2400" dirty="0">
                <a:latin typeface="Times New Roman"/>
                <a:cs typeface="Times New Roman"/>
              </a:rPr>
              <a:t>as well as </a:t>
            </a:r>
            <a:r>
              <a:rPr sz="2400" spc="-5" dirty="0">
                <a:latin typeface="Times New Roman"/>
                <a:cs typeface="Times New Roman"/>
              </a:rPr>
              <a:t>data, </a:t>
            </a:r>
            <a:r>
              <a:rPr sz="2400" dirty="0">
                <a:latin typeface="Times New Roman"/>
                <a:cs typeface="Times New Roman"/>
              </a:rPr>
              <a:t>which is a </a:t>
            </a:r>
            <a:r>
              <a:rPr sz="2400" spc="-5" dirty="0">
                <a:latin typeface="Times New Roman"/>
                <a:cs typeface="Times New Roman"/>
              </a:rPr>
              <a:t>digital </a:t>
            </a:r>
            <a:r>
              <a:rPr sz="2400" spc="-150" dirty="0">
                <a:latin typeface="Times New Roman"/>
                <a:cs typeface="Times New Roman"/>
              </a:rPr>
              <a:t>form</a:t>
            </a:r>
            <a:r>
              <a:rPr sz="2100" b="1" spc="-225" baseline="31746" dirty="0">
                <a:solidFill>
                  <a:srgbClr val="FFFFFF"/>
                </a:solidFill>
                <a:latin typeface="Century Schoolbook"/>
                <a:cs typeface="Century Schoolbook"/>
              </a:rPr>
              <a:t>16 </a:t>
            </a:r>
            <a:r>
              <a:rPr sz="2400" dirty="0">
                <a:latin typeface="Times New Roman"/>
                <a:cs typeface="Times New Roman"/>
              </a:rPr>
              <a:t>of  everything you use like </a:t>
            </a:r>
            <a:r>
              <a:rPr sz="2400" spc="-5" dirty="0">
                <a:latin typeface="Times New Roman"/>
                <a:cs typeface="Times New Roman"/>
              </a:rPr>
              <a:t>documents, music, </a:t>
            </a:r>
            <a:r>
              <a:rPr sz="2400" dirty="0">
                <a:latin typeface="Times New Roman"/>
                <a:cs typeface="Times New Roman"/>
              </a:rPr>
              <a:t>pictures,</a:t>
            </a:r>
            <a:r>
              <a:rPr sz="2400" spc="-80" dirty="0">
                <a:latin typeface="Times New Roman"/>
                <a:cs typeface="Times New Roman"/>
              </a:rPr>
              <a:t> </a:t>
            </a:r>
            <a:r>
              <a:rPr sz="2400" dirty="0">
                <a:latin typeface="Times New Roman"/>
                <a:cs typeface="Times New Roman"/>
              </a:rPr>
              <a:t>etc</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17500" marR="5080">
              <a:lnSpc>
                <a:spcPct val="100000"/>
              </a:lnSpc>
              <a:spcBef>
                <a:spcPts val="105"/>
              </a:spcBef>
            </a:pPr>
            <a:r>
              <a:rPr sz="3200" dirty="0">
                <a:solidFill>
                  <a:srgbClr val="000000"/>
                </a:solidFill>
              </a:rPr>
              <a:t>C</a:t>
            </a:r>
            <a:r>
              <a:rPr sz="2550" dirty="0">
                <a:solidFill>
                  <a:srgbClr val="000000"/>
                </a:solidFill>
              </a:rPr>
              <a:t>OMPUTER </a:t>
            </a:r>
            <a:r>
              <a:rPr sz="3200" dirty="0">
                <a:solidFill>
                  <a:srgbClr val="000000"/>
                </a:solidFill>
              </a:rPr>
              <a:t>S</a:t>
            </a:r>
            <a:r>
              <a:rPr sz="2550" dirty="0">
                <a:solidFill>
                  <a:srgbClr val="000000"/>
                </a:solidFill>
              </a:rPr>
              <a:t>YSTEM </a:t>
            </a:r>
            <a:r>
              <a:rPr sz="3200" spc="-15" dirty="0">
                <a:solidFill>
                  <a:srgbClr val="000000"/>
                </a:solidFill>
              </a:rPr>
              <a:t>P</a:t>
            </a:r>
            <a:r>
              <a:rPr sz="2550" spc="-15" dirty="0">
                <a:solidFill>
                  <a:srgbClr val="000000"/>
                </a:solidFill>
              </a:rPr>
              <a:t>ORTS </a:t>
            </a:r>
            <a:r>
              <a:rPr sz="3200" dirty="0">
                <a:solidFill>
                  <a:srgbClr val="000000"/>
                </a:solidFill>
              </a:rPr>
              <a:t>&amp; C</a:t>
            </a:r>
            <a:r>
              <a:rPr sz="2550" dirty="0">
                <a:solidFill>
                  <a:srgbClr val="000000"/>
                </a:solidFill>
              </a:rPr>
              <a:t>ONNECTING  </a:t>
            </a:r>
            <a:r>
              <a:rPr sz="3200" dirty="0">
                <a:solidFill>
                  <a:srgbClr val="000000"/>
                </a:solidFill>
              </a:rPr>
              <a:t>D</a:t>
            </a:r>
            <a:r>
              <a:rPr sz="2550" dirty="0">
                <a:solidFill>
                  <a:srgbClr val="000000"/>
                </a:solidFill>
              </a:rPr>
              <a:t>EVICES</a:t>
            </a:r>
            <a:endParaRPr sz="2550"/>
          </a:p>
        </p:txBody>
      </p:sp>
      <p:sp>
        <p:nvSpPr>
          <p:cNvPr id="3" name="object 3"/>
          <p:cNvSpPr txBox="1"/>
          <p:nvPr/>
        </p:nvSpPr>
        <p:spPr>
          <a:xfrm>
            <a:off x="307336" y="1013197"/>
            <a:ext cx="8001000" cy="4812030"/>
          </a:xfrm>
          <a:prstGeom prst="rect">
            <a:avLst/>
          </a:prstGeom>
        </p:spPr>
        <p:txBody>
          <a:bodyPr vert="horz" wrap="square" lIns="0" tIns="88900" rIns="0" bIns="0" rtlCol="0">
            <a:spAutoFit/>
          </a:bodyPr>
          <a:lstStyle/>
          <a:p>
            <a:pPr marL="241935" indent="-229235">
              <a:lnSpc>
                <a:spcPct val="100000"/>
              </a:lnSpc>
              <a:spcBef>
                <a:spcPts val="700"/>
              </a:spcBef>
              <a:buSzPct val="95833"/>
              <a:buAutoNum type="arabicPeriod"/>
              <a:tabLst>
                <a:tab pos="241935" algn="l"/>
              </a:tabLst>
            </a:pPr>
            <a:r>
              <a:rPr sz="2400" b="1" dirty="0">
                <a:latin typeface="Times New Roman"/>
                <a:cs typeface="Times New Roman"/>
              </a:rPr>
              <a:t>Srial</a:t>
            </a:r>
            <a:r>
              <a:rPr sz="2400" b="1" spc="-25" dirty="0">
                <a:latin typeface="Times New Roman"/>
                <a:cs typeface="Times New Roman"/>
              </a:rPr>
              <a:t> </a:t>
            </a:r>
            <a:r>
              <a:rPr sz="2400" b="1" dirty="0">
                <a:latin typeface="Times New Roman"/>
                <a:cs typeface="Times New Roman"/>
              </a:rPr>
              <a:t>Port</a:t>
            </a:r>
            <a:endParaRPr sz="2400">
              <a:latin typeface="Times New Roman"/>
              <a:cs typeface="Times New Roman"/>
            </a:endParaRPr>
          </a:p>
          <a:p>
            <a:pPr marL="287020" marR="394335" indent="106680">
              <a:lnSpc>
                <a:spcPct val="100000"/>
              </a:lnSpc>
              <a:spcBef>
                <a:spcPts val="600"/>
              </a:spcBef>
            </a:pPr>
            <a:r>
              <a:rPr sz="2400" dirty="0">
                <a:latin typeface="Times New Roman"/>
                <a:cs typeface="Times New Roman"/>
              </a:rPr>
              <a:t>serial </a:t>
            </a:r>
            <a:r>
              <a:rPr sz="2400" spc="-5" dirty="0">
                <a:latin typeface="Times New Roman"/>
                <a:cs typeface="Times New Roman"/>
              </a:rPr>
              <a:t>communication </a:t>
            </a:r>
            <a:r>
              <a:rPr sz="2400" dirty="0">
                <a:latin typeface="Times New Roman"/>
                <a:cs typeface="Times New Roman"/>
              </a:rPr>
              <a:t>physical interface through which  </a:t>
            </a:r>
            <a:r>
              <a:rPr sz="2400" spc="-5" dirty="0">
                <a:latin typeface="Times New Roman"/>
                <a:cs typeface="Times New Roman"/>
              </a:rPr>
              <a:t>information </a:t>
            </a:r>
            <a:r>
              <a:rPr sz="2400" dirty="0">
                <a:latin typeface="Times New Roman"/>
                <a:cs typeface="Times New Roman"/>
              </a:rPr>
              <a:t>transfer serial ports to devices such as</a:t>
            </a:r>
            <a:r>
              <a:rPr sz="2400" spc="-130" dirty="0">
                <a:latin typeface="Times New Roman"/>
                <a:cs typeface="Times New Roman"/>
              </a:rPr>
              <a:t> </a:t>
            </a:r>
            <a:r>
              <a:rPr sz="2400" spc="-5" dirty="0">
                <a:latin typeface="Times New Roman"/>
                <a:cs typeface="Times New Roman"/>
              </a:rPr>
              <a:t>modems,  terminals </a:t>
            </a:r>
            <a:r>
              <a:rPr sz="2400" dirty="0">
                <a:latin typeface="Times New Roman"/>
                <a:cs typeface="Times New Roman"/>
              </a:rPr>
              <a:t>and various</a:t>
            </a:r>
            <a:r>
              <a:rPr sz="2400" spc="-30" dirty="0">
                <a:latin typeface="Times New Roman"/>
                <a:cs typeface="Times New Roman"/>
              </a:rPr>
              <a:t> </a:t>
            </a:r>
            <a:r>
              <a:rPr sz="2400" dirty="0">
                <a:latin typeface="Times New Roman"/>
                <a:cs typeface="Times New Roman"/>
              </a:rPr>
              <a:t>peripherals.</a:t>
            </a: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marL="317500" indent="-304800">
              <a:lnSpc>
                <a:spcPct val="100000"/>
              </a:lnSpc>
              <a:spcBef>
                <a:spcPts val="1565"/>
              </a:spcBef>
              <a:buSzPct val="95833"/>
              <a:buAutoNum type="arabicPeriod" startAt="2"/>
              <a:tabLst>
                <a:tab pos="317500" algn="l"/>
              </a:tabLst>
            </a:pPr>
            <a:r>
              <a:rPr sz="2400" b="1" dirty="0">
                <a:latin typeface="Times New Roman"/>
                <a:cs typeface="Times New Roman"/>
              </a:rPr>
              <a:t>Parallel</a:t>
            </a:r>
            <a:r>
              <a:rPr sz="2400" b="1" spc="-40" dirty="0">
                <a:latin typeface="Times New Roman"/>
                <a:cs typeface="Times New Roman"/>
              </a:rPr>
              <a:t> </a:t>
            </a:r>
            <a:r>
              <a:rPr sz="2400" b="1" dirty="0">
                <a:latin typeface="Times New Roman"/>
                <a:cs typeface="Times New Roman"/>
              </a:rPr>
              <a:t>Port</a:t>
            </a:r>
            <a:endParaRPr sz="2400">
              <a:latin typeface="Times New Roman"/>
              <a:cs typeface="Times New Roman"/>
            </a:endParaRPr>
          </a:p>
          <a:p>
            <a:pPr marL="287020" marR="5080" indent="-274320">
              <a:lnSpc>
                <a:spcPct val="100000"/>
              </a:lnSpc>
              <a:spcBef>
                <a:spcPts val="600"/>
              </a:spcBef>
            </a:pPr>
            <a:r>
              <a:rPr sz="2400" dirty="0">
                <a:latin typeface="Times New Roman"/>
                <a:cs typeface="Times New Roman"/>
              </a:rPr>
              <a:t>It is also known as a printer port or Centronics port. It </a:t>
            </a:r>
            <a:r>
              <a:rPr sz="2400" spc="-5" dirty="0">
                <a:latin typeface="Times New Roman"/>
                <a:cs typeface="Times New Roman"/>
              </a:rPr>
              <a:t>was </a:t>
            </a:r>
            <a:r>
              <a:rPr sz="2400" dirty="0">
                <a:latin typeface="Times New Roman"/>
                <a:cs typeface="Times New Roman"/>
              </a:rPr>
              <a:t>an  industry de facto standard for </a:t>
            </a:r>
            <a:r>
              <a:rPr sz="2400" spc="-10" dirty="0">
                <a:latin typeface="Times New Roman"/>
                <a:cs typeface="Times New Roman"/>
              </a:rPr>
              <a:t>many </a:t>
            </a:r>
            <a:r>
              <a:rPr sz="2400" dirty="0">
                <a:latin typeface="Times New Roman"/>
                <a:cs typeface="Times New Roman"/>
              </a:rPr>
              <a:t>years, and </a:t>
            </a:r>
            <a:r>
              <a:rPr sz="2400" spc="-5" dirty="0">
                <a:latin typeface="Times New Roman"/>
                <a:cs typeface="Times New Roman"/>
              </a:rPr>
              <a:t>was </a:t>
            </a:r>
            <a:r>
              <a:rPr sz="2400" dirty="0">
                <a:latin typeface="Times New Roman"/>
                <a:cs typeface="Times New Roman"/>
              </a:rPr>
              <a:t>finally  </a:t>
            </a:r>
            <a:r>
              <a:rPr sz="2400" spc="-5" dirty="0">
                <a:latin typeface="Times New Roman"/>
                <a:cs typeface="Times New Roman"/>
              </a:rPr>
              <a:t>standardized </a:t>
            </a:r>
            <a:r>
              <a:rPr sz="2400" dirty="0">
                <a:latin typeface="Times New Roman"/>
                <a:cs typeface="Times New Roman"/>
              </a:rPr>
              <a:t>as IEEE 1284 in the late 1990s, which defined</a:t>
            </a:r>
            <a:r>
              <a:rPr sz="2400" spc="-150" dirty="0">
                <a:latin typeface="Times New Roman"/>
                <a:cs typeface="Times New Roman"/>
              </a:rPr>
              <a:t> </a:t>
            </a:r>
            <a:r>
              <a:rPr sz="2400" dirty="0">
                <a:latin typeface="Times New Roman"/>
                <a:cs typeface="Times New Roman"/>
              </a:rPr>
              <a:t>the  Enhanced Parallel Port (EPP) and Extended Capability Port  (ECP) bi-directional</a:t>
            </a:r>
            <a:r>
              <a:rPr sz="2400" spc="-50" dirty="0">
                <a:latin typeface="Times New Roman"/>
                <a:cs typeface="Times New Roman"/>
              </a:rPr>
              <a:t> </a:t>
            </a:r>
            <a:r>
              <a:rPr sz="2400" dirty="0">
                <a:latin typeface="Times New Roman"/>
                <a:cs typeface="Times New Roman"/>
              </a:rPr>
              <a:t>versions</a:t>
            </a:r>
            <a:endParaRPr sz="2400">
              <a:latin typeface="Times New Roman"/>
              <a:cs typeface="Times New Roman"/>
            </a:endParaRPr>
          </a:p>
        </p:txBody>
      </p:sp>
      <p:sp>
        <p:nvSpPr>
          <p:cNvPr id="4" name="object 4"/>
          <p:cNvSpPr/>
          <p:nvPr/>
        </p:nvSpPr>
        <p:spPr>
          <a:xfrm>
            <a:off x="6096000" y="2362200"/>
            <a:ext cx="2362200" cy="12954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105400" y="5410200"/>
            <a:ext cx="2362200" cy="1295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32" y="98640"/>
            <a:ext cx="8343900" cy="5269230"/>
          </a:xfrm>
          <a:prstGeom prst="rect">
            <a:avLst/>
          </a:prstGeom>
        </p:spPr>
        <p:txBody>
          <a:bodyPr vert="horz" wrap="square" lIns="0" tIns="52069" rIns="0" bIns="0" rtlCol="0">
            <a:spAutoFit/>
          </a:bodyPr>
          <a:lstStyle/>
          <a:p>
            <a:pPr marL="317500" indent="-305435">
              <a:lnSpc>
                <a:spcPct val="100000"/>
              </a:lnSpc>
              <a:spcBef>
                <a:spcPts val="409"/>
              </a:spcBef>
              <a:buAutoNum type="arabicPeriod" startAt="3"/>
              <a:tabLst>
                <a:tab pos="318135" algn="l"/>
              </a:tabLst>
            </a:pPr>
            <a:r>
              <a:rPr sz="2400" b="1" dirty="0">
                <a:latin typeface="Times New Roman"/>
                <a:cs typeface="Times New Roman"/>
              </a:rPr>
              <a:t>PS/2</a:t>
            </a:r>
            <a:r>
              <a:rPr sz="2400" b="1" spc="-5" dirty="0">
                <a:latin typeface="Times New Roman"/>
                <a:cs typeface="Times New Roman"/>
              </a:rPr>
              <a:t> </a:t>
            </a:r>
            <a:r>
              <a:rPr sz="2400" b="1" dirty="0">
                <a:latin typeface="Times New Roman"/>
                <a:cs typeface="Times New Roman"/>
              </a:rPr>
              <a:t>port</a:t>
            </a:r>
            <a:endParaRPr sz="2400">
              <a:latin typeface="Times New Roman"/>
              <a:cs typeface="Times New Roman"/>
            </a:endParaRPr>
          </a:p>
          <a:p>
            <a:pPr marL="287020" marR="989330" indent="-274320">
              <a:lnSpc>
                <a:spcPts val="2590"/>
              </a:lnSpc>
              <a:spcBef>
                <a:spcPts val="640"/>
              </a:spcBef>
            </a:pPr>
            <a:r>
              <a:rPr sz="2400" dirty="0">
                <a:latin typeface="Times New Roman"/>
                <a:cs typeface="Times New Roman"/>
              </a:rPr>
              <a:t>The </a:t>
            </a:r>
            <a:r>
              <a:rPr sz="2400" b="1" spc="-5" dirty="0">
                <a:latin typeface="Times New Roman"/>
                <a:cs typeface="Times New Roman"/>
              </a:rPr>
              <a:t>PS/2 </a:t>
            </a:r>
            <a:r>
              <a:rPr sz="2400" b="1" dirty="0">
                <a:latin typeface="Times New Roman"/>
                <a:cs typeface="Times New Roman"/>
              </a:rPr>
              <a:t>connector </a:t>
            </a:r>
            <a:r>
              <a:rPr sz="2400" dirty="0">
                <a:latin typeface="Times New Roman"/>
                <a:cs typeface="Times New Roman"/>
              </a:rPr>
              <a:t>is a </a:t>
            </a:r>
            <a:r>
              <a:rPr sz="2400" spc="-5" dirty="0">
                <a:latin typeface="Times New Roman"/>
                <a:cs typeface="Times New Roman"/>
              </a:rPr>
              <a:t>6-pin mini-DIN </a:t>
            </a:r>
            <a:r>
              <a:rPr sz="2400" dirty="0">
                <a:latin typeface="Times New Roman"/>
                <a:cs typeface="Times New Roman"/>
              </a:rPr>
              <a:t>connector used</a:t>
            </a:r>
            <a:r>
              <a:rPr sz="2400" spc="-60" dirty="0">
                <a:latin typeface="Times New Roman"/>
                <a:cs typeface="Times New Roman"/>
              </a:rPr>
              <a:t> </a:t>
            </a:r>
            <a:r>
              <a:rPr sz="2400" spc="-5" dirty="0">
                <a:latin typeface="Times New Roman"/>
                <a:cs typeface="Times New Roman"/>
              </a:rPr>
              <a:t>for  </a:t>
            </a:r>
            <a:r>
              <a:rPr sz="2400" dirty="0">
                <a:latin typeface="Times New Roman"/>
                <a:cs typeface="Times New Roman"/>
              </a:rPr>
              <a:t>connecting </a:t>
            </a:r>
            <a:r>
              <a:rPr sz="2400" spc="-5" dirty="0">
                <a:latin typeface="Times New Roman"/>
                <a:cs typeface="Times New Roman"/>
              </a:rPr>
              <a:t>some </a:t>
            </a:r>
            <a:r>
              <a:rPr sz="2400" dirty="0">
                <a:latin typeface="Times New Roman"/>
                <a:cs typeface="Times New Roman"/>
              </a:rPr>
              <a:t>keyboards and </a:t>
            </a:r>
            <a:r>
              <a:rPr sz="2400" spc="-5" dirty="0">
                <a:latin typeface="Times New Roman"/>
                <a:cs typeface="Times New Roman"/>
              </a:rPr>
              <a:t>mice </a:t>
            </a:r>
            <a:r>
              <a:rPr sz="2400" dirty="0">
                <a:latin typeface="Times New Roman"/>
                <a:cs typeface="Times New Roman"/>
              </a:rPr>
              <a:t>to a </a:t>
            </a:r>
            <a:r>
              <a:rPr sz="2400" spc="-5" dirty="0">
                <a:latin typeface="Times New Roman"/>
                <a:cs typeface="Times New Roman"/>
              </a:rPr>
              <a:t>PC compatible  computer system. </a:t>
            </a:r>
            <a:r>
              <a:rPr sz="2400" dirty="0">
                <a:latin typeface="Times New Roman"/>
                <a:cs typeface="Times New Roman"/>
              </a:rPr>
              <a:t>Its </a:t>
            </a:r>
            <a:r>
              <a:rPr sz="2400" spc="-5" dirty="0">
                <a:latin typeface="Times New Roman"/>
                <a:cs typeface="Times New Roman"/>
              </a:rPr>
              <a:t>name comes </a:t>
            </a:r>
            <a:r>
              <a:rPr sz="2400" dirty="0">
                <a:latin typeface="Times New Roman"/>
                <a:cs typeface="Times New Roman"/>
              </a:rPr>
              <a:t>from the IBM Personal  </a:t>
            </a:r>
            <a:r>
              <a:rPr sz="2400" spc="-5" dirty="0">
                <a:latin typeface="Times New Roman"/>
                <a:cs typeface="Times New Roman"/>
              </a:rPr>
              <a:t>System/2 </a:t>
            </a:r>
            <a:r>
              <a:rPr sz="2400" dirty="0">
                <a:latin typeface="Times New Roman"/>
                <a:cs typeface="Times New Roman"/>
              </a:rPr>
              <a:t>series of personal</a:t>
            </a:r>
            <a:r>
              <a:rPr sz="2400" spc="-40" dirty="0">
                <a:latin typeface="Times New Roman"/>
                <a:cs typeface="Times New Roman"/>
              </a:rPr>
              <a:t> </a:t>
            </a:r>
            <a:r>
              <a:rPr sz="2400" spc="-5" dirty="0">
                <a:latin typeface="Times New Roman"/>
                <a:cs typeface="Times New Roman"/>
              </a:rPr>
              <a:t>computers</a:t>
            </a:r>
            <a:endParaRPr sz="2400">
              <a:latin typeface="Times New Roman"/>
              <a:cs typeface="Times New Roman"/>
            </a:endParaRPr>
          </a:p>
          <a:p>
            <a:pPr marL="287020" marR="163830" indent="-274320">
              <a:lnSpc>
                <a:spcPts val="2590"/>
              </a:lnSpc>
              <a:spcBef>
                <a:spcPts val="615"/>
              </a:spcBef>
              <a:buFont typeface="Times New Roman"/>
              <a:buAutoNum type="arabicPeriod" startAt="4"/>
              <a:tabLst>
                <a:tab pos="318135" algn="l"/>
              </a:tabLst>
            </a:pPr>
            <a:r>
              <a:rPr dirty="0"/>
              <a:t>	</a:t>
            </a:r>
            <a:r>
              <a:rPr sz="2400" b="1" spc="-5" dirty="0">
                <a:latin typeface="Times New Roman"/>
                <a:cs typeface="Times New Roman"/>
              </a:rPr>
              <a:t>USB </a:t>
            </a:r>
            <a:r>
              <a:rPr sz="2400" b="1" dirty="0">
                <a:latin typeface="Times New Roman"/>
                <a:cs typeface="Times New Roman"/>
              </a:rPr>
              <a:t>Port i</a:t>
            </a:r>
            <a:r>
              <a:rPr sz="2400" dirty="0">
                <a:latin typeface="Times New Roman"/>
                <a:cs typeface="Times New Roman"/>
              </a:rPr>
              <a:t>s play Port is a digital display interface developed</a:t>
            </a:r>
            <a:r>
              <a:rPr sz="2400" spc="-204" dirty="0">
                <a:latin typeface="Times New Roman"/>
                <a:cs typeface="Times New Roman"/>
              </a:rPr>
              <a:t> </a:t>
            </a:r>
            <a:r>
              <a:rPr sz="2400" dirty="0">
                <a:latin typeface="Times New Roman"/>
                <a:cs typeface="Times New Roman"/>
              </a:rPr>
              <a:t>by  the </a:t>
            </a:r>
            <a:r>
              <a:rPr sz="2400" spc="-30" dirty="0">
                <a:latin typeface="Times New Roman"/>
                <a:cs typeface="Times New Roman"/>
              </a:rPr>
              <a:t>Video </a:t>
            </a:r>
            <a:r>
              <a:rPr sz="2400" spc="-5" dirty="0">
                <a:latin typeface="Times New Roman"/>
                <a:cs typeface="Times New Roman"/>
              </a:rPr>
              <a:t>Electronics </a:t>
            </a:r>
            <a:r>
              <a:rPr sz="2400" dirty="0">
                <a:latin typeface="Times New Roman"/>
                <a:cs typeface="Times New Roman"/>
              </a:rPr>
              <a:t>Standards Association </a:t>
            </a:r>
            <a:r>
              <a:rPr sz="2400" spc="-5" dirty="0">
                <a:latin typeface="Times New Roman"/>
                <a:cs typeface="Times New Roman"/>
              </a:rPr>
              <a:t>(VESA). </a:t>
            </a:r>
            <a:r>
              <a:rPr sz="2400" dirty="0">
                <a:latin typeface="Times New Roman"/>
                <a:cs typeface="Times New Roman"/>
              </a:rPr>
              <a:t>The  interface is </a:t>
            </a:r>
            <a:r>
              <a:rPr sz="2400" spc="-5" dirty="0">
                <a:latin typeface="Times New Roman"/>
                <a:cs typeface="Times New Roman"/>
              </a:rPr>
              <a:t>primarily </a:t>
            </a:r>
            <a:r>
              <a:rPr sz="2400" dirty="0">
                <a:latin typeface="Times New Roman"/>
                <a:cs typeface="Times New Roman"/>
              </a:rPr>
              <a:t>used to connect a video source to a display  device such as a </a:t>
            </a:r>
            <a:r>
              <a:rPr sz="2400" spc="-5" dirty="0">
                <a:latin typeface="Times New Roman"/>
                <a:cs typeface="Times New Roman"/>
              </a:rPr>
              <a:t>computer</a:t>
            </a:r>
            <a:r>
              <a:rPr sz="2400" spc="-45" dirty="0">
                <a:latin typeface="Times New Roman"/>
                <a:cs typeface="Times New Roman"/>
              </a:rPr>
              <a:t> </a:t>
            </a:r>
            <a:r>
              <a:rPr sz="2400" spc="-15" dirty="0">
                <a:latin typeface="Times New Roman"/>
                <a:cs typeface="Times New Roman"/>
              </a:rPr>
              <a:t>monitor,</a:t>
            </a:r>
            <a:endParaRPr sz="2400">
              <a:latin typeface="Times New Roman"/>
              <a:cs typeface="Times New Roman"/>
            </a:endParaRPr>
          </a:p>
          <a:p>
            <a:pPr marL="287020" marR="5080" indent="-274320">
              <a:lnSpc>
                <a:spcPct val="90000"/>
              </a:lnSpc>
              <a:spcBef>
                <a:spcPts val="570"/>
              </a:spcBef>
              <a:buAutoNum type="arabicPeriod" startAt="4"/>
              <a:tabLst>
                <a:tab pos="311785" algn="l"/>
              </a:tabLst>
            </a:pPr>
            <a:r>
              <a:rPr sz="2400" b="1" dirty="0">
                <a:latin typeface="Times New Roman"/>
                <a:cs typeface="Times New Roman"/>
              </a:rPr>
              <a:t>VGA Port </a:t>
            </a:r>
            <a:r>
              <a:rPr sz="2400" dirty="0">
                <a:latin typeface="Times New Roman"/>
                <a:cs typeface="Times New Roman"/>
              </a:rPr>
              <a:t>A </a:t>
            </a:r>
            <a:r>
              <a:rPr sz="2400" spc="-30" dirty="0">
                <a:latin typeface="Times New Roman"/>
                <a:cs typeface="Times New Roman"/>
              </a:rPr>
              <a:t>Video </a:t>
            </a:r>
            <a:r>
              <a:rPr sz="2400" dirty="0">
                <a:latin typeface="Times New Roman"/>
                <a:cs typeface="Times New Roman"/>
              </a:rPr>
              <a:t>Graphics Array </a:t>
            </a:r>
            <a:r>
              <a:rPr sz="2400" spc="-5" dirty="0">
                <a:latin typeface="Times New Roman"/>
                <a:cs typeface="Times New Roman"/>
              </a:rPr>
              <a:t>(VGA) </a:t>
            </a:r>
            <a:r>
              <a:rPr sz="2400" dirty="0">
                <a:latin typeface="Times New Roman"/>
                <a:cs typeface="Times New Roman"/>
              </a:rPr>
              <a:t>connector is a three-  </a:t>
            </a:r>
            <a:r>
              <a:rPr sz="2400" spc="-5" dirty="0">
                <a:latin typeface="Times New Roman"/>
                <a:cs typeface="Times New Roman"/>
              </a:rPr>
              <a:t>row </a:t>
            </a:r>
            <a:r>
              <a:rPr sz="2400" dirty="0">
                <a:latin typeface="Times New Roman"/>
                <a:cs typeface="Times New Roman"/>
              </a:rPr>
              <a:t>15-pin </a:t>
            </a:r>
            <a:r>
              <a:rPr sz="2400" spc="-5" dirty="0">
                <a:latin typeface="Times New Roman"/>
                <a:cs typeface="Times New Roman"/>
              </a:rPr>
              <a:t>DE-15 </a:t>
            </a:r>
            <a:r>
              <a:rPr sz="2400" spc="-15" dirty="0">
                <a:latin typeface="Times New Roman"/>
                <a:cs typeface="Times New Roman"/>
              </a:rPr>
              <a:t>connector. </a:t>
            </a:r>
            <a:r>
              <a:rPr sz="2400" dirty="0">
                <a:latin typeface="Times New Roman"/>
                <a:cs typeface="Times New Roman"/>
              </a:rPr>
              <a:t>The 15-pin </a:t>
            </a:r>
            <a:r>
              <a:rPr sz="2400" spc="-5" dirty="0">
                <a:latin typeface="Times New Roman"/>
                <a:cs typeface="Times New Roman"/>
              </a:rPr>
              <a:t>VGA </a:t>
            </a:r>
            <a:r>
              <a:rPr sz="2400" dirty="0">
                <a:latin typeface="Times New Roman"/>
                <a:cs typeface="Times New Roman"/>
              </a:rPr>
              <a:t>connector is</a:t>
            </a:r>
            <a:r>
              <a:rPr sz="2400" spc="-285" dirty="0">
                <a:latin typeface="Times New Roman"/>
                <a:cs typeface="Times New Roman"/>
              </a:rPr>
              <a:t> </a:t>
            </a:r>
            <a:r>
              <a:rPr sz="2400" spc="-5" dirty="0">
                <a:latin typeface="Times New Roman"/>
                <a:cs typeface="Times New Roman"/>
              </a:rPr>
              <a:t>found  </a:t>
            </a:r>
            <a:r>
              <a:rPr sz="2400" dirty="0">
                <a:latin typeface="Times New Roman"/>
                <a:cs typeface="Times New Roman"/>
              </a:rPr>
              <a:t>on </a:t>
            </a:r>
            <a:r>
              <a:rPr sz="2400" spc="-5" dirty="0">
                <a:latin typeface="Times New Roman"/>
                <a:cs typeface="Times New Roman"/>
              </a:rPr>
              <a:t>many </a:t>
            </a:r>
            <a:r>
              <a:rPr sz="2400" dirty="0">
                <a:latin typeface="Times New Roman"/>
                <a:cs typeface="Times New Roman"/>
              </a:rPr>
              <a:t>video cards, </a:t>
            </a:r>
            <a:r>
              <a:rPr sz="2400" spc="-5" dirty="0">
                <a:latin typeface="Times New Roman"/>
                <a:cs typeface="Times New Roman"/>
              </a:rPr>
              <a:t>computer monitors, </a:t>
            </a:r>
            <a:r>
              <a:rPr sz="2400" dirty="0">
                <a:latin typeface="Times New Roman"/>
                <a:cs typeface="Times New Roman"/>
              </a:rPr>
              <a:t>and high definition  television sets. </a:t>
            </a:r>
            <a:r>
              <a:rPr sz="2400" spc="-5" dirty="0">
                <a:latin typeface="Times New Roman"/>
                <a:cs typeface="Times New Roman"/>
              </a:rPr>
              <a:t>On </a:t>
            </a:r>
            <a:r>
              <a:rPr sz="2400" dirty="0">
                <a:latin typeface="Times New Roman"/>
                <a:cs typeface="Times New Roman"/>
              </a:rPr>
              <a:t>laptop </a:t>
            </a:r>
            <a:r>
              <a:rPr sz="2400" spc="-5" dirty="0">
                <a:latin typeface="Times New Roman"/>
                <a:cs typeface="Times New Roman"/>
              </a:rPr>
              <a:t>computers </a:t>
            </a:r>
            <a:r>
              <a:rPr sz="2400" dirty="0">
                <a:latin typeface="Times New Roman"/>
                <a:cs typeface="Times New Roman"/>
              </a:rPr>
              <a:t>or other </a:t>
            </a:r>
            <a:r>
              <a:rPr sz="2400" spc="-5" dirty="0">
                <a:latin typeface="Times New Roman"/>
                <a:cs typeface="Times New Roman"/>
              </a:rPr>
              <a:t>small </a:t>
            </a:r>
            <a:r>
              <a:rPr sz="2400" dirty="0">
                <a:latin typeface="Times New Roman"/>
                <a:cs typeface="Times New Roman"/>
              </a:rPr>
              <a:t>devices, a  </a:t>
            </a:r>
            <a:r>
              <a:rPr sz="2400" spc="-5" dirty="0">
                <a:latin typeface="Times New Roman"/>
                <a:cs typeface="Times New Roman"/>
              </a:rPr>
              <a:t>mini-VGA </a:t>
            </a:r>
            <a:r>
              <a:rPr sz="2400" dirty="0">
                <a:latin typeface="Times New Roman"/>
                <a:cs typeface="Times New Roman"/>
              </a:rPr>
              <a:t>port is </a:t>
            </a:r>
            <a:r>
              <a:rPr sz="2400" spc="-5" dirty="0">
                <a:latin typeface="Times New Roman"/>
                <a:cs typeface="Times New Roman"/>
              </a:rPr>
              <a:t>sometimes </a:t>
            </a:r>
            <a:r>
              <a:rPr sz="2400" dirty="0">
                <a:latin typeface="Times New Roman"/>
                <a:cs typeface="Times New Roman"/>
              </a:rPr>
              <a:t>used in place of the full-sized </a:t>
            </a:r>
            <a:r>
              <a:rPr sz="2400" spc="-5" dirty="0">
                <a:latin typeface="Times New Roman"/>
                <a:cs typeface="Times New Roman"/>
              </a:rPr>
              <a:t>VGA  </a:t>
            </a:r>
            <a:r>
              <a:rPr sz="2400" spc="-15" dirty="0">
                <a:latin typeface="Times New Roman"/>
                <a:cs typeface="Times New Roman"/>
              </a:rPr>
              <a:t>connector.</a:t>
            </a:r>
            <a:endParaRPr sz="2400">
              <a:latin typeface="Times New Roman"/>
              <a:cs typeface="Times New Roman"/>
            </a:endParaRPr>
          </a:p>
        </p:txBody>
      </p:sp>
      <p:sp>
        <p:nvSpPr>
          <p:cNvPr id="3" name="object 3"/>
          <p:cNvSpPr/>
          <p:nvPr/>
        </p:nvSpPr>
        <p:spPr>
          <a:xfrm>
            <a:off x="609600" y="5562600"/>
            <a:ext cx="2209800" cy="914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34000" y="5181600"/>
            <a:ext cx="2857500" cy="13716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48000" y="5486400"/>
            <a:ext cx="1447800" cy="1171575"/>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50696"/>
            <a:ext cx="7608570" cy="5239385"/>
          </a:xfrm>
          <a:prstGeom prst="rect">
            <a:avLst/>
          </a:prstGeom>
        </p:spPr>
        <p:txBody>
          <a:bodyPr vert="horz" wrap="square" lIns="0" tIns="88900" rIns="0" bIns="0" rtlCol="0">
            <a:spAutoFit/>
          </a:bodyPr>
          <a:lstStyle/>
          <a:p>
            <a:pPr marL="317500" indent="-304800">
              <a:lnSpc>
                <a:spcPct val="100000"/>
              </a:lnSpc>
              <a:spcBef>
                <a:spcPts val="700"/>
              </a:spcBef>
              <a:buAutoNum type="arabicPeriod" startAt="6"/>
              <a:tabLst>
                <a:tab pos="317500" algn="l"/>
              </a:tabLst>
            </a:pPr>
            <a:r>
              <a:rPr sz="2400" b="1" spc="-15" dirty="0">
                <a:latin typeface="Times New Roman"/>
                <a:cs typeface="Times New Roman"/>
              </a:rPr>
              <a:t>Firewire </a:t>
            </a:r>
            <a:r>
              <a:rPr sz="2400" b="1" dirty="0">
                <a:latin typeface="Times New Roman"/>
                <a:cs typeface="Times New Roman"/>
              </a:rPr>
              <a:t>Port</a:t>
            </a:r>
            <a:endParaRPr sz="2400">
              <a:latin typeface="Times New Roman"/>
              <a:cs typeface="Times New Roman"/>
            </a:endParaRPr>
          </a:p>
          <a:p>
            <a:pPr marL="287020" marR="92075" indent="-45720">
              <a:lnSpc>
                <a:spcPct val="100000"/>
              </a:lnSpc>
              <a:spcBef>
                <a:spcPts val="600"/>
              </a:spcBef>
            </a:pPr>
            <a:r>
              <a:rPr sz="2400" dirty="0">
                <a:latin typeface="Times New Roman"/>
                <a:cs typeface="Times New Roman"/>
              </a:rPr>
              <a:t>IEEE 1394 is an interface standard for a serial </a:t>
            </a:r>
            <a:r>
              <a:rPr sz="2400" spc="-5" dirty="0">
                <a:latin typeface="Times New Roman"/>
                <a:cs typeface="Times New Roman"/>
              </a:rPr>
              <a:t>bus </a:t>
            </a:r>
            <a:r>
              <a:rPr sz="2400" dirty="0">
                <a:latin typeface="Times New Roman"/>
                <a:cs typeface="Times New Roman"/>
              </a:rPr>
              <a:t>for</a:t>
            </a:r>
            <a:r>
              <a:rPr sz="2400" spc="-175" dirty="0">
                <a:latin typeface="Times New Roman"/>
                <a:cs typeface="Times New Roman"/>
              </a:rPr>
              <a:t> </a:t>
            </a:r>
            <a:r>
              <a:rPr sz="2400" spc="5" dirty="0">
                <a:latin typeface="Times New Roman"/>
                <a:cs typeface="Times New Roman"/>
              </a:rPr>
              <a:t>high-  </a:t>
            </a:r>
            <a:r>
              <a:rPr sz="2400" dirty="0">
                <a:latin typeface="Times New Roman"/>
                <a:cs typeface="Times New Roman"/>
              </a:rPr>
              <a:t>speed </a:t>
            </a:r>
            <a:r>
              <a:rPr sz="2400" spc="-5" dirty="0">
                <a:latin typeface="Times New Roman"/>
                <a:cs typeface="Times New Roman"/>
              </a:rPr>
              <a:t>communications </a:t>
            </a:r>
            <a:r>
              <a:rPr sz="2400" dirty="0">
                <a:latin typeface="Times New Roman"/>
                <a:cs typeface="Times New Roman"/>
              </a:rPr>
              <a:t>and isochronous real-time data  </a:t>
            </a:r>
            <a:r>
              <a:rPr sz="2400" spc="-15" dirty="0">
                <a:latin typeface="Times New Roman"/>
                <a:cs typeface="Times New Roman"/>
              </a:rPr>
              <a:t>transfer. </a:t>
            </a:r>
            <a:r>
              <a:rPr sz="2400" dirty="0">
                <a:latin typeface="Times New Roman"/>
                <a:cs typeface="Times New Roman"/>
              </a:rPr>
              <a:t>It </a:t>
            </a:r>
            <a:r>
              <a:rPr sz="2400" spc="-5" dirty="0">
                <a:latin typeface="Times New Roman"/>
                <a:cs typeface="Times New Roman"/>
              </a:rPr>
              <a:t>was </a:t>
            </a:r>
            <a:r>
              <a:rPr sz="2400" dirty="0">
                <a:latin typeface="Times New Roman"/>
                <a:cs typeface="Times New Roman"/>
              </a:rPr>
              <a:t>developed in the late 1980s and early</a:t>
            </a:r>
            <a:r>
              <a:rPr sz="2400" spc="-165" dirty="0">
                <a:latin typeface="Times New Roman"/>
                <a:cs typeface="Times New Roman"/>
              </a:rPr>
              <a:t> </a:t>
            </a:r>
            <a:r>
              <a:rPr sz="2400" dirty="0">
                <a:latin typeface="Times New Roman"/>
                <a:cs typeface="Times New Roman"/>
              </a:rPr>
              <a:t>1990s  by </a:t>
            </a:r>
            <a:r>
              <a:rPr sz="2400" spc="-5" dirty="0">
                <a:latin typeface="Times New Roman"/>
                <a:cs typeface="Times New Roman"/>
              </a:rPr>
              <a:t>Apple, who </a:t>
            </a:r>
            <a:r>
              <a:rPr sz="2400" dirty="0">
                <a:latin typeface="Times New Roman"/>
                <a:cs typeface="Times New Roman"/>
              </a:rPr>
              <a:t>called it</a:t>
            </a:r>
            <a:r>
              <a:rPr sz="2400" spc="-175" dirty="0">
                <a:latin typeface="Times New Roman"/>
                <a:cs typeface="Times New Roman"/>
              </a:rPr>
              <a:t> </a:t>
            </a:r>
            <a:r>
              <a:rPr sz="2400" b="1" spc="-20" dirty="0">
                <a:latin typeface="Times New Roman"/>
                <a:cs typeface="Times New Roman"/>
              </a:rPr>
              <a:t>FireWire</a:t>
            </a:r>
            <a:endParaRPr sz="2400">
              <a:latin typeface="Times New Roman"/>
              <a:cs typeface="Times New Roman"/>
            </a:endParaRPr>
          </a:p>
          <a:p>
            <a:pPr marL="317500" indent="-304800">
              <a:lnSpc>
                <a:spcPct val="100000"/>
              </a:lnSpc>
              <a:spcBef>
                <a:spcPts val="605"/>
              </a:spcBef>
              <a:buAutoNum type="arabicPeriod" startAt="7"/>
              <a:tabLst>
                <a:tab pos="317500" algn="l"/>
              </a:tabLst>
            </a:pPr>
            <a:r>
              <a:rPr sz="2400" b="1" dirty="0">
                <a:latin typeface="Times New Roman"/>
                <a:cs typeface="Times New Roman"/>
              </a:rPr>
              <a:t>Modem</a:t>
            </a:r>
            <a:r>
              <a:rPr sz="2400" b="1" spc="-15" dirty="0">
                <a:latin typeface="Times New Roman"/>
                <a:cs typeface="Times New Roman"/>
              </a:rPr>
              <a:t> </a:t>
            </a:r>
            <a:r>
              <a:rPr sz="2400" b="1" dirty="0">
                <a:latin typeface="Times New Roman"/>
                <a:cs typeface="Times New Roman"/>
              </a:rPr>
              <a:t>Port</a:t>
            </a:r>
            <a:endParaRPr sz="2400">
              <a:latin typeface="Times New Roman"/>
              <a:cs typeface="Times New Roman"/>
            </a:endParaRPr>
          </a:p>
          <a:p>
            <a:pPr marL="287020" marR="5080" indent="182880">
              <a:lnSpc>
                <a:spcPct val="100000"/>
              </a:lnSpc>
              <a:spcBef>
                <a:spcPts val="600"/>
              </a:spcBef>
            </a:pPr>
            <a:r>
              <a:rPr sz="2400" dirty="0">
                <a:latin typeface="Times New Roman"/>
                <a:cs typeface="Times New Roman"/>
              </a:rPr>
              <a:t>Digital </a:t>
            </a:r>
            <a:r>
              <a:rPr sz="2400" spc="-25" dirty="0">
                <a:latin typeface="Times New Roman"/>
                <a:cs typeface="Times New Roman"/>
              </a:rPr>
              <a:t>Visual </a:t>
            </a:r>
            <a:r>
              <a:rPr sz="2400" dirty="0">
                <a:latin typeface="Times New Roman"/>
                <a:cs typeface="Times New Roman"/>
              </a:rPr>
              <a:t>Interface </a:t>
            </a:r>
            <a:r>
              <a:rPr sz="2400" spc="-5" dirty="0">
                <a:latin typeface="Times New Roman"/>
                <a:cs typeface="Times New Roman"/>
              </a:rPr>
              <a:t>(DVI) </a:t>
            </a:r>
            <a:r>
              <a:rPr sz="2400" dirty="0">
                <a:latin typeface="Times New Roman"/>
                <a:cs typeface="Times New Roman"/>
              </a:rPr>
              <a:t>is a video display interface  developed by the Digital Display </a:t>
            </a:r>
            <a:r>
              <a:rPr sz="2400" spc="-30" dirty="0">
                <a:latin typeface="Times New Roman"/>
                <a:cs typeface="Times New Roman"/>
              </a:rPr>
              <a:t>Working </a:t>
            </a:r>
            <a:r>
              <a:rPr sz="2400" dirty="0">
                <a:latin typeface="Times New Roman"/>
                <a:cs typeface="Times New Roman"/>
              </a:rPr>
              <a:t>Group</a:t>
            </a:r>
            <a:r>
              <a:rPr sz="2400" spc="-150" dirty="0">
                <a:latin typeface="Times New Roman"/>
                <a:cs typeface="Times New Roman"/>
              </a:rPr>
              <a:t> </a:t>
            </a:r>
            <a:r>
              <a:rPr sz="2400" spc="-5" dirty="0">
                <a:latin typeface="Times New Roman"/>
                <a:cs typeface="Times New Roman"/>
              </a:rPr>
              <a:t>(DDWG).  </a:t>
            </a:r>
            <a:r>
              <a:rPr sz="2400" dirty="0">
                <a:latin typeface="Times New Roman"/>
                <a:cs typeface="Times New Roman"/>
              </a:rPr>
              <a:t>The digital interface is used to connect a video source, such  as a display controller to a display device, such as a  </a:t>
            </a:r>
            <a:r>
              <a:rPr sz="2400" spc="-5" dirty="0">
                <a:latin typeface="Times New Roman"/>
                <a:cs typeface="Times New Roman"/>
              </a:rPr>
              <a:t>computer </a:t>
            </a:r>
            <a:r>
              <a:rPr sz="2400" spc="-20" dirty="0">
                <a:latin typeface="Times New Roman"/>
                <a:cs typeface="Times New Roman"/>
              </a:rPr>
              <a:t>monitor. </a:t>
            </a:r>
            <a:r>
              <a:rPr sz="2400" dirty="0">
                <a:latin typeface="Times New Roman"/>
                <a:cs typeface="Times New Roman"/>
              </a:rPr>
              <a:t>It </a:t>
            </a:r>
            <a:r>
              <a:rPr sz="2400" spc="-5" dirty="0">
                <a:latin typeface="Times New Roman"/>
                <a:cs typeface="Times New Roman"/>
              </a:rPr>
              <a:t>was </a:t>
            </a:r>
            <a:r>
              <a:rPr sz="2400" dirty="0">
                <a:latin typeface="Times New Roman"/>
                <a:cs typeface="Times New Roman"/>
              </a:rPr>
              <a:t>developed with the</a:t>
            </a:r>
            <a:r>
              <a:rPr sz="2400" spc="-30" dirty="0">
                <a:latin typeface="Times New Roman"/>
                <a:cs typeface="Times New Roman"/>
              </a:rPr>
              <a:t> </a:t>
            </a:r>
            <a:r>
              <a:rPr sz="2400" spc="-5" dirty="0">
                <a:latin typeface="Times New Roman"/>
                <a:cs typeface="Times New Roman"/>
              </a:rPr>
              <a:t>intention</a:t>
            </a:r>
            <a:endParaRPr sz="2400">
              <a:latin typeface="Times New Roman"/>
              <a:cs typeface="Times New Roman"/>
            </a:endParaRPr>
          </a:p>
          <a:p>
            <a:pPr marL="317500">
              <a:lnSpc>
                <a:spcPct val="100000"/>
              </a:lnSpc>
              <a:spcBef>
                <a:spcPts val="605"/>
              </a:spcBef>
            </a:pPr>
            <a:r>
              <a:rPr sz="2400" dirty="0">
                <a:latin typeface="Times New Roman"/>
                <a:cs typeface="Times New Roman"/>
              </a:rPr>
              <a:t>of creating an industry standard </a:t>
            </a:r>
            <a:r>
              <a:rPr sz="2400" spc="-5" dirty="0">
                <a:latin typeface="Times New Roman"/>
                <a:cs typeface="Times New Roman"/>
              </a:rPr>
              <a:t>for </a:t>
            </a:r>
            <a:r>
              <a:rPr sz="2400" dirty="0">
                <a:latin typeface="Times New Roman"/>
                <a:cs typeface="Times New Roman"/>
              </a:rPr>
              <a:t>the transfer</a:t>
            </a:r>
            <a:r>
              <a:rPr sz="2400" spc="-140" dirty="0">
                <a:latin typeface="Times New Roman"/>
                <a:cs typeface="Times New Roman"/>
              </a:rPr>
              <a:t> </a:t>
            </a:r>
            <a:r>
              <a:rPr sz="2400" dirty="0">
                <a:latin typeface="Times New Roman"/>
                <a:cs typeface="Times New Roman"/>
              </a:rPr>
              <a:t>of</a:t>
            </a:r>
            <a:endParaRPr sz="2400">
              <a:latin typeface="Times New Roman"/>
              <a:cs typeface="Times New Roman"/>
            </a:endParaRPr>
          </a:p>
          <a:p>
            <a:pPr marL="393700">
              <a:lnSpc>
                <a:spcPct val="100000"/>
              </a:lnSpc>
              <a:spcBef>
                <a:spcPts val="600"/>
              </a:spcBef>
            </a:pPr>
            <a:r>
              <a:rPr sz="2400" dirty="0">
                <a:latin typeface="Times New Roman"/>
                <a:cs typeface="Times New Roman"/>
              </a:rPr>
              <a:t>digital video</a:t>
            </a:r>
            <a:r>
              <a:rPr sz="2400" spc="-65" dirty="0">
                <a:latin typeface="Times New Roman"/>
                <a:cs typeface="Times New Roman"/>
              </a:rPr>
              <a:t> </a:t>
            </a:r>
            <a:r>
              <a:rPr sz="2400" dirty="0">
                <a:latin typeface="Times New Roman"/>
                <a:cs typeface="Times New Roman"/>
              </a:rPr>
              <a:t>content.</a:t>
            </a:r>
            <a:endParaRPr sz="2400">
              <a:latin typeface="Times New Roman"/>
              <a:cs typeface="Times New Roman"/>
            </a:endParaRPr>
          </a:p>
        </p:txBody>
      </p:sp>
      <p:sp>
        <p:nvSpPr>
          <p:cNvPr id="3" name="object 3"/>
          <p:cNvSpPr/>
          <p:nvPr/>
        </p:nvSpPr>
        <p:spPr>
          <a:xfrm>
            <a:off x="7391400" y="1752600"/>
            <a:ext cx="1524000" cy="990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67400" y="5410200"/>
            <a:ext cx="1276350" cy="114300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19</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4424"/>
            <a:ext cx="1986914"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entury Schoolbook"/>
                <a:cs typeface="Century Schoolbook"/>
              </a:rPr>
              <a:t>S</a:t>
            </a:r>
            <a:r>
              <a:rPr sz="2550" dirty="0">
                <a:latin typeface="Century Schoolbook"/>
                <a:cs typeface="Century Schoolbook"/>
              </a:rPr>
              <a:t>YLLABUS</a:t>
            </a:r>
            <a:endParaRPr sz="2550">
              <a:latin typeface="Century Schoolbook"/>
              <a:cs typeface="Century Schoolbook"/>
            </a:endParaRPr>
          </a:p>
        </p:txBody>
      </p:sp>
      <p:sp>
        <p:nvSpPr>
          <p:cNvPr id="4" name="object 4"/>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2</a:t>
            </a:fld>
            <a:endParaRPr sz="1400">
              <a:latin typeface="Century Schoolbook"/>
              <a:cs typeface="Century Schoolbook"/>
            </a:endParaRPr>
          </a:p>
        </p:txBody>
      </p:sp>
      <p:sp>
        <p:nvSpPr>
          <p:cNvPr id="3" name="object 3"/>
          <p:cNvSpPr txBox="1"/>
          <p:nvPr/>
        </p:nvSpPr>
        <p:spPr>
          <a:xfrm>
            <a:off x="383540" y="937001"/>
            <a:ext cx="7928609" cy="4278630"/>
          </a:xfrm>
          <a:prstGeom prst="rect">
            <a:avLst/>
          </a:prstGeom>
        </p:spPr>
        <p:txBody>
          <a:bodyPr vert="horz" wrap="square" lIns="0" tIns="12700" rIns="0" bIns="0" rtlCol="0">
            <a:spAutoFit/>
          </a:bodyPr>
          <a:lstStyle/>
          <a:p>
            <a:pPr marL="287020" marR="24130" lvl="1" indent="-274320">
              <a:lnSpc>
                <a:spcPct val="100000"/>
              </a:lnSpc>
              <a:spcBef>
                <a:spcPts val="100"/>
              </a:spcBef>
              <a:buAutoNum type="arabicPeriod"/>
              <a:tabLst>
                <a:tab pos="469900" algn="l"/>
              </a:tabLst>
            </a:pPr>
            <a:r>
              <a:rPr sz="2400" dirty="0">
                <a:latin typeface="Times New Roman"/>
                <a:cs typeface="Times New Roman"/>
              </a:rPr>
              <a:t>Identify </a:t>
            </a:r>
            <a:r>
              <a:rPr sz="2400" spc="-10" dirty="0">
                <a:latin typeface="Times New Roman"/>
                <a:cs typeface="Times New Roman"/>
              </a:rPr>
              <a:t>different </a:t>
            </a:r>
            <a:r>
              <a:rPr sz="2400" dirty="0">
                <a:latin typeface="Times New Roman"/>
                <a:cs typeface="Times New Roman"/>
              </a:rPr>
              <a:t>type and generation of </a:t>
            </a:r>
            <a:r>
              <a:rPr sz="2400" spc="-15" dirty="0">
                <a:latin typeface="Times New Roman"/>
                <a:cs typeface="Times New Roman"/>
              </a:rPr>
              <a:t>computer, </a:t>
            </a:r>
            <a:r>
              <a:rPr sz="2400" dirty="0">
                <a:latin typeface="Times New Roman"/>
                <a:cs typeface="Times New Roman"/>
              </a:rPr>
              <a:t>Identify  devices required for using laptops, Identify </a:t>
            </a:r>
            <a:r>
              <a:rPr sz="2400" spc="-5" dirty="0">
                <a:latin typeface="Times New Roman"/>
                <a:cs typeface="Times New Roman"/>
              </a:rPr>
              <a:t>components</a:t>
            </a:r>
            <a:r>
              <a:rPr sz="2400" spc="-160" dirty="0">
                <a:latin typeface="Times New Roman"/>
                <a:cs typeface="Times New Roman"/>
              </a:rPr>
              <a:t> </a:t>
            </a:r>
            <a:r>
              <a:rPr sz="2400" dirty="0">
                <a:latin typeface="Times New Roman"/>
                <a:cs typeface="Times New Roman"/>
              </a:rPr>
              <a:t>which  </a:t>
            </a:r>
            <a:r>
              <a:rPr sz="2400" spc="-5" dirty="0">
                <a:latin typeface="Times New Roman"/>
                <a:cs typeface="Times New Roman"/>
              </a:rPr>
              <a:t>makes </a:t>
            </a:r>
            <a:r>
              <a:rPr sz="2400" dirty="0">
                <a:latin typeface="Times New Roman"/>
                <a:cs typeface="Times New Roman"/>
              </a:rPr>
              <a:t>the system and specify its </a:t>
            </a:r>
            <a:r>
              <a:rPr sz="2400" spc="-5" dirty="0">
                <a:latin typeface="Times New Roman"/>
                <a:cs typeface="Times New Roman"/>
              </a:rPr>
              <a:t>importance. </a:t>
            </a:r>
            <a:r>
              <a:rPr sz="2400" dirty="0">
                <a:latin typeface="Times New Roman"/>
                <a:cs typeface="Times New Roman"/>
              </a:rPr>
              <a:t>Identify various  types of ports and its connecting</a:t>
            </a:r>
            <a:r>
              <a:rPr sz="2400" spc="-95" dirty="0">
                <a:latin typeface="Times New Roman"/>
                <a:cs typeface="Times New Roman"/>
              </a:rPr>
              <a:t> </a:t>
            </a:r>
            <a:r>
              <a:rPr sz="2400" dirty="0">
                <a:latin typeface="Times New Roman"/>
                <a:cs typeface="Times New Roman"/>
              </a:rPr>
              <a:t>devices.</a:t>
            </a:r>
          </a:p>
          <a:p>
            <a:pPr marL="287020" marR="1127125" indent="30480">
              <a:lnSpc>
                <a:spcPct val="100000"/>
              </a:lnSpc>
              <a:spcBef>
                <a:spcPts val="600"/>
              </a:spcBef>
            </a:pPr>
            <a:r>
              <a:rPr sz="2400" dirty="0">
                <a:latin typeface="Times New Roman"/>
                <a:cs typeface="Times New Roman"/>
              </a:rPr>
              <a:t>Motherboard: definition, </a:t>
            </a:r>
            <a:r>
              <a:rPr sz="2400" spc="-5" dirty="0">
                <a:latin typeface="Times New Roman"/>
                <a:cs typeface="Times New Roman"/>
              </a:rPr>
              <a:t>Components/connections</a:t>
            </a:r>
            <a:r>
              <a:rPr sz="2400" spc="-95" dirty="0">
                <a:latin typeface="Times New Roman"/>
                <a:cs typeface="Times New Roman"/>
              </a:rPr>
              <a:t> </a:t>
            </a:r>
            <a:r>
              <a:rPr sz="2400" dirty="0">
                <a:latin typeface="Times New Roman"/>
                <a:cs typeface="Times New Roman"/>
              </a:rPr>
              <a:t>in  </a:t>
            </a:r>
            <a:r>
              <a:rPr sz="2400" spc="-5" dirty="0">
                <a:latin typeface="Times New Roman"/>
                <a:cs typeface="Times New Roman"/>
              </a:rPr>
              <a:t>motherboard, functional </a:t>
            </a:r>
            <a:r>
              <a:rPr sz="2400" dirty="0">
                <a:latin typeface="Times New Roman"/>
                <a:cs typeface="Times New Roman"/>
              </a:rPr>
              <a:t>block</a:t>
            </a:r>
            <a:r>
              <a:rPr sz="2400" spc="-45" dirty="0">
                <a:latin typeface="Times New Roman"/>
                <a:cs typeface="Times New Roman"/>
              </a:rPr>
              <a:t> </a:t>
            </a:r>
            <a:r>
              <a:rPr sz="2400" dirty="0">
                <a:latin typeface="Times New Roman"/>
                <a:cs typeface="Times New Roman"/>
              </a:rPr>
              <a:t>diagram</a:t>
            </a:r>
          </a:p>
          <a:p>
            <a:pPr>
              <a:lnSpc>
                <a:spcPct val="100000"/>
              </a:lnSpc>
            </a:pPr>
            <a:endParaRPr sz="3550" dirty="0">
              <a:latin typeface="Times New Roman"/>
              <a:cs typeface="Times New Roman"/>
            </a:endParaRPr>
          </a:p>
          <a:p>
            <a:pPr marL="287020" marR="5080" lvl="1" indent="-274320">
              <a:lnSpc>
                <a:spcPct val="100000"/>
              </a:lnSpc>
              <a:buAutoNum type="arabicPeriod" startAt="2"/>
              <a:tabLst>
                <a:tab pos="469900" algn="l"/>
              </a:tabLst>
            </a:pPr>
            <a:r>
              <a:rPr sz="2400" dirty="0">
                <a:latin typeface="Times New Roman"/>
                <a:cs typeface="Times New Roman"/>
              </a:rPr>
              <a:t>Central Processing Unit </a:t>
            </a:r>
            <a:r>
              <a:rPr sz="2400" spc="-5" dirty="0">
                <a:latin typeface="Times New Roman"/>
                <a:cs typeface="Times New Roman"/>
              </a:rPr>
              <a:t>(CPU): CPU </a:t>
            </a:r>
            <a:r>
              <a:rPr sz="2400" dirty="0">
                <a:latin typeface="Times New Roman"/>
                <a:cs typeface="Times New Roman"/>
              </a:rPr>
              <a:t>Speeds, </a:t>
            </a:r>
            <a:r>
              <a:rPr sz="2400" spc="-55" dirty="0">
                <a:latin typeface="Times New Roman"/>
                <a:cs typeface="Times New Roman"/>
              </a:rPr>
              <a:t>Word </a:t>
            </a:r>
            <a:r>
              <a:rPr sz="2400" dirty="0">
                <a:latin typeface="Times New Roman"/>
                <a:cs typeface="Times New Roman"/>
              </a:rPr>
              <a:t>Size,  Data </a:t>
            </a:r>
            <a:r>
              <a:rPr sz="2400" spc="-5" dirty="0">
                <a:latin typeface="Times New Roman"/>
                <a:cs typeface="Times New Roman"/>
              </a:rPr>
              <a:t>Path, </a:t>
            </a:r>
            <a:r>
              <a:rPr sz="2400" dirty="0">
                <a:latin typeface="Times New Roman"/>
                <a:cs typeface="Times New Roman"/>
              </a:rPr>
              <a:t>Internal Cache </a:t>
            </a:r>
            <a:r>
              <a:rPr sz="2400" spc="-30" dirty="0">
                <a:latin typeface="Times New Roman"/>
                <a:cs typeface="Times New Roman"/>
              </a:rPr>
              <a:t>memory, </a:t>
            </a:r>
            <a:r>
              <a:rPr sz="2400" dirty="0">
                <a:latin typeface="Times New Roman"/>
                <a:cs typeface="Times New Roman"/>
              </a:rPr>
              <a:t>Slots and sockets, </a:t>
            </a:r>
            <a:r>
              <a:rPr sz="2400" spc="-5" dirty="0">
                <a:latin typeface="Times New Roman"/>
                <a:cs typeface="Times New Roman"/>
              </a:rPr>
              <a:t>CISC vs  </a:t>
            </a:r>
            <a:r>
              <a:rPr sz="2400" dirty="0">
                <a:latin typeface="Times New Roman"/>
                <a:cs typeface="Times New Roman"/>
              </a:rPr>
              <a:t>RISC </a:t>
            </a:r>
            <a:r>
              <a:rPr sz="2400" spc="-10" dirty="0">
                <a:latin typeface="Times New Roman"/>
                <a:cs typeface="Times New Roman"/>
              </a:rPr>
              <a:t>processor, </a:t>
            </a:r>
            <a:r>
              <a:rPr sz="2400" spc="-5" dirty="0">
                <a:latin typeface="Times New Roman"/>
                <a:cs typeface="Times New Roman"/>
              </a:rPr>
              <a:t>CPU </a:t>
            </a:r>
            <a:r>
              <a:rPr sz="2400" dirty="0">
                <a:latin typeface="Times New Roman"/>
                <a:cs typeface="Times New Roman"/>
              </a:rPr>
              <a:t>chips preprocessors </a:t>
            </a:r>
            <a:r>
              <a:rPr sz="2400" spc="-5" dirty="0">
                <a:latin typeface="Times New Roman"/>
                <a:cs typeface="Times New Roman"/>
              </a:rPr>
              <a:t>motherboard  </a:t>
            </a:r>
            <a:r>
              <a:rPr sz="2400" spc="-20" dirty="0">
                <a:latin typeface="Times New Roman"/>
                <a:cs typeface="Times New Roman"/>
              </a:rPr>
              <a:t>Types/Form </a:t>
            </a:r>
            <a:r>
              <a:rPr sz="2400" dirty="0">
                <a:latin typeface="Times New Roman"/>
                <a:cs typeface="Times New Roman"/>
              </a:rPr>
              <a:t>Factors </a:t>
            </a:r>
            <a:r>
              <a:rPr sz="2400" spc="-114" dirty="0">
                <a:latin typeface="Times New Roman"/>
                <a:cs typeface="Times New Roman"/>
              </a:rPr>
              <a:t>(AT, </a:t>
            </a:r>
            <a:r>
              <a:rPr sz="2400" dirty="0">
                <a:latin typeface="Times New Roman"/>
                <a:cs typeface="Times New Roman"/>
              </a:rPr>
              <a:t>Baby </a:t>
            </a:r>
            <a:r>
              <a:rPr sz="2400" spc="-155" dirty="0">
                <a:latin typeface="Times New Roman"/>
                <a:cs typeface="Times New Roman"/>
              </a:rPr>
              <a:t>AT, </a:t>
            </a:r>
            <a:r>
              <a:rPr sz="2400" spc="-70" dirty="0">
                <a:latin typeface="Times New Roman"/>
                <a:cs typeface="Times New Roman"/>
              </a:rPr>
              <a:t>ATX, </a:t>
            </a:r>
            <a:r>
              <a:rPr sz="2400" spc="-5" dirty="0">
                <a:latin typeface="Times New Roman"/>
                <a:cs typeface="Times New Roman"/>
              </a:rPr>
              <a:t>LPX, NLX,</a:t>
            </a:r>
            <a:r>
              <a:rPr sz="2400" spc="80" dirty="0">
                <a:latin typeface="Times New Roman"/>
                <a:cs typeface="Times New Roman"/>
              </a:rPr>
              <a:t> </a:t>
            </a:r>
            <a:r>
              <a:rPr sz="2400" spc="-5" dirty="0">
                <a:latin typeface="Times New Roman"/>
                <a:cs typeface="Times New Roman"/>
              </a:rPr>
              <a:t>BTX)</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22801"/>
            <a:ext cx="16186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8 . </a:t>
            </a:r>
            <a:r>
              <a:rPr sz="2400" spc="-5" dirty="0">
                <a:solidFill>
                  <a:srgbClr val="000000"/>
                </a:solidFill>
              </a:rPr>
              <a:t>DVI</a:t>
            </a:r>
            <a:r>
              <a:rPr sz="2400" spc="-75" dirty="0">
                <a:solidFill>
                  <a:srgbClr val="000000"/>
                </a:solidFill>
              </a:rPr>
              <a:t> </a:t>
            </a:r>
            <a:r>
              <a:rPr sz="2400" dirty="0">
                <a:solidFill>
                  <a:srgbClr val="000000"/>
                </a:solidFill>
              </a:rPr>
              <a:t>Port</a:t>
            </a:r>
            <a:endParaRPr sz="2400"/>
          </a:p>
        </p:txBody>
      </p:sp>
      <p:sp>
        <p:nvSpPr>
          <p:cNvPr id="3" name="object 3"/>
          <p:cNvSpPr txBox="1"/>
          <p:nvPr/>
        </p:nvSpPr>
        <p:spPr>
          <a:xfrm>
            <a:off x="810260" y="2507103"/>
            <a:ext cx="6897370" cy="1854835"/>
          </a:xfrm>
          <a:prstGeom prst="rect">
            <a:avLst/>
          </a:prstGeom>
        </p:spPr>
        <p:txBody>
          <a:bodyPr vert="horz" wrap="square" lIns="0" tIns="12700" rIns="0" bIns="0" rtlCol="0">
            <a:spAutoFit/>
          </a:bodyPr>
          <a:lstStyle/>
          <a:p>
            <a:pPr marL="12700" marR="5080" indent="106680">
              <a:lnSpc>
                <a:spcPct val="100000"/>
              </a:lnSpc>
              <a:spcBef>
                <a:spcPts val="100"/>
              </a:spcBef>
            </a:pPr>
            <a:r>
              <a:rPr sz="2400" dirty="0">
                <a:latin typeface="Times New Roman"/>
                <a:cs typeface="Times New Roman"/>
              </a:rPr>
              <a:t>Digital </a:t>
            </a:r>
            <a:r>
              <a:rPr sz="2400" spc="-25" dirty="0">
                <a:latin typeface="Times New Roman"/>
                <a:cs typeface="Times New Roman"/>
              </a:rPr>
              <a:t>Visual </a:t>
            </a:r>
            <a:r>
              <a:rPr sz="2400" dirty="0">
                <a:latin typeface="Times New Roman"/>
                <a:cs typeface="Times New Roman"/>
              </a:rPr>
              <a:t>Interface </a:t>
            </a:r>
            <a:r>
              <a:rPr sz="2400" spc="-5" dirty="0">
                <a:latin typeface="Times New Roman"/>
                <a:cs typeface="Times New Roman"/>
              </a:rPr>
              <a:t>(DVI) </a:t>
            </a:r>
            <a:r>
              <a:rPr sz="2400" dirty="0">
                <a:latin typeface="Times New Roman"/>
                <a:cs typeface="Times New Roman"/>
              </a:rPr>
              <a:t>is a video display  interface developed by the Digital Display </a:t>
            </a:r>
            <a:r>
              <a:rPr sz="2400" spc="-30" dirty="0">
                <a:latin typeface="Times New Roman"/>
                <a:cs typeface="Times New Roman"/>
              </a:rPr>
              <a:t>Working  </a:t>
            </a:r>
            <a:r>
              <a:rPr sz="2400" dirty="0">
                <a:latin typeface="Times New Roman"/>
                <a:cs typeface="Times New Roman"/>
              </a:rPr>
              <a:t>Group </a:t>
            </a:r>
            <a:r>
              <a:rPr sz="2400" spc="-10" dirty="0">
                <a:latin typeface="Times New Roman"/>
                <a:cs typeface="Times New Roman"/>
              </a:rPr>
              <a:t>(DDWG). </a:t>
            </a:r>
            <a:r>
              <a:rPr sz="2400" spc="-5" dirty="0">
                <a:latin typeface="Times New Roman"/>
                <a:cs typeface="Times New Roman"/>
              </a:rPr>
              <a:t>The </a:t>
            </a:r>
            <a:r>
              <a:rPr sz="2400" dirty="0">
                <a:latin typeface="Times New Roman"/>
                <a:cs typeface="Times New Roman"/>
              </a:rPr>
              <a:t>digital interface is </a:t>
            </a:r>
            <a:r>
              <a:rPr sz="2400" spc="-5" dirty="0">
                <a:latin typeface="Times New Roman"/>
                <a:cs typeface="Times New Roman"/>
              </a:rPr>
              <a:t>used </a:t>
            </a:r>
            <a:r>
              <a:rPr sz="2400" dirty="0">
                <a:latin typeface="Times New Roman"/>
                <a:cs typeface="Times New Roman"/>
              </a:rPr>
              <a:t>to</a:t>
            </a:r>
            <a:r>
              <a:rPr sz="2400" spc="-75" dirty="0">
                <a:latin typeface="Times New Roman"/>
                <a:cs typeface="Times New Roman"/>
              </a:rPr>
              <a:t> </a:t>
            </a:r>
            <a:r>
              <a:rPr sz="2400" dirty="0">
                <a:latin typeface="Times New Roman"/>
                <a:cs typeface="Times New Roman"/>
              </a:rPr>
              <a:t>connect  a video source, such as a display controller to a display  device, such as a </a:t>
            </a:r>
            <a:r>
              <a:rPr sz="2400" spc="-5" dirty="0">
                <a:latin typeface="Times New Roman"/>
                <a:cs typeface="Times New Roman"/>
              </a:rPr>
              <a:t>computer</a:t>
            </a:r>
            <a:r>
              <a:rPr sz="2400" spc="-45" dirty="0">
                <a:latin typeface="Times New Roman"/>
                <a:cs typeface="Times New Roman"/>
              </a:rPr>
              <a:t> </a:t>
            </a:r>
            <a:r>
              <a:rPr sz="2400" spc="-20" dirty="0">
                <a:latin typeface="Times New Roman"/>
                <a:cs typeface="Times New Roman"/>
              </a:rPr>
              <a:t>monitor..</a:t>
            </a:r>
            <a:endParaRPr sz="2400">
              <a:latin typeface="Times New Roman"/>
              <a:cs typeface="Times New Roman"/>
            </a:endParaRPr>
          </a:p>
        </p:txBody>
      </p:sp>
      <p:sp>
        <p:nvSpPr>
          <p:cNvPr id="4" name="object 4"/>
          <p:cNvSpPr/>
          <p:nvPr/>
        </p:nvSpPr>
        <p:spPr>
          <a:xfrm>
            <a:off x="4038600" y="4495800"/>
            <a:ext cx="3810000" cy="157162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20</a:t>
            </a:fld>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327"/>
            <a:ext cx="7223759"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D</a:t>
            </a:r>
            <a:r>
              <a:rPr sz="2550" dirty="0">
                <a:solidFill>
                  <a:srgbClr val="000000"/>
                </a:solidFill>
              </a:rPr>
              <a:t>IFFERENCES BETWEEN </a:t>
            </a:r>
            <a:r>
              <a:rPr sz="3200" spc="-50" dirty="0">
                <a:solidFill>
                  <a:srgbClr val="000000"/>
                </a:solidFill>
              </a:rPr>
              <a:t>PC-AT </a:t>
            </a:r>
            <a:r>
              <a:rPr sz="3200" spc="5" dirty="0">
                <a:solidFill>
                  <a:srgbClr val="000000"/>
                </a:solidFill>
              </a:rPr>
              <a:t>&amp;</a:t>
            </a:r>
            <a:r>
              <a:rPr sz="3200" spc="390" dirty="0">
                <a:solidFill>
                  <a:srgbClr val="000000"/>
                </a:solidFill>
              </a:rPr>
              <a:t> </a:t>
            </a:r>
            <a:r>
              <a:rPr sz="3200" dirty="0">
                <a:solidFill>
                  <a:srgbClr val="000000"/>
                </a:solidFill>
              </a:rPr>
              <a:t>PC-XT</a:t>
            </a:r>
            <a:endParaRPr sz="3200"/>
          </a:p>
        </p:txBody>
      </p:sp>
      <p:grpSp>
        <p:nvGrpSpPr>
          <p:cNvPr id="3" name="object 3"/>
          <p:cNvGrpSpPr/>
          <p:nvPr/>
        </p:nvGrpSpPr>
        <p:grpSpPr>
          <a:xfrm>
            <a:off x="545591" y="926590"/>
            <a:ext cx="7726680" cy="5821680"/>
            <a:chOff x="545591" y="926590"/>
            <a:chExt cx="7726680" cy="5821680"/>
          </a:xfrm>
        </p:grpSpPr>
        <p:sp>
          <p:nvSpPr>
            <p:cNvPr id="4" name="object 4"/>
            <p:cNvSpPr/>
            <p:nvPr/>
          </p:nvSpPr>
          <p:spPr>
            <a:xfrm>
              <a:off x="545591" y="926590"/>
              <a:ext cx="7726680" cy="582168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09599" y="990600"/>
              <a:ext cx="7543800" cy="56388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90549" y="971550"/>
              <a:ext cx="7581900" cy="5676900"/>
            </a:xfrm>
            <a:custGeom>
              <a:avLst/>
              <a:gdLst/>
              <a:ahLst/>
              <a:cxnLst/>
              <a:rect l="l" t="t" r="r" b="b"/>
              <a:pathLst>
                <a:path w="7581900" h="5676900">
                  <a:moveTo>
                    <a:pt x="0" y="5676899"/>
                  </a:moveTo>
                  <a:lnTo>
                    <a:pt x="7581899" y="5676899"/>
                  </a:lnTo>
                  <a:lnTo>
                    <a:pt x="7581899" y="0"/>
                  </a:lnTo>
                  <a:lnTo>
                    <a:pt x="0" y="0"/>
                  </a:lnTo>
                  <a:lnTo>
                    <a:pt x="0" y="5676899"/>
                  </a:lnTo>
                  <a:close/>
                </a:path>
              </a:pathLst>
            </a:custGeom>
            <a:ln w="38099">
              <a:solidFill>
                <a:srgbClr val="0000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275717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M</a:t>
            </a:r>
            <a:r>
              <a:rPr sz="2550" spc="5" dirty="0">
                <a:solidFill>
                  <a:srgbClr val="000000"/>
                </a:solidFill>
              </a:rPr>
              <a:t>OTHERBOARD</a:t>
            </a:r>
            <a:endParaRPr sz="2550"/>
          </a:p>
        </p:txBody>
      </p:sp>
      <p:sp>
        <p:nvSpPr>
          <p:cNvPr id="3" name="object 3"/>
          <p:cNvSpPr txBox="1"/>
          <p:nvPr/>
        </p:nvSpPr>
        <p:spPr>
          <a:xfrm>
            <a:off x="459740" y="1013201"/>
            <a:ext cx="7997825" cy="3470275"/>
          </a:xfrm>
          <a:prstGeom prst="rect">
            <a:avLst/>
          </a:prstGeom>
        </p:spPr>
        <p:txBody>
          <a:bodyPr vert="horz" wrap="square" lIns="0" tIns="12700" rIns="0" bIns="0" rtlCol="0">
            <a:spAutoFit/>
          </a:bodyPr>
          <a:lstStyle/>
          <a:p>
            <a:pPr marL="287020" marR="197485"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A </a:t>
            </a:r>
            <a:r>
              <a:rPr sz="2400" b="1" dirty="0">
                <a:latin typeface="Times New Roman"/>
                <a:cs typeface="Times New Roman"/>
              </a:rPr>
              <a:t>motherboard </a:t>
            </a:r>
            <a:r>
              <a:rPr sz="2400" spc="-5" dirty="0">
                <a:latin typeface="Times New Roman"/>
                <a:cs typeface="Times New Roman"/>
              </a:rPr>
              <a:t>(sometimes alternatively </a:t>
            </a:r>
            <a:r>
              <a:rPr sz="2400" dirty="0">
                <a:latin typeface="Times New Roman"/>
                <a:cs typeface="Times New Roman"/>
              </a:rPr>
              <a:t>known as the</a:t>
            </a:r>
            <a:r>
              <a:rPr sz="2400" spc="-170" dirty="0">
                <a:latin typeface="Times New Roman"/>
                <a:cs typeface="Times New Roman"/>
              </a:rPr>
              <a:t> </a:t>
            </a:r>
            <a:r>
              <a:rPr sz="2400" b="1" dirty="0">
                <a:latin typeface="Times New Roman"/>
                <a:cs typeface="Times New Roman"/>
              </a:rPr>
              <a:t>main  </a:t>
            </a:r>
            <a:r>
              <a:rPr sz="2400" b="1" spc="-5" dirty="0">
                <a:latin typeface="Times New Roman"/>
                <a:cs typeface="Times New Roman"/>
              </a:rPr>
              <a:t>board</a:t>
            </a:r>
            <a:r>
              <a:rPr sz="2400" spc="-5" dirty="0">
                <a:latin typeface="Times New Roman"/>
                <a:cs typeface="Times New Roman"/>
              </a:rPr>
              <a:t>, </a:t>
            </a:r>
            <a:r>
              <a:rPr sz="2400" b="1" dirty="0">
                <a:latin typeface="Times New Roman"/>
                <a:cs typeface="Times New Roman"/>
              </a:rPr>
              <a:t>system board</a:t>
            </a:r>
            <a:r>
              <a:rPr sz="2400" dirty="0">
                <a:latin typeface="Times New Roman"/>
                <a:cs typeface="Times New Roman"/>
              </a:rPr>
              <a:t>, </a:t>
            </a:r>
            <a:r>
              <a:rPr sz="2400" b="1" dirty="0">
                <a:latin typeface="Times New Roman"/>
                <a:cs typeface="Times New Roman"/>
              </a:rPr>
              <a:t>planar board </a:t>
            </a:r>
            <a:r>
              <a:rPr sz="2400" dirty="0">
                <a:latin typeface="Times New Roman"/>
                <a:cs typeface="Times New Roman"/>
              </a:rPr>
              <a:t>or </a:t>
            </a:r>
            <a:r>
              <a:rPr sz="2400" b="1" dirty="0">
                <a:latin typeface="Times New Roman"/>
                <a:cs typeface="Times New Roman"/>
              </a:rPr>
              <a:t>logic board </a:t>
            </a:r>
            <a:r>
              <a:rPr sz="2400" dirty="0">
                <a:latin typeface="Times New Roman"/>
                <a:cs typeface="Times New Roman"/>
              </a:rPr>
              <a:t>or  </a:t>
            </a:r>
            <a:r>
              <a:rPr sz="2400" spc="-15" dirty="0">
                <a:latin typeface="Times New Roman"/>
                <a:cs typeface="Times New Roman"/>
              </a:rPr>
              <a:t>colloquially, </a:t>
            </a:r>
            <a:r>
              <a:rPr sz="2400" dirty="0">
                <a:latin typeface="Times New Roman"/>
                <a:cs typeface="Times New Roman"/>
              </a:rPr>
              <a:t>a </a:t>
            </a:r>
            <a:r>
              <a:rPr sz="2400" b="1" dirty="0">
                <a:latin typeface="Times New Roman"/>
                <a:cs typeface="Times New Roman"/>
              </a:rPr>
              <a:t>mobo</a:t>
            </a:r>
            <a:r>
              <a:rPr sz="2400" dirty="0">
                <a:latin typeface="Times New Roman"/>
                <a:cs typeface="Times New Roman"/>
              </a:rPr>
              <a:t>) is the </a:t>
            </a:r>
            <a:r>
              <a:rPr sz="2400" spc="-5" dirty="0">
                <a:latin typeface="Times New Roman"/>
                <a:cs typeface="Times New Roman"/>
              </a:rPr>
              <a:t>main </a:t>
            </a:r>
            <a:r>
              <a:rPr sz="2400" dirty="0">
                <a:latin typeface="Times New Roman"/>
                <a:cs typeface="Times New Roman"/>
              </a:rPr>
              <a:t>printed circuit board </a:t>
            </a:r>
            <a:r>
              <a:rPr sz="2400" spc="-5" dirty="0">
                <a:latin typeface="Times New Roman"/>
                <a:cs typeface="Times New Roman"/>
              </a:rPr>
              <a:t>(PCB)  </a:t>
            </a:r>
            <a:r>
              <a:rPr sz="2400" dirty="0">
                <a:latin typeface="Times New Roman"/>
                <a:cs typeface="Times New Roman"/>
              </a:rPr>
              <a:t>found in </a:t>
            </a:r>
            <a:r>
              <a:rPr sz="2400" spc="-5" dirty="0">
                <a:latin typeface="Times New Roman"/>
                <a:cs typeface="Times New Roman"/>
              </a:rPr>
              <a:t>computers </a:t>
            </a:r>
            <a:r>
              <a:rPr sz="2400" dirty="0">
                <a:latin typeface="Times New Roman"/>
                <a:cs typeface="Times New Roman"/>
              </a:rPr>
              <a:t>and other expandable</a:t>
            </a:r>
            <a:r>
              <a:rPr sz="2400" spc="-70" dirty="0">
                <a:latin typeface="Times New Roman"/>
                <a:cs typeface="Times New Roman"/>
              </a:rPr>
              <a:t> </a:t>
            </a:r>
            <a:r>
              <a:rPr sz="2400" spc="-5" dirty="0">
                <a:latin typeface="Times New Roman"/>
                <a:cs typeface="Times New Roman"/>
              </a:rPr>
              <a:t>systems.</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It holds </a:t>
            </a:r>
            <a:r>
              <a:rPr sz="2400" spc="-5" dirty="0">
                <a:latin typeface="Times New Roman"/>
                <a:cs typeface="Times New Roman"/>
              </a:rPr>
              <a:t>many </a:t>
            </a:r>
            <a:r>
              <a:rPr sz="2400" dirty="0">
                <a:latin typeface="Times New Roman"/>
                <a:cs typeface="Times New Roman"/>
              </a:rPr>
              <a:t>of the crucial electronic </a:t>
            </a:r>
            <a:r>
              <a:rPr sz="2400" spc="-5" dirty="0">
                <a:latin typeface="Times New Roman"/>
                <a:cs typeface="Times New Roman"/>
              </a:rPr>
              <a:t>components </a:t>
            </a:r>
            <a:r>
              <a:rPr sz="2400" dirty="0">
                <a:latin typeface="Times New Roman"/>
                <a:cs typeface="Times New Roman"/>
              </a:rPr>
              <a:t>of the  </a:t>
            </a:r>
            <a:r>
              <a:rPr sz="2400" spc="-5" dirty="0">
                <a:latin typeface="Times New Roman"/>
                <a:cs typeface="Times New Roman"/>
              </a:rPr>
              <a:t>system, </a:t>
            </a:r>
            <a:r>
              <a:rPr sz="2400" dirty="0">
                <a:latin typeface="Times New Roman"/>
                <a:cs typeface="Times New Roman"/>
              </a:rPr>
              <a:t>such as the central processing unit </a:t>
            </a:r>
            <a:r>
              <a:rPr sz="2400" spc="-5" dirty="0">
                <a:latin typeface="Times New Roman"/>
                <a:cs typeface="Times New Roman"/>
              </a:rPr>
              <a:t>(CPU) </a:t>
            </a:r>
            <a:r>
              <a:rPr sz="2400" dirty="0">
                <a:latin typeface="Times New Roman"/>
                <a:cs typeface="Times New Roman"/>
              </a:rPr>
              <a:t>and</a:t>
            </a:r>
            <a:r>
              <a:rPr sz="2400" spc="-110" dirty="0">
                <a:latin typeface="Times New Roman"/>
                <a:cs typeface="Times New Roman"/>
              </a:rPr>
              <a:t> </a:t>
            </a:r>
            <a:r>
              <a:rPr sz="2400" spc="-30" dirty="0">
                <a:latin typeface="Times New Roman"/>
                <a:cs typeface="Times New Roman"/>
              </a:rPr>
              <a:t>memory,  </a:t>
            </a:r>
            <a:r>
              <a:rPr sz="2400" dirty="0">
                <a:latin typeface="Times New Roman"/>
                <a:cs typeface="Times New Roman"/>
              </a:rPr>
              <a:t>and provides connectors </a:t>
            </a:r>
            <a:r>
              <a:rPr sz="2400" spc="-5" dirty="0">
                <a:latin typeface="Times New Roman"/>
                <a:cs typeface="Times New Roman"/>
              </a:rPr>
              <a:t>for </a:t>
            </a:r>
            <a:r>
              <a:rPr sz="2400" dirty="0">
                <a:latin typeface="Times New Roman"/>
                <a:cs typeface="Times New Roman"/>
              </a:rPr>
              <a:t>other</a:t>
            </a:r>
            <a:r>
              <a:rPr sz="2400" spc="-70" dirty="0">
                <a:latin typeface="Times New Roman"/>
                <a:cs typeface="Times New Roman"/>
              </a:rPr>
              <a:t> </a:t>
            </a:r>
            <a:r>
              <a:rPr sz="2400" dirty="0">
                <a:latin typeface="Times New Roman"/>
                <a:cs typeface="Times New Roman"/>
              </a:rPr>
              <a:t>peripherals.</a:t>
            </a:r>
            <a:endParaRPr sz="2400">
              <a:latin typeface="Times New Roman"/>
              <a:cs typeface="Times New Roman"/>
            </a:endParaRPr>
          </a:p>
          <a:p>
            <a:pPr marL="287020" marR="304165" indent="-274320">
              <a:lnSpc>
                <a:spcPct val="100000"/>
              </a:lnSpc>
              <a:spcBef>
                <a:spcPts val="605"/>
              </a:spcBef>
              <a:buClr>
                <a:srgbClr val="FE8537"/>
              </a:buClr>
              <a:buSzPct val="68750"/>
              <a:buFont typeface="Wingdings"/>
              <a:buChar char=""/>
              <a:tabLst>
                <a:tab pos="362585" algn="l"/>
                <a:tab pos="363220" algn="l"/>
              </a:tabLst>
            </a:pPr>
            <a:r>
              <a:rPr dirty="0"/>
              <a:t>	</a:t>
            </a:r>
            <a:r>
              <a:rPr sz="2400" dirty="0">
                <a:latin typeface="Times New Roman"/>
                <a:cs typeface="Times New Roman"/>
              </a:rPr>
              <a:t>Unlike a backplane, a </a:t>
            </a:r>
            <a:r>
              <a:rPr sz="2400" spc="-5" dirty="0">
                <a:latin typeface="Times New Roman"/>
                <a:cs typeface="Times New Roman"/>
              </a:rPr>
              <a:t>motherboard </a:t>
            </a:r>
            <a:r>
              <a:rPr sz="2400" dirty="0">
                <a:latin typeface="Times New Roman"/>
                <a:cs typeface="Times New Roman"/>
              </a:rPr>
              <a:t>contains significant</a:t>
            </a:r>
            <a:r>
              <a:rPr sz="2400" spc="-160" dirty="0">
                <a:latin typeface="Times New Roman"/>
                <a:cs typeface="Times New Roman"/>
              </a:rPr>
              <a:t> </a:t>
            </a:r>
            <a:r>
              <a:rPr sz="2400" spc="5" dirty="0">
                <a:latin typeface="Times New Roman"/>
                <a:cs typeface="Times New Roman"/>
              </a:rPr>
              <a:t>sub-  </a:t>
            </a:r>
            <a:r>
              <a:rPr sz="2400" spc="-5" dirty="0">
                <a:latin typeface="Times New Roman"/>
                <a:cs typeface="Times New Roman"/>
              </a:rPr>
              <a:t>systems </a:t>
            </a:r>
            <a:r>
              <a:rPr sz="2400" dirty="0">
                <a:latin typeface="Times New Roman"/>
                <a:cs typeface="Times New Roman"/>
              </a:rPr>
              <a:t>such as the processor and other</a:t>
            </a:r>
            <a:r>
              <a:rPr sz="2400" spc="-65" dirty="0">
                <a:latin typeface="Times New Roman"/>
                <a:cs typeface="Times New Roman"/>
              </a:rPr>
              <a:t> </a:t>
            </a:r>
            <a:r>
              <a:rPr sz="2400" spc="-5" dirty="0">
                <a:latin typeface="Times New Roman"/>
                <a:cs typeface="Times New Roman"/>
              </a:rPr>
              <a:t>components.</a:t>
            </a:r>
            <a:endParaRPr sz="2400">
              <a:latin typeface="Times New Roman"/>
              <a:cs typeface="Times New Roman"/>
            </a:endParaRPr>
          </a:p>
        </p:txBody>
      </p:sp>
      <p:sp>
        <p:nvSpPr>
          <p:cNvPr id="4" name="object 4"/>
          <p:cNvSpPr/>
          <p:nvPr/>
        </p:nvSpPr>
        <p:spPr>
          <a:xfrm>
            <a:off x="1600200" y="4648156"/>
            <a:ext cx="3267791" cy="2209843"/>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22</a:t>
            </a:fld>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5800" y="457200"/>
            <a:ext cx="7239000" cy="5791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4422775" cy="514350"/>
          </a:xfrm>
          <a:prstGeom prst="rect">
            <a:avLst/>
          </a:prstGeom>
        </p:spPr>
        <p:txBody>
          <a:bodyPr vert="horz" wrap="square" lIns="0" tIns="13335" rIns="0" bIns="0" rtlCol="0">
            <a:spAutoFit/>
          </a:bodyPr>
          <a:lstStyle/>
          <a:p>
            <a:pPr marL="12700">
              <a:lnSpc>
                <a:spcPct val="100000"/>
              </a:lnSpc>
              <a:spcBef>
                <a:spcPts val="105"/>
              </a:spcBef>
              <a:tabLst>
                <a:tab pos="1138555" algn="l"/>
              </a:tabLst>
            </a:pPr>
            <a:r>
              <a:rPr sz="3200" dirty="0"/>
              <a:t>T</a:t>
            </a:r>
            <a:r>
              <a:rPr sz="2550" dirty="0"/>
              <a:t>YPE	</a:t>
            </a:r>
            <a:r>
              <a:rPr sz="2550" spc="5" dirty="0"/>
              <a:t>OF</a:t>
            </a:r>
            <a:r>
              <a:rPr sz="2550" spc="-25" dirty="0"/>
              <a:t> </a:t>
            </a:r>
            <a:r>
              <a:rPr sz="3200" spc="5" dirty="0"/>
              <a:t>M</a:t>
            </a:r>
            <a:r>
              <a:rPr sz="2550" spc="5" dirty="0"/>
              <a:t>OTHERBOARD</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24</a:t>
            </a:fld>
            <a:endParaRPr dirty="0"/>
          </a:p>
        </p:txBody>
      </p:sp>
      <p:sp>
        <p:nvSpPr>
          <p:cNvPr id="3" name="object 3"/>
          <p:cNvSpPr txBox="1"/>
          <p:nvPr/>
        </p:nvSpPr>
        <p:spPr>
          <a:xfrm>
            <a:off x="749300" y="1171697"/>
            <a:ext cx="7774305" cy="4412615"/>
          </a:xfrm>
          <a:prstGeom prst="rect">
            <a:avLst/>
          </a:prstGeom>
        </p:spPr>
        <p:txBody>
          <a:bodyPr vert="horz" wrap="square" lIns="0" tIns="84455" rIns="0" bIns="0" rtlCol="0">
            <a:spAutoFit/>
          </a:bodyPr>
          <a:lstStyle/>
          <a:p>
            <a:pPr marL="358775" indent="-346710">
              <a:lnSpc>
                <a:spcPct val="100000"/>
              </a:lnSpc>
              <a:spcBef>
                <a:spcPts val="665"/>
              </a:spcBef>
              <a:buFont typeface="Century Schoolbook"/>
              <a:buAutoNum type="arabicPeriod"/>
              <a:tabLst>
                <a:tab pos="359410" algn="l"/>
              </a:tabLst>
            </a:pPr>
            <a:r>
              <a:rPr sz="2400" b="1" spc="-5" dirty="0">
                <a:latin typeface="Times New Roman"/>
                <a:cs typeface="Times New Roman"/>
              </a:rPr>
              <a:t>Non-Integrated </a:t>
            </a:r>
            <a:r>
              <a:rPr sz="2400" b="1" dirty="0">
                <a:latin typeface="Times New Roman"/>
                <a:cs typeface="Times New Roman"/>
              </a:rPr>
              <a:t>Motherboards</a:t>
            </a:r>
            <a:endParaRPr sz="2400">
              <a:latin typeface="Times New Roman"/>
              <a:cs typeface="Times New Roman"/>
            </a:endParaRPr>
          </a:p>
          <a:p>
            <a:pPr marL="561340" marR="118745" lvl="1" indent="-182880">
              <a:lnSpc>
                <a:spcPct val="100000"/>
              </a:lnSpc>
              <a:spcBef>
                <a:spcPts val="560"/>
              </a:spcBef>
              <a:buClr>
                <a:srgbClr val="E0752E"/>
              </a:buClr>
              <a:buSzPct val="60416"/>
              <a:buFont typeface="Wingdings"/>
              <a:buChar char=""/>
              <a:tabLst>
                <a:tab pos="561975" algn="l"/>
              </a:tabLst>
            </a:pPr>
            <a:r>
              <a:rPr sz="2400" spc="-5" dirty="0">
                <a:latin typeface="Times New Roman"/>
                <a:cs typeface="Times New Roman"/>
              </a:rPr>
              <a:t>Non-integrated </a:t>
            </a:r>
            <a:r>
              <a:rPr sz="2400" dirty="0">
                <a:latin typeface="Times New Roman"/>
                <a:cs typeface="Times New Roman"/>
              </a:rPr>
              <a:t>Motherboards have </a:t>
            </a:r>
            <a:r>
              <a:rPr sz="2400" spc="-5" dirty="0">
                <a:latin typeface="Times New Roman"/>
                <a:cs typeface="Times New Roman"/>
              </a:rPr>
              <a:t>assemblies </a:t>
            </a:r>
            <a:r>
              <a:rPr sz="2400" dirty="0">
                <a:latin typeface="Times New Roman"/>
                <a:cs typeface="Times New Roman"/>
              </a:rPr>
              <a:t>such as</a:t>
            </a:r>
            <a:r>
              <a:rPr sz="2400" spc="-80" dirty="0">
                <a:latin typeface="Times New Roman"/>
                <a:cs typeface="Times New Roman"/>
              </a:rPr>
              <a:t> </a:t>
            </a:r>
            <a:r>
              <a:rPr sz="2400" dirty="0">
                <a:latin typeface="Times New Roman"/>
                <a:cs typeface="Times New Roman"/>
              </a:rPr>
              <a:t>the  I/O port connectors (serial and parallel ports), hard drive  connectors, floppy controllers and connectors, joystick  connections etc installed as expansion</a:t>
            </a:r>
            <a:r>
              <a:rPr sz="2400" spc="-120" dirty="0">
                <a:latin typeface="Times New Roman"/>
                <a:cs typeface="Times New Roman"/>
              </a:rPr>
              <a:t> </a:t>
            </a:r>
            <a:r>
              <a:rPr sz="2400" dirty="0">
                <a:latin typeface="Times New Roman"/>
                <a:cs typeface="Times New Roman"/>
              </a:rPr>
              <a:t>boards.</a:t>
            </a:r>
            <a:endParaRPr sz="2400">
              <a:latin typeface="Times New Roman"/>
              <a:cs typeface="Times New Roman"/>
            </a:endParaRPr>
          </a:p>
          <a:p>
            <a:pPr marL="561340" marR="135890" lvl="1" indent="-182880">
              <a:lnSpc>
                <a:spcPct val="100000"/>
              </a:lnSpc>
              <a:spcBef>
                <a:spcPts val="585"/>
              </a:spcBef>
              <a:buClr>
                <a:srgbClr val="E0752E"/>
              </a:buClr>
              <a:buSzPct val="60416"/>
              <a:buFont typeface="Wingdings"/>
              <a:buChar char=""/>
              <a:tabLst>
                <a:tab pos="561975" algn="l"/>
              </a:tabLst>
            </a:pPr>
            <a:r>
              <a:rPr sz="2400" dirty="0">
                <a:latin typeface="Times New Roman"/>
                <a:cs typeface="Times New Roman"/>
              </a:rPr>
              <a:t>This takes up one or </a:t>
            </a:r>
            <a:r>
              <a:rPr sz="2400" spc="-5" dirty="0">
                <a:latin typeface="Times New Roman"/>
                <a:cs typeface="Times New Roman"/>
              </a:rPr>
              <a:t>more </a:t>
            </a:r>
            <a:r>
              <a:rPr sz="2400" dirty="0">
                <a:latin typeface="Times New Roman"/>
                <a:cs typeface="Times New Roman"/>
              </a:rPr>
              <a:t>of the </a:t>
            </a:r>
            <a:r>
              <a:rPr sz="2400" spc="-5" dirty="0">
                <a:latin typeface="Times New Roman"/>
                <a:cs typeface="Times New Roman"/>
              </a:rPr>
              <a:t>motherboard's</a:t>
            </a:r>
            <a:r>
              <a:rPr sz="2400" spc="-60" dirty="0">
                <a:latin typeface="Times New Roman"/>
                <a:cs typeface="Times New Roman"/>
              </a:rPr>
              <a:t> </a:t>
            </a:r>
            <a:r>
              <a:rPr sz="2400" dirty="0">
                <a:latin typeface="Times New Roman"/>
                <a:cs typeface="Times New Roman"/>
              </a:rPr>
              <a:t>expansion  slots and reduces the </a:t>
            </a:r>
            <a:r>
              <a:rPr sz="2400" spc="-5" dirty="0">
                <a:latin typeface="Times New Roman"/>
                <a:cs typeface="Times New Roman"/>
              </a:rPr>
              <a:t>amount </a:t>
            </a:r>
            <a:r>
              <a:rPr sz="2400" dirty="0">
                <a:latin typeface="Times New Roman"/>
                <a:cs typeface="Times New Roman"/>
              </a:rPr>
              <a:t>of free space inside the  </a:t>
            </a:r>
            <a:r>
              <a:rPr sz="2400" spc="-5" dirty="0">
                <a:latin typeface="Times New Roman"/>
                <a:cs typeface="Times New Roman"/>
              </a:rPr>
              <a:t>computer </a:t>
            </a:r>
            <a:r>
              <a:rPr sz="2400" dirty="0">
                <a:latin typeface="Times New Roman"/>
                <a:cs typeface="Times New Roman"/>
              </a:rPr>
              <a:t>case.</a:t>
            </a:r>
            <a:endParaRPr sz="2400">
              <a:latin typeface="Times New Roman"/>
              <a:cs typeface="Times New Roman"/>
            </a:endParaRPr>
          </a:p>
          <a:p>
            <a:pPr marL="561340" lvl="1" indent="-183515">
              <a:lnSpc>
                <a:spcPct val="100000"/>
              </a:lnSpc>
              <a:spcBef>
                <a:spcPts val="575"/>
              </a:spcBef>
              <a:buClr>
                <a:srgbClr val="E0752E"/>
              </a:buClr>
              <a:buSzPct val="60416"/>
              <a:buFont typeface="Wingdings"/>
              <a:buChar char=""/>
              <a:tabLst>
                <a:tab pos="561975" algn="l"/>
              </a:tabLst>
            </a:pPr>
            <a:r>
              <a:rPr sz="2400" spc="-5" dirty="0">
                <a:latin typeface="Times New Roman"/>
                <a:cs typeface="Times New Roman"/>
              </a:rPr>
              <a:t>Most of </a:t>
            </a:r>
            <a:r>
              <a:rPr sz="2400" dirty="0">
                <a:latin typeface="Times New Roman"/>
                <a:cs typeface="Times New Roman"/>
              </a:rPr>
              <a:t>the older </a:t>
            </a:r>
            <a:r>
              <a:rPr sz="2400" spc="-5" dirty="0">
                <a:latin typeface="Times New Roman"/>
                <a:cs typeface="Times New Roman"/>
              </a:rPr>
              <a:t>motherboards </a:t>
            </a:r>
            <a:r>
              <a:rPr sz="2400" dirty="0">
                <a:latin typeface="Times New Roman"/>
                <a:cs typeface="Times New Roman"/>
              </a:rPr>
              <a:t>were</a:t>
            </a:r>
            <a:r>
              <a:rPr sz="2400" spc="-30" dirty="0">
                <a:latin typeface="Times New Roman"/>
                <a:cs typeface="Times New Roman"/>
              </a:rPr>
              <a:t> </a:t>
            </a:r>
            <a:r>
              <a:rPr sz="2400" dirty="0">
                <a:latin typeface="Times New Roman"/>
                <a:cs typeface="Times New Roman"/>
              </a:rPr>
              <a:t>Non-Integrated.</a:t>
            </a:r>
            <a:endParaRPr sz="2400">
              <a:latin typeface="Times New Roman"/>
              <a:cs typeface="Times New Roman"/>
            </a:endParaRPr>
          </a:p>
          <a:p>
            <a:pPr marL="561340" marR="5080" lvl="1" indent="-182880">
              <a:lnSpc>
                <a:spcPct val="100000"/>
              </a:lnSpc>
              <a:spcBef>
                <a:spcPts val="580"/>
              </a:spcBef>
              <a:buClr>
                <a:srgbClr val="E0752E"/>
              </a:buClr>
              <a:buSzPct val="60416"/>
              <a:buFont typeface="Wingdings"/>
              <a:buChar char=""/>
              <a:tabLst>
                <a:tab pos="561975" algn="l"/>
              </a:tabLst>
            </a:pPr>
            <a:r>
              <a:rPr sz="2400" spc="-10" dirty="0">
                <a:latin typeface="Times New Roman"/>
                <a:cs typeface="Times New Roman"/>
              </a:rPr>
              <a:t>Some </a:t>
            </a:r>
            <a:r>
              <a:rPr sz="2400" dirty="0">
                <a:latin typeface="Times New Roman"/>
                <a:cs typeface="Times New Roman"/>
              </a:rPr>
              <a:t>of the later system </a:t>
            </a:r>
            <a:r>
              <a:rPr sz="2400" spc="-5" dirty="0">
                <a:latin typeface="Times New Roman"/>
                <a:cs typeface="Times New Roman"/>
              </a:rPr>
              <a:t>boards </a:t>
            </a:r>
            <a:r>
              <a:rPr sz="2400" dirty="0">
                <a:latin typeface="Times New Roman"/>
                <a:cs typeface="Times New Roman"/>
              </a:rPr>
              <a:t>began to integrate </a:t>
            </a:r>
            <a:r>
              <a:rPr sz="2400" spc="-5" dirty="0">
                <a:latin typeface="Times New Roman"/>
                <a:cs typeface="Times New Roman"/>
              </a:rPr>
              <a:t>some</a:t>
            </a:r>
            <a:r>
              <a:rPr sz="2400" spc="-145" dirty="0">
                <a:latin typeface="Times New Roman"/>
                <a:cs typeface="Times New Roman"/>
              </a:rPr>
              <a:t> </a:t>
            </a:r>
            <a:r>
              <a:rPr sz="2400" dirty="0">
                <a:latin typeface="Times New Roman"/>
                <a:cs typeface="Times New Roman"/>
              </a:rPr>
              <a:t>of  these </a:t>
            </a:r>
            <a:r>
              <a:rPr sz="2400" spc="-5" dirty="0">
                <a:latin typeface="Times New Roman"/>
                <a:cs typeface="Times New Roman"/>
              </a:rPr>
              <a:t>assemblies </a:t>
            </a:r>
            <a:r>
              <a:rPr sz="2400" dirty="0">
                <a:latin typeface="Times New Roman"/>
                <a:cs typeface="Times New Roman"/>
              </a:rPr>
              <a:t>right onto the circuit</a:t>
            </a:r>
            <a:r>
              <a:rPr sz="2400" spc="-105" dirty="0">
                <a:latin typeface="Times New Roman"/>
                <a:cs typeface="Times New Roman"/>
              </a:rPr>
              <a:t> </a:t>
            </a:r>
            <a:r>
              <a:rPr sz="2400" dirty="0">
                <a:latin typeface="Times New Roman"/>
                <a:cs typeface="Times New Roman"/>
              </a:rPr>
              <a:t>board.</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3100" y="239605"/>
            <a:ext cx="7791450" cy="5147945"/>
          </a:xfrm>
          <a:prstGeom prst="rect">
            <a:avLst/>
          </a:prstGeom>
        </p:spPr>
        <p:txBody>
          <a:bodyPr vert="horz" wrap="square" lIns="0" tIns="98425" rIns="0" bIns="0" rtlCol="0">
            <a:spAutoFit/>
          </a:bodyPr>
          <a:lstStyle/>
          <a:p>
            <a:pPr marL="367665" indent="-355600">
              <a:lnSpc>
                <a:spcPct val="100000"/>
              </a:lnSpc>
              <a:spcBef>
                <a:spcPts val="775"/>
              </a:spcBef>
              <a:buAutoNum type="arabicPeriod" startAt="2"/>
              <a:tabLst>
                <a:tab pos="368300" algn="l"/>
              </a:tabLst>
            </a:pPr>
            <a:r>
              <a:rPr sz="2800" b="1" spc="-5" dirty="0">
                <a:latin typeface="Times New Roman"/>
                <a:cs typeface="Times New Roman"/>
              </a:rPr>
              <a:t>Integrated</a:t>
            </a:r>
            <a:r>
              <a:rPr sz="2800" b="1" spc="-10" dirty="0">
                <a:latin typeface="Times New Roman"/>
                <a:cs typeface="Times New Roman"/>
              </a:rPr>
              <a:t> </a:t>
            </a:r>
            <a:r>
              <a:rPr sz="2800" b="1" dirty="0">
                <a:latin typeface="Times New Roman"/>
                <a:cs typeface="Times New Roman"/>
              </a:rPr>
              <a:t>Motherboards</a:t>
            </a:r>
            <a:endParaRPr sz="2800">
              <a:latin typeface="Times New Roman"/>
              <a:cs typeface="Times New Roman"/>
            </a:endParaRPr>
          </a:p>
          <a:p>
            <a:pPr marL="561340" marR="5080" lvl="1" indent="-182880">
              <a:lnSpc>
                <a:spcPct val="100000"/>
              </a:lnSpc>
              <a:spcBef>
                <a:spcPts val="670"/>
              </a:spcBef>
              <a:buClr>
                <a:srgbClr val="E0752E"/>
              </a:buClr>
              <a:buSzPct val="55357"/>
              <a:buFont typeface="Wingdings"/>
              <a:buChar char=""/>
              <a:tabLst>
                <a:tab pos="569595" algn="l"/>
              </a:tabLst>
            </a:pPr>
            <a:r>
              <a:rPr sz="2800" spc="-5" dirty="0">
                <a:latin typeface="Times New Roman"/>
                <a:cs typeface="Times New Roman"/>
              </a:rPr>
              <a:t>Integrated Motherboards have assemblies </a:t>
            </a:r>
            <a:r>
              <a:rPr sz="2800" dirty="0">
                <a:latin typeface="Times New Roman"/>
                <a:cs typeface="Times New Roman"/>
              </a:rPr>
              <a:t>that </a:t>
            </a:r>
            <a:r>
              <a:rPr sz="2800" spc="-10" dirty="0">
                <a:latin typeface="Times New Roman"/>
                <a:cs typeface="Times New Roman"/>
              </a:rPr>
              <a:t>are  </a:t>
            </a:r>
            <a:r>
              <a:rPr sz="2800" spc="-5" dirty="0">
                <a:latin typeface="Times New Roman"/>
                <a:cs typeface="Times New Roman"/>
              </a:rPr>
              <a:t>otherwise installed as </a:t>
            </a:r>
            <a:r>
              <a:rPr sz="2800" dirty="0">
                <a:latin typeface="Times New Roman"/>
                <a:cs typeface="Times New Roman"/>
              </a:rPr>
              <a:t>expansion </a:t>
            </a:r>
            <a:r>
              <a:rPr sz="2800" spc="-5" dirty="0">
                <a:latin typeface="Times New Roman"/>
                <a:cs typeface="Times New Roman"/>
              </a:rPr>
              <a:t>boards, integrated  or </a:t>
            </a:r>
            <a:r>
              <a:rPr sz="2800" dirty="0">
                <a:latin typeface="Times New Roman"/>
                <a:cs typeface="Times New Roman"/>
              </a:rPr>
              <a:t>built right onto </a:t>
            </a:r>
            <a:r>
              <a:rPr sz="2800" spc="-5" dirty="0">
                <a:latin typeface="Times New Roman"/>
                <a:cs typeface="Times New Roman"/>
              </a:rPr>
              <a:t>the</a:t>
            </a:r>
            <a:r>
              <a:rPr sz="2800" spc="-50" dirty="0">
                <a:latin typeface="Times New Roman"/>
                <a:cs typeface="Times New Roman"/>
              </a:rPr>
              <a:t> </a:t>
            </a:r>
            <a:r>
              <a:rPr sz="2800" dirty="0">
                <a:latin typeface="Times New Roman"/>
                <a:cs typeface="Times New Roman"/>
              </a:rPr>
              <a:t>board.</a:t>
            </a:r>
            <a:endParaRPr sz="2800">
              <a:latin typeface="Times New Roman"/>
              <a:cs typeface="Times New Roman"/>
            </a:endParaRPr>
          </a:p>
          <a:p>
            <a:pPr marL="561340" marR="339090" lvl="1" indent="-182880">
              <a:lnSpc>
                <a:spcPct val="100000"/>
              </a:lnSpc>
              <a:spcBef>
                <a:spcPts val="675"/>
              </a:spcBef>
              <a:buClr>
                <a:srgbClr val="E0752E"/>
              </a:buClr>
              <a:buSzPct val="55357"/>
              <a:buFont typeface="Wingdings"/>
              <a:buChar char=""/>
              <a:tabLst>
                <a:tab pos="569595" algn="l"/>
              </a:tabLst>
            </a:pPr>
            <a:r>
              <a:rPr sz="2800" spc="-5" dirty="0">
                <a:latin typeface="Times New Roman"/>
                <a:cs typeface="Times New Roman"/>
              </a:rPr>
              <a:t>The serial and parallel </a:t>
            </a:r>
            <a:r>
              <a:rPr sz="2800" dirty="0">
                <a:latin typeface="Times New Roman"/>
                <a:cs typeface="Times New Roman"/>
              </a:rPr>
              <a:t>ports, </a:t>
            </a:r>
            <a:r>
              <a:rPr sz="2800" spc="-5" dirty="0">
                <a:latin typeface="Times New Roman"/>
                <a:cs typeface="Times New Roman"/>
              </a:rPr>
              <a:t>the IDE and </a:t>
            </a:r>
            <a:r>
              <a:rPr sz="2800" dirty="0">
                <a:latin typeface="Times New Roman"/>
                <a:cs typeface="Times New Roman"/>
              </a:rPr>
              <a:t>floppy  drive, </a:t>
            </a:r>
            <a:r>
              <a:rPr sz="2800" spc="-10" dirty="0">
                <a:latin typeface="Times New Roman"/>
                <a:cs typeface="Times New Roman"/>
              </a:rPr>
              <a:t>and </a:t>
            </a:r>
            <a:r>
              <a:rPr sz="2800" spc="-5" dirty="0">
                <a:latin typeface="Times New Roman"/>
                <a:cs typeface="Times New Roman"/>
              </a:rPr>
              <a:t>joystick all connect directly to the  motherboard.</a:t>
            </a:r>
            <a:endParaRPr sz="2800">
              <a:latin typeface="Times New Roman"/>
              <a:cs typeface="Times New Roman"/>
            </a:endParaRPr>
          </a:p>
          <a:p>
            <a:pPr marL="561340" marR="182880" lvl="1" indent="-182880">
              <a:lnSpc>
                <a:spcPct val="100000"/>
              </a:lnSpc>
              <a:spcBef>
                <a:spcPts val="675"/>
              </a:spcBef>
              <a:buClr>
                <a:srgbClr val="E0752E"/>
              </a:buClr>
              <a:buSzPct val="55357"/>
              <a:buFont typeface="Wingdings"/>
              <a:buChar char=""/>
              <a:tabLst>
                <a:tab pos="569595" algn="l"/>
              </a:tabLst>
            </a:pPr>
            <a:r>
              <a:rPr sz="2800" spc="-5" dirty="0">
                <a:latin typeface="Times New Roman"/>
                <a:cs typeface="Times New Roman"/>
              </a:rPr>
              <a:t>This is now standard on any latest model 486 and  above.</a:t>
            </a:r>
            <a:endParaRPr sz="2800">
              <a:latin typeface="Times New Roman"/>
              <a:cs typeface="Times New Roman"/>
            </a:endParaRPr>
          </a:p>
          <a:p>
            <a:pPr marL="561340" marR="235585" lvl="1" indent="-182880">
              <a:lnSpc>
                <a:spcPct val="100000"/>
              </a:lnSpc>
              <a:spcBef>
                <a:spcPts val="675"/>
              </a:spcBef>
              <a:buClr>
                <a:srgbClr val="E0752E"/>
              </a:buClr>
              <a:buSzPct val="55357"/>
              <a:buFont typeface="Wingdings"/>
              <a:buChar char=""/>
              <a:tabLst>
                <a:tab pos="569595" algn="l"/>
              </a:tabLst>
            </a:pPr>
            <a:r>
              <a:rPr sz="2800" spc="-5" dirty="0">
                <a:latin typeface="Times New Roman"/>
                <a:cs typeface="Times New Roman"/>
              </a:rPr>
              <a:t>It tends to </a:t>
            </a:r>
            <a:r>
              <a:rPr sz="2800" dirty="0">
                <a:latin typeface="Times New Roman"/>
                <a:cs typeface="Times New Roman"/>
              </a:rPr>
              <a:t>free </a:t>
            </a:r>
            <a:r>
              <a:rPr sz="2800" spc="-5" dirty="0">
                <a:latin typeface="Times New Roman"/>
                <a:cs typeface="Times New Roman"/>
              </a:rPr>
              <a:t>up some space </a:t>
            </a:r>
            <a:r>
              <a:rPr sz="2800" dirty="0">
                <a:latin typeface="Times New Roman"/>
                <a:cs typeface="Times New Roman"/>
              </a:rPr>
              <a:t>inside </a:t>
            </a:r>
            <a:r>
              <a:rPr sz="2800" spc="-5" dirty="0">
                <a:latin typeface="Times New Roman"/>
                <a:cs typeface="Times New Roman"/>
              </a:rPr>
              <a:t>the case</a:t>
            </a:r>
            <a:r>
              <a:rPr sz="2800" spc="-65" dirty="0">
                <a:latin typeface="Times New Roman"/>
                <a:cs typeface="Times New Roman"/>
              </a:rPr>
              <a:t> </a:t>
            </a:r>
            <a:r>
              <a:rPr sz="2800" spc="-5" dirty="0">
                <a:latin typeface="Times New Roman"/>
                <a:cs typeface="Times New Roman"/>
              </a:rPr>
              <a:t>and  allows </a:t>
            </a:r>
            <a:r>
              <a:rPr sz="2800" dirty="0">
                <a:latin typeface="Times New Roman"/>
                <a:cs typeface="Times New Roman"/>
              </a:rPr>
              <a:t>for </a:t>
            </a:r>
            <a:r>
              <a:rPr sz="2800" spc="-5" dirty="0">
                <a:latin typeface="Times New Roman"/>
                <a:cs typeface="Times New Roman"/>
              </a:rPr>
              <a:t>better accessibility and</a:t>
            </a:r>
            <a:r>
              <a:rPr sz="2800" spc="-35" dirty="0">
                <a:latin typeface="Times New Roman"/>
                <a:cs typeface="Times New Roman"/>
              </a:rPr>
              <a:t> </a:t>
            </a:r>
            <a:r>
              <a:rPr sz="2800" spc="-25" dirty="0">
                <a:latin typeface="Times New Roman"/>
                <a:cs typeface="Times New Roman"/>
              </a:rPr>
              <a:t>airflow.</a:t>
            </a:r>
            <a:endParaRPr sz="28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0" y="330131"/>
            <a:ext cx="7612380" cy="2806065"/>
          </a:xfrm>
          <a:prstGeom prst="rect">
            <a:avLst/>
          </a:prstGeom>
        </p:spPr>
        <p:txBody>
          <a:bodyPr vert="horz" wrap="square" lIns="0" tIns="85725" rIns="0" bIns="0" rtlCol="0">
            <a:spAutoFit/>
          </a:bodyPr>
          <a:lstStyle/>
          <a:p>
            <a:pPr marL="317500" indent="-305435">
              <a:lnSpc>
                <a:spcPct val="100000"/>
              </a:lnSpc>
              <a:spcBef>
                <a:spcPts val="675"/>
              </a:spcBef>
              <a:buAutoNum type="arabicPeriod" startAt="3"/>
              <a:tabLst>
                <a:tab pos="318135" algn="l"/>
              </a:tabLst>
            </a:pPr>
            <a:r>
              <a:rPr sz="2400" b="1" dirty="0">
                <a:latin typeface="Times New Roman"/>
                <a:cs typeface="Times New Roman"/>
              </a:rPr>
              <a:t>Embedded</a:t>
            </a:r>
            <a:r>
              <a:rPr sz="2400" b="1" spc="-5" dirty="0">
                <a:latin typeface="Times New Roman"/>
                <a:cs typeface="Times New Roman"/>
              </a:rPr>
              <a:t> </a:t>
            </a:r>
            <a:r>
              <a:rPr sz="2400" b="1" dirty="0">
                <a:latin typeface="Times New Roman"/>
                <a:cs typeface="Times New Roman"/>
              </a:rPr>
              <a:t>Motherboard</a:t>
            </a:r>
            <a:endParaRPr sz="2400">
              <a:latin typeface="Times New Roman"/>
              <a:cs typeface="Times New Roman"/>
            </a:endParaRPr>
          </a:p>
          <a:p>
            <a:pPr marL="560705" marR="323850" lvl="1" indent="-182880">
              <a:lnSpc>
                <a:spcPct val="100000"/>
              </a:lnSpc>
              <a:spcBef>
                <a:spcPts val="580"/>
              </a:spcBef>
              <a:buClr>
                <a:srgbClr val="E0752E"/>
              </a:buClr>
              <a:buSzPct val="60416"/>
              <a:buFont typeface="Wingdings"/>
              <a:buChar char=""/>
              <a:tabLst>
                <a:tab pos="561340" algn="l"/>
              </a:tabLst>
            </a:pPr>
            <a:r>
              <a:rPr sz="2400" dirty="0">
                <a:latin typeface="Times New Roman"/>
                <a:cs typeface="Times New Roman"/>
              </a:rPr>
              <a:t>In an </a:t>
            </a:r>
            <a:r>
              <a:rPr sz="2400" spc="-10" dirty="0">
                <a:latin typeface="Times New Roman"/>
                <a:cs typeface="Times New Roman"/>
              </a:rPr>
              <a:t>effort </a:t>
            </a:r>
            <a:r>
              <a:rPr sz="2400" dirty="0">
                <a:latin typeface="Times New Roman"/>
                <a:cs typeface="Times New Roman"/>
              </a:rPr>
              <a:t>to reduce the cost (and size) of a </a:t>
            </a:r>
            <a:r>
              <a:rPr sz="2400" spc="-5" dirty="0">
                <a:latin typeface="Times New Roman"/>
                <a:cs typeface="Times New Roman"/>
              </a:rPr>
              <a:t>computer  </a:t>
            </a:r>
            <a:r>
              <a:rPr sz="2400" dirty="0">
                <a:latin typeface="Times New Roman"/>
                <a:cs typeface="Times New Roman"/>
              </a:rPr>
              <a:t>system even </a:t>
            </a:r>
            <a:r>
              <a:rPr sz="2400" spc="-5" dirty="0">
                <a:latin typeface="Times New Roman"/>
                <a:cs typeface="Times New Roman"/>
              </a:rPr>
              <a:t>more, manufacturers </a:t>
            </a:r>
            <a:r>
              <a:rPr sz="2400" dirty="0">
                <a:latin typeface="Times New Roman"/>
                <a:cs typeface="Times New Roman"/>
              </a:rPr>
              <a:t>began </a:t>
            </a:r>
            <a:r>
              <a:rPr sz="2400" spc="-5" dirty="0">
                <a:latin typeface="Times New Roman"/>
                <a:cs typeface="Times New Roman"/>
              </a:rPr>
              <a:t>integrating</a:t>
            </a:r>
            <a:r>
              <a:rPr sz="2400" spc="-70" dirty="0">
                <a:latin typeface="Times New Roman"/>
                <a:cs typeface="Times New Roman"/>
              </a:rPr>
              <a:t> </a:t>
            </a:r>
            <a:r>
              <a:rPr sz="2400" dirty="0">
                <a:latin typeface="Times New Roman"/>
                <a:cs typeface="Times New Roman"/>
              </a:rPr>
              <a:t>(or  </a:t>
            </a:r>
            <a:r>
              <a:rPr sz="2400" spc="-5" dirty="0">
                <a:latin typeface="Times New Roman"/>
                <a:cs typeface="Times New Roman"/>
              </a:rPr>
              <a:t>embedding) </a:t>
            </a:r>
            <a:r>
              <a:rPr sz="2400" dirty="0">
                <a:latin typeface="Times New Roman"/>
                <a:cs typeface="Times New Roman"/>
              </a:rPr>
              <a:t>technologies such as video, </a:t>
            </a:r>
            <a:r>
              <a:rPr sz="2400" spc="-5" dirty="0">
                <a:latin typeface="Times New Roman"/>
                <a:cs typeface="Times New Roman"/>
              </a:rPr>
              <a:t>sound,  </a:t>
            </a:r>
            <a:r>
              <a:rPr sz="2400" dirty="0">
                <a:latin typeface="Times New Roman"/>
                <a:cs typeface="Times New Roman"/>
              </a:rPr>
              <a:t>networking and </a:t>
            </a:r>
            <a:r>
              <a:rPr sz="2400" spc="-10" dirty="0">
                <a:latin typeface="Times New Roman"/>
                <a:cs typeface="Times New Roman"/>
              </a:rPr>
              <a:t>modems </a:t>
            </a:r>
            <a:r>
              <a:rPr sz="2400" dirty="0">
                <a:latin typeface="Times New Roman"/>
                <a:cs typeface="Times New Roman"/>
              </a:rPr>
              <a:t>right onto the system</a:t>
            </a:r>
            <a:r>
              <a:rPr sz="2400" spc="-90" dirty="0">
                <a:latin typeface="Times New Roman"/>
                <a:cs typeface="Times New Roman"/>
              </a:rPr>
              <a:t> </a:t>
            </a:r>
            <a:r>
              <a:rPr sz="2400" dirty="0">
                <a:latin typeface="Times New Roman"/>
                <a:cs typeface="Times New Roman"/>
              </a:rPr>
              <a:t>board.</a:t>
            </a:r>
            <a:endParaRPr sz="2400">
              <a:latin typeface="Times New Roman"/>
              <a:cs typeface="Times New Roman"/>
            </a:endParaRPr>
          </a:p>
          <a:p>
            <a:pPr marL="560705" marR="5080" lvl="1" indent="-182880">
              <a:lnSpc>
                <a:spcPct val="100000"/>
              </a:lnSpc>
              <a:spcBef>
                <a:spcPts val="575"/>
              </a:spcBef>
              <a:buClr>
                <a:srgbClr val="E0752E"/>
              </a:buClr>
              <a:buSzPct val="60416"/>
              <a:buFont typeface="Wingdings"/>
              <a:buChar char=""/>
              <a:tabLst>
                <a:tab pos="561340" algn="l"/>
              </a:tabLst>
            </a:pPr>
            <a:r>
              <a:rPr sz="2400" dirty="0">
                <a:latin typeface="Times New Roman"/>
                <a:cs typeface="Times New Roman"/>
              </a:rPr>
              <a:t>This </a:t>
            </a:r>
            <a:r>
              <a:rPr sz="2400" spc="-5" dirty="0">
                <a:latin typeface="Times New Roman"/>
                <a:cs typeface="Times New Roman"/>
              </a:rPr>
              <a:t>dramatically </a:t>
            </a:r>
            <a:r>
              <a:rPr sz="2400" dirty="0">
                <a:latin typeface="Times New Roman"/>
                <a:cs typeface="Times New Roman"/>
              </a:rPr>
              <a:t>increases the cost of the </a:t>
            </a:r>
            <a:r>
              <a:rPr sz="2400" spc="-5" dirty="0">
                <a:latin typeface="Times New Roman"/>
                <a:cs typeface="Times New Roman"/>
              </a:rPr>
              <a:t>main </a:t>
            </a:r>
            <a:r>
              <a:rPr sz="2400" dirty="0">
                <a:latin typeface="Times New Roman"/>
                <a:cs typeface="Times New Roman"/>
              </a:rPr>
              <a:t>board</a:t>
            </a:r>
            <a:r>
              <a:rPr sz="2400" spc="-170" dirty="0">
                <a:latin typeface="Times New Roman"/>
                <a:cs typeface="Times New Roman"/>
              </a:rPr>
              <a:t> </a:t>
            </a:r>
            <a:r>
              <a:rPr sz="2400" dirty="0">
                <a:latin typeface="Times New Roman"/>
                <a:cs typeface="Times New Roman"/>
              </a:rPr>
              <a:t>but  reduces the cost of the overall</a:t>
            </a:r>
            <a:r>
              <a:rPr sz="2400" spc="-90" dirty="0">
                <a:latin typeface="Times New Roman"/>
                <a:cs typeface="Times New Roman"/>
              </a:rPr>
              <a:t> </a:t>
            </a:r>
            <a:r>
              <a:rPr sz="2400" spc="-5" dirty="0">
                <a:latin typeface="Times New Roman"/>
                <a:cs typeface="Times New Roman"/>
              </a:rPr>
              <a:t>system.</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0"/>
            <a:ext cx="7565390" cy="1087755"/>
          </a:xfrm>
          <a:prstGeom prst="rect">
            <a:avLst/>
          </a:prstGeom>
        </p:spPr>
        <p:txBody>
          <a:bodyPr vert="horz" wrap="square" lIns="0" tIns="114935" rIns="0" bIns="0" rtlCol="0">
            <a:spAutoFit/>
          </a:bodyPr>
          <a:lstStyle/>
          <a:p>
            <a:pPr marL="12700">
              <a:lnSpc>
                <a:spcPct val="100000"/>
              </a:lnSpc>
              <a:spcBef>
                <a:spcPts val="905"/>
              </a:spcBef>
            </a:pPr>
            <a:r>
              <a:rPr sz="3200" dirty="0">
                <a:solidFill>
                  <a:srgbClr val="000000"/>
                </a:solidFill>
              </a:rPr>
              <a:t>F</a:t>
            </a:r>
            <a:r>
              <a:rPr sz="2550" dirty="0">
                <a:solidFill>
                  <a:srgbClr val="000000"/>
                </a:solidFill>
              </a:rPr>
              <a:t>UNCTION </a:t>
            </a:r>
            <a:r>
              <a:rPr sz="3200" dirty="0">
                <a:solidFill>
                  <a:srgbClr val="000000"/>
                </a:solidFill>
              </a:rPr>
              <a:t>&amp; B</a:t>
            </a:r>
            <a:r>
              <a:rPr sz="2550" dirty="0">
                <a:solidFill>
                  <a:srgbClr val="000000"/>
                </a:solidFill>
              </a:rPr>
              <a:t>LOCK </a:t>
            </a:r>
            <a:r>
              <a:rPr sz="3200" dirty="0">
                <a:solidFill>
                  <a:srgbClr val="000000"/>
                </a:solidFill>
              </a:rPr>
              <a:t>D</a:t>
            </a:r>
            <a:r>
              <a:rPr sz="2550" dirty="0">
                <a:solidFill>
                  <a:srgbClr val="000000"/>
                </a:solidFill>
              </a:rPr>
              <a:t>IAGRAM OF</a:t>
            </a:r>
            <a:r>
              <a:rPr sz="2550" spc="595" dirty="0">
                <a:solidFill>
                  <a:srgbClr val="000000"/>
                </a:solidFill>
              </a:rPr>
              <a:t> </a:t>
            </a:r>
            <a:r>
              <a:rPr sz="3200" dirty="0">
                <a:solidFill>
                  <a:srgbClr val="000000"/>
                </a:solidFill>
              </a:rPr>
              <a:t>M</a:t>
            </a:r>
            <a:r>
              <a:rPr sz="2550" dirty="0">
                <a:solidFill>
                  <a:srgbClr val="000000"/>
                </a:solidFill>
              </a:rPr>
              <a:t>OTHER</a:t>
            </a:r>
            <a:endParaRPr sz="2550"/>
          </a:p>
          <a:p>
            <a:pPr marL="12700">
              <a:lnSpc>
                <a:spcPct val="100000"/>
              </a:lnSpc>
              <a:spcBef>
                <a:spcPts val="655"/>
              </a:spcBef>
            </a:pPr>
            <a:r>
              <a:rPr sz="2550" spc="5" dirty="0">
                <a:solidFill>
                  <a:srgbClr val="000000"/>
                </a:solidFill>
              </a:rPr>
              <a:t>BOARD</a:t>
            </a:r>
            <a:endParaRPr sz="2550"/>
          </a:p>
        </p:txBody>
      </p:sp>
      <p:sp>
        <p:nvSpPr>
          <p:cNvPr id="3" name="object 3"/>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27</a:t>
            </a:r>
            <a:endParaRPr sz="1400">
              <a:latin typeface="Century Schoolbook"/>
              <a:cs typeface="Century Schoolbook"/>
            </a:endParaRPr>
          </a:p>
        </p:txBody>
      </p:sp>
      <p:sp>
        <p:nvSpPr>
          <p:cNvPr id="4" name="object 4"/>
          <p:cNvSpPr/>
          <p:nvPr/>
        </p:nvSpPr>
        <p:spPr>
          <a:xfrm>
            <a:off x="457200" y="1447800"/>
            <a:ext cx="7772400" cy="1447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145850" y="3147133"/>
            <a:ext cx="4091940" cy="337947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1.Processor</a:t>
            </a:r>
            <a:endParaRPr sz="2400">
              <a:latin typeface="Times New Roman"/>
              <a:cs typeface="Times New Roman"/>
            </a:endParaRPr>
          </a:p>
          <a:p>
            <a:pPr marL="12700" marR="1259205">
              <a:lnSpc>
                <a:spcPct val="100000"/>
              </a:lnSpc>
            </a:pPr>
            <a:r>
              <a:rPr sz="2400" spc="-5" dirty="0">
                <a:latin typeface="Times New Roman"/>
                <a:cs typeface="Times New Roman"/>
              </a:rPr>
              <a:t>2.Co-Processor  </a:t>
            </a:r>
            <a:r>
              <a:rPr sz="2400" dirty="0">
                <a:latin typeface="Times New Roman"/>
                <a:cs typeface="Times New Roman"/>
              </a:rPr>
              <a:t>3.Clock </a:t>
            </a:r>
            <a:r>
              <a:rPr sz="2800" spc="-5" dirty="0">
                <a:latin typeface="Times New Roman"/>
                <a:cs typeface="Times New Roman"/>
              </a:rPr>
              <a:t>Generation  </a:t>
            </a:r>
            <a:r>
              <a:rPr sz="2400" spc="-5" dirty="0">
                <a:latin typeface="Times New Roman"/>
                <a:cs typeface="Times New Roman"/>
              </a:rPr>
              <a:t>4.Bus Sub </a:t>
            </a:r>
            <a:r>
              <a:rPr sz="2400" dirty="0">
                <a:latin typeface="Times New Roman"/>
                <a:cs typeface="Times New Roman"/>
              </a:rPr>
              <a:t>System  5.Interrupt Controller  6.Rom &amp; Ram Logic  </a:t>
            </a:r>
            <a:r>
              <a:rPr sz="2400" spc="-10" dirty="0">
                <a:latin typeface="Times New Roman"/>
                <a:cs typeface="Times New Roman"/>
              </a:rPr>
              <a:t>7.Timer/Counter</a:t>
            </a:r>
            <a:r>
              <a:rPr sz="2400" spc="-80" dirty="0">
                <a:latin typeface="Times New Roman"/>
                <a:cs typeface="Times New Roman"/>
              </a:rPr>
              <a:t> </a:t>
            </a:r>
            <a:r>
              <a:rPr sz="2400" dirty="0">
                <a:latin typeface="Times New Roman"/>
                <a:cs typeface="Times New Roman"/>
              </a:rPr>
              <a:t>Logic  </a:t>
            </a:r>
            <a:r>
              <a:rPr sz="2400" spc="-5" dirty="0">
                <a:latin typeface="Times New Roman"/>
                <a:cs typeface="Times New Roman"/>
              </a:rPr>
              <a:t>8.DMA</a:t>
            </a:r>
            <a:r>
              <a:rPr sz="2400" spc="-130" dirty="0">
                <a:latin typeface="Times New Roman"/>
                <a:cs typeface="Times New Roman"/>
              </a:rPr>
              <a:t> </a:t>
            </a:r>
            <a:r>
              <a:rPr sz="2400" dirty="0">
                <a:latin typeface="Times New Roman"/>
                <a:cs typeface="Times New Roman"/>
              </a:rPr>
              <a:t>Controller</a:t>
            </a:r>
            <a:endParaRPr sz="2400">
              <a:latin typeface="Times New Roman"/>
              <a:cs typeface="Times New Roman"/>
            </a:endParaRPr>
          </a:p>
          <a:p>
            <a:pPr marL="12700">
              <a:lnSpc>
                <a:spcPct val="100000"/>
              </a:lnSpc>
            </a:pPr>
            <a:r>
              <a:rPr sz="2400" dirty="0">
                <a:latin typeface="Times New Roman"/>
                <a:cs typeface="Times New Roman"/>
              </a:rPr>
              <a:t>9.PPI(Peripheral Interface</a:t>
            </a:r>
            <a:r>
              <a:rPr sz="2400" spc="-155" dirty="0">
                <a:latin typeface="Times New Roman"/>
                <a:cs typeface="Times New Roman"/>
              </a:rPr>
              <a:t> </a:t>
            </a:r>
            <a:r>
              <a:rPr sz="2400" dirty="0">
                <a:latin typeface="Times New Roman"/>
                <a:cs typeface="Times New Roman"/>
              </a:rPr>
              <a:t>Logic)</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275717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M</a:t>
            </a:r>
            <a:r>
              <a:rPr sz="2550" spc="5" dirty="0">
                <a:solidFill>
                  <a:srgbClr val="000000"/>
                </a:solidFill>
              </a:rPr>
              <a:t>OTHERBOARD</a:t>
            </a:r>
            <a:endParaRPr sz="2550"/>
          </a:p>
        </p:txBody>
      </p:sp>
      <p:sp>
        <p:nvSpPr>
          <p:cNvPr id="3" name="object 3"/>
          <p:cNvSpPr txBox="1"/>
          <p:nvPr/>
        </p:nvSpPr>
        <p:spPr>
          <a:xfrm>
            <a:off x="3473318" y="513024"/>
            <a:ext cx="2461260" cy="415925"/>
          </a:xfrm>
          <a:prstGeom prst="rect">
            <a:avLst/>
          </a:prstGeom>
        </p:spPr>
        <p:txBody>
          <a:bodyPr vert="horz" wrap="square" lIns="0" tIns="13335" rIns="0" bIns="0" rtlCol="0">
            <a:spAutoFit/>
          </a:bodyPr>
          <a:lstStyle/>
          <a:p>
            <a:pPr marL="12700">
              <a:lnSpc>
                <a:spcPct val="100000"/>
              </a:lnSpc>
              <a:spcBef>
                <a:spcPts val="105"/>
              </a:spcBef>
            </a:pPr>
            <a:r>
              <a:rPr sz="2550" b="1" spc="5" dirty="0">
                <a:latin typeface="Times New Roman"/>
                <a:cs typeface="Times New Roman"/>
              </a:rPr>
              <a:t>FROM</a:t>
            </a:r>
            <a:r>
              <a:rPr sz="2550" b="1" spc="75" dirty="0">
                <a:latin typeface="Times New Roman"/>
                <a:cs typeface="Times New Roman"/>
              </a:rPr>
              <a:t> </a:t>
            </a:r>
            <a:r>
              <a:rPr sz="2550" b="1" spc="-35" dirty="0">
                <a:latin typeface="Times New Roman"/>
                <a:cs typeface="Times New Roman"/>
              </a:rPr>
              <a:t>FACTOR</a:t>
            </a:r>
            <a:endParaRPr sz="2550">
              <a:latin typeface="Times New Roman"/>
              <a:cs typeface="Times New Roman"/>
            </a:endParaRPr>
          </a:p>
        </p:txBody>
      </p:sp>
      <p:sp>
        <p:nvSpPr>
          <p:cNvPr id="4" name="object 4"/>
          <p:cNvSpPr txBox="1"/>
          <p:nvPr/>
        </p:nvSpPr>
        <p:spPr>
          <a:xfrm>
            <a:off x="383540" y="1089401"/>
            <a:ext cx="7955915" cy="266319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a:t>
            </a:r>
            <a:r>
              <a:rPr sz="2400" spc="-95" dirty="0">
                <a:latin typeface="Times New Roman"/>
                <a:cs typeface="Times New Roman"/>
              </a:rPr>
              <a:t>ATX </a:t>
            </a:r>
            <a:r>
              <a:rPr sz="2400" spc="-5" dirty="0">
                <a:latin typeface="Times New Roman"/>
                <a:cs typeface="Times New Roman"/>
              </a:rPr>
              <a:t>family </a:t>
            </a:r>
            <a:r>
              <a:rPr sz="2400" dirty="0">
                <a:latin typeface="Times New Roman"/>
                <a:cs typeface="Times New Roman"/>
              </a:rPr>
              <a:t>of </a:t>
            </a:r>
            <a:r>
              <a:rPr sz="2400" spc="-5" dirty="0">
                <a:latin typeface="Times New Roman"/>
                <a:cs typeface="Times New Roman"/>
              </a:rPr>
              <a:t>motherboards </a:t>
            </a:r>
            <a:r>
              <a:rPr sz="2400" dirty="0">
                <a:latin typeface="Times New Roman"/>
                <a:cs typeface="Times New Roman"/>
              </a:rPr>
              <a:t>has </a:t>
            </a:r>
            <a:r>
              <a:rPr sz="2400" spc="-5" dirty="0">
                <a:latin typeface="Times New Roman"/>
                <a:cs typeface="Times New Roman"/>
              </a:rPr>
              <a:t>dominated </a:t>
            </a:r>
            <a:r>
              <a:rPr sz="2400" dirty="0">
                <a:latin typeface="Times New Roman"/>
                <a:cs typeface="Times New Roman"/>
              </a:rPr>
              <a:t>desktop  </a:t>
            </a:r>
            <a:r>
              <a:rPr sz="2400" spc="-5" dirty="0">
                <a:latin typeface="Times New Roman"/>
                <a:cs typeface="Times New Roman"/>
              </a:rPr>
              <a:t>computer </a:t>
            </a:r>
            <a:r>
              <a:rPr sz="2400" dirty="0">
                <a:latin typeface="Times New Roman"/>
                <a:cs typeface="Times New Roman"/>
              </a:rPr>
              <a:t>designs since the late 1990s. </a:t>
            </a:r>
            <a:r>
              <a:rPr sz="2400" spc="-95" dirty="0">
                <a:latin typeface="Times New Roman"/>
                <a:cs typeface="Times New Roman"/>
              </a:rPr>
              <a:t>ATX </a:t>
            </a:r>
            <a:r>
              <a:rPr sz="2400" dirty="0">
                <a:latin typeface="Times New Roman"/>
                <a:cs typeface="Times New Roman"/>
              </a:rPr>
              <a:t>stands for  "Advanced </a:t>
            </a:r>
            <a:r>
              <a:rPr sz="2400" spc="-20" dirty="0">
                <a:latin typeface="Times New Roman"/>
                <a:cs typeface="Times New Roman"/>
              </a:rPr>
              <a:t>Technology </a:t>
            </a:r>
            <a:r>
              <a:rPr sz="2400" dirty="0">
                <a:latin typeface="Times New Roman"/>
                <a:cs typeface="Times New Roman"/>
              </a:rPr>
              <a:t>Extended," and it replaced the </a:t>
            </a:r>
            <a:r>
              <a:rPr sz="2400" spc="-140" dirty="0">
                <a:latin typeface="Times New Roman"/>
                <a:cs typeface="Times New Roman"/>
              </a:rPr>
              <a:t>AT </a:t>
            </a:r>
            <a:r>
              <a:rPr sz="2400" dirty="0">
                <a:latin typeface="Times New Roman"/>
                <a:cs typeface="Times New Roman"/>
              </a:rPr>
              <a:t>and  </a:t>
            </a:r>
            <a:r>
              <a:rPr sz="2400" spc="-40" dirty="0">
                <a:latin typeface="Times New Roman"/>
                <a:cs typeface="Times New Roman"/>
              </a:rPr>
              <a:t>Baby-AT </a:t>
            </a:r>
            <a:r>
              <a:rPr sz="2400" spc="-5" dirty="0">
                <a:latin typeface="Times New Roman"/>
                <a:cs typeface="Times New Roman"/>
              </a:rPr>
              <a:t>form </a:t>
            </a:r>
            <a:r>
              <a:rPr sz="2400" dirty="0">
                <a:latin typeface="Times New Roman"/>
                <a:cs typeface="Times New Roman"/>
              </a:rPr>
              <a:t>factors developed in the </a:t>
            </a:r>
            <a:r>
              <a:rPr sz="2400" spc="-10" dirty="0">
                <a:latin typeface="Times New Roman"/>
                <a:cs typeface="Times New Roman"/>
              </a:rPr>
              <a:t>mid </a:t>
            </a:r>
            <a:r>
              <a:rPr sz="2400" dirty="0">
                <a:latin typeface="Times New Roman"/>
                <a:cs typeface="Times New Roman"/>
              </a:rPr>
              <a:t>1980s </a:t>
            </a:r>
            <a:r>
              <a:rPr sz="2400" spc="-5" dirty="0">
                <a:latin typeface="Times New Roman"/>
                <a:cs typeface="Times New Roman"/>
              </a:rPr>
              <a:t>for </a:t>
            </a:r>
            <a:r>
              <a:rPr sz="2400" dirty="0">
                <a:latin typeface="Times New Roman"/>
                <a:cs typeface="Times New Roman"/>
              </a:rPr>
              <a:t>the</a:t>
            </a:r>
            <a:r>
              <a:rPr sz="2400" spc="-110" dirty="0">
                <a:latin typeface="Times New Roman"/>
                <a:cs typeface="Times New Roman"/>
              </a:rPr>
              <a:t> </a:t>
            </a:r>
            <a:r>
              <a:rPr sz="2400" dirty="0">
                <a:latin typeface="Times New Roman"/>
                <a:cs typeface="Times New Roman"/>
              </a:rPr>
              <a:t>IBM  </a:t>
            </a:r>
            <a:r>
              <a:rPr sz="2400" spc="-5" dirty="0">
                <a:latin typeface="Times New Roman"/>
                <a:cs typeface="Times New Roman"/>
              </a:rPr>
              <a:t>PC </a:t>
            </a:r>
            <a:r>
              <a:rPr sz="2400" spc="-135" dirty="0">
                <a:latin typeface="Times New Roman"/>
                <a:cs typeface="Times New Roman"/>
              </a:rPr>
              <a:t>AT </a:t>
            </a:r>
            <a:r>
              <a:rPr sz="2400" dirty="0">
                <a:latin typeface="Times New Roman"/>
                <a:cs typeface="Times New Roman"/>
              </a:rPr>
              <a:t>and its rivals. </a:t>
            </a:r>
            <a:r>
              <a:rPr sz="2400" spc="-95" dirty="0">
                <a:latin typeface="Times New Roman"/>
                <a:cs typeface="Times New Roman"/>
              </a:rPr>
              <a:t>ATX </a:t>
            </a:r>
            <a:r>
              <a:rPr sz="2400" spc="-5" dirty="0">
                <a:latin typeface="Times New Roman"/>
                <a:cs typeface="Times New Roman"/>
              </a:rPr>
              <a:t>motherboards </a:t>
            </a:r>
            <a:r>
              <a:rPr sz="2400" dirty="0">
                <a:latin typeface="Times New Roman"/>
                <a:cs typeface="Times New Roman"/>
              </a:rPr>
              <a:t>have the following  </a:t>
            </a:r>
            <a:r>
              <a:rPr sz="2400" spc="-5" dirty="0">
                <a:latin typeface="Times New Roman"/>
                <a:cs typeface="Times New Roman"/>
              </a:rPr>
              <a:t>characteristics:</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b="1" i="1" spc="-45" dirty="0">
                <a:latin typeface="Times New Roman"/>
                <a:cs typeface="Times New Roman"/>
              </a:rPr>
              <a:t>ATX </a:t>
            </a:r>
            <a:r>
              <a:rPr sz="2400" b="1" i="1" dirty="0">
                <a:latin typeface="Times New Roman"/>
                <a:cs typeface="Times New Roman"/>
              </a:rPr>
              <a:t>Motherboard Family Comparison</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28</a:t>
            </a:r>
            <a:endParaRPr sz="1400">
              <a:latin typeface="Century Schoolbook"/>
              <a:cs typeface="Century Schoolbook"/>
            </a:endParaRPr>
          </a:p>
        </p:txBody>
      </p:sp>
      <p:sp>
        <p:nvSpPr>
          <p:cNvPr id="6" name="object 6"/>
          <p:cNvSpPr/>
          <p:nvPr/>
        </p:nvSpPr>
        <p:spPr>
          <a:xfrm>
            <a:off x="838200" y="4038600"/>
            <a:ext cx="7086600" cy="220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71698"/>
            <a:ext cx="57873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C</a:t>
            </a:r>
            <a:r>
              <a:rPr sz="2550" dirty="0">
                <a:solidFill>
                  <a:srgbClr val="000000"/>
                </a:solidFill>
              </a:rPr>
              <a:t>OMPONENTS OF</a:t>
            </a:r>
            <a:r>
              <a:rPr sz="2550" spc="250" dirty="0">
                <a:solidFill>
                  <a:srgbClr val="000000"/>
                </a:solidFill>
              </a:rPr>
              <a:t> </a:t>
            </a:r>
            <a:r>
              <a:rPr sz="3200" dirty="0">
                <a:solidFill>
                  <a:srgbClr val="000000"/>
                </a:solidFill>
              </a:rPr>
              <a:t>M</a:t>
            </a:r>
            <a:r>
              <a:rPr sz="2550" dirty="0">
                <a:solidFill>
                  <a:srgbClr val="000000"/>
                </a:solidFill>
              </a:rPr>
              <a:t>OTHERBOARD</a:t>
            </a:r>
            <a:endParaRPr sz="2550"/>
          </a:p>
        </p:txBody>
      </p:sp>
      <p:sp>
        <p:nvSpPr>
          <p:cNvPr id="3" name="object 3"/>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29</a:t>
            </a:r>
            <a:endParaRPr sz="1400">
              <a:latin typeface="Century Schoolbook"/>
              <a:cs typeface="Century Schoolbook"/>
            </a:endParaRPr>
          </a:p>
        </p:txBody>
      </p:sp>
      <p:sp>
        <p:nvSpPr>
          <p:cNvPr id="4" name="object 4"/>
          <p:cNvSpPr/>
          <p:nvPr/>
        </p:nvSpPr>
        <p:spPr>
          <a:xfrm>
            <a:off x="4953000" y="762000"/>
            <a:ext cx="3048000" cy="4800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069650" y="1241801"/>
            <a:ext cx="3082925" cy="4781550"/>
          </a:xfrm>
          <a:prstGeom prst="rect">
            <a:avLst/>
          </a:prstGeom>
        </p:spPr>
        <p:txBody>
          <a:bodyPr vert="horz" wrap="square" lIns="0" tIns="12700" rIns="0" bIns="0" rtlCol="0">
            <a:spAutoFit/>
          </a:bodyPr>
          <a:lstStyle/>
          <a:p>
            <a:pPr marL="317500" indent="-304800">
              <a:lnSpc>
                <a:spcPct val="100000"/>
              </a:lnSpc>
              <a:spcBef>
                <a:spcPts val="100"/>
              </a:spcBef>
              <a:buAutoNum type="arabicPeriod"/>
              <a:tabLst>
                <a:tab pos="317500" algn="l"/>
              </a:tabLst>
            </a:pPr>
            <a:r>
              <a:rPr sz="2400" dirty="0">
                <a:latin typeface="Times New Roman"/>
                <a:cs typeface="Times New Roman"/>
              </a:rPr>
              <a:t>Mouse &amp;</a:t>
            </a:r>
            <a:r>
              <a:rPr sz="2400" spc="-35" dirty="0">
                <a:latin typeface="Times New Roman"/>
                <a:cs typeface="Times New Roman"/>
              </a:rPr>
              <a:t> </a:t>
            </a:r>
            <a:r>
              <a:rPr sz="2400" dirty="0">
                <a:latin typeface="Times New Roman"/>
                <a:cs typeface="Times New Roman"/>
              </a:rPr>
              <a:t>keyboard</a:t>
            </a:r>
            <a:endParaRPr sz="2400">
              <a:latin typeface="Times New Roman"/>
              <a:cs typeface="Times New Roman"/>
            </a:endParaRPr>
          </a:p>
          <a:p>
            <a:pPr marL="317500" indent="-304800">
              <a:lnSpc>
                <a:spcPct val="100000"/>
              </a:lnSpc>
              <a:buAutoNum type="arabicPeriod"/>
              <a:tabLst>
                <a:tab pos="317500" algn="l"/>
              </a:tabLst>
            </a:pPr>
            <a:r>
              <a:rPr sz="2400" spc="-5" dirty="0">
                <a:latin typeface="Times New Roman"/>
                <a:cs typeface="Times New Roman"/>
              </a:rPr>
              <a:t>USB</a:t>
            </a:r>
            <a:endParaRPr sz="2400">
              <a:latin typeface="Times New Roman"/>
              <a:cs typeface="Times New Roman"/>
            </a:endParaRPr>
          </a:p>
          <a:p>
            <a:pPr marL="317500" indent="-304800">
              <a:lnSpc>
                <a:spcPct val="100000"/>
              </a:lnSpc>
              <a:buAutoNum type="arabicPeriod"/>
              <a:tabLst>
                <a:tab pos="317500" algn="l"/>
              </a:tabLst>
            </a:pPr>
            <a:r>
              <a:rPr sz="2400" dirty="0">
                <a:latin typeface="Times New Roman"/>
                <a:cs typeface="Times New Roman"/>
              </a:rPr>
              <a:t>Parallel</a:t>
            </a:r>
            <a:r>
              <a:rPr sz="2400" spc="-50" dirty="0">
                <a:latin typeface="Times New Roman"/>
                <a:cs typeface="Times New Roman"/>
              </a:rPr>
              <a:t> </a:t>
            </a:r>
            <a:r>
              <a:rPr sz="2400" dirty="0">
                <a:latin typeface="Times New Roman"/>
                <a:cs typeface="Times New Roman"/>
              </a:rPr>
              <a:t>port</a:t>
            </a:r>
            <a:endParaRPr sz="2400">
              <a:latin typeface="Times New Roman"/>
              <a:cs typeface="Times New Roman"/>
            </a:endParaRPr>
          </a:p>
          <a:p>
            <a:pPr marL="317500" indent="-304800">
              <a:lnSpc>
                <a:spcPct val="100000"/>
              </a:lnSpc>
              <a:buAutoNum type="arabicPeriod"/>
              <a:tabLst>
                <a:tab pos="317500" algn="l"/>
              </a:tabLst>
            </a:pPr>
            <a:r>
              <a:rPr sz="2400" spc="-5" dirty="0">
                <a:latin typeface="Times New Roman"/>
                <a:cs typeface="Times New Roman"/>
              </a:rPr>
              <a:t>CPU</a:t>
            </a:r>
            <a:r>
              <a:rPr sz="2400" spc="10" dirty="0">
                <a:latin typeface="Times New Roman"/>
                <a:cs typeface="Times New Roman"/>
              </a:rPr>
              <a:t> </a:t>
            </a:r>
            <a:r>
              <a:rPr sz="2400" dirty="0">
                <a:latin typeface="Times New Roman"/>
                <a:cs typeface="Times New Roman"/>
              </a:rPr>
              <a:t>Chip</a:t>
            </a:r>
            <a:endParaRPr sz="2400">
              <a:latin typeface="Times New Roman"/>
              <a:cs typeface="Times New Roman"/>
            </a:endParaRPr>
          </a:p>
          <a:p>
            <a:pPr marL="317500" indent="-304800">
              <a:lnSpc>
                <a:spcPct val="100000"/>
              </a:lnSpc>
              <a:buAutoNum type="arabicPeriod"/>
              <a:tabLst>
                <a:tab pos="317500" algn="l"/>
              </a:tabLst>
            </a:pPr>
            <a:r>
              <a:rPr sz="2400" spc="-5" dirty="0">
                <a:latin typeface="Times New Roman"/>
                <a:cs typeface="Times New Roman"/>
              </a:rPr>
              <a:t>RAM</a:t>
            </a:r>
            <a:r>
              <a:rPr sz="2400" spc="5" dirty="0">
                <a:latin typeface="Times New Roman"/>
                <a:cs typeface="Times New Roman"/>
              </a:rPr>
              <a:t> </a:t>
            </a:r>
            <a:r>
              <a:rPr sz="2400" dirty="0">
                <a:latin typeface="Times New Roman"/>
                <a:cs typeface="Times New Roman"/>
              </a:rPr>
              <a:t>slots</a:t>
            </a:r>
            <a:endParaRPr sz="2400">
              <a:latin typeface="Times New Roman"/>
              <a:cs typeface="Times New Roman"/>
            </a:endParaRPr>
          </a:p>
          <a:p>
            <a:pPr marL="317500" indent="-305435">
              <a:lnSpc>
                <a:spcPct val="100000"/>
              </a:lnSpc>
              <a:spcBef>
                <a:spcPts val="5"/>
              </a:spcBef>
              <a:buAutoNum type="arabicPeriod"/>
              <a:tabLst>
                <a:tab pos="318135" algn="l"/>
              </a:tabLst>
            </a:pPr>
            <a:r>
              <a:rPr sz="2400" dirty="0">
                <a:latin typeface="Times New Roman"/>
                <a:cs typeface="Times New Roman"/>
              </a:rPr>
              <a:t>Floppy</a:t>
            </a:r>
            <a:r>
              <a:rPr sz="2400" spc="-20" dirty="0">
                <a:latin typeface="Times New Roman"/>
                <a:cs typeface="Times New Roman"/>
              </a:rPr>
              <a:t> </a:t>
            </a:r>
            <a:r>
              <a:rPr sz="2400" dirty="0">
                <a:latin typeface="Times New Roman"/>
                <a:cs typeface="Times New Roman"/>
              </a:rPr>
              <a:t>controller</a:t>
            </a:r>
            <a:endParaRPr sz="2400">
              <a:latin typeface="Times New Roman"/>
              <a:cs typeface="Times New Roman"/>
            </a:endParaRPr>
          </a:p>
          <a:p>
            <a:pPr marL="317500" indent="-304800">
              <a:lnSpc>
                <a:spcPct val="100000"/>
              </a:lnSpc>
              <a:buAutoNum type="arabicPeriod"/>
              <a:tabLst>
                <a:tab pos="317500" algn="l"/>
              </a:tabLst>
            </a:pPr>
            <a:r>
              <a:rPr sz="2400" dirty="0">
                <a:latin typeface="Times New Roman"/>
                <a:cs typeface="Times New Roman"/>
              </a:rPr>
              <a:t>IDE</a:t>
            </a:r>
            <a:r>
              <a:rPr sz="2400" spc="-10" dirty="0">
                <a:latin typeface="Times New Roman"/>
                <a:cs typeface="Times New Roman"/>
              </a:rPr>
              <a:t> </a:t>
            </a:r>
            <a:r>
              <a:rPr sz="2400" dirty="0">
                <a:latin typeface="Times New Roman"/>
                <a:cs typeface="Times New Roman"/>
              </a:rPr>
              <a:t>controller</a:t>
            </a:r>
            <a:endParaRPr sz="2400">
              <a:latin typeface="Times New Roman"/>
              <a:cs typeface="Times New Roman"/>
            </a:endParaRPr>
          </a:p>
          <a:p>
            <a:pPr marL="317500" indent="-304800">
              <a:lnSpc>
                <a:spcPct val="100000"/>
              </a:lnSpc>
              <a:buAutoNum type="arabicPeriod"/>
              <a:tabLst>
                <a:tab pos="317500" algn="l"/>
              </a:tabLst>
            </a:pPr>
            <a:r>
              <a:rPr sz="2400" spc="-5" dirty="0">
                <a:latin typeface="Times New Roman"/>
                <a:cs typeface="Times New Roman"/>
              </a:rPr>
              <a:t>PCI</a:t>
            </a:r>
            <a:r>
              <a:rPr sz="2400" spc="-95" dirty="0">
                <a:latin typeface="Times New Roman"/>
                <a:cs typeface="Times New Roman"/>
              </a:rPr>
              <a:t> </a:t>
            </a:r>
            <a:r>
              <a:rPr sz="2400" dirty="0">
                <a:latin typeface="Times New Roman"/>
                <a:cs typeface="Times New Roman"/>
              </a:rPr>
              <a:t>slot</a:t>
            </a:r>
            <a:endParaRPr sz="2400">
              <a:latin typeface="Times New Roman"/>
              <a:cs typeface="Times New Roman"/>
            </a:endParaRPr>
          </a:p>
          <a:p>
            <a:pPr marL="317500" indent="-304800">
              <a:lnSpc>
                <a:spcPct val="100000"/>
              </a:lnSpc>
              <a:buAutoNum type="arabicPeriod"/>
              <a:tabLst>
                <a:tab pos="317500" algn="l"/>
              </a:tabLst>
            </a:pPr>
            <a:r>
              <a:rPr sz="2400" spc="-5" dirty="0">
                <a:latin typeface="Times New Roman"/>
                <a:cs typeface="Times New Roman"/>
              </a:rPr>
              <a:t>ISA</a:t>
            </a:r>
            <a:r>
              <a:rPr sz="2400" spc="-215" dirty="0">
                <a:latin typeface="Times New Roman"/>
                <a:cs typeface="Times New Roman"/>
              </a:rPr>
              <a:t> </a:t>
            </a:r>
            <a:r>
              <a:rPr sz="2400" dirty="0">
                <a:latin typeface="Times New Roman"/>
                <a:cs typeface="Times New Roman"/>
              </a:rPr>
              <a:t>slot</a:t>
            </a:r>
            <a:endParaRPr sz="2400">
              <a:latin typeface="Times New Roman"/>
              <a:cs typeface="Times New Roman"/>
            </a:endParaRPr>
          </a:p>
          <a:p>
            <a:pPr marL="469900" indent="-457834">
              <a:lnSpc>
                <a:spcPct val="100000"/>
              </a:lnSpc>
              <a:buAutoNum type="arabicPeriod"/>
              <a:tabLst>
                <a:tab pos="470534" algn="l"/>
              </a:tabLst>
            </a:pPr>
            <a:r>
              <a:rPr sz="2400" spc="-5" dirty="0">
                <a:latin typeface="Times New Roman"/>
                <a:cs typeface="Times New Roman"/>
              </a:rPr>
              <a:t>CMOS</a:t>
            </a:r>
            <a:r>
              <a:rPr sz="2400" dirty="0">
                <a:latin typeface="Times New Roman"/>
                <a:cs typeface="Times New Roman"/>
              </a:rPr>
              <a:t> Battery</a:t>
            </a:r>
            <a:endParaRPr sz="2400">
              <a:latin typeface="Times New Roman"/>
              <a:cs typeface="Times New Roman"/>
            </a:endParaRPr>
          </a:p>
          <a:p>
            <a:pPr marL="441959" indent="-429895">
              <a:lnSpc>
                <a:spcPct val="100000"/>
              </a:lnSpc>
              <a:buAutoNum type="arabicPeriod"/>
              <a:tabLst>
                <a:tab pos="442595" algn="l"/>
              </a:tabLst>
            </a:pPr>
            <a:r>
              <a:rPr sz="2400" spc="-5" dirty="0">
                <a:latin typeface="Times New Roman"/>
                <a:cs typeface="Times New Roman"/>
              </a:rPr>
              <a:t>AGP</a:t>
            </a:r>
            <a:r>
              <a:rPr sz="2400" spc="-85" dirty="0">
                <a:latin typeface="Times New Roman"/>
                <a:cs typeface="Times New Roman"/>
              </a:rPr>
              <a:t> </a:t>
            </a:r>
            <a:r>
              <a:rPr sz="2400" dirty="0">
                <a:latin typeface="Times New Roman"/>
                <a:cs typeface="Times New Roman"/>
              </a:rPr>
              <a:t>slot</a:t>
            </a:r>
            <a:endParaRPr sz="2400">
              <a:latin typeface="Times New Roman"/>
              <a:cs typeface="Times New Roman"/>
            </a:endParaRPr>
          </a:p>
          <a:p>
            <a:pPr marL="469900" indent="-457200">
              <a:lnSpc>
                <a:spcPct val="100000"/>
              </a:lnSpc>
              <a:buAutoNum type="arabicPeriod"/>
              <a:tabLst>
                <a:tab pos="469900" algn="l"/>
              </a:tabLst>
            </a:pPr>
            <a:r>
              <a:rPr sz="2400" spc="-5" dirty="0">
                <a:latin typeface="Times New Roman"/>
                <a:cs typeface="Times New Roman"/>
              </a:rPr>
              <a:t>CPU</a:t>
            </a:r>
            <a:r>
              <a:rPr sz="2400" spc="10" dirty="0">
                <a:latin typeface="Times New Roman"/>
                <a:cs typeface="Times New Roman"/>
              </a:rPr>
              <a:t> </a:t>
            </a:r>
            <a:r>
              <a:rPr sz="2400" dirty="0">
                <a:latin typeface="Times New Roman"/>
                <a:cs typeface="Times New Roman"/>
              </a:rPr>
              <a:t>slot</a:t>
            </a:r>
            <a:endParaRPr sz="2400">
              <a:latin typeface="Times New Roman"/>
              <a:cs typeface="Times New Roman"/>
            </a:endParaRPr>
          </a:p>
          <a:p>
            <a:pPr marL="469900" indent="-457200">
              <a:lnSpc>
                <a:spcPct val="100000"/>
              </a:lnSpc>
              <a:buAutoNum type="arabicPeriod"/>
              <a:tabLst>
                <a:tab pos="469900" algn="l"/>
              </a:tabLst>
            </a:pPr>
            <a:r>
              <a:rPr sz="2400" dirty="0">
                <a:latin typeface="Times New Roman"/>
                <a:cs typeface="Times New Roman"/>
              </a:rPr>
              <a:t>Power supply plug</a:t>
            </a:r>
            <a:r>
              <a:rPr sz="2400" spc="-95" dirty="0">
                <a:latin typeface="Times New Roman"/>
                <a:cs typeface="Times New Roman"/>
              </a:rPr>
              <a:t> </a:t>
            </a:r>
            <a:r>
              <a:rPr sz="2400" dirty="0">
                <a:latin typeface="Times New Roman"/>
                <a:cs typeface="Times New Roman"/>
              </a:rPr>
              <a:t>in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403295"/>
            <a:ext cx="8128000" cy="5452110"/>
          </a:xfrm>
          <a:prstGeom prst="rect">
            <a:avLst/>
          </a:prstGeom>
        </p:spPr>
        <p:txBody>
          <a:bodyPr vert="horz" wrap="square" lIns="0" tIns="12700" rIns="0" bIns="0" rtlCol="0">
            <a:spAutoFit/>
          </a:bodyPr>
          <a:lstStyle/>
          <a:p>
            <a:pPr marL="287020" marR="132080" lvl="1" indent="-274320">
              <a:lnSpc>
                <a:spcPct val="100000"/>
              </a:lnSpc>
              <a:spcBef>
                <a:spcPts val="100"/>
              </a:spcBef>
              <a:buAutoNum type="arabicPeriod" startAt="3"/>
              <a:tabLst>
                <a:tab pos="470534" algn="l"/>
              </a:tabLst>
            </a:pPr>
            <a:r>
              <a:rPr sz="2400" dirty="0">
                <a:latin typeface="Times New Roman"/>
                <a:cs typeface="Times New Roman"/>
              </a:rPr>
              <a:t>Expansion </a:t>
            </a:r>
            <a:r>
              <a:rPr sz="2400" spc="-5" dirty="0">
                <a:latin typeface="Times New Roman"/>
                <a:cs typeface="Times New Roman"/>
              </a:rPr>
              <a:t>Buses </a:t>
            </a:r>
            <a:r>
              <a:rPr sz="2400" dirty="0">
                <a:latin typeface="Times New Roman"/>
                <a:cs typeface="Times New Roman"/>
              </a:rPr>
              <a:t>(Definition, </a:t>
            </a:r>
            <a:r>
              <a:rPr sz="2400" spc="-5" dirty="0">
                <a:latin typeface="Times New Roman"/>
                <a:cs typeface="Times New Roman"/>
              </a:rPr>
              <a:t>Bus </a:t>
            </a:r>
            <a:r>
              <a:rPr sz="2400" dirty="0">
                <a:latin typeface="Times New Roman"/>
                <a:cs typeface="Times New Roman"/>
              </a:rPr>
              <a:t>Architecture </a:t>
            </a:r>
            <a:r>
              <a:rPr sz="2400" spc="-20" dirty="0">
                <a:latin typeface="Times New Roman"/>
                <a:cs typeface="Times New Roman"/>
              </a:rPr>
              <a:t>(PC/PC-XT,  </a:t>
            </a:r>
            <a:r>
              <a:rPr sz="2400" spc="-30" dirty="0">
                <a:latin typeface="Times New Roman"/>
                <a:cs typeface="Times New Roman"/>
              </a:rPr>
              <a:t>PC-AT/ISA, </a:t>
            </a:r>
            <a:r>
              <a:rPr sz="2400" spc="-5" dirty="0">
                <a:latin typeface="Times New Roman"/>
                <a:cs typeface="Times New Roman"/>
              </a:rPr>
              <a:t>EISA, MCA, VESA </a:t>
            </a:r>
            <a:r>
              <a:rPr sz="2400" dirty="0">
                <a:latin typeface="Times New Roman"/>
                <a:cs typeface="Times New Roman"/>
              </a:rPr>
              <a:t>Local (VL) Bus, </a:t>
            </a:r>
            <a:r>
              <a:rPr sz="2400" spc="-5" dirty="0">
                <a:latin typeface="Times New Roman"/>
                <a:cs typeface="Times New Roman"/>
              </a:rPr>
              <a:t>PCI,  Combination </a:t>
            </a:r>
            <a:r>
              <a:rPr sz="2400" dirty="0">
                <a:latin typeface="Times New Roman"/>
                <a:cs typeface="Times New Roman"/>
              </a:rPr>
              <a:t>of Bus </a:t>
            </a:r>
            <a:r>
              <a:rPr sz="2400" spc="-5" dirty="0">
                <a:latin typeface="Times New Roman"/>
                <a:cs typeface="Times New Roman"/>
              </a:rPr>
              <a:t>Systems, AGP </a:t>
            </a:r>
            <a:r>
              <a:rPr sz="2400" dirty="0">
                <a:latin typeface="Times New Roman"/>
                <a:cs typeface="Times New Roman"/>
              </a:rPr>
              <a:t>– </a:t>
            </a:r>
            <a:r>
              <a:rPr sz="2400" spc="-5" dirty="0">
                <a:latin typeface="Times New Roman"/>
                <a:cs typeface="Times New Roman"/>
              </a:rPr>
              <a:t>Accelerated </a:t>
            </a:r>
            <a:r>
              <a:rPr sz="2400" dirty="0">
                <a:latin typeface="Times New Roman"/>
                <a:cs typeface="Times New Roman"/>
              </a:rPr>
              <a:t>Graphics  Port, Universal Serial Bus </a:t>
            </a:r>
            <a:r>
              <a:rPr sz="2400" spc="-5" dirty="0">
                <a:latin typeface="Times New Roman"/>
                <a:cs typeface="Times New Roman"/>
              </a:rPr>
              <a:t>(USB), </a:t>
            </a:r>
            <a:r>
              <a:rPr sz="2400" dirty="0">
                <a:latin typeface="Times New Roman"/>
                <a:cs typeface="Times New Roman"/>
              </a:rPr>
              <a:t>IEEE 1394 Fire </a:t>
            </a:r>
            <a:r>
              <a:rPr sz="2400" spc="-20" dirty="0">
                <a:latin typeface="Times New Roman"/>
                <a:cs typeface="Times New Roman"/>
              </a:rPr>
              <a:t>Wire- </a:t>
            </a:r>
            <a:r>
              <a:rPr sz="2400" spc="-5" dirty="0">
                <a:latin typeface="Times New Roman"/>
                <a:cs typeface="Times New Roman"/>
              </a:rPr>
              <a:t>A</a:t>
            </a:r>
            <a:r>
              <a:rPr sz="2400" spc="-415" dirty="0">
                <a:latin typeface="Times New Roman"/>
                <a:cs typeface="Times New Roman"/>
              </a:rPr>
              <a:t> </a:t>
            </a:r>
            <a:r>
              <a:rPr sz="2400" dirty="0">
                <a:latin typeface="Times New Roman"/>
                <a:cs typeface="Times New Roman"/>
              </a:rPr>
              <a:t>Bus  Standard</a:t>
            </a:r>
            <a:endParaRPr sz="2400">
              <a:latin typeface="Times New Roman"/>
              <a:cs typeface="Times New Roman"/>
            </a:endParaRPr>
          </a:p>
          <a:p>
            <a:pPr marL="469900" lvl="1" indent="-457200">
              <a:lnSpc>
                <a:spcPct val="100000"/>
              </a:lnSpc>
              <a:spcBef>
                <a:spcPts val="605"/>
              </a:spcBef>
              <a:buAutoNum type="arabicPeriod" startAt="3"/>
              <a:tabLst>
                <a:tab pos="469900" algn="l"/>
              </a:tabLst>
            </a:pPr>
            <a:r>
              <a:rPr sz="2400" dirty="0">
                <a:latin typeface="Times New Roman"/>
                <a:cs typeface="Times New Roman"/>
              </a:rPr>
              <a:t>System Controller :</a:t>
            </a:r>
            <a:r>
              <a:rPr sz="2400" spc="-60" dirty="0">
                <a:latin typeface="Times New Roman"/>
                <a:cs typeface="Times New Roman"/>
              </a:rPr>
              <a:t> </a:t>
            </a:r>
            <a:r>
              <a:rPr sz="2400" dirty="0">
                <a:latin typeface="Times New Roman"/>
                <a:cs typeface="Times New Roman"/>
              </a:rPr>
              <a:t>Definition</a:t>
            </a:r>
            <a:endParaRPr sz="2400">
              <a:latin typeface="Times New Roman"/>
              <a:cs typeface="Times New Roman"/>
            </a:endParaRPr>
          </a:p>
          <a:p>
            <a:pPr marL="287020" marR="982980" lvl="1" indent="-274320">
              <a:lnSpc>
                <a:spcPct val="100000"/>
              </a:lnSpc>
              <a:spcBef>
                <a:spcPts val="600"/>
              </a:spcBef>
              <a:buAutoNum type="arabicPeriod" startAt="3"/>
              <a:tabLst>
                <a:tab pos="469900" algn="l"/>
              </a:tabLst>
            </a:pPr>
            <a:r>
              <a:rPr sz="2400" dirty="0">
                <a:latin typeface="Times New Roman"/>
                <a:cs typeface="Times New Roman"/>
              </a:rPr>
              <a:t>Basic Input Output </a:t>
            </a:r>
            <a:r>
              <a:rPr sz="2400" spc="-5" dirty="0">
                <a:latin typeface="Times New Roman"/>
                <a:cs typeface="Times New Roman"/>
              </a:rPr>
              <a:t>System </a:t>
            </a:r>
            <a:r>
              <a:rPr sz="2400" dirty="0">
                <a:latin typeface="Times New Roman"/>
                <a:cs typeface="Times New Roman"/>
              </a:rPr>
              <a:t>:Services, Bios</a:t>
            </a:r>
            <a:r>
              <a:rPr sz="2400" spc="-130" dirty="0">
                <a:latin typeface="Times New Roman"/>
                <a:cs typeface="Times New Roman"/>
              </a:rPr>
              <a:t> </a:t>
            </a:r>
            <a:r>
              <a:rPr sz="2400" dirty="0">
                <a:latin typeface="Times New Roman"/>
                <a:cs typeface="Times New Roman"/>
              </a:rPr>
              <a:t>Interaction,  </a:t>
            </a:r>
            <a:r>
              <a:rPr sz="2400" spc="-5" dirty="0">
                <a:latin typeface="Times New Roman"/>
                <a:cs typeface="Times New Roman"/>
              </a:rPr>
              <a:t>CMOS-RAM</a:t>
            </a:r>
            <a:endParaRPr sz="2400">
              <a:latin typeface="Times New Roman"/>
              <a:cs typeface="Times New Roman"/>
            </a:endParaRPr>
          </a:p>
          <a:p>
            <a:pPr marL="469900" lvl="1" indent="-457200">
              <a:lnSpc>
                <a:spcPct val="100000"/>
              </a:lnSpc>
              <a:spcBef>
                <a:spcPts val="600"/>
              </a:spcBef>
              <a:buAutoNum type="arabicPeriod" startAt="3"/>
              <a:tabLst>
                <a:tab pos="469900" algn="l"/>
              </a:tabLst>
            </a:pPr>
            <a:r>
              <a:rPr sz="2400" dirty="0">
                <a:latin typeface="Times New Roman"/>
                <a:cs typeface="Times New Roman"/>
              </a:rPr>
              <a:t>Chipsets : Definition, Advantage, North and </a:t>
            </a:r>
            <a:r>
              <a:rPr sz="2400" spc="-5" dirty="0">
                <a:latin typeface="Times New Roman"/>
                <a:cs typeface="Times New Roman"/>
              </a:rPr>
              <a:t>South</a:t>
            </a:r>
            <a:r>
              <a:rPr sz="2400" spc="-240" dirty="0">
                <a:latin typeface="Times New Roman"/>
                <a:cs typeface="Times New Roman"/>
              </a:rPr>
              <a:t> </a:t>
            </a:r>
            <a:r>
              <a:rPr sz="2400" dirty="0">
                <a:latin typeface="Times New Roman"/>
                <a:cs typeface="Times New Roman"/>
              </a:rPr>
              <a:t>Bridge</a:t>
            </a:r>
            <a:endParaRPr sz="2400">
              <a:latin typeface="Times New Roman"/>
              <a:cs typeface="Times New Roman"/>
            </a:endParaRPr>
          </a:p>
          <a:p>
            <a:pPr marL="287020" marR="5080" lvl="1" indent="-274320">
              <a:lnSpc>
                <a:spcPct val="100000"/>
              </a:lnSpc>
              <a:spcBef>
                <a:spcPts val="600"/>
              </a:spcBef>
              <a:buAutoNum type="arabicPeriod" startAt="3"/>
              <a:tabLst>
                <a:tab pos="469900" algn="l"/>
              </a:tabLst>
            </a:pPr>
            <a:r>
              <a:rPr sz="2400" dirty="0">
                <a:latin typeface="Times New Roman"/>
                <a:cs typeface="Times New Roman"/>
              </a:rPr>
              <a:t>System </a:t>
            </a:r>
            <a:r>
              <a:rPr sz="2400" spc="-5" dirty="0">
                <a:latin typeface="Times New Roman"/>
                <a:cs typeface="Times New Roman"/>
              </a:rPr>
              <a:t>Memory </a:t>
            </a:r>
            <a:r>
              <a:rPr sz="2400" dirty="0">
                <a:latin typeface="Times New Roman"/>
                <a:cs typeface="Times New Roman"/>
              </a:rPr>
              <a:t>: definition, </a:t>
            </a:r>
            <a:r>
              <a:rPr sz="2400" spc="-10" dirty="0">
                <a:latin typeface="Times New Roman"/>
                <a:cs typeface="Times New Roman"/>
              </a:rPr>
              <a:t>memory </a:t>
            </a:r>
            <a:r>
              <a:rPr sz="2400" dirty="0">
                <a:latin typeface="Times New Roman"/>
                <a:cs typeface="Times New Roman"/>
              </a:rPr>
              <a:t>sizes, speeds and</a:t>
            </a:r>
            <a:r>
              <a:rPr sz="2400" spc="-55" dirty="0">
                <a:latin typeface="Times New Roman"/>
                <a:cs typeface="Times New Roman"/>
              </a:rPr>
              <a:t> </a:t>
            </a:r>
            <a:r>
              <a:rPr sz="2400" spc="-5" dirty="0">
                <a:latin typeface="Times New Roman"/>
                <a:cs typeface="Times New Roman"/>
              </a:rPr>
              <a:t>shapes  </a:t>
            </a:r>
            <a:r>
              <a:rPr sz="2400" spc="-55" dirty="0">
                <a:latin typeface="Times New Roman"/>
                <a:cs typeface="Times New Roman"/>
              </a:rPr>
              <a:t>(DIP, </a:t>
            </a:r>
            <a:r>
              <a:rPr sz="2400" spc="-70" dirty="0">
                <a:latin typeface="Times New Roman"/>
                <a:cs typeface="Times New Roman"/>
              </a:rPr>
              <a:t>ZIP, </a:t>
            </a:r>
            <a:r>
              <a:rPr sz="2400" spc="-55" dirty="0">
                <a:latin typeface="Times New Roman"/>
                <a:cs typeface="Times New Roman"/>
              </a:rPr>
              <a:t>SIPP, </a:t>
            </a:r>
            <a:r>
              <a:rPr sz="2400" spc="-5" dirty="0">
                <a:latin typeface="Times New Roman"/>
                <a:cs typeface="Times New Roman"/>
              </a:rPr>
              <a:t>SIMM, DIMM, </a:t>
            </a:r>
            <a:r>
              <a:rPr sz="2400" dirty="0">
                <a:latin typeface="Times New Roman"/>
                <a:cs typeface="Times New Roman"/>
              </a:rPr>
              <a:t>RIMM), </a:t>
            </a:r>
            <a:r>
              <a:rPr sz="2400" spc="-5" dirty="0">
                <a:latin typeface="Times New Roman"/>
                <a:cs typeface="Times New Roman"/>
              </a:rPr>
              <a:t>Memory modules  (Dynamic RAM, SDRAM, DDR SDRAM, SLDRAM,  DRDRAM, </a:t>
            </a:r>
            <a:r>
              <a:rPr sz="2400" dirty="0">
                <a:latin typeface="Times New Roman"/>
                <a:cs typeface="Times New Roman"/>
              </a:rPr>
              <a:t>Fast Page Mode (FPM) </a:t>
            </a:r>
            <a:r>
              <a:rPr sz="2400" spc="-5" dirty="0">
                <a:latin typeface="Times New Roman"/>
                <a:cs typeface="Times New Roman"/>
              </a:rPr>
              <a:t>DRAM, </a:t>
            </a:r>
            <a:r>
              <a:rPr sz="2400" dirty="0">
                <a:latin typeface="Times New Roman"/>
                <a:cs typeface="Times New Roman"/>
              </a:rPr>
              <a:t>Extended Data  </a:t>
            </a:r>
            <a:r>
              <a:rPr sz="2400" spc="-5" dirty="0">
                <a:latin typeface="Times New Roman"/>
                <a:cs typeface="Times New Roman"/>
              </a:rPr>
              <a:t>Out(EDO)</a:t>
            </a:r>
            <a:r>
              <a:rPr sz="2400" dirty="0">
                <a:latin typeface="Times New Roman"/>
                <a:cs typeface="Times New Roman"/>
              </a:rPr>
              <a:t> </a:t>
            </a:r>
            <a:r>
              <a:rPr sz="2400" spc="-5" dirty="0">
                <a:latin typeface="Times New Roman"/>
                <a:cs typeface="Times New Roman"/>
              </a:rPr>
              <a:t>DRAM)</a:t>
            </a:r>
            <a:endParaRPr sz="2400">
              <a:latin typeface="Times New Roman"/>
              <a:cs typeface="Times New Roman"/>
            </a:endParaRPr>
          </a:p>
        </p:txBody>
      </p:sp>
      <p:sp>
        <p:nvSpPr>
          <p:cNvPr id="3" name="object 3"/>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3</a:t>
            </a:fld>
            <a:endParaRPr sz="1400">
              <a:latin typeface="Century Schoolbook"/>
              <a:cs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91103"/>
            <a:ext cx="7037705" cy="483234"/>
          </a:xfrm>
          <a:prstGeom prst="rect">
            <a:avLst/>
          </a:prstGeom>
        </p:spPr>
        <p:txBody>
          <a:bodyPr vert="horz" wrap="square" lIns="0" tIns="12700" rIns="0" bIns="0" rtlCol="0">
            <a:spAutoFit/>
          </a:bodyPr>
          <a:lstStyle/>
          <a:p>
            <a:pPr marL="12700">
              <a:lnSpc>
                <a:spcPct val="100000"/>
              </a:lnSpc>
              <a:spcBef>
                <a:spcPts val="100"/>
              </a:spcBef>
            </a:pPr>
            <a:r>
              <a:rPr sz="3000" spc="-5" dirty="0">
                <a:latin typeface="Century Schoolbook"/>
                <a:cs typeface="Century Schoolbook"/>
              </a:rPr>
              <a:t>1.2 </a:t>
            </a:r>
            <a:r>
              <a:rPr sz="3000" dirty="0">
                <a:latin typeface="Century Schoolbook"/>
                <a:cs typeface="Century Schoolbook"/>
              </a:rPr>
              <a:t>CPU(C</a:t>
            </a:r>
            <a:r>
              <a:rPr sz="2400" dirty="0">
                <a:latin typeface="Century Schoolbook"/>
                <a:cs typeface="Century Schoolbook"/>
              </a:rPr>
              <a:t>ENTRAL </a:t>
            </a:r>
            <a:r>
              <a:rPr sz="3000" dirty="0">
                <a:latin typeface="Century Schoolbook"/>
                <a:cs typeface="Century Schoolbook"/>
              </a:rPr>
              <a:t>P</a:t>
            </a:r>
            <a:r>
              <a:rPr sz="2400" dirty="0">
                <a:latin typeface="Century Schoolbook"/>
                <a:cs typeface="Century Schoolbook"/>
              </a:rPr>
              <a:t>ROCESSING</a:t>
            </a:r>
            <a:r>
              <a:rPr sz="2400" spc="290" dirty="0">
                <a:latin typeface="Century Schoolbook"/>
                <a:cs typeface="Century Schoolbook"/>
              </a:rPr>
              <a:t> </a:t>
            </a:r>
            <a:r>
              <a:rPr sz="3000" spc="-5" dirty="0">
                <a:latin typeface="Century Schoolbook"/>
                <a:cs typeface="Century Schoolbook"/>
              </a:rPr>
              <a:t>U</a:t>
            </a:r>
            <a:r>
              <a:rPr sz="2400" spc="-5" dirty="0">
                <a:latin typeface="Century Schoolbook"/>
                <a:cs typeface="Century Schoolbook"/>
              </a:rPr>
              <a:t>NIT</a:t>
            </a:r>
            <a:r>
              <a:rPr sz="3000" spc="-5" dirty="0">
                <a:latin typeface="Century Schoolbook"/>
                <a:cs typeface="Century Schoolbook"/>
              </a:rPr>
              <a:t>)</a:t>
            </a:r>
            <a:endParaRPr sz="3000">
              <a:latin typeface="Century Schoolbook"/>
              <a:cs typeface="Century Schoolbook"/>
            </a:endParaRPr>
          </a:p>
        </p:txBody>
      </p:sp>
      <p:sp>
        <p:nvSpPr>
          <p:cNvPr id="3" name="object 3"/>
          <p:cNvSpPr txBox="1"/>
          <p:nvPr/>
        </p:nvSpPr>
        <p:spPr>
          <a:xfrm>
            <a:off x="535940" y="863849"/>
            <a:ext cx="7745095" cy="2882265"/>
          </a:xfrm>
          <a:prstGeom prst="rect">
            <a:avLst/>
          </a:prstGeom>
        </p:spPr>
        <p:txBody>
          <a:bodyPr vert="horz" wrap="square" lIns="0" tIns="85725" rIns="0" bIns="0" rtlCol="0">
            <a:spAutoFit/>
          </a:bodyPr>
          <a:lstStyle/>
          <a:p>
            <a:pPr marL="652780" indent="-274955">
              <a:lnSpc>
                <a:spcPct val="100000"/>
              </a:lnSpc>
              <a:spcBef>
                <a:spcPts val="675"/>
              </a:spcBef>
              <a:buClr>
                <a:srgbClr val="FE8537"/>
              </a:buClr>
              <a:buSzPct val="79166"/>
              <a:buFont typeface="Wingdings"/>
              <a:buChar char=""/>
              <a:tabLst>
                <a:tab pos="653415" algn="l"/>
              </a:tabLst>
            </a:pPr>
            <a:r>
              <a:rPr sz="2400" dirty="0">
                <a:latin typeface="Times New Roman"/>
                <a:cs typeface="Times New Roman"/>
              </a:rPr>
              <a:t>The </a:t>
            </a:r>
            <a:r>
              <a:rPr sz="2400" spc="-5" dirty="0">
                <a:latin typeface="Times New Roman"/>
                <a:cs typeface="Times New Roman"/>
              </a:rPr>
              <a:t>CPU </a:t>
            </a:r>
            <a:r>
              <a:rPr sz="2400" dirty="0">
                <a:latin typeface="Times New Roman"/>
                <a:cs typeface="Times New Roman"/>
              </a:rPr>
              <a:t>is centrally located on the</a:t>
            </a:r>
            <a:r>
              <a:rPr sz="2400" spc="-100" dirty="0">
                <a:latin typeface="Times New Roman"/>
                <a:cs typeface="Times New Roman"/>
              </a:rPr>
              <a:t> </a:t>
            </a:r>
            <a:r>
              <a:rPr sz="2400" spc="-5" dirty="0">
                <a:latin typeface="Times New Roman"/>
                <a:cs typeface="Times New Roman"/>
              </a:rPr>
              <a:t>motherboard.</a:t>
            </a:r>
            <a:endParaRPr sz="2400">
              <a:latin typeface="Times New Roman"/>
              <a:cs typeface="Times New Roman"/>
            </a:endParaRPr>
          </a:p>
          <a:p>
            <a:pPr marL="652780" marR="810260" indent="-274320">
              <a:lnSpc>
                <a:spcPct val="100000"/>
              </a:lnSpc>
              <a:spcBef>
                <a:spcPts val="575"/>
              </a:spcBef>
              <a:buClr>
                <a:srgbClr val="FE8537"/>
              </a:buClr>
              <a:buSzPct val="79166"/>
              <a:buFont typeface="Wingdings"/>
              <a:buChar char=""/>
              <a:tabLst>
                <a:tab pos="653415" algn="l"/>
              </a:tabLst>
            </a:pPr>
            <a:r>
              <a:rPr sz="2400" dirty="0">
                <a:latin typeface="Times New Roman"/>
                <a:cs typeface="Times New Roman"/>
              </a:rPr>
              <a:t>The data </a:t>
            </a:r>
            <a:r>
              <a:rPr sz="2400" spc="-5" dirty="0">
                <a:latin typeface="Times New Roman"/>
                <a:cs typeface="Times New Roman"/>
              </a:rPr>
              <a:t>come </a:t>
            </a:r>
            <a:r>
              <a:rPr sz="2400" dirty="0">
                <a:latin typeface="Times New Roman"/>
                <a:cs typeface="Times New Roman"/>
              </a:rPr>
              <a:t>from the </a:t>
            </a:r>
            <a:r>
              <a:rPr sz="2400" spc="-5" dirty="0">
                <a:latin typeface="Times New Roman"/>
                <a:cs typeface="Times New Roman"/>
              </a:rPr>
              <a:t>RAM </a:t>
            </a:r>
            <a:r>
              <a:rPr sz="2400" dirty="0">
                <a:latin typeface="Times New Roman"/>
                <a:cs typeface="Times New Roman"/>
              </a:rPr>
              <a:t>and the units such</a:t>
            </a:r>
            <a:r>
              <a:rPr sz="2400" spc="-145" dirty="0">
                <a:latin typeface="Times New Roman"/>
                <a:cs typeface="Times New Roman"/>
              </a:rPr>
              <a:t> </a:t>
            </a:r>
            <a:r>
              <a:rPr sz="2400" dirty="0">
                <a:latin typeface="Times New Roman"/>
                <a:cs typeface="Times New Roman"/>
              </a:rPr>
              <a:t>as  keyboard, drives</a:t>
            </a:r>
            <a:r>
              <a:rPr sz="2400" spc="-40" dirty="0">
                <a:latin typeface="Times New Roman"/>
                <a:cs typeface="Times New Roman"/>
              </a:rPr>
              <a:t> </a:t>
            </a:r>
            <a:r>
              <a:rPr sz="2400" dirty="0">
                <a:latin typeface="Times New Roman"/>
                <a:cs typeface="Times New Roman"/>
              </a:rPr>
              <a:t>etc.</a:t>
            </a:r>
            <a:endParaRPr sz="2400">
              <a:latin typeface="Times New Roman"/>
              <a:cs typeface="Times New Roman"/>
            </a:endParaRPr>
          </a:p>
          <a:p>
            <a:pPr marL="652780" marR="5080" indent="-274320">
              <a:lnSpc>
                <a:spcPct val="100000"/>
              </a:lnSpc>
              <a:spcBef>
                <a:spcPts val="580"/>
              </a:spcBef>
              <a:buClr>
                <a:srgbClr val="FE8537"/>
              </a:buClr>
              <a:buSzPct val="79166"/>
              <a:buFont typeface="Wingdings"/>
              <a:buChar char=""/>
              <a:tabLst>
                <a:tab pos="653415" algn="l"/>
              </a:tabLst>
            </a:pPr>
            <a:r>
              <a:rPr sz="2400" spc="-5" dirty="0">
                <a:latin typeface="Times New Roman"/>
                <a:cs typeface="Times New Roman"/>
              </a:rPr>
              <a:t>After </a:t>
            </a:r>
            <a:r>
              <a:rPr sz="2400" dirty="0">
                <a:latin typeface="Times New Roman"/>
                <a:cs typeface="Times New Roman"/>
              </a:rPr>
              <a:t>processing, the data is send back to </a:t>
            </a:r>
            <a:r>
              <a:rPr sz="2400" spc="-5" dirty="0">
                <a:latin typeface="Times New Roman"/>
                <a:cs typeface="Times New Roman"/>
              </a:rPr>
              <a:t>RAM </a:t>
            </a:r>
            <a:r>
              <a:rPr sz="2400" dirty="0">
                <a:latin typeface="Times New Roman"/>
                <a:cs typeface="Times New Roman"/>
              </a:rPr>
              <a:t>and/or</a:t>
            </a:r>
            <a:r>
              <a:rPr sz="2400" spc="-140" dirty="0">
                <a:latin typeface="Times New Roman"/>
                <a:cs typeface="Times New Roman"/>
              </a:rPr>
              <a:t> </a:t>
            </a:r>
            <a:r>
              <a:rPr sz="2400" dirty="0">
                <a:latin typeface="Times New Roman"/>
                <a:cs typeface="Times New Roman"/>
              </a:rPr>
              <a:t>the  output</a:t>
            </a:r>
            <a:r>
              <a:rPr sz="2400" spc="-25" dirty="0">
                <a:latin typeface="Times New Roman"/>
                <a:cs typeface="Times New Roman"/>
              </a:rPr>
              <a:t> </a:t>
            </a:r>
            <a:r>
              <a:rPr sz="2400" dirty="0">
                <a:latin typeface="Times New Roman"/>
                <a:cs typeface="Times New Roman"/>
              </a:rPr>
              <a:t>units.</a:t>
            </a:r>
            <a:endParaRPr sz="2400">
              <a:latin typeface="Times New Roman"/>
              <a:cs typeface="Times New Roman"/>
            </a:endParaRPr>
          </a:p>
          <a:p>
            <a:pPr marL="287020" marR="85090" indent="-274320">
              <a:lnSpc>
                <a:spcPct val="100000"/>
              </a:lnSpc>
              <a:spcBef>
                <a:spcPts val="600"/>
              </a:spcBef>
              <a:buClr>
                <a:srgbClr val="FE8537"/>
              </a:buClr>
              <a:buSzPct val="68750"/>
              <a:buFont typeface="Wingdings"/>
              <a:buChar char=""/>
              <a:tabLst>
                <a:tab pos="287020" algn="l"/>
                <a:tab pos="4114800" algn="l"/>
              </a:tabLst>
            </a:pPr>
            <a:r>
              <a:rPr sz="2400" dirty="0">
                <a:latin typeface="Times New Roman"/>
                <a:cs typeface="Times New Roman"/>
              </a:rPr>
              <a:t>The </a:t>
            </a:r>
            <a:r>
              <a:rPr sz="2400" spc="-5" dirty="0">
                <a:latin typeface="Times New Roman"/>
                <a:cs typeface="Times New Roman"/>
              </a:rPr>
              <a:t>CPU </a:t>
            </a:r>
            <a:r>
              <a:rPr sz="2400" dirty="0">
                <a:latin typeface="Times New Roman"/>
                <a:cs typeface="Times New Roman"/>
              </a:rPr>
              <a:t>receives at least two types of data: </a:t>
            </a:r>
            <a:r>
              <a:rPr sz="2400" spc="-5" dirty="0">
                <a:latin typeface="Times New Roman"/>
                <a:cs typeface="Times New Roman"/>
              </a:rPr>
              <a:t>Instructions,  </a:t>
            </a:r>
            <a:r>
              <a:rPr sz="2400" dirty="0">
                <a:latin typeface="Times New Roman"/>
                <a:cs typeface="Times New Roman"/>
              </a:rPr>
              <a:t>which to handle the</a:t>
            </a:r>
            <a:r>
              <a:rPr sz="2400" spc="-45" dirty="0">
                <a:latin typeface="Times New Roman"/>
                <a:cs typeface="Times New Roman"/>
              </a:rPr>
              <a:t> </a:t>
            </a:r>
            <a:r>
              <a:rPr sz="2400" dirty="0">
                <a:latin typeface="Times New Roman"/>
                <a:cs typeface="Times New Roman"/>
              </a:rPr>
              <a:t>other</a:t>
            </a:r>
            <a:r>
              <a:rPr sz="2400" spc="-20" dirty="0">
                <a:latin typeface="Times New Roman"/>
                <a:cs typeface="Times New Roman"/>
              </a:rPr>
              <a:t> </a:t>
            </a:r>
            <a:r>
              <a:rPr sz="2400" dirty="0">
                <a:latin typeface="Times New Roman"/>
                <a:cs typeface="Times New Roman"/>
              </a:rPr>
              <a:t>data	and second one is User</a:t>
            </a:r>
            <a:r>
              <a:rPr sz="2400" spc="-125" dirty="0">
                <a:latin typeface="Times New Roman"/>
                <a:cs typeface="Times New Roman"/>
              </a:rPr>
              <a:t> </a:t>
            </a:r>
            <a:r>
              <a:rPr sz="2400" dirty="0">
                <a:latin typeface="Times New Roman"/>
                <a:cs typeface="Times New Roman"/>
              </a:rPr>
              <a:t>Data.</a:t>
            </a:r>
            <a:endParaRPr sz="2400">
              <a:latin typeface="Times New Roman"/>
              <a:cs typeface="Times New Roman"/>
            </a:endParaRPr>
          </a:p>
        </p:txBody>
      </p:sp>
      <p:sp>
        <p:nvSpPr>
          <p:cNvPr id="4" name="object 4"/>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30</a:t>
            </a:r>
            <a:endParaRPr sz="1400">
              <a:latin typeface="Century Schoolbook"/>
              <a:cs typeface="Century Schoolbook"/>
            </a:endParaRPr>
          </a:p>
        </p:txBody>
      </p:sp>
      <p:sp>
        <p:nvSpPr>
          <p:cNvPr id="5" name="object 5"/>
          <p:cNvSpPr/>
          <p:nvPr/>
        </p:nvSpPr>
        <p:spPr>
          <a:xfrm>
            <a:off x="533400" y="4876800"/>
            <a:ext cx="7086600" cy="1447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138170"/>
            <a:ext cx="7967345" cy="5488940"/>
          </a:xfrm>
          <a:prstGeom prst="rect">
            <a:avLst/>
          </a:prstGeom>
        </p:spPr>
        <p:txBody>
          <a:bodyPr vert="horz" wrap="square" lIns="0" tIns="53975" rIns="0" bIns="0" rtlCol="0">
            <a:spAutoFit/>
          </a:bodyPr>
          <a:lstStyle/>
          <a:p>
            <a:pPr marL="287020" marR="632460" indent="-274320">
              <a:lnSpc>
                <a:spcPts val="2590"/>
              </a:lnSpc>
              <a:spcBef>
                <a:spcPts val="425"/>
              </a:spcBef>
              <a:buClr>
                <a:srgbClr val="FE8537"/>
              </a:buClr>
              <a:buSzPct val="68750"/>
              <a:buFont typeface="Wingdings"/>
              <a:buChar char=""/>
              <a:tabLst>
                <a:tab pos="287020" algn="l"/>
              </a:tabLst>
            </a:pPr>
            <a:r>
              <a:rPr sz="2400" dirty="0">
                <a:latin typeface="Times New Roman"/>
                <a:cs typeface="Times New Roman"/>
              </a:rPr>
              <a:t>Six basic </a:t>
            </a:r>
            <a:r>
              <a:rPr sz="2400" spc="-5" dirty="0">
                <a:latin typeface="Times New Roman"/>
                <a:cs typeface="Times New Roman"/>
              </a:rPr>
              <a:t>elements </a:t>
            </a:r>
            <a:r>
              <a:rPr sz="2400" dirty="0">
                <a:latin typeface="Times New Roman"/>
                <a:cs typeface="Times New Roman"/>
              </a:rPr>
              <a:t>are used to gauge the </a:t>
            </a:r>
            <a:r>
              <a:rPr sz="2400" spc="-5" dirty="0">
                <a:latin typeface="Times New Roman"/>
                <a:cs typeface="Times New Roman"/>
              </a:rPr>
              <a:t>performance</a:t>
            </a:r>
            <a:r>
              <a:rPr sz="2400" spc="-135" dirty="0">
                <a:latin typeface="Times New Roman"/>
                <a:cs typeface="Times New Roman"/>
              </a:rPr>
              <a:t> </a:t>
            </a:r>
            <a:r>
              <a:rPr sz="2400" dirty="0">
                <a:latin typeface="Times New Roman"/>
                <a:cs typeface="Times New Roman"/>
              </a:rPr>
              <a:t>and  </a:t>
            </a:r>
            <a:r>
              <a:rPr sz="2400" spc="-5" dirty="0">
                <a:latin typeface="Times New Roman"/>
                <a:cs typeface="Times New Roman"/>
              </a:rPr>
              <a:t>capability </a:t>
            </a:r>
            <a:r>
              <a:rPr sz="2400" dirty="0">
                <a:latin typeface="Times New Roman"/>
                <a:cs typeface="Times New Roman"/>
              </a:rPr>
              <a:t>of a </a:t>
            </a:r>
            <a:r>
              <a:rPr sz="2400" spc="-5" dirty="0">
                <a:latin typeface="Times New Roman"/>
                <a:cs typeface="Times New Roman"/>
              </a:rPr>
              <a:t>CPU</a:t>
            </a:r>
            <a:r>
              <a:rPr sz="2400" spc="-40" dirty="0">
                <a:latin typeface="Times New Roman"/>
                <a:cs typeface="Times New Roman"/>
              </a:rPr>
              <a:t> </a:t>
            </a:r>
            <a:r>
              <a:rPr sz="2400" dirty="0">
                <a:latin typeface="Times New Roman"/>
                <a:cs typeface="Times New Roman"/>
              </a:rPr>
              <a:t>design.</a:t>
            </a:r>
            <a:endParaRPr sz="2400">
              <a:latin typeface="Times New Roman"/>
              <a:cs typeface="Times New Roman"/>
            </a:endParaRPr>
          </a:p>
          <a:p>
            <a:pPr marL="983615" lvl="1" indent="-305435">
              <a:lnSpc>
                <a:spcPct val="100000"/>
              </a:lnSpc>
              <a:spcBef>
                <a:spcPts val="785"/>
              </a:spcBef>
              <a:buAutoNum type="arabicPeriod"/>
              <a:tabLst>
                <a:tab pos="984250" algn="l"/>
              </a:tabLst>
            </a:pPr>
            <a:r>
              <a:rPr sz="2400" b="1" dirty="0">
                <a:latin typeface="Times New Roman"/>
                <a:cs typeface="Times New Roman"/>
              </a:rPr>
              <a:t>Speed</a:t>
            </a:r>
            <a:endParaRPr sz="2400">
              <a:latin typeface="Times New Roman"/>
              <a:cs typeface="Times New Roman"/>
            </a:endParaRPr>
          </a:p>
          <a:p>
            <a:pPr marL="927100" lvl="2" indent="-183515">
              <a:lnSpc>
                <a:spcPct val="100000"/>
              </a:lnSpc>
              <a:spcBef>
                <a:spcPts val="430"/>
              </a:spcBef>
              <a:buClr>
                <a:srgbClr val="E0752E"/>
              </a:buClr>
              <a:buSzPct val="60416"/>
              <a:buFont typeface="Wingdings"/>
              <a:buChar char=""/>
              <a:tabLst>
                <a:tab pos="927735" algn="l"/>
              </a:tabLst>
            </a:pPr>
            <a:r>
              <a:rPr sz="2400" dirty="0">
                <a:latin typeface="Times New Roman"/>
                <a:cs typeface="Times New Roman"/>
              </a:rPr>
              <a:t>The </a:t>
            </a:r>
            <a:r>
              <a:rPr sz="2400" spc="-10" dirty="0">
                <a:latin typeface="Times New Roman"/>
                <a:cs typeface="Times New Roman"/>
              </a:rPr>
              <a:t>maximum </a:t>
            </a:r>
            <a:r>
              <a:rPr sz="2400" spc="-5" dirty="0">
                <a:latin typeface="Times New Roman"/>
                <a:cs typeface="Times New Roman"/>
              </a:rPr>
              <a:t>number </a:t>
            </a:r>
            <a:r>
              <a:rPr sz="2400" dirty="0">
                <a:latin typeface="Times New Roman"/>
                <a:cs typeface="Times New Roman"/>
              </a:rPr>
              <a:t>of clock cycles </a:t>
            </a:r>
            <a:r>
              <a:rPr sz="2400" spc="-5" dirty="0">
                <a:latin typeface="Times New Roman"/>
                <a:cs typeface="Times New Roman"/>
              </a:rPr>
              <a:t>measured </a:t>
            </a:r>
            <a:r>
              <a:rPr sz="2400" dirty="0">
                <a:latin typeface="Times New Roman"/>
                <a:cs typeface="Times New Roman"/>
              </a:rPr>
              <a:t>in</a:t>
            </a:r>
            <a:r>
              <a:rPr sz="2400" spc="-45" dirty="0">
                <a:latin typeface="Times New Roman"/>
                <a:cs typeface="Times New Roman"/>
              </a:rPr>
              <a:t> </a:t>
            </a:r>
            <a:r>
              <a:rPr sz="2400" dirty="0">
                <a:latin typeface="Times New Roman"/>
                <a:cs typeface="Times New Roman"/>
              </a:rPr>
              <a:t>MHz.</a:t>
            </a:r>
            <a:endParaRPr sz="2400">
              <a:latin typeface="Times New Roman"/>
              <a:cs typeface="Times New Roman"/>
            </a:endParaRPr>
          </a:p>
          <a:p>
            <a:pPr marL="927100" lvl="2" indent="-183515">
              <a:lnSpc>
                <a:spcPts val="2735"/>
              </a:lnSpc>
              <a:spcBef>
                <a:spcPts val="290"/>
              </a:spcBef>
              <a:buClr>
                <a:srgbClr val="E0752E"/>
              </a:buClr>
              <a:buSzPct val="60416"/>
              <a:buFont typeface="Wingdings"/>
              <a:buChar char=""/>
              <a:tabLst>
                <a:tab pos="927735" algn="l"/>
              </a:tabLst>
            </a:pPr>
            <a:r>
              <a:rPr sz="2400" dirty="0">
                <a:latin typeface="Times New Roman"/>
                <a:cs typeface="Times New Roman"/>
              </a:rPr>
              <a:t>The higher the speed, the quicker a </a:t>
            </a:r>
            <a:r>
              <a:rPr sz="2400" spc="-10" dirty="0">
                <a:latin typeface="Times New Roman"/>
                <a:cs typeface="Times New Roman"/>
              </a:rPr>
              <a:t>command </a:t>
            </a:r>
            <a:r>
              <a:rPr sz="2400" dirty="0">
                <a:latin typeface="Times New Roman"/>
                <a:cs typeface="Times New Roman"/>
              </a:rPr>
              <a:t>will</a:t>
            </a:r>
            <a:r>
              <a:rPr sz="2400" spc="-105" dirty="0">
                <a:latin typeface="Times New Roman"/>
                <a:cs typeface="Times New Roman"/>
              </a:rPr>
              <a:t> </a:t>
            </a:r>
            <a:r>
              <a:rPr sz="2400" dirty="0">
                <a:latin typeface="Times New Roman"/>
                <a:cs typeface="Times New Roman"/>
              </a:rPr>
              <a:t>be</a:t>
            </a:r>
            <a:endParaRPr sz="2400">
              <a:latin typeface="Times New Roman"/>
              <a:cs typeface="Times New Roman"/>
            </a:endParaRPr>
          </a:p>
          <a:p>
            <a:pPr marL="927100">
              <a:lnSpc>
                <a:spcPts val="2735"/>
              </a:lnSpc>
            </a:pPr>
            <a:r>
              <a:rPr sz="2400" dirty="0">
                <a:latin typeface="Times New Roman"/>
                <a:cs typeface="Times New Roman"/>
              </a:rPr>
              <a:t>executed.</a:t>
            </a:r>
            <a:endParaRPr sz="2400">
              <a:latin typeface="Times New Roman"/>
              <a:cs typeface="Times New Roman"/>
            </a:endParaRPr>
          </a:p>
          <a:p>
            <a:pPr marL="744220">
              <a:lnSpc>
                <a:spcPct val="100000"/>
              </a:lnSpc>
              <a:spcBef>
                <a:spcPts val="290"/>
              </a:spcBef>
            </a:pPr>
            <a:r>
              <a:rPr sz="2400" b="1" dirty="0">
                <a:latin typeface="Times New Roman"/>
                <a:cs typeface="Times New Roman"/>
              </a:rPr>
              <a:t>2. Number of</a:t>
            </a:r>
            <a:r>
              <a:rPr sz="2400" b="1" spc="-45" dirty="0">
                <a:latin typeface="Times New Roman"/>
                <a:cs typeface="Times New Roman"/>
              </a:rPr>
              <a:t> </a:t>
            </a:r>
            <a:r>
              <a:rPr sz="2400" b="1" dirty="0">
                <a:latin typeface="Times New Roman"/>
                <a:cs typeface="Times New Roman"/>
              </a:rPr>
              <a:t>transistors</a:t>
            </a:r>
            <a:endParaRPr sz="2400">
              <a:latin typeface="Times New Roman"/>
              <a:cs typeface="Times New Roman"/>
            </a:endParaRPr>
          </a:p>
          <a:p>
            <a:pPr marL="927100" indent="-183515">
              <a:lnSpc>
                <a:spcPct val="100000"/>
              </a:lnSpc>
              <a:spcBef>
                <a:spcPts val="290"/>
              </a:spcBef>
              <a:buClr>
                <a:srgbClr val="E0752E"/>
              </a:buClr>
              <a:buSzPct val="60416"/>
              <a:buFont typeface="Wingdings"/>
              <a:buChar char=""/>
              <a:tabLst>
                <a:tab pos="927735" algn="l"/>
              </a:tabLst>
            </a:pPr>
            <a:r>
              <a:rPr sz="2400" dirty="0">
                <a:latin typeface="Times New Roman"/>
                <a:cs typeface="Times New Roman"/>
              </a:rPr>
              <a:t>More switches </a:t>
            </a:r>
            <a:r>
              <a:rPr sz="2400" spc="-10" dirty="0">
                <a:latin typeface="Times New Roman"/>
                <a:cs typeface="Times New Roman"/>
              </a:rPr>
              <a:t>means </a:t>
            </a:r>
            <a:r>
              <a:rPr sz="2400" spc="-5" dirty="0">
                <a:latin typeface="Times New Roman"/>
                <a:cs typeface="Times New Roman"/>
              </a:rPr>
              <a:t>more computing </a:t>
            </a:r>
            <a:r>
              <a:rPr sz="2400" spc="-25" dirty="0">
                <a:latin typeface="Times New Roman"/>
                <a:cs typeface="Times New Roman"/>
              </a:rPr>
              <a:t>power.</a:t>
            </a:r>
            <a:endParaRPr sz="2400">
              <a:latin typeface="Times New Roman"/>
              <a:cs typeface="Times New Roman"/>
            </a:endParaRPr>
          </a:p>
          <a:p>
            <a:pPr marL="759460">
              <a:lnSpc>
                <a:spcPct val="100000"/>
              </a:lnSpc>
              <a:spcBef>
                <a:spcPts val="290"/>
              </a:spcBef>
            </a:pPr>
            <a:r>
              <a:rPr sz="2400" b="1" dirty="0">
                <a:latin typeface="Times New Roman"/>
                <a:cs typeface="Times New Roman"/>
              </a:rPr>
              <a:t>3.</a:t>
            </a:r>
            <a:r>
              <a:rPr sz="2400" b="1" spc="-5" dirty="0">
                <a:latin typeface="Times New Roman"/>
                <a:cs typeface="Times New Roman"/>
              </a:rPr>
              <a:t> </a:t>
            </a:r>
            <a:r>
              <a:rPr sz="2400" b="1" dirty="0">
                <a:latin typeface="Times New Roman"/>
                <a:cs typeface="Times New Roman"/>
              </a:rPr>
              <a:t>Registers</a:t>
            </a:r>
            <a:endParaRPr sz="2400">
              <a:latin typeface="Times New Roman"/>
              <a:cs typeface="Times New Roman"/>
            </a:endParaRPr>
          </a:p>
          <a:p>
            <a:pPr marL="927100" indent="-183515">
              <a:lnSpc>
                <a:spcPct val="100000"/>
              </a:lnSpc>
              <a:spcBef>
                <a:spcPts val="285"/>
              </a:spcBef>
              <a:buClr>
                <a:srgbClr val="E0752E"/>
              </a:buClr>
              <a:buSzPct val="60416"/>
              <a:buFont typeface="Wingdings"/>
              <a:buChar char=""/>
              <a:tabLst>
                <a:tab pos="927735" algn="l"/>
              </a:tabLst>
            </a:pPr>
            <a:r>
              <a:rPr sz="2400" dirty="0">
                <a:latin typeface="Times New Roman"/>
                <a:cs typeface="Times New Roman"/>
              </a:rPr>
              <a:t>The size (in bits) of the internal</a:t>
            </a:r>
            <a:r>
              <a:rPr sz="2400" spc="-130" dirty="0">
                <a:latin typeface="Times New Roman"/>
                <a:cs typeface="Times New Roman"/>
              </a:rPr>
              <a:t> </a:t>
            </a:r>
            <a:r>
              <a:rPr sz="2400" dirty="0">
                <a:latin typeface="Times New Roman"/>
                <a:cs typeface="Times New Roman"/>
              </a:rPr>
              <a:t>registers.</a:t>
            </a:r>
            <a:endParaRPr sz="2400">
              <a:latin typeface="Times New Roman"/>
              <a:cs typeface="Times New Roman"/>
            </a:endParaRPr>
          </a:p>
          <a:p>
            <a:pPr marL="927100" marR="989965" indent="-182880">
              <a:lnSpc>
                <a:spcPts val="2600"/>
              </a:lnSpc>
              <a:spcBef>
                <a:spcPts val="610"/>
              </a:spcBef>
              <a:buClr>
                <a:srgbClr val="E0752E"/>
              </a:buClr>
              <a:buSzPct val="60416"/>
              <a:buFont typeface="Wingdings"/>
              <a:buChar char=""/>
              <a:tabLst>
                <a:tab pos="927735" algn="l"/>
              </a:tabLst>
            </a:pPr>
            <a:r>
              <a:rPr sz="2400" dirty="0">
                <a:latin typeface="Times New Roman"/>
                <a:cs typeface="Times New Roman"/>
              </a:rPr>
              <a:t>The </a:t>
            </a:r>
            <a:r>
              <a:rPr sz="2400" spc="-10" dirty="0">
                <a:latin typeface="Times New Roman"/>
                <a:cs typeface="Times New Roman"/>
              </a:rPr>
              <a:t>larger </a:t>
            </a:r>
            <a:r>
              <a:rPr sz="2400" dirty="0">
                <a:latin typeface="Times New Roman"/>
                <a:cs typeface="Times New Roman"/>
              </a:rPr>
              <a:t>the registers. the </a:t>
            </a:r>
            <a:r>
              <a:rPr sz="2400" spc="-5" dirty="0">
                <a:latin typeface="Times New Roman"/>
                <a:cs typeface="Times New Roman"/>
              </a:rPr>
              <a:t>more complicated</a:t>
            </a:r>
            <a:r>
              <a:rPr sz="2400" spc="-140" dirty="0">
                <a:latin typeface="Times New Roman"/>
                <a:cs typeface="Times New Roman"/>
              </a:rPr>
              <a:t> </a:t>
            </a:r>
            <a:r>
              <a:rPr sz="2400" dirty="0">
                <a:latin typeface="Times New Roman"/>
                <a:cs typeface="Times New Roman"/>
              </a:rPr>
              <a:t>the  </a:t>
            </a:r>
            <a:r>
              <a:rPr sz="2400" spc="-5" dirty="0">
                <a:latin typeface="Times New Roman"/>
                <a:cs typeface="Times New Roman"/>
              </a:rPr>
              <a:t>commands </a:t>
            </a:r>
            <a:r>
              <a:rPr sz="2400" dirty="0">
                <a:latin typeface="Times New Roman"/>
                <a:cs typeface="Times New Roman"/>
              </a:rPr>
              <a:t>that can be processed in one</a:t>
            </a:r>
            <a:r>
              <a:rPr sz="2400" spc="-80" dirty="0">
                <a:latin typeface="Times New Roman"/>
                <a:cs typeface="Times New Roman"/>
              </a:rPr>
              <a:t> </a:t>
            </a:r>
            <a:r>
              <a:rPr sz="2400" dirty="0">
                <a:latin typeface="Times New Roman"/>
                <a:cs typeface="Times New Roman"/>
              </a:rPr>
              <a:t>step.</a:t>
            </a:r>
            <a:endParaRPr sz="2400">
              <a:latin typeface="Times New Roman"/>
              <a:cs typeface="Times New Roman"/>
            </a:endParaRPr>
          </a:p>
          <a:p>
            <a:pPr marL="759460">
              <a:lnSpc>
                <a:spcPct val="100000"/>
              </a:lnSpc>
              <a:spcBef>
                <a:spcPts val="240"/>
              </a:spcBef>
            </a:pPr>
            <a:r>
              <a:rPr sz="2400" b="1" dirty="0">
                <a:latin typeface="Times New Roman"/>
                <a:cs typeface="Times New Roman"/>
              </a:rPr>
              <a:t>4. External </a:t>
            </a:r>
            <a:r>
              <a:rPr sz="2400" b="1" spc="-5" dirty="0">
                <a:latin typeface="Times New Roman"/>
                <a:cs typeface="Times New Roman"/>
              </a:rPr>
              <a:t>data bus</a:t>
            </a:r>
            <a:endParaRPr sz="2400">
              <a:latin typeface="Times New Roman"/>
              <a:cs typeface="Times New Roman"/>
            </a:endParaRPr>
          </a:p>
          <a:p>
            <a:pPr marL="927100" indent="-183515">
              <a:lnSpc>
                <a:spcPct val="100000"/>
              </a:lnSpc>
              <a:spcBef>
                <a:spcPts val="290"/>
              </a:spcBef>
              <a:buClr>
                <a:srgbClr val="E0752E"/>
              </a:buClr>
              <a:buSzPct val="60416"/>
              <a:buFont typeface="Wingdings"/>
              <a:buChar char=""/>
              <a:tabLst>
                <a:tab pos="927735" algn="l"/>
              </a:tabLst>
            </a:pPr>
            <a:r>
              <a:rPr sz="2400" spc="-5" dirty="0">
                <a:latin typeface="Times New Roman"/>
                <a:cs typeface="Times New Roman"/>
              </a:rPr>
              <a:t>As </a:t>
            </a:r>
            <a:r>
              <a:rPr sz="2400" dirty="0">
                <a:latin typeface="Times New Roman"/>
                <a:cs typeface="Times New Roman"/>
              </a:rPr>
              <a:t>data </a:t>
            </a:r>
            <a:r>
              <a:rPr sz="2400" spc="-5" dirty="0">
                <a:latin typeface="Times New Roman"/>
                <a:cs typeface="Times New Roman"/>
              </a:rPr>
              <a:t>bus </a:t>
            </a:r>
            <a:r>
              <a:rPr sz="2400" dirty="0">
                <a:latin typeface="Times New Roman"/>
                <a:cs typeface="Times New Roman"/>
              </a:rPr>
              <a:t>size increases, </a:t>
            </a:r>
            <a:r>
              <a:rPr sz="2400" spc="-5" dirty="0">
                <a:latin typeface="Times New Roman"/>
                <a:cs typeface="Times New Roman"/>
              </a:rPr>
              <a:t>so </a:t>
            </a:r>
            <a:r>
              <a:rPr sz="2400" dirty="0">
                <a:latin typeface="Times New Roman"/>
                <a:cs typeface="Times New Roman"/>
              </a:rPr>
              <a:t>does the </a:t>
            </a:r>
            <a:r>
              <a:rPr sz="2400" spc="-5" dirty="0">
                <a:latin typeface="Times New Roman"/>
                <a:cs typeface="Times New Roman"/>
              </a:rPr>
              <a:t>amount</a:t>
            </a:r>
            <a:r>
              <a:rPr sz="2400" spc="-85" dirty="0">
                <a:latin typeface="Times New Roman"/>
                <a:cs typeface="Times New Roman"/>
              </a:rPr>
              <a:t> </a:t>
            </a:r>
            <a:r>
              <a:rPr sz="2400" dirty="0">
                <a:latin typeface="Times New Roman"/>
                <a:cs typeface="Times New Roman"/>
              </a:rPr>
              <a:t>and</a:t>
            </a:r>
            <a:endParaRPr sz="2400">
              <a:latin typeface="Times New Roman"/>
              <a:cs typeface="Times New Roman"/>
            </a:endParaRPr>
          </a:p>
        </p:txBody>
      </p:sp>
      <p:sp>
        <p:nvSpPr>
          <p:cNvPr id="3" name="object 3"/>
          <p:cNvSpPr txBox="1"/>
          <p:nvPr/>
        </p:nvSpPr>
        <p:spPr>
          <a:xfrm>
            <a:off x="1145850" y="5564825"/>
            <a:ext cx="6880859" cy="720725"/>
          </a:xfrm>
          <a:prstGeom prst="rect">
            <a:avLst/>
          </a:prstGeom>
        </p:spPr>
        <p:txBody>
          <a:bodyPr vert="horz" wrap="square" lIns="0" tIns="53975" rIns="0" bIns="0" rtlCol="0">
            <a:spAutoFit/>
          </a:bodyPr>
          <a:lstStyle/>
          <a:p>
            <a:pPr marL="12700" marR="5080">
              <a:lnSpc>
                <a:spcPts val="2590"/>
              </a:lnSpc>
              <a:spcBef>
                <a:spcPts val="425"/>
              </a:spcBef>
            </a:pPr>
            <a:r>
              <a:rPr sz="2400" spc="-5" dirty="0">
                <a:latin typeface="Times New Roman"/>
                <a:cs typeface="Times New Roman"/>
              </a:rPr>
              <a:t>complexity </a:t>
            </a:r>
            <a:r>
              <a:rPr sz="2400" dirty="0">
                <a:latin typeface="Times New Roman"/>
                <a:cs typeface="Times New Roman"/>
              </a:rPr>
              <a:t>of code </a:t>
            </a:r>
            <a:r>
              <a:rPr sz="2400" spc="-5" dirty="0">
                <a:latin typeface="Times New Roman"/>
                <a:cs typeface="Times New Roman"/>
              </a:rPr>
              <a:t>(information) </a:t>
            </a:r>
            <a:r>
              <a:rPr sz="2400" dirty="0">
                <a:latin typeface="Times New Roman"/>
                <a:cs typeface="Times New Roman"/>
              </a:rPr>
              <a:t>that can be</a:t>
            </a:r>
            <a:r>
              <a:rPr sz="2400" spc="-80" dirty="0">
                <a:latin typeface="Times New Roman"/>
                <a:cs typeface="Times New Roman"/>
              </a:rPr>
              <a:t> </a:t>
            </a:r>
            <a:r>
              <a:rPr sz="2400" dirty="0">
                <a:latin typeface="Times New Roman"/>
                <a:cs typeface="Times New Roman"/>
              </a:rPr>
              <a:t>transferred  </a:t>
            </a:r>
            <a:r>
              <a:rPr sz="2400" spc="-5" dirty="0">
                <a:latin typeface="Times New Roman"/>
                <a:cs typeface="Times New Roman"/>
              </a:rPr>
              <a:t>among </a:t>
            </a:r>
            <a:r>
              <a:rPr sz="2400" dirty="0">
                <a:latin typeface="Times New Roman"/>
                <a:cs typeface="Times New Roman"/>
              </a:rPr>
              <a:t>all devices in the</a:t>
            </a:r>
            <a:r>
              <a:rPr sz="2400" spc="-55" dirty="0">
                <a:latin typeface="Times New Roman"/>
                <a:cs typeface="Times New Roman"/>
              </a:rPr>
              <a:t> </a:t>
            </a:r>
            <a:r>
              <a:rPr sz="2400" spc="-20" dirty="0">
                <a:latin typeface="Times New Roman"/>
                <a:cs typeface="Times New Roman"/>
              </a:rPr>
              <a:t>computer.</a:t>
            </a:r>
            <a:endParaRPr sz="2400">
              <a:latin typeface="Times New Roman"/>
              <a:cs typeface="Times New Roman"/>
            </a:endParaRPr>
          </a:p>
        </p:txBody>
      </p:sp>
      <p:sp>
        <p:nvSpPr>
          <p:cNvPr id="4" name="object 4"/>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31</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0" y="711449"/>
            <a:ext cx="7233920" cy="3683635"/>
          </a:xfrm>
          <a:prstGeom prst="rect">
            <a:avLst/>
          </a:prstGeom>
        </p:spPr>
        <p:txBody>
          <a:bodyPr vert="horz" wrap="square" lIns="0" tIns="85725" rIns="0" bIns="0" rtlCol="0">
            <a:spAutoFit/>
          </a:bodyPr>
          <a:lstStyle/>
          <a:p>
            <a:pPr marL="300355" indent="-288290">
              <a:lnSpc>
                <a:spcPct val="100000"/>
              </a:lnSpc>
              <a:spcBef>
                <a:spcPts val="675"/>
              </a:spcBef>
              <a:buAutoNum type="arabicPeriod" startAt="5"/>
              <a:tabLst>
                <a:tab pos="300990" algn="l"/>
              </a:tabLst>
            </a:pPr>
            <a:r>
              <a:rPr sz="2400" b="1" spc="-10" dirty="0">
                <a:latin typeface="Times New Roman"/>
                <a:cs typeface="Times New Roman"/>
              </a:rPr>
              <a:t>Address</a:t>
            </a:r>
            <a:r>
              <a:rPr sz="2400" b="1" spc="5" dirty="0">
                <a:latin typeface="Times New Roman"/>
                <a:cs typeface="Times New Roman"/>
              </a:rPr>
              <a:t> </a:t>
            </a:r>
            <a:r>
              <a:rPr sz="2400" b="1" spc="-5" dirty="0">
                <a:latin typeface="Times New Roman"/>
                <a:cs typeface="Times New Roman"/>
              </a:rPr>
              <a:t>bus</a:t>
            </a:r>
            <a:endParaRPr sz="2400">
              <a:latin typeface="Times New Roman"/>
              <a:cs typeface="Times New Roman"/>
            </a:endParaRPr>
          </a:p>
          <a:p>
            <a:pPr marL="560705" marR="164465" lvl="1" indent="-182880">
              <a:lnSpc>
                <a:spcPct val="100000"/>
              </a:lnSpc>
              <a:spcBef>
                <a:spcPts val="575"/>
              </a:spcBef>
              <a:buClr>
                <a:srgbClr val="E0752E"/>
              </a:buClr>
              <a:buSzPct val="60416"/>
              <a:buFont typeface="Wingdings"/>
              <a:buChar char=""/>
              <a:tabLst>
                <a:tab pos="561340" algn="l"/>
              </a:tabLst>
            </a:pPr>
            <a:r>
              <a:rPr sz="2400" dirty="0">
                <a:latin typeface="Times New Roman"/>
                <a:cs typeface="Times New Roman"/>
              </a:rPr>
              <a:t>The size of the </a:t>
            </a:r>
            <a:r>
              <a:rPr sz="2400" spc="-5" dirty="0">
                <a:latin typeface="Times New Roman"/>
                <a:cs typeface="Times New Roman"/>
              </a:rPr>
              <a:t>address bus determines </a:t>
            </a:r>
            <a:r>
              <a:rPr sz="2400" dirty="0">
                <a:latin typeface="Times New Roman"/>
                <a:cs typeface="Times New Roman"/>
              </a:rPr>
              <a:t>the </a:t>
            </a:r>
            <a:r>
              <a:rPr sz="2400" spc="-10" dirty="0">
                <a:latin typeface="Times New Roman"/>
                <a:cs typeface="Times New Roman"/>
              </a:rPr>
              <a:t>maximum  </a:t>
            </a:r>
            <a:r>
              <a:rPr sz="2400" spc="-5" dirty="0">
                <a:latin typeface="Times New Roman"/>
                <a:cs typeface="Times New Roman"/>
              </a:rPr>
              <a:t>amount </a:t>
            </a:r>
            <a:r>
              <a:rPr sz="2400" dirty="0">
                <a:latin typeface="Times New Roman"/>
                <a:cs typeface="Times New Roman"/>
              </a:rPr>
              <a:t>of </a:t>
            </a:r>
            <a:r>
              <a:rPr sz="2400" spc="-10" dirty="0">
                <a:latin typeface="Times New Roman"/>
                <a:cs typeface="Times New Roman"/>
              </a:rPr>
              <a:t>memory </a:t>
            </a:r>
            <a:r>
              <a:rPr sz="2400" dirty="0">
                <a:latin typeface="Times New Roman"/>
                <a:cs typeface="Times New Roman"/>
              </a:rPr>
              <a:t>that can be addressed by the</a:t>
            </a:r>
            <a:r>
              <a:rPr sz="2400" spc="-80" dirty="0">
                <a:latin typeface="Times New Roman"/>
                <a:cs typeface="Times New Roman"/>
              </a:rPr>
              <a:t> </a:t>
            </a:r>
            <a:r>
              <a:rPr sz="2400" spc="-5" dirty="0">
                <a:latin typeface="Times New Roman"/>
                <a:cs typeface="Times New Roman"/>
              </a:rPr>
              <a:t>CPU</a:t>
            </a:r>
            <a:endParaRPr sz="2400">
              <a:latin typeface="Times New Roman"/>
              <a:cs typeface="Times New Roman"/>
            </a:endParaRPr>
          </a:p>
          <a:p>
            <a:pPr marL="317500" indent="-304800">
              <a:lnSpc>
                <a:spcPct val="100000"/>
              </a:lnSpc>
              <a:spcBef>
                <a:spcPts val="580"/>
              </a:spcBef>
              <a:buAutoNum type="arabicPeriod" startAt="5"/>
              <a:tabLst>
                <a:tab pos="317500" algn="l"/>
              </a:tabLst>
            </a:pPr>
            <a:r>
              <a:rPr sz="2400" b="1" dirty="0">
                <a:latin typeface="Times New Roman"/>
                <a:cs typeface="Times New Roman"/>
              </a:rPr>
              <a:t>Internal</a:t>
            </a:r>
            <a:r>
              <a:rPr sz="2400" b="1" spc="-5" dirty="0">
                <a:latin typeface="Times New Roman"/>
                <a:cs typeface="Times New Roman"/>
              </a:rPr>
              <a:t> </a:t>
            </a:r>
            <a:r>
              <a:rPr sz="2400" b="1" dirty="0">
                <a:latin typeface="Times New Roman"/>
                <a:cs typeface="Times New Roman"/>
              </a:rPr>
              <a:t>cache</a:t>
            </a:r>
            <a:endParaRPr sz="2400">
              <a:latin typeface="Times New Roman"/>
              <a:cs typeface="Times New Roman"/>
            </a:endParaRPr>
          </a:p>
          <a:p>
            <a:pPr marL="560705" marR="5080" lvl="1" indent="-182880">
              <a:lnSpc>
                <a:spcPct val="100000"/>
              </a:lnSpc>
              <a:spcBef>
                <a:spcPts val="575"/>
              </a:spcBef>
              <a:buClr>
                <a:srgbClr val="E0752E"/>
              </a:buClr>
              <a:buSzPct val="60416"/>
              <a:buFont typeface="Wingdings"/>
              <a:buChar char=""/>
              <a:tabLst>
                <a:tab pos="561340" algn="l"/>
              </a:tabLst>
            </a:pPr>
            <a:r>
              <a:rPr sz="2400" dirty="0">
                <a:latin typeface="Times New Roman"/>
                <a:cs typeface="Times New Roman"/>
              </a:rPr>
              <a:t>The internal cache is high-speed </a:t>
            </a:r>
            <a:r>
              <a:rPr sz="2400" spc="-10" dirty="0">
                <a:latin typeface="Times New Roman"/>
                <a:cs typeface="Times New Roman"/>
              </a:rPr>
              <a:t>memory </a:t>
            </a:r>
            <a:r>
              <a:rPr sz="2400" dirty="0">
                <a:latin typeface="Times New Roman"/>
                <a:cs typeface="Times New Roman"/>
              </a:rPr>
              <a:t>built into</a:t>
            </a:r>
            <a:r>
              <a:rPr sz="2400" spc="-160" dirty="0">
                <a:latin typeface="Times New Roman"/>
                <a:cs typeface="Times New Roman"/>
              </a:rPr>
              <a:t> </a:t>
            </a:r>
            <a:r>
              <a:rPr sz="2400" dirty="0">
                <a:latin typeface="Times New Roman"/>
                <a:cs typeface="Times New Roman"/>
              </a:rPr>
              <a:t>the  </a:t>
            </a:r>
            <a:r>
              <a:rPr sz="2400" spc="-15" dirty="0">
                <a:latin typeface="Times New Roman"/>
                <a:cs typeface="Times New Roman"/>
              </a:rPr>
              <a:t>processor.</a:t>
            </a:r>
            <a:endParaRPr sz="2400">
              <a:latin typeface="Times New Roman"/>
              <a:cs typeface="Times New Roman"/>
            </a:endParaRPr>
          </a:p>
          <a:p>
            <a:pPr marL="560705" marR="122555" lvl="1" indent="-182880">
              <a:lnSpc>
                <a:spcPct val="100000"/>
              </a:lnSpc>
              <a:spcBef>
                <a:spcPts val="580"/>
              </a:spcBef>
              <a:buClr>
                <a:srgbClr val="E0752E"/>
              </a:buClr>
              <a:buSzPct val="60416"/>
              <a:buFont typeface="Wingdings"/>
              <a:buChar char=""/>
              <a:tabLst>
                <a:tab pos="561340" algn="l"/>
              </a:tabLst>
            </a:pPr>
            <a:r>
              <a:rPr sz="2400" dirty="0">
                <a:latin typeface="Times New Roman"/>
                <a:cs typeface="Times New Roman"/>
              </a:rPr>
              <a:t>This is a </a:t>
            </a:r>
            <a:r>
              <a:rPr sz="2400" spc="-5" dirty="0">
                <a:latin typeface="Times New Roman"/>
                <a:cs typeface="Times New Roman"/>
              </a:rPr>
              <a:t>place </a:t>
            </a:r>
            <a:r>
              <a:rPr sz="2400" dirty="0">
                <a:latin typeface="Times New Roman"/>
                <a:cs typeface="Times New Roman"/>
              </a:rPr>
              <a:t>to store frequently used data instead</a:t>
            </a:r>
            <a:r>
              <a:rPr sz="2400" spc="-180" dirty="0">
                <a:latin typeface="Times New Roman"/>
                <a:cs typeface="Times New Roman"/>
              </a:rPr>
              <a:t> </a:t>
            </a:r>
            <a:r>
              <a:rPr sz="2400" dirty="0">
                <a:latin typeface="Times New Roman"/>
                <a:cs typeface="Times New Roman"/>
              </a:rPr>
              <a:t>of  sending it to slower devices (speed is </a:t>
            </a:r>
            <a:r>
              <a:rPr sz="2400" spc="-5" dirty="0">
                <a:latin typeface="Times New Roman"/>
                <a:cs typeface="Times New Roman"/>
              </a:rPr>
              <a:t>relative </a:t>
            </a:r>
            <a:r>
              <a:rPr sz="2400" dirty="0">
                <a:latin typeface="Times New Roman"/>
                <a:cs typeface="Times New Roman"/>
              </a:rPr>
              <a:t>in  </a:t>
            </a:r>
            <a:r>
              <a:rPr sz="2400" spc="-5" dirty="0">
                <a:latin typeface="Times New Roman"/>
                <a:cs typeface="Times New Roman"/>
              </a:rPr>
              <a:t>computers) </a:t>
            </a:r>
            <a:r>
              <a:rPr sz="2400" dirty="0">
                <a:latin typeface="Times New Roman"/>
                <a:cs typeface="Times New Roman"/>
              </a:rPr>
              <a:t>such as </a:t>
            </a:r>
            <a:r>
              <a:rPr sz="2400" spc="-5" dirty="0">
                <a:latin typeface="Times New Roman"/>
                <a:cs typeface="Times New Roman"/>
              </a:rPr>
              <a:t>RAM </a:t>
            </a:r>
            <a:r>
              <a:rPr sz="2400" dirty="0">
                <a:latin typeface="Times New Roman"/>
                <a:cs typeface="Times New Roman"/>
              </a:rPr>
              <a:t>and hard disk</a:t>
            </a:r>
            <a:r>
              <a:rPr sz="2400" spc="-30" dirty="0">
                <a:latin typeface="Times New Roman"/>
                <a:cs typeface="Times New Roman"/>
              </a:rPr>
              <a:t> </a:t>
            </a:r>
            <a:r>
              <a:rPr sz="2400" dirty="0">
                <a:latin typeface="Times New Roman"/>
                <a:cs typeface="Times New Roman"/>
              </a:rPr>
              <a:t>drives.</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32</a:t>
            </a:fld>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6824"/>
            <a:ext cx="7325359" cy="514350"/>
          </a:xfrm>
          <a:prstGeom prst="rect">
            <a:avLst/>
          </a:prstGeom>
        </p:spPr>
        <p:txBody>
          <a:bodyPr vert="horz" wrap="square" lIns="0" tIns="13335" rIns="0" bIns="0" rtlCol="0">
            <a:spAutoFit/>
          </a:bodyPr>
          <a:lstStyle/>
          <a:p>
            <a:pPr marL="12700">
              <a:lnSpc>
                <a:spcPct val="100000"/>
              </a:lnSpc>
              <a:spcBef>
                <a:spcPts val="105"/>
              </a:spcBef>
            </a:pPr>
            <a:r>
              <a:rPr sz="3200" spc="5" dirty="0">
                <a:latin typeface="Century Schoolbook"/>
                <a:cs typeface="Century Schoolbook"/>
              </a:rPr>
              <a:t>D</a:t>
            </a:r>
            <a:r>
              <a:rPr sz="2550" spc="5" dirty="0">
                <a:latin typeface="Century Schoolbook"/>
                <a:cs typeface="Century Schoolbook"/>
              </a:rPr>
              <a:t>IFFERENCE BETWEEN </a:t>
            </a:r>
            <a:r>
              <a:rPr sz="3200" spc="5" dirty="0">
                <a:latin typeface="Century Schoolbook"/>
                <a:cs typeface="Century Schoolbook"/>
              </a:rPr>
              <a:t>RICS &amp;</a:t>
            </a:r>
            <a:r>
              <a:rPr sz="3200" spc="290" dirty="0">
                <a:latin typeface="Century Schoolbook"/>
                <a:cs typeface="Century Schoolbook"/>
              </a:rPr>
              <a:t> </a:t>
            </a:r>
            <a:r>
              <a:rPr sz="3200" dirty="0">
                <a:latin typeface="Century Schoolbook"/>
                <a:cs typeface="Century Schoolbook"/>
              </a:rPr>
              <a:t>CISC</a:t>
            </a:r>
            <a:endParaRPr sz="3200">
              <a:latin typeface="Century Schoolbook"/>
              <a:cs typeface="Century Schoolbook"/>
            </a:endParaRPr>
          </a:p>
        </p:txBody>
      </p:sp>
      <p:sp>
        <p:nvSpPr>
          <p:cNvPr id="3" name="object 3"/>
          <p:cNvSpPr/>
          <p:nvPr/>
        </p:nvSpPr>
        <p:spPr>
          <a:xfrm>
            <a:off x="4495800" y="1365260"/>
            <a:ext cx="0" cy="4633595"/>
          </a:xfrm>
          <a:custGeom>
            <a:avLst/>
            <a:gdLst/>
            <a:ahLst/>
            <a:cxnLst/>
            <a:rect l="l" t="t" r="r" b="b"/>
            <a:pathLst>
              <a:path h="4633595">
                <a:moveTo>
                  <a:pt x="0" y="0"/>
                </a:moveTo>
                <a:lnTo>
                  <a:pt x="0" y="4633417"/>
                </a:lnTo>
              </a:path>
            </a:pathLst>
          </a:custGeom>
          <a:ln w="12700">
            <a:solidFill>
              <a:srgbClr val="FFFFFF"/>
            </a:solidFill>
          </a:ln>
        </p:spPr>
        <p:txBody>
          <a:bodyPr wrap="square" lIns="0" tIns="0" rIns="0" bIns="0" rtlCol="0"/>
          <a:lstStyle/>
          <a:p>
            <a:endParaRPr/>
          </a:p>
        </p:txBody>
      </p:sp>
      <p:grpSp>
        <p:nvGrpSpPr>
          <p:cNvPr id="4" name="object 4"/>
          <p:cNvGrpSpPr/>
          <p:nvPr/>
        </p:nvGrpSpPr>
        <p:grpSpPr>
          <a:xfrm>
            <a:off x="222250" y="1365250"/>
            <a:ext cx="8547100" cy="4633595"/>
            <a:chOff x="222250" y="1365250"/>
            <a:chExt cx="8547100" cy="4633595"/>
          </a:xfrm>
        </p:grpSpPr>
        <p:sp>
          <p:nvSpPr>
            <p:cNvPr id="5" name="object 5"/>
            <p:cNvSpPr/>
            <p:nvPr/>
          </p:nvSpPr>
          <p:spPr>
            <a:xfrm>
              <a:off x="228600" y="1371599"/>
              <a:ext cx="8534400" cy="533400"/>
            </a:xfrm>
            <a:custGeom>
              <a:avLst/>
              <a:gdLst/>
              <a:ahLst/>
              <a:cxnLst/>
              <a:rect l="l" t="t" r="r" b="b"/>
              <a:pathLst>
                <a:path w="8534400" h="533400">
                  <a:moveTo>
                    <a:pt x="8534400" y="0"/>
                  </a:moveTo>
                  <a:lnTo>
                    <a:pt x="4267200" y="0"/>
                  </a:lnTo>
                  <a:lnTo>
                    <a:pt x="0" y="0"/>
                  </a:lnTo>
                  <a:lnTo>
                    <a:pt x="0" y="533400"/>
                  </a:lnTo>
                  <a:lnTo>
                    <a:pt x="4267200" y="533400"/>
                  </a:lnTo>
                  <a:lnTo>
                    <a:pt x="8534400" y="533400"/>
                  </a:lnTo>
                  <a:lnTo>
                    <a:pt x="8534400" y="0"/>
                  </a:lnTo>
                  <a:close/>
                </a:path>
              </a:pathLst>
            </a:custGeom>
            <a:solidFill>
              <a:srgbClr val="FE8537"/>
            </a:solidFill>
          </p:spPr>
          <p:txBody>
            <a:bodyPr wrap="square" lIns="0" tIns="0" rIns="0" bIns="0" rtlCol="0"/>
            <a:lstStyle/>
            <a:p>
              <a:endParaRPr/>
            </a:p>
          </p:txBody>
        </p:sp>
        <p:sp>
          <p:nvSpPr>
            <p:cNvPr id="6" name="object 6"/>
            <p:cNvSpPr/>
            <p:nvPr/>
          </p:nvSpPr>
          <p:spPr>
            <a:xfrm>
              <a:off x="228600" y="1904936"/>
              <a:ext cx="8534400" cy="652145"/>
            </a:xfrm>
            <a:custGeom>
              <a:avLst/>
              <a:gdLst/>
              <a:ahLst/>
              <a:cxnLst/>
              <a:rect l="l" t="t" r="r" b="b"/>
              <a:pathLst>
                <a:path w="8534400" h="652144">
                  <a:moveTo>
                    <a:pt x="8534400" y="0"/>
                  </a:moveTo>
                  <a:lnTo>
                    <a:pt x="4267200" y="0"/>
                  </a:lnTo>
                  <a:lnTo>
                    <a:pt x="0" y="0"/>
                  </a:lnTo>
                  <a:lnTo>
                    <a:pt x="0" y="651700"/>
                  </a:lnTo>
                  <a:lnTo>
                    <a:pt x="4267200" y="651700"/>
                  </a:lnTo>
                  <a:lnTo>
                    <a:pt x="8534400" y="651700"/>
                  </a:lnTo>
                  <a:lnTo>
                    <a:pt x="8534400" y="0"/>
                  </a:lnTo>
                  <a:close/>
                </a:path>
              </a:pathLst>
            </a:custGeom>
            <a:solidFill>
              <a:srgbClr val="FFD9CE"/>
            </a:solidFill>
          </p:spPr>
          <p:txBody>
            <a:bodyPr wrap="square" lIns="0" tIns="0" rIns="0" bIns="0" rtlCol="0"/>
            <a:lstStyle/>
            <a:p>
              <a:endParaRPr/>
            </a:p>
          </p:txBody>
        </p:sp>
        <p:sp>
          <p:nvSpPr>
            <p:cNvPr id="7" name="object 7"/>
            <p:cNvSpPr/>
            <p:nvPr/>
          </p:nvSpPr>
          <p:spPr>
            <a:xfrm>
              <a:off x="228600" y="2556636"/>
              <a:ext cx="8534400" cy="762000"/>
            </a:xfrm>
            <a:custGeom>
              <a:avLst/>
              <a:gdLst/>
              <a:ahLst/>
              <a:cxnLst/>
              <a:rect l="l" t="t" r="r" b="b"/>
              <a:pathLst>
                <a:path w="8534400" h="762000">
                  <a:moveTo>
                    <a:pt x="8534400" y="0"/>
                  </a:moveTo>
                  <a:lnTo>
                    <a:pt x="4267200" y="0"/>
                  </a:lnTo>
                  <a:lnTo>
                    <a:pt x="0" y="0"/>
                  </a:lnTo>
                  <a:lnTo>
                    <a:pt x="0" y="762000"/>
                  </a:lnTo>
                  <a:lnTo>
                    <a:pt x="4267200" y="762000"/>
                  </a:lnTo>
                  <a:lnTo>
                    <a:pt x="8534400" y="762000"/>
                  </a:lnTo>
                  <a:lnTo>
                    <a:pt x="8534400" y="0"/>
                  </a:lnTo>
                  <a:close/>
                </a:path>
              </a:pathLst>
            </a:custGeom>
            <a:solidFill>
              <a:srgbClr val="FFEDE8"/>
            </a:solidFill>
          </p:spPr>
          <p:txBody>
            <a:bodyPr wrap="square" lIns="0" tIns="0" rIns="0" bIns="0" rtlCol="0"/>
            <a:lstStyle/>
            <a:p>
              <a:endParaRPr/>
            </a:p>
          </p:txBody>
        </p:sp>
        <p:sp>
          <p:nvSpPr>
            <p:cNvPr id="8" name="object 8"/>
            <p:cNvSpPr/>
            <p:nvPr/>
          </p:nvSpPr>
          <p:spPr>
            <a:xfrm>
              <a:off x="228600" y="3318700"/>
              <a:ext cx="8534400" cy="1177290"/>
            </a:xfrm>
            <a:custGeom>
              <a:avLst/>
              <a:gdLst/>
              <a:ahLst/>
              <a:cxnLst/>
              <a:rect l="l" t="t" r="r" b="b"/>
              <a:pathLst>
                <a:path w="8534400" h="1177289">
                  <a:moveTo>
                    <a:pt x="8534400" y="0"/>
                  </a:moveTo>
                  <a:lnTo>
                    <a:pt x="4267200" y="0"/>
                  </a:lnTo>
                  <a:lnTo>
                    <a:pt x="0" y="0"/>
                  </a:lnTo>
                  <a:lnTo>
                    <a:pt x="0" y="1177099"/>
                  </a:lnTo>
                  <a:lnTo>
                    <a:pt x="4267200" y="1177099"/>
                  </a:lnTo>
                  <a:lnTo>
                    <a:pt x="8534400" y="1177099"/>
                  </a:lnTo>
                  <a:lnTo>
                    <a:pt x="8534400" y="0"/>
                  </a:lnTo>
                  <a:close/>
                </a:path>
              </a:pathLst>
            </a:custGeom>
            <a:solidFill>
              <a:srgbClr val="FFD9CE"/>
            </a:solidFill>
          </p:spPr>
          <p:txBody>
            <a:bodyPr wrap="square" lIns="0" tIns="0" rIns="0" bIns="0" rtlCol="0"/>
            <a:lstStyle/>
            <a:p>
              <a:endParaRPr/>
            </a:p>
          </p:txBody>
        </p:sp>
        <p:sp>
          <p:nvSpPr>
            <p:cNvPr id="9" name="object 9"/>
            <p:cNvSpPr/>
            <p:nvPr/>
          </p:nvSpPr>
          <p:spPr>
            <a:xfrm>
              <a:off x="228600" y="4495799"/>
              <a:ext cx="8534400" cy="762000"/>
            </a:xfrm>
            <a:custGeom>
              <a:avLst/>
              <a:gdLst/>
              <a:ahLst/>
              <a:cxnLst/>
              <a:rect l="l" t="t" r="r" b="b"/>
              <a:pathLst>
                <a:path w="8534400" h="762000">
                  <a:moveTo>
                    <a:pt x="8534400" y="0"/>
                  </a:moveTo>
                  <a:lnTo>
                    <a:pt x="4267200" y="0"/>
                  </a:lnTo>
                  <a:lnTo>
                    <a:pt x="0" y="0"/>
                  </a:lnTo>
                  <a:lnTo>
                    <a:pt x="0" y="762000"/>
                  </a:lnTo>
                  <a:lnTo>
                    <a:pt x="4267200" y="762000"/>
                  </a:lnTo>
                  <a:lnTo>
                    <a:pt x="8534400" y="762000"/>
                  </a:lnTo>
                  <a:lnTo>
                    <a:pt x="8534400" y="0"/>
                  </a:lnTo>
                  <a:close/>
                </a:path>
              </a:pathLst>
            </a:custGeom>
            <a:solidFill>
              <a:srgbClr val="FFEDE8"/>
            </a:solidFill>
          </p:spPr>
          <p:txBody>
            <a:bodyPr wrap="square" lIns="0" tIns="0" rIns="0" bIns="0" rtlCol="0"/>
            <a:lstStyle/>
            <a:p>
              <a:endParaRPr/>
            </a:p>
          </p:txBody>
        </p:sp>
        <p:sp>
          <p:nvSpPr>
            <p:cNvPr id="10" name="object 10"/>
            <p:cNvSpPr/>
            <p:nvPr/>
          </p:nvSpPr>
          <p:spPr>
            <a:xfrm>
              <a:off x="228600" y="5257800"/>
              <a:ext cx="8534400" cy="734695"/>
            </a:xfrm>
            <a:custGeom>
              <a:avLst/>
              <a:gdLst/>
              <a:ahLst/>
              <a:cxnLst/>
              <a:rect l="l" t="t" r="r" b="b"/>
              <a:pathLst>
                <a:path w="8534400" h="734695">
                  <a:moveTo>
                    <a:pt x="8534400" y="0"/>
                  </a:moveTo>
                  <a:lnTo>
                    <a:pt x="4267200" y="0"/>
                  </a:lnTo>
                  <a:lnTo>
                    <a:pt x="0" y="0"/>
                  </a:lnTo>
                  <a:lnTo>
                    <a:pt x="0" y="734542"/>
                  </a:lnTo>
                  <a:lnTo>
                    <a:pt x="4267200" y="734542"/>
                  </a:lnTo>
                  <a:lnTo>
                    <a:pt x="8534400" y="734542"/>
                  </a:lnTo>
                  <a:lnTo>
                    <a:pt x="8534400" y="0"/>
                  </a:lnTo>
                  <a:close/>
                </a:path>
              </a:pathLst>
            </a:custGeom>
            <a:solidFill>
              <a:srgbClr val="FFD9CE"/>
            </a:solidFill>
          </p:spPr>
          <p:txBody>
            <a:bodyPr wrap="square" lIns="0" tIns="0" rIns="0" bIns="0" rtlCol="0"/>
            <a:lstStyle/>
            <a:p>
              <a:endParaRPr/>
            </a:p>
          </p:txBody>
        </p:sp>
        <p:sp>
          <p:nvSpPr>
            <p:cNvPr id="11" name="object 11"/>
            <p:cNvSpPr/>
            <p:nvPr/>
          </p:nvSpPr>
          <p:spPr>
            <a:xfrm>
              <a:off x="222254" y="1905000"/>
              <a:ext cx="8547100" cy="0"/>
            </a:xfrm>
            <a:custGeom>
              <a:avLst/>
              <a:gdLst/>
              <a:ahLst/>
              <a:cxnLst/>
              <a:rect l="l" t="t" r="r" b="b"/>
              <a:pathLst>
                <a:path w="8547100">
                  <a:moveTo>
                    <a:pt x="0" y="0"/>
                  </a:moveTo>
                  <a:lnTo>
                    <a:pt x="8547085" y="0"/>
                  </a:lnTo>
                </a:path>
              </a:pathLst>
            </a:custGeom>
            <a:ln w="38099">
              <a:solidFill>
                <a:srgbClr val="FFFFFF"/>
              </a:solidFill>
            </a:ln>
          </p:spPr>
          <p:txBody>
            <a:bodyPr wrap="square" lIns="0" tIns="0" rIns="0" bIns="0" rtlCol="0"/>
            <a:lstStyle/>
            <a:p>
              <a:endParaRPr/>
            </a:p>
          </p:txBody>
        </p:sp>
        <p:sp>
          <p:nvSpPr>
            <p:cNvPr id="12" name="object 12"/>
            <p:cNvSpPr/>
            <p:nvPr/>
          </p:nvSpPr>
          <p:spPr>
            <a:xfrm>
              <a:off x="222254" y="1365260"/>
              <a:ext cx="8547100" cy="4633595"/>
            </a:xfrm>
            <a:custGeom>
              <a:avLst/>
              <a:gdLst/>
              <a:ahLst/>
              <a:cxnLst/>
              <a:rect l="l" t="t" r="r" b="b"/>
              <a:pathLst>
                <a:path w="8547100" h="4633595">
                  <a:moveTo>
                    <a:pt x="0" y="1191371"/>
                  </a:moveTo>
                  <a:lnTo>
                    <a:pt x="8547085" y="1191371"/>
                  </a:lnTo>
                </a:path>
                <a:path w="8547100" h="4633595">
                  <a:moveTo>
                    <a:pt x="0" y="1953371"/>
                  </a:moveTo>
                  <a:lnTo>
                    <a:pt x="8547085" y="1953371"/>
                  </a:lnTo>
                </a:path>
                <a:path w="8547100" h="4633595">
                  <a:moveTo>
                    <a:pt x="0" y="3130539"/>
                  </a:moveTo>
                  <a:lnTo>
                    <a:pt x="8547085" y="3130539"/>
                  </a:lnTo>
                </a:path>
                <a:path w="8547100" h="4633595">
                  <a:moveTo>
                    <a:pt x="0" y="3892539"/>
                  </a:moveTo>
                  <a:lnTo>
                    <a:pt x="8547085" y="3892539"/>
                  </a:lnTo>
                </a:path>
                <a:path w="8547100" h="4633595">
                  <a:moveTo>
                    <a:pt x="6345" y="0"/>
                  </a:moveTo>
                  <a:lnTo>
                    <a:pt x="6345" y="4633417"/>
                  </a:lnTo>
                </a:path>
                <a:path w="8547100" h="4633595">
                  <a:moveTo>
                    <a:pt x="8540745" y="0"/>
                  </a:moveTo>
                  <a:lnTo>
                    <a:pt x="8540745" y="4633417"/>
                  </a:lnTo>
                </a:path>
                <a:path w="8547100" h="4633595">
                  <a:moveTo>
                    <a:pt x="0" y="6339"/>
                  </a:moveTo>
                  <a:lnTo>
                    <a:pt x="8547085" y="6339"/>
                  </a:lnTo>
                </a:path>
                <a:path w="8547100" h="4633595">
                  <a:moveTo>
                    <a:pt x="0" y="4627071"/>
                  </a:moveTo>
                  <a:lnTo>
                    <a:pt x="8547085" y="4627071"/>
                  </a:lnTo>
                </a:path>
              </a:pathLst>
            </a:custGeom>
            <a:ln w="12700">
              <a:solidFill>
                <a:srgbClr val="FFFFFF"/>
              </a:solidFill>
            </a:ln>
          </p:spPr>
          <p:txBody>
            <a:bodyPr wrap="square" lIns="0" tIns="0" rIns="0" bIns="0" rtlCol="0"/>
            <a:lstStyle/>
            <a:p>
              <a:endParaRPr/>
            </a:p>
          </p:txBody>
        </p:sp>
      </p:grpSp>
      <p:sp>
        <p:nvSpPr>
          <p:cNvPr id="13" name="object 13"/>
          <p:cNvSpPr txBox="1"/>
          <p:nvPr/>
        </p:nvSpPr>
        <p:spPr>
          <a:xfrm>
            <a:off x="1987043" y="1543248"/>
            <a:ext cx="75311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Times New Roman"/>
                <a:cs typeface="Times New Roman"/>
              </a:rPr>
              <a:t>CI</a:t>
            </a:r>
            <a:r>
              <a:rPr sz="2400" b="1" spc="-10" dirty="0">
                <a:solidFill>
                  <a:srgbClr val="FFFFFF"/>
                </a:solidFill>
                <a:latin typeface="Times New Roman"/>
                <a:cs typeface="Times New Roman"/>
              </a:rPr>
              <a:t>S</a:t>
            </a:r>
            <a:r>
              <a:rPr sz="2400" b="1" dirty="0">
                <a:solidFill>
                  <a:srgbClr val="FFFFFF"/>
                </a:solidFill>
                <a:latin typeface="Times New Roman"/>
                <a:cs typeface="Times New Roman"/>
              </a:rPr>
              <a:t>C</a:t>
            </a:r>
            <a:endParaRPr sz="2400">
              <a:latin typeface="Times New Roman"/>
              <a:cs typeface="Times New Roman"/>
            </a:endParaRPr>
          </a:p>
        </p:txBody>
      </p:sp>
      <p:sp>
        <p:nvSpPr>
          <p:cNvPr id="26" name="object 2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33</a:t>
            </a:fld>
            <a:endParaRPr dirty="0"/>
          </a:p>
        </p:txBody>
      </p:sp>
      <p:sp>
        <p:nvSpPr>
          <p:cNvPr id="14" name="object 14"/>
          <p:cNvSpPr txBox="1"/>
          <p:nvPr/>
        </p:nvSpPr>
        <p:spPr>
          <a:xfrm>
            <a:off x="6253751" y="1543248"/>
            <a:ext cx="75311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Times New Roman"/>
                <a:cs typeface="Times New Roman"/>
              </a:rPr>
              <a:t>RI</a:t>
            </a:r>
            <a:r>
              <a:rPr sz="2400" b="1" spc="-10" dirty="0">
                <a:solidFill>
                  <a:srgbClr val="FFFFFF"/>
                </a:solidFill>
                <a:latin typeface="Times New Roman"/>
                <a:cs typeface="Times New Roman"/>
              </a:rPr>
              <a:t>S</a:t>
            </a:r>
            <a:r>
              <a:rPr sz="2400" b="1" dirty="0">
                <a:solidFill>
                  <a:srgbClr val="FFFFFF"/>
                </a:solidFill>
                <a:latin typeface="Times New Roman"/>
                <a:cs typeface="Times New Roman"/>
              </a:rPr>
              <a:t>C</a:t>
            </a:r>
            <a:endParaRPr sz="2400">
              <a:latin typeface="Times New Roman"/>
              <a:cs typeface="Times New Roman"/>
            </a:endParaRPr>
          </a:p>
        </p:txBody>
      </p:sp>
      <p:sp>
        <p:nvSpPr>
          <p:cNvPr id="15" name="object 15"/>
          <p:cNvSpPr txBox="1"/>
          <p:nvPr/>
        </p:nvSpPr>
        <p:spPr>
          <a:xfrm>
            <a:off x="281432" y="2042283"/>
            <a:ext cx="279590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Emphasis </a:t>
            </a:r>
            <a:r>
              <a:rPr sz="2400" dirty="0">
                <a:latin typeface="Times New Roman"/>
                <a:cs typeface="Times New Roman"/>
              </a:rPr>
              <a:t>on</a:t>
            </a:r>
            <a:r>
              <a:rPr sz="2400" spc="-70" dirty="0">
                <a:latin typeface="Times New Roman"/>
                <a:cs typeface="Times New Roman"/>
              </a:rPr>
              <a:t> </a:t>
            </a:r>
            <a:r>
              <a:rPr sz="2400" spc="-5" dirty="0">
                <a:latin typeface="Times New Roman"/>
                <a:cs typeface="Times New Roman"/>
              </a:rPr>
              <a:t>hardware</a:t>
            </a:r>
            <a:endParaRPr sz="2400">
              <a:latin typeface="Times New Roman"/>
              <a:cs typeface="Times New Roman"/>
            </a:endParaRPr>
          </a:p>
        </p:txBody>
      </p:sp>
      <p:sp>
        <p:nvSpPr>
          <p:cNvPr id="16" name="object 16"/>
          <p:cNvSpPr txBox="1"/>
          <p:nvPr/>
        </p:nvSpPr>
        <p:spPr>
          <a:xfrm>
            <a:off x="4549524" y="2042283"/>
            <a:ext cx="27120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Emphasis </a:t>
            </a:r>
            <a:r>
              <a:rPr sz="2400" dirty="0">
                <a:latin typeface="Times New Roman"/>
                <a:cs typeface="Times New Roman"/>
              </a:rPr>
              <a:t>on</a:t>
            </a:r>
            <a:r>
              <a:rPr sz="2400" spc="-105" dirty="0">
                <a:latin typeface="Times New Roman"/>
                <a:cs typeface="Times New Roman"/>
              </a:rPr>
              <a:t> </a:t>
            </a:r>
            <a:r>
              <a:rPr sz="2400" dirty="0">
                <a:latin typeface="Times New Roman"/>
                <a:cs typeface="Times New Roman"/>
              </a:rPr>
              <a:t>software</a:t>
            </a:r>
            <a:endParaRPr sz="2400">
              <a:latin typeface="Times New Roman"/>
              <a:cs typeface="Times New Roman"/>
            </a:endParaRPr>
          </a:p>
        </p:txBody>
      </p:sp>
      <p:sp>
        <p:nvSpPr>
          <p:cNvPr id="17" name="object 17"/>
          <p:cNvSpPr txBox="1"/>
          <p:nvPr/>
        </p:nvSpPr>
        <p:spPr>
          <a:xfrm>
            <a:off x="281432" y="2529328"/>
            <a:ext cx="3648710" cy="720725"/>
          </a:xfrm>
          <a:prstGeom prst="rect">
            <a:avLst/>
          </a:prstGeom>
        </p:spPr>
        <p:txBody>
          <a:bodyPr vert="horz" wrap="square" lIns="0" tIns="53975" rIns="0" bIns="0" rtlCol="0">
            <a:spAutoFit/>
          </a:bodyPr>
          <a:lstStyle/>
          <a:p>
            <a:pPr marL="12700" marR="5080">
              <a:lnSpc>
                <a:spcPts val="2590"/>
              </a:lnSpc>
              <a:spcBef>
                <a:spcPts val="425"/>
              </a:spcBef>
            </a:pPr>
            <a:r>
              <a:rPr sz="2400" spc="-5" dirty="0">
                <a:latin typeface="Times New Roman"/>
                <a:cs typeface="Times New Roman"/>
              </a:rPr>
              <a:t>Includes </a:t>
            </a:r>
            <a:r>
              <a:rPr sz="2400" spc="-10" dirty="0">
                <a:latin typeface="Times New Roman"/>
                <a:cs typeface="Times New Roman"/>
              </a:rPr>
              <a:t>multi-clock</a:t>
            </a:r>
            <a:r>
              <a:rPr sz="2400" spc="-70" dirty="0">
                <a:latin typeface="Times New Roman"/>
                <a:cs typeface="Times New Roman"/>
              </a:rPr>
              <a:t> </a:t>
            </a:r>
            <a:r>
              <a:rPr sz="2400" spc="-5" dirty="0">
                <a:latin typeface="Times New Roman"/>
                <a:cs typeface="Times New Roman"/>
              </a:rPr>
              <a:t>complex  instruction.</a:t>
            </a:r>
            <a:endParaRPr sz="2400">
              <a:latin typeface="Times New Roman"/>
              <a:cs typeface="Times New Roman"/>
            </a:endParaRPr>
          </a:p>
        </p:txBody>
      </p:sp>
      <p:sp>
        <p:nvSpPr>
          <p:cNvPr id="18" name="object 18"/>
          <p:cNvSpPr txBox="1"/>
          <p:nvPr/>
        </p:nvSpPr>
        <p:spPr>
          <a:xfrm>
            <a:off x="4549524" y="2529328"/>
            <a:ext cx="4126865" cy="720725"/>
          </a:xfrm>
          <a:prstGeom prst="rect">
            <a:avLst/>
          </a:prstGeom>
        </p:spPr>
        <p:txBody>
          <a:bodyPr vert="horz" wrap="square" lIns="0" tIns="53975" rIns="0" bIns="0" rtlCol="0">
            <a:spAutoFit/>
          </a:bodyPr>
          <a:lstStyle/>
          <a:p>
            <a:pPr marL="12700" marR="5080">
              <a:lnSpc>
                <a:spcPts val="2590"/>
              </a:lnSpc>
              <a:spcBef>
                <a:spcPts val="425"/>
              </a:spcBef>
            </a:pPr>
            <a:r>
              <a:rPr sz="2400" spc="-5" dirty="0">
                <a:latin typeface="Times New Roman"/>
                <a:cs typeface="Times New Roman"/>
              </a:rPr>
              <a:t>Single-clock </a:t>
            </a:r>
            <a:r>
              <a:rPr sz="2400" dirty="0">
                <a:latin typeface="Times New Roman"/>
                <a:cs typeface="Times New Roman"/>
              </a:rPr>
              <a:t>, </a:t>
            </a:r>
            <a:r>
              <a:rPr sz="2400" spc="-5" dirty="0">
                <a:latin typeface="Times New Roman"/>
                <a:cs typeface="Times New Roman"/>
              </a:rPr>
              <a:t>reduced</a:t>
            </a:r>
            <a:r>
              <a:rPr sz="2400" spc="-130" dirty="0">
                <a:latin typeface="Times New Roman"/>
                <a:cs typeface="Times New Roman"/>
              </a:rPr>
              <a:t> </a:t>
            </a:r>
            <a:r>
              <a:rPr sz="2400" dirty="0">
                <a:latin typeface="Times New Roman"/>
                <a:cs typeface="Times New Roman"/>
              </a:rPr>
              <a:t>instruction  only</a:t>
            </a:r>
            <a:endParaRPr sz="2400">
              <a:latin typeface="Times New Roman"/>
              <a:cs typeface="Times New Roman"/>
            </a:endParaRPr>
          </a:p>
        </p:txBody>
      </p:sp>
      <p:sp>
        <p:nvSpPr>
          <p:cNvPr id="19" name="object 19"/>
          <p:cNvSpPr txBox="1"/>
          <p:nvPr/>
        </p:nvSpPr>
        <p:spPr>
          <a:xfrm>
            <a:off x="281432" y="3296155"/>
            <a:ext cx="3770629" cy="1115060"/>
          </a:xfrm>
          <a:prstGeom prst="rect">
            <a:avLst/>
          </a:prstGeom>
        </p:spPr>
        <p:txBody>
          <a:bodyPr vert="horz" wrap="square" lIns="0" tIns="12700" rIns="0" bIns="0" rtlCol="0">
            <a:spAutoFit/>
          </a:bodyPr>
          <a:lstStyle/>
          <a:p>
            <a:pPr marL="12700" marR="5080">
              <a:lnSpc>
                <a:spcPct val="100000"/>
              </a:lnSpc>
              <a:spcBef>
                <a:spcPts val="100"/>
              </a:spcBef>
              <a:tabLst>
                <a:tab pos="1692275" algn="l"/>
                <a:tab pos="2501900" algn="l"/>
              </a:tabLst>
            </a:pPr>
            <a:r>
              <a:rPr sz="2400" spc="-5" dirty="0">
                <a:latin typeface="Times New Roman"/>
                <a:cs typeface="Times New Roman"/>
              </a:rPr>
              <a:t>Memory	</a:t>
            </a:r>
            <a:r>
              <a:rPr sz="2400" dirty="0">
                <a:latin typeface="Times New Roman"/>
                <a:cs typeface="Times New Roman"/>
              </a:rPr>
              <a:t>to	</a:t>
            </a:r>
            <a:r>
              <a:rPr sz="2400" spc="-10" dirty="0">
                <a:latin typeface="Times New Roman"/>
                <a:cs typeface="Times New Roman"/>
              </a:rPr>
              <a:t>memory </a:t>
            </a:r>
            <a:r>
              <a:rPr sz="2400" dirty="0">
                <a:latin typeface="Times New Roman"/>
                <a:cs typeface="Times New Roman"/>
              </a:rPr>
              <a:t>–  </a:t>
            </a:r>
            <a:r>
              <a:rPr sz="2400" spc="-5" dirty="0">
                <a:latin typeface="Times New Roman"/>
                <a:cs typeface="Times New Roman"/>
              </a:rPr>
              <a:t>“LOAD”and</a:t>
            </a:r>
            <a:r>
              <a:rPr sz="2400" spc="75" dirty="0">
                <a:latin typeface="Times New Roman"/>
                <a:cs typeface="Times New Roman"/>
              </a:rPr>
              <a:t> </a:t>
            </a:r>
            <a:r>
              <a:rPr sz="2400" spc="-10" dirty="0">
                <a:latin typeface="Times New Roman"/>
                <a:cs typeface="Times New Roman"/>
              </a:rPr>
              <a:t>“STORE”</a:t>
            </a:r>
            <a:endParaRPr sz="2400">
              <a:latin typeface="Times New Roman"/>
              <a:cs typeface="Times New Roman"/>
            </a:endParaRPr>
          </a:p>
          <a:p>
            <a:pPr marL="12700">
              <a:lnSpc>
                <a:spcPts val="2820"/>
              </a:lnSpc>
            </a:pPr>
            <a:r>
              <a:rPr sz="2400" spc="-5" dirty="0">
                <a:latin typeface="Times New Roman"/>
                <a:cs typeface="Times New Roman"/>
              </a:rPr>
              <a:t>incorporated </a:t>
            </a:r>
            <a:r>
              <a:rPr sz="2400" dirty="0">
                <a:latin typeface="Times New Roman"/>
                <a:cs typeface="Times New Roman"/>
              </a:rPr>
              <a:t>in</a:t>
            </a:r>
            <a:r>
              <a:rPr sz="2400" spc="-60" dirty="0">
                <a:latin typeface="Times New Roman"/>
                <a:cs typeface="Times New Roman"/>
              </a:rPr>
              <a:t> </a:t>
            </a:r>
            <a:r>
              <a:rPr sz="2400" spc="-5" dirty="0">
                <a:latin typeface="Times New Roman"/>
                <a:cs typeface="Times New Roman"/>
              </a:rPr>
              <a:t>instructions.</a:t>
            </a:r>
            <a:endParaRPr sz="2400">
              <a:latin typeface="Times New Roman"/>
              <a:cs typeface="Times New Roman"/>
            </a:endParaRPr>
          </a:p>
        </p:txBody>
      </p:sp>
      <p:sp>
        <p:nvSpPr>
          <p:cNvPr id="20" name="object 20"/>
          <p:cNvSpPr txBox="1"/>
          <p:nvPr/>
        </p:nvSpPr>
        <p:spPr>
          <a:xfrm>
            <a:off x="4549524" y="3296155"/>
            <a:ext cx="3344545" cy="1115060"/>
          </a:xfrm>
          <a:prstGeom prst="rect">
            <a:avLst/>
          </a:prstGeom>
        </p:spPr>
        <p:txBody>
          <a:bodyPr vert="horz" wrap="square" lIns="0" tIns="15875" rIns="0" bIns="0" rtlCol="0">
            <a:spAutoFit/>
          </a:bodyPr>
          <a:lstStyle/>
          <a:p>
            <a:pPr marL="12700" marR="5080">
              <a:lnSpc>
                <a:spcPct val="99000"/>
              </a:lnSpc>
              <a:spcBef>
                <a:spcPts val="125"/>
              </a:spcBef>
              <a:tabLst>
                <a:tab pos="1745614" algn="l"/>
              </a:tabLst>
            </a:pPr>
            <a:r>
              <a:rPr sz="2400" dirty="0">
                <a:latin typeface="Times New Roman"/>
                <a:cs typeface="Times New Roman"/>
              </a:rPr>
              <a:t>Registerto	</a:t>
            </a:r>
            <a:r>
              <a:rPr sz="2400" spc="-10" dirty="0">
                <a:latin typeface="Times New Roman"/>
                <a:cs typeface="Times New Roman"/>
              </a:rPr>
              <a:t>register-  </a:t>
            </a:r>
            <a:r>
              <a:rPr sz="2400" spc="-5" dirty="0">
                <a:latin typeface="Times New Roman"/>
                <a:cs typeface="Times New Roman"/>
              </a:rPr>
              <a:t>“LOAD”and </a:t>
            </a:r>
            <a:r>
              <a:rPr sz="2400" spc="-10" dirty="0">
                <a:latin typeface="Times New Roman"/>
                <a:cs typeface="Times New Roman"/>
              </a:rPr>
              <a:t>“STORE” </a:t>
            </a:r>
            <a:r>
              <a:rPr sz="2400" dirty="0">
                <a:latin typeface="Times New Roman"/>
                <a:cs typeface="Times New Roman"/>
              </a:rPr>
              <a:t>are  independent</a:t>
            </a:r>
            <a:r>
              <a:rPr sz="2400" spc="-40" dirty="0">
                <a:latin typeface="Times New Roman"/>
                <a:cs typeface="Times New Roman"/>
              </a:rPr>
              <a:t> </a:t>
            </a:r>
            <a:r>
              <a:rPr sz="2400" spc="-5" dirty="0">
                <a:latin typeface="Times New Roman"/>
                <a:cs typeface="Times New Roman"/>
              </a:rPr>
              <a:t>instruction.</a:t>
            </a:r>
            <a:endParaRPr sz="2400">
              <a:latin typeface="Times New Roman"/>
              <a:cs typeface="Times New Roman"/>
            </a:endParaRPr>
          </a:p>
        </p:txBody>
      </p:sp>
      <p:sp>
        <p:nvSpPr>
          <p:cNvPr id="21" name="object 21"/>
          <p:cNvSpPr txBox="1"/>
          <p:nvPr/>
        </p:nvSpPr>
        <p:spPr>
          <a:xfrm>
            <a:off x="281432" y="4468823"/>
            <a:ext cx="3806825" cy="720725"/>
          </a:xfrm>
          <a:prstGeom prst="rect">
            <a:avLst/>
          </a:prstGeom>
        </p:spPr>
        <p:txBody>
          <a:bodyPr vert="horz" wrap="square" lIns="0" tIns="12700" rIns="0" bIns="0" rtlCol="0">
            <a:spAutoFit/>
          </a:bodyPr>
          <a:lstStyle/>
          <a:p>
            <a:pPr marL="12700">
              <a:lnSpc>
                <a:spcPts val="2735"/>
              </a:lnSpc>
              <a:spcBef>
                <a:spcPts val="100"/>
              </a:spcBef>
            </a:pPr>
            <a:r>
              <a:rPr sz="2400" spc="-5" dirty="0">
                <a:latin typeface="Times New Roman"/>
                <a:cs typeface="Times New Roman"/>
              </a:rPr>
              <a:t>Small </a:t>
            </a:r>
            <a:r>
              <a:rPr sz="2400" dirty="0">
                <a:latin typeface="Times New Roman"/>
                <a:cs typeface="Times New Roman"/>
              </a:rPr>
              <a:t>code size, high cycle</a:t>
            </a:r>
            <a:r>
              <a:rPr sz="2400" spc="-175" dirty="0">
                <a:latin typeface="Times New Roman"/>
                <a:cs typeface="Times New Roman"/>
              </a:rPr>
              <a:t> </a:t>
            </a:r>
            <a:r>
              <a:rPr sz="2400" dirty="0">
                <a:latin typeface="Times New Roman"/>
                <a:cs typeface="Times New Roman"/>
              </a:rPr>
              <a:t>per</a:t>
            </a:r>
            <a:endParaRPr sz="2400">
              <a:latin typeface="Times New Roman"/>
              <a:cs typeface="Times New Roman"/>
            </a:endParaRPr>
          </a:p>
          <a:p>
            <a:pPr marL="12700">
              <a:lnSpc>
                <a:spcPts val="2735"/>
              </a:lnSpc>
            </a:pPr>
            <a:r>
              <a:rPr sz="2400" dirty="0">
                <a:latin typeface="Times New Roman"/>
                <a:cs typeface="Times New Roman"/>
              </a:rPr>
              <a:t>second</a:t>
            </a:r>
            <a:endParaRPr sz="2400">
              <a:latin typeface="Times New Roman"/>
              <a:cs typeface="Times New Roman"/>
            </a:endParaRPr>
          </a:p>
        </p:txBody>
      </p:sp>
      <p:sp>
        <p:nvSpPr>
          <p:cNvPr id="22" name="object 22"/>
          <p:cNvSpPr txBox="1"/>
          <p:nvPr/>
        </p:nvSpPr>
        <p:spPr>
          <a:xfrm>
            <a:off x="4549524" y="4468823"/>
            <a:ext cx="4203700" cy="720725"/>
          </a:xfrm>
          <a:prstGeom prst="rect">
            <a:avLst/>
          </a:prstGeom>
        </p:spPr>
        <p:txBody>
          <a:bodyPr vert="horz" wrap="square" lIns="0" tIns="12700" rIns="0" bIns="0" rtlCol="0">
            <a:spAutoFit/>
          </a:bodyPr>
          <a:lstStyle/>
          <a:p>
            <a:pPr marL="12700">
              <a:lnSpc>
                <a:spcPts val="2735"/>
              </a:lnSpc>
              <a:spcBef>
                <a:spcPts val="100"/>
              </a:spcBef>
            </a:pPr>
            <a:r>
              <a:rPr sz="2400" dirty="0">
                <a:latin typeface="Times New Roman"/>
                <a:cs typeface="Times New Roman"/>
              </a:rPr>
              <a:t>Low cycles per second </a:t>
            </a:r>
            <a:r>
              <a:rPr sz="2400" spc="-10" dirty="0">
                <a:latin typeface="Times New Roman"/>
                <a:cs typeface="Times New Roman"/>
              </a:rPr>
              <a:t>,large</a:t>
            </a:r>
            <a:r>
              <a:rPr sz="2400" spc="-210" dirty="0">
                <a:latin typeface="Times New Roman"/>
                <a:cs typeface="Times New Roman"/>
              </a:rPr>
              <a:t> </a:t>
            </a:r>
            <a:r>
              <a:rPr sz="2400" dirty="0">
                <a:latin typeface="Times New Roman"/>
                <a:cs typeface="Times New Roman"/>
              </a:rPr>
              <a:t>code</a:t>
            </a:r>
            <a:endParaRPr sz="2400">
              <a:latin typeface="Times New Roman"/>
              <a:cs typeface="Times New Roman"/>
            </a:endParaRPr>
          </a:p>
          <a:p>
            <a:pPr marL="12700">
              <a:lnSpc>
                <a:spcPts val="2735"/>
              </a:lnSpc>
            </a:pPr>
            <a:r>
              <a:rPr sz="2400" dirty="0">
                <a:latin typeface="Times New Roman"/>
                <a:cs typeface="Times New Roman"/>
              </a:rPr>
              <a:t>size</a:t>
            </a:r>
            <a:endParaRPr sz="2400">
              <a:latin typeface="Times New Roman"/>
              <a:cs typeface="Times New Roman"/>
            </a:endParaRPr>
          </a:p>
        </p:txBody>
      </p:sp>
      <p:sp>
        <p:nvSpPr>
          <p:cNvPr id="23" name="object 23"/>
          <p:cNvSpPr txBox="1"/>
          <p:nvPr/>
        </p:nvSpPr>
        <p:spPr>
          <a:xfrm>
            <a:off x="281432" y="5593781"/>
            <a:ext cx="24688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complex</a:t>
            </a:r>
            <a:r>
              <a:rPr sz="2400" spc="80" dirty="0">
                <a:latin typeface="Times New Roman"/>
                <a:cs typeface="Times New Roman"/>
              </a:rPr>
              <a:t> </a:t>
            </a:r>
            <a:r>
              <a:rPr sz="2400" spc="-5" dirty="0">
                <a:latin typeface="Times New Roman"/>
                <a:cs typeface="Times New Roman"/>
              </a:rPr>
              <a:t>instruction</a:t>
            </a:r>
            <a:endParaRPr sz="2400">
              <a:latin typeface="Times New Roman"/>
              <a:cs typeface="Times New Roman"/>
            </a:endParaRPr>
          </a:p>
        </p:txBody>
      </p:sp>
      <p:sp>
        <p:nvSpPr>
          <p:cNvPr id="24" name="object 24"/>
          <p:cNvSpPr txBox="1"/>
          <p:nvPr/>
        </p:nvSpPr>
        <p:spPr>
          <a:xfrm>
            <a:off x="281432" y="5235700"/>
            <a:ext cx="8426450" cy="391160"/>
          </a:xfrm>
          <a:prstGeom prst="rect">
            <a:avLst/>
          </a:prstGeom>
        </p:spPr>
        <p:txBody>
          <a:bodyPr vert="horz" wrap="square" lIns="0" tIns="12700" rIns="0" bIns="0" rtlCol="0">
            <a:spAutoFit/>
          </a:bodyPr>
          <a:lstStyle/>
          <a:p>
            <a:pPr marL="12700">
              <a:lnSpc>
                <a:spcPct val="100000"/>
              </a:lnSpc>
              <a:spcBef>
                <a:spcPts val="100"/>
              </a:spcBef>
              <a:tabLst>
                <a:tab pos="1513840" algn="l"/>
                <a:tab pos="2045335" algn="l"/>
                <a:tab pos="2768600" algn="l"/>
                <a:tab pos="3288029" algn="l"/>
                <a:tab pos="4280535" algn="l"/>
              </a:tabLst>
            </a:pPr>
            <a:r>
              <a:rPr sz="2400" spc="-15" dirty="0">
                <a:latin typeface="Times New Roman"/>
                <a:cs typeface="Times New Roman"/>
              </a:rPr>
              <a:t>Transistors	</a:t>
            </a:r>
            <a:r>
              <a:rPr sz="2400" dirty="0">
                <a:latin typeface="Times New Roman"/>
                <a:cs typeface="Times New Roman"/>
              </a:rPr>
              <a:t>are	used	for	storing	</a:t>
            </a:r>
            <a:r>
              <a:rPr sz="3600" baseline="1157" dirty="0">
                <a:latin typeface="Times New Roman"/>
                <a:cs typeface="Times New Roman"/>
              </a:rPr>
              <a:t>Spend </a:t>
            </a:r>
            <a:r>
              <a:rPr sz="3600" spc="-7" baseline="1157" dirty="0">
                <a:latin typeface="Times New Roman"/>
                <a:cs typeface="Times New Roman"/>
              </a:rPr>
              <a:t>more transistor </a:t>
            </a:r>
            <a:r>
              <a:rPr sz="3600" baseline="1157" dirty="0">
                <a:latin typeface="Times New Roman"/>
                <a:cs typeface="Times New Roman"/>
              </a:rPr>
              <a:t>on</a:t>
            </a:r>
            <a:r>
              <a:rPr sz="3600" spc="-157" baseline="1157" dirty="0">
                <a:latin typeface="Times New Roman"/>
                <a:cs typeface="Times New Roman"/>
              </a:rPr>
              <a:t> </a:t>
            </a:r>
            <a:r>
              <a:rPr sz="3600" spc="-15" baseline="1157" dirty="0">
                <a:latin typeface="Times New Roman"/>
                <a:cs typeface="Times New Roman"/>
              </a:rPr>
              <a:t>memory</a:t>
            </a:r>
            <a:endParaRPr sz="3600" baseline="1157">
              <a:latin typeface="Times New Roman"/>
              <a:cs typeface="Times New Roman"/>
            </a:endParaRPr>
          </a:p>
        </p:txBody>
      </p:sp>
      <p:sp>
        <p:nvSpPr>
          <p:cNvPr id="25" name="object 25"/>
          <p:cNvSpPr txBox="1"/>
          <p:nvPr/>
        </p:nvSpPr>
        <p:spPr>
          <a:xfrm>
            <a:off x="4549524" y="5560253"/>
            <a:ext cx="11322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regis</a:t>
            </a:r>
            <a:r>
              <a:rPr sz="2400" spc="-15" dirty="0">
                <a:latin typeface="Times New Roman"/>
                <a:cs typeface="Times New Roman"/>
              </a:rPr>
              <a:t>t</a:t>
            </a:r>
            <a:r>
              <a:rPr sz="2400" spc="-10" dirty="0">
                <a:latin typeface="Times New Roman"/>
                <a:cs typeface="Times New Roman"/>
              </a:rPr>
              <a:t>e</a:t>
            </a:r>
            <a:r>
              <a:rPr sz="2400" spc="-5" dirty="0">
                <a:latin typeface="Times New Roman"/>
                <a:cs typeface="Times New Roman"/>
              </a:rPr>
              <a:t>r</a:t>
            </a:r>
            <a:r>
              <a:rPr sz="2400" spc="-10" dirty="0">
                <a:latin typeface="Times New Roman"/>
                <a:cs typeface="Times New Roman"/>
              </a:rPr>
              <a:t>s</a:t>
            </a:r>
            <a:r>
              <a:rPr sz="2400" dirty="0">
                <a:latin typeface="Times New Roman"/>
                <a:cs typeface="Times New Roman"/>
              </a:rPr>
              <a:t>.</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54527"/>
            <a:ext cx="376682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1.3 </a:t>
            </a:r>
            <a:r>
              <a:rPr sz="3200" spc="-20" dirty="0">
                <a:solidFill>
                  <a:srgbClr val="000000"/>
                </a:solidFill>
              </a:rPr>
              <a:t>E</a:t>
            </a:r>
            <a:r>
              <a:rPr sz="2550" spc="-20" dirty="0">
                <a:solidFill>
                  <a:srgbClr val="000000"/>
                </a:solidFill>
              </a:rPr>
              <a:t>XPANSION</a:t>
            </a:r>
            <a:r>
              <a:rPr sz="2550" spc="125" dirty="0">
                <a:solidFill>
                  <a:srgbClr val="000000"/>
                </a:solidFill>
              </a:rPr>
              <a:t> </a:t>
            </a:r>
            <a:r>
              <a:rPr sz="3200" dirty="0">
                <a:solidFill>
                  <a:srgbClr val="000000"/>
                </a:solidFill>
              </a:rPr>
              <a:t>B</a:t>
            </a:r>
            <a:r>
              <a:rPr sz="2550" dirty="0">
                <a:solidFill>
                  <a:srgbClr val="000000"/>
                </a:solidFill>
              </a:rPr>
              <a:t>USES</a:t>
            </a:r>
            <a:endParaRPr sz="2550"/>
          </a:p>
        </p:txBody>
      </p:sp>
      <p:sp>
        <p:nvSpPr>
          <p:cNvPr id="3" name="object 3"/>
          <p:cNvSpPr txBox="1"/>
          <p:nvPr/>
        </p:nvSpPr>
        <p:spPr>
          <a:xfrm>
            <a:off x="383540" y="1013201"/>
            <a:ext cx="8075930" cy="450723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a:t>
            </a:r>
            <a:r>
              <a:rPr sz="2400" b="1" dirty="0">
                <a:latin typeface="Times New Roman"/>
                <a:cs typeface="Times New Roman"/>
              </a:rPr>
              <a:t>expansion card </a:t>
            </a:r>
            <a:r>
              <a:rPr sz="2400" dirty="0">
                <a:latin typeface="Times New Roman"/>
                <a:cs typeface="Times New Roman"/>
              </a:rPr>
              <a:t>(also </a:t>
            </a:r>
            <a:r>
              <a:rPr sz="2400" b="1" dirty="0">
                <a:latin typeface="Times New Roman"/>
                <a:cs typeface="Times New Roman"/>
              </a:rPr>
              <a:t>expansion board</a:t>
            </a:r>
            <a:r>
              <a:rPr sz="2400" dirty="0">
                <a:latin typeface="Times New Roman"/>
                <a:cs typeface="Times New Roman"/>
              </a:rPr>
              <a:t>, </a:t>
            </a:r>
            <a:r>
              <a:rPr sz="2400" b="1" dirty="0">
                <a:latin typeface="Times New Roman"/>
                <a:cs typeface="Times New Roman"/>
              </a:rPr>
              <a:t>adapter card </a:t>
            </a:r>
            <a:r>
              <a:rPr sz="2400" dirty="0">
                <a:latin typeface="Times New Roman"/>
                <a:cs typeface="Times New Roman"/>
              </a:rPr>
              <a:t>or  </a:t>
            </a:r>
            <a:r>
              <a:rPr sz="2400" b="1" dirty="0">
                <a:latin typeface="Times New Roman"/>
                <a:cs typeface="Times New Roman"/>
              </a:rPr>
              <a:t>accessory card</a:t>
            </a:r>
            <a:r>
              <a:rPr sz="2400" dirty="0">
                <a:latin typeface="Times New Roman"/>
                <a:cs typeface="Times New Roman"/>
              </a:rPr>
              <a:t>) in </a:t>
            </a:r>
            <a:r>
              <a:rPr sz="2400" spc="-5" dirty="0">
                <a:latin typeface="Times New Roman"/>
                <a:cs typeface="Times New Roman"/>
              </a:rPr>
              <a:t>computing </a:t>
            </a:r>
            <a:r>
              <a:rPr sz="2400" dirty="0">
                <a:latin typeface="Times New Roman"/>
                <a:cs typeface="Times New Roman"/>
              </a:rPr>
              <a:t>is a printed circuit board that</a:t>
            </a:r>
            <a:r>
              <a:rPr sz="2400" spc="-200" dirty="0">
                <a:latin typeface="Times New Roman"/>
                <a:cs typeface="Times New Roman"/>
              </a:rPr>
              <a:t> </a:t>
            </a:r>
            <a:r>
              <a:rPr sz="2400" dirty="0">
                <a:latin typeface="Times New Roman"/>
                <a:cs typeface="Times New Roman"/>
              </a:rPr>
              <a:t>can  be inserted into an </a:t>
            </a:r>
            <a:r>
              <a:rPr sz="2400" spc="-5" dirty="0">
                <a:latin typeface="Times New Roman"/>
                <a:cs typeface="Times New Roman"/>
              </a:rPr>
              <a:t>electrical </a:t>
            </a:r>
            <a:r>
              <a:rPr sz="2400" spc="-10" dirty="0">
                <a:latin typeface="Times New Roman"/>
                <a:cs typeface="Times New Roman"/>
              </a:rPr>
              <a:t>connector, </a:t>
            </a:r>
            <a:r>
              <a:rPr sz="2400" dirty="0">
                <a:latin typeface="Times New Roman"/>
                <a:cs typeface="Times New Roman"/>
              </a:rPr>
              <a:t>or </a:t>
            </a:r>
            <a:r>
              <a:rPr sz="2400" b="1" dirty="0">
                <a:latin typeface="Times New Roman"/>
                <a:cs typeface="Times New Roman"/>
              </a:rPr>
              <a:t>expansion slot </a:t>
            </a:r>
            <a:r>
              <a:rPr sz="2400" dirty="0">
                <a:latin typeface="Times New Roman"/>
                <a:cs typeface="Times New Roman"/>
              </a:rPr>
              <a:t>on a  </a:t>
            </a:r>
            <a:r>
              <a:rPr sz="2400" spc="-5" dirty="0">
                <a:latin typeface="Times New Roman"/>
                <a:cs typeface="Times New Roman"/>
              </a:rPr>
              <a:t>computer motherboard, </a:t>
            </a:r>
            <a:r>
              <a:rPr sz="2400" dirty="0">
                <a:latin typeface="Times New Roman"/>
                <a:cs typeface="Times New Roman"/>
              </a:rPr>
              <a:t>backplane or riser card to add  functionality to a </a:t>
            </a:r>
            <a:r>
              <a:rPr sz="2400" spc="-5" dirty="0">
                <a:latin typeface="Times New Roman"/>
                <a:cs typeface="Times New Roman"/>
              </a:rPr>
              <a:t>computer </a:t>
            </a:r>
            <a:r>
              <a:rPr sz="2400" dirty="0">
                <a:latin typeface="Times New Roman"/>
                <a:cs typeface="Times New Roman"/>
              </a:rPr>
              <a:t>system via the </a:t>
            </a:r>
            <a:r>
              <a:rPr sz="2400" b="1" dirty="0">
                <a:latin typeface="Times New Roman"/>
                <a:cs typeface="Times New Roman"/>
              </a:rPr>
              <a:t>expansion</a:t>
            </a:r>
            <a:r>
              <a:rPr sz="2400" b="1" spc="-90" dirty="0">
                <a:latin typeface="Times New Roman"/>
                <a:cs typeface="Times New Roman"/>
              </a:rPr>
              <a:t> </a:t>
            </a:r>
            <a:r>
              <a:rPr sz="2400" b="1" spc="-5" dirty="0">
                <a:latin typeface="Times New Roman"/>
                <a:cs typeface="Times New Roman"/>
              </a:rPr>
              <a:t>bus</a:t>
            </a:r>
            <a:r>
              <a:rPr sz="2400" spc="-5" dirty="0">
                <a:latin typeface="Times New Roman"/>
                <a:cs typeface="Times New Roman"/>
              </a:rPr>
              <a:t>.</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spc="-45" dirty="0">
                <a:latin typeface="Times New Roman"/>
                <a:cs typeface="Times New Roman"/>
              </a:rPr>
              <a:t>Type </a:t>
            </a:r>
            <a:r>
              <a:rPr sz="2400" dirty="0">
                <a:latin typeface="Times New Roman"/>
                <a:cs typeface="Times New Roman"/>
              </a:rPr>
              <a:t>of Expansion</a:t>
            </a:r>
            <a:r>
              <a:rPr sz="2400" spc="15" dirty="0">
                <a:latin typeface="Times New Roman"/>
                <a:cs typeface="Times New Roman"/>
              </a:rPr>
              <a:t> </a:t>
            </a:r>
            <a:r>
              <a:rPr sz="2400" dirty="0">
                <a:latin typeface="Times New Roman"/>
                <a:cs typeface="Times New Roman"/>
              </a:rPr>
              <a:t>Buses</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1.</a:t>
            </a:r>
            <a:r>
              <a:rPr sz="2400" spc="-5" dirty="0">
                <a:latin typeface="Times New Roman"/>
                <a:cs typeface="Times New Roman"/>
              </a:rPr>
              <a:t> </a:t>
            </a:r>
            <a:r>
              <a:rPr sz="2400" dirty="0">
                <a:latin typeface="Times New Roman"/>
                <a:cs typeface="Times New Roman"/>
              </a:rPr>
              <a:t>ISA</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2.</a:t>
            </a:r>
            <a:r>
              <a:rPr sz="2400" spc="-90" dirty="0">
                <a:latin typeface="Times New Roman"/>
                <a:cs typeface="Times New Roman"/>
              </a:rPr>
              <a:t> </a:t>
            </a:r>
            <a:r>
              <a:rPr sz="2400" spc="-5" dirty="0">
                <a:latin typeface="Times New Roman"/>
                <a:cs typeface="Times New Roman"/>
              </a:rPr>
              <a:t>MCA</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3.</a:t>
            </a:r>
            <a:r>
              <a:rPr sz="2400" spc="-100" dirty="0">
                <a:latin typeface="Times New Roman"/>
                <a:cs typeface="Times New Roman"/>
              </a:rPr>
              <a:t> </a:t>
            </a:r>
            <a:r>
              <a:rPr sz="2400" dirty="0">
                <a:latin typeface="Times New Roman"/>
                <a:cs typeface="Times New Roman"/>
              </a:rPr>
              <a:t>EISA</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4.</a:t>
            </a:r>
            <a:r>
              <a:rPr sz="2400" spc="-135" dirty="0">
                <a:latin typeface="Times New Roman"/>
                <a:cs typeface="Times New Roman"/>
              </a:rPr>
              <a:t> </a:t>
            </a:r>
            <a:r>
              <a:rPr sz="2400" spc="-5" dirty="0">
                <a:latin typeface="Times New Roman"/>
                <a:cs typeface="Times New Roman"/>
              </a:rPr>
              <a:t>VESA</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5.</a:t>
            </a:r>
            <a:r>
              <a:rPr sz="2400" spc="-5" dirty="0">
                <a:latin typeface="Times New Roman"/>
                <a:cs typeface="Times New Roman"/>
              </a:rPr>
              <a:t> PCI</a:t>
            </a:r>
            <a:endParaRPr sz="2400">
              <a:latin typeface="Times New Roman"/>
              <a:cs typeface="Times New Roman"/>
            </a:endParaRPr>
          </a:p>
        </p:txBody>
      </p:sp>
      <p:sp>
        <p:nvSpPr>
          <p:cNvPr id="4" name="object 4"/>
          <p:cNvSpPr txBox="1"/>
          <p:nvPr/>
        </p:nvSpPr>
        <p:spPr>
          <a:xfrm>
            <a:off x="383540" y="5494795"/>
            <a:ext cx="1874520" cy="909955"/>
          </a:xfrm>
          <a:prstGeom prst="rect">
            <a:avLst/>
          </a:prstGeom>
        </p:spPr>
        <p:txBody>
          <a:bodyPr vert="horz" wrap="square" lIns="0" tIns="88900" rIns="0" bIns="0" rtlCol="0">
            <a:spAutoFit/>
          </a:bodyPr>
          <a:lstStyle/>
          <a:p>
            <a:pPr marL="287020" indent="-274320">
              <a:lnSpc>
                <a:spcPct val="100000"/>
              </a:lnSpc>
              <a:spcBef>
                <a:spcPts val="700"/>
              </a:spcBef>
              <a:buClr>
                <a:srgbClr val="FE8537"/>
              </a:buClr>
              <a:buSzPct val="68750"/>
              <a:buFont typeface="Wingdings"/>
              <a:buChar char=""/>
              <a:tabLst>
                <a:tab pos="287020" algn="l"/>
              </a:tabLst>
            </a:pPr>
            <a:r>
              <a:rPr sz="2400" dirty="0">
                <a:latin typeface="Times New Roman"/>
                <a:cs typeface="Times New Roman"/>
              </a:rPr>
              <a:t>6.</a:t>
            </a:r>
            <a:r>
              <a:rPr sz="2400" spc="-85" dirty="0">
                <a:latin typeface="Times New Roman"/>
                <a:cs typeface="Times New Roman"/>
              </a:rPr>
              <a:t> </a:t>
            </a:r>
            <a:r>
              <a:rPr sz="2400" dirty="0">
                <a:latin typeface="Times New Roman"/>
                <a:cs typeface="Times New Roman"/>
              </a:rPr>
              <a:t>IEEE1394</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7.</a:t>
            </a:r>
            <a:r>
              <a:rPr sz="2400" spc="-10" dirty="0">
                <a:latin typeface="Times New Roman"/>
                <a:cs typeface="Times New Roman"/>
              </a:rPr>
              <a:t> </a:t>
            </a:r>
            <a:r>
              <a:rPr sz="2400" spc="-5" dirty="0">
                <a:latin typeface="Times New Roman"/>
                <a:cs typeface="Times New Roman"/>
              </a:rPr>
              <a:t>USB</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34</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485592"/>
            <a:ext cx="7474584" cy="3105150"/>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dirty="0">
                <a:latin typeface="Century Schoolbook"/>
                <a:cs typeface="Century Schoolbook"/>
              </a:rPr>
              <a:t>Designers </a:t>
            </a:r>
            <a:r>
              <a:rPr sz="2400" spc="-5" dirty="0">
                <a:latin typeface="Century Schoolbook"/>
                <a:cs typeface="Century Schoolbook"/>
              </a:rPr>
              <a:t>divided the external data bus </a:t>
            </a:r>
            <a:r>
              <a:rPr sz="2400" dirty="0">
                <a:latin typeface="Century Schoolbook"/>
                <a:cs typeface="Century Schoolbook"/>
              </a:rPr>
              <a:t>into</a:t>
            </a:r>
            <a:r>
              <a:rPr sz="2400" spc="-110" dirty="0">
                <a:latin typeface="Century Schoolbook"/>
                <a:cs typeface="Century Schoolbook"/>
              </a:rPr>
              <a:t> </a:t>
            </a:r>
            <a:r>
              <a:rPr sz="2400" spc="-5" dirty="0">
                <a:latin typeface="Century Schoolbook"/>
                <a:cs typeface="Century Schoolbook"/>
              </a:rPr>
              <a:t>two</a:t>
            </a:r>
            <a:endParaRPr sz="2400">
              <a:latin typeface="Century Schoolbook"/>
              <a:cs typeface="Century Schoolbook"/>
            </a:endParaRPr>
          </a:p>
          <a:p>
            <a:pPr marL="287020">
              <a:lnSpc>
                <a:spcPct val="100000"/>
              </a:lnSpc>
            </a:pPr>
            <a:r>
              <a:rPr sz="2400" spc="-5" dirty="0">
                <a:latin typeface="Century Schoolbook"/>
                <a:cs typeface="Century Schoolbook"/>
              </a:rPr>
              <a:t>parts:</a:t>
            </a:r>
            <a:endParaRPr sz="2400">
              <a:latin typeface="Century Schoolbook"/>
              <a:cs typeface="Century Schoolbook"/>
            </a:endParaRPr>
          </a:p>
          <a:p>
            <a:pPr marL="287020" marR="39370" indent="-274320">
              <a:lnSpc>
                <a:spcPct val="100299"/>
              </a:lnSpc>
              <a:spcBef>
                <a:spcPts val="580"/>
              </a:spcBef>
              <a:buClr>
                <a:srgbClr val="FE8537"/>
              </a:buClr>
              <a:buSzPct val="68750"/>
              <a:buFont typeface="Wingdings"/>
              <a:buChar char=""/>
              <a:tabLst>
                <a:tab pos="287020" algn="l"/>
              </a:tabLst>
            </a:pPr>
            <a:r>
              <a:rPr sz="2400" b="1" spc="-5" dirty="0">
                <a:latin typeface="Century Schoolbook"/>
                <a:cs typeface="Century Schoolbook"/>
              </a:rPr>
              <a:t>System </a:t>
            </a:r>
            <a:r>
              <a:rPr sz="2400" b="1" dirty="0">
                <a:latin typeface="Century Schoolbook"/>
                <a:cs typeface="Century Schoolbook"/>
              </a:rPr>
              <a:t>bus. </a:t>
            </a:r>
            <a:r>
              <a:rPr sz="2400" dirty="0">
                <a:latin typeface="Century Schoolbook"/>
                <a:cs typeface="Century Schoolbook"/>
              </a:rPr>
              <a:t>This supports </a:t>
            </a:r>
            <a:r>
              <a:rPr sz="2400" spc="-5" dirty="0">
                <a:latin typeface="Century Schoolbook"/>
                <a:cs typeface="Century Schoolbook"/>
              </a:rPr>
              <a:t>the CPU. </a:t>
            </a:r>
            <a:r>
              <a:rPr sz="2400" spc="-10" dirty="0">
                <a:latin typeface="Century Schoolbook"/>
                <a:cs typeface="Century Schoolbook"/>
              </a:rPr>
              <a:t>RAM. </a:t>
            </a:r>
            <a:r>
              <a:rPr sz="2400" spc="-5" dirty="0">
                <a:latin typeface="Century Schoolbook"/>
                <a:cs typeface="Century Schoolbook"/>
              </a:rPr>
              <a:t>And  </a:t>
            </a:r>
            <a:r>
              <a:rPr sz="2400" dirty="0">
                <a:latin typeface="Century Schoolbook"/>
                <a:cs typeface="Century Schoolbook"/>
              </a:rPr>
              <a:t>other </a:t>
            </a:r>
            <a:r>
              <a:rPr sz="2400" spc="-5" dirty="0">
                <a:latin typeface="Century Schoolbook"/>
                <a:cs typeface="Century Schoolbook"/>
              </a:rPr>
              <a:t>motherboard </a:t>
            </a:r>
            <a:r>
              <a:rPr sz="2400" dirty="0">
                <a:latin typeface="Century Schoolbook"/>
                <a:cs typeface="Century Schoolbook"/>
              </a:rPr>
              <a:t>components </a:t>
            </a:r>
            <a:r>
              <a:rPr sz="2400" spc="-5" dirty="0">
                <a:latin typeface="Century Schoolbook"/>
                <a:cs typeface="Century Schoolbook"/>
              </a:rPr>
              <a:t>and </a:t>
            </a:r>
            <a:r>
              <a:rPr sz="2400" dirty="0">
                <a:latin typeface="Century Schoolbook"/>
                <a:cs typeface="Century Schoolbook"/>
              </a:rPr>
              <a:t>runs </a:t>
            </a:r>
            <a:r>
              <a:rPr sz="2400" spc="-5" dirty="0">
                <a:latin typeface="Century Schoolbook"/>
                <a:cs typeface="Century Schoolbook"/>
              </a:rPr>
              <a:t>at</a:t>
            </a:r>
            <a:r>
              <a:rPr sz="2400" spc="-120" dirty="0">
                <a:latin typeface="Century Schoolbook"/>
                <a:cs typeface="Century Schoolbook"/>
              </a:rPr>
              <a:t> </a:t>
            </a:r>
            <a:r>
              <a:rPr sz="2400" spc="-5" dirty="0">
                <a:latin typeface="Century Schoolbook"/>
                <a:cs typeface="Century Schoolbook"/>
              </a:rPr>
              <a:t>speeds  that </a:t>
            </a:r>
            <a:r>
              <a:rPr sz="2400" dirty="0">
                <a:latin typeface="Century Schoolbook"/>
                <a:cs typeface="Century Schoolbook"/>
              </a:rPr>
              <a:t>support </a:t>
            </a:r>
            <a:r>
              <a:rPr sz="2400" spc="-5" dirty="0">
                <a:latin typeface="Century Schoolbook"/>
                <a:cs typeface="Century Schoolbook"/>
              </a:rPr>
              <a:t>the</a:t>
            </a:r>
            <a:r>
              <a:rPr sz="2400" spc="-35" dirty="0">
                <a:latin typeface="Century Schoolbook"/>
                <a:cs typeface="Century Schoolbook"/>
              </a:rPr>
              <a:t> </a:t>
            </a:r>
            <a:r>
              <a:rPr sz="2400" spc="-5" dirty="0">
                <a:latin typeface="Century Schoolbook"/>
                <a:cs typeface="Century Schoolbook"/>
              </a:rPr>
              <a:t>CPU.</a:t>
            </a:r>
            <a:endParaRPr sz="2400">
              <a:latin typeface="Century Schoolbook"/>
              <a:cs typeface="Century Schoolbook"/>
            </a:endParaRPr>
          </a:p>
          <a:p>
            <a:pPr marL="287020" marR="5080" indent="-274320">
              <a:lnSpc>
                <a:spcPct val="100200"/>
              </a:lnSpc>
              <a:spcBef>
                <a:spcPts val="585"/>
              </a:spcBef>
              <a:buClr>
                <a:srgbClr val="FE8537"/>
              </a:buClr>
              <a:buSzPct val="68750"/>
              <a:buFont typeface="Wingdings"/>
              <a:buChar char=""/>
              <a:tabLst>
                <a:tab pos="287020" algn="l"/>
              </a:tabLst>
            </a:pPr>
            <a:r>
              <a:rPr sz="2400" b="1" spc="-5" dirty="0">
                <a:latin typeface="Century Schoolbook"/>
                <a:cs typeface="Century Schoolbook"/>
              </a:rPr>
              <a:t>Expansion bus. </a:t>
            </a:r>
            <a:r>
              <a:rPr sz="2400" dirty="0">
                <a:latin typeface="Century Schoolbook"/>
                <a:cs typeface="Century Schoolbook"/>
              </a:rPr>
              <a:t>This supports </a:t>
            </a:r>
            <a:r>
              <a:rPr sz="2400" spc="-5" dirty="0">
                <a:latin typeface="Century Schoolbook"/>
                <a:cs typeface="Century Schoolbook"/>
              </a:rPr>
              <a:t>any </a:t>
            </a:r>
            <a:r>
              <a:rPr sz="2400" dirty="0">
                <a:latin typeface="Century Schoolbook"/>
                <a:cs typeface="Century Schoolbook"/>
              </a:rPr>
              <a:t>add-on</a:t>
            </a:r>
            <a:r>
              <a:rPr sz="2400" spc="-110" dirty="0">
                <a:latin typeface="Century Schoolbook"/>
                <a:cs typeface="Century Schoolbook"/>
              </a:rPr>
              <a:t> </a:t>
            </a:r>
            <a:r>
              <a:rPr sz="2400" spc="-5" dirty="0">
                <a:latin typeface="Century Schoolbook"/>
                <a:cs typeface="Century Schoolbook"/>
              </a:rPr>
              <a:t>devices  by means </a:t>
            </a:r>
            <a:r>
              <a:rPr sz="2400" dirty="0">
                <a:latin typeface="Century Schoolbook"/>
                <a:cs typeface="Century Schoolbook"/>
              </a:rPr>
              <a:t>of </a:t>
            </a:r>
            <a:r>
              <a:rPr sz="2400" spc="-5" dirty="0">
                <a:latin typeface="Century Schoolbook"/>
                <a:cs typeface="Century Schoolbook"/>
              </a:rPr>
              <a:t>the </a:t>
            </a:r>
            <a:r>
              <a:rPr sz="2400" dirty="0">
                <a:latin typeface="Century Schoolbook"/>
                <a:cs typeface="Century Schoolbook"/>
              </a:rPr>
              <a:t>expansion slots </a:t>
            </a:r>
            <a:r>
              <a:rPr sz="2400" spc="-5" dirty="0">
                <a:latin typeface="Century Schoolbook"/>
                <a:cs typeface="Century Schoolbook"/>
              </a:rPr>
              <a:t>and </a:t>
            </a:r>
            <a:r>
              <a:rPr sz="2400" dirty="0">
                <a:latin typeface="Century Schoolbook"/>
                <a:cs typeface="Century Schoolbook"/>
              </a:rPr>
              <a:t>runs </a:t>
            </a:r>
            <a:r>
              <a:rPr sz="2400" spc="-5" dirty="0">
                <a:latin typeface="Century Schoolbook"/>
                <a:cs typeface="Century Schoolbook"/>
              </a:rPr>
              <a:t>at </a:t>
            </a:r>
            <a:r>
              <a:rPr sz="2400" dirty="0">
                <a:latin typeface="Century Schoolbook"/>
                <a:cs typeface="Century Schoolbook"/>
              </a:rPr>
              <a:t>a  steady rate, </a:t>
            </a:r>
            <a:r>
              <a:rPr sz="2400" spc="-5" dirty="0">
                <a:latin typeface="Century Schoolbook"/>
                <a:cs typeface="Century Schoolbook"/>
              </a:rPr>
              <a:t>based </a:t>
            </a:r>
            <a:r>
              <a:rPr sz="2400" dirty="0">
                <a:latin typeface="Century Schoolbook"/>
                <a:cs typeface="Century Schoolbook"/>
              </a:rPr>
              <a:t>on </a:t>
            </a:r>
            <a:r>
              <a:rPr sz="2400" spc="-5" dirty="0">
                <a:latin typeface="Century Schoolbook"/>
                <a:cs typeface="Century Schoolbook"/>
              </a:rPr>
              <a:t>the </a:t>
            </a:r>
            <a:r>
              <a:rPr sz="2400" dirty="0">
                <a:latin typeface="Century Schoolbook"/>
                <a:cs typeface="Century Schoolbook"/>
              </a:rPr>
              <a:t>specific </a:t>
            </a:r>
            <a:r>
              <a:rPr sz="2400" spc="-5" dirty="0">
                <a:latin typeface="Century Schoolbook"/>
                <a:cs typeface="Century Schoolbook"/>
              </a:rPr>
              <a:t>bus</a:t>
            </a:r>
            <a:r>
              <a:rPr sz="2400" spc="-95" dirty="0">
                <a:latin typeface="Century Schoolbook"/>
                <a:cs typeface="Century Schoolbook"/>
              </a:rPr>
              <a:t> </a:t>
            </a:r>
            <a:r>
              <a:rPr sz="2400" spc="-5" dirty="0">
                <a:latin typeface="Century Schoolbook"/>
                <a:cs typeface="Century Schoolbook"/>
              </a:rPr>
              <a:t>design.</a:t>
            </a:r>
            <a:endParaRPr sz="2400">
              <a:latin typeface="Century Schoolbook"/>
              <a:cs typeface="Century Schoolbook"/>
            </a:endParaRPr>
          </a:p>
        </p:txBody>
      </p:sp>
      <p:sp>
        <p:nvSpPr>
          <p:cNvPr id="3" name="object 3"/>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35</a:t>
            </a:r>
            <a:endParaRPr sz="1400">
              <a:latin typeface="Century Schoolbook"/>
              <a:cs typeface="Century Schoolbook"/>
            </a:endParaRPr>
          </a:p>
        </p:txBody>
      </p:sp>
      <p:sp>
        <p:nvSpPr>
          <p:cNvPr id="4" name="object 4"/>
          <p:cNvSpPr/>
          <p:nvPr/>
        </p:nvSpPr>
        <p:spPr>
          <a:xfrm>
            <a:off x="685800" y="4038600"/>
            <a:ext cx="7315200" cy="2133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25978"/>
            <a:ext cx="28213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B</a:t>
            </a:r>
            <a:r>
              <a:rPr sz="2550" dirty="0">
                <a:solidFill>
                  <a:srgbClr val="000000"/>
                </a:solidFill>
              </a:rPr>
              <a:t>US</a:t>
            </a:r>
            <a:r>
              <a:rPr sz="2550" spc="105" dirty="0">
                <a:solidFill>
                  <a:srgbClr val="000000"/>
                </a:solidFill>
              </a:rPr>
              <a:t> </a:t>
            </a:r>
            <a:r>
              <a:rPr sz="3200" spc="-20" dirty="0">
                <a:solidFill>
                  <a:srgbClr val="000000"/>
                </a:solidFill>
              </a:rPr>
              <a:t>S</a:t>
            </a:r>
            <a:r>
              <a:rPr sz="2550" spc="-20" dirty="0">
                <a:solidFill>
                  <a:srgbClr val="000000"/>
                </a:solidFill>
              </a:rPr>
              <a:t>TANDARDS</a:t>
            </a:r>
            <a:endParaRPr sz="2550"/>
          </a:p>
        </p:txBody>
      </p:sp>
      <p:sp>
        <p:nvSpPr>
          <p:cNvPr id="3" name="object 3"/>
          <p:cNvSpPr txBox="1"/>
          <p:nvPr/>
        </p:nvSpPr>
        <p:spPr>
          <a:xfrm>
            <a:off x="294640" y="555993"/>
            <a:ext cx="8392160" cy="6199505"/>
          </a:xfrm>
          <a:prstGeom prst="rect">
            <a:avLst/>
          </a:prstGeom>
        </p:spPr>
        <p:txBody>
          <a:bodyPr vert="horz" wrap="square" lIns="0" tIns="88900" rIns="0" bIns="0" rtlCol="0">
            <a:spAutoFit/>
          </a:bodyPr>
          <a:lstStyle/>
          <a:p>
            <a:pPr marL="25400">
              <a:lnSpc>
                <a:spcPct val="100000"/>
              </a:lnSpc>
              <a:spcBef>
                <a:spcPts val="700"/>
              </a:spcBef>
            </a:pPr>
            <a:r>
              <a:rPr sz="2400" b="1" spc="-5" dirty="0">
                <a:latin typeface="Times New Roman"/>
                <a:cs typeface="Times New Roman"/>
              </a:rPr>
              <a:t>1.Bus</a:t>
            </a:r>
            <a:r>
              <a:rPr sz="2400" b="1" spc="-40" dirty="0">
                <a:latin typeface="Times New Roman"/>
                <a:cs typeface="Times New Roman"/>
              </a:rPr>
              <a:t> </a:t>
            </a:r>
            <a:r>
              <a:rPr sz="2400" b="1" spc="-10" dirty="0">
                <a:latin typeface="Times New Roman"/>
                <a:cs typeface="Times New Roman"/>
              </a:rPr>
              <a:t>Width</a:t>
            </a:r>
            <a:endParaRPr sz="2400">
              <a:latin typeface="Times New Roman"/>
              <a:cs typeface="Times New Roman"/>
            </a:endParaRPr>
          </a:p>
          <a:p>
            <a:pPr marL="299720" indent="-274320">
              <a:lnSpc>
                <a:spcPct val="100000"/>
              </a:lnSpc>
              <a:spcBef>
                <a:spcPts val="600"/>
              </a:spcBef>
              <a:buClr>
                <a:srgbClr val="FE8537"/>
              </a:buClr>
              <a:buSzPct val="68750"/>
              <a:buFont typeface="Wingdings"/>
              <a:buChar char=""/>
              <a:tabLst>
                <a:tab pos="299720" algn="l"/>
              </a:tabLst>
            </a:pPr>
            <a:r>
              <a:rPr sz="2400" spc="-5" dirty="0">
                <a:latin typeface="Times New Roman"/>
                <a:cs typeface="Times New Roman"/>
              </a:rPr>
              <a:t>A bus </a:t>
            </a:r>
            <a:r>
              <a:rPr sz="2400" dirty="0">
                <a:latin typeface="Times New Roman"/>
                <a:cs typeface="Times New Roman"/>
              </a:rPr>
              <a:t>is a channel over which </a:t>
            </a:r>
            <a:r>
              <a:rPr sz="2400" spc="-5" dirty="0">
                <a:latin typeface="Times New Roman"/>
                <a:cs typeface="Times New Roman"/>
              </a:rPr>
              <a:t>information</a:t>
            </a:r>
            <a:r>
              <a:rPr sz="2400" spc="-185" dirty="0">
                <a:latin typeface="Times New Roman"/>
                <a:cs typeface="Times New Roman"/>
              </a:rPr>
              <a:t> </a:t>
            </a:r>
            <a:r>
              <a:rPr sz="2400" spc="-5" dirty="0">
                <a:latin typeface="Times New Roman"/>
                <a:cs typeface="Times New Roman"/>
              </a:rPr>
              <a:t>flows.</a:t>
            </a:r>
            <a:endParaRPr sz="2400">
              <a:latin typeface="Times New Roman"/>
              <a:cs typeface="Times New Roman"/>
            </a:endParaRPr>
          </a:p>
          <a:p>
            <a:pPr marL="299720" marR="1035050" indent="-274320">
              <a:lnSpc>
                <a:spcPct val="100000"/>
              </a:lnSpc>
              <a:spcBef>
                <a:spcPts val="600"/>
              </a:spcBef>
              <a:buClr>
                <a:srgbClr val="FE8537"/>
              </a:buClr>
              <a:buSzPct val="68750"/>
              <a:buFont typeface="Wingdings"/>
              <a:buChar char=""/>
              <a:tabLst>
                <a:tab pos="299720" algn="l"/>
              </a:tabLst>
            </a:pPr>
            <a:r>
              <a:rPr sz="2400" dirty="0">
                <a:latin typeface="Times New Roman"/>
                <a:cs typeface="Times New Roman"/>
              </a:rPr>
              <a:t>The wider the </a:t>
            </a:r>
            <a:r>
              <a:rPr sz="2400" spc="-5" dirty="0">
                <a:latin typeface="Times New Roman"/>
                <a:cs typeface="Times New Roman"/>
              </a:rPr>
              <a:t>bus </a:t>
            </a:r>
            <a:r>
              <a:rPr sz="2400" dirty="0">
                <a:latin typeface="Times New Roman"/>
                <a:cs typeface="Times New Roman"/>
              </a:rPr>
              <a:t>the </a:t>
            </a:r>
            <a:r>
              <a:rPr sz="2400" spc="-5" dirty="0">
                <a:latin typeface="Times New Roman"/>
                <a:cs typeface="Times New Roman"/>
              </a:rPr>
              <a:t>more information </a:t>
            </a:r>
            <a:r>
              <a:rPr sz="2400" dirty="0">
                <a:latin typeface="Times New Roman"/>
                <a:cs typeface="Times New Roman"/>
              </a:rPr>
              <a:t>can </a:t>
            </a:r>
            <a:r>
              <a:rPr sz="2400" spc="-5" dirty="0">
                <a:latin typeface="Times New Roman"/>
                <a:cs typeface="Times New Roman"/>
              </a:rPr>
              <a:t>flow </a:t>
            </a:r>
            <a:r>
              <a:rPr sz="2400" dirty="0">
                <a:latin typeface="Times New Roman"/>
                <a:cs typeface="Times New Roman"/>
              </a:rPr>
              <a:t>over</a:t>
            </a:r>
            <a:r>
              <a:rPr sz="2400" spc="-80" dirty="0">
                <a:latin typeface="Times New Roman"/>
                <a:cs typeface="Times New Roman"/>
              </a:rPr>
              <a:t> </a:t>
            </a:r>
            <a:r>
              <a:rPr sz="2400" dirty="0">
                <a:latin typeface="Times New Roman"/>
                <a:cs typeface="Times New Roman"/>
              </a:rPr>
              <a:t>the  channel.</a:t>
            </a:r>
            <a:endParaRPr sz="2400">
              <a:latin typeface="Times New Roman"/>
              <a:cs typeface="Times New Roman"/>
            </a:endParaRPr>
          </a:p>
          <a:p>
            <a:pPr marL="299720" marR="229235" indent="-274320">
              <a:lnSpc>
                <a:spcPct val="100000"/>
              </a:lnSpc>
              <a:spcBef>
                <a:spcPts val="600"/>
              </a:spcBef>
              <a:buClr>
                <a:srgbClr val="FE8537"/>
              </a:buClr>
              <a:buSzPct val="68750"/>
              <a:buFont typeface="Wingdings"/>
              <a:buChar char=""/>
              <a:tabLst>
                <a:tab pos="299720" algn="l"/>
              </a:tabLst>
            </a:pPr>
            <a:r>
              <a:rPr sz="2400" spc="-5" dirty="0">
                <a:latin typeface="Times New Roman"/>
                <a:cs typeface="Times New Roman"/>
              </a:rPr>
              <a:t>For example </a:t>
            </a:r>
            <a:r>
              <a:rPr sz="2400" dirty="0">
                <a:latin typeface="Times New Roman"/>
                <a:cs typeface="Times New Roman"/>
              </a:rPr>
              <a:t>a wider highway can carry </a:t>
            </a:r>
            <a:r>
              <a:rPr sz="2400" spc="-5" dirty="0">
                <a:latin typeface="Times New Roman"/>
                <a:cs typeface="Times New Roman"/>
              </a:rPr>
              <a:t>more </a:t>
            </a:r>
            <a:r>
              <a:rPr sz="2400" dirty="0">
                <a:latin typeface="Times New Roman"/>
                <a:cs typeface="Times New Roman"/>
              </a:rPr>
              <a:t>cars than a</a:t>
            </a:r>
            <a:r>
              <a:rPr sz="2400" spc="-110" dirty="0">
                <a:latin typeface="Times New Roman"/>
                <a:cs typeface="Times New Roman"/>
              </a:rPr>
              <a:t> </a:t>
            </a:r>
            <a:r>
              <a:rPr sz="2400" dirty="0">
                <a:latin typeface="Times New Roman"/>
                <a:cs typeface="Times New Roman"/>
              </a:rPr>
              <a:t>narrow  one.</a:t>
            </a:r>
            <a:endParaRPr sz="2400">
              <a:latin typeface="Times New Roman"/>
              <a:cs typeface="Times New Roman"/>
            </a:endParaRPr>
          </a:p>
          <a:p>
            <a:pPr marL="25400">
              <a:lnSpc>
                <a:spcPct val="100000"/>
              </a:lnSpc>
              <a:spcBef>
                <a:spcPts val="605"/>
              </a:spcBef>
            </a:pPr>
            <a:r>
              <a:rPr sz="2400" b="1" dirty="0">
                <a:latin typeface="Times New Roman"/>
                <a:cs typeface="Times New Roman"/>
              </a:rPr>
              <a:t>2. </a:t>
            </a:r>
            <a:r>
              <a:rPr sz="2400" b="1" spc="-5" dirty="0">
                <a:latin typeface="Times New Roman"/>
                <a:cs typeface="Times New Roman"/>
              </a:rPr>
              <a:t>Bus</a:t>
            </a:r>
            <a:r>
              <a:rPr sz="2400" b="1" dirty="0">
                <a:latin typeface="Times New Roman"/>
                <a:cs typeface="Times New Roman"/>
              </a:rPr>
              <a:t> speed</a:t>
            </a:r>
            <a:endParaRPr sz="2400">
              <a:latin typeface="Times New Roman"/>
              <a:cs typeface="Times New Roman"/>
            </a:endParaRPr>
          </a:p>
          <a:p>
            <a:pPr marL="299720" marR="17780" indent="-274320">
              <a:lnSpc>
                <a:spcPct val="100000"/>
              </a:lnSpc>
              <a:spcBef>
                <a:spcPts val="600"/>
              </a:spcBef>
              <a:buClr>
                <a:srgbClr val="FE8537"/>
              </a:buClr>
              <a:buSzPct val="68750"/>
              <a:buFont typeface="Wingdings"/>
              <a:buChar char=""/>
              <a:tabLst>
                <a:tab pos="299720" algn="l"/>
              </a:tabLst>
            </a:pPr>
            <a:r>
              <a:rPr sz="2400" dirty="0">
                <a:latin typeface="Times New Roman"/>
                <a:cs typeface="Times New Roman"/>
              </a:rPr>
              <a:t>The speed of the </a:t>
            </a:r>
            <a:r>
              <a:rPr sz="2400" spc="-5" dirty="0">
                <a:latin typeface="Times New Roman"/>
                <a:cs typeface="Times New Roman"/>
              </a:rPr>
              <a:t>bus </a:t>
            </a:r>
            <a:r>
              <a:rPr sz="2400" dirty="0">
                <a:latin typeface="Times New Roman"/>
                <a:cs typeface="Times New Roman"/>
              </a:rPr>
              <a:t>reflects how </a:t>
            </a:r>
            <a:r>
              <a:rPr sz="2400" spc="-10" dirty="0">
                <a:latin typeface="Times New Roman"/>
                <a:cs typeface="Times New Roman"/>
              </a:rPr>
              <a:t>many </a:t>
            </a:r>
            <a:r>
              <a:rPr sz="2400" dirty="0">
                <a:latin typeface="Times New Roman"/>
                <a:cs typeface="Times New Roman"/>
              </a:rPr>
              <a:t>bits of </a:t>
            </a:r>
            <a:r>
              <a:rPr sz="2400" spc="-5" dirty="0">
                <a:latin typeface="Times New Roman"/>
                <a:cs typeface="Times New Roman"/>
              </a:rPr>
              <a:t>information </a:t>
            </a:r>
            <a:r>
              <a:rPr sz="2400" dirty="0">
                <a:latin typeface="Times New Roman"/>
                <a:cs typeface="Times New Roman"/>
              </a:rPr>
              <a:t>can</a:t>
            </a:r>
            <a:r>
              <a:rPr sz="2400" spc="-75" dirty="0">
                <a:latin typeface="Times New Roman"/>
                <a:cs typeface="Times New Roman"/>
              </a:rPr>
              <a:t> </a:t>
            </a:r>
            <a:r>
              <a:rPr sz="2400" dirty="0">
                <a:latin typeface="Times New Roman"/>
                <a:cs typeface="Times New Roman"/>
              </a:rPr>
              <a:t>be  sent across each wire per</a:t>
            </a:r>
            <a:r>
              <a:rPr sz="2400" spc="-60" dirty="0">
                <a:latin typeface="Times New Roman"/>
                <a:cs typeface="Times New Roman"/>
              </a:rPr>
              <a:t> </a:t>
            </a:r>
            <a:r>
              <a:rPr sz="2400" dirty="0">
                <a:latin typeface="Times New Roman"/>
                <a:cs typeface="Times New Roman"/>
              </a:rPr>
              <a:t>second.</a:t>
            </a:r>
            <a:endParaRPr sz="2400">
              <a:latin typeface="Times New Roman"/>
              <a:cs typeface="Times New Roman"/>
            </a:endParaRPr>
          </a:p>
          <a:p>
            <a:pPr marL="299720" marR="607060" indent="-274320">
              <a:lnSpc>
                <a:spcPct val="100000"/>
              </a:lnSpc>
              <a:spcBef>
                <a:spcPts val="600"/>
              </a:spcBef>
              <a:buClr>
                <a:srgbClr val="FE8537"/>
              </a:buClr>
              <a:buSzPct val="68750"/>
              <a:buFont typeface="Wingdings"/>
              <a:buChar char=""/>
              <a:tabLst>
                <a:tab pos="299720" algn="l"/>
              </a:tabLst>
            </a:pPr>
            <a:r>
              <a:rPr sz="2400" dirty="0">
                <a:latin typeface="Times New Roman"/>
                <a:cs typeface="Times New Roman"/>
              </a:rPr>
              <a:t>This would be analogous to how fast the car is driving on</a:t>
            </a:r>
            <a:r>
              <a:rPr sz="2400" spc="-180" dirty="0">
                <a:latin typeface="Times New Roman"/>
                <a:cs typeface="Times New Roman"/>
              </a:rPr>
              <a:t> </a:t>
            </a:r>
            <a:r>
              <a:rPr sz="2400" dirty="0">
                <a:latin typeface="Times New Roman"/>
                <a:cs typeface="Times New Roman"/>
              </a:rPr>
              <a:t>our  analogical</a:t>
            </a:r>
            <a:r>
              <a:rPr sz="2400" spc="-50" dirty="0">
                <a:latin typeface="Times New Roman"/>
                <a:cs typeface="Times New Roman"/>
              </a:rPr>
              <a:t> </a:t>
            </a:r>
            <a:r>
              <a:rPr sz="2400" spc="-20" dirty="0">
                <a:latin typeface="Times New Roman"/>
                <a:cs typeface="Times New Roman"/>
              </a:rPr>
              <a:t>highway.</a:t>
            </a:r>
            <a:endParaRPr sz="2400">
              <a:latin typeface="Times New Roman"/>
              <a:cs typeface="Times New Roman"/>
            </a:endParaRPr>
          </a:p>
          <a:p>
            <a:pPr marL="25400">
              <a:lnSpc>
                <a:spcPct val="100000"/>
              </a:lnSpc>
              <a:spcBef>
                <a:spcPts val="600"/>
              </a:spcBef>
            </a:pPr>
            <a:r>
              <a:rPr sz="2400" b="1" dirty="0">
                <a:latin typeface="Times New Roman"/>
                <a:cs typeface="Times New Roman"/>
              </a:rPr>
              <a:t>3. </a:t>
            </a:r>
            <a:r>
              <a:rPr sz="2400" b="1" spc="-5" dirty="0">
                <a:latin typeface="Times New Roman"/>
                <a:cs typeface="Times New Roman"/>
              </a:rPr>
              <a:t>Bus</a:t>
            </a:r>
            <a:r>
              <a:rPr sz="2400" b="1" spc="5" dirty="0">
                <a:latin typeface="Times New Roman"/>
                <a:cs typeface="Times New Roman"/>
              </a:rPr>
              <a:t> </a:t>
            </a:r>
            <a:r>
              <a:rPr sz="2400" b="1" spc="-5" dirty="0">
                <a:latin typeface="Times New Roman"/>
                <a:cs typeface="Times New Roman"/>
              </a:rPr>
              <a:t>Bandwidth</a:t>
            </a:r>
            <a:endParaRPr sz="2400">
              <a:latin typeface="Times New Roman"/>
              <a:cs typeface="Times New Roman"/>
            </a:endParaRPr>
          </a:p>
          <a:p>
            <a:pPr marL="299720" indent="-274320">
              <a:lnSpc>
                <a:spcPct val="100000"/>
              </a:lnSpc>
              <a:spcBef>
                <a:spcPts val="600"/>
              </a:spcBef>
              <a:buClr>
                <a:srgbClr val="FE8537"/>
              </a:buClr>
              <a:buSzPct val="68750"/>
              <a:buFont typeface="Wingdings"/>
              <a:buChar char=""/>
              <a:tabLst>
                <a:tab pos="299720" algn="l"/>
              </a:tabLst>
            </a:pPr>
            <a:r>
              <a:rPr sz="2400" spc="-5" dirty="0">
                <a:latin typeface="Times New Roman"/>
                <a:cs typeface="Times New Roman"/>
              </a:rPr>
              <a:t>Bandwidth </a:t>
            </a:r>
            <a:r>
              <a:rPr sz="2400" dirty="0">
                <a:latin typeface="Times New Roman"/>
                <a:cs typeface="Times New Roman"/>
              </a:rPr>
              <a:t>also called throughput, refers to the total </a:t>
            </a:r>
            <a:r>
              <a:rPr sz="2400" spc="-5" dirty="0">
                <a:latin typeface="Times New Roman"/>
                <a:cs typeface="Times New Roman"/>
              </a:rPr>
              <a:t>amount </a:t>
            </a:r>
            <a:r>
              <a:rPr sz="2400" dirty="0">
                <a:latin typeface="Times New Roman"/>
                <a:cs typeface="Times New Roman"/>
              </a:rPr>
              <a:t>of</a:t>
            </a:r>
            <a:r>
              <a:rPr sz="2400" spc="-114" dirty="0">
                <a:latin typeface="Times New Roman"/>
                <a:cs typeface="Times New Roman"/>
              </a:rPr>
              <a:t> </a:t>
            </a:r>
            <a:r>
              <a:rPr sz="2100" b="1" spc="-7" baseline="-35714" dirty="0">
                <a:solidFill>
                  <a:srgbClr val="FFFFFF"/>
                </a:solidFill>
                <a:latin typeface="Century Schoolbook"/>
                <a:cs typeface="Century Schoolbook"/>
              </a:rPr>
              <a:t>36</a:t>
            </a:r>
            <a:endParaRPr sz="2100" baseline="-35714">
              <a:latin typeface="Century Schoolbook"/>
              <a:cs typeface="Century Schoolbook"/>
            </a:endParaRPr>
          </a:p>
          <a:p>
            <a:pPr marL="299720" marR="40005">
              <a:lnSpc>
                <a:spcPct val="100000"/>
              </a:lnSpc>
              <a:spcBef>
                <a:spcPts val="5"/>
              </a:spcBef>
            </a:pPr>
            <a:r>
              <a:rPr sz="2400" dirty="0">
                <a:latin typeface="Times New Roman"/>
                <a:cs typeface="Times New Roman"/>
              </a:rPr>
              <a:t>data that can </a:t>
            </a:r>
            <a:r>
              <a:rPr sz="2400" spc="-5" dirty="0">
                <a:latin typeface="Times New Roman"/>
                <a:cs typeface="Times New Roman"/>
              </a:rPr>
              <a:t>theoretically </a:t>
            </a:r>
            <a:r>
              <a:rPr sz="2400" dirty="0">
                <a:latin typeface="Times New Roman"/>
                <a:cs typeface="Times New Roman"/>
              </a:rPr>
              <a:t>be transferred on the </a:t>
            </a:r>
            <a:r>
              <a:rPr sz="2400" spc="-5" dirty="0">
                <a:latin typeface="Times New Roman"/>
                <a:cs typeface="Times New Roman"/>
              </a:rPr>
              <a:t>bus </a:t>
            </a:r>
            <a:r>
              <a:rPr sz="2400" dirty="0">
                <a:latin typeface="Times New Roman"/>
                <a:cs typeface="Times New Roman"/>
              </a:rPr>
              <a:t>in a given</a:t>
            </a:r>
            <a:r>
              <a:rPr sz="2400" spc="-155" dirty="0">
                <a:latin typeface="Times New Roman"/>
                <a:cs typeface="Times New Roman"/>
              </a:rPr>
              <a:t> </a:t>
            </a:r>
            <a:r>
              <a:rPr sz="2400" dirty="0">
                <a:latin typeface="Times New Roman"/>
                <a:cs typeface="Times New Roman"/>
              </a:rPr>
              <a:t>unit  of</a:t>
            </a:r>
            <a:r>
              <a:rPr sz="2400" spc="-5" dirty="0">
                <a:latin typeface="Times New Roman"/>
                <a:cs typeface="Times New Roman"/>
              </a:rPr>
              <a:t> time.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215894"/>
            <a:ext cx="23977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Century Schoolbook"/>
                <a:cs typeface="Century Schoolbook"/>
              </a:rPr>
              <a:t>4. </a:t>
            </a:r>
            <a:r>
              <a:rPr sz="2400" spc="-5" dirty="0">
                <a:solidFill>
                  <a:srgbClr val="000000"/>
                </a:solidFill>
              </a:rPr>
              <a:t>Bus</a:t>
            </a:r>
            <a:r>
              <a:rPr sz="2400" spc="-80" dirty="0">
                <a:solidFill>
                  <a:srgbClr val="000000"/>
                </a:solidFill>
              </a:rPr>
              <a:t> </a:t>
            </a:r>
            <a:r>
              <a:rPr sz="2400" dirty="0">
                <a:solidFill>
                  <a:srgbClr val="000000"/>
                </a:solidFill>
              </a:rPr>
              <a:t>Interfacing</a:t>
            </a:r>
            <a:endParaRPr sz="2400">
              <a:latin typeface="Century Schoolbook"/>
              <a:cs typeface="Century Schoolbook"/>
            </a:endParaRPr>
          </a:p>
        </p:txBody>
      </p:sp>
      <p:sp>
        <p:nvSpPr>
          <p:cNvPr id="3" name="object 3"/>
          <p:cNvSpPr txBox="1"/>
          <p:nvPr/>
        </p:nvSpPr>
        <p:spPr>
          <a:xfrm>
            <a:off x="459740" y="619704"/>
            <a:ext cx="8038465" cy="5382260"/>
          </a:xfrm>
          <a:prstGeom prst="rect">
            <a:avLst/>
          </a:prstGeom>
        </p:spPr>
        <p:txBody>
          <a:bodyPr vert="horz" wrap="square" lIns="0" tIns="54610" rIns="0" bIns="0" rtlCol="0">
            <a:spAutoFit/>
          </a:bodyPr>
          <a:lstStyle/>
          <a:p>
            <a:pPr marL="287020" marR="5080" indent="-274320">
              <a:lnSpc>
                <a:spcPts val="2590"/>
              </a:lnSpc>
              <a:spcBef>
                <a:spcPts val="430"/>
              </a:spcBef>
              <a:buClr>
                <a:srgbClr val="FE8537"/>
              </a:buClr>
              <a:buSzPct val="68750"/>
              <a:buFont typeface="Wingdings"/>
              <a:buChar char=""/>
              <a:tabLst>
                <a:tab pos="287020" algn="l"/>
              </a:tabLst>
            </a:pPr>
            <a:r>
              <a:rPr sz="2400" dirty="0">
                <a:latin typeface="Times New Roman"/>
                <a:cs typeface="Times New Roman"/>
              </a:rPr>
              <a:t>On a system that has </a:t>
            </a:r>
            <a:r>
              <a:rPr sz="2400" spc="-5" dirty="0">
                <a:latin typeface="Times New Roman"/>
                <a:cs typeface="Times New Roman"/>
              </a:rPr>
              <a:t>multiple </a:t>
            </a:r>
            <a:r>
              <a:rPr sz="2400" dirty="0">
                <a:latin typeface="Times New Roman"/>
                <a:cs typeface="Times New Roman"/>
              </a:rPr>
              <a:t>buses, circuitry </a:t>
            </a:r>
            <a:r>
              <a:rPr sz="2400" spc="-5" dirty="0">
                <a:latin typeface="Times New Roman"/>
                <a:cs typeface="Times New Roman"/>
              </a:rPr>
              <a:t>must </a:t>
            </a:r>
            <a:r>
              <a:rPr sz="2400" dirty="0">
                <a:latin typeface="Times New Roman"/>
                <a:cs typeface="Times New Roman"/>
              </a:rPr>
              <a:t>be</a:t>
            </a:r>
            <a:r>
              <a:rPr sz="2400" spc="-125" dirty="0">
                <a:latin typeface="Times New Roman"/>
                <a:cs typeface="Times New Roman"/>
              </a:rPr>
              <a:t> </a:t>
            </a:r>
            <a:r>
              <a:rPr sz="2400" dirty="0">
                <a:latin typeface="Times New Roman"/>
                <a:cs typeface="Times New Roman"/>
              </a:rPr>
              <a:t>provided  by the chipset to connect the buses and allow devices on one  talk to devices on the</a:t>
            </a:r>
            <a:r>
              <a:rPr sz="2400" spc="-70" dirty="0">
                <a:latin typeface="Times New Roman"/>
                <a:cs typeface="Times New Roman"/>
              </a:rPr>
              <a:t> </a:t>
            </a:r>
            <a:r>
              <a:rPr sz="2400" spc="-25" dirty="0">
                <a:latin typeface="Times New Roman"/>
                <a:cs typeface="Times New Roman"/>
              </a:rPr>
              <a:t>other.</a:t>
            </a:r>
            <a:endParaRPr sz="2400">
              <a:latin typeface="Times New Roman"/>
              <a:cs typeface="Times New Roman"/>
            </a:endParaRPr>
          </a:p>
          <a:p>
            <a:pPr marL="287020" marR="44450" indent="-274320">
              <a:lnSpc>
                <a:spcPct val="90100"/>
              </a:lnSpc>
              <a:spcBef>
                <a:spcPts val="560"/>
              </a:spcBef>
              <a:buClr>
                <a:srgbClr val="FE8537"/>
              </a:buClr>
              <a:buSzPct val="68750"/>
              <a:buFont typeface="Wingdings"/>
              <a:buChar char=""/>
              <a:tabLst>
                <a:tab pos="287020" algn="l"/>
              </a:tabLst>
            </a:pPr>
            <a:r>
              <a:rPr sz="2400" dirty="0">
                <a:latin typeface="Times New Roman"/>
                <a:cs typeface="Times New Roman"/>
              </a:rPr>
              <a:t>This device is called a “bridge”, the </a:t>
            </a:r>
            <a:r>
              <a:rPr sz="2400" spc="-10" dirty="0">
                <a:latin typeface="Times New Roman"/>
                <a:cs typeface="Times New Roman"/>
              </a:rPr>
              <a:t>same </a:t>
            </a:r>
            <a:r>
              <a:rPr sz="2400" spc="-5" dirty="0">
                <a:latin typeface="Times New Roman"/>
                <a:cs typeface="Times New Roman"/>
              </a:rPr>
              <a:t>name </a:t>
            </a:r>
            <a:r>
              <a:rPr sz="2400" dirty="0">
                <a:latin typeface="Times New Roman"/>
                <a:cs typeface="Times New Roman"/>
              </a:rPr>
              <a:t>used to refer</a:t>
            </a:r>
            <a:r>
              <a:rPr sz="2400" spc="-180" dirty="0">
                <a:latin typeface="Times New Roman"/>
                <a:cs typeface="Times New Roman"/>
              </a:rPr>
              <a:t> </a:t>
            </a:r>
            <a:r>
              <a:rPr sz="2400" dirty="0">
                <a:latin typeface="Times New Roman"/>
                <a:cs typeface="Times New Roman"/>
              </a:rPr>
              <a:t>to  a piece of networking hardware that connects two </a:t>
            </a:r>
            <a:r>
              <a:rPr sz="2400" spc="-5" dirty="0">
                <a:latin typeface="Times New Roman"/>
                <a:cs typeface="Times New Roman"/>
              </a:rPr>
              <a:t>dissimilar  </a:t>
            </a:r>
            <a:r>
              <a:rPr sz="2400" dirty="0">
                <a:latin typeface="Times New Roman"/>
                <a:cs typeface="Times New Roman"/>
              </a:rPr>
              <a:t>networks.</a:t>
            </a:r>
            <a:endParaRPr sz="2400">
              <a:latin typeface="Times New Roman"/>
              <a:cs typeface="Times New Roman"/>
            </a:endParaRPr>
          </a:p>
          <a:p>
            <a:pPr marL="12700">
              <a:lnSpc>
                <a:spcPct val="100000"/>
              </a:lnSpc>
              <a:spcBef>
                <a:spcPts val="315"/>
              </a:spcBef>
            </a:pPr>
            <a:r>
              <a:rPr sz="2400" b="1" dirty="0">
                <a:latin typeface="Times New Roman"/>
                <a:cs typeface="Times New Roman"/>
              </a:rPr>
              <a:t>5. </a:t>
            </a:r>
            <a:r>
              <a:rPr sz="2400" b="1" spc="-5" dirty="0">
                <a:latin typeface="Times New Roman"/>
                <a:cs typeface="Times New Roman"/>
              </a:rPr>
              <a:t>Bus</a:t>
            </a:r>
            <a:r>
              <a:rPr sz="2400" b="1" spc="5" dirty="0">
                <a:latin typeface="Times New Roman"/>
                <a:cs typeface="Times New Roman"/>
              </a:rPr>
              <a:t> </a:t>
            </a:r>
            <a:r>
              <a:rPr sz="2400" b="1" dirty="0">
                <a:latin typeface="Times New Roman"/>
                <a:cs typeface="Times New Roman"/>
              </a:rPr>
              <a:t>Mastering</a:t>
            </a:r>
            <a:endParaRPr sz="2400">
              <a:latin typeface="Times New Roman"/>
              <a:cs typeface="Times New Roman"/>
            </a:endParaRPr>
          </a:p>
          <a:p>
            <a:pPr marL="287020" marR="257175" indent="-274320">
              <a:lnSpc>
                <a:spcPts val="2590"/>
              </a:lnSpc>
              <a:spcBef>
                <a:spcPts val="640"/>
              </a:spcBef>
              <a:buClr>
                <a:srgbClr val="FE8537"/>
              </a:buClr>
              <a:buSzPct val="68750"/>
              <a:buFont typeface="Wingdings"/>
              <a:buChar char=""/>
              <a:tabLst>
                <a:tab pos="287020" algn="l"/>
              </a:tabLst>
            </a:pPr>
            <a:r>
              <a:rPr sz="2400" dirty="0">
                <a:latin typeface="Times New Roman"/>
                <a:cs typeface="Times New Roman"/>
              </a:rPr>
              <a:t>On the </a:t>
            </a:r>
            <a:r>
              <a:rPr sz="2400" spc="-5" dirty="0">
                <a:latin typeface="Times New Roman"/>
                <a:cs typeface="Times New Roman"/>
              </a:rPr>
              <a:t>higher-bandwidth </a:t>
            </a:r>
            <a:r>
              <a:rPr sz="2400" dirty="0">
                <a:latin typeface="Times New Roman"/>
                <a:cs typeface="Times New Roman"/>
              </a:rPr>
              <a:t>buses, a great deal of </a:t>
            </a:r>
            <a:r>
              <a:rPr sz="2400" spc="-5" dirty="0">
                <a:latin typeface="Times New Roman"/>
                <a:cs typeface="Times New Roman"/>
              </a:rPr>
              <a:t>information</a:t>
            </a:r>
            <a:r>
              <a:rPr sz="2400" spc="-100" dirty="0">
                <a:latin typeface="Times New Roman"/>
                <a:cs typeface="Times New Roman"/>
              </a:rPr>
              <a:t> </a:t>
            </a:r>
            <a:r>
              <a:rPr sz="2400" dirty="0">
                <a:latin typeface="Times New Roman"/>
                <a:cs typeface="Times New Roman"/>
              </a:rPr>
              <a:t>is  </a:t>
            </a:r>
            <a:r>
              <a:rPr sz="2400" spc="-5" dirty="0">
                <a:latin typeface="Times New Roman"/>
                <a:cs typeface="Times New Roman"/>
              </a:rPr>
              <a:t>flowing </a:t>
            </a:r>
            <a:r>
              <a:rPr sz="2400" dirty="0">
                <a:latin typeface="Times New Roman"/>
                <a:cs typeface="Times New Roman"/>
              </a:rPr>
              <a:t>through the channel every second. </a:t>
            </a:r>
            <a:r>
              <a:rPr sz="2400" spc="-5" dirty="0">
                <a:latin typeface="Times New Roman"/>
                <a:cs typeface="Times New Roman"/>
              </a:rPr>
              <a:t>Processor </a:t>
            </a:r>
            <a:r>
              <a:rPr sz="2400" dirty="0">
                <a:latin typeface="Times New Roman"/>
                <a:cs typeface="Times New Roman"/>
              </a:rPr>
              <a:t>is  required to control the transfer of this</a:t>
            </a:r>
            <a:r>
              <a:rPr sz="2400" spc="-114" dirty="0">
                <a:latin typeface="Times New Roman"/>
                <a:cs typeface="Times New Roman"/>
              </a:rPr>
              <a:t> </a:t>
            </a:r>
            <a:r>
              <a:rPr sz="2400" spc="-5" dirty="0">
                <a:latin typeface="Times New Roman"/>
                <a:cs typeface="Times New Roman"/>
              </a:rPr>
              <a:t>information.</a:t>
            </a:r>
            <a:endParaRPr sz="2400">
              <a:latin typeface="Times New Roman"/>
              <a:cs typeface="Times New Roman"/>
            </a:endParaRPr>
          </a:p>
          <a:p>
            <a:pPr marL="287020" marR="267970" indent="-274320">
              <a:lnSpc>
                <a:spcPts val="2600"/>
              </a:lnSpc>
              <a:spcBef>
                <a:spcPts val="600"/>
              </a:spcBef>
              <a:buClr>
                <a:srgbClr val="FE8537"/>
              </a:buClr>
              <a:buSzPct val="68750"/>
              <a:buFont typeface="Wingdings"/>
              <a:buChar char=""/>
              <a:tabLst>
                <a:tab pos="287020" algn="l"/>
              </a:tabLst>
            </a:pPr>
            <a:r>
              <a:rPr sz="2400" dirty="0">
                <a:latin typeface="Times New Roman"/>
                <a:cs typeface="Times New Roman"/>
              </a:rPr>
              <a:t>The processor is a </a:t>
            </a:r>
            <a:r>
              <a:rPr sz="2400" spc="-5" dirty="0">
                <a:latin typeface="Times New Roman"/>
                <a:cs typeface="Times New Roman"/>
              </a:rPr>
              <a:t>“middleman” </a:t>
            </a:r>
            <a:r>
              <a:rPr sz="2400" dirty="0">
                <a:latin typeface="Times New Roman"/>
                <a:cs typeface="Times New Roman"/>
              </a:rPr>
              <a:t>and it is </a:t>
            </a:r>
            <a:r>
              <a:rPr sz="2400" spc="-5" dirty="0">
                <a:latin typeface="Times New Roman"/>
                <a:cs typeface="Times New Roman"/>
              </a:rPr>
              <a:t>far more </a:t>
            </a:r>
            <a:r>
              <a:rPr sz="2400" spc="-10" dirty="0">
                <a:latin typeface="Times New Roman"/>
                <a:cs typeface="Times New Roman"/>
              </a:rPr>
              <a:t>efficient</a:t>
            </a:r>
            <a:r>
              <a:rPr sz="2400" spc="-75" dirty="0">
                <a:latin typeface="Times New Roman"/>
                <a:cs typeface="Times New Roman"/>
              </a:rPr>
              <a:t> </a:t>
            </a:r>
            <a:r>
              <a:rPr sz="2400" dirty="0">
                <a:latin typeface="Times New Roman"/>
                <a:cs typeface="Times New Roman"/>
              </a:rPr>
              <a:t>to  “cut out” the </a:t>
            </a:r>
            <a:r>
              <a:rPr sz="2400" spc="-5" dirty="0">
                <a:latin typeface="Times New Roman"/>
                <a:cs typeface="Times New Roman"/>
              </a:rPr>
              <a:t>middleman </a:t>
            </a:r>
            <a:r>
              <a:rPr sz="2400" dirty="0">
                <a:latin typeface="Times New Roman"/>
                <a:cs typeface="Times New Roman"/>
              </a:rPr>
              <a:t>and perform the transfer</a:t>
            </a:r>
            <a:r>
              <a:rPr sz="2400" spc="-110" dirty="0">
                <a:latin typeface="Times New Roman"/>
                <a:cs typeface="Times New Roman"/>
              </a:rPr>
              <a:t> </a:t>
            </a:r>
            <a:r>
              <a:rPr sz="2400" spc="-20" dirty="0">
                <a:latin typeface="Times New Roman"/>
                <a:cs typeface="Times New Roman"/>
              </a:rPr>
              <a:t>directly.</a:t>
            </a:r>
            <a:endParaRPr sz="2400">
              <a:latin typeface="Times New Roman"/>
              <a:cs typeface="Times New Roman"/>
            </a:endParaRPr>
          </a:p>
          <a:p>
            <a:pPr marL="287020" marR="17780" indent="-274320">
              <a:lnSpc>
                <a:spcPts val="2590"/>
              </a:lnSpc>
              <a:spcBef>
                <a:spcPts val="595"/>
              </a:spcBef>
              <a:buClr>
                <a:srgbClr val="FE8537"/>
              </a:buClr>
              <a:buSzPct val="68750"/>
              <a:buFont typeface="Wingdings"/>
              <a:buChar char=""/>
              <a:tabLst>
                <a:tab pos="287020" algn="l"/>
              </a:tabLst>
            </a:pPr>
            <a:r>
              <a:rPr sz="2400" dirty="0">
                <a:latin typeface="Times New Roman"/>
                <a:cs typeface="Times New Roman"/>
              </a:rPr>
              <a:t>It is done by having capable devices take control of the </a:t>
            </a:r>
            <a:r>
              <a:rPr sz="2400" spc="-5" dirty="0">
                <a:latin typeface="Times New Roman"/>
                <a:cs typeface="Times New Roman"/>
              </a:rPr>
              <a:t>bus</a:t>
            </a:r>
            <a:r>
              <a:rPr sz="2400" spc="-210" dirty="0">
                <a:latin typeface="Times New Roman"/>
                <a:cs typeface="Times New Roman"/>
              </a:rPr>
              <a:t> </a:t>
            </a:r>
            <a:r>
              <a:rPr sz="2400" dirty="0">
                <a:latin typeface="Times New Roman"/>
                <a:cs typeface="Times New Roman"/>
              </a:rPr>
              <a:t>and  do the work </a:t>
            </a:r>
            <a:r>
              <a:rPr sz="2400" spc="-5" dirty="0">
                <a:latin typeface="Times New Roman"/>
                <a:cs typeface="Times New Roman"/>
              </a:rPr>
              <a:t>themselves; </a:t>
            </a:r>
            <a:r>
              <a:rPr sz="2400" dirty="0">
                <a:latin typeface="Times New Roman"/>
                <a:cs typeface="Times New Roman"/>
              </a:rPr>
              <a:t>devices that can do this are called </a:t>
            </a:r>
            <a:r>
              <a:rPr sz="2400" spc="-5" dirty="0">
                <a:latin typeface="Times New Roman"/>
                <a:cs typeface="Times New Roman"/>
              </a:rPr>
              <a:t>bus  masters.</a:t>
            </a:r>
            <a:endParaRPr sz="2400">
              <a:latin typeface="Times New Roman"/>
              <a:cs typeface="Times New Roman"/>
            </a:endParaRPr>
          </a:p>
        </p:txBody>
      </p:sp>
      <p:sp>
        <p:nvSpPr>
          <p:cNvPr id="4" name="object 4"/>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37</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6927"/>
            <a:ext cx="346773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B</a:t>
            </a:r>
            <a:r>
              <a:rPr sz="2550" dirty="0">
                <a:solidFill>
                  <a:srgbClr val="000000"/>
                </a:solidFill>
              </a:rPr>
              <a:t>US</a:t>
            </a:r>
            <a:r>
              <a:rPr sz="2550" spc="90" dirty="0">
                <a:solidFill>
                  <a:srgbClr val="000000"/>
                </a:solidFill>
              </a:rPr>
              <a:t> </a:t>
            </a:r>
            <a:r>
              <a:rPr sz="3200" spc="-15" dirty="0">
                <a:solidFill>
                  <a:srgbClr val="000000"/>
                </a:solidFill>
              </a:rPr>
              <a:t>O</a:t>
            </a:r>
            <a:r>
              <a:rPr sz="2550" spc="-15" dirty="0">
                <a:solidFill>
                  <a:srgbClr val="000000"/>
                </a:solidFill>
              </a:rPr>
              <a:t>RGANIZATION</a:t>
            </a:r>
            <a:endParaRPr sz="2550"/>
          </a:p>
        </p:txBody>
      </p:sp>
      <p:sp>
        <p:nvSpPr>
          <p:cNvPr id="3" name="object 3"/>
          <p:cNvSpPr txBox="1"/>
          <p:nvPr/>
        </p:nvSpPr>
        <p:spPr>
          <a:xfrm>
            <a:off x="535936" y="1089401"/>
            <a:ext cx="2444750" cy="2235835"/>
          </a:xfrm>
          <a:prstGeom prst="rect">
            <a:avLst/>
          </a:prstGeom>
        </p:spPr>
        <p:txBody>
          <a:bodyPr vert="horz" wrap="square" lIns="0" tIns="88900" rIns="0" bIns="0" rtlCol="0">
            <a:spAutoFit/>
          </a:bodyPr>
          <a:lstStyle/>
          <a:p>
            <a:pPr marL="317500" indent="-304800">
              <a:lnSpc>
                <a:spcPct val="100000"/>
              </a:lnSpc>
              <a:spcBef>
                <a:spcPts val="700"/>
              </a:spcBef>
              <a:buAutoNum type="arabicPeriod"/>
              <a:tabLst>
                <a:tab pos="317500" algn="l"/>
              </a:tabLst>
            </a:pPr>
            <a:r>
              <a:rPr sz="2400" dirty="0">
                <a:latin typeface="Times New Roman"/>
                <a:cs typeface="Times New Roman"/>
              </a:rPr>
              <a:t>Processor</a:t>
            </a:r>
            <a:r>
              <a:rPr sz="2400" spc="-30" dirty="0">
                <a:latin typeface="Times New Roman"/>
                <a:cs typeface="Times New Roman"/>
              </a:rPr>
              <a:t> </a:t>
            </a:r>
            <a:r>
              <a:rPr sz="2400" dirty="0">
                <a:latin typeface="Times New Roman"/>
                <a:cs typeface="Times New Roman"/>
              </a:rPr>
              <a:t>Bus</a:t>
            </a:r>
            <a:endParaRPr sz="2400">
              <a:latin typeface="Times New Roman"/>
              <a:cs typeface="Times New Roman"/>
            </a:endParaRPr>
          </a:p>
          <a:p>
            <a:pPr marL="317500" indent="-304800">
              <a:lnSpc>
                <a:spcPct val="100000"/>
              </a:lnSpc>
              <a:spcBef>
                <a:spcPts val="600"/>
              </a:spcBef>
              <a:buAutoNum type="arabicPeriod"/>
              <a:tabLst>
                <a:tab pos="317500" algn="l"/>
              </a:tabLst>
            </a:pPr>
            <a:r>
              <a:rPr sz="2400" dirty="0">
                <a:latin typeface="Times New Roman"/>
                <a:cs typeface="Times New Roman"/>
              </a:rPr>
              <a:t>Cache</a:t>
            </a:r>
            <a:r>
              <a:rPr sz="2400" spc="-20" dirty="0">
                <a:latin typeface="Times New Roman"/>
                <a:cs typeface="Times New Roman"/>
              </a:rPr>
              <a:t> </a:t>
            </a:r>
            <a:r>
              <a:rPr sz="2400" dirty="0">
                <a:latin typeface="Times New Roman"/>
                <a:cs typeface="Times New Roman"/>
              </a:rPr>
              <a:t>Bus</a:t>
            </a:r>
            <a:endParaRPr sz="2400">
              <a:latin typeface="Times New Roman"/>
              <a:cs typeface="Times New Roman"/>
            </a:endParaRPr>
          </a:p>
          <a:p>
            <a:pPr marL="317500" indent="-304800">
              <a:lnSpc>
                <a:spcPct val="100000"/>
              </a:lnSpc>
              <a:spcBef>
                <a:spcPts val="600"/>
              </a:spcBef>
              <a:buAutoNum type="arabicPeriod"/>
              <a:tabLst>
                <a:tab pos="317500" algn="l"/>
              </a:tabLst>
            </a:pPr>
            <a:r>
              <a:rPr sz="2400" spc="-5" dirty="0">
                <a:latin typeface="Times New Roman"/>
                <a:cs typeface="Times New Roman"/>
              </a:rPr>
              <a:t>Memory </a:t>
            </a:r>
            <a:r>
              <a:rPr sz="2400" dirty="0">
                <a:latin typeface="Times New Roman"/>
                <a:cs typeface="Times New Roman"/>
              </a:rPr>
              <a:t>Bus</a:t>
            </a:r>
            <a:endParaRPr sz="2400">
              <a:latin typeface="Times New Roman"/>
              <a:cs typeface="Times New Roman"/>
            </a:endParaRPr>
          </a:p>
          <a:p>
            <a:pPr marL="317500" indent="-304800">
              <a:lnSpc>
                <a:spcPct val="100000"/>
              </a:lnSpc>
              <a:spcBef>
                <a:spcPts val="600"/>
              </a:spcBef>
              <a:buAutoNum type="arabicPeriod"/>
              <a:tabLst>
                <a:tab pos="317500" algn="l"/>
              </a:tabLst>
            </a:pPr>
            <a:r>
              <a:rPr sz="2400" dirty="0">
                <a:latin typeface="Times New Roman"/>
                <a:cs typeface="Times New Roman"/>
              </a:rPr>
              <a:t>Local I/O</a:t>
            </a:r>
            <a:r>
              <a:rPr sz="2400" spc="-45" dirty="0">
                <a:latin typeface="Times New Roman"/>
                <a:cs typeface="Times New Roman"/>
              </a:rPr>
              <a:t> </a:t>
            </a:r>
            <a:r>
              <a:rPr sz="2400" spc="-5" dirty="0">
                <a:latin typeface="Times New Roman"/>
                <a:cs typeface="Times New Roman"/>
              </a:rPr>
              <a:t>Bus</a:t>
            </a:r>
            <a:endParaRPr sz="2400">
              <a:latin typeface="Times New Roman"/>
              <a:cs typeface="Times New Roman"/>
            </a:endParaRPr>
          </a:p>
          <a:p>
            <a:pPr marL="317500" indent="-304800">
              <a:lnSpc>
                <a:spcPct val="100000"/>
              </a:lnSpc>
              <a:spcBef>
                <a:spcPts val="600"/>
              </a:spcBef>
              <a:buAutoNum type="arabicPeriod"/>
              <a:tabLst>
                <a:tab pos="317500" algn="l"/>
              </a:tabLst>
            </a:pPr>
            <a:r>
              <a:rPr sz="2400" dirty="0">
                <a:latin typeface="Times New Roman"/>
                <a:cs typeface="Times New Roman"/>
              </a:rPr>
              <a:t>Standard I/O</a:t>
            </a:r>
            <a:r>
              <a:rPr sz="2400" spc="-105" dirty="0">
                <a:latin typeface="Times New Roman"/>
                <a:cs typeface="Times New Roman"/>
              </a:rPr>
              <a:t> </a:t>
            </a:r>
            <a:r>
              <a:rPr sz="2400" spc="-5" dirty="0">
                <a:latin typeface="Times New Roman"/>
                <a:cs typeface="Times New Roman"/>
              </a:rPr>
              <a:t>Bus</a:t>
            </a:r>
            <a:endParaRPr sz="2400">
              <a:latin typeface="Times New Roman"/>
              <a:cs typeface="Times New Roman"/>
            </a:endParaRPr>
          </a:p>
        </p:txBody>
      </p:sp>
      <p:sp>
        <p:nvSpPr>
          <p:cNvPr id="4" name="object 4"/>
          <p:cNvSpPr/>
          <p:nvPr/>
        </p:nvSpPr>
        <p:spPr>
          <a:xfrm>
            <a:off x="762000" y="3505200"/>
            <a:ext cx="7239000" cy="3048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38</a:t>
            </a:fld>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3100" y="403295"/>
            <a:ext cx="8018145" cy="3903979"/>
          </a:xfrm>
          <a:prstGeom prst="rect">
            <a:avLst/>
          </a:prstGeom>
        </p:spPr>
        <p:txBody>
          <a:bodyPr vert="horz" wrap="square" lIns="0" tIns="12700" rIns="0" bIns="0" rtlCol="0">
            <a:spAutoFit/>
          </a:bodyPr>
          <a:lstStyle/>
          <a:p>
            <a:pPr marL="241935" indent="-229870" algn="just">
              <a:lnSpc>
                <a:spcPct val="100000"/>
              </a:lnSpc>
              <a:spcBef>
                <a:spcPts val="100"/>
              </a:spcBef>
              <a:buSzPct val="95833"/>
              <a:buAutoNum type="arabicPeriod"/>
              <a:tabLst>
                <a:tab pos="242570" algn="l"/>
              </a:tabLst>
            </a:pPr>
            <a:r>
              <a:rPr sz="2400" b="1" spc="-5" dirty="0">
                <a:latin typeface="Times New Roman"/>
                <a:cs typeface="Times New Roman"/>
              </a:rPr>
              <a:t>The Processor bus </a:t>
            </a:r>
            <a:r>
              <a:rPr sz="2400" dirty="0">
                <a:latin typeface="Times New Roman"/>
                <a:cs typeface="Times New Roman"/>
              </a:rPr>
              <a:t>This is the highest level bus that the</a:t>
            </a:r>
            <a:r>
              <a:rPr sz="2400" spc="-160" dirty="0">
                <a:latin typeface="Times New Roman"/>
                <a:cs typeface="Times New Roman"/>
              </a:rPr>
              <a:t> </a:t>
            </a:r>
            <a:r>
              <a:rPr sz="2400" dirty="0">
                <a:latin typeface="Times New Roman"/>
                <a:cs typeface="Times New Roman"/>
              </a:rPr>
              <a:t>chipset</a:t>
            </a:r>
            <a:endParaRPr sz="2400">
              <a:latin typeface="Times New Roman"/>
              <a:cs typeface="Times New Roman"/>
            </a:endParaRPr>
          </a:p>
          <a:p>
            <a:pPr marL="287020" algn="just">
              <a:lnSpc>
                <a:spcPct val="100000"/>
              </a:lnSpc>
            </a:pPr>
            <a:r>
              <a:rPr sz="2400" spc="-5" dirty="0">
                <a:latin typeface="Times New Roman"/>
                <a:cs typeface="Times New Roman"/>
              </a:rPr>
              <a:t>uses </a:t>
            </a:r>
            <a:r>
              <a:rPr sz="2400" dirty="0">
                <a:latin typeface="Times New Roman"/>
                <a:cs typeface="Times New Roman"/>
              </a:rPr>
              <a:t>to send </a:t>
            </a:r>
            <a:r>
              <a:rPr sz="2400" spc="-5" dirty="0">
                <a:latin typeface="Times New Roman"/>
                <a:cs typeface="Times New Roman"/>
              </a:rPr>
              <a:t>information </a:t>
            </a:r>
            <a:r>
              <a:rPr sz="2400" dirty="0">
                <a:latin typeface="Times New Roman"/>
                <a:cs typeface="Times New Roman"/>
              </a:rPr>
              <a:t>to and from the</a:t>
            </a:r>
            <a:r>
              <a:rPr sz="2400" spc="-65" dirty="0">
                <a:latin typeface="Times New Roman"/>
                <a:cs typeface="Times New Roman"/>
              </a:rPr>
              <a:t> </a:t>
            </a:r>
            <a:r>
              <a:rPr sz="2400" spc="-15" dirty="0">
                <a:latin typeface="Times New Roman"/>
                <a:cs typeface="Times New Roman"/>
              </a:rPr>
              <a:t>processor.</a:t>
            </a:r>
            <a:endParaRPr sz="2400">
              <a:latin typeface="Times New Roman"/>
              <a:cs typeface="Times New Roman"/>
            </a:endParaRPr>
          </a:p>
          <a:p>
            <a:pPr marL="242570" marR="123825" indent="-242570" algn="just">
              <a:lnSpc>
                <a:spcPct val="100000"/>
              </a:lnSpc>
              <a:spcBef>
                <a:spcPts val="575"/>
              </a:spcBef>
              <a:buSzPct val="95833"/>
              <a:buAutoNum type="arabicPeriod" startAt="2"/>
              <a:tabLst>
                <a:tab pos="242570" algn="l"/>
              </a:tabLst>
            </a:pPr>
            <a:r>
              <a:rPr sz="2400" b="1" spc="-5" dirty="0">
                <a:latin typeface="Times New Roman"/>
                <a:cs typeface="Times New Roman"/>
              </a:rPr>
              <a:t>The </a:t>
            </a:r>
            <a:r>
              <a:rPr sz="2400" b="1" dirty="0">
                <a:latin typeface="Times New Roman"/>
                <a:cs typeface="Times New Roman"/>
              </a:rPr>
              <a:t>Cache </a:t>
            </a:r>
            <a:r>
              <a:rPr sz="2400" b="1" spc="-5" dirty="0">
                <a:latin typeface="Times New Roman"/>
                <a:cs typeface="Times New Roman"/>
              </a:rPr>
              <a:t>Bus </a:t>
            </a:r>
            <a:r>
              <a:rPr sz="2400" dirty="0">
                <a:latin typeface="Times New Roman"/>
                <a:cs typeface="Times New Roman"/>
              </a:rPr>
              <a:t>Higher level </a:t>
            </a:r>
            <a:r>
              <a:rPr sz="2400" spc="-5" dirty="0">
                <a:latin typeface="Times New Roman"/>
                <a:cs typeface="Times New Roman"/>
              </a:rPr>
              <a:t>architectures, </a:t>
            </a:r>
            <a:r>
              <a:rPr sz="2400" dirty="0">
                <a:latin typeface="Times New Roman"/>
                <a:cs typeface="Times New Roman"/>
              </a:rPr>
              <a:t>such as those used  by the Pentium </a:t>
            </a:r>
            <a:r>
              <a:rPr sz="2400" spc="-5" dirty="0">
                <a:latin typeface="Times New Roman"/>
                <a:cs typeface="Times New Roman"/>
              </a:rPr>
              <a:t>Pro </a:t>
            </a:r>
            <a:r>
              <a:rPr sz="2400" dirty="0">
                <a:latin typeface="Times New Roman"/>
                <a:cs typeface="Times New Roman"/>
              </a:rPr>
              <a:t>and Pentium II </a:t>
            </a:r>
            <a:r>
              <a:rPr sz="2400" spc="-5" dirty="0">
                <a:latin typeface="Times New Roman"/>
                <a:cs typeface="Times New Roman"/>
              </a:rPr>
              <a:t>employ </a:t>
            </a:r>
            <a:r>
              <a:rPr sz="2400" dirty="0">
                <a:latin typeface="Times New Roman"/>
                <a:cs typeface="Times New Roman"/>
              </a:rPr>
              <a:t>a </a:t>
            </a:r>
            <a:r>
              <a:rPr sz="2400" spc="-5" dirty="0">
                <a:latin typeface="Times New Roman"/>
                <a:cs typeface="Times New Roman"/>
              </a:rPr>
              <a:t>dedicated bus</a:t>
            </a:r>
            <a:r>
              <a:rPr sz="2400" spc="-100" dirty="0">
                <a:latin typeface="Times New Roman"/>
                <a:cs typeface="Times New Roman"/>
              </a:rPr>
              <a:t> </a:t>
            </a:r>
            <a:r>
              <a:rPr sz="2400" dirty="0">
                <a:latin typeface="Times New Roman"/>
                <a:cs typeface="Times New Roman"/>
              </a:rPr>
              <a:t>for  accessing the system</a:t>
            </a:r>
            <a:r>
              <a:rPr sz="2400" spc="-55" dirty="0">
                <a:latin typeface="Times New Roman"/>
                <a:cs typeface="Times New Roman"/>
              </a:rPr>
              <a:t> </a:t>
            </a:r>
            <a:r>
              <a:rPr sz="2400" dirty="0">
                <a:latin typeface="Times New Roman"/>
                <a:cs typeface="Times New Roman"/>
              </a:rPr>
              <a:t>cache.</a:t>
            </a:r>
            <a:endParaRPr sz="2400">
              <a:latin typeface="Times New Roman"/>
              <a:cs typeface="Times New Roman"/>
            </a:endParaRPr>
          </a:p>
          <a:p>
            <a:pPr marL="234950" algn="just">
              <a:lnSpc>
                <a:spcPct val="100000"/>
              </a:lnSpc>
              <a:spcBef>
                <a:spcPts val="580"/>
              </a:spcBef>
            </a:pPr>
            <a:r>
              <a:rPr sz="2400" dirty="0">
                <a:latin typeface="Times New Roman"/>
                <a:cs typeface="Times New Roman"/>
              </a:rPr>
              <a:t>This is </a:t>
            </a:r>
            <a:r>
              <a:rPr sz="2400" spc="-5" dirty="0">
                <a:latin typeface="Times New Roman"/>
                <a:cs typeface="Times New Roman"/>
              </a:rPr>
              <a:t>sometime </a:t>
            </a:r>
            <a:r>
              <a:rPr sz="2400" dirty="0">
                <a:latin typeface="Times New Roman"/>
                <a:cs typeface="Times New Roman"/>
              </a:rPr>
              <a:t>called a backside</a:t>
            </a:r>
            <a:r>
              <a:rPr sz="2400" spc="-70" dirty="0">
                <a:latin typeface="Times New Roman"/>
                <a:cs typeface="Times New Roman"/>
              </a:rPr>
              <a:t> </a:t>
            </a:r>
            <a:r>
              <a:rPr sz="2400" spc="-5" dirty="0">
                <a:latin typeface="Times New Roman"/>
                <a:cs typeface="Times New Roman"/>
              </a:rPr>
              <a:t>bus.</a:t>
            </a:r>
            <a:endParaRPr sz="2400">
              <a:latin typeface="Times New Roman"/>
              <a:cs typeface="Times New Roman"/>
            </a:endParaRPr>
          </a:p>
          <a:p>
            <a:pPr marL="242570" marR="588010" indent="-242570">
              <a:lnSpc>
                <a:spcPct val="100000"/>
              </a:lnSpc>
              <a:spcBef>
                <a:spcPts val="575"/>
              </a:spcBef>
              <a:buSzPct val="95833"/>
              <a:buAutoNum type="arabicPeriod" startAt="3"/>
              <a:tabLst>
                <a:tab pos="242570" algn="l"/>
              </a:tabLst>
            </a:pPr>
            <a:r>
              <a:rPr sz="2400" b="1" spc="-5" dirty="0">
                <a:latin typeface="Times New Roman"/>
                <a:cs typeface="Times New Roman"/>
              </a:rPr>
              <a:t>The </a:t>
            </a:r>
            <a:r>
              <a:rPr sz="2400" b="1" dirty="0">
                <a:latin typeface="Times New Roman"/>
                <a:cs typeface="Times New Roman"/>
              </a:rPr>
              <a:t>Memory </a:t>
            </a:r>
            <a:r>
              <a:rPr sz="2400" b="1" spc="-5" dirty="0">
                <a:latin typeface="Times New Roman"/>
                <a:cs typeface="Times New Roman"/>
              </a:rPr>
              <a:t>Bus </a:t>
            </a:r>
            <a:r>
              <a:rPr sz="2400" dirty="0">
                <a:latin typeface="Times New Roman"/>
                <a:cs typeface="Times New Roman"/>
              </a:rPr>
              <a:t>This is a second level system </a:t>
            </a:r>
            <a:r>
              <a:rPr sz="2400" spc="-5" dirty="0">
                <a:latin typeface="Times New Roman"/>
                <a:cs typeface="Times New Roman"/>
              </a:rPr>
              <a:t>bus </a:t>
            </a:r>
            <a:r>
              <a:rPr sz="2400" dirty="0">
                <a:latin typeface="Times New Roman"/>
                <a:cs typeface="Times New Roman"/>
              </a:rPr>
              <a:t>that  connects the </a:t>
            </a:r>
            <a:r>
              <a:rPr sz="2400" spc="-10" dirty="0">
                <a:latin typeface="Times New Roman"/>
                <a:cs typeface="Times New Roman"/>
              </a:rPr>
              <a:t>memory </a:t>
            </a:r>
            <a:r>
              <a:rPr sz="2400" dirty="0">
                <a:latin typeface="Times New Roman"/>
                <a:cs typeface="Times New Roman"/>
              </a:rPr>
              <a:t>subsystem to the chipset and the  </a:t>
            </a:r>
            <a:r>
              <a:rPr sz="2400" spc="-15" dirty="0">
                <a:latin typeface="Times New Roman"/>
                <a:cs typeface="Times New Roman"/>
              </a:rPr>
              <a:t>processor. </a:t>
            </a:r>
            <a:r>
              <a:rPr sz="2400" dirty="0">
                <a:latin typeface="Times New Roman"/>
                <a:cs typeface="Times New Roman"/>
              </a:rPr>
              <a:t>In </a:t>
            </a:r>
            <a:r>
              <a:rPr sz="2400" spc="-10" dirty="0">
                <a:latin typeface="Times New Roman"/>
                <a:cs typeface="Times New Roman"/>
              </a:rPr>
              <a:t>some </a:t>
            </a:r>
            <a:r>
              <a:rPr sz="2400" spc="-5" dirty="0">
                <a:latin typeface="Times New Roman"/>
                <a:cs typeface="Times New Roman"/>
              </a:rPr>
              <a:t>systems, </a:t>
            </a:r>
            <a:r>
              <a:rPr sz="2400" dirty="0">
                <a:latin typeface="Times New Roman"/>
                <a:cs typeface="Times New Roman"/>
              </a:rPr>
              <a:t>the processor and the </a:t>
            </a:r>
            <a:r>
              <a:rPr sz="2400" spc="-10" dirty="0">
                <a:latin typeface="Times New Roman"/>
                <a:cs typeface="Times New Roman"/>
              </a:rPr>
              <a:t>memory  </a:t>
            </a:r>
            <a:r>
              <a:rPr sz="2400" dirty="0">
                <a:latin typeface="Times New Roman"/>
                <a:cs typeface="Times New Roman"/>
              </a:rPr>
              <a:t>buses are the </a:t>
            </a:r>
            <a:r>
              <a:rPr sz="2400" spc="-5" dirty="0">
                <a:latin typeface="Times New Roman"/>
                <a:cs typeface="Times New Roman"/>
              </a:rPr>
              <a:t>same</a:t>
            </a:r>
            <a:r>
              <a:rPr sz="2400" spc="-30" dirty="0">
                <a:latin typeface="Times New Roman"/>
                <a:cs typeface="Times New Roman"/>
              </a:rPr>
              <a:t> </a:t>
            </a:r>
            <a:r>
              <a:rPr sz="2400" dirty="0">
                <a:latin typeface="Times New Roman"/>
                <a:cs typeface="Times New Roman"/>
              </a:rPr>
              <a:t>thing.</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39</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2178"/>
            <a:ext cx="686308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1.1 C</a:t>
            </a:r>
            <a:r>
              <a:rPr sz="2550" dirty="0">
                <a:solidFill>
                  <a:srgbClr val="000000"/>
                </a:solidFill>
              </a:rPr>
              <a:t>OMPUTER</a:t>
            </a:r>
            <a:r>
              <a:rPr sz="3200" dirty="0">
                <a:solidFill>
                  <a:srgbClr val="000000"/>
                </a:solidFill>
              </a:rPr>
              <a:t>, </a:t>
            </a:r>
            <a:r>
              <a:rPr sz="3200" spc="-35" dirty="0">
                <a:solidFill>
                  <a:srgbClr val="000000"/>
                </a:solidFill>
              </a:rPr>
              <a:t>H</a:t>
            </a:r>
            <a:r>
              <a:rPr sz="2550" spc="-35" dirty="0">
                <a:solidFill>
                  <a:srgbClr val="000000"/>
                </a:solidFill>
              </a:rPr>
              <a:t>ARDWARE</a:t>
            </a:r>
            <a:r>
              <a:rPr sz="2550" spc="175" dirty="0">
                <a:solidFill>
                  <a:srgbClr val="000000"/>
                </a:solidFill>
              </a:rPr>
              <a:t> </a:t>
            </a:r>
            <a:r>
              <a:rPr sz="3200" spc="-30" dirty="0">
                <a:solidFill>
                  <a:srgbClr val="000000"/>
                </a:solidFill>
              </a:rPr>
              <a:t>,S</a:t>
            </a:r>
            <a:r>
              <a:rPr sz="2550" spc="-30" dirty="0">
                <a:solidFill>
                  <a:srgbClr val="000000"/>
                </a:solidFill>
              </a:rPr>
              <a:t>OFTWARE</a:t>
            </a:r>
            <a:endParaRPr sz="2550"/>
          </a:p>
        </p:txBody>
      </p:sp>
      <p:grpSp>
        <p:nvGrpSpPr>
          <p:cNvPr id="3" name="object 3"/>
          <p:cNvGrpSpPr/>
          <p:nvPr/>
        </p:nvGrpSpPr>
        <p:grpSpPr>
          <a:xfrm>
            <a:off x="184404" y="1097280"/>
            <a:ext cx="5994400" cy="2626360"/>
            <a:chOff x="184404" y="1097280"/>
            <a:chExt cx="5994400" cy="2626360"/>
          </a:xfrm>
        </p:grpSpPr>
        <p:sp>
          <p:nvSpPr>
            <p:cNvPr id="4" name="object 4"/>
            <p:cNvSpPr/>
            <p:nvPr/>
          </p:nvSpPr>
          <p:spPr>
            <a:xfrm>
              <a:off x="184404" y="1242060"/>
              <a:ext cx="505968" cy="49225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8620" y="1097280"/>
              <a:ext cx="740664" cy="7360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90372" y="1097280"/>
              <a:ext cx="1798319" cy="736091"/>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129027" y="1097280"/>
              <a:ext cx="4049267" cy="73609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84404" y="1717548"/>
              <a:ext cx="379476" cy="4907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388620" y="1569720"/>
              <a:ext cx="2173224" cy="73609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84404" y="2189988"/>
              <a:ext cx="379476" cy="49072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88620" y="2042160"/>
              <a:ext cx="2334768" cy="736091"/>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84404" y="2662427"/>
              <a:ext cx="379476" cy="490727"/>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88620" y="2514600"/>
              <a:ext cx="1840992" cy="736091"/>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184404" y="3134868"/>
              <a:ext cx="379476" cy="490727"/>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88620" y="2987040"/>
              <a:ext cx="2558796" cy="736092"/>
            </a:xfrm>
            <a:prstGeom prst="rect">
              <a:avLst/>
            </a:prstGeom>
            <a:blipFill>
              <a:blip r:embed="rId10" cstate="print"/>
              <a:stretch>
                <a:fillRect/>
              </a:stretch>
            </a:blipFill>
          </p:spPr>
          <p:txBody>
            <a:bodyPr wrap="square" lIns="0" tIns="0" rIns="0" bIns="0" rtlCol="0"/>
            <a:lstStyle/>
            <a:p>
              <a:endParaRPr/>
            </a:p>
          </p:txBody>
        </p:sp>
      </p:grpSp>
      <p:sp>
        <p:nvSpPr>
          <p:cNvPr id="16" name="object 16"/>
          <p:cNvSpPr txBox="1"/>
          <p:nvPr/>
        </p:nvSpPr>
        <p:spPr>
          <a:xfrm>
            <a:off x="307340" y="631286"/>
            <a:ext cx="7742555" cy="4674870"/>
          </a:xfrm>
          <a:prstGeom prst="rect">
            <a:avLst/>
          </a:prstGeom>
        </p:spPr>
        <p:txBody>
          <a:bodyPr vert="horz" wrap="square" lIns="0" tIns="88900" rIns="0" bIns="0" rtlCol="0">
            <a:spAutoFit/>
          </a:bodyPr>
          <a:lstStyle/>
          <a:p>
            <a:pPr marL="12700">
              <a:lnSpc>
                <a:spcPct val="100000"/>
              </a:lnSpc>
              <a:spcBef>
                <a:spcPts val="700"/>
              </a:spcBef>
            </a:pPr>
            <a:r>
              <a:rPr sz="2600" b="1" u="heavy" dirty="0">
                <a:uFill>
                  <a:solidFill>
                    <a:srgbClr val="000000"/>
                  </a:solidFill>
                </a:uFill>
                <a:latin typeface="Times New Roman"/>
                <a:cs typeface="Times New Roman"/>
              </a:rPr>
              <a:t>Computer:</a:t>
            </a:r>
            <a:endParaRPr sz="2600">
              <a:latin typeface="Times New Roman"/>
              <a:cs typeface="Times New Roman"/>
            </a:endParaRPr>
          </a:p>
          <a:p>
            <a:pPr marL="287020" indent="-274320">
              <a:lnSpc>
                <a:spcPct val="100000"/>
              </a:lnSpc>
              <a:spcBef>
                <a:spcPts val="600"/>
              </a:spcBef>
              <a:buClr>
                <a:srgbClr val="E75C00"/>
              </a:buClr>
              <a:buSzPct val="69230"/>
              <a:buFont typeface="Wingdings"/>
              <a:buChar char=""/>
              <a:tabLst>
                <a:tab pos="287020" algn="l"/>
              </a:tabLst>
            </a:pPr>
            <a:r>
              <a:rPr sz="2600" dirty="0">
                <a:latin typeface="Times New Roman"/>
                <a:cs typeface="Times New Roman"/>
              </a:rPr>
              <a:t>A </a:t>
            </a:r>
            <a:r>
              <a:rPr sz="2600" b="1" dirty="0">
                <a:latin typeface="Times New Roman"/>
                <a:cs typeface="Times New Roman"/>
              </a:rPr>
              <a:t>computer </a:t>
            </a:r>
            <a:r>
              <a:rPr sz="2600" dirty="0">
                <a:latin typeface="Times New Roman"/>
                <a:cs typeface="Times New Roman"/>
              </a:rPr>
              <a:t>is an </a:t>
            </a:r>
            <a:r>
              <a:rPr sz="2600" spc="-5" dirty="0">
                <a:latin typeface="Times New Roman"/>
                <a:cs typeface="Times New Roman"/>
              </a:rPr>
              <a:t>electronic </a:t>
            </a:r>
            <a:r>
              <a:rPr sz="2600" dirty="0">
                <a:latin typeface="Times New Roman"/>
                <a:cs typeface="Times New Roman"/>
              </a:rPr>
              <a:t>device</a:t>
            </a:r>
            <a:r>
              <a:rPr sz="2600" spc="-235" dirty="0">
                <a:latin typeface="Times New Roman"/>
                <a:cs typeface="Times New Roman"/>
              </a:rPr>
              <a:t> </a:t>
            </a:r>
            <a:r>
              <a:rPr sz="2600" dirty="0">
                <a:latin typeface="Times New Roman"/>
                <a:cs typeface="Times New Roman"/>
              </a:rPr>
              <a:t>that:</a:t>
            </a:r>
            <a:endParaRPr sz="2600">
              <a:latin typeface="Times New Roman"/>
              <a:cs typeface="Times New Roman"/>
            </a:endParaRPr>
          </a:p>
          <a:p>
            <a:pPr marL="287020" indent="-274320">
              <a:lnSpc>
                <a:spcPct val="100000"/>
              </a:lnSpc>
              <a:spcBef>
                <a:spcPts val="600"/>
              </a:spcBef>
              <a:buClr>
                <a:srgbClr val="000098"/>
              </a:buClr>
              <a:buSzPct val="69230"/>
              <a:buChar char="•"/>
              <a:tabLst>
                <a:tab pos="286385" algn="l"/>
                <a:tab pos="287020" algn="l"/>
              </a:tabLst>
            </a:pPr>
            <a:r>
              <a:rPr sz="2600" spc="-5" dirty="0">
                <a:latin typeface="Times New Roman"/>
                <a:cs typeface="Times New Roman"/>
              </a:rPr>
              <a:t>accepts </a:t>
            </a:r>
            <a:r>
              <a:rPr sz="2600" dirty="0">
                <a:latin typeface="Times New Roman"/>
                <a:cs typeface="Times New Roman"/>
              </a:rPr>
              <a:t>input</a:t>
            </a:r>
            <a:endParaRPr sz="2600">
              <a:latin typeface="Times New Roman"/>
              <a:cs typeface="Times New Roman"/>
            </a:endParaRPr>
          </a:p>
          <a:p>
            <a:pPr marL="287020" indent="-274320">
              <a:lnSpc>
                <a:spcPct val="100000"/>
              </a:lnSpc>
              <a:spcBef>
                <a:spcPts val="600"/>
              </a:spcBef>
              <a:buClr>
                <a:srgbClr val="000098"/>
              </a:buClr>
              <a:buSzPct val="69230"/>
              <a:buChar char="•"/>
              <a:tabLst>
                <a:tab pos="286385" algn="l"/>
                <a:tab pos="287020" algn="l"/>
              </a:tabLst>
            </a:pPr>
            <a:r>
              <a:rPr sz="2600" spc="-5" dirty="0">
                <a:latin typeface="Times New Roman"/>
                <a:cs typeface="Times New Roman"/>
              </a:rPr>
              <a:t>processes</a:t>
            </a:r>
            <a:r>
              <a:rPr sz="2600" spc="-35" dirty="0">
                <a:latin typeface="Times New Roman"/>
                <a:cs typeface="Times New Roman"/>
              </a:rPr>
              <a:t> </a:t>
            </a:r>
            <a:r>
              <a:rPr sz="2600" dirty="0">
                <a:latin typeface="Times New Roman"/>
                <a:cs typeface="Times New Roman"/>
              </a:rPr>
              <a:t>data</a:t>
            </a:r>
            <a:endParaRPr sz="2600">
              <a:latin typeface="Times New Roman"/>
              <a:cs typeface="Times New Roman"/>
            </a:endParaRPr>
          </a:p>
          <a:p>
            <a:pPr marL="287020" indent="-274320">
              <a:lnSpc>
                <a:spcPct val="100000"/>
              </a:lnSpc>
              <a:spcBef>
                <a:spcPts val="600"/>
              </a:spcBef>
              <a:buClr>
                <a:srgbClr val="000098"/>
              </a:buClr>
              <a:buSzPct val="69230"/>
              <a:buChar char="•"/>
              <a:tabLst>
                <a:tab pos="286385" algn="l"/>
                <a:tab pos="287020" algn="l"/>
              </a:tabLst>
            </a:pPr>
            <a:r>
              <a:rPr sz="2600" spc="-5" dirty="0">
                <a:latin typeface="Times New Roman"/>
                <a:cs typeface="Times New Roman"/>
              </a:rPr>
              <a:t>stores</a:t>
            </a:r>
            <a:r>
              <a:rPr sz="2600" spc="-15" dirty="0">
                <a:latin typeface="Times New Roman"/>
                <a:cs typeface="Times New Roman"/>
              </a:rPr>
              <a:t> </a:t>
            </a:r>
            <a:r>
              <a:rPr sz="2600" dirty="0">
                <a:latin typeface="Times New Roman"/>
                <a:cs typeface="Times New Roman"/>
              </a:rPr>
              <a:t>data</a:t>
            </a:r>
            <a:endParaRPr sz="2600">
              <a:latin typeface="Times New Roman"/>
              <a:cs typeface="Times New Roman"/>
            </a:endParaRPr>
          </a:p>
          <a:p>
            <a:pPr marL="287020" indent="-274320">
              <a:lnSpc>
                <a:spcPct val="100000"/>
              </a:lnSpc>
              <a:spcBef>
                <a:spcPts val="605"/>
              </a:spcBef>
              <a:buClr>
                <a:srgbClr val="000098"/>
              </a:buClr>
              <a:buSzPct val="69230"/>
              <a:buChar char="•"/>
              <a:tabLst>
                <a:tab pos="286385" algn="l"/>
                <a:tab pos="287020" algn="l"/>
              </a:tabLst>
            </a:pPr>
            <a:r>
              <a:rPr sz="2600" dirty="0">
                <a:latin typeface="Times New Roman"/>
                <a:cs typeface="Times New Roman"/>
              </a:rPr>
              <a:t>produces</a:t>
            </a:r>
            <a:r>
              <a:rPr sz="2600" spc="-50" dirty="0">
                <a:latin typeface="Times New Roman"/>
                <a:cs typeface="Times New Roman"/>
              </a:rPr>
              <a:t> </a:t>
            </a:r>
            <a:r>
              <a:rPr sz="2600" dirty="0">
                <a:latin typeface="Times New Roman"/>
                <a:cs typeface="Times New Roman"/>
              </a:rPr>
              <a:t>output</a:t>
            </a:r>
            <a:endParaRPr sz="2600">
              <a:latin typeface="Times New Roman"/>
              <a:cs typeface="Times New Roman"/>
            </a:endParaRPr>
          </a:p>
          <a:p>
            <a:pPr marL="94615">
              <a:lnSpc>
                <a:spcPct val="100000"/>
              </a:lnSpc>
              <a:spcBef>
                <a:spcPts val="600"/>
              </a:spcBef>
            </a:pPr>
            <a:r>
              <a:rPr sz="2600" b="1" u="heavy" spc="-5" dirty="0">
                <a:uFill>
                  <a:solidFill>
                    <a:srgbClr val="000000"/>
                  </a:solidFill>
                </a:uFill>
                <a:latin typeface="Times New Roman"/>
                <a:cs typeface="Times New Roman"/>
              </a:rPr>
              <a:t>Hardware:</a:t>
            </a:r>
            <a:endParaRPr sz="2600">
              <a:latin typeface="Times New Roman"/>
              <a:cs typeface="Times New Roman"/>
            </a:endParaRPr>
          </a:p>
          <a:p>
            <a:pPr marL="287020" marR="5080" indent="-274320">
              <a:lnSpc>
                <a:spcPct val="100000"/>
              </a:lnSpc>
              <a:spcBef>
                <a:spcPts val="600"/>
              </a:spcBef>
              <a:buClr>
                <a:srgbClr val="E75C00"/>
              </a:buClr>
              <a:buSzPct val="69230"/>
              <a:buFont typeface="Wingdings"/>
              <a:buChar char=""/>
              <a:tabLst>
                <a:tab pos="287020" algn="l"/>
              </a:tabLst>
            </a:pPr>
            <a:r>
              <a:rPr sz="2600" dirty="0">
                <a:latin typeface="Times New Roman"/>
                <a:cs typeface="Times New Roman"/>
              </a:rPr>
              <a:t>Computer Hardware is the physical part of the</a:t>
            </a:r>
            <a:r>
              <a:rPr sz="2600" spc="-125" dirty="0">
                <a:latin typeface="Times New Roman"/>
                <a:cs typeface="Times New Roman"/>
              </a:rPr>
              <a:t> </a:t>
            </a:r>
            <a:r>
              <a:rPr sz="2600" spc="-5" dirty="0">
                <a:latin typeface="Times New Roman"/>
                <a:cs typeface="Times New Roman"/>
              </a:rPr>
              <a:t>computer  system, </a:t>
            </a:r>
            <a:r>
              <a:rPr sz="2600" dirty="0">
                <a:latin typeface="Times New Roman"/>
                <a:cs typeface="Times New Roman"/>
              </a:rPr>
              <a:t>the </a:t>
            </a:r>
            <a:r>
              <a:rPr sz="2600" spc="-5" dirty="0">
                <a:latin typeface="Times New Roman"/>
                <a:cs typeface="Times New Roman"/>
              </a:rPr>
              <a:t>machinery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equipment.</a:t>
            </a:r>
            <a:endParaRPr sz="2600">
              <a:latin typeface="Times New Roman"/>
              <a:cs typeface="Times New Roman"/>
            </a:endParaRPr>
          </a:p>
          <a:p>
            <a:pPr marL="287020" indent="-274320">
              <a:lnSpc>
                <a:spcPct val="100000"/>
              </a:lnSpc>
              <a:spcBef>
                <a:spcPts val="600"/>
              </a:spcBef>
              <a:buClr>
                <a:srgbClr val="E75C00"/>
              </a:buClr>
              <a:buSzPct val="69230"/>
              <a:buFont typeface="Wingdings"/>
              <a:buChar char=""/>
              <a:tabLst>
                <a:tab pos="287020" algn="l"/>
              </a:tabLst>
            </a:pPr>
            <a:r>
              <a:rPr sz="2600" spc="-5" dirty="0">
                <a:latin typeface="Times New Roman"/>
                <a:cs typeface="Times New Roman"/>
              </a:rPr>
              <a:t>Parts </a:t>
            </a:r>
            <a:r>
              <a:rPr sz="2600" dirty="0">
                <a:latin typeface="Times New Roman"/>
                <a:cs typeface="Times New Roman"/>
              </a:rPr>
              <a:t>of the computer “you </a:t>
            </a:r>
            <a:r>
              <a:rPr sz="2600" spc="-5" dirty="0">
                <a:latin typeface="Times New Roman"/>
                <a:cs typeface="Times New Roman"/>
              </a:rPr>
              <a:t>can</a:t>
            </a:r>
            <a:r>
              <a:rPr sz="2600" spc="-80" dirty="0">
                <a:latin typeface="Times New Roman"/>
                <a:cs typeface="Times New Roman"/>
              </a:rPr>
              <a:t> </a:t>
            </a:r>
            <a:r>
              <a:rPr sz="2600" spc="-5" dirty="0">
                <a:latin typeface="Times New Roman"/>
                <a:cs typeface="Times New Roman"/>
              </a:rPr>
              <a:t>see”</a:t>
            </a:r>
            <a:endParaRPr sz="2600">
              <a:latin typeface="Times New Roman"/>
              <a:cs typeface="Times New Roman"/>
            </a:endParaRPr>
          </a:p>
        </p:txBody>
      </p:sp>
      <p:sp>
        <p:nvSpPr>
          <p:cNvPr id="17" name="object 17"/>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4</a:t>
            </a:fld>
            <a:endParaRPr sz="1400">
              <a:latin typeface="Century Schoolbook"/>
              <a:cs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0" y="860801"/>
            <a:ext cx="7181215" cy="4123054"/>
          </a:xfrm>
          <a:prstGeom prst="rect">
            <a:avLst/>
          </a:prstGeom>
        </p:spPr>
        <p:txBody>
          <a:bodyPr vert="horz" wrap="square" lIns="0" tIns="12700" rIns="0" bIns="0" rtlCol="0">
            <a:spAutoFit/>
          </a:bodyPr>
          <a:lstStyle/>
          <a:p>
            <a:pPr marL="241935" marR="62230" indent="-241935">
              <a:lnSpc>
                <a:spcPct val="100000"/>
              </a:lnSpc>
              <a:spcBef>
                <a:spcPts val="100"/>
              </a:spcBef>
              <a:buSzPct val="95833"/>
              <a:buAutoNum type="arabicPeriod" startAt="4"/>
              <a:tabLst>
                <a:tab pos="241935" algn="l"/>
              </a:tabLst>
            </a:pPr>
            <a:r>
              <a:rPr sz="2400" b="1" spc="-5" dirty="0">
                <a:latin typeface="Times New Roman"/>
                <a:cs typeface="Times New Roman"/>
              </a:rPr>
              <a:t>The </a:t>
            </a:r>
            <a:r>
              <a:rPr sz="2400" b="1" dirty="0">
                <a:latin typeface="Times New Roman"/>
                <a:cs typeface="Times New Roman"/>
              </a:rPr>
              <a:t>Local IO </a:t>
            </a:r>
            <a:r>
              <a:rPr sz="2400" b="1" spc="-5" dirty="0">
                <a:latin typeface="Times New Roman"/>
                <a:cs typeface="Times New Roman"/>
              </a:rPr>
              <a:t>Bus </a:t>
            </a:r>
            <a:r>
              <a:rPr sz="2400" dirty="0">
                <a:latin typeface="Times New Roman"/>
                <a:cs typeface="Times New Roman"/>
              </a:rPr>
              <a:t>This is a high speed input/output</a:t>
            </a:r>
            <a:r>
              <a:rPr sz="2400" spc="-120" dirty="0">
                <a:latin typeface="Times New Roman"/>
                <a:cs typeface="Times New Roman"/>
              </a:rPr>
              <a:t> </a:t>
            </a:r>
            <a:r>
              <a:rPr sz="2400" spc="-5" dirty="0">
                <a:latin typeface="Times New Roman"/>
                <a:cs typeface="Times New Roman"/>
              </a:rPr>
              <a:t>bus  </a:t>
            </a:r>
            <a:r>
              <a:rPr sz="2400" dirty="0">
                <a:latin typeface="Times New Roman"/>
                <a:cs typeface="Times New Roman"/>
              </a:rPr>
              <a:t>used for connecting </a:t>
            </a:r>
            <a:r>
              <a:rPr sz="2400" spc="-5" dirty="0">
                <a:latin typeface="Times New Roman"/>
                <a:cs typeface="Times New Roman"/>
              </a:rPr>
              <a:t>performance critical </a:t>
            </a:r>
            <a:r>
              <a:rPr sz="2400" dirty="0">
                <a:latin typeface="Times New Roman"/>
                <a:cs typeface="Times New Roman"/>
              </a:rPr>
              <a:t>peripherals to  the </a:t>
            </a:r>
            <a:r>
              <a:rPr sz="2400" spc="-30" dirty="0">
                <a:latin typeface="Times New Roman"/>
                <a:cs typeface="Times New Roman"/>
              </a:rPr>
              <a:t>memory, </a:t>
            </a:r>
            <a:r>
              <a:rPr sz="2400" dirty="0">
                <a:latin typeface="Times New Roman"/>
                <a:cs typeface="Times New Roman"/>
              </a:rPr>
              <a:t>chipset and </a:t>
            </a:r>
            <a:r>
              <a:rPr sz="2400" spc="-15" dirty="0">
                <a:latin typeface="Times New Roman"/>
                <a:cs typeface="Times New Roman"/>
              </a:rPr>
              <a:t>processor. </a:t>
            </a:r>
            <a:r>
              <a:rPr sz="2400" dirty="0">
                <a:latin typeface="Times New Roman"/>
                <a:cs typeface="Times New Roman"/>
              </a:rPr>
              <a:t>For </a:t>
            </a:r>
            <a:r>
              <a:rPr sz="2400" spc="-5" dirty="0">
                <a:latin typeface="Times New Roman"/>
                <a:cs typeface="Times New Roman"/>
              </a:rPr>
              <a:t>example, </a:t>
            </a:r>
            <a:r>
              <a:rPr sz="2400" dirty="0">
                <a:latin typeface="Times New Roman"/>
                <a:cs typeface="Times New Roman"/>
              </a:rPr>
              <a:t>video  cards, disk storage devices, high speed network  interfaces generally use a </a:t>
            </a:r>
            <a:r>
              <a:rPr sz="2400" spc="-5" dirty="0">
                <a:latin typeface="Times New Roman"/>
                <a:cs typeface="Times New Roman"/>
              </a:rPr>
              <a:t>bus </a:t>
            </a:r>
            <a:r>
              <a:rPr sz="2400" dirty="0">
                <a:latin typeface="Times New Roman"/>
                <a:cs typeface="Times New Roman"/>
              </a:rPr>
              <a:t>of this sort. The two </a:t>
            </a:r>
            <a:r>
              <a:rPr sz="2400" spc="-5" dirty="0">
                <a:latin typeface="Times New Roman"/>
                <a:cs typeface="Times New Roman"/>
              </a:rPr>
              <a:t>most  </a:t>
            </a:r>
            <a:r>
              <a:rPr sz="2400" spc="-10" dirty="0">
                <a:latin typeface="Times New Roman"/>
                <a:cs typeface="Times New Roman"/>
              </a:rPr>
              <a:t>common </a:t>
            </a:r>
            <a:r>
              <a:rPr sz="2400" dirty="0">
                <a:latin typeface="Times New Roman"/>
                <a:cs typeface="Times New Roman"/>
              </a:rPr>
              <a:t>local </a:t>
            </a:r>
            <a:r>
              <a:rPr sz="2400" spc="-5" dirty="0">
                <a:latin typeface="Times New Roman"/>
                <a:cs typeface="Times New Roman"/>
              </a:rPr>
              <a:t>IO </a:t>
            </a:r>
            <a:r>
              <a:rPr sz="2400" dirty="0">
                <a:latin typeface="Times New Roman"/>
                <a:cs typeface="Times New Roman"/>
              </a:rPr>
              <a:t>buses are </a:t>
            </a:r>
            <a:r>
              <a:rPr sz="2400" spc="-5" dirty="0">
                <a:latin typeface="Times New Roman"/>
                <a:cs typeface="Times New Roman"/>
              </a:rPr>
              <a:t>VESA </a:t>
            </a:r>
            <a:r>
              <a:rPr sz="2400" dirty="0">
                <a:latin typeface="Times New Roman"/>
                <a:cs typeface="Times New Roman"/>
              </a:rPr>
              <a:t>local </a:t>
            </a:r>
            <a:r>
              <a:rPr sz="2400" spc="-5" dirty="0">
                <a:latin typeface="Times New Roman"/>
                <a:cs typeface="Times New Roman"/>
              </a:rPr>
              <a:t>bus </a:t>
            </a:r>
            <a:r>
              <a:rPr sz="2400" dirty="0">
                <a:latin typeface="Times New Roman"/>
                <a:cs typeface="Times New Roman"/>
              </a:rPr>
              <a:t>and PCI  bus.</a:t>
            </a:r>
            <a:endParaRPr sz="2400">
              <a:latin typeface="Times New Roman"/>
              <a:cs typeface="Times New Roman"/>
            </a:endParaRPr>
          </a:p>
          <a:p>
            <a:pPr marL="241935" marR="5080" indent="-241935">
              <a:lnSpc>
                <a:spcPct val="100000"/>
              </a:lnSpc>
              <a:spcBef>
                <a:spcPts val="580"/>
              </a:spcBef>
              <a:buSzPct val="95833"/>
              <a:buAutoNum type="arabicPeriod" startAt="4"/>
              <a:tabLst>
                <a:tab pos="241935" algn="l"/>
              </a:tabLst>
            </a:pPr>
            <a:r>
              <a:rPr sz="2400" b="1" spc="-5" dirty="0">
                <a:latin typeface="Times New Roman"/>
                <a:cs typeface="Times New Roman"/>
              </a:rPr>
              <a:t>The Standard </a:t>
            </a:r>
            <a:r>
              <a:rPr sz="2400" b="1" dirty="0">
                <a:latin typeface="Times New Roman"/>
                <a:cs typeface="Times New Roman"/>
              </a:rPr>
              <a:t>IO </a:t>
            </a:r>
            <a:r>
              <a:rPr sz="2400" b="1" spc="-5" dirty="0">
                <a:latin typeface="Times New Roman"/>
                <a:cs typeface="Times New Roman"/>
              </a:rPr>
              <a:t>Bus </a:t>
            </a:r>
            <a:r>
              <a:rPr sz="2400" dirty="0">
                <a:latin typeface="Times New Roman"/>
                <a:cs typeface="Times New Roman"/>
              </a:rPr>
              <a:t>This </a:t>
            </a:r>
            <a:r>
              <a:rPr sz="2400" spc="-5" dirty="0">
                <a:latin typeface="Times New Roman"/>
                <a:cs typeface="Times New Roman"/>
              </a:rPr>
              <a:t>bus </a:t>
            </a:r>
            <a:r>
              <a:rPr sz="2400" dirty="0">
                <a:latin typeface="Times New Roman"/>
                <a:cs typeface="Times New Roman"/>
              </a:rPr>
              <a:t>is used for slower  peripherals like </a:t>
            </a:r>
            <a:r>
              <a:rPr sz="2400" spc="-5" dirty="0">
                <a:latin typeface="Times New Roman"/>
                <a:cs typeface="Times New Roman"/>
              </a:rPr>
              <a:t>mice, </a:t>
            </a:r>
            <a:r>
              <a:rPr sz="2400" spc="-10" dirty="0">
                <a:latin typeface="Times New Roman"/>
                <a:cs typeface="Times New Roman"/>
              </a:rPr>
              <a:t>modems, </a:t>
            </a:r>
            <a:r>
              <a:rPr sz="2400" dirty="0">
                <a:latin typeface="Times New Roman"/>
                <a:cs typeface="Times New Roman"/>
              </a:rPr>
              <a:t>regular sound cards,</a:t>
            </a:r>
            <a:r>
              <a:rPr sz="2400" spc="-114" dirty="0">
                <a:latin typeface="Times New Roman"/>
                <a:cs typeface="Times New Roman"/>
              </a:rPr>
              <a:t> </a:t>
            </a:r>
            <a:r>
              <a:rPr sz="2400" dirty="0">
                <a:latin typeface="Times New Roman"/>
                <a:cs typeface="Times New Roman"/>
              </a:rPr>
              <a:t>low  speed networking. It is also </a:t>
            </a:r>
            <a:r>
              <a:rPr sz="2400" spc="-5" dirty="0">
                <a:latin typeface="Times New Roman"/>
                <a:cs typeface="Times New Roman"/>
              </a:rPr>
              <a:t>compatible </a:t>
            </a:r>
            <a:r>
              <a:rPr sz="2400" dirty="0">
                <a:latin typeface="Times New Roman"/>
                <a:cs typeface="Times New Roman"/>
              </a:rPr>
              <a:t>with older  devices.</a:t>
            </a:r>
            <a:endParaRPr sz="240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40</a:t>
            </a:fld>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6661150" cy="1002030"/>
          </a:xfrm>
          <a:prstGeom prst="rect">
            <a:avLst/>
          </a:prstGeom>
        </p:spPr>
        <p:txBody>
          <a:bodyPr vert="horz" wrap="square" lIns="0" tIns="13335" rIns="0" bIns="0" rtlCol="0">
            <a:spAutoFit/>
          </a:bodyPr>
          <a:lstStyle/>
          <a:p>
            <a:pPr marL="12700" marR="5080" indent="-635">
              <a:lnSpc>
                <a:spcPct val="100000"/>
              </a:lnSpc>
              <a:spcBef>
                <a:spcPts val="105"/>
              </a:spcBef>
              <a:tabLst>
                <a:tab pos="1923414" algn="l"/>
                <a:tab pos="3934460" algn="l"/>
              </a:tabLst>
            </a:pPr>
            <a:r>
              <a:rPr sz="3200" dirty="0"/>
              <a:t>I</a:t>
            </a:r>
            <a:r>
              <a:rPr sz="2550" spc="5" dirty="0"/>
              <a:t>NDUST</a:t>
            </a:r>
            <a:r>
              <a:rPr sz="2550" spc="-85" dirty="0"/>
              <a:t>R</a:t>
            </a:r>
            <a:r>
              <a:rPr sz="2550" spc="5" dirty="0"/>
              <a:t>Y</a:t>
            </a:r>
            <a:r>
              <a:rPr sz="2550" dirty="0"/>
              <a:t>	</a:t>
            </a:r>
            <a:r>
              <a:rPr sz="3200" spc="-5" dirty="0"/>
              <a:t>S</a:t>
            </a:r>
            <a:r>
              <a:rPr sz="2550" spc="-190" dirty="0"/>
              <a:t>T</a:t>
            </a:r>
            <a:r>
              <a:rPr sz="2550" spc="5" dirty="0"/>
              <a:t>ANDARD</a:t>
            </a:r>
            <a:r>
              <a:rPr sz="2550" dirty="0"/>
              <a:t>	</a:t>
            </a:r>
            <a:r>
              <a:rPr sz="3200" dirty="0"/>
              <a:t>A</a:t>
            </a:r>
            <a:r>
              <a:rPr sz="2550" spc="5" dirty="0"/>
              <a:t>RCHITECTURE  </a:t>
            </a:r>
            <a:r>
              <a:rPr sz="3200" dirty="0"/>
              <a:t>(ISA)</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41</a:t>
            </a:fld>
            <a:endParaRPr dirty="0"/>
          </a:p>
        </p:txBody>
      </p:sp>
      <p:sp>
        <p:nvSpPr>
          <p:cNvPr id="3" name="object 3"/>
          <p:cNvSpPr txBox="1"/>
          <p:nvPr/>
        </p:nvSpPr>
        <p:spPr>
          <a:xfrm>
            <a:off x="535940" y="1622801"/>
            <a:ext cx="7920990" cy="3547110"/>
          </a:xfrm>
          <a:prstGeom prst="rect">
            <a:avLst/>
          </a:prstGeom>
        </p:spPr>
        <p:txBody>
          <a:bodyPr vert="horz" wrap="square" lIns="0" tIns="12700" rIns="0" bIns="0" rtlCol="0">
            <a:spAutoFit/>
          </a:bodyPr>
          <a:lstStyle/>
          <a:p>
            <a:pPr marL="287020" marR="50292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ISA </a:t>
            </a:r>
            <a:r>
              <a:rPr sz="2400" dirty="0">
                <a:latin typeface="Times New Roman"/>
                <a:cs typeface="Times New Roman"/>
              </a:rPr>
              <a:t>stands for Industry </a:t>
            </a:r>
            <a:r>
              <a:rPr sz="2400" spc="-5" dirty="0">
                <a:latin typeface="Times New Roman"/>
                <a:cs typeface="Times New Roman"/>
              </a:rPr>
              <a:t>Standard </a:t>
            </a:r>
            <a:r>
              <a:rPr sz="2400" dirty="0">
                <a:latin typeface="Times New Roman"/>
                <a:cs typeface="Times New Roman"/>
              </a:rPr>
              <a:t>Architecture which is</a:t>
            </a:r>
            <a:r>
              <a:rPr sz="2400" spc="-385" dirty="0">
                <a:latin typeface="Times New Roman"/>
                <a:cs typeface="Times New Roman"/>
              </a:rPr>
              <a:t> </a:t>
            </a:r>
            <a:r>
              <a:rPr sz="2400" dirty="0">
                <a:latin typeface="Times New Roman"/>
                <a:cs typeface="Times New Roman"/>
              </a:rPr>
              <a:t>the  </a:t>
            </a:r>
            <a:r>
              <a:rPr sz="2400" spc="-5" dirty="0">
                <a:latin typeface="Times New Roman"/>
                <a:cs typeface="Times New Roman"/>
              </a:rPr>
              <a:t>most </a:t>
            </a:r>
            <a:r>
              <a:rPr sz="2400" spc="-10" dirty="0">
                <a:latin typeface="Times New Roman"/>
                <a:cs typeface="Times New Roman"/>
              </a:rPr>
              <a:t>common </a:t>
            </a:r>
            <a:r>
              <a:rPr sz="2400" spc="-5" dirty="0">
                <a:latin typeface="Times New Roman"/>
                <a:cs typeface="Times New Roman"/>
              </a:rPr>
              <a:t>bus </a:t>
            </a:r>
            <a:r>
              <a:rPr sz="2400" dirty="0">
                <a:latin typeface="Times New Roman"/>
                <a:cs typeface="Times New Roman"/>
              </a:rPr>
              <a:t>in the </a:t>
            </a:r>
            <a:r>
              <a:rPr sz="2400" spc="-5" dirty="0">
                <a:latin typeface="Times New Roman"/>
                <a:cs typeface="Times New Roman"/>
              </a:rPr>
              <a:t>PC</a:t>
            </a:r>
            <a:r>
              <a:rPr sz="2400" spc="10" dirty="0">
                <a:latin typeface="Times New Roman"/>
                <a:cs typeface="Times New Roman"/>
              </a:rPr>
              <a:t> </a:t>
            </a:r>
            <a:r>
              <a:rPr sz="2400" dirty="0">
                <a:latin typeface="Times New Roman"/>
                <a:cs typeface="Times New Roman"/>
              </a:rPr>
              <a:t>world.</a:t>
            </a:r>
            <a:endParaRPr sz="2400">
              <a:latin typeface="Times New Roman"/>
              <a:cs typeface="Times New Roman"/>
            </a:endParaRPr>
          </a:p>
          <a:p>
            <a:pPr marL="287020" marR="168275"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ISA bus </a:t>
            </a:r>
            <a:r>
              <a:rPr sz="2400" dirty="0">
                <a:latin typeface="Times New Roman"/>
                <a:cs typeface="Times New Roman"/>
              </a:rPr>
              <a:t>is still stay in the newest </a:t>
            </a:r>
            <a:r>
              <a:rPr sz="2400" spc="-5" dirty="0">
                <a:latin typeface="Times New Roman"/>
                <a:cs typeface="Times New Roman"/>
              </a:rPr>
              <a:t>computers. </a:t>
            </a:r>
            <a:r>
              <a:rPr sz="2400" dirty="0">
                <a:latin typeface="Times New Roman"/>
                <a:cs typeface="Times New Roman"/>
              </a:rPr>
              <a:t>Despite</a:t>
            </a:r>
            <a:r>
              <a:rPr sz="2400" spc="-265" dirty="0">
                <a:latin typeface="Times New Roman"/>
                <a:cs typeface="Times New Roman"/>
              </a:rPr>
              <a:t> </a:t>
            </a:r>
            <a:r>
              <a:rPr sz="2400" dirty="0">
                <a:latin typeface="Times New Roman"/>
                <a:cs typeface="Times New Roman"/>
              </a:rPr>
              <a:t>the  fact that it is </a:t>
            </a:r>
            <a:r>
              <a:rPr sz="2400" spc="-10" dirty="0">
                <a:latin typeface="Times New Roman"/>
                <a:cs typeface="Times New Roman"/>
              </a:rPr>
              <a:t>largely </a:t>
            </a:r>
            <a:r>
              <a:rPr sz="2400" dirty="0">
                <a:latin typeface="Times New Roman"/>
                <a:cs typeface="Times New Roman"/>
              </a:rPr>
              <a:t>unchanged since it </a:t>
            </a:r>
            <a:r>
              <a:rPr sz="2400" spc="-5" dirty="0">
                <a:latin typeface="Times New Roman"/>
                <a:cs typeface="Times New Roman"/>
              </a:rPr>
              <a:t>was </a:t>
            </a:r>
            <a:r>
              <a:rPr sz="2400" dirty="0">
                <a:latin typeface="Times New Roman"/>
                <a:cs typeface="Times New Roman"/>
              </a:rPr>
              <a:t>expanded to 16  bits.</a:t>
            </a:r>
            <a:endParaRPr sz="2400">
              <a:latin typeface="Times New Roman"/>
              <a:cs typeface="Times New Roman"/>
            </a:endParaRPr>
          </a:p>
          <a:p>
            <a:pPr marL="287020" marR="160655"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ISA bus </a:t>
            </a:r>
            <a:r>
              <a:rPr sz="2400" dirty="0">
                <a:latin typeface="Times New Roman"/>
                <a:cs typeface="Times New Roman"/>
              </a:rPr>
              <a:t>eventually </a:t>
            </a:r>
            <a:r>
              <a:rPr sz="2400" spc="-5" dirty="0">
                <a:latin typeface="Times New Roman"/>
                <a:cs typeface="Times New Roman"/>
              </a:rPr>
              <a:t>became </a:t>
            </a:r>
            <a:r>
              <a:rPr sz="2400" dirty="0">
                <a:latin typeface="Times New Roman"/>
                <a:cs typeface="Times New Roman"/>
              </a:rPr>
              <a:t>a narrow to </a:t>
            </a:r>
            <a:r>
              <a:rPr sz="2400" spc="-5" dirty="0">
                <a:latin typeface="Times New Roman"/>
                <a:cs typeface="Times New Roman"/>
              </a:rPr>
              <a:t>performance</a:t>
            </a:r>
            <a:r>
              <a:rPr sz="2400" spc="-215" dirty="0">
                <a:latin typeface="Times New Roman"/>
                <a:cs typeface="Times New Roman"/>
              </a:rPr>
              <a:t> </a:t>
            </a:r>
            <a:r>
              <a:rPr sz="2400" dirty="0">
                <a:latin typeface="Times New Roman"/>
                <a:cs typeface="Times New Roman"/>
              </a:rPr>
              <a:t>and  </a:t>
            </a:r>
            <a:r>
              <a:rPr sz="2400" spc="-5" dirty="0">
                <a:latin typeface="Times New Roman"/>
                <a:cs typeface="Times New Roman"/>
              </a:rPr>
              <a:t>was </a:t>
            </a:r>
            <a:r>
              <a:rPr sz="2400" spc="-10" dirty="0">
                <a:latin typeface="Times New Roman"/>
                <a:cs typeface="Times New Roman"/>
              </a:rPr>
              <a:t>enlarge </a:t>
            </a:r>
            <a:r>
              <a:rPr sz="2400" dirty="0">
                <a:latin typeface="Times New Roman"/>
                <a:cs typeface="Times New Roman"/>
              </a:rPr>
              <a:t>with additional high- speed</a:t>
            </a:r>
            <a:r>
              <a:rPr sz="2400" spc="-80" dirty="0">
                <a:latin typeface="Times New Roman"/>
                <a:cs typeface="Times New Roman"/>
              </a:rPr>
              <a:t> </a:t>
            </a:r>
            <a:r>
              <a:rPr sz="2400" dirty="0">
                <a:latin typeface="Times New Roman"/>
                <a:cs typeface="Times New Roman"/>
              </a:rPr>
              <a:t>buses.</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There are still </a:t>
            </a:r>
            <a:r>
              <a:rPr sz="2400" spc="-5" dirty="0">
                <a:latin typeface="Times New Roman"/>
                <a:cs typeface="Times New Roman"/>
              </a:rPr>
              <a:t>many </a:t>
            </a:r>
            <a:r>
              <a:rPr sz="2400" dirty="0">
                <a:latin typeface="Times New Roman"/>
                <a:cs typeface="Times New Roman"/>
              </a:rPr>
              <a:t>devices for which the </a:t>
            </a:r>
            <a:r>
              <a:rPr sz="2400" spc="-5" dirty="0">
                <a:latin typeface="Times New Roman"/>
                <a:cs typeface="Times New Roman"/>
              </a:rPr>
              <a:t>ISA's </a:t>
            </a:r>
            <a:r>
              <a:rPr sz="2400" dirty="0">
                <a:latin typeface="Times New Roman"/>
                <a:cs typeface="Times New Roman"/>
              </a:rPr>
              <a:t>speed is</a:t>
            </a:r>
            <a:r>
              <a:rPr sz="2400" spc="-140" dirty="0">
                <a:latin typeface="Times New Roman"/>
                <a:cs typeface="Times New Roman"/>
              </a:rPr>
              <a:t> </a:t>
            </a:r>
            <a:r>
              <a:rPr sz="2400" spc="-5" dirty="0">
                <a:latin typeface="Times New Roman"/>
                <a:cs typeface="Times New Roman"/>
              </a:rPr>
              <a:t>more  </a:t>
            </a:r>
            <a:r>
              <a:rPr sz="2400" dirty="0">
                <a:latin typeface="Times New Roman"/>
                <a:cs typeface="Times New Roman"/>
              </a:rPr>
              <a:t>than </a:t>
            </a:r>
            <a:r>
              <a:rPr sz="2400" spc="-10" dirty="0">
                <a:latin typeface="Times New Roman"/>
                <a:cs typeface="Times New Roman"/>
              </a:rPr>
              <a:t>sufficient </a:t>
            </a:r>
            <a:r>
              <a:rPr sz="2400" dirty="0">
                <a:latin typeface="Times New Roman"/>
                <a:cs typeface="Times New Roman"/>
              </a:rPr>
              <a:t>(an </a:t>
            </a:r>
            <a:r>
              <a:rPr sz="2400" spc="-5" dirty="0">
                <a:latin typeface="Times New Roman"/>
                <a:cs typeface="Times New Roman"/>
              </a:rPr>
              <a:t>example </a:t>
            </a:r>
            <a:r>
              <a:rPr sz="2400" dirty="0">
                <a:latin typeface="Times New Roman"/>
                <a:cs typeface="Times New Roman"/>
              </a:rPr>
              <a:t>of standard</a:t>
            </a:r>
            <a:r>
              <a:rPr sz="2400" spc="-65" dirty="0">
                <a:latin typeface="Times New Roman"/>
                <a:cs typeface="Times New Roman"/>
              </a:rPr>
              <a:t> </a:t>
            </a:r>
            <a:r>
              <a:rPr sz="2400" spc="-5" dirty="0">
                <a:latin typeface="Times New Roman"/>
                <a:cs typeface="Times New Roman"/>
              </a:rPr>
              <a:t>moderns).</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479496"/>
            <a:ext cx="7466965" cy="3105150"/>
          </a:xfrm>
          <a:prstGeom prst="rect">
            <a:avLst/>
          </a:prstGeom>
        </p:spPr>
        <p:txBody>
          <a:bodyPr vert="horz" wrap="square" lIns="0" tIns="12700" rIns="0" bIns="0" rtlCol="0">
            <a:spAutoFit/>
          </a:bodyPr>
          <a:lstStyle/>
          <a:p>
            <a:pPr marL="287020" marR="69215"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original ISA bus on the IBM PC was 8 </a:t>
            </a:r>
            <a:r>
              <a:rPr sz="2400" spc="-5" dirty="0">
                <a:latin typeface="Times New Roman"/>
                <a:cs typeface="Times New Roman"/>
              </a:rPr>
              <a:t>bits </a:t>
            </a:r>
            <a:r>
              <a:rPr sz="2400" dirty="0">
                <a:latin typeface="Times New Roman"/>
                <a:cs typeface="Times New Roman"/>
              </a:rPr>
              <a:t>wide,  reflecting the 8 bit data width of the Intel 8088</a:t>
            </a:r>
            <a:r>
              <a:rPr sz="2400" spc="-180" dirty="0">
                <a:latin typeface="Times New Roman"/>
                <a:cs typeface="Times New Roman"/>
              </a:rPr>
              <a:t> </a:t>
            </a:r>
            <a:r>
              <a:rPr sz="2400" spc="-5" dirty="0">
                <a:latin typeface="Times New Roman"/>
                <a:cs typeface="Times New Roman"/>
              </a:rPr>
              <a:t>processor's  </a:t>
            </a:r>
            <a:r>
              <a:rPr sz="2400" dirty="0">
                <a:latin typeface="Times New Roman"/>
                <a:cs typeface="Times New Roman"/>
              </a:rPr>
              <a:t>system bus, and ran at 4.77</a:t>
            </a:r>
            <a:r>
              <a:rPr sz="2400" spc="-45" dirty="0">
                <a:latin typeface="Times New Roman"/>
                <a:cs typeface="Times New Roman"/>
              </a:rPr>
              <a:t> </a:t>
            </a:r>
            <a:r>
              <a:rPr sz="2400" dirty="0">
                <a:latin typeface="Times New Roman"/>
                <a:cs typeface="Times New Roman"/>
              </a:rPr>
              <a:t>MHz.</a:t>
            </a:r>
            <a:endParaRPr sz="2400">
              <a:latin typeface="Times New Roman"/>
              <a:cs typeface="Times New Roman"/>
            </a:endParaRPr>
          </a:p>
          <a:p>
            <a:pPr marL="287020" marR="962025" indent="-274320">
              <a:lnSpc>
                <a:spcPct val="100000"/>
              </a:lnSpc>
              <a:spcBef>
                <a:spcPts val="600"/>
              </a:spcBef>
              <a:buClr>
                <a:srgbClr val="FE8537"/>
              </a:buClr>
              <a:buSzPct val="68750"/>
              <a:buFont typeface="Wingdings"/>
              <a:buChar char=""/>
              <a:tabLst>
                <a:tab pos="287020" algn="l"/>
              </a:tabLst>
            </a:pPr>
            <a:r>
              <a:rPr sz="2400" spc="-30" dirty="0">
                <a:latin typeface="Times New Roman"/>
                <a:cs typeface="Times New Roman"/>
              </a:rPr>
              <a:t>With </a:t>
            </a:r>
            <a:r>
              <a:rPr sz="2400" dirty="0">
                <a:latin typeface="Times New Roman"/>
                <a:cs typeface="Times New Roman"/>
              </a:rPr>
              <a:t>the speed of the first 8088s. The IBM </a:t>
            </a:r>
            <a:r>
              <a:rPr sz="2400" spc="-135" dirty="0">
                <a:latin typeface="Times New Roman"/>
                <a:cs typeface="Times New Roman"/>
              </a:rPr>
              <a:t>AT</a:t>
            </a:r>
            <a:r>
              <a:rPr sz="2400" spc="-325" dirty="0">
                <a:latin typeface="Times New Roman"/>
                <a:cs typeface="Times New Roman"/>
              </a:rPr>
              <a:t> </a:t>
            </a:r>
            <a:r>
              <a:rPr sz="2400" spc="-5" dirty="0">
                <a:latin typeface="Times New Roman"/>
                <a:cs typeface="Times New Roman"/>
              </a:rPr>
              <a:t>was  </a:t>
            </a:r>
            <a:r>
              <a:rPr sz="2400" dirty="0">
                <a:latin typeface="Times New Roman"/>
                <a:cs typeface="Times New Roman"/>
              </a:rPr>
              <a:t>introduced which </a:t>
            </a:r>
            <a:r>
              <a:rPr sz="2400" spc="-5" dirty="0">
                <a:latin typeface="Times New Roman"/>
                <a:cs typeface="Times New Roman"/>
              </a:rPr>
              <a:t>was </a:t>
            </a:r>
            <a:r>
              <a:rPr sz="2400" dirty="0">
                <a:latin typeface="Times New Roman"/>
                <a:cs typeface="Times New Roman"/>
              </a:rPr>
              <a:t>use the Intel</a:t>
            </a:r>
            <a:r>
              <a:rPr sz="2400" spc="-100" dirty="0">
                <a:latin typeface="Times New Roman"/>
                <a:cs typeface="Times New Roman"/>
              </a:rPr>
              <a:t> </a:t>
            </a:r>
            <a:r>
              <a:rPr sz="2400" dirty="0">
                <a:latin typeface="Times New Roman"/>
                <a:cs typeface="Times New Roman"/>
              </a:rPr>
              <a:t>80286.</a:t>
            </a:r>
            <a:endParaRPr sz="2400">
              <a:latin typeface="Times New Roman"/>
              <a:cs typeface="Times New Roman"/>
            </a:endParaRPr>
          </a:p>
          <a:p>
            <a:pPr marL="287020" marR="508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ISA bus </a:t>
            </a:r>
            <a:r>
              <a:rPr sz="2400" dirty="0">
                <a:latin typeface="Times New Roman"/>
                <a:cs typeface="Times New Roman"/>
              </a:rPr>
              <a:t>provides reasonable throughput for </a:t>
            </a:r>
            <a:r>
              <a:rPr sz="2400" spc="5" dirty="0">
                <a:latin typeface="Times New Roman"/>
                <a:cs typeface="Times New Roman"/>
              </a:rPr>
              <a:t>low-  </a:t>
            </a:r>
            <a:r>
              <a:rPr sz="2400" dirty="0">
                <a:latin typeface="Times New Roman"/>
                <a:cs typeface="Times New Roman"/>
              </a:rPr>
              <a:t>bandwidth devices and virtually </a:t>
            </a:r>
            <a:r>
              <a:rPr sz="2400" spc="-5" dirty="0">
                <a:latin typeface="Times New Roman"/>
                <a:cs typeface="Times New Roman"/>
              </a:rPr>
              <a:t>assures compatibility</a:t>
            </a:r>
            <a:r>
              <a:rPr sz="2400" spc="-130" dirty="0">
                <a:latin typeface="Times New Roman"/>
                <a:cs typeface="Times New Roman"/>
              </a:rPr>
              <a:t> </a:t>
            </a:r>
            <a:r>
              <a:rPr sz="2400" dirty="0">
                <a:latin typeface="Times New Roman"/>
                <a:cs typeface="Times New Roman"/>
              </a:rPr>
              <a:t>with  </a:t>
            </a:r>
            <a:r>
              <a:rPr sz="2400" spc="-5" dirty="0">
                <a:latin typeface="Times New Roman"/>
                <a:cs typeface="Times New Roman"/>
              </a:rPr>
              <a:t>almost </a:t>
            </a:r>
            <a:r>
              <a:rPr sz="2400" dirty="0">
                <a:latin typeface="Times New Roman"/>
                <a:cs typeface="Times New Roman"/>
              </a:rPr>
              <a:t>every PC on the</a:t>
            </a:r>
            <a:r>
              <a:rPr sz="2400" spc="-35" dirty="0">
                <a:latin typeface="Times New Roman"/>
                <a:cs typeface="Times New Roman"/>
              </a:rPr>
              <a:t> </a:t>
            </a:r>
            <a:r>
              <a:rPr sz="2400" spc="-5" dirty="0">
                <a:latin typeface="Times New Roman"/>
                <a:cs typeface="Times New Roman"/>
              </a:rPr>
              <a:t>market.</a:t>
            </a:r>
            <a:endParaRPr sz="2400">
              <a:latin typeface="Times New Roman"/>
              <a:cs typeface="Times New Roman"/>
            </a:endParaRPr>
          </a:p>
        </p:txBody>
      </p:sp>
      <p:grpSp>
        <p:nvGrpSpPr>
          <p:cNvPr id="3" name="object 3"/>
          <p:cNvGrpSpPr/>
          <p:nvPr/>
        </p:nvGrpSpPr>
        <p:grpSpPr>
          <a:xfrm>
            <a:off x="381000" y="3733800"/>
            <a:ext cx="7848600" cy="2590800"/>
            <a:chOff x="381000" y="3733800"/>
            <a:chExt cx="7848600" cy="2590800"/>
          </a:xfrm>
        </p:grpSpPr>
        <p:sp>
          <p:nvSpPr>
            <p:cNvPr id="4" name="object 4"/>
            <p:cNvSpPr/>
            <p:nvPr/>
          </p:nvSpPr>
          <p:spPr>
            <a:xfrm>
              <a:off x="5562600" y="3733800"/>
              <a:ext cx="2667000" cy="11430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1000" y="4800600"/>
              <a:ext cx="5924550" cy="1524000"/>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42</a:t>
            </a:fld>
            <a:endParaRP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304800"/>
            <a:ext cx="7924800" cy="5715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7171690" cy="1002030"/>
          </a:xfrm>
          <a:prstGeom prst="rect">
            <a:avLst/>
          </a:prstGeom>
        </p:spPr>
        <p:txBody>
          <a:bodyPr vert="horz" wrap="square" lIns="0" tIns="13335" rIns="0" bIns="0" rtlCol="0">
            <a:spAutoFit/>
          </a:bodyPr>
          <a:lstStyle/>
          <a:p>
            <a:pPr marL="12700" marR="5080" indent="-635">
              <a:lnSpc>
                <a:spcPct val="100000"/>
              </a:lnSpc>
              <a:spcBef>
                <a:spcPts val="105"/>
              </a:spcBef>
            </a:pPr>
            <a:r>
              <a:rPr sz="3200" dirty="0"/>
              <a:t>M</a:t>
            </a:r>
            <a:r>
              <a:rPr sz="2550" dirty="0"/>
              <a:t>ICRO </a:t>
            </a:r>
            <a:r>
              <a:rPr sz="3200" spc="5" dirty="0"/>
              <a:t>C</a:t>
            </a:r>
            <a:r>
              <a:rPr sz="2550" spc="5" dirty="0"/>
              <a:t>HANNEL </a:t>
            </a:r>
            <a:r>
              <a:rPr sz="3200" spc="5" dirty="0"/>
              <a:t>A</a:t>
            </a:r>
            <a:r>
              <a:rPr sz="2550" spc="5" dirty="0"/>
              <a:t>RCHITECTURE </a:t>
            </a:r>
            <a:r>
              <a:rPr sz="3200" dirty="0"/>
              <a:t>(MCA)  B</a:t>
            </a:r>
            <a:r>
              <a:rPr sz="2550" dirty="0"/>
              <a:t>US</a:t>
            </a:r>
            <a:endParaRPr sz="2550"/>
          </a:p>
        </p:txBody>
      </p:sp>
      <p:sp>
        <p:nvSpPr>
          <p:cNvPr id="3" name="object 3"/>
          <p:cNvSpPr txBox="1"/>
          <p:nvPr/>
        </p:nvSpPr>
        <p:spPr>
          <a:xfrm>
            <a:off x="535940" y="1622801"/>
            <a:ext cx="7883525" cy="3912870"/>
          </a:xfrm>
          <a:prstGeom prst="rect">
            <a:avLst/>
          </a:prstGeom>
        </p:spPr>
        <p:txBody>
          <a:bodyPr vert="horz" wrap="square" lIns="0" tIns="12700" rIns="0" bIns="0" rtlCol="0">
            <a:spAutoFit/>
          </a:bodyPr>
          <a:lstStyle/>
          <a:p>
            <a:pPr marL="287020" marR="527685" indent="-274320" algn="just">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MCA </a:t>
            </a:r>
            <a:r>
              <a:rPr sz="2400" dirty="0">
                <a:latin typeface="Times New Roman"/>
                <a:cs typeface="Times New Roman"/>
              </a:rPr>
              <a:t>stands for "Micro Channel </a:t>
            </a:r>
            <a:r>
              <a:rPr sz="2400" spc="-5" dirty="0">
                <a:latin typeface="Times New Roman"/>
                <a:cs typeface="Times New Roman"/>
              </a:rPr>
              <a:t>Architecture" was</a:t>
            </a:r>
            <a:r>
              <a:rPr sz="2400" spc="-335" dirty="0">
                <a:latin typeface="Times New Roman"/>
                <a:cs typeface="Times New Roman"/>
              </a:rPr>
              <a:t> </a:t>
            </a:r>
            <a:r>
              <a:rPr sz="2400" spc="-5" dirty="0">
                <a:latin typeface="Times New Roman"/>
                <a:cs typeface="Times New Roman"/>
              </a:rPr>
              <a:t>IBM's  attempt </a:t>
            </a:r>
            <a:r>
              <a:rPr sz="2400" dirty="0">
                <a:latin typeface="Times New Roman"/>
                <a:cs typeface="Times New Roman"/>
              </a:rPr>
              <a:t>to replace the </a:t>
            </a:r>
            <a:r>
              <a:rPr sz="2400" spc="-5" dirty="0">
                <a:latin typeface="Times New Roman"/>
                <a:cs typeface="Times New Roman"/>
              </a:rPr>
              <a:t>ISA bus </a:t>
            </a:r>
            <a:r>
              <a:rPr sz="2400" dirty="0">
                <a:latin typeface="Times New Roman"/>
                <a:cs typeface="Times New Roman"/>
              </a:rPr>
              <a:t>with </a:t>
            </a:r>
            <a:r>
              <a:rPr sz="2400" spc="-5" dirty="0">
                <a:latin typeface="Times New Roman"/>
                <a:cs typeface="Times New Roman"/>
              </a:rPr>
              <a:t>something </a:t>
            </a:r>
            <a:r>
              <a:rPr sz="2400" dirty="0">
                <a:latin typeface="Times New Roman"/>
                <a:cs typeface="Times New Roman"/>
              </a:rPr>
              <a:t>bigger and  </a:t>
            </a:r>
            <a:r>
              <a:rPr sz="2400" spc="-20" dirty="0">
                <a:latin typeface="Times New Roman"/>
                <a:cs typeface="Times New Roman"/>
              </a:rPr>
              <a:t>better.</a:t>
            </a:r>
            <a:endParaRPr sz="2400">
              <a:latin typeface="Times New Roman"/>
              <a:cs typeface="Times New Roman"/>
            </a:endParaRPr>
          </a:p>
          <a:p>
            <a:pPr marL="287020" marR="1466215"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MCA </a:t>
            </a:r>
            <a:r>
              <a:rPr sz="2400" dirty="0">
                <a:latin typeface="Times New Roman"/>
                <a:cs typeface="Times New Roman"/>
              </a:rPr>
              <a:t>is 32 bits wide and </a:t>
            </a:r>
            <a:r>
              <a:rPr sz="2400" spc="-15" dirty="0">
                <a:latin typeface="Times New Roman"/>
                <a:cs typeface="Times New Roman"/>
              </a:rPr>
              <a:t>offers </a:t>
            </a:r>
            <a:r>
              <a:rPr sz="2400" dirty="0">
                <a:latin typeface="Times New Roman"/>
                <a:cs typeface="Times New Roman"/>
              </a:rPr>
              <a:t>several</a:t>
            </a:r>
            <a:r>
              <a:rPr sz="2400" spc="-195" dirty="0">
                <a:latin typeface="Times New Roman"/>
                <a:cs typeface="Times New Roman"/>
              </a:rPr>
              <a:t> </a:t>
            </a:r>
            <a:r>
              <a:rPr sz="2400" dirty="0">
                <a:latin typeface="Times New Roman"/>
                <a:cs typeface="Times New Roman"/>
              </a:rPr>
              <a:t>significant  </a:t>
            </a:r>
            <a:r>
              <a:rPr sz="2400" spc="-5" dirty="0">
                <a:latin typeface="Times New Roman"/>
                <a:cs typeface="Times New Roman"/>
              </a:rPr>
              <a:t>improvements </a:t>
            </a:r>
            <a:r>
              <a:rPr sz="2400" dirty="0">
                <a:latin typeface="Times New Roman"/>
                <a:cs typeface="Times New Roman"/>
              </a:rPr>
              <a:t>over</a:t>
            </a:r>
            <a:r>
              <a:rPr sz="2400" spc="-10" dirty="0">
                <a:latin typeface="Times New Roman"/>
                <a:cs typeface="Times New Roman"/>
              </a:rPr>
              <a:t> </a:t>
            </a:r>
            <a:r>
              <a:rPr sz="2400" dirty="0">
                <a:latin typeface="Times New Roman"/>
                <a:cs typeface="Times New Roman"/>
              </a:rPr>
              <a:t>ISA.</a:t>
            </a:r>
            <a:endParaRPr sz="2400">
              <a:latin typeface="Times New Roman"/>
              <a:cs typeface="Times New Roman"/>
            </a:endParaRPr>
          </a:p>
          <a:p>
            <a:pPr marL="287020" marR="29972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It had far superior throughput to the </a:t>
            </a:r>
            <a:r>
              <a:rPr sz="2400" spc="-5" dirty="0">
                <a:latin typeface="Times New Roman"/>
                <a:cs typeface="Times New Roman"/>
              </a:rPr>
              <a:t>ISA </a:t>
            </a:r>
            <a:r>
              <a:rPr sz="2400" dirty="0">
                <a:latin typeface="Times New Roman"/>
                <a:cs typeface="Times New Roman"/>
              </a:rPr>
              <a:t>bus. The </a:t>
            </a:r>
            <a:r>
              <a:rPr sz="2400" spc="-5" dirty="0">
                <a:latin typeface="Times New Roman"/>
                <a:cs typeface="Times New Roman"/>
              </a:rPr>
              <a:t>MCA</a:t>
            </a:r>
            <a:r>
              <a:rPr sz="2400" spc="-405" dirty="0">
                <a:latin typeface="Times New Roman"/>
                <a:cs typeface="Times New Roman"/>
              </a:rPr>
              <a:t> </a:t>
            </a:r>
            <a:r>
              <a:rPr sz="2400" spc="-5" dirty="0">
                <a:latin typeface="Times New Roman"/>
                <a:cs typeface="Times New Roman"/>
              </a:rPr>
              <a:t>bus  </a:t>
            </a:r>
            <a:r>
              <a:rPr sz="2400" dirty="0">
                <a:latin typeface="Times New Roman"/>
                <a:cs typeface="Times New Roman"/>
              </a:rPr>
              <a:t>supported </a:t>
            </a:r>
            <a:r>
              <a:rPr sz="2400" spc="-5" dirty="0">
                <a:latin typeface="Times New Roman"/>
                <a:cs typeface="Times New Roman"/>
              </a:rPr>
              <a:t>bus mastering </a:t>
            </a:r>
            <a:r>
              <a:rPr sz="2400" dirty="0">
                <a:latin typeface="Times New Roman"/>
                <a:cs typeface="Times New Roman"/>
              </a:rPr>
              <a:t>adapters for greater </a:t>
            </a:r>
            <a:r>
              <a:rPr sz="2400" spc="-20" dirty="0">
                <a:latin typeface="Times New Roman"/>
                <a:cs typeface="Times New Roman"/>
              </a:rPr>
              <a:t>efficiency,  </a:t>
            </a:r>
            <a:r>
              <a:rPr sz="2400" dirty="0">
                <a:latin typeface="Times New Roman"/>
                <a:cs typeface="Times New Roman"/>
              </a:rPr>
              <a:t>including proper </a:t>
            </a:r>
            <a:r>
              <a:rPr sz="2400" spc="-5" dirty="0">
                <a:latin typeface="Times New Roman"/>
                <a:cs typeface="Times New Roman"/>
              </a:rPr>
              <a:t>bus</a:t>
            </a:r>
            <a:r>
              <a:rPr sz="2400" spc="-45" dirty="0">
                <a:latin typeface="Times New Roman"/>
                <a:cs typeface="Times New Roman"/>
              </a:rPr>
              <a:t> </a:t>
            </a:r>
            <a:r>
              <a:rPr sz="2400" spc="-5" dirty="0">
                <a:latin typeface="Times New Roman"/>
                <a:cs typeface="Times New Roman"/>
              </a:rPr>
              <a:t>arbitration.</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MCA automatically </a:t>
            </a:r>
            <a:r>
              <a:rPr sz="2400" dirty="0">
                <a:latin typeface="Times New Roman"/>
                <a:cs typeface="Times New Roman"/>
              </a:rPr>
              <a:t>configured adapter cards. </a:t>
            </a:r>
            <a:r>
              <a:rPr sz="2400" spc="-5" dirty="0">
                <a:latin typeface="Times New Roman"/>
                <a:cs typeface="Times New Roman"/>
              </a:rPr>
              <a:t>So </a:t>
            </a:r>
            <a:r>
              <a:rPr sz="2400" dirty="0">
                <a:latin typeface="Times New Roman"/>
                <a:cs typeface="Times New Roman"/>
              </a:rPr>
              <a:t>there </a:t>
            </a:r>
            <a:r>
              <a:rPr sz="2400" spc="-5" dirty="0">
                <a:latin typeface="Times New Roman"/>
                <a:cs typeface="Times New Roman"/>
              </a:rPr>
              <a:t>was</a:t>
            </a:r>
            <a:r>
              <a:rPr sz="2400" spc="-225" dirty="0">
                <a:latin typeface="Times New Roman"/>
                <a:cs typeface="Times New Roman"/>
              </a:rPr>
              <a:t> </a:t>
            </a:r>
            <a:r>
              <a:rPr sz="2400" dirty="0">
                <a:latin typeface="Times New Roman"/>
                <a:cs typeface="Times New Roman"/>
              </a:rPr>
              <a:t>no  need to fiddle with</a:t>
            </a:r>
            <a:r>
              <a:rPr sz="2400" spc="-40" dirty="0">
                <a:latin typeface="Times New Roman"/>
                <a:cs typeface="Times New Roman"/>
              </a:rPr>
              <a:t> </a:t>
            </a:r>
            <a:r>
              <a:rPr sz="2400" spc="-5" dirty="0">
                <a:latin typeface="Times New Roman"/>
                <a:cs typeface="Times New Roman"/>
              </a:rPr>
              <a:t>jumpers.</a:t>
            </a:r>
            <a:endParaRPr sz="2400">
              <a:latin typeface="Times New Roman"/>
              <a:cs typeface="Times New Roman"/>
            </a:endParaRPr>
          </a:p>
        </p:txBody>
      </p:sp>
      <p:sp>
        <p:nvSpPr>
          <p:cNvPr id="4" name="object 4"/>
          <p:cNvSpPr txBox="1"/>
          <p:nvPr/>
        </p:nvSpPr>
        <p:spPr>
          <a:xfrm>
            <a:off x="535940" y="5586165"/>
            <a:ext cx="7000240" cy="757555"/>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two </a:t>
            </a:r>
            <a:r>
              <a:rPr sz="2400" spc="-5" dirty="0">
                <a:latin typeface="Times New Roman"/>
                <a:cs typeface="Times New Roman"/>
              </a:rPr>
              <a:t>main </a:t>
            </a:r>
            <a:r>
              <a:rPr sz="2400" dirty="0">
                <a:latin typeface="Times New Roman"/>
                <a:cs typeface="Times New Roman"/>
              </a:rPr>
              <a:t>reasons </a:t>
            </a:r>
            <a:r>
              <a:rPr sz="2400" spc="-5" dirty="0">
                <a:latin typeface="Times New Roman"/>
                <a:cs typeface="Times New Roman"/>
              </a:rPr>
              <a:t>for MCA would </a:t>
            </a:r>
            <a:r>
              <a:rPr sz="2400" dirty="0">
                <a:latin typeface="Times New Roman"/>
                <a:cs typeface="Times New Roman"/>
              </a:rPr>
              <a:t>be failure in</a:t>
            </a:r>
            <a:r>
              <a:rPr sz="2400" spc="-200" dirty="0">
                <a:latin typeface="Times New Roman"/>
                <a:cs typeface="Times New Roman"/>
              </a:rPr>
              <a:t> </a:t>
            </a:r>
            <a:r>
              <a:rPr sz="2400" dirty="0">
                <a:latin typeface="Times New Roman"/>
                <a:cs typeface="Times New Roman"/>
              </a:rPr>
              <a:t>the  </a:t>
            </a:r>
            <a:r>
              <a:rPr sz="2400" spc="-5" dirty="0">
                <a:latin typeface="Times New Roman"/>
                <a:cs typeface="Times New Roman"/>
              </a:rPr>
              <a:t>marketplace.</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44</a:t>
            </a:r>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5626735" cy="1002030"/>
          </a:xfrm>
          <a:prstGeom prst="rect">
            <a:avLst/>
          </a:prstGeom>
        </p:spPr>
        <p:txBody>
          <a:bodyPr vert="horz" wrap="square" lIns="0" tIns="13335" rIns="0" bIns="0" rtlCol="0">
            <a:spAutoFit/>
          </a:bodyPr>
          <a:lstStyle/>
          <a:p>
            <a:pPr marL="12700" marR="5080" indent="-635">
              <a:lnSpc>
                <a:spcPct val="100000"/>
              </a:lnSpc>
              <a:spcBef>
                <a:spcPts val="105"/>
              </a:spcBef>
            </a:pPr>
            <a:r>
              <a:rPr sz="3200" dirty="0"/>
              <a:t>E</a:t>
            </a:r>
            <a:r>
              <a:rPr sz="2550" dirty="0"/>
              <a:t>XTENDED </a:t>
            </a:r>
            <a:r>
              <a:rPr sz="3200" spc="-10" dirty="0"/>
              <a:t>I</a:t>
            </a:r>
            <a:r>
              <a:rPr sz="2550" spc="-10" dirty="0"/>
              <a:t>NDUSTRY </a:t>
            </a:r>
            <a:r>
              <a:rPr sz="3200" spc="-20" dirty="0"/>
              <a:t>S</a:t>
            </a:r>
            <a:r>
              <a:rPr sz="2550" spc="-20" dirty="0"/>
              <a:t>TANDARD  </a:t>
            </a:r>
            <a:r>
              <a:rPr sz="3200" dirty="0"/>
              <a:t>A</a:t>
            </a:r>
            <a:r>
              <a:rPr sz="2550" dirty="0"/>
              <a:t>RCHITECTURE </a:t>
            </a:r>
            <a:r>
              <a:rPr sz="3200" dirty="0"/>
              <a:t>(EISA)</a:t>
            </a:r>
            <a:r>
              <a:rPr sz="3200" spc="204" dirty="0"/>
              <a:t> </a:t>
            </a:r>
            <a:r>
              <a:rPr sz="3200" spc="-5" dirty="0"/>
              <a:t>B</a:t>
            </a:r>
            <a:r>
              <a:rPr sz="2550" spc="-5" dirty="0"/>
              <a:t>US</a:t>
            </a:r>
            <a:endParaRPr sz="2550"/>
          </a:p>
        </p:txBody>
      </p:sp>
      <p:sp>
        <p:nvSpPr>
          <p:cNvPr id="3" name="object 3"/>
          <p:cNvSpPr txBox="1"/>
          <p:nvPr/>
        </p:nvSpPr>
        <p:spPr>
          <a:xfrm>
            <a:off x="535940" y="1546220"/>
            <a:ext cx="7715884" cy="2821940"/>
          </a:xfrm>
          <a:prstGeom prst="rect">
            <a:avLst/>
          </a:prstGeom>
        </p:spPr>
        <p:txBody>
          <a:bodyPr vert="horz" wrap="square" lIns="0" tIns="88900" rIns="0" bIns="0" rtlCol="0">
            <a:spAutoFit/>
          </a:bodyPr>
          <a:lstStyle/>
          <a:p>
            <a:pPr marL="287020" indent="-274320">
              <a:lnSpc>
                <a:spcPct val="100000"/>
              </a:lnSpc>
              <a:spcBef>
                <a:spcPts val="700"/>
              </a:spcBef>
              <a:buClr>
                <a:srgbClr val="FE8537"/>
              </a:buClr>
              <a:buSzPct val="68750"/>
              <a:buFont typeface="Wingdings"/>
              <a:buChar char=""/>
              <a:tabLst>
                <a:tab pos="287020" algn="l"/>
              </a:tabLst>
            </a:pPr>
            <a:r>
              <a:rPr sz="2400" dirty="0">
                <a:latin typeface="Times New Roman"/>
                <a:cs typeface="Times New Roman"/>
              </a:rPr>
              <a:t>EISA stands for Extended Industry Standard</a:t>
            </a:r>
            <a:r>
              <a:rPr sz="2400" spc="-380" dirty="0">
                <a:latin typeface="Times New Roman"/>
                <a:cs typeface="Times New Roman"/>
              </a:rPr>
              <a:t> </a:t>
            </a:r>
            <a:r>
              <a:rPr sz="2400" dirty="0">
                <a:latin typeface="Times New Roman"/>
                <a:cs typeface="Times New Roman"/>
              </a:rPr>
              <a:t>Architecture.</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Compaq </a:t>
            </a:r>
            <a:r>
              <a:rPr sz="2400" dirty="0">
                <a:latin typeface="Times New Roman"/>
                <a:cs typeface="Times New Roman"/>
              </a:rPr>
              <a:t>developed </a:t>
            </a:r>
            <a:r>
              <a:rPr sz="2400" spc="-5" dirty="0">
                <a:latin typeface="Times New Roman"/>
                <a:cs typeface="Times New Roman"/>
              </a:rPr>
              <a:t>EISA </a:t>
            </a:r>
            <a:r>
              <a:rPr sz="2400" dirty="0">
                <a:latin typeface="Times New Roman"/>
                <a:cs typeface="Times New Roman"/>
              </a:rPr>
              <a:t>standards</a:t>
            </a:r>
            <a:r>
              <a:rPr sz="2400" spc="-170" dirty="0">
                <a:latin typeface="Times New Roman"/>
                <a:cs typeface="Times New Roman"/>
              </a:rPr>
              <a:t> </a:t>
            </a:r>
            <a:r>
              <a:rPr sz="2400" dirty="0">
                <a:latin typeface="Times New Roman"/>
                <a:cs typeface="Times New Roman"/>
              </a:rPr>
              <a:t>bus.</a:t>
            </a:r>
            <a:endParaRPr sz="2400">
              <a:latin typeface="Times New Roman"/>
              <a:cs typeface="Times New Roman"/>
            </a:endParaRPr>
          </a:p>
          <a:p>
            <a:pPr marL="287020" marR="5080" indent="-274320">
              <a:lnSpc>
                <a:spcPct val="100400"/>
              </a:lnSpc>
              <a:spcBef>
                <a:spcPts val="590"/>
              </a:spcBef>
              <a:buClr>
                <a:srgbClr val="FE8537"/>
              </a:buClr>
              <a:buSzPct val="68750"/>
              <a:buFont typeface="Wingdings"/>
              <a:buChar char=""/>
              <a:tabLst>
                <a:tab pos="287020" algn="l"/>
              </a:tabLst>
            </a:pPr>
            <a:r>
              <a:rPr sz="2400" spc="-5" dirty="0">
                <a:latin typeface="Times New Roman"/>
                <a:cs typeface="Times New Roman"/>
              </a:rPr>
              <a:t>Compaq </a:t>
            </a:r>
            <a:r>
              <a:rPr sz="2400" dirty="0">
                <a:latin typeface="Times New Roman"/>
                <a:cs typeface="Times New Roman"/>
              </a:rPr>
              <a:t>avoided the two key </a:t>
            </a:r>
            <a:r>
              <a:rPr sz="2400" spc="-5" dirty="0">
                <a:latin typeface="Times New Roman"/>
                <a:cs typeface="Times New Roman"/>
              </a:rPr>
              <a:t>mistakes </a:t>
            </a:r>
            <a:r>
              <a:rPr sz="2400" dirty="0">
                <a:latin typeface="Times New Roman"/>
                <a:cs typeface="Times New Roman"/>
              </a:rPr>
              <a:t>that IBM </a:t>
            </a:r>
            <a:r>
              <a:rPr sz="2400" spc="-5" dirty="0">
                <a:latin typeface="Times New Roman"/>
                <a:cs typeface="Times New Roman"/>
              </a:rPr>
              <a:t>made.</a:t>
            </a:r>
            <a:r>
              <a:rPr sz="2400" spc="-105" dirty="0">
                <a:latin typeface="Times New Roman"/>
                <a:cs typeface="Times New Roman"/>
              </a:rPr>
              <a:t> </a:t>
            </a:r>
            <a:r>
              <a:rPr sz="2400" dirty="0">
                <a:latin typeface="Times New Roman"/>
                <a:cs typeface="Times New Roman"/>
              </a:rPr>
              <a:t>First,  they </a:t>
            </a:r>
            <a:r>
              <a:rPr sz="2400" spc="-5" dirty="0">
                <a:latin typeface="Times New Roman"/>
                <a:cs typeface="Times New Roman"/>
              </a:rPr>
              <a:t>made </a:t>
            </a:r>
            <a:r>
              <a:rPr sz="2400" dirty="0">
                <a:latin typeface="Times New Roman"/>
                <a:cs typeface="Times New Roman"/>
              </a:rPr>
              <a:t>it </a:t>
            </a:r>
            <a:r>
              <a:rPr sz="2400" spc="-5" dirty="0">
                <a:latin typeface="Times New Roman"/>
                <a:cs typeface="Times New Roman"/>
              </a:rPr>
              <a:t>compatible </a:t>
            </a:r>
            <a:r>
              <a:rPr sz="2400" dirty="0">
                <a:latin typeface="Times New Roman"/>
                <a:cs typeface="Times New Roman"/>
              </a:rPr>
              <a:t>with the </a:t>
            </a:r>
            <a:r>
              <a:rPr sz="2400" spc="-5" dirty="0">
                <a:latin typeface="Times New Roman"/>
                <a:cs typeface="Times New Roman"/>
              </a:rPr>
              <a:t>ISA </a:t>
            </a:r>
            <a:r>
              <a:rPr sz="2400" dirty="0">
                <a:latin typeface="Times New Roman"/>
                <a:cs typeface="Times New Roman"/>
              </a:rPr>
              <a:t>bus. Second. They  opened the design to all </a:t>
            </a:r>
            <a:r>
              <a:rPr sz="2400" spc="-5" dirty="0">
                <a:latin typeface="Times New Roman"/>
                <a:cs typeface="Times New Roman"/>
              </a:rPr>
              <a:t>manufacturers </a:t>
            </a:r>
            <a:r>
              <a:rPr sz="2400" dirty="0">
                <a:latin typeface="Times New Roman"/>
                <a:cs typeface="Times New Roman"/>
              </a:rPr>
              <a:t>instead of keeping it  </a:t>
            </a:r>
            <a:r>
              <a:rPr sz="2400" spc="-15" dirty="0">
                <a:latin typeface="Times New Roman"/>
                <a:cs typeface="Times New Roman"/>
              </a:rPr>
              <a:t>proprietary, </a:t>
            </a:r>
            <a:r>
              <a:rPr sz="2400" dirty="0">
                <a:latin typeface="Times New Roman"/>
                <a:cs typeface="Times New Roman"/>
              </a:rPr>
              <a:t>by </a:t>
            </a:r>
            <a:r>
              <a:rPr sz="2400" spc="-5" dirty="0">
                <a:latin typeface="Times New Roman"/>
                <a:cs typeface="Times New Roman"/>
              </a:rPr>
              <a:t>forming </a:t>
            </a:r>
            <a:r>
              <a:rPr sz="2400" dirty="0">
                <a:latin typeface="Times New Roman"/>
                <a:cs typeface="Times New Roman"/>
              </a:rPr>
              <a:t>the non-profit EISA </a:t>
            </a:r>
            <a:r>
              <a:rPr sz="2400" spc="-5" dirty="0">
                <a:latin typeface="Times New Roman"/>
                <a:cs typeface="Times New Roman"/>
              </a:rPr>
              <a:t>committee </a:t>
            </a:r>
            <a:r>
              <a:rPr sz="2400" spc="-5" dirty="0">
                <a:latin typeface="Century Schoolbook"/>
                <a:cs typeface="Century Schoolbook"/>
              </a:rPr>
              <a:t>to  manage the design </a:t>
            </a:r>
            <a:r>
              <a:rPr sz="2400" dirty="0">
                <a:latin typeface="Century Schoolbook"/>
                <a:cs typeface="Century Schoolbook"/>
              </a:rPr>
              <a:t>of </a:t>
            </a:r>
            <a:r>
              <a:rPr sz="2400" spc="-5" dirty="0">
                <a:latin typeface="Century Schoolbook"/>
                <a:cs typeface="Century Schoolbook"/>
              </a:rPr>
              <a:t>the</a:t>
            </a:r>
            <a:r>
              <a:rPr sz="2400" spc="-35" dirty="0">
                <a:latin typeface="Century Schoolbook"/>
                <a:cs typeface="Century Schoolbook"/>
              </a:rPr>
              <a:t> </a:t>
            </a:r>
            <a:r>
              <a:rPr sz="2400" spc="-5" dirty="0">
                <a:latin typeface="Century Schoolbook"/>
                <a:cs typeface="Century Schoolbook"/>
              </a:rPr>
              <a:t>standard.</a:t>
            </a:r>
            <a:endParaRPr sz="2400">
              <a:latin typeface="Century Schoolbook"/>
              <a:cs typeface="Century Schoolbook"/>
            </a:endParaRPr>
          </a:p>
        </p:txBody>
      </p:sp>
      <p:sp>
        <p:nvSpPr>
          <p:cNvPr id="4" name="object 4"/>
          <p:cNvSpPr/>
          <p:nvPr/>
        </p:nvSpPr>
        <p:spPr>
          <a:xfrm>
            <a:off x="3733800" y="4800600"/>
            <a:ext cx="3381390" cy="1905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45</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4382135" cy="514350"/>
          </a:xfrm>
          <a:prstGeom prst="rect">
            <a:avLst/>
          </a:prstGeom>
        </p:spPr>
        <p:txBody>
          <a:bodyPr vert="horz" wrap="square" lIns="0" tIns="13335" rIns="0" bIns="0" rtlCol="0">
            <a:spAutoFit/>
          </a:bodyPr>
          <a:lstStyle/>
          <a:p>
            <a:pPr marL="12700">
              <a:lnSpc>
                <a:spcPct val="100000"/>
              </a:lnSpc>
              <a:spcBef>
                <a:spcPts val="105"/>
              </a:spcBef>
            </a:pPr>
            <a:r>
              <a:rPr sz="3200" dirty="0"/>
              <a:t>VESA L</a:t>
            </a:r>
            <a:r>
              <a:rPr sz="2550" dirty="0"/>
              <a:t>OCAL </a:t>
            </a:r>
            <a:r>
              <a:rPr sz="3200" dirty="0"/>
              <a:t>B</a:t>
            </a:r>
            <a:r>
              <a:rPr sz="2550" dirty="0"/>
              <a:t>US</a:t>
            </a:r>
            <a:r>
              <a:rPr sz="2550" spc="-30" dirty="0"/>
              <a:t> </a:t>
            </a:r>
            <a:r>
              <a:rPr sz="3200" dirty="0"/>
              <a:t>(VLB)</a:t>
            </a:r>
            <a:endParaRPr sz="3200"/>
          </a:p>
        </p:txBody>
      </p:sp>
      <p:sp>
        <p:nvSpPr>
          <p:cNvPr id="3" name="object 3"/>
          <p:cNvSpPr txBox="1"/>
          <p:nvPr/>
        </p:nvSpPr>
        <p:spPr>
          <a:xfrm>
            <a:off x="535940" y="1089401"/>
            <a:ext cx="7697470" cy="3180715"/>
          </a:xfrm>
          <a:prstGeom prst="rect">
            <a:avLst/>
          </a:prstGeom>
        </p:spPr>
        <p:txBody>
          <a:bodyPr vert="horz" wrap="square" lIns="0" tIns="12700" rIns="0" bIns="0" rtlCol="0">
            <a:spAutoFit/>
          </a:bodyPr>
          <a:lstStyle/>
          <a:p>
            <a:pPr marL="287020" marR="321945"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VESA </a:t>
            </a:r>
            <a:r>
              <a:rPr sz="2400" dirty="0">
                <a:latin typeface="Times New Roman"/>
                <a:cs typeface="Times New Roman"/>
              </a:rPr>
              <a:t>stands for the </a:t>
            </a:r>
            <a:r>
              <a:rPr sz="2400" spc="-30" dirty="0">
                <a:latin typeface="Times New Roman"/>
                <a:cs typeface="Times New Roman"/>
              </a:rPr>
              <a:t>Video </a:t>
            </a:r>
            <a:r>
              <a:rPr sz="2400" dirty="0">
                <a:latin typeface="Times New Roman"/>
                <a:cs typeface="Times New Roman"/>
              </a:rPr>
              <a:t>Electronics Standards  Association, a standards group that </a:t>
            </a:r>
            <a:r>
              <a:rPr sz="2400" spc="-5" dirty="0">
                <a:latin typeface="Times New Roman"/>
                <a:cs typeface="Times New Roman"/>
              </a:rPr>
              <a:t>was formed </a:t>
            </a:r>
            <a:r>
              <a:rPr sz="2400" dirty="0">
                <a:latin typeface="Times New Roman"/>
                <a:cs typeface="Times New Roman"/>
              </a:rPr>
              <a:t>to</a:t>
            </a:r>
            <a:r>
              <a:rPr sz="2400" spc="-90" dirty="0">
                <a:latin typeface="Times New Roman"/>
                <a:cs typeface="Times New Roman"/>
              </a:rPr>
              <a:t> </a:t>
            </a:r>
            <a:r>
              <a:rPr sz="2400" spc="-5" dirty="0">
                <a:latin typeface="Times New Roman"/>
                <a:cs typeface="Times New Roman"/>
              </a:rPr>
              <a:t>address  </a:t>
            </a:r>
            <a:r>
              <a:rPr sz="2400" dirty="0">
                <a:latin typeface="Times New Roman"/>
                <a:cs typeface="Times New Roman"/>
              </a:rPr>
              <a:t>video-related issues in personal</a:t>
            </a:r>
            <a:r>
              <a:rPr sz="2400" spc="-70" dirty="0">
                <a:latin typeface="Times New Roman"/>
                <a:cs typeface="Times New Roman"/>
              </a:rPr>
              <a:t> </a:t>
            </a:r>
            <a:r>
              <a:rPr sz="2400" spc="-5" dirty="0">
                <a:latin typeface="Times New Roman"/>
                <a:cs typeface="Times New Roman"/>
              </a:rPr>
              <a:t>computers.</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This is the first local </a:t>
            </a:r>
            <a:r>
              <a:rPr sz="2400" spc="-5" dirty="0">
                <a:latin typeface="Times New Roman"/>
                <a:cs typeface="Times New Roman"/>
              </a:rPr>
              <a:t>bus </a:t>
            </a:r>
            <a:r>
              <a:rPr sz="2400" dirty="0">
                <a:latin typeface="Times New Roman"/>
                <a:cs typeface="Times New Roman"/>
              </a:rPr>
              <a:t>to gain</a:t>
            </a:r>
            <a:r>
              <a:rPr sz="2400" spc="-100" dirty="0">
                <a:latin typeface="Times New Roman"/>
                <a:cs typeface="Times New Roman"/>
              </a:rPr>
              <a:t> </a:t>
            </a:r>
            <a:r>
              <a:rPr sz="2400" spc="-15" dirty="0">
                <a:latin typeface="Times New Roman"/>
                <a:cs typeface="Times New Roman"/>
              </a:rPr>
              <a:t>popularity.</a:t>
            </a:r>
            <a:endParaRPr sz="2400">
              <a:latin typeface="Times New Roman"/>
              <a:cs typeface="Times New Roman"/>
            </a:endParaRPr>
          </a:p>
          <a:p>
            <a:pPr marL="287020" marR="1574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VESA </a:t>
            </a:r>
            <a:r>
              <a:rPr sz="2400" dirty="0">
                <a:latin typeface="Times New Roman"/>
                <a:cs typeface="Times New Roman"/>
              </a:rPr>
              <a:t>local </a:t>
            </a:r>
            <a:r>
              <a:rPr sz="2400" spc="-5" dirty="0">
                <a:latin typeface="Times New Roman"/>
                <a:cs typeface="Times New Roman"/>
              </a:rPr>
              <a:t>bus </a:t>
            </a:r>
            <a:r>
              <a:rPr sz="2400" dirty="0">
                <a:latin typeface="Times New Roman"/>
                <a:cs typeface="Times New Roman"/>
              </a:rPr>
              <a:t>(also called VL-Bus or VLB for</a:t>
            </a:r>
            <a:r>
              <a:rPr sz="2400" spc="-385" dirty="0">
                <a:latin typeface="Times New Roman"/>
                <a:cs typeface="Times New Roman"/>
              </a:rPr>
              <a:t> </a:t>
            </a:r>
            <a:r>
              <a:rPr sz="2400" dirty="0">
                <a:latin typeface="Times New Roman"/>
                <a:cs typeface="Times New Roman"/>
              </a:rPr>
              <a:t>short)  was introduced in</a:t>
            </a:r>
            <a:r>
              <a:rPr sz="2400" spc="-35" dirty="0">
                <a:latin typeface="Times New Roman"/>
                <a:cs typeface="Times New Roman"/>
              </a:rPr>
              <a:t> </a:t>
            </a:r>
            <a:r>
              <a:rPr sz="2400" dirty="0">
                <a:latin typeface="Times New Roman"/>
                <a:cs typeface="Times New Roman"/>
              </a:rPr>
              <a:t>1992.</a:t>
            </a:r>
            <a:endParaRPr sz="2400">
              <a:latin typeface="Times New Roman"/>
              <a:cs typeface="Times New Roman"/>
            </a:endParaRPr>
          </a:p>
          <a:p>
            <a:pPr marL="287020" marR="508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major </a:t>
            </a:r>
            <a:r>
              <a:rPr sz="2400" dirty="0">
                <a:latin typeface="Times New Roman"/>
                <a:cs typeface="Times New Roman"/>
              </a:rPr>
              <a:t>reason for the </a:t>
            </a:r>
            <a:r>
              <a:rPr sz="2400" spc="-5" dirty="0">
                <a:latin typeface="Times New Roman"/>
                <a:cs typeface="Times New Roman"/>
              </a:rPr>
              <a:t>development </a:t>
            </a:r>
            <a:r>
              <a:rPr sz="2400" dirty="0">
                <a:latin typeface="Times New Roman"/>
                <a:cs typeface="Times New Roman"/>
              </a:rPr>
              <a:t>of </a:t>
            </a:r>
            <a:r>
              <a:rPr sz="2400" spc="-5" dirty="0">
                <a:latin typeface="Times New Roman"/>
                <a:cs typeface="Times New Roman"/>
              </a:rPr>
              <a:t>VESA </a:t>
            </a:r>
            <a:r>
              <a:rPr sz="2400" dirty="0">
                <a:latin typeface="Times New Roman"/>
                <a:cs typeface="Times New Roman"/>
              </a:rPr>
              <a:t>or VLB</a:t>
            </a:r>
            <a:r>
              <a:rPr sz="2400" spc="-280" dirty="0">
                <a:latin typeface="Times New Roman"/>
                <a:cs typeface="Times New Roman"/>
              </a:rPr>
              <a:t> </a:t>
            </a:r>
            <a:r>
              <a:rPr sz="2400" spc="-5" dirty="0">
                <a:latin typeface="Times New Roman"/>
                <a:cs typeface="Times New Roman"/>
              </a:rPr>
              <a:t>was  </a:t>
            </a:r>
            <a:r>
              <a:rPr sz="2400" dirty="0">
                <a:latin typeface="Times New Roman"/>
                <a:cs typeface="Times New Roman"/>
              </a:rPr>
              <a:t>to </a:t>
            </a:r>
            <a:r>
              <a:rPr sz="2400" spc="-5" dirty="0">
                <a:latin typeface="Times New Roman"/>
                <a:cs typeface="Times New Roman"/>
              </a:rPr>
              <a:t>improve </a:t>
            </a:r>
            <a:r>
              <a:rPr sz="2400" dirty="0">
                <a:latin typeface="Times New Roman"/>
                <a:cs typeface="Times New Roman"/>
              </a:rPr>
              <a:t>video </a:t>
            </a:r>
            <a:r>
              <a:rPr sz="2400" spc="-5" dirty="0">
                <a:latin typeface="Times New Roman"/>
                <a:cs typeface="Times New Roman"/>
              </a:rPr>
              <a:t>performance </a:t>
            </a:r>
            <a:r>
              <a:rPr sz="2400" dirty="0">
                <a:latin typeface="Times New Roman"/>
                <a:cs typeface="Times New Roman"/>
              </a:rPr>
              <a:t>in</a:t>
            </a:r>
            <a:r>
              <a:rPr sz="2400" spc="-40" dirty="0">
                <a:latin typeface="Times New Roman"/>
                <a:cs typeface="Times New Roman"/>
              </a:rPr>
              <a:t> </a:t>
            </a:r>
            <a:r>
              <a:rPr sz="2400" spc="-5" dirty="0">
                <a:latin typeface="Times New Roman"/>
                <a:cs typeface="Times New Roman"/>
              </a:rPr>
              <a:t>PCs.</a:t>
            </a:r>
            <a:endParaRPr sz="2400">
              <a:latin typeface="Times New Roman"/>
              <a:cs typeface="Times New Roman"/>
            </a:endParaRPr>
          </a:p>
        </p:txBody>
      </p:sp>
      <p:sp>
        <p:nvSpPr>
          <p:cNvPr id="4" name="object 4"/>
          <p:cNvSpPr/>
          <p:nvPr/>
        </p:nvSpPr>
        <p:spPr>
          <a:xfrm>
            <a:off x="1981200" y="4267200"/>
            <a:ext cx="6210300" cy="22669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46</a:t>
            </a:fld>
            <a:endParaRP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430727"/>
            <a:ext cx="8413750" cy="514350"/>
          </a:xfrm>
          <a:prstGeom prst="rect">
            <a:avLst/>
          </a:prstGeom>
        </p:spPr>
        <p:txBody>
          <a:bodyPr vert="horz" wrap="square" lIns="0" tIns="13335" rIns="0" bIns="0" rtlCol="0">
            <a:spAutoFit/>
          </a:bodyPr>
          <a:lstStyle/>
          <a:p>
            <a:pPr marL="12700">
              <a:lnSpc>
                <a:spcPct val="100000"/>
              </a:lnSpc>
              <a:spcBef>
                <a:spcPts val="105"/>
              </a:spcBef>
            </a:pPr>
            <a:r>
              <a:rPr sz="3200" dirty="0"/>
              <a:t>P</a:t>
            </a:r>
            <a:r>
              <a:rPr sz="2550" dirty="0"/>
              <a:t>ERIPHERAL </a:t>
            </a:r>
            <a:r>
              <a:rPr sz="3200" spc="5" dirty="0"/>
              <a:t>C</a:t>
            </a:r>
            <a:r>
              <a:rPr sz="2550" spc="5" dirty="0"/>
              <a:t>OMPONENT </a:t>
            </a:r>
            <a:r>
              <a:rPr sz="3200" spc="5" dirty="0"/>
              <a:t>I</a:t>
            </a:r>
            <a:r>
              <a:rPr sz="2550" spc="5" dirty="0"/>
              <a:t>NTERCONNECT</a:t>
            </a:r>
            <a:r>
              <a:rPr sz="2550" spc="280" dirty="0"/>
              <a:t> </a:t>
            </a:r>
            <a:r>
              <a:rPr sz="3200" dirty="0"/>
              <a:t>(PC</a:t>
            </a:r>
            <a:r>
              <a:rPr sz="2550" dirty="0"/>
              <a:t>L</a:t>
            </a:r>
            <a:r>
              <a:rPr sz="3200" dirty="0"/>
              <a:t>)</a:t>
            </a:r>
            <a:endParaRPr sz="3200"/>
          </a:p>
        </p:txBody>
      </p:sp>
      <p:sp>
        <p:nvSpPr>
          <p:cNvPr id="3" name="object 3"/>
          <p:cNvSpPr txBox="1"/>
          <p:nvPr/>
        </p:nvSpPr>
        <p:spPr>
          <a:xfrm>
            <a:off x="294640" y="1129025"/>
            <a:ext cx="8310245" cy="5297170"/>
          </a:xfrm>
          <a:prstGeom prst="rect">
            <a:avLst/>
          </a:prstGeom>
        </p:spPr>
        <p:txBody>
          <a:bodyPr vert="horz" wrap="square" lIns="0" tIns="48895" rIns="0" bIns="0" rtlCol="0">
            <a:spAutoFit/>
          </a:bodyPr>
          <a:lstStyle/>
          <a:p>
            <a:pPr marL="299720" marR="131445" indent="-274320">
              <a:lnSpc>
                <a:spcPct val="90100"/>
              </a:lnSpc>
              <a:spcBef>
                <a:spcPts val="385"/>
              </a:spcBef>
              <a:buClr>
                <a:srgbClr val="FE8537"/>
              </a:buClr>
              <a:buSzPct val="68750"/>
              <a:buFont typeface="Wingdings"/>
              <a:buChar char=""/>
              <a:tabLst>
                <a:tab pos="299720" algn="l"/>
              </a:tabLst>
            </a:pPr>
            <a:r>
              <a:rPr sz="2400" dirty="0">
                <a:latin typeface="Times New Roman"/>
                <a:cs typeface="Times New Roman"/>
              </a:rPr>
              <a:t>The </a:t>
            </a:r>
            <a:r>
              <a:rPr sz="2400" spc="-5" dirty="0">
                <a:latin typeface="Times New Roman"/>
                <a:cs typeface="Times New Roman"/>
              </a:rPr>
              <a:t>most </a:t>
            </a:r>
            <a:r>
              <a:rPr sz="2400" dirty="0">
                <a:latin typeface="Times New Roman"/>
                <a:cs typeface="Times New Roman"/>
              </a:rPr>
              <a:t>popular local I/O bus, the Peripheral </a:t>
            </a:r>
            <a:r>
              <a:rPr sz="2400" spc="-5" dirty="0">
                <a:latin typeface="Times New Roman"/>
                <a:cs typeface="Times New Roman"/>
              </a:rPr>
              <a:t>Component  </a:t>
            </a:r>
            <a:r>
              <a:rPr sz="2400" dirty="0">
                <a:latin typeface="Times New Roman"/>
                <a:cs typeface="Times New Roman"/>
              </a:rPr>
              <a:t>Interconnect (PCI) </a:t>
            </a:r>
            <a:r>
              <a:rPr sz="2400" spc="-5" dirty="0">
                <a:latin typeface="Times New Roman"/>
                <a:cs typeface="Times New Roman"/>
              </a:rPr>
              <a:t>bus was </a:t>
            </a:r>
            <a:r>
              <a:rPr sz="2400" dirty="0">
                <a:latin typeface="Times New Roman"/>
                <a:cs typeface="Times New Roman"/>
              </a:rPr>
              <a:t>developed by Intel and introduced</a:t>
            </a:r>
            <a:r>
              <a:rPr sz="2400" spc="-170" dirty="0">
                <a:latin typeface="Times New Roman"/>
                <a:cs typeface="Times New Roman"/>
              </a:rPr>
              <a:t> </a:t>
            </a:r>
            <a:r>
              <a:rPr sz="2400" dirty="0">
                <a:latin typeface="Times New Roman"/>
                <a:cs typeface="Times New Roman"/>
              </a:rPr>
              <a:t>in  </a:t>
            </a:r>
            <a:r>
              <a:rPr sz="2400" spc="-5" dirty="0">
                <a:latin typeface="Times New Roman"/>
                <a:cs typeface="Times New Roman"/>
              </a:rPr>
              <a:t>1993.</a:t>
            </a:r>
            <a:endParaRPr sz="2400">
              <a:latin typeface="Times New Roman"/>
              <a:cs typeface="Times New Roman"/>
            </a:endParaRPr>
          </a:p>
          <a:p>
            <a:pPr marL="299720" marR="17780" indent="-274320">
              <a:lnSpc>
                <a:spcPct val="90000"/>
              </a:lnSpc>
              <a:spcBef>
                <a:spcPts val="600"/>
              </a:spcBef>
              <a:buClr>
                <a:srgbClr val="FE8537"/>
              </a:buClr>
              <a:buSzPct val="68750"/>
              <a:buFont typeface="Wingdings"/>
              <a:buChar char=""/>
              <a:tabLst>
                <a:tab pos="299720" algn="l"/>
              </a:tabLst>
            </a:pPr>
            <a:r>
              <a:rPr sz="2400" b="1" dirty="0">
                <a:latin typeface="Times New Roman"/>
                <a:cs typeface="Times New Roman"/>
              </a:rPr>
              <a:t>PCI </a:t>
            </a:r>
            <a:r>
              <a:rPr sz="2400" b="1" spc="-5" dirty="0">
                <a:latin typeface="Times New Roman"/>
                <a:cs typeface="Times New Roman"/>
              </a:rPr>
              <a:t>Bus </a:t>
            </a:r>
            <a:r>
              <a:rPr sz="2400" b="1" dirty="0">
                <a:latin typeface="Times New Roman"/>
                <a:cs typeface="Times New Roman"/>
              </a:rPr>
              <a:t>performance-</a:t>
            </a:r>
            <a:r>
              <a:rPr sz="2400" dirty="0">
                <a:latin typeface="Times New Roman"/>
                <a:cs typeface="Times New Roman"/>
              </a:rPr>
              <a:t>The </a:t>
            </a:r>
            <a:r>
              <a:rPr sz="2400" spc="-5" dirty="0">
                <a:latin typeface="Times New Roman"/>
                <a:cs typeface="Times New Roman"/>
              </a:rPr>
              <a:t>PCI bus </a:t>
            </a:r>
            <a:r>
              <a:rPr sz="2400" dirty="0">
                <a:latin typeface="Times New Roman"/>
                <a:cs typeface="Times New Roman"/>
              </a:rPr>
              <a:t>provides superior  </a:t>
            </a:r>
            <a:r>
              <a:rPr sz="2400" spc="-5" dirty="0">
                <a:latin typeface="Times New Roman"/>
                <a:cs typeface="Times New Roman"/>
              </a:rPr>
              <a:t>performance </a:t>
            </a:r>
            <a:r>
              <a:rPr sz="2400" dirty="0">
                <a:latin typeface="Times New Roman"/>
                <a:cs typeface="Times New Roman"/>
              </a:rPr>
              <a:t>to the </a:t>
            </a:r>
            <a:r>
              <a:rPr sz="2400" spc="-5" dirty="0">
                <a:latin typeface="Times New Roman"/>
                <a:cs typeface="Times New Roman"/>
              </a:rPr>
              <a:t>VESA </a:t>
            </a:r>
            <a:r>
              <a:rPr sz="2400" dirty="0">
                <a:latin typeface="Times New Roman"/>
                <a:cs typeface="Times New Roman"/>
              </a:rPr>
              <a:t>local bus. PCI is the highest  </a:t>
            </a:r>
            <a:r>
              <a:rPr sz="2400" spc="-5" dirty="0">
                <a:latin typeface="Times New Roman"/>
                <a:cs typeface="Times New Roman"/>
              </a:rPr>
              <a:t>performance </a:t>
            </a:r>
            <a:r>
              <a:rPr sz="2400" dirty="0">
                <a:latin typeface="Times New Roman"/>
                <a:cs typeface="Times New Roman"/>
              </a:rPr>
              <a:t>than general I/O </a:t>
            </a:r>
            <a:r>
              <a:rPr sz="2400" spc="-5" dirty="0">
                <a:latin typeface="Times New Roman"/>
                <a:cs typeface="Times New Roman"/>
              </a:rPr>
              <a:t>bus </a:t>
            </a:r>
            <a:r>
              <a:rPr sz="2400" dirty="0">
                <a:latin typeface="Times New Roman"/>
                <a:cs typeface="Times New Roman"/>
              </a:rPr>
              <a:t>currently used into </a:t>
            </a:r>
            <a:r>
              <a:rPr sz="2400" spc="-5" dirty="0">
                <a:latin typeface="Times New Roman"/>
                <a:cs typeface="Times New Roman"/>
              </a:rPr>
              <a:t>PCs. </a:t>
            </a:r>
            <a:r>
              <a:rPr sz="2400" dirty="0">
                <a:latin typeface="Times New Roman"/>
                <a:cs typeface="Times New Roman"/>
              </a:rPr>
              <a:t>This</a:t>
            </a:r>
            <a:r>
              <a:rPr sz="2400" spc="-160" dirty="0">
                <a:latin typeface="Times New Roman"/>
                <a:cs typeface="Times New Roman"/>
              </a:rPr>
              <a:t> </a:t>
            </a:r>
            <a:r>
              <a:rPr sz="2400" dirty="0">
                <a:latin typeface="Times New Roman"/>
                <a:cs typeface="Times New Roman"/>
              </a:rPr>
              <a:t>is  clue to several</a:t>
            </a:r>
            <a:r>
              <a:rPr sz="2400" spc="-60" dirty="0">
                <a:latin typeface="Times New Roman"/>
                <a:cs typeface="Times New Roman"/>
              </a:rPr>
              <a:t> </a:t>
            </a:r>
            <a:r>
              <a:rPr sz="2400" dirty="0">
                <a:latin typeface="Times New Roman"/>
                <a:cs typeface="Times New Roman"/>
              </a:rPr>
              <a:t>factors:</a:t>
            </a:r>
            <a:endParaRPr sz="2400">
              <a:latin typeface="Times New Roman"/>
              <a:cs typeface="Times New Roman"/>
            </a:endParaRPr>
          </a:p>
          <a:p>
            <a:pPr marL="665480" marR="158115" lvl="1" indent="-274955">
              <a:lnSpc>
                <a:spcPts val="2590"/>
              </a:lnSpc>
              <a:spcBef>
                <a:spcPts val="615"/>
              </a:spcBef>
              <a:buClr>
                <a:srgbClr val="FE8537"/>
              </a:buClr>
              <a:buSzPct val="79166"/>
              <a:buFont typeface="Wingdings"/>
              <a:buChar char=""/>
              <a:tabLst>
                <a:tab pos="666115" algn="l"/>
              </a:tabLst>
            </a:pPr>
            <a:r>
              <a:rPr sz="2400" b="1" spc="-5" dirty="0">
                <a:latin typeface="Times New Roman"/>
                <a:cs typeface="Times New Roman"/>
              </a:rPr>
              <a:t>Burst </a:t>
            </a:r>
            <a:r>
              <a:rPr sz="2400" b="1" dirty="0">
                <a:latin typeface="Times New Roman"/>
                <a:cs typeface="Times New Roman"/>
              </a:rPr>
              <a:t>Mode: </a:t>
            </a:r>
            <a:r>
              <a:rPr sz="2400" dirty="0">
                <a:latin typeface="Times New Roman"/>
                <a:cs typeface="Times New Roman"/>
              </a:rPr>
              <a:t>The </a:t>
            </a:r>
            <a:r>
              <a:rPr sz="2400" spc="-5" dirty="0">
                <a:latin typeface="Times New Roman"/>
                <a:cs typeface="Times New Roman"/>
              </a:rPr>
              <a:t>PCI bus </a:t>
            </a:r>
            <a:r>
              <a:rPr sz="2400" dirty="0">
                <a:latin typeface="Times New Roman"/>
                <a:cs typeface="Times New Roman"/>
              </a:rPr>
              <a:t>can transfer </a:t>
            </a:r>
            <a:r>
              <a:rPr sz="2400" spc="-5" dirty="0">
                <a:latin typeface="Times New Roman"/>
                <a:cs typeface="Times New Roman"/>
              </a:rPr>
              <a:t>information </a:t>
            </a:r>
            <a:r>
              <a:rPr sz="2400" dirty="0">
                <a:latin typeface="Times New Roman"/>
                <a:cs typeface="Times New Roman"/>
              </a:rPr>
              <a:t>in a</a:t>
            </a:r>
            <a:r>
              <a:rPr sz="2400" spc="-45" dirty="0">
                <a:latin typeface="Times New Roman"/>
                <a:cs typeface="Times New Roman"/>
              </a:rPr>
              <a:t> </a:t>
            </a:r>
            <a:r>
              <a:rPr sz="2400" dirty="0">
                <a:latin typeface="Times New Roman"/>
                <a:cs typeface="Times New Roman"/>
              </a:rPr>
              <a:t>burst  </a:t>
            </a:r>
            <a:r>
              <a:rPr sz="2400" spc="-5" dirty="0">
                <a:latin typeface="Times New Roman"/>
                <a:cs typeface="Times New Roman"/>
              </a:rPr>
              <a:t>mode.</a:t>
            </a:r>
            <a:endParaRPr sz="2400">
              <a:latin typeface="Times New Roman"/>
              <a:cs typeface="Times New Roman"/>
            </a:endParaRPr>
          </a:p>
          <a:p>
            <a:pPr marL="665480" marR="94615" lvl="1" indent="-274955">
              <a:lnSpc>
                <a:spcPts val="2600"/>
              </a:lnSpc>
              <a:spcBef>
                <a:spcPts val="570"/>
              </a:spcBef>
              <a:buClr>
                <a:srgbClr val="FE8537"/>
              </a:buClr>
              <a:buSzPct val="79166"/>
              <a:buFont typeface="Wingdings"/>
              <a:buChar char=""/>
              <a:tabLst>
                <a:tab pos="666115" algn="l"/>
              </a:tabLst>
            </a:pPr>
            <a:r>
              <a:rPr sz="2400" b="1" spc="-5" dirty="0">
                <a:latin typeface="Times New Roman"/>
                <a:cs typeface="Times New Roman"/>
              </a:rPr>
              <a:t>Bus </a:t>
            </a:r>
            <a:r>
              <a:rPr sz="2400" b="1" dirty="0">
                <a:latin typeface="Times New Roman"/>
                <a:cs typeface="Times New Roman"/>
              </a:rPr>
              <a:t>Mastering: </a:t>
            </a:r>
            <a:r>
              <a:rPr sz="2400" spc="-5" dirty="0">
                <a:latin typeface="Times New Roman"/>
                <a:cs typeface="Times New Roman"/>
              </a:rPr>
              <a:t>PCI </a:t>
            </a:r>
            <a:r>
              <a:rPr sz="2400" dirty="0">
                <a:latin typeface="Times New Roman"/>
                <a:cs typeface="Times New Roman"/>
              </a:rPr>
              <a:t>supports full </a:t>
            </a:r>
            <a:r>
              <a:rPr sz="2400" spc="-5" dirty="0">
                <a:latin typeface="Times New Roman"/>
                <a:cs typeface="Times New Roman"/>
              </a:rPr>
              <a:t>bus mastering. </a:t>
            </a:r>
            <a:r>
              <a:rPr sz="2400" dirty="0">
                <a:latin typeface="Times New Roman"/>
                <a:cs typeface="Times New Roman"/>
              </a:rPr>
              <a:t>which leads  to </a:t>
            </a:r>
            <a:r>
              <a:rPr sz="2400" spc="-5" dirty="0">
                <a:latin typeface="Times New Roman"/>
                <a:cs typeface="Times New Roman"/>
              </a:rPr>
              <a:t>improved</a:t>
            </a:r>
            <a:r>
              <a:rPr sz="2400" spc="-15" dirty="0">
                <a:latin typeface="Times New Roman"/>
                <a:cs typeface="Times New Roman"/>
              </a:rPr>
              <a:t> </a:t>
            </a:r>
            <a:r>
              <a:rPr sz="2400" spc="-5" dirty="0">
                <a:latin typeface="Times New Roman"/>
                <a:cs typeface="Times New Roman"/>
              </a:rPr>
              <a:t>performance.</a:t>
            </a:r>
            <a:endParaRPr sz="2400">
              <a:latin typeface="Times New Roman"/>
              <a:cs typeface="Times New Roman"/>
            </a:endParaRPr>
          </a:p>
          <a:p>
            <a:pPr marL="665480" lvl="1" indent="-274955">
              <a:lnSpc>
                <a:spcPts val="2735"/>
              </a:lnSpc>
              <a:spcBef>
                <a:spcPts val="245"/>
              </a:spcBef>
              <a:buClr>
                <a:srgbClr val="FE8537"/>
              </a:buClr>
              <a:buSzPct val="79166"/>
              <a:buFont typeface="Wingdings"/>
              <a:buChar char=""/>
              <a:tabLst>
                <a:tab pos="666115" algn="l"/>
              </a:tabLst>
            </a:pPr>
            <a:r>
              <a:rPr sz="2400" b="1" dirty="0">
                <a:latin typeface="Times New Roman"/>
                <a:cs typeface="Times New Roman"/>
              </a:rPr>
              <a:t>High </a:t>
            </a:r>
            <a:r>
              <a:rPr sz="2400" b="1" spc="-5" dirty="0">
                <a:latin typeface="Times New Roman"/>
                <a:cs typeface="Times New Roman"/>
              </a:rPr>
              <a:t>Bandwidth </a:t>
            </a:r>
            <a:r>
              <a:rPr sz="2400" b="1" dirty="0">
                <a:latin typeface="Times New Roman"/>
                <a:cs typeface="Times New Roman"/>
              </a:rPr>
              <a:t>Options: </a:t>
            </a:r>
            <a:r>
              <a:rPr sz="2400" dirty="0">
                <a:latin typeface="Times New Roman"/>
                <a:cs typeface="Times New Roman"/>
              </a:rPr>
              <a:t>The </a:t>
            </a:r>
            <a:r>
              <a:rPr sz="2400" spc="-5" dirty="0">
                <a:latin typeface="Times New Roman"/>
                <a:cs typeface="Times New Roman"/>
              </a:rPr>
              <a:t>PCI bus specification</a:t>
            </a:r>
            <a:r>
              <a:rPr sz="2400" spc="-15" dirty="0">
                <a:latin typeface="Times New Roman"/>
                <a:cs typeface="Times New Roman"/>
              </a:rPr>
              <a:t> </a:t>
            </a:r>
            <a:r>
              <a:rPr sz="2400" dirty="0">
                <a:latin typeface="Times New Roman"/>
                <a:cs typeface="Times New Roman"/>
              </a:rPr>
              <a:t>version</a:t>
            </a:r>
            <a:endParaRPr sz="2400">
              <a:latin typeface="Times New Roman"/>
              <a:cs typeface="Times New Roman"/>
            </a:endParaRPr>
          </a:p>
          <a:p>
            <a:pPr marL="665480" marR="32384">
              <a:lnSpc>
                <a:spcPct val="90000"/>
              </a:lnSpc>
              <a:spcBef>
                <a:spcPts val="145"/>
              </a:spcBef>
            </a:pPr>
            <a:r>
              <a:rPr sz="2400" dirty="0">
                <a:latin typeface="Times New Roman"/>
                <a:cs typeface="Times New Roman"/>
              </a:rPr>
              <a:t>2.1 calls for </a:t>
            </a:r>
            <a:r>
              <a:rPr sz="2400" spc="-5" dirty="0">
                <a:latin typeface="Times New Roman"/>
                <a:cs typeface="Times New Roman"/>
              </a:rPr>
              <a:t>expandability </a:t>
            </a:r>
            <a:r>
              <a:rPr sz="2400" dirty="0">
                <a:latin typeface="Times New Roman"/>
                <a:cs typeface="Times New Roman"/>
              </a:rPr>
              <a:t>to 64 bits and 66 MHz speed; if  </a:t>
            </a:r>
            <a:r>
              <a:rPr sz="2400" spc="-5" dirty="0">
                <a:latin typeface="Times New Roman"/>
                <a:cs typeface="Times New Roman"/>
              </a:rPr>
              <a:t>implemented </a:t>
            </a:r>
            <a:r>
              <a:rPr sz="2400" dirty="0">
                <a:latin typeface="Times New Roman"/>
                <a:cs typeface="Times New Roman"/>
              </a:rPr>
              <a:t>this </a:t>
            </a:r>
            <a:r>
              <a:rPr sz="2400" spc="-5" dirty="0">
                <a:latin typeface="Times New Roman"/>
                <a:cs typeface="Times New Roman"/>
              </a:rPr>
              <a:t>would </a:t>
            </a:r>
            <a:r>
              <a:rPr sz="2400" dirty="0">
                <a:latin typeface="Times New Roman"/>
                <a:cs typeface="Times New Roman"/>
              </a:rPr>
              <a:t>quadruple bandwidth </a:t>
            </a:r>
            <a:r>
              <a:rPr sz="2400" spc="-5" dirty="0">
                <a:latin typeface="Times New Roman"/>
                <a:cs typeface="Times New Roman"/>
              </a:rPr>
              <a:t>over </a:t>
            </a:r>
            <a:r>
              <a:rPr sz="2400" dirty="0">
                <a:latin typeface="Times New Roman"/>
                <a:cs typeface="Times New Roman"/>
              </a:rPr>
              <a:t>the</a:t>
            </a:r>
            <a:r>
              <a:rPr sz="2400" spc="-60" dirty="0">
                <a:latin typeface="Times New Roman"/>
                <a:cs typeface="Times New Roman"/>
              </a:rPr>
              <a:t> </a:t>
            </a:r>
            <a:r>
              <a:rPr sz="2400" spc="-180" dirty="0">
                <a:latin typeface="Times New Roman"/>
                <a:cs typeface="Times New Roman"/>
              </a:rPr>
              <a:t>curren</a:t>
            </a:r>
            <a:r>
              <a:rPr sz="2100" b="1" spc="-270" baseline="-11904" dirty="0">
                <a:solidFill>
                  <a:srgbClr val="FFFFFF"/>
                </a:solidFill>
                <a:latin typeface="Century Schoolbook"/>
                <a:cs typeface="Century Schoolbook"/>
              </a:rPr>
              <a:t>47</a:t>
            </a:r>
            <a:r>
              <a:rPr sz="2400" spc="-180" dirty="0">
                <a:latin typeface="Times New Roman"/>
                <a:cs typeface="Times New Roman"/>
              </a:rPr>
              <a:t>t  </a:t>
            </a:r>
            <a:r>
              <a:rPr sz="2400" dirty="0">
                <a:latin typeface="Times New Roman"/>
                <a:cs typeface="Times New Roman"/>
              </a:rPr>
              <a:t>design.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4114800" cy="514350"/>
          </a:xfrm>
          <a:prstGeom prst="rect">
            <a:avLst/>
          </a:prstGeom>
        </p:spPr>
        <p:txBody>
          <a:bodyPr vert="horz" wrap="square" lIns="0" tIns="13335" rIns="0" bIns="0" rtlCol="0">
            <a:spAutoFit/>
          </a:bodyPr>
          <a:lstStyle/>
          <a:p>
            <a:pPr marL="12700">
              <a:lnSpc>
                <a:spcPct val="100000"/>
              </a:lnSpc>
              <a:spcBef>
                <a:spcPts val="105"/>
              </a:spcBef>
            </a:pPr>
            <a:r>
              <a:rPr sz="3200" spc="5" dirty="0"/>
              <a:t>U</a:t>
            </a:r>
            <a:r>
              <a:rPr sz="2550" spc="5" dirty="0"/>
              <a:t>NIVERSAL </a:t>
            </a:r>
            <a:r>
              <a:rPr sz="3200" dirty="0"/>
              <a:t>S</a:t>
            </a:r>
            <a:r>
              <a:rPr sz="2550" dirty="0"/>
              <a:t>ERIAL</a:t>
            </a:r>
            <a:r>
              <a:rPr sz="2550" spc="20" dirty="0"/>
              <a:t> </a:t>
            </a:r>
            <a:r>
              <a:rPr sz="3200" dirty="0"/>
              <a:t>B</a:t>
            </a:r>
            <a:r>
              <a:rPr sz="2550" dirty="0"/>
              <a:t>US</a:t>
            </a:r>
            <a:endParaRPr sz="2550"/>
          </a:p>
        </p:txBody>
      </p:sp>
      <p:sp>
        <p:nvSpPr>
          <p:cNvPr id="3" name="object 3"/>
          <p:cNvSpPr txBox="1"/>
          <p:nvPr/>
        </p:nvSpPr>
        <p:spPr>
          <a:xfrm>
            <a:off x="307340" y="1089401"/>
            <a:ext cx="8071484" cy="435483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newest addition to the general </a:t>
            </a:r>
            <a:r>
              <a:rPr sz="2400" spc="-5" dirty="0">
                <a:latin typeface="Times New Roman"/>
                <a:cs typeface="Times New Roman"/>
              </a:rPr>
              <a:t>PC bus </a:t>
            </a:r>
            <a:r>
              <a:rPr sz="2400" dirty="0">
                <a:latin typeface="Times New Roman"/>
                <a:cs typeface="Times New Roman"/>
              </a:rPr>
              <a:t>collection, the </a:t>
            </a:r>
            <a:r>
              <a:rPr sz="2400" spc="-5" dirty="0">
                <a:latin typeface="Times New Roman"/>
                <a:cs typeface="Times New Roman"/>
              </a:rPr>
              <a:t>USB  </a:t>
            </a:r>
            <a:r>
              <a:rPr sz="2400" dirty="0">
                <a:latin typeface="Times New Roman"/>
                <a:cs typeface="Times New Roman"/>
              </a:rPr>
              <a:t>connects external peripherals such as </a:t>
            </a:r>
            <a:r>
              <a:rPr sz="2400" spc="-5" dirty="0">
                <a:latin typeface="Times New Roman"/>
                <a:cs typeface="Times New Roman"/>
              </a:rPr>
              <a:t>mouse </a:t>
            </a:r>
            <a:r>
              <a:rPr sz="2400" dirty="0">
                <a:latin typeface="Times New Roman"/>
                <a:cs typeface="Times New Roman"/>
              </a:rPr>
              <a:t>devices, printers,  </a:t>
            </a:r>
            <a:r>
              <a:rPr sz="2400" spc="-10" dirty="0">
                <a:latin typeface="Times New Roman"/>
                <a:cs typeface="Times New Roman"/>
              </a:rPr>
              <a:t>modems, </a:t>
            </a:r>
            <a:r>
              <a:rPr sz="2400" dirty="0">
                <a:latin typeface="Times New Roman"/>
                <a:cs typeface="Times New Roman"/>
              </a:rPr>
              <a:t>keyboards, joysticks, scanners, </a:t>
            </a:r>
            <a:r>
              <a:rPr sz="2400" spc="-5" dirty="0">
                <a:latin typeface="Times New Roman"/>
                <a:cs typeface="Times New Roman"/>
              </a:rPr>
              <a:t>And </a:t>
            </a:r>
            <a:r>
              <a:rPr sz="2400" dirty="0">
                <a:latin typeface="Times New Roman"/>
                <a:cs typeface="Times New Roman"/>
              </a:rPr>
              <a:t>digital </a:t>
            </a:r>
            <a:r>
              <a:rPr sz="2400" spc="-5" dirty="0">
                <a:latin typeface="Times New Roman"/>
                <a:cs typeface="Times New Roman"/>
              </a:rPr>
              <a:t>cameras</a:t>
            </a:r>
            <a:r>
              <a:rPr sz="2400" spc="-200" dirty="0">
                <a:latin typeface="Times New Roman"/>
                <a:cs typeface="Times New Roman"/>
              </a:rPr>
              <a:t> </a:t>
            </a:r>
            <a:r>
              <a:rPr sz="2400" dirty="0">
                <a:latin typeface="Times New Roman"/>
                <a:cs typeface="Times New Roman"/>
              </a:rPr>
              <a:t>to  the</a:t>
            </a:r>
            <a:r>
              <a:rPr sz="2400" spc="-15" dirty="0">
                <a:latin typeface="Times New Roman"/>
                <a:cs typeface="Times New Roman"/>
              </a:rPr>
              <a:t> </a:t>
            </a:r>
            <a:r>
              <a:rPr sz="2400" spc="-20" dirty="0">
                <a:latin typeface="Times New Roman"/>
                <a:cs typeface="Times New Roman"/>
              </a:rPr>
              <a:t>computer.</a:t>
            </a:r>
            <a:endParaRPr sz="2400">
              <a:latin typeface="Times New Roman"/>
              <a:cs typeface="Times New Roman"/>
            </a:endParaRPr>
          </a:p>
          <a:p>
            <a:pPr marL="287020" marR="238125"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USB </a:t>
            </a:r>
            <a:r>
              <a:rPr sz="2400" dirty="0">
                <a:latin typeface="Times New Roman"/>
                <a:cs typeface="Times New Roman"/>
              </a:rPr>
              <a:t>port is a thin slot, </a:t>
            </a:r>
            <a:r>
              <a:rPr sz="2400" spc="-5" dirty="0">
                <a:latin typeface="Times New Roman"/>
                <a:cs typeface="Times New Roman"/>
              </a:rPr>
              <a:t>most </a:t>
            </a:r>
            <a:r>
              <a:rPr sz="2400" dirty="0">
                <a:latin typeface="Times New Roman"/>
                <a:cs typeface="Times New Roman"/>
              </a:rPr>
              <a:t>new </a:t>
            </a:r>
            <a:r>
              <a:rPr sz="2400" spc="-5" dirty="0">
                <a:latin typeface="Times New Roman"/>
                <a:cs typeface="Times New Roman"/>
              </a:rPr>
              <a:t>motherboards </a:t>
            </a:r>
            <a:r>
              <a:rPr sz="2400" spc="-15" dirty="0">
                <a:latin typeface="Times New Roman"/>
                <a:cs typeface="Times New Roman"/>
              </a:rPr>
              <a:t>offer </a:t>
            </a:r>
            <a:r>
              <a:rPr sz="2400" dirty="0">
                <a:latin typeface="Times New Roman"/>
                <a:cs typeface="Times New Roman"/>
              </a:rPr>
              <a:t>two  located near the</a:t>
            </a:r>
            <a:r>
              <a:rPr sz="2400" spc="-55" dirty="0">
                <a:latin typeface="Times New Roman"/>
                <a:cs typeface="Times New Roman"/>
              </a:rPr>
              <a:t> </a:t>
            </a:r>
            <a:r>
              <a:rPr sz="2400" dirty="0">
                <a:latin typeface="Times New Roman"/>
                <a:cs typeface="Times New Roman"/>
              </a:rPr>
              <a:t>keyboard.</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They can also be provided through an expansion</a:t>
            </a:r>
            <a:r>
              <a:rPr sz="2400" spc="-110" dirty="0">
                <a:latin typeface="Times New Roman"/>
                <a:cs typeface="Times New Roman"/>
              </a:rPr>
              <a:t> </a:t>
            </a:r>
            <a:r>
              <a:rPr sz="2400" dirty="0">
                <a:latin typeface="Times New Roman"/>
                <a:cs typeface="Times New Roman"/>
              </a:rPr>
              <a:t>card.</a:t>
            </a:r>
            <a:endParaRPr sz="2400">
              <a:latin typeface="Times New Roman"/>
              <a:cs typeface="Times New Roman"/>
            </a:endParaRPr>
          </a:p>
          <a:p>
            <a:pPr marL="287020" marR="81915"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USB </a:t>
            </a:r>
            <a:r>
              <a:rPr sz="2400" dirty="0">
                <a:latin typeface="Times New Roman"/>
                <a:cs typeface="Times New Roman"/>
              </a:rPr>
              <a:t>supports isochronous (time-dependent) and</a:t>
            </a:r>
            <a:r>
              <a:rPr sz="2400" spc="-130" dirty="0">
                <a:latin typeface="Times New Roman"/>
                <a:cs typeface="Times New Roman"/>
              </a:rPr>
              <a:t> </a:t>
            </a:r>
            <a:r>
              <a:rPr sz="2400" dirty="0">
                <a:latin typeface="Times New Roman"/>
                <a:cs typeface="Times New Roman"/>
              </a:rPr>
              <a:t>asynchronous  </a:t>
            </a:r>
            <a:r>
              <a:rPr sz="2400" spc="-5" dirty="0">
                <a:latin typeface="Times New Roman"/>
                <a:cs typeface="Times New Roman"/>
              </a:rPr>
              <a:t>(intermittent) </a:t>
            </a:r>
            <a:r>
              <a:rPr sz="2400" dirty="0">
                <a:latin typeface="Times New Roman"/>
                <a:cs typeface="Times New Roman"/>
              </a:rPr>
              <a:t>data</a:t>
            </a:r>
            <a:r>
              <a:rPr sz="2400" spc="-60" dirty="0">
                <a:latin typeface="Times New Roman"/>
                <a:cs typeface="Times New Roman"/>
              </a:rPr>
              <a:t> </a:t>
            </a:r>
            <a:r>
              <a:rPr sz="2400" dirty="0">
                <a:latin typeface="Times New Roman"/>
                <a:cs typeface="Times New Roman"/>
              </a:rPr>
              <a:t>transfers.</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Isochronous connections transfer data at a guaranteed </a:t>
            </a:r>
            <a:r>
              <a:rPr sz="2400" spc="-5" dirty="0">
                <a:latin typeface="Times New Roman"/>
                <a:cs typeface="Times New Roman"/>
              </a:rPr>
              <a:t>fixed</a:t>
            </a:r>
            <a:r>
              <a:rPr sz="2400" spc="-165" dirty="0">
                <a:latin typeface="Times New Roman"/>
                <a:cs typeface="Times New Roman"/>
              </a:rPr>
              <a:t> </a:t>
            </a:r>
            <a:r>
              <a:rPr sz="2400" dirty="0">
                <a:latin typeface="Times New Roman"/>
                <a:cs typeface="Times New Roman"/>
              </a:rPr>
              <a:t>rate</a:t>
            </a:r>
            <a:endParaRPr sz="2400">
              <a:latin typeface="Times New Roman"/>
              <a:cs typeface="Times New Roman"/>
            </a:endParaRPr>
          </a:p>
          <a:p>
            <a:pPr marL="287020">
              <a:lnSpc>
                <a:spcPct val="100000"/>
              </a:lnSpc>
            </a:pPr>
            <a:r>
              <a:rPr sz="2400" dirty="0">
                <a:latin typeface="Times New Roman"/>
                <a:cs typeface="Times New Roman"/>
              </a:rPr>
              <a:t>of</a:t>
            </a:r>
            <a:r>
              <a:rPr sz="2400" spc="-5" dirty="0">
                <a:latin typeface="Times New Roman"/>
                <a:cs typeface="Times New Roman"/>
              </a:rPr>
              <a:t> </a:t>
            </a:r>
            <a:r>
              <a:rPr sz="2400" spc="-20" dirty="0">
                <a:latin typeface="Times New Roman"/>
                <a:cs typeface="Times New Roman"/>
              </a:rPr>
              <a:t>delivery.</a:t>
            </a:r>
            <a:endParaRPr sz="2400">
              <a:latin typeface="Times New Roman"/>
              <a:cs typeface="Times New Roman"/>
            </a:endParaRPr>
          </a:p>
        </p:txBody>
      </p:sp>
      <p:sp>
        <p:nvSpPr>
          <p:cNvPr id="4" name="object 4"/>
          <p:cNvSpPr/>
          <p:nvPr/>
        </p:nvSpPr>
        <p:spPr>
          <a:xfrm>
            <a:off x="4572000" y="5181600"/>
            <a:ext cx="3219450" cy="1295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48</a:t>
            </a:fld>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9633"/>
            <a:ext cx="4489450" cy="513715"/>
          </a:xfrm>
          <a:prstGeom prst="rect">
            <a:avLst/>
          </a:prstGeom>
        </p:spPr>
        <p:txBody>
          <a:bodyPr vert="horz" wrap="square" lIns="0" tIns="13335" rIns="0" bIns="0" rtlCol="0">
            <a:spAutoFit/>
          </a:bodyPr>
          <a:lstStyle/>
          <a:p>
            <a:pPr marL="12700">
              <a:lnSpc>
                <a:spcPct val="100000"/>
              </a:lnSpc>
              <a:spcBef>
                <a:spcPts val="105"/>
              </a:spcBef>
            </a:pPr>
            <a:r>
              <a:rPr sz="3200" dirty="0"/>
              <a:t>1.4 S</a:t>
            </a:r>
            <a:r>
              <a:rPr sz="2550" dirty="0"/>
              <a:t>YSTEM</a:t>
            </a:r>
            <a:r>
              <a:rPr sz="2550" spc="145" dirty="0"/>
              <a:t> </a:t>
            </a:r>
            <a:r>
              <a:rPr sz="3200" dirty="0"/>
              <a:t>C</a:t>
            </a:r>
            <a:r>
              <a:rPr sz="2550" dirty="0"/>
              <a:t>ONTROLLER</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49</a:t>
            </a:fld>
            <a:endParaRPr dirty="0"/>
          </a:p>
        </p:txBody>
      </p:sp>
      <p:sp>
        <p:nvSpPr>
          <p:cNvPr id="3" name="object 3"/>
          <p:cNvSpPr txBox="1"/>
          <p:nvPr/>
        </p:nvSpPr>
        <p:spPr>
          <a:xfrm>
            <a:off x="535940" y="1394201"/>
            <a:ext cx="7980680" cy="3623310"/>
          </a:xfrm>
          <a:prstGeom prst="rect">
            <a:avLst/>
          </a:prstGeom>
        </p:spPr>
        <p:txBody>
          <a:bodyPr vert="horz" wrap="square" lIns="0" tIns="12700" rIns="0" bIns="0" rtlCol="0">
            <a:spAutoFit/>
          </a:bodyPr>
          <a:lstStyle/>
          <a:p>
            <a:pPr marL="287020" marR="26034"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system controller connects the system </a:t>
            </a:r>
            <a:r>
              <a:rPr sz="2400" spc="-5" dirty="0">
                <a:latin typeface="Times New Roman"/>
                <a:cs typeface="Times New Roman"/>
              </a:rPr>
              <a:t>CPU </a:t>
            </a:r>
            <a:r>
              <a:rPr sz="2400" dirty="0">
                <a:latin typeface="Times New Roman"/>
                <a:cs typeface="Times New Roman"/>
              </a:rPr>
              <a:t>to system  </a:t>
            </a:r>
            <a:r>
              <a:rPr sz="2400" spc="-30" dirty="0">
                <a:latin typeface="Times New Roman"/>
                <a:cs typeface="Times New Roman"/>
              </a:rPr>
              <a:t>memory, </a:t>
            </a:r>
            <a:r>
              <a:rPr sz="2400" spc="-5" dirty="0">
                <a:latin typeface="Times New Roman"/>
                <a:cs typeface="Times New Roman"/>
              </a:rPr>
              <a:t>PCI </a:t>
            </a:r>
            <a:r>
              <a:rPr sz="2400" dirty="0">
                <a:latin typeface="Times New Roman"/>
                <a:cs typeface="Times New Roman"/>
              </a:rPr>
              <a:t>bus. I/0 ports, and external </a:t>
            </a:r>
            <a:r>
              <a:rPr sz="2400" spc="-5" dirty="0">
                <a:latin typeface="Times New Roman"/>
                <a:cs typeface="Times New Roman"/>
              </a:rPr>
              <a:t>communication</a:t>
            </a:r>
            <a:r>
              <a:rPr sz="2400" spc="-30" dirty="0">
                <a:latin typeface="Times New Roman"/>
                <a:cs typeface="Times New Roman"/>
              </a:rPr>
              <a:t> </a:t>
            </a:r>
            <a:r>
              <a:rPr sz="2400" dirty="0">
                <a:latin typeface="Times New Roman"/>
                <a:cs typeface="Times New Roman"/>
              </a:rPr>
              <a:t>links.</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While </a:t>
            </a:r>
            <a:r>
              <a:rPr sz="2400" dirty="0">
                <a:latin typeface="Times New Roman"/>
                <a:cs typeface="Times New Roman"/>
              </a:rPr>
              <a:t>the </a:t>
            </a:r>
            <a:r>
              <a:rPr sz="2400" spc="-30" dirty="0">
                <a:latin typeface="Times New Roman"/>
                <a:cs typeface="Times New Roman"/>
              </a:rPr>
              <a:t>CPU’s </a:t>
            </a:r>
            <a:r>
              <a:rPr sz="2400" dirty="0">
                <a:latin typeface="Times New Roman"/>
                <a:cs typeface="Times New Roman"/>
              </a:rPr>
              <a:t>task in the </a:t>
            </a:r>
            <a:r>
              <a:rPr sz="2400" spc="-5" dirty="0">
                <a:latin typeface="Times New Roman"/>
                <a:cs typeface="Times New Roman"/>
              </a:rPr>
              <a:t>system </a:t>
            </a:r>
            <a:r>
              <a:rPr sz="2400" dirty="0">
                <a:latin typeface="Times New Roman"/>
                <a:cs typeface="Times New Roman"/>
              </a:rPr>
              <a:t>is to process</a:t>
            </a:r>
            <a:r>
              <a:rPr sz="2400" spc="-75" dirty="0">
                <a:latin typeface="Times New Roman"/>
                <a:cs typeface="Times New Roman"/>
              </a:rPr>
              <a:t> </a:t>
            </a:r>
            <a:r>
              <a:rPr sz="2400" dirty="0">
                <a:latin typeface="Times New Roman"/>
                <a:cs typeface="Times New Roman"/>
              </a:rPr>
              <a:t>data.</a:t>
            </a:r>
            <a:endParaRPr sz="2400">
              <a:latin typeface="Times New Roman"/>
              <a:cs typeface="Times New Roman"/>
            </a:endParaRPr>
          </a:p>
          <a:p>
            <a:pPr marL="287020" marR="1045844"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System </a:t>
            </a:r>
            <a:r>
              <a:rPr sz="2400" spc="-5" dirty="0">
                <a:latin typeface="Times New Roman"/>
                <a:cs typeface="Times New Roman"/>
              </a:rPr>
              <a:t>controller's main function </a:t>
            </a:r>
            <a:r>
              <a:rPr sz="2400" dirty="0">
                <a:latin typeface="Times New Roman"/>
                <a:cs typeface="Times New Roman"/>
              </a:rPr>
              <a:t>is to coordinate</a:t>
            </a:r>
            <a:r>
              <a:rPr sz="2400" spc="-95" dirty="0">
                <a:latin typeface="Times New Roman"/>
                <a:cs typeface="Times New Roman"/>
              </a:rPr>
              <a:t> </a:t>
            </a:r>
            <a:r>
              <a:rPr sz="2400" dirty="0">
                <a:latin typeface="Times New Roman"/>
                <a:cs typeface="Times New Roman"/>
              </a:rPr>
              <a:t>data  </a:t>
            </a:r>
            <a:r>
              <a:rPr sz="2400" spc="-5" dirty="0">
                <a:latin typeface="Times New Roman"/>
                <a:cs typeface="Times New Roman"/>
              </a:rPr>
              <a:t>movement </a:t>
            </a:r>
            <a:r>
              <a:rPr sz="2400" dirty="0">
                <a:latin typeface="Times New Roman"/>
                <a:cs typeface="Times New Roman"/>
              </a:rPr>
              <a:t>in the</a:t>
            </a:r>
            <a:r>
              <a:rPr sz="2400" spc="-10"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287020" marR="842644"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system controller contains all the </a:t>
            </a:r>
            <a:r>
              <a:rPr sz="2400" spc="-5" dirty="0">
                <a:latin typeface="Times New Roman"/>
                <a:cs typeface="Times New Roman"/>
              </a:rPr>
              <a:t>major </a:t>
            </a:r>
            <a:r>
              <a:rPr sz="2400" dirty="0">
                <a:latin typeface="Times New Roman"/>
                <a:cs typeface="Times New Roman"/>
              </a:rPr>
              <a:t>functional  </a:t>
            </a:r>
            <a:r>
              <a:rPr sz="2400" spc="-5" dirty="0">
                <a:latin typeface="Times New Roman"/>
                <a:cs typeface="Times New Roman"/>
              </a:rPr>
              <a:t>modules </a:t>
            </a:r>
            <a:r>
              <a:rPr sz="2400" dirty="0">
                <a:latin typeface="Times New Roman"/>
                <a:cs typeface="Times New Roman"/>
              </a:rPr>
              <a:t>required for </a:t>
            </a:r>
            <a:r>
              <a:rPr sz="2400" spc="-10" dirty="0">
                <a:latin typeface="Times New Roman"/>
                <a:cs typeface="Times New Roman"/>
              </a:rPr>
              <a:t>most </a:t>
            </a:r>
            <a:r>
              <a:rPr sz="2400" dirty="0">
                <a:latin typeface="Times New Roman"/>
                <a:cs typeface="Times New Roman"/>
              </a:rPr>
              <a:t>system on a chip</a:t>
            </a:r>
            <a:r>
              <a:rPr sz="2400" spc="-90" dirty="0">
                <a:latin typeface="Times New Roman"/>
                <a:cs typeface="Times New Roman"/>
              </a:rPr>
              <a:t> </a:t>
            </a:r>
            <a:r>
              <a:rPr sz="2400" dirty="0">
                <a:latin typeface="Times New Roman"/>
                <a:cs typeface="Times New Roman"/>
              </a:rPr>
              <a:t>application.</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entire system control function can be easily </a:t>
            </a:r>
            <a:r>
              <a:rPr sz="2400" spc="-5" dirty="0">
                <a:latin typeface="Times New Roman"/>
                <a:cs typeface="Times New Roman"/>
              </a:rPr>
              <a:t>integrated</a:t>
            </a:r>
            <a:r>
              <a:rPr sz="2400" spc="-210" dirty="0">
                <a:latin typeface="Times New Roman"/>
                <a:cs typeface="Times New Roman"/>
              </a:rPr>
              <a:t> </a:t>
            </a:r>
            <a:r>
              <a:rPr sz="2400" dirty="0">
                <a:latin typeface="Times New Roman"/>
                <a:cs typeface="Times New Roman"/>
              </a:rPr>
              <a:t>into  a single </a:t>
            </a:r>
            <a:r>
              <a:rPr sz="2400" spc="-5" dirty="0">
                <a:latin typeface="Times New Roman"/>
                <a:cs typeface="Times New Roman"/>
              </a:rPr>
              <a:t>Programmable </a:t>
            </a:r>
            <a:r>
              <a:rPr sz="2400" dirty="0">
                <a:latin typeface="Times New Roman"/>
                <a:cs typeface="Times New Roman"/>
              </a:rPr>
              <a:t>Logic Device</a:t>
            </a:r>
            <a:r>
              <a:rPr sz="2400" spc="-60" dirty="0">
                <a:latin typeface="Times New Roman"/>
                <a:cs typeface="Times New Roman"/>
              </a:rPr>
              <a:t> </a:t>
            </a:r>
            <a:r>
              <a:rPr sz="2400" spc="-5" dirty="0">
                <a:latin typeface="Times New Roman"/>
                <a:cs typeface="Times New Roman"/>
              </a:rPr>
              <a:t>(PLD).</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2017" y="0"/>
            <a:ext cx="8550275" cy="6858000"/>
            <a:chOff x="232017" y="0"/>
            <a:chExt cx="8550275" cy="6858000"/>
          </a:xfrm>
        </p:grpSpPr>
        <p:sp>
          <p:nvSpPr>
            <p:cNvPr id="3" name="object 3"/>
            <p:cNvSpPr/>
            <p:nvPr/>
          </p:nvSpPr>
          <p:spPr>
            <a:xfrm>
              <a:off x="8762999"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4" name="object 4"/>
            <p:cNvSpPr/>
            <p:nvPr/>
          </p:nvSpPr>
          <p:spPr>
            <a:xfrm>
              <a:off x="232017" y="771401"/>
              <a:ext cx="8473070" cy="5492238"/>
            </a:xfrm>
            <a:prstGeom prst="rect">
              <a:avLst/>
            </a:prstGeom>
            <a:noFill/>
          </p:spPr>
          <p:txBody>
            <a:bodyPr wrap="square" lIns="0" tIns="0" rIns="0" bIns="0" rtlCol="0"/>
            <a:lstStyle/>
            <a:p>
              <a:endParaRPr/>
            </a:p>
          </p:txBody>
        </p:sp>
      </p:grpSp>
      <p:sp>
        <p:nvSpPr>
          <p:cNvPr id="5" name="object 5"/>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6" name="object 6"/>
          <p:cNvGrpSpPr/>
          <p:nvPr/>
        </p:nvGrpSpPr>
        <p:grpSpPr>
          <a:xfrm>
            <a:off x="8839200" y="0"/>
            <a:ext cx="304800" cy="6858000"/>
            <a:chOff x="8839200" y="0"/>
            <a:chExt cx="304800" cy="6858000"/>
          </a:xfrm>
        </p:grpSpPr>
        <p:sp>
          <p:nvSpPr>
            <p:cNvPr id="7" name="object 7"/>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8" name="object 8"/>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9" name="object 9"/>
          <p:cNvSpPr txBox="1"/>
          <p:nvPr/>
        </p:nvSpPr>
        <p:spPr>
          <a:xfrm>
            <a:off x="535940" y="556001"/>
            <a:ext cx="7243445" cy="3912235"/>
          </a:xfrm>
          <a:prstGeom prst="rect">
            <a:avLst/>
          </a:prstGeom>
        </p:spPr>
        <p:txBody>
          <a:bodyPr vert="horz" wrap="square" lIns="0" tIns="88900" rIns="0" bIns="0" rtlCol="0">
            <a:spAutoFit/>
          </a:bodyPr>
          <a:lstStyle/>
          <a:p>
            <a:pPr marL="287020" indent="-274320">
              <a:lnSpc>
                <a:spcPct val="100000"/>
              </a:lnSpc>
              <a:spcBef>
                <a:spcPts val="700"/>
              </a:spcBef>
              <a:buClr>
                <a:srgbClr val="FE8537"/>
              </a:buClr>
              <a:buSzPct val="68750"/>
              <a:buFont typeface="Wingdings"/>
              <a:buChar char=""/>
              <a:tabLst>
                <a:tab pos="287020" algn="l"/>
              </a:tabLst>
            </a:pPr>
            <a:r>
              <a:rPr sz="2400" b="1" spc="-10" dirty="0">
                <a:latin typeface="Times New Roman"/>
                <a:cs typeface="Times New Roman"/>
              </a:rPr>
              <a:t>Firmware</a:t>
            </a:r>
            <a:endParaRPr sz="2400">
              <a:latin typeface="Times New Roman"/>
              <a:cs typeface="Times New Roman"/>
            </a:endParaRPr>
          </a:p>
          <a:p>
            <a:pPr marL="287020" marR="207010" indent="-274320">
              <a:lnSpc>
                <a:spcPct val="100000"/>
              </a:lnSpc>
              <a:spcBef>
                <a:spcPts val="600"/>
              </a:spcBef>
              <a:buClr>
                <a:srgbClr val="FE8537"/>
              </a:buClr>
              <a:buSzPct val="68750"/>
              <a:buFont typeface="Wingdings"/>
              <a:buChar char=""/>
              <a:tabLst>
                <a:tab pos="515620" algn="l"/>
                <a:tab pos="516255" algn="l"/>
              </a:tabLst>
            </a:pPr>
            <a:r>
              <a:rPr dirty="0"/>
              <a:t>	</a:t>
            </a:r>
            <a:r>
              <a:rPr sz="2400" spc="-5" dirty="0">
                <a:latin typeface="Times New Roman"/>
                <a:cs typeface="Times New Roman"/>
              </a:rPr>
              <a:t>Firmware </a:t>
            </a:r>
            <a:r>
              <a:rPr sz="2400" dirty="0">
                <a:latin typeface="Times New Roman"/>
                <a:cs typeface="Times New Roman"/>
              </a:rPr>
              <a:t>is a software program </a:t>
            </a:r>
            <a:r>
              <a:rPr sz="2400" spc="-5" dirty="0">
                <a:latin typeface="Times New Roman"/>
                <a:cs typeface="Times New Roman"/>
              </a:rPr>
              <a:t>permanently </a:t>
            </a:r>
            <a:r>
              <a:rPr sz="2400" dirty="0">
                <a:latin typeface="Times New Roman"/>
                <a:cs typeface="Times New Roman"/>
              </a:rPr>
              <a:t>etched  into a hardware device such as a keyboards, hard</a:t>
            </a:r>
            <a:r>
              <a:rPr sz="2400" spc="-160" dirty="0">
                <a:latin typeface="Times New Roman"/>
                <a:cs typeface="Times New Roman"/>
              </a:rPr>
              <a:t> </a:t>
            </a:r>
            <a:r>
              <a:rPr sz="2400" dirty="0">
                <a:latin typeface="Times New Roman"/>
                <a:cs typeface="Times New Roman"/>
              </a:rPr>
              <a:t>drive,  </a:t>
            </a:r>
            <a:r>
              <a:rPr sz="2400" spc="-5" dirty="0">
                <a:latin typeface="Times New Roman"/>
                <a:cs typeface="Times New Roman"/>
              </a:rPr>
              <a:t>BIOS, </a:t>
            </a:r>
            <a:r>
              <a:rPr sz="2400" dirty="0">
                <a:latin typeface="Times New Roman"/>
                <a:cs typeface="Times New Roman"/>
              </a:rPr>
              <a:t>or video cards. It is </a:t>
            </a:r>
            <a:r>
              <a:rPr sz="2400" spc="-5" dirty="0">
                <a:latin typeface="Times New Roman"/>
                <a:cs typeface="Times New Roman"/>
              </a:rPr>
              <a:t>programmed </a:t>
            </a:r>
            <a:r>
              <a:rPr sz="2400" dirty="0">
                <a:latin typeface="Times New Roman"/>
                <a:cs typeface="Times New Roman"/>
              </a:rPr>
              <a:t>to give  </a:t>
            </a:r>
            <a:r>
              <a:rPr sz="2400" spc="-5" dirty="0">
                <a:latin typeface="Times New Roman"/>
                <a:cs typeface="Times New Roman"/>
              </a:rPr>
              <a:t>permanent </a:t>
            </a:r>
            <a:r>
              <a:rPr sz="2400" dirty="0">
                <a:latin typeface="Times New Roman"/>
                <a:cs typeface="Times New Roman"/>
              </a:rPr>
              <a:t>instructions to </a:t>
            </a:r>
            <a:r>
              <a:rPr sz="2400" spc="-5" dirty="0">
                <a:latin typeface="Times New Roman"/>
                <a:cs typeface="Times New Roman"/>
              </a:rPr>
              <a:t>communicate </a:t>
            </a:r>
            <a:r>
              <a:rPr sz="2400" dirty="0">
                <a:latin typeface="Times New Roman"/>
                <a:cs typeface="Times New Roman"/>
              </a:rPr>
              <a:t>with other  devices and perform functions like basic input/output  tasks.</a:t>
            </a:r>
            <a:endParaRPr sz="2400">
              <a:latin typeface="Times New Roman"/>
              <a:cs typeface="Times New Roman"/>
            </a:endParaRPr>
          </a:p>
          <a:p>
            <a:pPr marL="287020" marR="5080"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Firmware </a:t>
            </a:r>
            <a:r>
              <a:rPr sz="2400" dirty="0">
                <a:latin typeface="Times New Roman"/>
                <a:cs typeface="Times New Roman"/>
              </a:rPr>
              <a:t>is typically stored in the </a:t>
            </a:r>
            <a:r>
              <a:rPr sz="2400" spc="-5" dirty="0">
                <a:latin typeface="Times New Roman"/>
                <a:cs typeface="Times New Roman"/>
              </a:rPr>
              <a:t>flash ROM </a:t>
            </a:r>
            <a:r>
              <a:rPr sz="2400" dirty="0">
                <a:latin typeface="Times New Roman"/>
                <a:cs typeface="Times New Roman"/>
              </a:rPr>
              <a:t>(read</a:t>
            </a:r>
            <a:r>
              <a:rPr sz="2400" spc="-95" dirty="0">
                <a:latin typeface="Times New Roman"/>
                <a:cs typeface="Times New Roman"/>
              </a:rPr>
              <a:t> </a:t>
            </a:r>
            <a:r>
              <a:rPr sz="2400" dirty="0">
                <a:latin typeface="Times New Roman"/>
                <a:cs typeface="Times New Roman"/>
              </a:rPr>
              <a:t>only  </a:t>
            </a:r>
            <a:r>
              <a:rPr sz="2400" spc="-10" dirty="0">
                <a:latin typeface="Times New Roman"/>
                <a:cs typeface="Times New Roman"/>
              </a:rPr>
              <a:t>memory) </a:t>
            </a:r>
            <a:r>
              <a:rPr sz="2400" dirty="0">
                <a:latin typeface="Times New Roman"/>
                <a:cs typeface="Times New Roman"/>
              </a:rPr>
              <a:t>of a hardware device. It can be erased and  rewritten.</a:t>
            </a:r>
            <a:endParaRPr sz="2400">
              <a:latin typeface="Times New Roman"/>
              <a:cs typeface="Times New Roman"/>
            </a:endParaRPr>
          </a:p>
        </p:txBody>
      </p:sp>
      <p:sp>
        <p:nvSpPr>
          <p:cNvPr id="10" name="object 10"/>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5</a:t>
            </a:fld>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327"/>
            <a:ext cx="3572510" cy="514350"/>
          </a:xfrm>
          <a:prstGeom prst="rect">
            <a:avLst/>
          </a:prstGeom>
        </p:spPr>
        <p:txBody>
          <a:bodyPr vert="horz" wrap="square" lIns="0" tIns="13335" rIns="0" bIns="0" rtlCol="0">
            <a:spAutoFit/>
          </a:bodyPr>
          <a:lstStyle/>
          <a:p>
            <a:pPr marL="12700">
              <a:lnSpc>
                <a:spcPct val="100000"/>
              </a:lnSpc>
              <a:spcBef>
                <a:spcPts val="105"/>
              </a:spcBef>
              <a:tabLst>
                <a:tab pos="723265" algn="l"/>
                <a:tab pos="2337435" algn="l"/>
              </a:tabLst>
            </a:pPr>
            <a:r>
              <a:rPr sz="3200" dirty="0">
                <a:solidFill>
                  <a:srgbClr val="000000"/>
                </a:solidFill>
              </a:rPr>
              <a:t>1.5	BIOS</a:t>
            </a:r>
            <a:r>
              <a:rPr sz="3200" spc="-15" dirty="0">
                <a:solidFill>
                  <a:srgbClr val="000000"/>
                </a:solidFill>
              </a:rPr>
              <a:t> </a:t>
            </a:r>
            <a:r>
              <a:rPr sz="3200" spc="5" dirty="0">
                <a:solidFill>
                  <a:srgbClr val="000000"/>
                </a:solidFill>
              </a:rPr>
              <a:t>&amp;</a:t>
            </a:r>
            <a:r>
              <a:rPr sz="3200" dirty="0">
                <a:solidFill>
                  <a:srgbClr val="000000"/>
                </a:solidFill>
              </a:rPr>
              <a:t>	CMOS</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50</a:t>
            </a:fld>
            <a:endParaRPr dirty="0"/>
          </a:p>
        </p:txBody>
      </p:sp>
      <p:sp>
        <p:nvSpPr>
          <p:cNvPr id="3" name="object 3"/>
          <p:cNvSpPr txBox="1"/>
          <p:nvPr/>
        </p:nvSpPr>
        <p:spPr>
          <a:xfrm>
            <a:off x="307340" y="871469"/>
            <a:ext cx="8297545" cy="5116830"/>
          </a:xfrm>
          <a:prstGeom prst="rect">
            <a:avLst/>
          </a:prstGeom>
        </p:spPr>
        <p:txBody>
          <a:bodyPr vert="horz" wrap="square" lIns="0" tIns="12700" rIns="0" bIns="0" rtlCol="0">
            <a:spAutoFit/>
          </a:bodyPr>
          <a:lstStyle/>
          <a:p>
            <a:pPr marL="287020" marR="409575" indent="-274320">
              <a:lnSpc>
                <a:spcPct val="150000"/>
              </a:lnSpc>
              <a:spcBef>
                <a:spcPts val="100"/>
              </a:spcBef>
              <a:buClr>
                <a:srgbClr val="FE8537"/>
              </a:buClr>
              <a:buSzPct val="68750"/>
              <a:buFont typeface="Wingdings"/>
              <a:buChar char=""/>
              <a:tabLst>
                <a:tab pos="287020" algn="l"/>
              </a:tabLst>
            </a:pPr>
            <a:r>
              <a:rPr sz="2400" spc="-5" dirty="0">
                <a:latin typeface="Times New Roman"/>
                <a:cs typeface="Times New Roman"/>
              </a:rPr>
              <a:t>BIOS </a:t>
            </a:r>
            <a:r>
              <a:rPr sz="2400" dirty="0">
                <a:latin typeface="Times New Roman"/>
                <a:cs typeface="Times New Roman"/>
              </a:rPr>
              <a:t>stands for Basic Input/Output </a:t>
            </a:r>
            <a:r>
              <a:rPr sz="2400" spc="-5" dirty="0">
                <a:latin typeface="Times New Roman"/>
                <a:cs typeface="Times New Roman"/>
              </a:rPr>
              <a:t>System. </a:t>
            </a:r>
            <a:r>
              <a:rPr sz="2400" dirty="0">
                <a:latin typeface="Times New Roman"/>
                <a:cs typeface="Times New Roman"/>
              </a:rPr>
              <a:t>It contains basic  instructions to </a:t>
            </a:r>
            <a:r>
              <a:rPr sz="2400" spc="-5" dirty="0">
                <a:latin typeface="Times New Roman"/>
                <a:cs typeface="Times New Roman"/>
              </a:rPr>
              <a:t>interact </a:t>
            </a:r>
            <a:r>
              <a:rPr sz="2400" dirty="0">
                <a:latin typeface="Times New Roman"/>
                <a:cs typeface="Times New Roman"/>
              </a:rPr>
              <a:t>with various hardware </a:t>
            </a:r>
            <a:r>
              <a:rPr sz="2400" spc="-5" dirty="0">
                <a:latin typeface="Times New Roman"/>
                <a:cs typeface="Times New Roman"/>
              </a:rPr>
              <a:t>modules </a:t>
            </a:r>
            <a:r>
              <a:rPr sz="2400" dirty="0">
                <a:latin typeface="Times New Roman"/>
                <a:cs typeface="Times New Roman"/>
              </a:rPr>
              <a:t>such</a:t>
            </a:r>
            <a:r>
              <a:rPr sz="2400" spc="-140" dirty="0">
                <a:latin typeface="Times New Roman"/>
                <a:cs typeface="Times New Roman"/>
              </a:rPr>
              <a:t> </a:t>
            </a:r>
            <a:r>
              <a:rPr sz="2400" dirty="0">
                <a:latin typeface="Times New Roman"/>
                <a:cs typeface="Times New Roman"/>
              </a:rPr>
              <a:t>as  Motherboard controllers or that of interface cards. </a:t>
            </a:r>
            <a:r>
              <a:rPr sz="2400" spc="-5" dirty="0">
                <a:latin typeface="Times New Roman"/>
                <a:cs typeface="Times New Roman"/>
              </a:rPr>
              <a:t>BIOS </a:t>
            </a:r>
            <a:r>
              <a:rPr sz="2400" dirty="0">
                <a:latin typeface="Times New Roman"/>
                <a:cs typeface="Times New Roman"/>
              </a:rPr>
              <a:t>is</a:t>
            </a:r>
            <a:r>
              <a:rPr sz="2400" spc="-185" dirty="0">
                <a:latin typeface="Times New Roman"/>
                <a:cs typeface="Times New Roman"/>
              </a:rPr>
              <a:t> </a:t>
            </a:r>
            <a:r>
              <a:rPr sz="2400" dirty="0">
                <a:latin typeface="Times New Roman"/>
                <a:cs typeface="Times New Roman"/>
              </a:rPr>
              <a:t>the  software that is run by a </a:t>
            </a:r>
            <a:r>
              <a:rPr sz="2400" spc="-5" dirty="0">
                <a:latin typeface="Times New Roman"/>
                <a:cs typeface="Times New Roman"/>
              </a:rPr>
              <a:t>computer when </a:t>
            </a:r>
            <a:r>
              <a:rPr sz="2400" dirty="0">
                <a:latin typeface="Times New Roman"/>
                <a:cs typeface="Times New Roman"/>
              </a:rPr>
              <a:t>first powered</a:t>
            </a:r>
            <a:r>
              <a:rPr sz="2400" spc="-70" dirty="0">
                <a:latin typeface="Times New Roman"/>
                <a:cs typeface="Times New Roman"/>
              </a:rPr>
              <a:t> </a:t>
            </a:r>
            <a:r>
              <a:rPr sz="2400" dirty="0">
                <a:latin typeface="Times New Roman"/>
                <a:cs typeface="Times New Roman"/>
              </a:rPr>
              <a:t>on.</a:t>
            </a:r>
            <a:endParaRPr sz="2400">
              <a:latin typeface="Times New Roman"/>
              <a:cs typeface="Times New Roman"/>
            </a:endParaRPr>
          </a:p>
          <a:p>
            <a:pPr marL="287020" indent="-274320">
              <a:lnSpc>
                <a:spcPct val="100000"/>
              </a:lnSpc>
              <a:spcBef>
                <a:spcPts val="2039"/>
              </a:spcBef>
              <a:buClr>
                <a:srgbClr val="FE8537"/>
              </a:buClr>
              <a:buSzPct val="68750"/>
              <a:buFont typeface="Wingdings"/>
              <a:buChar char=""/>
              <a:tabLst>
                <a:tab pos="287020" algn="l"/>
              </a:tabLst>
            </a:pPr>
            <a:r>
              <a:rPr sz="2400" spc="-5" dirty="0">
                <a:latin typeface="Times New Roman"/>
                <a:cs typeface="Times New Roman"/>
              </a:rPr>
              <a:t>BIOS </a:t>
            </a:r>
            <a:r>
              <a:rPr sz="2400" dirty="0">
                <a:latin typeface="Times New Roman"/>
                <a:cs typeface="Times New Roman"/>
              </a:rPr>
              <a:t>is also </a:t>
            </a:r>
            <a:r>
              <a:rPr sz="2400" spc="-5" dirty="0">
                <a:latin typeface="Times New Roman"/>
                <a:cs typeface="Times New Roman"/>
              </a:rPr>
              <a:t>known </a:t>
            </a:r>
            <a:r>
              <a:rPr sz="2400" dirty="0">
                <a:latin typeface="Times New Roman"/>
                <a:cs typeface="Times New Roman"/>
              </a:rPr>
              <a:t>as PC </a:t>
            </a:r>
            <a:r>
              <a:rPr sz="2400" spc="-5" dirty="0">
                <a:latin typeface="Times New Roman"/>
                <a:cs typeface="Times New Roman"/>
              </a:rPr>
              <a:t>firmware </a:t>
            </a:r>
            <a:r>
              <a:rPr sz="2400" dirty="0">
                <a:latin typeface="Times New Roman"/>
                <a:cs typeface="Times New Roman"/>
              </a:rPr>
              <a:t>because it is an integral</a:t>
            </a:r>
            <a:r>
              <a:rPr sz="2400" spc="-95" dirty="0">
                <a:latin typeface="Times New Roman"/>
                <a:cs typeface="Times New Roman"/>
              </a:rPr>
              <a:t> </a:t>
            </a:r>
            <a:r>
              <a:rPr sz="2400" dirty="0">
                <a:latin typeface="Times New Roman"/>
                <a:cs typeface="Times New Roman"/>
              </a:rPr>
              <a:t>part</a:t>
            </a:r>
            <a:endParaRPr sz="2400">
              <a:latin typeface="Times New Roman"/>
              <a:cs typeface="Times New Roman"/>
            </a:endParaRPr>
          </a:p>
          <a:p>
            <a:pPr marL="287020">
              <a:lnSpc>
                <a:spcPct val="100000"/>
              </a:lnSpc>
              <a:spcBef>
                <a:spcPts val="1440"/>
              </a:spcBef>
            </a:pPr>
            <a:r>
              <a:rPr sz="2400" dirty="0">
                <a:latin typeface="Times New Roman"/>
                <a:cs typeface="Times New Roman"/>
              </a:rPr>
              <a:t>of the</a:t>
            </a:r>
            <a:r>
              <a:rPr sz="2400" spc="-25" dirty="0">
                <a:latin typeface="Times New Roman"/>
                <a:cs typeface="Times New Roman"/>
              </a:rPr>
              <a:t> </a:t>
            </a:r>
            <a:r>
              <a:rPr sz="2400" spc="-5" dirty="0">
                <a:latin typeface="Times New Roman"/>
                <a:cs typeface="Times New Roman"/>
              </a:rPr>
              <a:t>motherboard.</a:t>
            </a:r>
            <a:endParaRPr sz="2400">
              <a:latin typeface="Times New Roman"/>
              <a:cs typeface="Times New Roman"/>
            </a:endParaRPr>
          </a:p>
          <a:p>
            <a:pPr marL="287020" marR="5080" indent="-274955">
              <a:lnSpc>
                <a:spcPct val="150000"/>
              </a:lnSpc>
              <a:spcBef>
                <a:spcPts val="605"/>
              </a:spcBef>
              <a:buClr>
                <a:srgbClr val="FE8537"/>
              </a:buClr>
              <a:buSzPct val="68750"/>
              <a:buFont typeface="Wingdings"/>
              <a:buChar char=""/>
              <a:tabLst>
                <a:tab pos="287020" algn="l"/>
              </a:tabLst>
            </a:pPr>
            <a:r>
              <a:rPr sz="2400" spc="-5" dirty="0">
                <a:latin typeface="Times New Roman"/>
                <a:cs typeface="Times New Roman"/>
              </a:rPr>
              <a:t>BIOS means </a:t>
            </a:r>
            <a:r>
              <a:rPr sz="2400" b="1" dirty="0">
                <a:latin typeface="Times New Roman"/>
                <a:cs typeface="Times New Roman"/>
              </a:rPr>
              <a:t>B</a:t>
            </a:r>
            <a:r>
              <a:rPr sz="2400" dirty="0">
                <a:latin typeface="Times New Roman"/>
                <a:cs typeface="Times New Roman"/>
              </a:rPr>
              <a:t>asic </a:t>
            </a:r>
            <a:r>
              <a:rPr sz="2400" b="1" dirty="0">
                <a:latin typeface="Times New Roman"/>
                <a:cs typeface="Times New Roman"/>
              </a:rPr>
              <a:t>I</a:t>
            </a:r>
            <a:r>
              <a:rPr sz="2400" dirty="0">
                <a:latin typeface="Times New Roman"/>
                <a:cs typeface="Times New Roman"/>
              </a:rPr>
              <a:t>nput </a:t>
            </a:r>
            <a:r>
              <a:rPr sz="2400" b="1" dirty="0">
                <a:latin typeface="Times New Roman"/>
                <a:cs typeface="Times New Roman"/>
              </a:rPr>
              <a:t>O</a:t>
            </a:r>
            <a:r>
              <a:rPr sz="2400" dirty="0">
                <a:latin typeface="Times New Roman"/>
                <a:cs typeface="Times New Roman"/>
              </a:rPr>
              <a:t>utput </a:t>
            </a:r>
            <a:r>
              <a:rPr sz="2400" b="1" spc="-5" dirty="0">
                <a:latin typeface="Times New Roman"/>
                <a:cs typeface="Times New Roman"/>
              </a:rPr>
              <a:t>S</a:t>
            </a:r>
            <a:r>
              <a:rPr sz="2400" spc="-5" dirty="0">
                <a:latin typeface="Times New Roman"/>
                <a:cs typeface="Times New Roman"/>
              </a:rPr>
              <a:t>ystem. </a:t>
            </a:r>
            <a:r>
              <a:rPr sz="2400" dirty="0">
                <a:latin typeface="Times New Roman"/>
                <a:cs typeface="Times New Roman"/>
              </a:rPr>
              <a:t>It is the first thing that  operates when the </a:t>
            </a:r>
            <a:r>
              <a:rPr sz="2400" spc="-5" dirty="0">
                <a:latin typeface="Times New Roman"/>
                <a:cs typeface="Times New Roman"/>
              </a:rPr>
              <a:t>computer </a:t>
            </a:r>
            <a:r>
              <a:rPr sz="2400" dirty="0">
                <a:latin typeface="Times New Roman"/>
                <a:cs typeface="Times New Roman"/>
              </a:rPr>
              <a:t>is turned on, and is separate from</a:t>
            </a:r>
            <a:r>
              <a:rPr sz="2400" spc="-170" dirty="0">
                <a:latin typeface="Times New Roman"/>
                <a:cs typeface="Times New Roman"/>
              </a:rPr>
              <a:t> </a:t>
            </a:r>
            <a:r>
              <a:rPr sz="2400" dirty="0">
                <a:latin typeface="Times New Roman"/>
                <a:cs typeface="Times New Roman"/>
              </a:rPr>
              <a:t>the  </a:t>
            </a:r>
            <a:r>
              <a:rPr sz="2400" spc="-5" dirty="0">
                <a:latin typeface="Times New Roman"/>
                <a:cs typeface="Times New Roman"/>
              </a:rPr>
              <a:t>OS, </a:t>
            </a:r>
            <a:r>
              <a:rPr sz="2400" dirty="0">
                <a:latin typeface="Times New Roman"/>
                <a:cs typeface="Times New Roman"/>
              </a:rPr>
              <a:t>though it interacts with the</a:t>
            </a:r>
            <a:r>
              <a:rPr sz="2400" spc="-65" dirty="0">
                <a:latin typeface="Times New Roman"/>
                <a:cs typeface="Times New Roman"/>
              </a:rPr>
              <a:t> </a:t>
            </a:r>
            <a:r>
              <a:rPr sz="2400" spc="-5" dirty="0">
                <a:latin typeface="Times New Roman"/>
                <a:cs typeface="Times New Roman"/>
              </a:rPr>
              <a:t>OS.</a:t>
            </a:r>
            <a:endParaRPr sz="24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874"/>
            <a:ext cx="3111500" cy="452120"/>
          </a:xfrm>
          <a:prstGeom prst="rect">
            <a:avLst/>
          </a:prstGeom>
        </p:spPr>
        <p:txBody>
          <a:bodyPr vert="horz" wrap="square" lIns="0" tIns="12065" rIns="0" bIns="0" rtlCol="0">
            <a:spAutoFit/>
          </a:bodyPr>
          <a:lstStyle/>
          <a:p>
            <a:pPr marL="12700">
              <a:lnSpc>
                <a:spcPct val="100000"/>
              </a:lnSpc>
              <a:spcBef>
                <a:spcPts val="95"/>
              </a:spcBef>
            </a:pPr>
            <a:r>
              <a:rPr sz="2800" spc="-5" dirty="0"/>
              <a:t>BIOS</a:t>
            </a:r>
            <a:r>
              <a:rPr sz="2800" spc="-70" dirty="0"/>
              <a:t> </a:t>
            </a:r>
            <a:r>
              <a:rPr sz="2550" spc="5" dirty="0"/>
              <a:t>COMPONENT</a:t>
            </a:r>
            <a:endParaRPr sz="2550"/>
          </a:p>
        </p:txBody>
      </p:sp>
      <p:sp>
        <p:nvSpPr>
          <p:cNvPr id="3" name="object 3"/>
          <p:cNvSpPr txBox="1"/>
          <p:nvPr/>
        </p:nvSpPr>
        <p:spPr>
          <a:xfrm>
            <a:off x="307340" y="695308"/>
            <a:ext cx="8183245" cy="5233670"/>
          </a:xfrm>
          <a:prstGeom prst="rect">
            <a:avLst/>
          </a:prstGeom>
        </p:spPr>
        <p:txBody>
          <a:bodyPr vert="horz" wrap="square" lIns="0" tIns="57150" rIns="0" bIns="0" rtlCol="0">
            <a:spAutoFit/>
          </a:bodyPr>
          <a:lstStyle/>
          <a:p>
            <a:pPr marL="378460">
              <a:lnSpc>
                <a:spcPct val="100000"/>
              </a:lnSpc>
              <a:spcBef>
                <a:spcPts val="450"/>
              </a:spcBef>
            </a:pPr>
            <a:r>
              <a:rPr sz="2400" b="1" spc="-5" dirty="0">
                <a:latin typeface="Century Schoolbook"/>
                <a:cs typeface="Century Schoolbook"/>
              </a:rPr>
              <a:t>1. </a:t>
            </a:r>
            <a:r>
              <a:rPr sz="2800" b="1" spc="-5" dirty="0">
                <a:latin typeface="Times New Roman"/>
                <a:cs typeface="Times New Roman"/>
              </a:rPr>
              <a:t>BIOS ROM :</a:t>
            </a:r>
            <a:endParaRPr sz="2800">
              <a:latin typeface="Times New Roman"/>
              <a:cs typeface="Times New Roman"/>
            </a:endParaRPr>
          </a:p>
          <a:p>
            <a:pPr marL="652780" marR="527050" indent="-274955">
              <a:lnSpc>
                <a:spcPts val="2590"/>
              </a:lnSpc>
              <a:spcBef>
                <a:spcPts val="630"/>
              </a:spcBef>
              <a:buClr>
                <a:srgbClr val="FE8537"/>
              </a:buClr>
              <a:buSzPct val="79166"/>
              <a:buFont typeface="Wingdings"/>
              <a:buChar char=""/>
              <a:tabLst>
                <a:tab pos="653415" algn="l"/>
              </a:tabLst>
            </a:pPr>
            <a:r>
              <a:rPr sz="2400" dirty="0">
                <a:latin typeface="Times New Roman"/>
                <a:cs typeface="Times New Roman"/>
              </a:rPr>
              <a:t>The </a:t>
            </a:r>
            <a:r>
              <a:rPr sz="2400" spc="-5" dirty="0">
                <a:latin typeface="Times New Roman"/>
                <a:cs typeface="Times New Roman"/>
              </a:rPr>
              <a:t>main </a:t>
            </a:r>
            <a:r>
              <a:rPr sz="2400" dirty="0">
                <a:latin typeface="Times New Roman"/>
                <a:cs typeface="Times New Roman"/>
              </a:rPr>
              <a:t>hardware </a:t>
            </a:r>
            <a:r>
              <a:rPr sz="2400" spc="-5" dirty="0">
                <a:latin typeface="Times New Roman"/>
                <a:cs typeface="Times New Roman"/>
              </a:rPr>
              <a:t>component </a:t>
            </a:r>
            <a:r>
              <a:rPr sz="2400" dirty="0">
                <a:latin typeface="Times New Roman"/>
                <a:cs typeface="Times New Roman"/>
              </a:rPr>
              <a:t>of the system </a:t>
            </a:r>
            <a:r>
              <a:rPr sz="2400" spc="-5" dirty="0">
                <a:latin typeface="Times New Roman"/>
                <a:cs typeface="Times New Roman"/>
              </a:rPr>
              <a:t>BIOS </a:t>
            </a:r>
            <a:r>
              <a:rPr sz="2400" dirty="0">
                <a:latin typeface="Times New Roman"/>
                <a:cs typeface="Times New Roman"/>
              </a:rPr>
              <a:t>is</a:t>
            </a:r>
            <a:r>
              <a:rPr sz="2400" spc="-80" dirty="0">
                <a:latin typeface="Times New Roman"/>
                <a:cs typeface="Times New Roman"/>
              </a:rPr>
              <a:t> </a:t>
            </a:r>
            <a:r>
              <a:rPr sz="2400" dirty="0">
                <a:latin typeface="Times New Roman"/>
                <a:cs typeface="Times New Roman"/>
              </a:rPr>
              <a:t>the  system </a:t>
            </a:r>
            <a:r>
              <a:rPr sz="2400" spc="-5" dirty="0">
                <a:latin typeface="Times New Roman"/>
                <a:cs typeface="Times New Roman"/>
              </a:rPr>
              <a:t>BIOS ROM </a:t>
            </a:r>
            <a:r>
              <a:rPr sz="2400" dirty="0">
                <a:latin typeface="Times New Roman"/>
                <a:cs typeface="Times New Roman"/>
              </a:rPr>
              <a:t>itself.</a:t>
            </a:r>
            <a:endParaRPr sz="2400">
              <a:latin typeface="Times New Roman"/>
              <a:cs typeface="Times New Roman"/>
            </a:endParaRPr>
          </a:p>
          <a:p>
            <a:pPr marL="287020" marR="5080" indent="-274320">
              <a:lnSpc>
                <a:spcPts val="2590"/>
              </a:lnSpc>
              <a:spcBef>
                <a:spcPts val="610"/>
              </a:spcBef>
              <a:buClr>
                <a:srgbClr val="FE8537"/>
              </a:buClr>
              <a:buSzPct val="68750"/>
              <a:buFont typeface="Wingdings"/>
              <a:buChar char=""/>
              <a:tabLst>
                <a:tab pos="287020" algn="l"/>
              </a:tabLst>
            </a:pPr>
            <a:r>
              <a:rPr sz="2400" dirty="0">
                <a:latin typeface="Times New Roman"/>
                <a:cs typeface="Times New Roman"/>
              </a:rPr>
              <a:t>This is normally located in an </a:t>
            </a:r>
            <a:r>
              <a:rPr sz="2400" spc="-5" dirty="0">
                <a:latin typeface="Times New Roman"/>
                <a:cs typeface="Times New Roman"/>
              </a:rPr>
              <a:t>electrically-erasable </a:t>
            </a:r>
            <a:r>
              <a:rPr sz="2400" dirty="0">
                <a:latin typeface="Times New Roman"/>
                <a:cs typeface="Times New Roman"/>
              </a:rPr>
              <a:t>read-only  </a:t>
            </a:r>
            <a:r>
              <a:rPr sz="2400" spc="-10" dirty="0">
                <a:latin typeface="Times New Roman"/>
                <a:cs typeface="Times New Roman"/>
              </a:rPr>
              <a:t>memory </a:t>
            </a:r>
            <a:r>
              <a:rPr sz="2400" spc="-5" dirty="0">
                <a:latin typeface="Times New Roman"/>
                <a:cs typeface="Times New Roman"/>
              </a:rPr>
              <a:t>(EEPROM) </a:t>
            </a:r>
            <a:r>
              <a:rPr sz="2400" dirty="0">
                <a:latin typeface="Times New Roman"/>
                <a:cs typeface="Times New Roman"/>
              </a:rPr>
              <a:t>chip, which allows it to be updated</a:t>
            </a:r>
            <a:r>
              <a:rPr sz="2400" spc="-70" dirty="0">
                <a:latin typeface="Times New Roman"/>
                <a:cs typeface="Times New Roman"/>
              </a:rPr>
              <a:t> </a:t>
            </a:r>
            <a:r>
              <a:rPr sz="2400" dirty="0">
                <a:latin typeface="Times New Roman"/>
                <a:cs typeface="Times New Roman"/>
              </a:rPr>
              <a:t>through  software control. This </a:t>
            </a:r>
            <a:r>
              <a:rPr sz="2400" spc="-5" dirty="0">
                <a:latin typeface="Times New Roman"/>
                <a:cs typeface="Times New Roman"/>
              </a:rPr>
              <a:t>process </a:t>
            </a:r>
            <a:r>
              <a:rPr sz="2400" dirty="0">
                <a:latin typeface="Times New Roman"/>
                <a:cs typeface="Times New Roman"/>
              </a:rPr>
              <a:t>is </a:t>
            </a:r>
            <a:r>
              <a:rPr sz="2400" spc="-10" dirty="0">
                <a:latin typeface="Times New Roman"/>
                <a:cs typeface="Times New Roman"/>
              </a:rPr>
              <a:t>commonly </a:t>
            </a:r>
            <a:r>
              <a:rPr sz="2400" dirty="0">
                <a:latin typeface="Times New Roman"/>
                <a:cs typeface="Times New Roman"/>
              </a:rPr>
              <a:t>called flashing  </a:t>
            </a:r>
            <a:r>
              <a:rPr sz="2400" spc="-5" dirty="0">
                <a:latin typeface="Times New Roman"/>
                <a:cs typeface="Times New Roman"/>
              </a:rPr>
              <a:t>BIOS.</a:t>
            </a:r>
            <a:endParaRPr sz="2400">
              <a:latin typeface="Times New Roman"/>
              <a:cs typeface="Times New Roman"/>
            </a:endParaRPr>
          </a:p>
          <a:p>
            <a:pPr marL="287020" indent="-274320">
              <a:lnSpc>
                <a:spcPct val="100000"/>
              </a:lnSpc>
              <a:spcBef>
                <a:spcPts val="280"/>
              </a:spcBef>
              <a:buClr>
                <a:srgbClr val="FE8537"/>
              </a:buClr>
              <a:buSzPct val="68750"/>
              <a:buFont typeface="Wingdings"/>
              <a:buChar char=""/>
              <a:tabLst>
                <a:tab pos="287020" algn="l"/>
              </a:tabLst>
            </a:pPr>
            <a:r>
              <a:rPr sz="2400" spc="-5" dirty="0">
                <a:latin typeface="Times New Roman"/>
                <a:cs typeface="Times New Roman"/>
              </a:rPr>
              <a:t>Under normal </a:t>
            </a:r>
            <a:r>
              <a:rPr sz="2400" dirty="0">
                <a:latin typeface="Times New Roman"/>
                <a:cs typeface="Times New Roman"/>
              </a:rPr>
              <a:t>circumstances, the </a:t>
            </a:r>
            <a:r>
              <a:rPr sz="2400" spc="-5" dirty="0">
                <a:latin typeface="Times New Roman"/>
                <a:cs typeface="Times New Roman"/>
              </a:rPr>
              <a:t>BIOS ROM </a:t>
            </a:r>
            <a:r>
              <a:rPr sz="2400" dirty="0">
                <a:latin typeface="Times New Roman"/>
                <a:cs typeface="Times New Roman"/>
              </a:rPr>
              <a:t>is</a:t>
            </a:r>
            <a:r>
              <a:rPr sz="2400" spc="-20" dirty="0">
                <a:latin typeface="Times New Roman"/>
                <a:cs typeface="Times New Roman"/>
              </a:rPr>
              <a:t> </a:t>
            </a:r>
            <a:r>
              <a:rPr sz="2400" spc="-5" dirty="0">
                <a:latin typeface="Times New Roman"/>
                <a:cs typeface="Times New Roman"/>
              </a:rPr>
              <a:t>permanent.</a:t>
            </a:r>
            <a:endParaRPr sz="2400">
              <a:latin typeface="Times New Roman"/>
              <a:cs typeface="Times New Roman"/>
            </a:endParaRPr>
          </a:p>
          <a:p>
            <a:pPr marL="12700">
              <a:lnSpc>
                <a:spcPct val="100000"/>
              </a:lnSpc>
              <a:spcBef>
                <a:spcPts val="325"/>
              </a:spcBef>
            </a:pPr>
            <a:r>
              <a:rPr sz="2400" b="1" dirty="0">
                <a:latin typeface="Times New Roman"/>
                <a:cs typeface="Times New Roman"/>
              </a:rPr>
              <a:t>2. </a:t>
            </a:r>
            <a:r>
              <a:rPr sz="2400" b="1" dirty="0">
                <a:latin typeface="Century Schoolbook"/>
                <a:cs typeface="Century Schoolbook"/>
              </a:rPr>
              <a:t>BIOS CMOS</a:t>
            </a:r>
            <a:r>
              <a:rPr sz="2400" b="1" spc="-50" dirty="0">
                <a:latin typeface="Century Schoolbook"/>
                <a:cs typeface="Century Schoolbook"/>
              </a:rPr>
              <a:t> </a:t>
            </a:r>
            <a:r>
              <a:rPr sz="2400" b="1" dirty="0">
                <a:latin typeface="Century Schoolbook"/>
                <a:cs typeface="Century Schoolbook"/>
              </a:rPr>
              <a:t>Memory:</a:t>
            </a:r>
            <a:endParaRPr sz="2400">
              <a:latin typeface="Century Schoolbook"/>
              <a:cs typeface="Century Schoolbook"/>
            </a:endParaRPr>
          </a:p>
          <a:p>
            <a:pPr marL="287020" marR="167005" indent="-274320">
              <a:lnSpc>
                <a:spcPct val="90000"/>
              </a:lnSpc>
              <a:spcBef>
                <a:spcPts val="590"/>
              </a:spcBef>
              <a:buClr>
                <a:srgbClr val="FE8537"/>
              </a:buClr>
              <a:buSzPct val="68750"/>
              <a:buFont typeface="Wingdings"/>
              <a:buChar char=""/>
              <a:tabLst>
                <a:tab pos="287020" algn="l"/>
              </a:tabLst>
            </a:pPr>
            <a:r>
              <a:rPr sz="2400" spc="-5" dirty="0">
                <a:latin typeface="Times New Roman"/>
                <a:cs typeface="Times New Roman"/>
              </a:rPr>
              <a:t>CMOS </a:t>
            </a:r>
            <a:r>
              <a:rPr sz="2400" dirty="0">
                <a:latin typeface="Times New Roman"/>
                <a:cs typeface="Times New Roman"/>
              </a:rPr>
              <a:t>stands for </a:t>
            </a:r>
            <a:r>
              <a:rPr sz="2400" spc="-5" dirty="0">
                <a:latin typeface="Times New Roman"/>
                <a:cs typeface="Times New Roman"/>
              </a:rPr>
              <a:t>"Complementary </a:t>
            </a:r>
            <a:r>
              <a:rPr sz="2400" dirty="0">
                <a:latin typeface="Times New Roman"/>
                <a:cs typeface="Times New Roman"/>
              </a:rPr>
              <a:t>Metal Oxide  </a:t>
            </a:r>
            <a:r>
              <a:rPr sz="2400" spc="-5" dirty="0">
                <a:latin typeface="Times New Roman"/>
                <a:cs typeface="Times New Roman"/>
              </a:rPr>
              <a:t>Semiconductor". </a:t>
            </a:r>
            <a:r>
              <a:rPr sz="2400" dirty="0">
                <a:latin typeface="Times New Roman"/>
                <a:cs typeface="Times New Roman"/>
              </a:rPr>
              <a:t>This is one type of </a:t>
            </a:r>
            <a:r>
              <a:rPr sz="2400" spc="-15" dirty="0">
                <a:latin typeface="Times New Roman"/>
                <a:cs typeface="Times New Roman"/>
              </a:rPr>
              <a:t>technology, </a:t>
            </a:r>
            <a:r>
              <a:rPr sz="2400" dirty="0">
                <a:latin typeface="Times New Roman"/>
                <a:cs typeface="Times New Roman"/>
              </a:rPr>
              <a:t>used to </a:t>
            </a:r>
            <a:r>
              <a:rPr sz="2400" spc="-5" dirty="0">
                <a:latin typeface="Times New Roman"/>
                <a:cs typeface="Times New Roman"/>
              </a:rPr>
              <a:t>make  semiconductors </a:t>
            </a:r>
            <a:r>
              <a:rPr sz="2400" dirty="0">
                <a:latin typeface="Times New Roman"/>
                <a:cs typeface="Times New Roman"/>
              </a:rPr>
              <a:t>(integrated circuits) such as </a:t>
            </a:r>
            <a:r>
              <a:rPr sz="2400" spc="-5" dirty="0">
                <a:latin typeface="Times New Roman"/>
                <a:cs typeface="Times New Roman"/>
              </a:rPr>
              <a:t>processors,</a:t>
            </a:r>
            <a:r>
              <a:rPr sz="2400" spc="-85" dirty="0">
                <a:latin typeface="Times New Roman"/>
                <a:cs typeface="Times New Roman"/>
              </a:rPr>
              <a:t> </a:t>
            </a:r>
            <a:r>
              <a:rPr sz="2400" dirty="0">
                <a:latin typeface="Times New Roman"/>
                <a:cs typeface="Times New Roman"/>
              </a:rPr>
              <a:t>chipset  chips, </a:t>
            </a:r>
            <a:r>
              <a:rPr sz="2400" spc="-5" dirty="0">
                <a:latin typeface="Times New Roman"/>
                <a:cs typeface="Times New Roman"/>
              </a:rPr>
              <a:t>DRAM,</a:t>
            </a:r>
            <a:r>
              <a:rPr sz="2400" dirty="0">
                <a:latin typeface="Times New Roman"/>
                <a:cs typeface="Times New Roman"/>
              </a:rPr>
              <a:t> etc.</a:t>
            </a:r>
            <a:endParaRPr sz="2400">
              <a:latin typeface="Times New Roman"/>
              <a:cs typeface="Times New Roman"/>
            </a:endParaRPr>
          </a:p>
          <a:p>
            <a:pPr marL="287020" indent="-274320">
              <a:lnSpc>
                <a:spcPct val="100000"/>
              </a:lnSpc>
              <a:spcBef>
                <a:spcPts val="310"/>
              </a:spcBef>
              <a:buClr>
                <a:srgbClr val="FE8537"/>
              </a:buClr>
              <a:buSzPct val="68750"/>
              <a:buFont typeface="Wingdings"/>
              <a:buChar char=""/>
              <a:tabLst>
                <a:tab pos="287020" algn="l"/>
              </a:tabLst>
            </a:pPr>
            <a:r>
              <a:rPr sz="2400" spc="-5" dirty="0">
                <a:latin typeface="Times New Roman"/>
                <a:cs typeface="Times New Roman"/>
              </a:rPr>
              <a:t>CMOS </a:t>
            </a:r>
            <a:r>
              <a:rPr sz="2400" dirty="0">
                <a:latin typeface="Times New Roman"/>
                <a:cs typeface="Times New Roman"/>
              </a:rPr>
              <a:t>has the advantage of requiring very little</a:t>
            </a:r>
            <a:r>
              <a:rPr sz="2400" spc="-140" dirty="0">
                <a:latin typeface="Times New Roman"/>
                <a:cs typeface="Times New Roman"/>
              </a:rPr>
              <a:t> </a:t>
            </a:r>
            <a:r>
              <a:rPr sz="2400" dirty="0">
                <a:latin typeface="Times New Roman"/>
                <a:cs typeface="Times New Roman"/>
              </a:rPr>
              <a:t>power</a:t>
            </a:r>
            <a:endParaRPr sz="2400">
              <a:latin typeface="Times New Roman"/>
              <a:cs typeface="Times New Roman"/>
            </a:endParaRPr>
          </a:p>
        </p:txBody>
      </p:sp>
      <p:sp>
        <p:nvSpPr>
          <p:cNvPr id="4" name="object 4"/>
          <p:cNvSpPr txBox="1"/>
          <p:nvPr/>
        </p:nvSpPr>
        <p:spPr>
          <a:xfrm>
            <a:off x="581660" y="5866586"/>
            <a:ext cx="652145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compared </a:t>
            </a:r>
            <a:r>
              <a:rPr sz="2400" dirty="0">
                <a:latin typeface="Times New Roman"/>
                <a:cs typeface="Times New Roman"/>
              </a:rPr>
              <a:t>to </a:t>
            </a:r>
            <a:r>
              <a:rPr sz="2400" spc="-5" dirty="0">
                <a:latin typeface="Times New Roman"/>
                <a:cs typeface="Times New Roman"/>
              </a:rPr>
              <a:t>some </a:t>
            </a:r>
            <a:r>
              <a:rPr sz="2400" dirty="0">
                <a:latin typeface="Times New Roman"/>
                <a:cs typeface="Times New Roman"/>
              </a:rPr>
              <a:t>other </a:t>
            </a:r>
            <a:r>
              <a:rPr sz="2400" spc="-5" dirty="0">
                <a:latin typeface="Times New Roman"/>
                <a:cs typeface="Times New Roman"/>
              </a:rPr>
              <a:t>semiconductor</a:t>
            </a:r>
            <a:r>
              <a:rPr sz="2400" spc="-30" dirty="0">
                <a:latin typeface="Times New Roman"/>
                <a:cs typeface="Times New Roman"/>
              </a:rPr>
              <a:t> </a:t>
            </a:r>
            <a:r>
              <a:rPr sz="2400" dirty="0">
                <a:latin typeface="Times New Roman"/>
                <a:cs typeface="Times New Roman"/>
              </a:rPr>
              <a:t>technologies.</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51</a:t>
            </a:r>
            <a:endParaRPr sz="1400">
              <a:latin typeface="Century Schoolbook"/>
              <a:cs typeface="Century Schoolbook"/>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451548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B</a:t>
            </a:r>
            <a:r>
              <a:rPr sz="2550" dirty="0">
                <a:solidFill>
                  <a:srgbClr val="000000"/>
                </a:solidFill>
              </a:rPr>
              <a:t>OOT </a:t>
            </a:r>
            <a:r>
              <a:rPr sz="3200" dirty="0">
                <a:solidFill>
                  <a:srgbClr val="000000"/>
                </a:solidFill>
              </a:rPr>
              <a:t>F</a:t>
            </a:r>
            <a:r>
              <a:rPr sz="2550" dirty="0">
                <a:solidFill>
                  <a:srgbClr val="000000"/>
                </a:solidFill>
              </a:rPr>
              <a:t>UNCTION </a:t>
            </a:r>
            <a:r>
              <a:rPr sz="2550" spc="5" dirty="0">
                <a:solidFill>
                  <a:srgbClr val="000000"/>
                </a:solidFill>
              </a:rPr>
              <a:t>OF</a:t>
            </a:r>
            <a:r>
              <a:rPr sz="2550" spc="325" dirty="0">
                <a:solidFill>
                  <a:srgbClr val="000000"/>
                </a:solidFill>
              </a:rPr>
              <a:t> </a:t>
            </a:r>
            <a:r>
              <a:rPr sz="3200" dirty="0">
                <a:solidFill>
                  <a:srgbClr val="000000"/>
                </a:solidFill>
              </a:rPr>
              <a:t>BIOS</a:t>
            </a:r>
            <a:endParaRPr sz="3200"/>
          </a:p>
        </p:txBody>
      </p:sp>
      <p:sp>
        <p:nvSpPr>
          <p:cNvPr id="3" name="object 3"/>
          <p:cNvSpPr txBox="1"/>
          <p:nvPr/>
        </p:nvSpPr>
        <p:spPr>
          <a:xfrm>
            <a:off x="307340" y="1013201"/>
            <a:ext cx="8357870" cy="4857750"/>
          </a:xfrm>
          <a:prstGeom prst="rect">
            <a:avLst/>
          </a:prstGeom>
        </p:spPr>
        <p:txBody>
          <a:bodyPr vert="horz" wrap="square" lIns="0" tIns="12700" rIns="0" bIns="0" rtlCol="0">
            <a:spAutoFit/>
          </a:bodyPr>
          <a:lstStyle/>
          <a:p>
            <a:pPr marL="287020" marR="779145" indent="-274320">
              <a:lnSpc>
                <a:spcPct val="100000"/>
              </a:lnSpc>
              <a:spcBef>
                <a:spcPts val="100"/>
              </a:spcBef>
              <a:buClr>
                <a:srgbClr val="FE8537"/>
              </a:buClr>
              <a:buSzPct val="68750"/>
              <a:buFont typeface="Wingdings"/>
              <a:buChar char=""/>
              <a:tabLst>
                <a:tab pos="287020" algn="l"/>
              </a:tabLst>
            </a:pPr>
            <a:r>
              <a:rPr sz="2400" spc="-35" dirty="0">
                <a:latin typeface="Times New Roman"/>
                <a:cs typeface="Times New Roman"/>
              </a:rPr>
              <a:t>Takes </a:t>
            </a:r>
            <a:r>
              <a:rPr sz="2400" dirty="0">
                <a:latin typeface="Times New Roman"/>
                <a:cs typeface="Times New Roman"/>
              </a:rPr>
              <a:t>inventory of all hardware in the system and checks</a:t>
            </a:r>
            <a:r>
              <a:rPr sz="2400" spc="-165" dirty="0">
                <a:latin typeface="Times New Roman"/>
                <a:cs typeface="Times New Roman"/>
              </a:rPr>
              <a:t> </a:t>
            </a:r>
            <a:r>
              <a:rPr sz="2400" dirty="0">
                <a:latin typeface="Times New Roman"/>
                <a:cs typeface="Times New Roman"/>
              </a:rPr>
              <a:t>to  ensure each </a:t>
            </a:r>
            <a:r>
              <a:rPr sz="2400" spc="-5" dirty="0">
                <a:latin typeface="Times New Roman"/>
                <a:cs typeface="Times New Roman"/>
              </a:rPr>
              <a:t>components' </a:t>
            </a:r>
            <a:r>
              <a:rPr sz="2400" dirty="0">
                <a:latin typeface="Times New Roman"/>
                <a:cs typeface="Times New Roman"/>
              </a:rPr>
              <a:t>basic</a:t>
            </a:r>
            <a:r>
              <a:rPr sz="2400" spc="-50" dirty="0">
                <a:latin typeface="Times New Roman"/>
                <a:cs typeface="Times New Roman"/>
              </a:rPr>
              <a:t> </a:t>
            </a:r>
            <a:r>
              <a:rPr sz="2400" spc="-15" dirty="0">
                <a:latin typeface="Times New Roman"/>
                <a:cs typeface="Times New Roman"/>
              </a:rPr>
              <a:t>operability.</a:t>
            </a:r>
            <a:endParaRPr sz="2400">
              <a:latin typeface="Times New Roman"/>
              <a:cs typeface="Times New Roman"/>
            </a:endParaRPr>
          </a:p>
          <a:p>
            <a:pPr marL="464820" lvl="1" indent="-178435">
              <a:lnSpc>
                <a:spcPct val="100000"/>
              </a:lnSpc>
              <a:buChar char="-"/>
              <a:tabLst>
                <a:tab pos="465455" algn="l"/>
              </a:tabLst>
            </a:pPr>
            <a:r>
              <a:rPr sz="2400" dirty="0">
                <a:latin typeface="Times New Roman"/>
                <a:cs typeface="Times New Roman"/>
              </a:rPr>
              <a:t>Recognizes and configures new </a:t>
            </a:r>
            <a:r>
              <a:rPr sz="2400" spc="-5" dirty="0">
                <a:latin typeface="Times New Roman"/>
                <a:cs typeface="Times New Roman"/>
              </a:rPr>
              <a:t>hardware </a:t>
            </a:r>
            <a:r>
              <a:rPr sz="2400" dirty="0">
                <a:latin typeface="Times New Roman"/>
                <a:cs typeface="Times New Roman"/>
              </a:rPr>
              <a:t>such as hard</a:t>
            </a:r>
            <a:r>
              <a:rPr sz="2400" spc="-85" dirty="0">
                <a:latin typeface="Times New Roman"/>
                <a:cs typeface="Times New Roman"/>
              </a:rPr>
              <a:t> </a:t>
            </a:r>
            <a:r>
              <a:rPr sz="2400" dirty="0">
                <a:latin typeface="Times New Roman"/>
                <a:cs typeface="Times New Roman"/>
              </a:rPr>
              <a:t>drives</a:t>
            </a:r>
            <a:endParaRPr sz="2400">
              <a:latin typeface="Times New Roman"/>
              <a:cs typeface="Times New Roman"/>
            </a:endParaRPr>
          </a:p>
          <a:p>
            <a:pPr marL="287020">
              <a:lnSpc>
                <a:spcPct val="100000"/>
              </a:lnSpc>
            </a:pPr>
            <a:r>
              <a:rPr sz="2400" dirty="0">
                <a:latin typeface="Times New Roman"/>
                <a:cs typeface="Times New Roman"/>
              </a:rPr>
              <a:t>and floppy</a:t>
            </a:r>
            <a:r>
              <a:rPr sz="2400" spc="-20" dirty="0">
                <a:latin typeface="Times New Roman"/>
                <a:cs typeface="Times New Roman"/>
              </a:rPr>
              <a:t> </a:t>
            </a:r>
            <a:r>
              <a:rPr sz="2400" dirty="0">
                <a:latin typeface="Times New Roman"/>
                <a:cs typeface="Times New Roman"/>
              </a:rPr>
              <a:t>drives.</a:t>
            </a:r>
            <a:endParaRPr sz="2400">
              <a:latin typeface="Times New Roman"/>
              <a:cs typeface="Times New Roman"/>
            </a:endParaRPr>
          </a:p>
          <a:p>
            <a:pPr marL="287020" marR="5080" lvl="1">
              <a:lnSpc>
                <a:spcPct val="100000"/>
              </a:lnSpc>
              <a:buChar char="-"/>
              <a:tabLst>
                <a:tab pos="465455" algn="l"/>
              </a:tabLst>
            </a:pPr>
            <a:r>
              <a:rPr sz="2400" dirty="0">
                <a:latin typeface="Times New Roman"/>
                <a:cs typeface="Times New Roman"/>
              </a:rPr>
              <a:t>Locates a valid </a:t>
            </a:r>
            <a:r>
              <a:rPr sz="2400" spc="-5" dirty="0">
                <a:latin typeface="Times New Roman"/>
                <a:cs typeface="Times New Roman"/>
              </a:rPr>
              <a:t>OS </a:t>
            </a:r>
            <a:r>
              <a:rPr sz="2400" dirty="0">
                <a:latin typeface="Times New Roman"/>
                <a:cs typeface="Times New Roman"/>
              </a:rPr>
              <a:t>and transfers the control of the system to</a:t>
            </a:r>
            <a:r>
              <a:rPr sz="2400" spc="-210" dirty="0">
                <a:latin typeface="Times New Roman"/>
                <a:cs typeface="Times New Roman"/>
              </a:rPr>
              <a:t> </a:t>
            </a:r>
            <a:r>
              <a:rPr sz="2400" dirty="0">
                <a:latin typeface="Times New Roman"/>
                <a:cs typeface="Times New Roman"/>
              </a:rPr>
              <a:t>that  </a:t>
            </a:r>
            <a:r>
              <a:rPr sz="2400" spc="-5" dirty="0">
                <a:latin typeface="Times New Roman"/>
                <a:cs typeface="Times New Roman"/>
              </a:rPr>
              <a:t>OS </a:t>
            </a:r>
            <a:r>
              <a:rPr sz="2400" dirty="0">
                <a:latin typeface="Times New Roman"/>
                <a:cs typeface="Times New Roman"/>
              </a:rPr>
              <a:t>after boot </a:t>
            </a:r>
            <a:r>
              <a:rPr sz="2400" spc="-5" dirty="0">
                <a:latin typeface="Times New Roman"/>
                <a:cs typeface="Times New Roman"/>
              </a:rPr>
              <a:t>functions </a:t>
            </a:r>
            <a:r>
              <a:rPr sz="2400" dirty="0">
                <a:latin typeface="Times New Roman"/>
                <a:cs typeface="Times New Roman"/>
              </a:rPr>
              <a:t>have</a:t>
            </a:r>
            <a:r>
              <a:rPr sz="2400" spc="-20" dirty="0">
                <a:latin typeface="Times New Roman"/>
                <a:cs typeface="Times New Roman"/>
              </a:rPr>
              <a:t> </a:t>
            </a:r>
            <a:r>
              <a:rPr sz="2400" spc="-5" dirty="0">
                <a:latin typeface="Times New Roman"/>
                <a:cs typeface="Times New Roman"/>
              </a:rPr>
              <a:t>completed.</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BIOS </a:t>
            </a:r>
            <a:r>
              <a:rPr sz="2400" dirty="0">
                <a:latin typeface="Times New Roman"/>
                <a:cs typeface="Times New Roman"/>
              </a:rPr>
              <a:t>also </a:t>
            </a:r>
            <a:r>
              <a:rPr sz="2400" spc="-5" dirty="0">
                <a:latin typeface="Times New Roman"/>
                <a:cs typeface="Times New Roman"/>
              </a:rPr>
              <a:t>performs </a:t>
            </a:r>
            <a:r>
              <a:rPr sz="2400" dirty="0">
                <a:latin typeface="Times New Roman"/>
                <a:cs typeface="Times New Roman"/>
              </a:rPr>
              <a:t>the following tasks </a:t>
            </a:r>
            <a:r>
              <a:rPr sz="2400" spc="-5" dirty="0">
                <a:latin typeface="Times New Roman"/>
                <a:cs typeface="Times New Roman"/>
              </a:rPr>
              <a:t>during </a:t>
            </a:r>
            <a:r>
              <a:rPr sz="2400" dirty="0">
                <a:latin typeface="Times New Roman"/>
                <a:cs typeface="Times New Roman"/>
              </a:rPr>
              <a:t>the</a:t>
            </a:r>
            <a:r>
              <a:rPr sz="2400" spc="-45" dirty="0">
                <a:latin typeface="Times New Roman"/>
                <a:cs typeface="Times New Roman"/>
              </a:rPr>
              <a:t> </a:t>
            </a:r>
            <a:r>
              <a:rPr sz="2400" spc="-5" dirty="0">
                <a:latin typeface="Times New Roman"/>
                <a:cs typeface="Times New Roman"/>
              </a:rPr>
              <a:t>normal</a:t>
            </a:r>
            <a:endParaRPr sz="2400">
              <a:latin typeface="Times New Roman"/>
              <a:cs typeface="Times New Roman"/>
            </a:endParaRPr>
          </a:p>
          <a:p>
            <a:pPr marL="287020">
              <a:lnSpc>
                <a:spcPct val="100000"/>
              </a:lnSpc>
            </a:pPr>
            <a:r>
              <a:rPr sz="2400" dirty="0">
                <a:latin typeface="Times New Roman"/>
                <a:cs typeface="Times New Roman"/>
              </a:rPr>
              <a:t>operation of the</a:t>
            </a:r>
            <a:r>
              <a:rPr sz="2400" spc="-50"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464820" lvl="1" indent="-178435">
              <a:lnSpc>
                <a:spcPct val="100000"/>
              </a:lnSpc>
              <a:buChar char="-"/>
              <a:tabLst>
                <a:tab pos="465455" algn="l"/>
              </a:tabLst>
            </a:pPr>
            <a:r>
              <a:rPr sz="2400" dirty="0">
                <a:latin typeface="Times New Roman"/>
                <a:cs typeface="Times New Roman"/>
              </a:rPr>
              <a:t>Interacts with the </a:t>
            </a:r>
            <a:r>
              <a:rPr sz="2400" spc="-5" dirty="0">
                <a:latin typeface="Times New Roman"/>
                <a:cs typeface="Times New Roman"/>
              </a:rPr>
              <a:t>OS </a:t>
            </a:r>
            <a:r>
              <a:rPr sz="2400" dirty="0">
                <a:latin typeface="Times New Roman"/>
                <a:cs typeface="Times New Roman"/>
              </a:rPr>
              <a:t>to configure hardware</a:t>
            </a:r>
            <a:r>
              <a:rPr sz="2400" spc="-100" dirty="0">
                <a:latin typeface="Times New Roman"/>
                <a:cs typeface="Times New Roman"/>
              </a:rPr>
              <a:t> </a:t>
            </a:r>
            <a:r>
              <a:rPr sz="2400" spc="-15" dirty="0">
                <a:latin typeface="Times New Roman"/>
                <a:cs typeface="Times New Roman"/>
              </a:rPr>
              <a:t>behavior.</a:t>
            </a:r>
            <a:endParaRPr sz="2400">
              <a:latin typeface="Times New Roman"/>
              <a:cs typeface="Times New Roman"/>
            </a:endParaRPr>
          </a:p>
          <a:p>
            <a:pPr marL="464820" lvl="1" indent="-178435">
              <a:lnSpc>
                <a:spcPct val="100000"/>
              </a:lnSpc>
              <a:buChar char="-"/>
              <a:tabLst>
                <a:tab pos="465455" algn="l"/>
              </a:tabLst>
            </a:pPr>
            <a:r>
              <a:rPr sz="2400" dirty="0">
                <a:latin typeface="Times New Roman"/>
                <a:cs typeface="Times New Roman"/>
              </a:rPr>
              <a:t>Enables and disables </a:t>
            </a:r>
            <a:r>
              <a:rPr sz="2400" spc="-5" dirty="0">
                <a:latin typeface="Times New Roman"/>
                <a:cs typeface="Times New Roman"/>
              </a:rPr>
              <a:t>integrated</a:t>
            </a:r>
            <a:r>
              <a:rPr sz="2400" spc="-100" dirty="0">
                <a:latin typeface="Times New Roman"/>
                <a:cs typeface="Times New Roman"/>
              </a:rPr>
              <a:t> </a:t>
            </a:r>
            <a:r>
              <a:rPr sz="2400" dirty="0">
                <a:latin typeface="Times New Roman"/>
                <a:cs typeface="Times New Roman"/>
              </a:rPr>
              <a:t>devices.</a:t>
            </a:r>
            <a:endParaRPr sz="2400">
              <a:latin typeface="Times New Roman"/>
              <a:cs typeface="Times New Roman"/>
            </a:endParaRPr>
          </a:p>
          <a:p>
            <a:pPr marL="287020" marR="478790" lvl="1">
              <a:lnSpc>
                <a:spcPct val="100000"/>
              </a:lnSpc>
              <a:buChar char="-"/>
              <a:tabLst>
                <a:tab pos="465455" algn="l"/>
              </a:tabLst>
            </a:pPr>
            <a:r>
              <a:rPr sz="2400" dirty="0">
                <a:latin typeface="Times New Roman"/>
                <a:cs typeface="Times New Roman"/>
              </a:rPr>
              <a:t>Interacts with the </a:t>
            </a:r>
            <a:r>
              <a:rPr sz="2400" spc="-5" dirty="0">
                <a:latin typeface="Times New Roman"/>
                <a:cs typeface="Times New Roman"/>
              </a:rPr>
              <a:t>'hardware </a:t>
            </a:r>
            <a:r>
              <a:rPr sz="2400" dirty="0">
                <a:latin typeface="Times New Roman"/>
                <a:cs typeface="Times New Roman"/>
              </a:rPr>
              <a:t>abstraction' layer to ensure  </a:t>
            </a:r>
            <a:r>
              <a:rPr sz="2400" spc="-5" dirty="0">
                <a:latin typeface="Times New Roman"/>
                <a:cs typeface="Times New Roman"/>
              </a:rPr>
              <a:t>compatibility </a:t>
            </a:r>
            <a:r>
              <a:rPr sz="2400" dirty="0">
                <a:latin typeface="Times New Roman"/>
                <a:cs typeface="Times New Roman"/>
              </a:rPr>
              <a:t>between newer hardware and older</a:t>
            </a:r>
            <a:r>
              <a:rPr sz="2400" spc="-80" dirty="0">
                <a:latin typeface="Times New Roman"/>
                <a:cs typeface="Times New Roman"/>
              </a:rPr>
              <a:t> </a:t>
            </a:r>
            <a:r>
              <a:rPr sz="2400" spc="-5" dirty="0">
                <a:latin typeface="Times New Roman"/>
                <a:cs typeface="Times New Roman"/>
              </a:rPr>
              <a:t>applications.</a:t>
            </a:r>
            <a:endParaRPr sz="2400">
              <a:latin typeface="Times New Roman"/>
              <a:cs typeface="Times New Roman"/>
            </a:endParaRPr>
          </a:p>
          <a:p>
            <a:pPr marL="448309" lvl="1" indent="-161925">
              <a:lnSpc>
                <a:spcPct val="100000"/>
              </a:lnSpc>
              <a:buChar char="-"/>
              <a:tabLst>
                <a:tab pos="448945" algn="l"/>
              </a:tabLst>
            </a:pPr>
            <a:r>
              <a:rPr sz="2400" spc="-10" dirty="0">
                <a:latin typeface="Times New Roman"/>
                <a:cs typeface="Times New Roman"/>
              </a:rPr>
              <a:t>Affects </a:t>
            </a:r>
            <a:r>
              <a:rPr sz="2400" dirty="0">
                <a:latin typeface="Times New Roman"/>
                <a:cs typeface="Times New Roman"/>
              </a:rPr>
              <a:t>system power</a:t>
            </a:r>
            <a:r>
              <a:rPr sz="2400" spc="-5" dirty="0">
                <a:latin typeface="Times New Roman"/>
                <a:cs typeface="Times New Roman"/>
              </a:rPr>
              <a:t> </a:t>
            </a:r>
            <a:r>
              <a:rPr sz="2400" dirty="0">
                <a:latin typeface="Times New Roman"/>
                <a:cs typeface="Times New Roman"/>
              </a:rPr>
              <a:t>properties.</a:t>
            </a:r>
            <a:endParaRPr sz="2400">
              <a:latin typeface="Times New Roman"/>
              <a:cs typeface="Times New Roman"/>
            </a:endParaRPr>
          </a:p>
        </p:txBody>
      </p:sp>
      <p:sp>
        <p:nvSpPr>
          <p:cNvPr id="4" name="object 4"/>
          <p:cNvSpPr txBox="1"/>
          <p:nvPr/>
        </p:nvSpPr>
        <p:spPr>
          <a:xfrm>
            <a:off x="581660" y="5843722"/>
            <a:ext cx="4535170" cy="452120"/>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a:cs typeface="Times New Roman"/>
              </a:rPr>
              <a:t>- Provides a level of system</a:t>
            </a:r>
            <a:r>
              <a:rPr sz="2400" spc="-105" dirty="0">
                <a:latin typeface="Times New Roman"/>
                <a:cs typeface="Times New Roman"/>
              </a:rPr>
              <a:t> </a:t>
            </a:r>
            <a:r>
              <a:rPr sz="2400" dirty="0">
                <a:latin typeface="Times New Roman"/>
                <a:cs typeface="Times New Roman"/>
              </a:rPr>
              <a:t>security</a:t>
            </a: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52</a:t>
            </a:r>
            <a:endParaRPr sz="1400">
              <a:latin typeface="Century Schoolbook"/>
              <a:cs typeface="Century Schoolbook"/>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54527"/>
            <a:ext cx="457644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B</a:t>
            </a:r>
            <a:r>
              <a:rPr sz="2550" dirty="0">
                <a:solidFill>
                  <a:srgbClr val="000000"/>
                </a:solidFill>
              </a:rPr>
              <a:t>ASIC </a:t>
            </a:r>
            <a:r>
              <a:rPr sz="3200" dirty="0">
                <a:solidFill>
                  <a:srgbClr val="000000"/>
                </a:solidFill>
              </a:rPr>
              <a:t>F</a:t>
            </a:r>
            <a:r>
              <a:rPr sz="2550" dirty="0">
                <a:solidFill>
                  <a:srgbClr val="000000"/>
                </a:solidFill>
              </a:rPr>
              <a:t>UNCTION </a:t>
            </a:r>
            <a:r>
              <a:rPr sz="2550" spc="5" dirty="0">
                <a:solidFill>
                  <a:srgbClr val="000000"/>
                </a:solidFill>
              </a:rPr>
              <a:t>OF</a:t>
            </a:r>
            <a:r>
              <a:rPr sz="2550" spc="380" dirty="0">
                <a:solidFill>
                  <a:srgbClr val="000000"/>
                </a:solidFill>
              </a:rPr>
              <a:t> </a:t>
            </a:r>
            <a:r>
              <a:rPr sz="3200" dirty="0">
                <a:solidFill>
                  <a:srgbClr val="000000"/>
                </a:solidFill>
              </a:rPr>
              <a:t>BIOS</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53</a:t>
            </a:fld>
            <a:endParaRPr dirty="0"/>
          </a:p>
        </p:txBody>
      </p:sp>
      <p:sp>
        <p:nvSpPr>
          <p:cNvPr id="3" name="object 3"/>
          <p:cNvSpPr txBox="1"/>
          <p:nvPr/>
        </p:nvSpPr>
        <p:spPr>
          <a:xfrm>
            <a:off x="535940" y="1435349"/>
            <a:ext cx="4749165" cy="2891155"/>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main functions </a:t>
            </a:r>
            <a:r>
              <a:rPr sz="2400" dirty="0">
                <a:latin typeface="Times New Roman"/>
                <a:cs typeface="Times New Roman"/>
              </a:rPr>
              <a:t>of the </a:t>
            </a:r>
            <a:r>
              <a:rPr sz="2400" spc="-5" dirty="0">
                <a:latin typeface="Times New Roman"/>
                <a:cs typeface="Times New Roman"/>
              </a:rPr>
              <a:t>BIOS</a:t>
            </a:r>
            <a:r>
              <a:rPr sz="2400" spc="-60" dirty="0">
                <a:latin typeface="Times New Roman"/>
                <a:cs typeface="Times New Roman"/>
              </a:rPr>
              <a:t> </a:t>
            </a:r>
            <a:r>
              <a:rPr sz="2400" dirty="0">
                <a:latin typeface="Times New Roman"/>
                <a:cs typeface="Times New Roman"/>
              </a:rPr>
              <a:t>are:</a:t>
            </a:r>
            <a:endParaRPr sz="2400">
              <a:latin typeface="Times New Roman"/>
              <a:cs typeface="Times New Roman"/>
            </a:endParaRPr>
          </a:p>
          <a:p>
            <a:pPr marL="287020" indent="-274320">
              <a:lnSpc>
                <a:spcPct val="100000"/>
              </a:lnSpc>
              <a:spcBef>
                <a:spcPts val="2039"/>
              </a:spcBef>
              <a:buClr>
                <a:srgbClr val="FE8537"/>
              </a:buClr>
              <a:buSzPct val="68750"/>
              <a:buFont typeface="Wingdings"/>
              <a:buChar char=""/>
              <a:tabLst>
                <a:tab pos="287020" algn="l"/>
              </a:tabLst>
            </a:pPr>
            <a:r>
              <a:rPr sz="2400" i="1" spc="-5" dirty="0">
                <a:latin typeface="Times New Roman"/>
                <a:cs typeface="Times New Roman"/>
              </a:rPr>
              <a:t>(i) </a:t>
            </a:r>
            <a:r>
              <a:rPr sz="2400" spc="-5" dirty="0">
                <a:latin typeface="Times New Roman"/>
                <a:cs typeface="Times New Roman"/>
              </a:rPr>
              <a:t>BIOS power </a:t>
            </a:r>
            <a:r>
              <a:rPr sz="2400" dirty="0">
                <a:latin typeface="Times New Roman"/>
                <a:cs typeface="Times New Roman"/>
              </a:rPr>
              <a:t>on self </a:t>
            </a:r>
            <a:r>
              <a:rPr sz="2400" spc="-45" dirty="0">
                <a:latin typeface="Times New Roman"/>
                <a:cs typeface="Times New Roman"/>
              </a:rPr>
              <a:t>Test</a:t>
            </a:r>
            <a:r>
              <a:rPr sz="2400" spc="-60" dirty="0">
                <a:latin typeface="Times New Roman"/>
                <a:cs typeface="Times New Roman"/>
              </a:rPr>
              <a:t> </a:t>
            </a:r>
            <a:r>
              <a:rPr sz="2400" spc="-5" dirty="0">
                <a:latin typeface="Times New Roman"/>
                <a:cs typeface="Times New Roman"/>
              </a:rPr>
              <a:t>(POST)</a:t>
            </a:r>
            <a:endParaRPr sz="2400">
              <a:latin typeface="Times New Roman"/>
              <a:cs typeface="Times New Roman"/>
            </a:endParaRPr>
          </a:p>
          <a:p>
            <a:pPr marL="287020" indent="-274320">
              <a:lnSpc>
                <a:spcPct val="100000"/>
              </a:lnSpc>
              <a:spcBef>
                <a:spcPts val="2039"/>
              </a:spcBef>
              <a:buClr>
                <a:srgbClr val="FE8537"/>
              </a:buClr>
              <a:buSzPct val="68750"/>
              <a:buFont typeface="Wingdings"/>
              <a:buChar char=""/>
              <a:tabLst>
                <a:tab pos="287020" algn="l"/>
              </a:tabLst>
            </a:pPr>
            <a:r>
              <a:rPr sz="2400" i="1" dirty="0">
                <a:latin typeface="Times New Roman"/>
                <a:cs typeface="Times New Roman"/>
              </a:rPr>
              <a:t>(ii) </a:t>
            </a:r>
            <a:r>
              <a:rPr sz="2400" dirty="0">
                <a:latin typeface="Times New Roman"/>
                <a:cs typeface="Times New Roman"/>
              </a:rPr>
              <a:t>Bootstrap</a:t>
            </a:r>
            <a:r>
              <a:rPr sz="2400" spc="-40" dirty="0">
                <a:latin typeface="Times New Roman"/>
                <a:cs typeface="Times New Roman"/>
              </a:rPr>
              <a:t> </a:t>
            </a:r>
            <a:r>
              <a:rPr sz="2400" dirty="0">
                <a:latin typeface="Times New Roman"/>
                <a:cs typeface="Times New Roman"/>
              </a:rPr>
              <a:t>loader</a:t>
            </a:r>
            <a:endParaRPr sz="2400">
              <a:latin typeface="Times New Roman"/>
              <a:cs typeface="Times New Roman"/>
            </a:endParaRPr>
          </a:p>
          <a:p>
            <a:pPr marL="287020" indent="-274320">
              <a:lnSpc>
                <a:spcPct val="100000"/>
              </a:lnSpc>
              <a:spcBef>
                <a:spcPts val="2045"/>
              </a:spcBef>
              <a:buClr>
                <a:srgbClr val="FE8537"/>
              </a:buClr>
              <a:buSzPct val="68750"/>
              <a:buFont typeface="Wingdings"/>
              <a:buChar char=""/>
              <a:tabLst>
                <a:tab pos="287020" algn="l"/>
              </a:tabLst>
            </a:pPr>
            <a:r>
              <a:rPr sz="2400" i="1" spc="-5" dirty="0">
                <a:latin typeface="Times New Roman"/>
                <a:cs typeface="Times New Roman"/>
              </a:rPr>
              <a:t>(iii) </a:t>
            </a:r>
            <a:r>
              <a:rPr sz="2400" spc="-5" dirty="0">
                <a:latin typeface="Times New Roman"/>
                <a:cs typeface="Times New Roman"/>
              </a:rPr>
              <a:t>BIOS </a:t>
            </a:r>
            <a:r>
              <a:rPr sz="2400" dirty="0">
                <a:latin typeface="Times New Roman"/>
                <a:cs typeface="Times New Roman"/>
              </a:rPr>
              <a:t>Setup utility</a:t>
            </a:r>
            <a:r>
              <a:rPr sz="2400" spc="-75" dirty="0">
                <a:latin typeface="Times New Roman"/>
                <a:cs typeface="Times New Roman"/>
              </a:rPr>
              <a:t> </a:t>
            </a:r>
            <a:r>
              <a:rPr sz="2400" dirty="0">
                <a:latin typeface="Times New Roman"/>
                <a:cs typeface="Times New Roman"/>
              </a:rPr>
              <a:t>program</a:t>
            </a:r>
            <a:endParaRPr sz="2400">
              <a:latin typeface="Times New Roman"/>
              <a:cs typeface="Times New Roman"/>
            </a:endParaRPr>
          </a:p>
          <a:p>
            <a:pPr marL="287020" indent="-274320">
              <a:lnSpc>
                <a:spcPct val="100000"/>
              </a:lnSpc>
              <a:spcBef>
                <a:spcPts val="2039"/>
              </a:spcBef>
              <a:buClr>
                <a:srgbClr val="FE8537"/>
              </a:buClr>
              <a:buSzPct val="68750"/>
              <a:buFont typeface="Wingdings"/>
              <a:buChar char=""/>
              <a:tabLst>
                <a:tab pos="287020" algn="l"/>
              </a:tabLst>
            </a:pPr>
            <a:r>
              <a:rPr sz="2400" i="1" dirty="0">
                <a:latin typeface="Times New Roman"/>
                <a:cs typeface="Times New Roman"/>
              </a:rPr>
              <a:t>(iv) </a:t>
            </a:r>
            <a:r>
              <a:rPr sz="2400" dirty="0">
                <a:latin typeface="Times New Roman"/>
                <a:cs typeface="Times New Roman"/>
              </a:rPr>
              <a:t>System service</a:t>
            </a:r>
            <a:r>
              <a:rPr sz="2400" spc="-70" dirty="0">
                <a:latin typeface="Times New Roman"/>
                <a:cs typeface="Times New Roman"/>
              </a:rPr>
              <a:t> </a:t>
            </a:r>
            <a:r>
              <a:rPr sz="2400" dirty="0">
                <a:latin typeface="Times New Roman"/>
                <a:cs typeface="Times New Roman"/>
              </a:rPr>
              <a:t>routines</a:t>
            </a:r>
            <a:endParaRPr sz="24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089401"/>
            <a:ext cx="7437755" cy="398907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58333"/>
              <a:buFont typeface="Wingdings"/>
              <a:buChar char=""/>
              <a:tabLst>
                <a:tab pos="351155" algn="l"/>
                <a:tab pos="351790" algn="l"/>
              </a:tabLst>
            </a:pPr>
            <a:r>
              <a:rPr dirty="0"/>
              <a:t>	</a:t>
            </a:r>
            <a:r>
              <a:rPr sz="2400" spc="-10" dirty="0">
                <a:latin typeface="Times New Roman"/>
                <a:cs typeface="Times New Roman"/>
              </a:rPr>
              <a:t>When </a:t>
            </a:r>
            <a:r>
              <a:rPr sz="2400" dirty="0">
                <a:latin typeface="Times New Roman"/>
                <a:cs typeface="Times New Roman"/>
              </a:rPr>
              <a:t>the </a:t>
            </a:r>
            <a:r>
              <a:rPr sz="2400" spc="-5" dirty="0">
                <a:latin typeface="Times New Roman"/>
                <a:cs typeface="Times New Roman"/>
              </a:rPr>
              <a:t>computer </a:t>
            </a:r>
            <a:r>
              <a:rPr sz="2400" dirty="0">
                <a:latin typeface="Times New Roman"/>
                <a:cs typeface="Times New Roman"/>
              </a:rPr>
              <a:t>first turns on, a </a:t>
            </a:r>
            <a:r>
              <a:rPr sz="2400" spc="-5" dirty="0">
                <a:latin typeface="Times New Roman"/>
                <a:cs typeface="Times New Roman"/>
              </a:rPr>
              <a:t>POST </a:t>
            </a:r>
            <a:r>
              <a:rPr sz="2400" dirty="0">
                <a:latin typeface="Times New Roman"/>
                <a:cs typeface="Times New Roman"/>
              </a:rPr>
              <a:t>is </a:t>
            </a:r>
            <a:r>
              <a:rPr sz="2400" spc="-5" dirty="0">
                <a:latin typeface="Times New Roman"/>
                <a:cs typeface="Times New Roman"/>
              </a:rPr>
              <a:t>performed</a:t>
            </a:r>
            <a:r>
              <a:rPr sz="2400" spc="-60" dirty="0">
                <a:latin typeface="Times New Roman"/>
                <a:cs typeface="Times New Roman"/>
              </a:rPr>
              <a:t> </a:t>
            </a:r>
            <a:r>
              <a:rPr sz="2400" dirty="0">
                <a:latin typeface="Times New Roman"/>
                <a:cs typeface="Times New Roman"/>
              </a:rPr>
              <a:t>to  ensure that all critical devices are</a:t>
            </a:r>
            <a:r>
              <a:rPr sz="2400" spc="-150" dirty="0">
                <a:latin typeface="Times New Roman"/>
                <a:cs typeface="Times New Roman"/>
              </a:rPr>
              <a:t> </a:t>
            </a:r>
            <a:r>
              <a:rPr sz="2400" dirty="0">
                <a:latin typeface="Times New Roman"/>
                <a:cs typeface="Times New Roman"/>
              </a:rPr>
              <a:t>operating.</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Devices checked include </a:t>
            </a:r>
            <a:r>
              <a:rPr sz="2400" spc="-30" dirty="0">
                <a:latin typeface="Times New Roman"/>
                <a:cs typeface="Times New Roman"/>
              </a:rPr>
              <a:t>memory, </a:t>
            </a:r>
            <a:r>
              <a:rPr sz="2400" dirty="0">
                <a:latin typeface="Times New Roman"/>
                <a:cs typeface="Times New Roman"/>
              </a:rPr>
              <a:t>drives, cpu,</a:t>
            </a:r>
            <a:r>
              <a:rPr sz="2400" spc="-60" dirty="0">
                <a:latin typeface="Times New Roman"/>
                <a:cs typeface="Times New Roman"/>
              </a:rPr>
              <a:t> </a:t>
            </a:r>
            <a:r>
              <a:rPr sz="2400" dirty="0">
                <a:latin typeface="Times New Roman"/>
                <a:cs typeface="Times New Roman"/>
              </a:rPr>
              <a:t>system</a:t>
            </a:r>
            <a:endParaRPr sz="2400">
              <a:latin typeface="Times New Roman"/>
              <a:cs typeface="Times New Roman"/>
            </a:endParaRPr>
          </a:p>
          <a:p>
            <a:pPr marL="287020">
              <a:lnSpc>
                <a:spcPct val="100000"/>
              </a:lnSpc>
            </a:pPr>
            <a:r>
              <a:rPr sz="2400" spc="-20" dirty="0">
                <a:latin typeface="Times New Roman"/>
                <a:cs typeface="Times New Roman"/>
              </a:rPr>
              <a:t>timer, </a:t>
            </a:r>
            <a:r>
              <a:rPr sz="2400" dirty="0">
                <a:latin typeface="Times New Roman"/>
                <a:cs typeface="Times New Roman"/>
              </a:rPr>
              <a:t>chipset, all peripheral cards, and</a:t>
            </a:r>
            <a:r>
              <a:rPr sz="2400" spc="-125" dirty="0">
                <a:latin typeface="Times New Roman"/>
                <a:cs typeface="Times New Roman"/>
              </a:rPr>
              <a:t> </a:t>
            </a:r>
            <a:r>
              <a:rPr sz="2400" spc="-30" dirty="0">
                <a:latin typeface="Times New Roman"/>
                <a:cs typeface="Times New Roman"/>
              </a:rPr>
              <a:t>memory.</a:t>
            </a:r>
            <a:endParaRPr sz="2400">
              <a:latin typeface="Times New Roman"/>
              <a:cs typeface="Times New Roman"/>
            </a:endParaRPr>
          </a:p>
          <a:p>
            <a:pPr marL="287020" marR="304165" indent="-274320">
              <a:lnSpc>
                <a:spcPct val="100000"/>
              </a:lnSpc>
              <a:spcBef>
                <a:spcPts val="600"/>
              </a:spcBef>
              <a:buClr>
                <a:srgbClr val="FE8537"/>
              </a:buClr>
              <a:buSzPct val="68750"/>
              <a:buFont typeface="Wingdings"/>
              <a:buChar char=""/>
              <a:tabLst>
                <a:tab pos="287020" algn="l"/>
              </a:tabLst>
            </a:pPr>
            <a:r>
              <a:rPr sz="2400" spc="-10" dirty="0">
                <a:latin typeface="Times New Roman"/>
                <a:cs typeface="Times New Roman"/>
              </a:rPr>
              <a:t>When </a:t>
            </a:r>
            <a:r>
              <a:rPr sz="2400" dirty="0">
                <a:latin typeface="Times New Roman"/>
                <a:cs typeface="Times New Roman"/>
              </a:rPr>
              <a:t>all devices are </a:t>
            </a:r>
            <a:r>
              <a:rPr sz="2400" spc="-5" dirty="0">
                <a:latin typeface="Times New Roman"/>
                <a:cs typeface="Times New Roman"/>
              </a:rPr>
              <a:t>deemed </a:t>
            </a:r>
            <a:r>
              <a:rPr sz="2400" dirty="0">
                <a:latin typeface="Times New Roman"/>
                <a:cs typeface="Times New Roman"/>
              </a:rPr>
              <a:t>operable, the </a:t>
            </a:r>
            <a:r>
              <a:rPr sz="2400" spc="-5" dirty="0">
                <a:latin typeface="Times New Roman"/>
                <a:cs typeface="Times New Roman"/>
              </a:rPr>
              <a:t>BIOS</a:t>
            </a:r>
            <a:r>
              <a:rPr sz="2400" spc="-75" dirty="0">
                <a:latin typeface="Times New Roman"/>
                <a:cs typeface="Times New Roman"/>
              </a:rPr>
              <a:t> </a:t>
            </a:r>
            <a:r>
              <a:rPr sz="2400" spc="-5" dirty="0">
                <a:latin typeface="Times New Roman"/>
                <a:cs typeface="Times New Roman"/>
              </a:rPr>
              <a:t>passes  </a:t>
            </a:r>
            <a:r>
              <a:rPr sz="2400" dirty="0">
                <a:latin typeface="Times New Roman"/>
                <a:cs typeface="Times New Roman"/>
              </a:rPr>
              <a:t>system control over to the</a:t>
            </a:r>
            <a:r>
              <a:rPr sz="2400" spc="-75" dirty="0">
                <a:latin typeface="Times New Roman"/>
                <a:cs typeface="Times New Roman"/>
              </a:rPr>
              <a:t> </a:t>
            </a:r>
            <a:r>
              <a:rPr sz="2400" spc="-5" dirty="0">
                <a:latin typeface="Times New Roman"/>
                <a:cs typeface="Times New Roman"/>
              </a:rPr>
              <a:t>OS.</a:t>
            </a:r>
            <a:endParaRPr sz="2400">
              <a:latin typeface="Times New Roman"/>
              <a:cs typeface="Times New Roman"/>
            </a:endParaRPr>
          </a:p>
          <a:p>
            <a:pPr marL="287020" marR="192405"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If a device is </a:t>
            </a:r>
            <a:r>
              <a:rPr sz="2400" spc="-5" dirty="0">
                <a:latin typeface="Times New Roman"/>
                <a:cs typeface="Times New Roman"/>
              </a:rPr>
              <a:t>malfunctioning, </a:t>
            </a:r>
            <a:r>
              <a:rPr sz="2400" dirty="0">
                <a:latin typeface="Times New Roman"/>
                <a:cs typeface="Times New Roman"/>
              </a:rPr>
              <a:t>and error code is</a:t>
            </a:r>
            <a:r>
              <a:rPr sz="2400" spc="-105" dirty="0">
                <a:latin typeface="Times New Roman"/>
                <a:cs typeface="Times New Roman"/>
              </a:rPr>
              <a:t> </a:t>
            </a:r>
            <a:r>
              <a:rPr sz="2400" dirty="0">
                <a:latin typeface="Times New Roman"/>
                <a:cs typeface="Times New Roman"/>
              </a:rPr>
              <a:t>generated  in the form of beep codes and/or</a:t>
            </a:r>
            <a:r>
              <a:rPr sz="2400" spc="-85" dirty="0">
                <a:latin typeface="Times New Roman"/>
                <a:cs typeface="Times New Roman"/>
              </a:rPr>
              <a:t> </a:t>
            </a:r>
            <a:r>
              <a:rPr sz="2400" dirty="0">
                <a:latin typeface="Times New Roman"/>
                <a:cs typeface="Times New Roman"/>
              </a:rPr>
              <a:t>text.</a:t>
            </a:r>
            <a:endParaRPr sz="2400">
              <a:latin typeface="Times New Roman"/>
              <a:cs typeface="Times New Roman"/>
            </a:endParaRPr>
          </a:p>
          <a:p>
            <a:pPr marL="287020" marR="387350" indent="-274320">
              <a:lnSpc>
                <a:spcPct val="100000"/>
              </a:lnSpc>
              <a:spcBef>
                <a:spcPts val="600"/>
              </a:spcBef>
              <a:buClr>
                <a:srgbClr val="FE8537"/>
              </a:buClr>
              <a:buSzPct val="68750"/>
              <a:buFont typeface="Wingdings"/>
              <a:buChar char=""/>
              <a:tabLst>
                <a:tab pos="363220" algn="l"/>
                <a:tab pos="363855" algn="l"/>
              </a:tabLst>
            </a:pPr>
            <a:r>
              <a:rPr dirty="0"/>
              <a:t>	</a:t>
            </a:r>
            <a:r>
              <a:rPr sz="2400" dirty="0">
                <a:latin typeface="Times New Roman"/>
                <a:cs typeface="Times New Roman"/>
              </a:rPr>
              <a:t>During </a:t>
            </a:r>
            <a:r>
              <a:rPr sz="2400" spc="-40" dirty="0">
                <a:latin typeface="Times New Roman"/>
                <a:cs typeface="Times New Roman"/>
              </a:rPr>
              <a:t>POST, </a:t>
            </a:r>
            <a:r>
              <a:rPr sz="2400" dirty="0">
                <a:latin typeface="Times New Roman"/>
                <a:cs typeface="Times New Roman"/>
              </a:rPr>
              <a:t>the system </a:t>
            </a:r>
            <a:r>
              <a:rPr sz="2400" spc="-5" dirty="0">
                <a:latin typeface="Times New Roman"/>
                <a:cs typeface="Times New Roman"/>
              </a:rPr>
              <a:t>BIOS </a:t>
            </a:r>
            <a:r>
              <a:rPr sz="2400" dirty="0">
                <a:latin typeface="Times New Roman"/>
                <a:cs typeface="Times New Roman"/>
              </a:rPr>
              <a:t>reads </a:t>
            </a:r>
            <a:r>
              <a:rPr sz="2400" spc="-5" dirty="0">
                <a:latin typeface="Times New Roman"/>
                <a:cs typeface="Times New Roman"/>
              </a:rPr>
              <a:t>peripheral BIOS  </a:t>
            </a:r>
            <a:r>
              <a:rPr sz="2400" dirty="0">
                <a:latin typeface="Times New Roman"/>
                <a:cs typeface="Times New Roman"/>
              </a:rPr>
              <a:t>routines and runs</a:t>
            </a:r>
            <a:r>
              <a:rPr sz="2400" spc="-40" dirty="0">
                <a:latin typeface="Times New Roman"/>
                <a:cs typeface="Times New Roman"/>
              </a:rPr>
              <a:t> </a:t>
            </a:r>
            <a:r>
              <a:rPr sz="2400" dirty="0">
                <a:latin typeface="Times New Roman"/>
                <a:cs typeface="Times New Roman"/>
              </a:rPr>
              <a:t>them</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54</a:t>
            </a:fld>
            <a:endParaRPr dirty="0"/>
          </a:p>
        </p:txBody>
      </p:sp>
      <p:sp>
        <p:nvSpPr>
          <p:cNvPr id="3" name="object 3"/>
          <p:cNvSpPr txBox="1">
            <a:spLocks noGrp="1"/>
          </p:cNvSpPr>
          <p:nvPr>
            <p:ph type="title"/>
          </p:nvPr>
        </p:nvSpPr>
        <p:spPr>
          <a:xfrm>
            <a:off x="535940" y="430727"/>
            <a:ext cx="509714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POST(P</a:t>
            </a:r>
            <a:r>
              <a:rPr sz="2550" dirty="0">
                <a:solidFill>
                  <a:srgbClr val="000000"/>
                </a:solidFill>
              </a:rPr>
              <a:t>OWER </a:t>
            </a:r>
            <a:r>
              <a:rPr sz="2550" spc="5" dirty="0">
                <a:solidFill>
                  <a:srgbClr val="000000"/>
                </a:solidFill>
              </a:rPr>
              <a:t>ON </a:t>
            </a:r>
            <a:r>
              <a:rPr sz="3200" dirty="0">
                <a:solidFill>
                  <a:srgbClr val="000000"/>
                </a:solidFill>
              </a:rPr>
              <a:t>S</a:t>
            </a:r>
            <a:r>
              <a:rPr sz="2550" dirty="0">
                <a:solidFill>
                  <a:srgbClr val="000000"/>
                </a:solidFill>
              </a:rPr>
              <a:t>ELF</a:t>
            </a:r>
            <a:r>
              <a:rPr sz="2550" spc="275" dirty="0">
                <a:solidFill>
                  <a:srgbClr val="000000"/>
                </a:solidFill>
              </a:rPr>
              <a:t> </a:t>
            </a:r>
            <a:r>
              <a:rPr sz="2550" dirty="0">
                <a:solidFill>
                  <a:srgbClr val="000000"/>
                </a:solidFill>
              </a:rPr>
              <a:t>TEST</a:t>
            </a:r>
            <a:r>
              <a:rPr sz="3200" dirty="0">
                <a:solidFill>
                  <a:srgbClr val="000000"/>
                </a:solidFill>
              </a:rPr>
              <a:t>)</a:t>
            </a:r>
            <a:endParaRPr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5498"/>
            <a:ext cx="124777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CMOS</a:t>
            </a:r>
            <a:endParaRPr sz="3200"/>
          </a:p>
        </p:txBody>
      </p:sp>
      <p:sp>
        <p:nvSpPr>
          <p:cNvPr id="3" name="object 3"/>
          <p:cNvSpPr txBox="1"/>
          <p:nvPr/>
        </p:nvSpPr>
        <p:spPr>
          <a:xfrm>
            <a:off x="307340" y="1089401"/>
            <a:ext cx="8317230" cy="295275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Alternatively referred to as a </a:t>
            </a:r>
            <a:r>
              <a:rPr sz="2400" b="1" spc="-10" dirty="0">
                <a:latin typeface="Times New Roman"/>
                <a:cs typeface="Times New Roman"/>
              </a:rPr>
              <a:t>Real-Time </a:t>
            </a:r>
            <a:r>
              <a:rPr sz="2400" b="1" dirty="0">
                <a:latin typeface="Times New Roman"/>
                <a:cs typeface="Times New Roman"/>
              </a:rPr>
              <a:t>Clock </a:t>
            </a:r>
            <a:r>
              <a:rPr sz="2400" b="1" spc="-20" dirty="0">
                <a:latin typeface="Times New Roman"/>
                <a:cs typeface="Times New Roman"/>
              </a:rPr>
              <a:t>(RTC), </a:t>
            </a:r>
            <a:r>
              <a:rPr sz="2400" b="1" dirty="0">
                <a:latin typeface="Times New Roman"/>
                <a:cs typeface="Times New Roman"/>
              </a:rPr>
              <a:t>Non-  </a:t>
            </a:r>
            <a:r>
              <a:rPr sz="2400" b="1" spc="-30" dirty="0">
                <a:latin typeface="Times New Roman"/>
                <a:cs typeface="Times New Roman"/>
              </a:rPr>
              <a:t>Volatile </a:t>
            </a:r>
            <a:r>
              <a:rPr sz="2400" b="1" spc="-5" dirty="0">
                <a:latin typeface="Times New Roman"/>
                <a:cs typeface="Times New Roman"/>
              </a:rPr>
              <a:t>RAM (NVRAM) </a:t>
            </a:r>
            <a:r>
              <a:rPr sz="2400" dirty="0">
                <a:latin typeface="Times New Roman"/>
                <a:cs typeface="Times New Roman"/>
              </a:rPr>
              <a:t>or </a:t>
            </a:r>
            <a:r>
              <a:rPr sz="2400" b="1" dirty="0">
                <a:latin typeface="Times New Roman"/>
                <a:cs typeface="Times New Roman"/>
              </a:rPr>
              <a:t>CMOS </a:t>
            </a:r>
            <a:r>
              <a:rPr sz="2400" b="1" spc="-5" dirty="0">
                <a:latin typeface="Times New Roman"/>
                <a:cs typeface="Times New Roman"/>
              </a:rPr>
              <a:t>RAM</a:t>
            </a:r>
            <a:r>
              <a:rPr sz="2400" spc="-5" dirty="0">
                <a:latin typeface="Times New Roman"/>
                <a:cs typeface="Times New Roman"/>
              </a:rPr>
              <a:t>, </a:t>
            </a:r>
            <a:r>
              <a:rPr sz="2400" b="1" dirty="0">
                <a:latin typeface="Times New Roman"/>
                <a:cs typeface="Times New Roman"/>
              </a:rPr>
              <a:t>CMOS </a:t>
            </a:r>
            <a:r>
              <a:rPr sz="2400" dirty="0">
                <a:latin typeface="Times New Roman"/>
                <a:cs typeface="Times New Roman"/>
              </a:rPr>
              <a:t>is short for  </a:t>
            </a:r>
            <a:r>
              <a:rPr sz="2400" b="1" dirty="0">
                <a:latin typeface="Times New Roman"/>
                <a:cs typeface="Times New Roman"/>
              </a:rPr>
              <a:t>Complementary Metal-Oxide Semiconductor</a:t>
            </a:r>
            <a:r>
              <a:rPr sz="2400" dirty="0">
                <a:latin typeface="Times New Roman"/>
                <a:cs typeface="Times New Roman"/>
              </a:rPr>
              <a:t>. </a:t>
            </a:r>
            <a:r>
              <a:rPr sz="2400" spc="-5" dirty="0">
                <a:latin typeface="Times New Roman"/>
                <a:cs typeface="Times New Roman"/>
              </a:rPr>
              <a:t>CMOS </a:t>
            </a:r>
            <a:r>
              <a:rPr sz="2400" dirty="0">
                <a:latin typeface="Times New Roman"/>
                <a:cs typeface="Times New Roman"/>
              </a:rPr>
              <a:t>is an</a:t>
            </a:r>
            <a:r>
              <a:rPr sz="2400" spc="-110" dirty="0">
                <a:latin typeface="Times New Roman"/>
                <a:cs typeface="Times New Roman"/>
              </a:rPr>
              <a:t> </a:t>
            </a:r>
            <a:r>
              <a:rPr sz="2400" dirty="0">
                <a:latin typeface="Times New Roman"/>
                <a:cs typeface="Times New Roman"/>
              </a:rPr>
              <a:t>on-  board </a:t>
            </a:r>
            <a:r>
              <a:rPr sz="2400" spc="-5" dirty="0">
                <a:latin typeface="Times New Roman"/>
                <a:cs typeface="Times New Roman"/>
              </a:rPr>
              <a:t>semiconductor </a:t>
            </a:r>
            <a:r>
              <a:rPr sz="2400" dirty="0">
                <a:latin typeface="Times New Roman"/>
                <a:cs typeface="Times New Roman"/>
              </a:rPr>
              <a:t>chip powered by a </a:t>
            </a:r>
            <a:r>
              <a:rPr sz="2400" spc="-5" dirty="0">
                <a:latin typeface="Times New Roman"/>
                <a:cs typeface="Times New Roman"/>
              </a:rPr>
              <a:t>CMOS </a:t>
            </a:r>
            <a:r>
              <a:rPr sz="2400" dirty="0">
                <a:latin typeface="Times New Roman"/>
                <a:cs typeface="Times New Roman"/>
              </a:rPr>
              <a:t>battery inside  </a:t>
            </a:r>
            <a:r>
              <a:rPr sz="2400" spc="-5" dirty="0">
                <a:latin typeface="Times New Roman"/>
                <a:cs typeface="Times New Roman"/>
              </a:rPr>
              <a:t>computers </a:t>
            </a:r>
            <a:r>
              <a:rPr sz="2400" dirty="0">
                <a:latin typeface="Times New Roman"/>
                <a:cs typeface="Times New Roman"/>
              </a:rPr>
              <a:t>that stores </a:t>
            </a:r>
            <a:r>
              <a:rPr sz="2400" spc="-5" dirty="0">
                <a:latin typeface="Times New Roman"/>
                <a:cs typeface="Times New Roman"/>
              </a:rPr>
              <a:t>information </a:t>
            </a:r>
            <a:r>
              <a:rPr sz="2400" dirty="0">
                <a:latin typeface="Times New Roman"/>
                <a:cs typeface="Times New Roman"/>
              </a:rPr>
              <a:t>such as the system </a:t>
            </a:r>
            <a:r>
              <a:rPr sz="2400" spc="-5" dirty="0">
                <a:latin typeface="Times New Roman"/>
                <a:cs typeface="Times New Roman"/>
              </a:rPr>
              <a:t>time </a:t>
            </a:r>
            <a:r>
              <a:rPr sz="2400" dirty="0">
                <a:latin typeface="Times New Roman"/>
                <a:cs typeface="Times New Roman"/>
              </a:rPr>
              <a:t>and  date and the system hardware settings for your </a:t>
            </a:r>
            <a:r>
              <a:rPr sz="2400" spc="-20" dirty="0">
                <a:latin typeface="Times New Roman"/>
                <a:cs typeface="Times New Roman"/>
              </a:rPr>
              <a:t>computer. </a:t>
            </a:r>
            <a:r>
              <a:rPr sz="2400" dirty="0">
                <a:latin typeface="Times New Roman"/>
                <a:cs typeface="Times New Roman"/>
              </a:rPr>
              <a:t>The  picture </a:t>
            </a:r>
            <a:r>
              <a:rPr sz="2400" spc="-5" dirty="0">
                <a:latin typeface="Times New Roman"/>
                <a:cs typeface="Times New Roman"/>
              </a:rPr>
              <a:t>shows </a:t>
            </a:r>
            <a:r>
              <a:rPr sz="2400" dirty="0">
                <a:latin typeface="Times New Roman"/>
                <a:cs typeface="Times New Roman"/>
              </a:rPr>
              <a:t>an </a:t>
            </a:r>
            <a:r>
              <a:rPr sz="2400" spc="-5" dirty="0">
                <a:latin typeface="Times New Roman"/>
                <a:cs typeface="Times New Roman"/>
              </a:rPr>
              <a:t>example </a:t>
            </a:r>
            <a:r>
              <a:rPr sz="2400" dirty="0">
                <a:latin typeface="Times New Roman"/>
                <a:cs typeface="Times New Roman"/>
              </a:rPr>
              <a:t>of the </a:t>
            </a:r>
            <a:r>
              <a:rPr sz="2400" spc="-5" dirty="0">
                <a:latin typeface="Times New Roman"/>
                <a:cs typeface="Times New Roman"/>
              </a:rPr>
              <a:t>most </a:t>
            </a:r>
            <a:r>
              <a:rPr sz="2400" spc="-10" dirty="0">
                <a:latin typeface="Times New Roman"/>
                <a:cs typeface="Times New Roman"/>
              </a:rPr>
              <a:t>common </a:t>
            </a:r>
            <a:r>
              <a:rPr sz="2400" spc="-5" dirty="0">
                <a:latin typeface="Times New Roman"/>
                <a:cs typeface="Times New Roman"/>
              </a:rPr>
              <a:t>CMOS </a:t>
            </a:r>
            <a:r>
              <a:rPr sz="2400" dirty="0">
                <a:latin typeface="Times New Roman"/>
                <a:cs typeface="Times New Roman"/>
              </a:rPr>
              <a:t>coin cell  battery used in a </a:t>
            </a:r>
            <a:r>
              <a:rPr sz="2400" spc="-5" dirty="0">
                <a:latin typeface="Times New Roman"/>
                <a:cs typeface="Times New Roman"/>
              </a:rPr>
              <a:t>computer </a:t>
            </a:r>
            <a:r>
              <a:rPr sz="2400" dirty="0">
                <a:latin typeface="Times New Roman"/>
                <a:cs typeface="Times New Roman"/>
              </a:rPr>
              <a:t>to power the </a:t>
            </a:r>
            <a:r>
              <a:rPr sz="2400" spc="-5" dirty="0">
                <a:latin typeface="Times New Roman"/>
                <a:cs typeface="Times New Roman"/>
              </a:rPr>
              <a:t>CMOS</a:t>
            </a:r>
            <a:r>
              <a:rPr sz="2400" spc="-85" dirty="0">
                <a:latin typeface="Times New Roman"/>
                <a:cs typeface="Times New Roman"/>
              </a:rPr>
              <a:t> </a:t>
            </a:r>
            <a:r>
              <a:rPr sz="2400" spc="-30" dirty="0">
                <a:latin typeface="Times New Roman"/>
                <a:cs typeface="Times New Roman"/>
              </a:rPr>
              <a:t>memory.</a:t>
            </a:r>
            <a:endParaRPr sz="2400">
              <a:latin typeface="Times New Roman"/>
              <a:cs typeface="Times New Roman"/>
            </a:endParaRPr>
          </a:p>
        </p:txBody>
      </p:sp>
      <p:sp>
        <p:nvSpPr>
          <p:cNvPr id="4" name="object 4"/>
          <p:cNvSpPr/>
          <p:nvPr/>
        </p:nvSpPr>
        <p:spPr>
          <a:xfrm>
            <a:off x="2286000" y="4648200"/>
            <a:ext cx="3200400" cy="1905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59684"/>
            <a:ext cx="6657340" cy="464820"/>
          </a:xfrm>
          <a:prstGeom prst="rect">
            <a:avLst/>
          </a:prstGeom>
        </p:spPr>
        <p:txBody>
          <a:bodyPr vert="horz" wrap="square" lIns="0" tIns="0" rIns="0" bIns="0" rtlCol="0">
            <a:spAutoFit/>
          </a:bodyPr>
          <a:lstStyle/>
          <a:p>
            <a:pPr marL="12700">
              <a:lnSpc>
                <a:spcPts val="3620"/>
              </a:lnSpc>
            </a:pPr>
            <a:r>
              <a:rPr sz="3200" dirty="0"/>
              <a:t>1.6 </a:t>
            </a:r>
            <a:r>
              <a:rPr sz="2850" spc="15" dirty="0"/>
              <a:t>CHIPSET </a:t>
            </a:r>
            <a:r>
              <a:rPr sz="2850" spc="20" dirty="0"/>
              <a:t>WITH </a:t>
            </a:r>
            <a:r>
              <a:rPr sz="2850" spc="15" dirty="0"/>
              <a:t>ITS</a:t>
            </a:r>
            <a:r>
              <a:rPr sz="2850" spc="204" dirty="0"/>
              <a:t> </a:t>
            </a:r>
            <a:r>
              <a:rPr sz="2850" spc="-45" dirty="0"/>
              <a:t>ADVANTAGES</a:t>
            </a:r>
            <a:endParaRPr sz="28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56</a:t>
            </a:fld>
            <a:endParaRPr dirty="0"/>
          </a:p>
        </p:txBody>
      </p:sp>
      <p:sp>
        <p:nvSpPr>
          <p:cNvPr id="3" name="object 3"/>
          <p:cNvSpPr txBox="1"/>
          <p:nvPr/>
        </p:nvSpPr>
        <p:spPr>
          <a:xfrm>
            <a:off x="307340" y="1241801"/>
            <a:ext cx="8243570" cy="4354830"/>
          </a:xfrm>
          <a:prstGeom prst="rect">
            <a:avLst/>
          </a:prstGeom>
        </p:spPr>
        <p:txBody>
          <a:bodyPr vert="horz" wrap="square" lIns="0" tIns="12700" rIns="0" bIns="0" rtlCol="0">
            <a:spAutoFit/>
          </a:bodyPr>
          <a:lstStyle/>
          <a:p>
            <a:pPr marL="287020" marR="62865"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specialized </a:t>
            </a:r>
            <a:r>
              <a:rPr sz="2400" dirty="0">
                <a:latin typeface="Times New Roman"/>
                <a:cs typeface="Times New Roman"/>
              </a:rPr>
              <a:t>chips on a </a:t>
            </a:r>
            <a:r>
              <a:rPr sz="2400" spc="-5" dirty="0">
                <a:latin typeface="Times New Roman"/>
                <a:cs typeface="Times New Roman"/>
              </a:rPr>
              <a:t>computer's motherboard </a:t>
            </a:r>
            <a:r>
              <a:rPr sz="2400" dirty="0">
                <a:latin typeface="Times New Roman"/>
                <a:cs typeface="Times New Roman"/>
              </a:rPr>
              <a:t>or expansion  card are called</a:t>
            </a:r>
            <a:r>
              <a:rPr sz="2400" spc="-70" dirty="0">
                <a:latin typeface="Times New Roman"/>
                <a:cs typeface="Times New Roman"/>
              </a:rPr>
              <a:t> </a:t>
            </a:r>
            <a:r>
              <a:rPr sz="2400" dirty="0">
                <a:latin typeface="Times New Roman"/>
                <a:cs typeface="Times New Roman"/>
              </a:rPr>
              <a:t>chipset.</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chip sets are a bunch of </a:t>
            </a:r>
            <a:r>
              <a:rPr sz="2400" spc="-5" dirty="0">
                <a:latin typeface="Times New Roman"/>
                <a:cs typeface="Times New Roman"/>
              </a:rPr>
              <a:t>intelligent </a:t>
            </a:r>
            <a:r>
              <a:rPr sz="2400" dirty="0">
                <a:latin typeface="Times New Roman"/>
                <a:cs typeface="Times New Roman"/>
              </a:rPr>
              <a:t>controller</a:t>
            </a:r>
            <a:r>
              <a:rPr sz="2400" spc="-155" dirty="0">
                <a:latin typeface="Times New Roman"/>
                <a:cs typeface="Times New Roman"/>
              </a:rPr>
              <a:t> </a:t>
            </a:r>
            <a:r>
              <a:rPr sz="2400" dirty="0">
                <a:latin typeface="Times New Roman"/>
                <a:cs typeface="Times New Roman"/>
              </a:rPr>
              <a:t>chips.</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It controls </a:t>
            </a:r>
            <a:r>
              <a:rPr sz="2400" spc="-5" dirty="0">
                <a:latin typeface="Times New Roman"/>
                <a:cs typeface="Times New Roman"/>
              </a:rPr>
              <a:t>communications </a:t>
            </a:r>
            <a:r>
              <a:rPr sz="2400" dirty="0">
                <a:latin typeface="Times New Roman"/>
                <a:cs typeface="Times New Roman"/>
              </a:rPr>
              <a:t>between the processor and external  devices. Generally chipset contain </a:t>
            </a:r>
            <a:r>
              <a:rPr sz="2400" spc="-5" dirty="0">
                <a:latin typeface="Times New Roman"/>
                <a:cs typeface="Times New Roman"/>
              </a:rPr>
              <a:t>more </a:t>
            </a:r>
            <a:r>
              <a:rPr sz="2400" dirty="0">
                <a:latin typeface="Times New Roman"/>
                <a:cs typeface="Times New Roman"/>
              </a:rPr>
              <a:t>than one chip into</a:t>
            </a:r>
            <a:r>
              <a:rPr sz="2400" spc="-235" dirty="0">
                <a:latin typeface="Times New Roman"/>
                <a:cs typeface="Times New Roman"/>
              </a:rPr>
              <a:t> </a:t>
            </a:r>
            <a:r>
              <a:rPr sz="2400" dirty="0">
                <a:latin typeface="Times New Roman"/>
                <a:cs typeface="Times New Roman"/>
              </a:rPr>
              <a:t>single  chip.</a:t>
            </a:r>
            <a:endParaRPr sz="2400">
              <a:latin typeface="Times New Roman"/>
              <a:cs typeface="Times New Roman"/>
            </a:endParaRPr>
          </a:p>
          <a:p>
            <a:pPr marL="287020" marR="385445"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chipset </a:t>
            </a:r>
            <a:r>
              <a:rPr sz="2400" spc="-5" dirty="0">
                <a:latin typeface="Times New Roman"/>
                <a:cs typeface="Times New Roman"/>
              </a:rPr>
              <a:t>manufacturers </a:t>
            </a:r>
            <a:r>
              <a:rPr sz="2400" dirty="0">
                <a:latin typeface="Times New Roman"/>
                <a:cs typeface="Times New Roman"/>
              </a:rPr>
              <a:t>are generally independent from</a:t>
            </a:r>
            <a:r>
              <a:rPr sz="2400" spc="-160" dirty="0">
                <a:latin typeface="Times New Roman"/>
                <a:cs typeface="Times New Roman"/>
              </a:rPr>
              <a:t> </a:t>
            </a:r>
            <a:r>
              <a:rPr sz="2400" dirty="0">
                <a:latin typeface="Times New Roman"/>
                <a:cs typeface="Times New Roman"/>
              </a:rPr>
              <a:t>the  </a:t>
            </a:r>
            <a:r>
              <a:rPr sz="2400" spc="-5" dirty="0">
                <a:latin typeface="Times New Roman"/>
                <a:cs typeface="Times New Roman"/>
              </a:rPr>
              <a:t>manufacturer </a:t>
            </a:r>
            <a:r>
              <a:rPr sz="2400" dirty="0">
                <a:latin typeface="Times New Roman"/>
                <a:cs typeface="Times New Roman"/>
              </a:rPr>
              <a:t>of the</a:t>
            </a:r>
            <a:r>
              <a:rPr sz="2400" spc="-30" dirty="0">
                <a:latin typeface="Times New Roman"/>
                <a:cs typeface="Times New Roman"/>
              </a:rPr>
              <a:t> </a:t>
            </a:r>
            <a:r>
              <a:rPr sz="2400" spc="-5" dirty="0">
                <a:latin typeface="Times New Roman"/>
                <a:cs typeface="Times New Roman"/>
              </a:rPr>
              <a:t>motherboard.</a:t>
            </a:r>
            <a:endParaRPr sz="2400">
              <a:latin typeface="Times New Roman"/>
              <a:cs typeface="Times New Roman"/>
            </a:endParaRPr>
          </a:p>
          <a:p>
            <a:pPr marL="287020" marR="447675"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Current manufacturers </a:t>
            </a:r>
            <a:r>
              <a:rPr sz="2400" dirty="0">
                <a:latin typeface="Times New Roman"/>
                <a:cs typeface="Times New Roman"/>
              </a:rPr>
              <a:t>of chipsets </a:t>
            </a:r>
            <a:r>
              <a:rPr sz="2400" spc="-5" dirty="0">
                <a:latin typeface="Times New Roman"/>
                <a:cs typeface="Times New Roman"/>
              </a:rPr>
              <a:t>for PC-compatible  motherboard </a:t>
            </a:r>
            <a:r>
              <a:rPr sz="2400" dirty="0">
                <a:latin typeface="Times New Roman"/>
                <a:cs typeface="Times New Roman"/>
              </a:rPr>
              <a:t>include </a:t>
            </a:r>
            <a:r>
              <a:rPr sz="2400" spc="-5" dirty="0">
                <a:latin typeface="Times New Roman"/>
                <a:cs typeface="Times New Roman"/>
              </a:rPr>
              <a:t>NVIDIA. AMD, VIA </a:t>
            </a:r>
            <a:r>
              <a:rPr sz="2400" spc="-15" dirty="0">
                <a:latin typeface="Times New Roman"/>
                <a:cs typeface="Times New Roman"/>
              </a:rPr>
              <a:t>Technologies,</a:t>
            </a:r>
            <a:r>
              <a:rPr sz="2400" spc="-330" dirty="0">
                <a:latin typeface="Times New Roman"/>
                <a:cs typeface="Times New Roman"/>
              </a:rPr>
              <a:t> </a:t>
            </a:r>
            <a:r>
              <a:rPr sz="2400" dirty="0">
                <a:latin typeface="Times New Roman"/>
                <a:cs typeface="Times New Roman"/>
              </a:rPr>
              <a:t>Sis,  Intel, Broadcom</a:t>
            </a:r>
            <a:r>
              <a:rPr sz="2400" spc="-45" dirty="0">
                <a:latin typeface="Times New Roman"/>
                <a:cs typeface="Times New Roman"/>
              </a:rPr>
              <a:t> </a:t>
            </a:r>
            <a:r>
              <a:rPr sz="2400" dirty="0">
                <a:latin typeface="Times New Roman"/>
                <a:cs typeface="Times New Roman"/>
              </a:rPr>
              <a:t>etc.</a:t>
            </a:r>
            <a:endParaRPr sz="24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40430"/>
            <a:ext cx="1450340" cy="415290"/>
          </a:xfrm>
          <a:prstGeom prst="rect">
            <a:avLst/>
          </a:prstGeom>
        </p:spPr>
        <p:txBody>
          <a:bodyPr vert="horz" wrap="square" lIns="0" tIns="13335" rIns="0" bIns="0" rtlCol="0">
            <a:spAutoFit/>
          </a:bodyPr>
          <a:lstStyle/>
          <a:p>
            <a:pPr marL="12700">
              <a:lnSpc>
                <a:spcPct val="100000"/>
              </a:lnSpc>
              <a:spcBef>
                <a:spcPts val="105"/>
              </a:spcBef>
            </a:pPr>
            <a:r>
              <a:rPr sz="2550" dirty="0"/>
              <a:t>CH</a:t>
            </a:r>
            <a:r>
              <a:rPr sz="2550" spc="5" dirty="0"/>
              <a:t>I</a:t>
            </a:r>
            <a:r>
              <a:rPr sz="2550" dirty="0"/>
              <a:t>PS</a:t>
            </a:r>
            <a:r>
              <a:rPr sz="2550" spc="-10" dirty="0"/>
              <a:t>E</a:t>
            </a:r>
            <a:r>
              <a:rPr sz="2550" dirty="0"/>
              <a:t>T</a:t>
            </a:r>
            <a:endParaRPr sz="2550"/>
          </a:p>
        </p:txBody>
      </p:sp>
      <p:sp>
        <p:nvSpPr>
          <p:cNvPr id="3" name="object 3"/>
          <p:cNvSpPr/>
          <p:nvPr/>
        </p:nvSpPr>
        <p:spPr>
          <a:xfrm>
            <a:off x="990600" y="1981200"/>
            <a:ext cx="5638800" cy="3810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5868670" cy="514350"/>
          </a:xfrm>
          <a:prstGeom prst="rect">
            <a:avLst/>
          </a:prstGeom>
        </p:spPr>
        <p:txBody>
          <a:bodyPr vert="horz" wrap="square" lIns="0" tIns="13335" rIns="0" bIns="0" rtlCol="0">
            <a:spAutoFit/>
          </a:bodyPr>
          <a:lstStyle/>
          <a:p>
            <a:pPr marL="12700">
              <a:lnSpc>
                <a:spcPct val="100000"/>
              </a:lnSpc>
              <a:spcBef>
                <a:spcPts val="105"/>
              </a:spcBef>
            </a:pPr>
            <a:r>
              <a:rPr sz="3200" spc="-15" dirty="0"/>
              <a:t>N</a:t>
            </a:r>
            <a:r>
              <a:rPr sz="2550" spc="-15" dirty="0"/>
              <a:t>ORTH </a:t>
            </a:r>
            <a:r>
              <a:rPr sz="3200" dirty="0"/>
              <a:t>B</a:t>
            </a:r>
            <a:r>
              <a:rPr sz="2550" dirty="0"/>
              <a:t>RIDGE </a:t>
            </a:r>
            <a:r>
              <a:rPr sz="3200" spc="5" dirty="0"/>
              <a:t>&amp; </a:t>
            </a:r>
            <a:r>
              <a:rPr sz="3200" dirty="0"/>
              <a:t>S</a:t>
            </a:r>
            <a:r>
              <a:rPr sz="2550" dirty="0"/>
              <a:t>OUTH</a:t>
            </a:r>
            <a:r>
              <a:rPr sz="2550" spc="480" dirty="0"/>
              <a:t> </a:t>
            </a:r>
            <a:r>
              <a:rPr sz="3200" dirty="0"/>
              <a:t>B</a:t>
            </a:r>
            <a:r>
              <a:rPr sz="2550" dirty="0"/>
              <a:t>RIDGE</a:t>
            </a:r>
            <a:endParaRPr sz="2550"/>
          </a:p>
        </p:txBody>
      </p:sp>
      <p:sp>
        <p:nvSpPr>
          <p:cNvPr id="3" name="object 3"/>
          <p:cNvSpPr txBox="1"/>
          <p:nvPr/>
        </p:nvSpPr>
        <p:spPr>
          <a:xfrm>
            <a:off x="231140" y="1165601"/>
            <a:ext cx="7923530" cy="5010785"/>
          </a:xfrm>
          <a:prstGeom prst="rect">
            <a:avLst/>
          </a:prstGeom>
        </p:spPr>
        <p:txBody>
          <a:bodyPr vert="horz" wrap="square" lIns="0" tIns="12700" rIns="0" bIns="0" rtlCol="0">
            <a:spAutoFit/>
          </a:bodyPr>
          <a:lstStyle/>
          <a:p>
            <a:pPr marL="287020" marR="29209"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A </a:t>
            </a:r>
            <a:r>
              <a:rPr sz="2400" dirty="0">
                <a:latin typeface="Times New Roman"/>
                <a:cs typeface="Times New Roman"/>
              </a:rPr>
              <a:t>Northbridge or host bridge is a </a:t>
            </a:r>
            <a:r>
              <a:rPr sz="2400" spc="-5" dirty="0">
                <a:latin typeface="Times New Roman"/>
                <a:cs typeface="Times New Roman"/>
              </a:rPr>
              <a:t>microchip </a:t>
            </a:r>
            <a:r>
              <a:rPr sz="2400" dirty="0">
                <a:latin typeface="Times New Roman"/>
                <a:cs typeface="Times New Roman"/>
              </a:rPr>
              <a:t>on </a:t>
            </a:r>
            <a:r>
              <a:rPr sz="2400" spc="-5" dirty="0">
                <a:latin typeface="Times New Roman"/>
                <a:cs typeface="Times New Roman"/>
              </a:rPr>
              <a:t>some PC  motherboards </a:t>
            </a:r>
            <a:r>
              <a:rPr sz="2400" dirty="0">
                <a:latin typeface="Times New Roman"/>
                <a:cs typeface="Times New Roman"/>
              </a:rPr>
              <a:t>and is connected directly to the </a:t>
            </a:r>
            <a:r>
              <a:rPr sz="2400" spc="-5" dirty="0">
                <a:latin typeface="Times New Roman"/>
                <a:cs typeface="Times New Roman"/>
              </a:rPr>
              <a:t>CPU </a:t>
            </a:r>
            <a:r>
              <a:rPr sz="2400" dirty="0">
                <a:latin typeface="Times New Roman"/>
                <a:cs typeface="Times New Roman"/>
              </a:rPr>
              <a:t>(unlike</a:t>
            </a:r>
            <a:r>
              <a:rPr sz="2400" spc="-160" dirty="0">
                <a:latin typeface="Times New Roman"/>
                <a:cs typeface="Times New Roman"/>
              </a:rPr>
              <a:t> </a:t>
            </a:r>
            <a:r>
              <a:rPr sz="2400" dirty="0">
                <a:latin typeface="Times New Roman"/>
                <a:cs typeface="Times New Roman"/>
              </a:rPr>
              <a:t>the  Southbridge) and thus responsible </a:t>
            </a:r>
            <a:r>
              <a:rPr sz="2400" spc="-5" dirty="0">
                <a:latin typeface="Times New Roman"/>
                <a:cs typeface="Times New Roman"/>
              </a:rPr>
              <a:t>for </a:t>
            </a:r>
            <a:r>
              <a:rPr sz="2400" dirty="0">
                <a:latin typeface="Times New Roman"/>
                <a:cs typeface="Times New Roman"/>
              </a:rPr>
              <a:t>tasks that require the  highest</a:t>
            </a:r>
            <a:r>
              <a:rPr sz="2400" spc="-25" dirty="0">
                <a:latin typeface="Times New Roman"/>
                <a:cs typeface="Times New Roman"/>
              </a:rPr>
              <a:t> </a:t>
            </a:r>
            <a:r>
              <a:rPr sz="2400" spc="-5" dirty="0">
                <a:latin typeface="Times New Roman"/>
                <a:cs typeface="Times New Roman"/>
              </a:rPr>
              <a:t>performance.</a:t>
            </a:r>
            <a:endParaRPr sz="2400">
              <a:latin typeface="Times New Roman"/>
              <a:cs typeface="Times New Roman"/>
            </a:endParaRPr>
          </a:p>
          <a:p>
            <a:pPr marL="287020" marR="48133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Northbridge is usually paired with a Southbridge,</a:t>
            </a:r>
            <a:r>
              <a:rPr sz="2400" spc="-185" dirty="0">
                <a:latin typeface="Times New Roman"/>
                <a:cs typeface="Times New Roman"/>
              </a:rPr>
              <a:t> </a:t>
            </a:r>
            <a:r>
              <a:rPr sz="2400" dirty="0">
                <a:latin typeface="Times New Roman"/>
                <a:cs typeface="Times New Roman"/>
              </a:rPr>
              <a:t>also  </a:t>
            </a:r>
            <a:r>
              <a:rPr sz="2400" spc="-5" dirty="0">
                <a:latin typeface="Times New Roman"/>
                <a:cs typeface="Times New Roman"/>
              </a:rPr>
              <a:t>known </a:t>
            </a:r>
            <a:r>
              <a:rPr sz="2400" dirty="0">
                <a:latin typeface="Times New Roman"/>
                <a:cs typeface="Times New Roman"/>
              </a:rPr>
              <a:t>as I/O controller</a:t>
            </a:r>
            <a:r>
              <a:rPr sz="2400" spc="-55" dirty="0">
                <a:latin typeface="Times New Roman"/>
                <a:cs typeface="Times New Roman"/>
              </a:rPr>
              <a:t> </a:t>
            </a:r>
            <a:r>
              <a:rPr sz="2400" dirty="0">
                <a:latin typeface="Times New Roman"/>
                <a:cs typeface="Times New Roman"/>
              </a:rPr>
              <a:t>hub.</a:t>
            </a:r>
            <a:endParaRPr sz="2400">
              <a:latin typeface="Times New Roman"/>
              <a:cs typeface="Times New Roman"/>
            </a:endParaRPr>
          </a:p>
          <a:p>
            <a:pPr marL="287020" marR="29083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In </a:t>
            </a:r>
            <a:r>
              <a:rPr sz="2400" spc="-5" dirty="0">
                <a:latin typeface="Times New Roman"/>
                <a:cs typeface="Times New Roman"/>
              </a:rPr>
              <a:t>systems </a:t>
            </a:r>
            <a:r>
              <a:rPr sz="2400" dirty="0">
                <a:latin typeface="Times New Roman"/>
                <a:cs typeface="Times New Roman"/>
              </a:rPr>
              <a:t>where they are included, these two chips</a:t>
            </a:r>
            <a:r>
              <a:rPr sz="2400" spc="-145" dirty="0">
                <a:latin typeface="Times New Roman"/>
                <a:cs typeface="Times New Roman"/>
              </a:rPr>
              <a:t> </a:t>
            </a:r>
            <a:r>
              <a:rPr sz="2400" spc="-5" dirty="0">
                <a:latin typeface="Times New Roman"/>
                <a:cs typeface="Times New Roman"/>
              </a:rPr>
              <a:t>manage  communications </a:t>
            </a:r>
            <a:r>
              <a:rPr sz="2400" dirty="0">
                <a:latin typeface="Times New Roman"/>
                <a:cs typeface="Times New Roman"/>
              </a:rPr>
              <a:t>between the </a:t>
            </a:r>
            <a:r>
              <a:rPr sz="2400" spc="-5" dirty="0">
                <a:latin typeface="Times New Roman"/>
                <a:cs typeface="Times New Roman"/>
              </a:rPr>
              <a:t>CPU </a:t>
            </a:r>
            <a:r>
              <a:rPr sz="2400" dirty="0">
                <a:latin typeface="Times New Roman"/>
                <a:cs typeface="Times New Roman"/>
              </a:rPr>
              <a:t>and other parts of the  </a:t>
            </a:r>
            <a:r>
              <a:rPr sz="2400" spc="-5" dirty="0">
                <a:latin typeface="Times New Roman"/>
                <a:cs typeface="Times New Roman"/>
              </a:rPr>
              <a:t>motherboard, </a:t>
            </a:r>
            <a:r>
              <a:rPr sz="2400" dirty="0">
                <a:latin typeface="Times New Roman"/>
                <a:cs typeface="Times New Roman"/>
              </a:rPr>
              <a:t>and constitute the core logic chipset of the </a:t>
            </a:r>
            <a:r>
              <a:rPr sz="2400" spc="-5" dirty="0">
                <a:latin typeface="Times New Roman"/>
                <a:cs typeface="Times New Roman"/>
              </a:rPr>
              <a:t>PC  motherboard.</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Northbridge </a:t>
            </a:r>
            <a:r>
              <a:rPr sz="2400" spc="-5" dirty="0">
                <a:latin typeface="Times New Roman"/>
                <a:cs typeface="Times New Roman"/>
              </a:rPr>
              <a:t>typically </a:t>
            </a:r>
            <a:r>
              <a:rPr sz="2400" dirty="0">
                <a:latin typeface="Times New Roman"/>
                <a:cs typeface="Times New Roman"/>
              </a:rPr>
              <a:t>handles </a:t>
            </a:r>
            <a:r>
              <a:rPr sz="2400" spc="-5" dirty="0">
                <a:latin typeface="Times New Roman"/>
                <a:cs typeface="Times New Roman"/>
              </a:rPr>
              <a:t>communications among</a:t>
            </a:r>
            <a:r>
              <a:rPr sz="2400" spc="-80" dirty="0">
                <a:latin typeface="Times New Roman"/>
                <a:cs typeface="Times New Roman"/>
              </a:rPr>
              <a:t> </a:t>
            </a:r>
            <a:r>
              <a:rPr sz="2400" dirty="0">
                <a:latin typeface="Times New Roman"/>
                <a:cs typeface="Times New Roman"/>
              </a:rPr>
              <a:t>the  </a:t>
            </a:r>
            <a:r>
              <a:rPr sz="2400" spc="-5" dirty="0">
                <a:latin typeface="Times New Roman"/>
                <a:cs typeface="Times New Roman"/>
              </a:rPr>
              <a:t>CPU. </a:t>
            </a:r>
            <a:r>
              <a:rPr sz="2400" dirty="0">
                <a:latin typeface="Times New Roman"/>
                <a:cs typeface="Times New Roman"/>
              </a:rPr>
              <a:t>in </a:t>
            </a:r>
            <a:r>
              <a:rPr sz="2400" spc="-5" dirty="0">
                <a:latin typeface="Times New Roman"/>
                <a:cs typeface="Times New Roman"/>
              </a:rPr>
              <a:t>some </a:t>
            </a:r>
            <a:r>
              <a:rPr sz="2400" dirty="0">
                <a:latin typeface="Times New Roman"/>
                <a:cs typeface="Times New Roman"/>
              </a:rPr>
              <a:t>cases </a:t>
            </a:r>
            <a:r>
              <a:rPr sz="2400" spc="-5" dirty="0">
                <a:latin typeface="Times New Roman"/>
                <a:cs typeface="Times New Roman"/>
              </a:rPr>
              <a:t>RAM, </a:t>
            </a:r>
            <a:r>
              <a:rPr sz="2400" dirty="0">
                <a:latin typeface="Times New Roman"/>
                <a:cs typeface="Times New Roman"/>
              </a:rPr>
              <a:t>and </a:t>
            </a:r>
            <a:r>
              <a:rPr sz="2400" spc="-5" dirty="0">
                <a:latin typeface="Times New Roman"/>
                <a:cs typeface="Times New Roman"/>
              </a:rPr>
              <a:t>PCI Express </a:t>
            </a:r>
            <a:r>
              <a:rPr sz="2400" dirty="0">
                <a:latin typeface="Times New Roman"/>
                <a:cs typeface="Times New Roman"/>
              </a:rPr>
              <a:t>(or </a:t>
            </a:r>
            <a:r>
              <a:rPr sz="2400" spc="-5" dirty="0">
                <a:latin typeface="Times New Roman"/>
                <a:cs typeface="Times New Roman"/>
              </a:rPr>
              <a:t>AGP) </a:t>
            </a:r>
            <a:r>
              <a:rPr sz="2400" dirty="0">
                <a:latin typeface="Times New Roman"/>
                <a:cs typeface="Times New Roman"/>
              </a:rPr>
              <a:t>video  cards, and the</a:t>
            </a:r>
            <a:r>
              <a:rPr sz="2400" spc="-35" dirty="0">
                <a:latin typeface="Times New Roman"/>
                <a:cs typeface="Times New Roman"/>
              </a:rPr>
              <a:t> </a:t>
            </a:r>
            <a:r>
              <a:rPr sz="2400" dirty="0">
                <a:latin typeface="Times New Roman"/>
                <a:cs typeface="Times New Roman"/>
              </a:rPr>
              <a:t>Southbridge.</a:t>
            </a:r>
            <a:endParaRPr sz="2400">
              <a:latin typeface="Times New Roman"/>
              <a:cs typeface="Times New Roman"/>
            </a:endParaRPr>
          </a:p>
        </p:txBody>
      </p:sp>
      <p:sp>
        <p:nvSpPr>
          <p:cNvPr id="4" name="object 4"/>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58</a:t>
            </a:r>
            <a:endParaRPr sz="1400">
              <a:latin typeface="Century Schoolbook"/>
              <a:cs typeface="Century Schoolbook"/>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50692"/>
            <a:ext cx="7289800" cy="2815590"/>
          </a:xfrm>
          <a:prstGeom prst="rect">
            <a:avLst/>
          </a:prstGeom>
        </p:spPr>
        <p:txBody>
          <a:bodyPr vert="horz" wrap="square" lIns="0" tIns="88900" rIns="0" bIns="0" rtlCol="0">
            <a:spAutoFit/>
          </a:bodyPr>
          <a:lstStyle/>
          <a:p>
            <a:pPr marL="469900" indent="-457834">
              <a:lnSpc>
                <a:spcPct val="100000"/>
              </a:lnSpc>
              <a:spcBef>
                <a:spcPts val="700"/>
              </a:spcBef>
              <a:buClr>
                <a:srgbClr val="FE8537"/>
              </a:buClr>
              <a:buSzPct val="68750"/>
              <a:buFont typeface="Wingdings"/>
              <a:buChar char=""/>
              <a:tabLst>
                <a:tab pos="469900" algn="l"/>
                <a:tab pos="470534" algn="l"/>
              </a:tabLst>
            </a:pPr>
            <a:r>
              <a:rPr sz="2400" b="1" spc="-5" dirty="0">
                <a:latin typeface="Times New Roman"/>
                <a:cs typeface="Times New Roman"/>
              </a:rPr>
              <a:t>South</a:t>
            </a:r>
            <a:r>
              <a:rPr sz="2400" b="1" dirty="0">
                <a:latin typeface="Times New Roman"/>
                <a:cs typeface="Times New Roman"/>
              </a:rPr>
              <a:t> Bridge:</a:t>
            </a:r>
            <a:endParaRPr sz="2400">
              <a:latin typeface="Times New Roman"/>
              <a:cs typeface="Times New Roman"/>
            </a:endParaRPr>
          </a:p>
          <a:p>
            <a:pPr marL="469900" marR="459740" indent="-457834">
              <a:lnSpc>
                <a:spcPct val="100000"/>
              </a:lnSpc>
              <a:spcBef>
                <a:spcPts val="605"/>
              </a:spcBef>
              <a:buClr>
                <a:srgbClr val="FE8537"/>
              </a:buClr>
              <a:buSzPct val="68750"/>
              <a:buFont typeface="Wingdings"/>
              <a:buChar char=""/>
              <a:tabLst>
                <a:tab pos="469900" algn="l"/>
                <a:tab pos="470534" algn="l"/>
              </a:tabLst>
            </a:pPr>
            <a:r>
              <a:rPr sz="2400" dirty="0">
                <a:latin typeface="Times New Roman"/>
                <a:cs typeface="Times New Roman"/>
              </a:rPr>
              <a:t>The South Bridge is one of the two chips in the</a:t>
            </a:r>
            <a:r>
              <a:rPr sz="2400" spc="-165" dirty="0">
                <a:latin typeface="Times New Roman"/>
                <a:cs typeface="Times New Roman"/>
              </a:rPr>
              <a:t> </a:t>
            </a:r>
            <a:r>
              <a:rPr sz="2400" dirty="0">
                <a:latin typeface="Times New Roman"/>
                <a:cs typeface="Times New Roman"/>
              </a:rPr>
              <a:t>core  logic chipset on a personal </a:t>
            </a:r>
            <a:r>
              <a:rPr sz="2400" spc="-5" dirty="0">
                <a:latin typeface="Times New Roman"/>
                <a:cs typeface="Times New Roman"/>
              </a:rPr>
              <a:t>computer (PC)  motherboard, </a:t>
            </a:r>
            <a:r>
              <a:rPr sz="2400" dirty="0">
                <a:latin typeface="Times New Roman"/>
                <a:cs typeface="Times New Roman"/>
              </a:rPr>
              <a:t>the other being the North</a:t>
            </a:r>
            <a:r>
              <a:rPr sz="2400" spc="-90" dirty="0">
                <a:latin typeface="Times New Roman"/>
                <a:cs typeface="Times New Roman"/>
              </a:rPr>
              <a:t> </a:t>
            </a:r>
            <a:r>
              <a:rPr sz="2400" dirty="0">
                <a:latin typeface="Times New Roman"/>
                <a:cs typeface="Times New Roman"/>
              </a:rPr>
              <a:t>Bridge.</a:t>
            </a:r>
            <a:endParaRPr sz="2400">
              <a:latin typeface="Times New Roman"/>
              <a:cs typeface="Times New Roman"/>
            </a:endParaRPr>
          </a:p>
          <a:p>
            <a:pPr marL="469900" marR="5080" indent="-457834">
              <a:lnSpc>
                <a:spcPct val="100000"/>
              </a:lnSpc>
              <a:spcBef>
                <a:spcPts val="600"/>
              </a:spcBef>
              <a:buClr>
                <a:srgbClr val="FE8537"/>
              </a:buClr>
              <a:buSzPct val="68750"/>
              <a:buFont typeface="Wingdings"/>
              <a:buChar char=""/>
              <a:tabLst>
                <a:tab pos="469900" algn="l"/>
                <a:tab pos="470534" algn="l"/>
              </a:tabLst>
            </a:pPr>
            <a:r>
              <a:rPr sz="2400" dirty="0">
                <a:latin typeface="Times New Roman"/>
                <a:cs typeface="Times New Roman"/>
              </a:rPr>
              <a:t>The South </a:t>
            </a:r>
            <a:r>
              <a:rPr sz="2400" spc="-5" dirty="0">
                <a:latin typeface="Times New Roman"/>
                <a:cs typeface="Times New Roman"/>
              </a:rPr>
              <a:t>Bridge </a:t>
            </a:r>
            <a:r>
              <a:rPr sz="2400" dirty="0">
                <a:latin typeface="Times New Roman"/>
                <a:cs typeface="Times New Roman"/>
              </a:rPr>
              <a:t>typically </a:t>
            </a:r>
            <a:r>
              <a:rPr sz="2400" spc="-5" dirty="0">
                <a:latin typeface="Times New Roman"/>
                <a:cs typeface="Times New Roman"/>
              </a:rPr>
              <a:t>implements </a:t>
            </a:r>
            <a:r>
              <a:rPr sz="2400" dirty="0">
                <a:latin typeface="Times New Roman"/>
                <a:cs typeface="Times New Roman"/>
              </a:rPr>
              <a:t>the slower  </a:t>
            </a:r>
            <a:r>
              <a:rPr sz="2400" spc="-5" dirty="0">
                <a:latin typeface="Times New Roman"/>
                <a:cs typeface="Times New Roman"/>
              </a:rPr>
              <a:t>capabilities </a:t>
            </a:r>
            <a:r>
              <a:rPr sz="2400" dirty="0">
                <a:latin typeface="Times New Roman"/>
                <a:cs typeface="Times New Roman"/>
              </a:rPr>
              <a:t>of the </a:t>
            </a:r>
            <a:r>
              <a:rPr sz="2400" spc="-5" dirty="0">
                <a:latin typeface="Times New Roman"/>
                <a:cs typeface="Times New Roman"/>
              </a:rPr>
              <a:t>motherboard </a:t>
            </a:r>
            <a:r>
              <a:rPr sz="2400" dirty="0">
                <a:latin typeface="Times New Roman"/>
                <a:cs typeface="Times New Roman"/>
              </a:rPr>
              <a:t>in a North</a:t>
            </a:r>
            <a:r>
              <a:rPr sz="2400" spc="-70" dirty="0">
                <a:latin typeface="Times New Roman"/>
                <a:cs typeface="Times New Roman"/>
              </a:rPr>
              <a:t> </a:t>
            </a:r>
            <a:r>
              <a:rPr sz="2400" dirty="0">
                <a:latin typeface="Times New Roman"/>
                <a:cs typeface="Times New Roman"/>
              </a:rPr>
              <a:t>Bridge/South  Bridge chipset </a:t>
            </a:r>
            <a:r>
              <a:rPr sz="2400" spc="-5" dirty="0">
                <a:latin typeface="Times New Roman"/>
                <a:cs typeface="Times New Roman"/>
              </a:rPr>
              <a:t>computer</a:t>
            </a:r>
            <a:r>
              <a:rPr sz="2400" spc="-45" dirty="0">
                <a:latin typeface="Times New Roman"/>
                <a:cs typeface="Times New Roman"/>
              </a:rPr>
              <a:t> </a:t>
            </a:r>
            <a:r>
              <a:rPr sz="2400" spc="-5" dirty="0">
                <a:latin typeface="Times New Roman"/>
                <a:cs typeface="Times New Roman"/>
              </a:rPr>
              <a:t>architecture.</a:t>
            </a:r>
            <a:endParaRPr sz="2400">
              <a:latin typeface="Times New Roman"/>
              <a:cs typeface="Times New Roman"/>
            </a:endParaRPr>
          </a:p>
        </p:txBody>
      </p:sp>
      <p:sp>
        <p:nvSpPr>
          <p:cNvPr id="3" name="object 3"/>
          <p:cNvSpPr/>
          <p:nvPr/>
        </p:nvSpPr>
        <p:spPr>
          <a:xfrm>
            <a:off x="4800600" y="3124200"/>
            <a:ext cx="3276600" cy="3505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406344"/>
            <a:ext cx="7640955" cy="514350"/>
          </a:xfrm>
          <a:prstGeom prst="rect">
            <a:avLst/>
          </a:prstGeom>
        </p:spPr>
        <p:txBody>
          <a:bodyPr vert="horz" wrap="square" lIns="0" tIns="13335" rIns="0" bIns="0" rtlCol="0">
            <a:spAutoFit/>
          </a:bodyPr>
          <a:lstStyle/>
          <a:p>
            <a:pPr marL="556895" indent="-544830">
              <a:lnSpc>
                <a:spcPct val="100000"/>
              </a:lnSpc>
              <a:spcBef>
                <a:spcPts val="105"/>
              </a:spcBef>
              <a:buClr>
                <a:srgbClr val="FE8537"/>
              </a:buClr>
              <a:buSzPct val="51562"/>
              <a:buFont typeface="Wingdings"/>
              <a:buChar char=""/>
              <a:tabLst>
                <a:tab pos="556895" algn="l"/>
                <a:tab pos="557530" algn="l"/>
              </a:tabLst>
            </a:pPr>
            <a:r>
              <a:rPr sz="3200" b="1" dirty="0">
                <a:latin typeface="Century Schoolbook"/>
                <a:cs typeface="Century Schoolbook"/>
              </a:rPr>
              <a:t>Examples of Computer</a:t>
            </a:r>
            <a:r>
              <a:rPr sz="3200" b="1" spc="-60" dirty="0">
                <a:latin typeface="Century Schoolbook"/>
                <a:cs typeface="Century Schoolbook"/>
              </a:rPr>
              <a:t> </a:t>
            </a:r>
            <a:r>
              <a:rPr sz="3200" b="1" spc="-5" dirty="0">
                <a:latin typeface="Century Schoolbook"/>
                <a:cs typeface="Century Schoolbook"/>
              </a:rPr>
              <a:t>Hardware</a:t>
            </a:r>
            <a:endParaRPr sz="3200">
              <a:latin typeface="Century Schoolbook"/>
              <a:cs typeface="Century Schoolbook"/>
            </a:endParaRPr>
          </a:p>
        </p:txBody>
      </p:sp>
      <p:sp>
        <p:nvSpPr>
          <p:cNvPr id="3" name="object 3"/>
          <p:cNvSpPr txBox="1"/>
          <p:nvPr/>
        </p:nvSpPr>
        <p:spPr>
          <a:xfrm>
            <a:off x="8371465" y="5872070"/>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6</a:t>
            </a:r>
            <a:endParaRPr sz="1400">
              <a:latin typeface="Century Schoolbook"/>
              <a:cs typeface="Century Schoolbook"/>
            </a:endParaRPr>
          </a:p>
        </p:txBody>
      </p:sp>
      <p:sp>
        <p:nvSpPr>
          <p:cNvPr id="4" name="object 4"/>
          <p:cNvSpPr/>
          <p:nvPr/>
        </p:nvSpPr>
        <p:spPr>
          <a:xfrm>
            <a:off x="762000" y="1295400"/>
            <a:ext cx="1571625" cy="14287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895600" y="1371600"/>
            <a:ext cx="2667000" cy="1219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72200" y="1143000"/>
            <a:ext cx="1447800" cy="17526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35940" y="2846955"/>
            <a:ext cx="6510020" cy="1490345"/>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Century Schoolbook"/>
                <a:cs typeface="Century Schoolbook"/>
              </a:rPr>
              <a:t>Software:</a:t>
            </a:r>
            <a:endParaRPr sz="2800">
              <a:latin typeface="Century Schoolbook"/>
              <a:cs typeface="Century Schoolbook"/>
            </a:endParaRPr>
          </a:p>
          <a:p>
            <a:pPr marL="12700" marR="5080">
              <a:lnSpc>
                <a:spcPct val="100000"/>
              </a:lnSpc>
              <a:spcBef>
                <a:spcPts val="2420"/>
              </a:spcBef>
            </a:pPr>
            <a:r>
              <a:rPr sz="2400" spc="-5" dirty="0">
                <a:latin typeface="Century Schoolbook"/>
                <a:cs typeface="Century Schoolbook"/>
              </a:rPr>
              <a:t>Computer Software are programs that tell the  </a:t>
            </a:r>
            <a:r>
              <a:rPr sz="2400" dirty="0">
                <a:latin typeface="Century Schoolbook"/>
                <a:cs typeface="Century Schoolbook"/>
              </a:rPr>
              <a:t>computer what </a:t>
            </a:r>
            <a:r>
              <a:rPr sz="2400" spc="-5" dirty="0">
                <a:latin typeface="Century Schoolbook"/>
                <a:cs typeface="Century Schoolbook"/>
              </a:rPr>
              <a:t>to</a:t>
            </a:r>
            <a:r>
              <a:rPr sz="2400" spc="-40" dirty="0">
                <a:latin typeface="Century Schoolbook"/>
                <a:cs typeface="Century Schoolbook"/>
              </a:rPr>
              <a:t> </a:t>
            </a:r>
            <a:r>
              <a:rPr sz="2400" spc="-5" dirty="0">
                <a:latin typeface="Century Schoolbook"/>
                <a:cs typeface="Century Schoolbook"/>
              </a:rPr>
              <a:t>do.</a:t>
            </a:r>
            <a:endParaRPr sz="2400">
              <a:latin typeface="Century Schoolbook"/>
              <a:cs typeface="Century Schoolbook"/>
            </a:endParaRPr>
          </a:p>
        </p:txBody>
      </p:sp>
      <p:sp>
        <p:nvSpPr>
          <p:cNvPr id="8" name="object 8"/>
          <p:cNvSpPr txBox="1"/>
          <p:nvPr/>
        </p:nvSpPr>
        <p:spPr>
          <a:xfrm>
            <a:off x="535940" y="4676392"/>
            <a:ext cx="6229985" cy="1851660"/>
          </a:xfrm>
          <a:prstGeom prst="rect">
            <a:avLst/>
          </a:prstGeom>
        </p:spPr>
        <p:txBody>
          <a:bodyPr vert="horz" wrap="square" lIns="0" tIns="12700" rIns="0" bIns="0" rtlCol="0">
            <a:spAutoFit/>
          </a:bodyPr>
          <a:lstStyle/>
          <a:p>
            <a:pPr marL="12700">
              <a:lnSpc>
                <a:spcPts val="2860"/>
              </a:lnSpc>
              <a:spcBef>
                <a:spcPts val="100"/>
              </a:spcBef>
            </a:pPr>
            <a:r>
              <a:rPr sz="2400" b="1" spc="-5" dirty="0">
                <a:latin typeface="Century Schoolbook"/>
                <a:cs typeface="Century Schoolbook"/>
              </a:rPr>
              <a:t>Examples</a:t>
            </a:r>
            <a:endParaRPr sz="2400">
              <a:latin typeface="Century Schoolbook"/>
              <a:cs typeface="Century Schoolbook"/>
            </a:endParaRPr>
          </a:p>
          <a:p>
            <a:pPr marL="12700" marR="808990">
              <a:lnSpc>
                <a:spcPts val="2880"/>
              </a:lnSpc>
              <a:spcBef>
                <a:spcPts val="75"/>
              </a:spcBef>
            </a:pPr>
            <a:r>
              <a:rPr sz="2400" dirty="0">
                <a:latin typeface="Times New Roman"/>
                <a:cs typeface="Times New Roman"/>
              </a:rPr>
              <a:t>Microsoft </a:t>
            </a:r>
            <a:r>
              <a:rPr sz="2400" spc="-25" dirty="0">
                <a:latin typeface="Times New Roman"/>
                <a:cs typeface="Times New Roman"/>
              </a:rPr>
              <a:t>Word-word </a:t>
            </a:r>
            <a:r>
              <a:rPr sz="2400" dirty="0">
                <a:latin typeface="Times New Roman"/>
                <a:cs typeface="Times New Roman"/>
              </a:rPr>
              <a:t>processing program  Microsoft PowerPoint-presentation</a:t>
            </a:r>
            <a:r>
              <a:rPr sz="2400" spc="-135" dirty="0">
                <a:latin typeface="Times New Roman"/>
                <a:cs typeface="Times New Roman"/>
              </a:rPr>
              <a:t> </a:t>
            </a:r>
            <a:r>
              <a:rPr sz="2400" dirty="0">
                <a:latin typeface="Times New Roman"/>
                <a:cs typeface="Times New Roman"/>
              </a:rPr>
              <a:t>program</a:t>
            </a:r>
            <a:endParaRPr sz="2400">
              <a:latin typeface="Times New Roman"/>
              <a:cs typeface="Times New Roman"/>
            </a:endParaRPr>
          </a:p>
          <a:p>
            <a:pPr marL="12700">
              <a:lnSpc>
                <a:spcPts val="2785"/>
              </a:lnSpc>
            </a:pPr>
            <a:r>
              <a:rPr sz="2400" dirty="0">
                <a:latin typeface="Times New Roman"/>
                <a:cs typeface="Times New Roman"/>
              </a:rPr>
              <a:t>Microsoft Excel-work book program used to</a:t>
            </a:r>
            <a:r>
              <a:rPr sz="2400" spc="-125" dirty="0">
                <a:latin typeface="Times New Roman"/>
                <a:cs typeface="Times New Roman"/>
              </a:rPr>
              <a:t> </a:t>
            </a:r>
            <a:r>
              <a:rPr sz="2400" dirty="0">
                <a:latin typeface="Times New Roman"/>
                <a:cs typeface="Times New Roman"/>
              </a:rPr>
              <a:t>track,</a:t>
            </a:r>
            <a:endParaRPr sz="2400">
              <a:latin typeface="Times New Roman"/>
              <a:cs typeface="Times New Roman"/>
            </a:endParaRPr>
          </a:p>
          <a:p>
            <a:pPr marL="12700">
              <a:lnSpc>
                <a:spcPct val="100000"/>
              </a:lnSpc>
              <a:spcBef>
                <a:spcPts val="15"/>
              </a:spcBef>
            </a:pPr>
            <a:r>
              <a:rPr sz="2400" spc="-5" dirty="0">
                <a:latin typeface="Times New Roman"/>
                <a:cs typeface="Times New Roman"/>
              </a:rPr>
              <a:t>calculate, </a:t>
            </a:r>
            <a:r>
              <a:rPr sz="2400" dirty="0">
                <a:latin typeface="Times New Roman"/>
                <a:cs typeface="Times New Roman"/>
              </a:rPr>
              <a:t>and analyze </a:t>
            </a:r>
            <a:r>
              <a:rPr sz="2400" spc="-5" dirty="0">
                <a:latin typeface="Times New Roman"/>
                <a:cs typeface="Times New Roman"/>
              </a:rPr>
              <a:t>numeric</a:t>
            </a:r>
            <a:r>
              <a:rPr sz="2400" spc="-90" dirty="0">
                <a:latin typeface="Times New Roman"/>
                <a:cs typeface="Times New Roman"/>
              </a:rPr>
              <a:t> </a:t>
            </a:r>
            <a:r>
              <a:rPr sz="2400" dirty="0">
                <a:latin typeface="Times New Roman"/>
                <a:cs typeface="Times New Roman"/>
              </a:rPr>
              <a:t>data</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800" y="685757"/>
            <a:ext cx="6400800" cy="559295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22266"/>
            <a:ext cx="4491355" cy="57467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000000"/>
                </a:solidFill>
              </a:rPr>
              <a:t>1.7 </a:t>
            </a:r>
            <a:r>
              <a:rPr sz="3600" dirty="0">
                <a:solidFill>
                  <a:srgbClr val="000000"/>
                </a:solidFill>
              </a:rPr>
              <a:t>M</a:t>
            </a:r>
            <a:r>
              <a:rPr sz="2850" dirty="0">
                <a:solidFill>
                  <a:srgbClr val="000000"/>
                </a:solidFill>
              </a:rPr>
              <a:t>EMORY</a:t>
            </a:r>
            <a:r>
              <a:rPr sz="2850" spc="-10" dirty="0">
                <a:solidFill>
                  <a:srgbClr val="000000"/>
                </a:solidFill>
              </a:rPr>
              <a:t> </a:t>
            </a:r>
            <a:r>
              <a:rPr sz="3600" spc="15" dirty="0">
                <a:solidFill>
                  <a:srgbClr val="000000"/>
                </a:solidFill>
              </a:rPr>
              <a:t>M</a:t>
            </a:r>
            <a:r>
              <a:rPr sz="2850" spc="15" dirty="0">
                <a:solidFill>
                  <a:srgbClr val="000000"/>
                </a:solidFill>
              </a:rPr>
              <a:t>ODULES</a:t>
            </a:r>
            <a:endParaRPr sz="28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61</a:t>
            </a:fld>
            <a:endParaRPr dirty="0"/>
          </a:p>
        </p:txBody>
      </p:sp>
      <p:sp>
        <p:nvSpPr>
          <p:cNvPr id="3" name="object 3"/>
          <p:cNvSpPr txBox="1"/>
          <p:nvPr/>
        </p:nvSpPr>
        <p:spPr>
          <a:xfrm>
            <a:off x="231140" y="908045"/>
            <a:ext cx="8101330" cy="5063490"/>
          </a:xfrm>
          <a:prstGeom prst="rect">
            <a:avLst/>
          </a:prstGeom>
        </p:spPr>
        <p:txBody>
          <a:bodyPr vert="horz" wrap="square" lIns="0" tIns="47625" rIns="0" bIns="0" rtlCol="0">
            <a:spAutoFit/>
          </a:bodyPr>
          <a:lstStyle/>
          <a:p>
            <a:pPr marL="287020" marR="168910" indent="-274320">
              <a:lnSpc>
                <a:spcPts val="2160"/>
              </a:lnSpc>
              <a:spcBef>
                <a:spcPts val="375"/>
              </a:spcBef>
              <a:buClr>
                <a:srgbClr val="FE8537"/>
              </a:buClr>
              <a:buSzPct val="70000"/>
              <a:buFont typeface="Wingdings"/>
              <a:buChar char=""/>
              <a:tabLst>
                <a:tab pos="287020" algn="l"/>
              </a:tabLst>
            </a:pPr>
            <a:r>
              <a:rPr sz="2000" spc="-5" dirty="0">
                <a:latin typeface="Times New Roman"/>
                <a:cs typeface="Times New Roman"/>
              </a:rPr>
              <a:t>Memory modules </a:t>
            </a:r>
            <a:r>
              <a:rPr sz="2000" dirty="0">
                <a:latin typeface="Times New Roman"/>
                <a:cs typeface="Times New Roman"/>
              </a:rPr>
              <a:t>are printed circuit cards </a:t>
            </a:r>
            <a:r>
              <a:rPr sz="2000" spc="-5" dirty="0">
                <a:latin typeface="Times New Roman"/>
                <a:cs typeface="Times New Roman"/>
              </a:rPr>
              <a:t>made </a:t>
            </a:r>
            <a:r>
              <a:rPr sz="2000" dirty="0">
                <a:latin typeface="Times New Roman"/>
                <a:cs typeface="Times New Roman"/>
              </a:rPr>
              <a:t>up of </a:t>
            </a:r>
            <a:r>
              <a:rPr sz="2000" spc="-10" dirty="0">
                <a:latin typeface="Times New Roman"/>
                <a:cs typeface="Times New Roman"/>
              </a:rPr>
              <a:t>memory </a:t>
            </a:r>
            <a:r>
              <a:rPr sz="2000" dirty="0">
                <a:latin typeface="Times New Roman"/>
                <a:cs typeface="Times New Roman"/>
              </a:rPr>
              <a:t>chips, and</a:t>
            </a:r>
            <a:r>
              <a:rPr sz="2000" spc="-105" dirty="0">
                <a:latin typeface="Times New Roman"/>
                <a:cs typeface="Times New Roman"/>
              </a:rPr>
              <a:t> </a:t>
            </a:r>
            <a:r>
              <a:rPr sz="2000" dirty="0">
                <a:latin typeface="Times New Roman"/>
                <a:cs typeface="Times New Roman"/>
              </a:rPr>
              <a:t>a  few other passive</a:t>
            </a:r>
            <a:r>
              <a:rPr sz="2000" spc="-70" dirty="0">
                <a:latin typeface="Times New Roman"/>
                <a:cs typeface="Times New Roman"/>
              </a:rPr>
              <a:t> </a:t>
            </a:r>
            <a:r>
              <a:rPr sz="2000" dirty="0">
                <a:latin typeface="Times New Roman"/>
                <a:cs typeface="Times New Roman"/>
              </a:rPr>
              <a:t>components</a:t>
            </a:r>
            <a:endParaRPr sz="2000">
              <a:latin typeface="Times New Roman"/>
              <a:cs typeface="Times New Roman"/>
            </a:endParaRPr>
          </a:p>
          <a:p>
            <a:pPr marL="287020" marR="5080" indent="-274320">
              <a:lnSpc>
                <a:spcPts val="2600"/>
              </a:lnSpc>
              <a:spcBef>
                <a:spcPts val="585"/>
              </a:spcBef>
              <a:buClr>
                <a:srgbClr val="FE8537"/>
              </a:buClr>
              <a:buSzPct val="68750"/>
              <a:buFont typeface="Wingdings"/>
              <a:buChar char=""/>
              <a:tabLst>
                <a:tab pos="287020" algn="l"/>
              </a:tabLst>
            </a:pPr>
            <a:r>
              <a:rPr sz="2400" b="1" dirty="0">
                <a:latin typeface="Times New Roman"/>
                <a:cs typeface="Times New Roman"/>
              </a:rPr>
              <a:t>Permanent Memory </a:t>
            </a:r>
            <a:r>
              <a:rPr sz="2400" b="1" spc="-15" dirty="0">
                <a:latin typeface="Times New Roman"/>
                <a:cs typeface="Times New Roman"/>
              </a:rPr>
              <a:t>(Non-Volatile)- </a:t>
            </a:r>
            <a:r>
              <a:rPr sz="2400" spc="-5" dirty="0">
                <a:latin typeface="Times New Roman"/>
                <a:cs typeface="Times New Roman"/>
              </a:rPr>
              <a:t>Examples </a:t>
            </a:r>
            <a:r>
              <a:rPr sz="2400" dirty="0">
                <a:latin typeface="Times New Roman"/>
                <a:cs typeface="Times New Roman"/>
              </a:rPr>
              <a:t>of</a:t>
            </a:r>
            <a:r>
              <a:rPr sz="2400" spc="-90" dirty="0">
                <a:latin typeface="Times New Roman"/>
                <a:cs typeface="Times New Roman"/>
              </a:rPr>
              <a:t> </a:t>
            </a:r>
            <a:r>
              <a:rPr sz="2400" dirty="0">
                <a:latin typeface="Times New Roman"/>
                <a:cs typeface="Times New Roman"/>
              </a:rPr>
              <a:t>non-volatile  </a:t>
            </a:r>
            <a:r>
              <a:rPr sz="2400" spc="-10" dirty="0">
                <a:latin typeface="Times New Roman"/>
                <a:cs typeface="Times New Roman"/>
              </a:rPr>
              <a:t>memory</a:t>
            </a:r>
            <a:r>
              <a:rPr sz="2400" spc="15" dirty="0">
                <a:latin typeface="Times New Roman"/>
                <a:cs typeface="Times New Roman"/>
              </a:rPr>
              <a:t> </a:t>
            </a:r>
            <a:r>
              <a:rPr sz="2400" dirty="0">
                <a:latin typeface="Times New Roman"/>
                <a:cs typeface="Times New Roman"/>
              </a:rPr>
              <a:t>include:</a:t>
            </a:r>
            <a:endParaRPr sz="2400">
              <a:latin typeface="Times New Roman"/>
              <a:cs typeface="Times New Roman"/>
            </a:endParaRPr>
          </a:p>
          <a:p>
            <a:pPr marL="652780" lvl="1" indent="-274320">
              <a:lnSpc>
                <a:spcPct val="100000"/>
              </a:lnSpc>
              <a:spcBef>
                <a:spcPts val="240"/>
              </a:spcBef>
              <a:buClr>
                <a:srgbClr val="FE8537"/>
              </a:buClr>
              <a:buSzPct val="79166"/>
              <a:buFont typeface="Wingdings"/>
              <a:buChar char=""/>
              <a:tabLst>
                <a:tab pos="652780" algn="l"/>
              </a:tabLst>
            </a:pPr>
            <a:r>
              <a:rPr sz="2400" b="1" dirty="0">
                <a:latin typeface="Times New Roman"/>
                <a:cs typeface="Times New Roman"/>
              </a:rPr>
              <a:t>ROM</a:t>
            </a:r>
            <a:endParaRPr sz="2400">
              <a:latin typeface="Times New Roman"/>
              <a:cs typeface="Times New Roman"/>
            </a:endParaRPr>
          </a:p>
          <a:p>
            <a:pPr marL="927100" lvl="2" indent="-183515">
              <a:lnSpc>
                <a:spcPct val="100000"/>
              </a:lnSpc>
              <a:spcBef>
                <a:spcPts val="240"/>
              </a:spcBef>
              <a:buClr>
                <a:srgbClr val="E0752E"/>
              </a:buClr>
              <a:buSzPct val="58333"/>
              <a:buFont typeface="Wingdings"/>
              <a:buChar char=""/>
              <a:tabLst>
                <a:tab pos="927735" algn="l"/>
              </a:tabLst>
            </a:pPr>
            <a:r>
              <a:rPr sz="1800" b="1" dirty="0">
                <a:latin typeface="Times New Roman"/>
                <a:cs typeface="Times New Roman"/>
              </a:rPr>
              <a:t>PROM</a:t>
            </a:r>
            <a:endParaRPr sz="1800">
              <a:latin typeface="Times New Roman"/>
              <a:cs typeface="Times New Roman"/>
            </a:endParaRPr>
          </a:p>
          <a:p>
            <a:pPr marL="927100" lvl="2" indent="-183515">
              <a:lnSpc>
                <a:spcPct val="100000"/>
              </a:lnSpc>
              <a:spcBef>
                <a:spcPts val="219"/>
              </a:spcBef>
              <a:buClr>
                <a:srgbClr val="E0752E"/>
              </a:buClr>
              <a:buSzPct val="58333"/>
              <a:buFont typeface="Wingdings"/>
              <a:buChar char=""/>
              <a:tabLst>
                <a:tab pos="927735" algn="l"/>
              </a:tabLst>
            </a:pPr>
            <a:r>
              <a:rPr sz="1800" b="1" dirty="0">
                <a:latin typeface="Times New Roman"/>
                <a:cs typeface="Times New Roman"/>
              </a:rPr>
              <a:t>EPROM</a:t>
            </a:r>
            <a:endParaRPr sz="1800">
              <a:latin typeface="Times New Roman"/>
              <a:cs typeface="Times New Roman"/>
            </a:endParaRPr>
          </a:p>
          <a:p>
            <a:pPr marL="927100" lvl="2" indent="-183515">
              <a:lnSpc>
                <a:spcPct val="100000"/>
              </a:lnSpc>
              <a:spcBef>
                <a:spcPts val="215"/>
              </a:spcBef>
              <a:buClr>
                <a:srgbClr val="E0752E"/>
              </a:buClr>
              <a:buSzPct val="58333"/>
              <a:buFont typeface="Wingdings"/>
              <a:buChar char=""/>
              <a:tabLst>
                <a:tab pos="927735" algn="l"/>
              </a:tabLst>
            </a:pPr>
            <a:r>
              <a:rPr sz="1800" b="1" dirty="0">
                <a:latin typeface="Times New Roman"/>
                <a:cs typeface="Times New Roman"/>
              </a:rPr>
              <a:t>EEPORM</a:t>
            </a:r>
            <a:endParaRPr sz="1800">
              <a:latin typeface="Times New Roman"/>
              <a:cs typeface="Times New Roman"/>
            </a:endParaRPr>
          </a:p>
          <a:p>
            <a:pPr marL="652780" lvl="1" indent="-274320">
              <a:lnSpc>
                <a:spcPct val="100000"/>
              </a:lnSpc>
              <a:spcBef>
                <a:spcPts val="265"/>
              </a:spcBef>
              <a:buClr>
                <a:srgbClr val="FE8537"/>
              </a:buClr>
              <a:buSzPct val="79166"/>
              <a:buFont typeface="Wingdings"/>
              <a:buChar char=""/>
              <a:tabLst>
                <a:tab pos="652780" algn="l"/>
              </a:tabLst>
            </a:pPr>
            <a:r>
              <a:rPr sz="2400" b="1" dirty="0">
                <a:latin typeface="Times New Roman"/>
                <a:cs typeface="Times New Roman"/>
              </a:rPr>
              <a:t>Flash</a:t>
            </a:r>
            <a:r>
              <a:rPr sz="2400" b="1" spc="-5" dirty="0">
                <a:latin typeface="Times New Roman"/>
                <a:cs typeface="Times New Roman"/>
              </a:rPr>
              <a:t> </a:t>
            </a:r>
            <a:r>
              <a:rPr sz="2400" b="1" dirty="0">
                <a:latin typeface="Times New Roman"/>
                <a:cs typeface="Times New Roman"/>
              </a:rPr>
              <a:t>Memory</a:t>
            </a:r>
            <a:endParaRPr sz="2400">
              <a:latin typeface="Times New Roman"/>
              <a:cs typeface="Times New Roman"/>
            </a:endParaRPr>
          </a:p>
          <a:p>
            <a:pPr marL="652780" lvl="1" indent="-274320">
              <a:lnSpc>
                <a:spcPct val="100000"/>
              </a:lnSpc>
              <a:spcBef>
                <a:spcPts val="290"/>
              </a:spcBef>
              <a:buClr>
                <a:srgbClr val="FE8537"/>
              </a:buClr>
              <a:buSzPct val="79166"/>
              <a:buFont typeface="Wingdings"/>
              <a:buChar char=""/>
              <a:tabLst>
                <a:tab pos="652780" algn="l"/>
              </a:tabLst>
            </a:pPr>
            <a:r>
              <a:rPr sz="2400" b="1" dirty="0">
                <a:latin typeface="Times New Roman"/>
                <a:cs typeface="Times New Roman"/>
              </a:rPr>
              <a:t>Computer Storage</a:t>
            </a:r>
            <a:r>
              <a:rPr sz="2400" b="1" spc="-50" dirty="0">
                <a:latin typeface="Times New Roman"/>
                <a:cs typeface="Times New Roman"/>
              </a:rPr>
              <a:t> </a:t>
            </a:r>
            <a:r>
              <a:rPr sz="2400" b="1" dirty="0">
                <a:latin typeface="Times New Roman"/>
                <a:cs typeface="Times New Roman"/>
              </a:rPr>
              <a:t>Devices</a:t>
            </a:r>
            <a:endParaRPr sz="2400">
              <a:latin typeface="Times New Roman"/>
              <a:cs typeface="Times New Roman"/>
            </a:endParaRPr>
          </a:p>
          <a:p>
            <a:pPr marL="927100" lvl="2" indent="-183515">
              <a:lnSpc>
                <a:spcPct val="100000"/>
              </a:lnSpc>
              <a:spcBef>
                <a:spcPts val="240"/>
              </a:spcBef>
              <a:buClr>
                <a:srgbClr val="E0752E"/>
              </a:buClr>
              <a:buSzPct val="58333"/>
              <a:buFont typeface="Wingdings"/>
              <a:buChar char=""/>
              <a:tabLst>
                <a:tab pos="927735" algn="l"/>
              </a:tabLst>
            </a:pPr>
            <a:r>
              <a:rPr sz="1800" b="1" dirty="0">
                <a:latin typeface="Times New Roman"/>
                <a:cs typeface="Times New Roman"/>
              </a:rPr>
              <a:t>Hard</a:t>
            </a:r>
            <a:r>
              <a:rPr sz="1800" b="1" spc="-20" dirty="0">
                <a:latin typeface="Times New Roman"/>
                <a:cs typeface="Times New Roman"/>
              </a:rPr>
              <a:t> </a:t>
            </a:r>
            <a:r>
              <a:rPr sz="1800" b="1" spc="-5" dirty="0">
                <a:latin typeface="Times New Roman"/>
                <a:cs typeface="Times New Roman"/>
              </a:rPr>
              <a:t>Disk</a:t>
            </a:r>
            <a:endParaRPr sz="1800">
              <a:latin typeface="Times New Roman"/>
              <a:cs typeface="Times New Roman"/>
            </a:endParaRPr>
          </a:p>
          <a:p>
            <a:pPr marL="927100" lvl="2" indent="-183515">
              <a:lnSpc>
                <a:spcPct val="100000"/>
              </a:lnSpc>
              <a:spcBef>
                <a:spcPts val="215"/>
              </a:spcBef>
              <a:buClr>
                <a:srgbClr val="E0752E"/>
              </a:buClr>
              <a:buSzPct val="58333"/>
              <a:buFont typeface="Wingdings"/>
              <a:buChar char=""/>
              <a:tabLst>
                <a:tab pos="927735" algn="l"/>
              </a:tabLst>
            </a:pPr>
            <a:r>
              <a:rPr sz="1800" b="1" spc="-5" dirty="0">
                <a:latin typeface="Times New Roman"/>
                <a:cs typeface="Times New Roman"/>
              </a:rPr>
              <a:t>Floppy</a:t>
            </a:r>
            <a:r>
              <a:rPr sz="1800" b="1" spc="-15" dirty="0">
                <a:latin typeface="Times New Roman"/>
                <a:cs typeface="Times New Roman"/>
              </a:rPr>
              <a:t> </a:t>
            </a:r>
            <a:r>
              <a:rPr sz="1800" b="1" spc="-5" dirty="0">
                <a:latin typeface="Times New Roman"/>
                <a:cs typeface="Times New Roman"/>
              </a:rPr>
              <a:t>Disk</a:t>
            </a:r>
            <a:endParaRPr sz="1800">
              <a:latin typeface="Times New Roman"/>
              <a:cs typeface="Times New Roman"/>
            </a:endParaRPr>
          </a:p>
          <a:p>
            <a:pPr marL="927100" lvl="2" indent="-183515">
              <a:lnSpc>
                <a:spcPct val="100000"/>
              </a:lnSpc>
              <a:spcBef>
                <a:spcPts val="219"/>
              </a:spcBef>
              <a:buClr>
                <a:srgbClr val="E0752E"/>
              </a:buClr>
              <a:buSzPct val="58333"/>
              <a:buFont typeface="Wingdings"/>
              <a:buChar char=""/>
              <a:tabLst>
                <a:tab pos="927735" algn="l"/>
              </a:tabLst>
            </a:pPr>
            <a:r>
              <a:rPr sz="1800" b="1" spc="-30" dirty="0">
                <a:latin typeface="Times New Roman"/>
                <a:cs typeface="Times New Roman"/>
              </a:rPr>
              <a:t>CD-RW</a:t>
            </a:r>
            <a:endParaRPr sz="1800">
              <a:latin typeface="Times New Roman"/>
              <a:cs typeface="Times New Roman"/>
            </a:endParaRPr>
          </a:p>
          <a:p>
            <a:pPr marL="927100" lvl="2" indent="-183515">
              <a:lnSpc>
                <a:spcPct val="100000"/>
              </a:lnSpc>
              <a:spcBef>
                <a:spcPts val="215"/>
              </a:spcBef>
              <a:buClr>
                <a:srgbClr val="E0752E"/>
              </a:buClr>
              <a:buSzPct val="58333"/>
              <a:buFont typeface="Wingdings"/>
              <a:buChar char=""/>
              <a:tabLst>
                <a:tab pos="927735" algn="l"/>
              </a:tabLst>
            </a:pPr>
            <a:r>
              <a:rPr sz="1800" b="1" spc="-10" dirty="0">
                <a:latin typeface="Times New Roman"/>
                <a:cs typeface="Times New Roman"/>
              </a:rPr>
              <a:t>DVD</a:t>
            </a:r>
            <a:endParaRPr sz="1800">
              <a:latin typeface="Times New Roman"/>
              <a:cs typeface="Times New Roman"/>
            </a:endParaRPr>
          </a:p>
          <a:p>
            <a:pPr marL="287020" indent="-274320">
              <a:lnSpc>
                <a:spcPct val="100000"/>
              </a:lnSpc>
              <a:spcBef>
                <a:spcPts val="285"/>
              </a:spcBef>
              <a:buClr>
                <a:srgbClr val="FE8537"/>
              </a:buClr>
              <a:buSzPct val="68750"/>
              <a:buFont typeface="Wingdings"/>
              <a:buChar char=""/>
              <a:tabLst>
                <a:tab pos="287020" algn="l"/>
              </a:tabLst>
            </a:pPr>
            <a:r>
              <a:rPr sz="2400" b="1" spc="-10" dirty="0">
                <a:latin typeface="Times New Roman"/>
                <a:cs typeface="Times New Roman"/>
              </a:rPr>
              <a:t>ZIP</a:t>
            </a:r>
            <a:r>
              <a:rPr sz="2400" b="1" spc="-120" dirty="0">
                <a:latin typeface="Times New Roman"/>
                <a:cs typeface="Times New Roman"/>
              </a:rPr>
              <a:t> </a:t>
            </a:r>
            <a:r>
              <a:rPr sz="2400" b="1" dirty="0">
                <a:latin typeface="Times New Roman"/>
                <a:cs typeface="Times New Roman"/>
              </a:rPr>
              <a:t>Drive.</a:t>
            </a:r>
            <a:endParaRPr sz="24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71698"/>
            <a:ext cx="474662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ROM(Read Only</a:t>
            </a:r>
            <a:r>
              <a:rPr sz="3200" spc="-95" dirty="0">
                <a:solidFill>
                  <a:srgbClr val="000000"/>
                </a:solidFill>
              </a:rPr>
              <a:t> </a:t>
            </a:r>
            <a:r>
              <a:rPr sz="3200" dirty="0">
                <a:solidFill>
                  <a:srgbClr val="000000"/>
                </a:solidFill>
              </a:rPr>
              <a:t>Memory)</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62</a:t>
            </a:fld>
            <a:endParaRPr dirty="0"/>
          </a:p>
        </p:txBody>
      </p:sp>
      <p:sp>
        <p:nvSpPr>
          <p:cNvPr id="3" name="object 3"/>
          <p:cNvSpPr txBox="1"/>
          <p:nvPr/>
        </p:nvSpPr>
        <p:spPr>
          <a:xfrm>
            <a:off x="383540" y="1241801"/>
            <a:ext cx="8051800" cy="464439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ROM </a:t>
            </a:r>
            <a:r>
              <a:rPr sz="2400" dirty="0">
                <a:latin typeface="Times New Roman"/>
                <a:cs typeface="Times New Roman"/>
              </a:rPr>
              <a:t>is typically used to store things that will never change</a:t>
            </a:r>
            <a:r>
              <a:rPr sz="2400" spc="-204" dirty="0">
                <a:latin typeface="Times New Roman"/>
                <a:cs typeface="Times New Roman"/>
              </a:rPr>
              <a:t> </a:t>
            </a:r>
            <a:r>
              <a:rPr sz="2400" dirty="0">
                <a:latin typeface="Times New Roman"/>
                <a:cs typeface="Times New Roman"/>
              </a:rPr>
              <a:t>for  the life of the </a:t>
            </a:r>
            <a:r>
              <a:rPr sz="2400" spc="-5" dirty="0">
                <a:latin typeface="Times New Roman"/>
                <a:cs typeface="Times New Roman"/>
              </a:rPr>
              <a:t>computer </a:t>
            </a:r>
            <a:r>
              <a:rPr sz="2400" dirty="0">
                <a:latin typeface="Times New Roman"/>
                <a:cs typeface="Times New Roman"/>
              </a:rPr>
              <a:t>such as low level portions of an  operating</a:t>
            </a:r>
            <a:r>
              <a:rPr sz="2400" spc="-40"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287020" marR="206375" indent="-274320">
              <a:lnSpc>
                <a:spcPct val="100000"/>
              </a:lnSpc>
              <a:spcBef>
                <a:spcPts val="600"/>
              </a:spcBef>
              <a:buClr>
                <a:srgbClr val="FE8537"/>
              </a:buClr>
              <a:buSzPct val="68750"/>
              <a:buFont typeface="Wingdings"/>
              <a:buChar char=""/>
              <a:tabLst>
                <a:tab pos="287020" algn="l"/>
              </a:tabLst>
            </a:pPr>
            <a:r>
              <a:rPr sz="2400" spc="-10" dirty="0">
                <a:latin typeface="Times New Roman"/>
                <a:cs typeface="Times New Roman"/>
              </a:rPr>
              <a:t>Some </a:t>
            </a:r>
            <a:r>
              <a:rPr sz="2400" spc="-5" dirty="0">
                <a:latin typeface="Times New Roman"/>
                <a:cs typeface="Times New Roman"/>
              </a:rPr>
              <a:t>processors might </a:t>
            </a:r>
            <a:r>
              <a:rPr sz="2400" dirty="0">
                <a:latin typeface="Times New Roman"/>
                <a:cs typeface="Times New Roman"/>
              </a:rPr>
              <a:t>have </a:t>
            </a:r>
            <a:r>
              <a:rPr sz="2400" spc="-10" dirty="0">
                <a:latin typeface="Times New Roman"/>
                <a:cs typeface="Times New Roman"/>
              </a:rPr>
              <a:t>RAM </a:t>
            </a:r>
            <a:r>
              <a:rPr sz="2400" dirty="0">
                <a:latin typeface="Times New Roman"/>
                <a:cs typeface="Times New Roman"/>
              </a:rPr>
              <a:t>and/or </a:t>
            </a:r>
            <a:r>
              <a:rPr sz="2400" spc="-5" dirty="0">
                <a:latin typeface="Times New Roman"/>
                <a:cs typeface="Times New Roman"/>
              </a:rPr>
              <a:t>ROM </a:t>
            </a:r>
            <a:r>
              <a:rPr sz="2400" dirty="0">
                <a:latin typeface="Times New Roman"/>
                <a:cs typeface="Times New Roman"/>
              </a:rPr>
              <a:t>built into the  </a:t>
            </a:r>
            <a:r>
              <a:rPr sz="2400" spc="-5" dirty="0">
                <a:latin typeface="Times New Roman"/>
                <a:cs typeface="Times New Roman"/>
              </a:rPr>
              <a:t>same </a:t>
            </a:r>
            <a:r>
              <a:rPr sz="2400" dirty="0">
                <a:latin typeface="Times New Roman"/>
                <a:cs typeface="Times New Roman"/>
              </a:rPr>
              <a:t>chip as the </a:t>
            </a:r>
            <a:r>
              <a:rPr sz="2400" spc="-10" dirty="0">
                <a:latin typeface="Times New Roman"/>
                <a:cs typeface="Times New Roman"/>
              </a:rPr>
              <a:t>processor, </a:t>
            </a:r>
            <a:r>
              <a:rPr sz="2400" spc="-5" dirty="0">
                <a:latin typeface="Times New Roman"/>
                <a:cs typeface="Times New Roman"/>
              </a:rPr>
              <a:t>normally </a:t>
            </a:r>
            <a:r>
              <a:rPr sz="2400" dirty="0">
                <a:latin typeface="Times New Roman"/>
                <a:cs typeface="Times New Roman"/>
              </a:rPr>
              <a:t>used for </a:t>
            </a:r>
            <a:r>
              <a:rPr sz="2400" spc="-5" dirty="0">
                <a:latin typeface="Times New Roman"/>
                <a:cs typeface="Times New Roman"/>
              </a:rPr>
              <a:t>processors </a:t>
            </a:r>
            <a:r>
              <a:rPr sz="2400" dirty="0">
                <a:latin typeface="Times New Roman"/>
                <a:cs typeface="Times New Roman"/>
              </a:rPr>
              <a:t>used  in standalone devices, such as arcade video </a:t>
            </a:r>
            <a:r>
              <a:rPr sz="2400" spc="-5" dirty="0">
                <a:latin typeface="Times New Roman"/>
                <a:cs typeface="Times New Roman"/>
              </a:rPr>
              <a:t>games, </a:t>
            </a:r>
            <a:r>
              <a:rPr sz="2400" spc="-55" dirty="0">
                <a:latin typeface="Times New Roman"/>
                <a:cs typeface="Times New Roman"/>
              </a:rPr>
              <a:t>ATMs,  </a:t>
            </a:r>
            <a:r>
              <a:rPr sz="2400" spc="-5" dirty="0">
                <a:latin typeface="Times New Roman"/>
                <a:cs typeface="Times New Roman"/>
              </a:rPr>
              <a:t>microwave </a:t>
            </a:r>
            <a:r>
              <a:rPr sz="2400" dirty="0">
                <a:latin typeface="Times New Roman"/>
                <a:cs typeface="Times New Roman"/>
              </a:rPr>
              <a:t>ovens, car ignition </a:t>
            </a:r>
            <a:r>
              <a:rPr sz="2400" spc="-5" dirty="0">
                <a:latin typeface="Times New Roman"/>
                <a:cs typeface="Times New Roman"/>
              </a:rPr>
              <a:t>systems,</a:t>
            </a:r>
            <a:r>
              <a:rPr sz="2400" spc="-60" dirty="0">
                <a:latin typeface="Times New Roman"/>
                <a:cs typeface="Times New Roman"/>
              </a:rPr>
              <a:t> </a:t>
            </a:r>
            <a:r>
              <a:rPr sz="2400" dirty="0">
                <a:latin typeface="Times New Roman"/>
                <a:cs typeface="Times New Roman"/>
              </a:rPr>
              <a:t>etc.</a:t>
            </a:r>
            <a:endParaRPr sz="2400">
              <a:latin typeface="Times New Roman"/>
              <a:cs typeface="Times New Roman"/>
            </a:endParaRPr>
          </a:p>
          <a:p>
            <a:pPr marL="287020" marR="57785" indent="-274320">
              <a:lnSpc>
                <a:spcPct val="100000"/>
              </a:lnSpc>
              <a:spcBef>
                <a:spcPts val="605"/>
              </a:spcBef>
              <a:buClr>
                <a:srgbClr val="FE8537"/>
              </a:buClr>
              <a:buSzPct val="68750"/>
              <a:buFont typeface="Wingdings"/>
              <a:buChar char=""/>
              <a:tabLst>
                <a:tab pos="287020" algn="l"/>
                <a:tab pos="981075" algn="l"/>
                <a:tab pos="1774825" algn="l"/>
                <a:tab pos="2146935" algn="l"/>
                <a:tab pos="2738755" algn="l"/>
                <a:tab pos="3736975" algn="l"/>
                <a:tab pos="4784090" algn="l"/>
                <a:tab pos="5071745" algn="l"/>
                <a:tab pos="5882640" algn="l"/>
                <a:tab pos="6946900" algn="l"/>
                <a:tab pos="7354570" algn="l"/>
              </a:tabLst>
            </a:pPr>
            <a:r>
              <a:rPr sz="2400" dirty="0">
                <a:latin typeface="Times New Roman"/>
                <a:cs typeface="Times New Roman"/>
              </a:rPr>
              <a:t>Co</a:t>
            </a:r>
            <a:r>
              <a:rPr sz="2400" spc="-25" dirty="0">
                <a:latin typeface="Times New Roman"/>
                <a:cs typeface="Times New Roman"/>
              </a:rPr>
              <a:t>m</a:t>
            </a:r>
            <a:r>
              <a:rPr sz="2400" dirty="0">
                <a:latin typeface="Times New Roman"/>
                <a:cs typeface="Times New Roman"/>
              </a:rPr>
              <a:t>pute</a:t>
            </a:r>
            <a:r>
              <a:rPr sz="2400" spc="-5" dirty="0">
                <a:latin typeface="Times New Roman"/>
                <a:cs typeface="Times New Roman"/>
              </a:rPr>
              <a:t>rs</a:t>
            </a:r>
            <a:r>
              <a:rPr sz="2400" dirty="0">
                <a:latin typeface="Times New Roman"/>
                <a:cs typeface="Times New Roman"/>
              </a:rPr>
              <a:t>	al</a:t>
            </a:r>
            <a:r>
              <a:rPr sz="2400" spc="-20" dirty="0">
                <a:latin typeface="Times New Roman"/>
                <a:cs typeface="Times New Roman"/>
              </a:rPr>
              <a:t>m</a:t>
            </a:r>
            <a:r>
              <a:rPr sz="2400" dirty="0">
                <a:latin typeface="Times New Roman"/>
                <a:cs typeface="Times New Roman"/>
              </a:rPr>
              <a:t>ost	always	con</a:t>
            </a:r>
            <a:r>
              <a:rPr sz="2400" spc="5" dirty="0">
                <a:latin typeface="Times New Roman"/>
                <a:cs typeface="Times New Roman"/>
              </a:rPr>
              <a:t>t</a:t>
            </a:r>
            <a:r>
              <a:rPr sz="2400" dirty="0">
                <a:latin typeface="Times New Roman"/>
                <a:cs typeface="Times New Roman"/>
              </a:rPr>
              <a:t>ain	a	s</a:t>
            </a:r>
            <a:r>
              <a:rPr sz="2400" spc="-15" dirty="0">
                <a:latin typeface="Times New Roman"/>
                <a:cs typeface="Times New Roman"/>
              </a:rPr>
              <a:t>m</a:t>
            </a:r>
            <a:r>
              <a:rPr sz="2400" dirty="0">
                <a:latin typeface="Times New Roman"/>
                <a:cs typeface="Times New Roman"/>
              </a:rPr>
              <a:t>all	a</a:t>
            </a:r>
            <a:r>
              <a:rPr sz="2400" spc="-20" dirty="0">
                <a:latin typeface="Times New Roman"/>
                <a:cs typeface="Times New Roman"/>
              </a:rPr>
              <a:t>m</a:t>
            </a:r>
            <a:r>
              <a:rPr sz="2400" dirty="0">
                <a:latin typeface="Times New Roman"/>
                <a:cs typeface="Times New Roman"/>
              </a:rPr>
              <a:t>ount	of	rea</a:t>
            </a:r>
            <a:r>
              <a:rPr sz="2400" spc="30" dirty="0">
                <a:latin typeface="Times New Roman"/>
                <a:cs typeface="Times New Roman"/>
              </a:rPr>
              <a:t>d</a:t>
            </a:r>
            <a:r>
              <a:rPr sz="2400" dirty="0">
                <a:latin typeface="Times New Roman"/>
                <a:cs typeface="Times New Roman"/>
              </a:rPr>
              <a:t>-  only	</a:t>
            </a:r>
            <a:r>
              <a:rPr sz="2400" spc="-10" dirty="0">
                <a:latin typeface="Times New Roman"/>
                <a:cs typeface="Times New Roman"/>
              </a:rPr>
              <a:t>memory	</a:t>
            </a:r>
            <a:r>
              <a:rPr sz="2400" dirty="0">
                <a:latin typeface="Times New Roman"/>
                <a:cs typeface="Times New Roman"/>
              </a:rPr>
              <a:t>that	holds instructions for starting up the  </a:t>
            </a:r>
            <a:r>
              <a:rPr sz="2400" spc="-20" dirty="0">
                <a:latin typeface="Times New Roman"/>
                <a:cs typeface="Times New Roman"/>
              </a:rPr>
              <a:t>computer.</a:t>
            </a:r>
            <a:endParaRPr sz="2400">
              <a:latin typeface="Times New Roman"/>
              <a:cs typeface="Times New Roman"/>
            </a:endParaRPr>
          </a:p>
          <a:p>
            <a:pPr marL="287020" marR="220979"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It is non-volatile which </a:t>
            </a:r>
            <a:r>
              <a:rPr sz="2400" spc="-5" dirty="0">
                <a:latin typeface="Times New Roman"/>
                <a:cs typeface="Times New Roman"/>
              </a:rPr>
              <a:t>means </a:t>
            </a:r>
            <a:r>
              <a:rPr sz="2400" dirty="0">
                <a:latin typeface="Times New Roman"/>
                <a:cs typeface="Times New Roman"/>
              </a:rPr>
              <a:t>once you turn </a:t>
            </a:r>
            <a:r>
              <a:rPr sz="2400" spc="-20" dirty="0">
                <a:latin typeface="Times New Roman"/>
                <a:cs typeface="Times New Roman"/>
              </a:rPr>
              <a:t>off </a:t>
            </a:r>
            <a:r>
              <a:rPr sz="2400" dirty="0">
                <a:latin typeface="Times New Roman"/>
                <a:cs typeface="Times New Roman"/>
              </a:rPr>
              <a:t>the</a:t>
            </a:r>
            <a:r>
              <a:rPr sz="2400" spc="-110" dirty="0">
                <a:latin typeface="Times New Roman"/>
                <a:cs typeface="Times New Roman"/>
              </a:rPr>
              <a:t> </a:t>
            </a:r>
            <a:r>
              <a:rPr sz="2400" spc="-5" dirty="0">
                <a:latin typeface="Times New Roman"/>
                <a:cs typeface="Times New Roman"/>
              </a:rPr>
              <a:t>computer  </a:t>
            </a:r>
            <a:r>
              <a:rPr sz="2400" dirty="0">
                <a:latin typeface="Times New Roman"/>
                <a:cs typeface="Times New Roman"/>
              </a:rPr>
              <a:t>the </a:t>
            </a:r>
            <a:r>
              <a:rPr sz="2400" spc="-5" dirty="0">
                <a:latin typeface="Times New Roman"/>
                <a:cs typeface="Times New Roman"/>
              </a:rPr>
              <a:t>information </a:t>
            </a:r>
            <a:r>
              <a:rPr sz="2400" dirty="0">
                <a:latin typeface="Times New Roman"/>
                <a:cs typeface="Times New Roman"/>
              </a:rPr>
              <a:t>is still</a:t>
            </a:r>
            <a:r>
              <a:rPr sz="2400" spc="-60" dirty="0">
                <a:latin typeface="Times New Roman"/>
                <a:cs typeface="Times New Roman"/>
              </a:rPr>
              <a:t> </a:t>
            </a:r>
            <a:r>
              <a:rPr sz="2400" dirty="0">
                <a:latin typeface="Times New Roman"/>
                <a:cs typeface="Times New Roman"/>
              </a:rPr>
              <a:t>there.</a:t>
            </a:r>
            <a:endParaRPr sz="24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0"/>
            <a:ext cx="6619240" cy="1002030"/>
          </a:xfrm>
          <a:prstGeom prst="rect">
            <a:avLst/>
          </a:prstGeom>
        </p:spPr>
        <p:txBody>
          <a:bodyPr vert="horz" wrap="square" lIns="0" tIns="13335" rIns="0" bIns="0" rtlCol="0">
            <a:spAutoFit/>
          </a:bodyPr>
          <a:lstStyle/>
          <a:p>
            <a:pPr marL="12700" marR="5080">
              <a:lnSpc>
                <a:spcPct val="100000"/>
              </a:lnSpc>
              <a:spcBef>
                <a:spcPts val="105"/>
              </a:spcBef>
            </a:pPr>
            <a:r>
              <a:rPr sz="3200" dirty="0"/>
              <a:t>PROM (P</a:t>
            </a:r>
            <a:r>
              <a:rPr sz="2550" dirty="0"/>
              <a:t>ROGRAMMABLE </a:t>
            </a:r>
            <a:r>
              <a:rPr sz="3200" dirty="0"/>
              <a:t>R</a:t>
            </a:r>
            <a:r>
              <a:rPr sz="2550" dirty="0"/>
              <a:t>EAD </a:t>
            </a:r>
            <a:r>
              <a:rPr sz="3200" spc="-55" dirty="0"/>
              <a:t>O</a:t>
            </a:r>
            <a:r>
              <a:rPr sz="2550" spc="-55" dirty="0"/>
              <a:t>NLY  </a:t>
            </a:r>
            <a:r>
              <a:rPr sz="3200" spc="-10" dirty="0"/>
              <a:t>M</a:t>
            </a:r>
            <a:r>
              <a:rPr sz="2550" spc="-10" dirty="0"/>
              <a:t>EMORY</a:t>
            </a:r>
            <a:r>
              <a:rPr sz="3200" spc="-10" dirty="0"/>
              <a:t>)</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63</a:t>
            </a:fld>
            <a:endParaRPr dirty="0"/>
          </a:p>
        </p:txBody>
      </p:sp>
      <p:sp>
        <p:nvSpPr>
          <p:cNvPr id="3" name="object 3"/>
          <p:cNvSpPr txBox="1"/>
          <p:nvPr/>
        </p:nvSpPr>
        <p:spPr>
          <a:xfrm>
            <a:off x="535940" y="1622801"/>
            <a:ext cx="7827009" cy="391287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A PROM </a:t>
            </a:r>
            <a:r>
              <a:rPr sz="2400" dirty="0">
                <a:latin typeface="Times New Roman"/>
                <a:cs typeface="Times New Roman"/>
              </a:rPr>
              <a:t>is a </a:t>
            </a:r>
            <a:r>
              <a:rPr sz="2400" spc="-10" dirty="0">
                <a:latin typeface="Times New Roman"/>
                <a:cs typeface="Times New Roman"/>
              </a:rPr>
              <a:t>memory </a:t>
            </a:r>
            <a:r>
              <a:rPr sz="2400" dirty="0">
                <a:latin typeface="Times New Roman"/>
                <a:cs typeface="Times New Roman"/>
              </a:rPr>
              <a:t>chip on which data can be written</a:t>
            </a:r>
            <a:r>
              <a:rPr sz="2400" spc="-225" dirty="0">
                <a:latin typeface="Times New Roman"/>
                <a:cs typeface="Times New Roman"/>
              </a:rPr>
              <a:t> </a:t>
            </a:r>
            <a:r>
              <a:rPr sz="2400" dirty="0">
                <a:latin typeface="Times New Roman"/>
                <a:cs typeface="Times New Roman"/>
              </a:rPr>
              <a:t>only  once.</a:t>
            </a:r>
            <a:endParaRPr sz="2400">
              <a:latin typeface="Times New Roman"/>
              <a:cs typeface="Times New Roman"/>
            </a:endParaRPr>
          </a:p>
          <a:p>
            <a:pPr marL="287020" marR="445134"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Once a program has </a:t>
            </a:r>
            <a:r>
              <a:rPr sz="2400" spc="-5" dirty="0">
                <a:latin typeface="Times New Roman"/>
                <a:cs typeface="Times New Roman"/>
              </a:rPr>
              <a:t>been written </a:t>
            </a:r>
            <a:r>
              <a:rPr sz="2400" dirty="0">
                <a:latin typeface="Times New Roman"/>
                <a:cs typeface="Times New Roman"/>
              </a:rPr>
              <a:t>onto a </a:t>
            </a:r>
            <a:r>
              <a:rPr sz="2400" spc="-5" dirty="0">
                <a:latin typeface="Times New Roman"/>
                <a:cs typeface="Times New Roman"/>
              </a:rPr>
              <a:t>PROM </a:t>
            </a:r>
            <a:r>
              <a:rPr sz="2400" dirty="0">
                <a:latin typeface="Times New Roman"/>
                <a:cs typeface="Times New Roman"/>
              </a:rPr>
              <a:t>it</a:t>
            </a:r>
            <a:r>
              <a:rPr sz="2400" spc="-65" dirty="0">
                <a:latin typeface="Times New Roman"/>
                <a:cs typeface="Times New Roman"/>
              </a:rPr>
              <a:t> </a:t>
            </a:r>
            <a:r>
              <a:rPr sz="2400" spc="-5" dirty="0">
                <a:latin typeface="Times New Roman"/>
                <a:cs typeface="Times New Roman"/>
              </a:rPr>
              <a:t>remains  </a:t>
            </a:r>
            <a:r>
              <a:rPr sz="2400" dirty="0">
                <a:latin typeface="Times New Roman"/>
                <a:cs typeface="Times New Roman"/>
              </a:rPr>
              <a:t>there</a:t>
            </a:r>
            <a:r>
              <a:rPr sz="2400" spc="-25" dirty="0">
                <a:latin typeface="Times New Roman"/>
                <a:cs typeface="Times New Roman"/>
              </a:rPr>
              <a:t> </a:t>
            </a:r>
            <a:r>
              <a:rPr sz="2400" spc="-20" dirty="0">
                <a:latin typeface="Times New Roman"/>
                <a:cs typeface="Times New Roman"/>
              </a:rPr>
              <a:t>forever.</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Unlike RAM, PROM's </a:t>
            </a:r>
            <a:r>
              <a:rPr sz="2400" dirty="0">
                <a:latin typeface="Times New Roman"/>
                <a:cs typeface="Times New Roman"/>
              </a:rPr>
              <a:t>retain their contents </a:t>
            </a:r>
            <a:r>
              <a:rPr sz="2400" spc="-5" dirty="0">
                <a:latin typeface="Times New Roman"/>
                <a:cs typeface="Times New Roman"/>
              </a:rPr>
              <a:t>when</a:t>
            </a:r>
            <a:r>
              <a:rPr sz="2400" spc="-50" dirty="0">
                <a:latin typeface="Times New Roman"/>
                <a:cs typeface="Times New Roman"/>
              </a:rPr>
              <a:t> </a:t>
            </a:r>
            <a:r>
              <a:rPr sz="2400" dirty="0">
                <a:latin typeface="Times New Roman"/>
                <a:cs typeface="Times New Roman"/>
              </a:rPr>
              <a:t>the</a:t>
            </a:r>
            <a:endParaRPr sz="2400">
              <a:latin typeface="Times New Roman"/>
              <a:cs typeface="Times New Roman"/>
            </a:endParaRPr>
          </a:p>
          <a:p>
            <a:pPr marL="287020">
              <a:lnSpc>
                <a:spcPct val="100000"/>
              </a:lnSpc>
            </a:pPr>
            <a:r>
              <a:rPr sz="2400" spc="-5" dirty="0">
                <a:latin typeface="Times New Roman"/>
                <a:cs typeface="Times New Roman"/>
              </a:rPr>
              <a:t>computer </a:t>
            </a:r>
            <a:r>
              <a:rPr sz="2400" dirty="0">
                <a:latin typeface="Times New Roman"/>
                <a:cs typeface="Times New Roman"/>
              </a:rPr>
              <a:t>is turned</a:t>
            </a:r>
            <a:r>
              <a:rPr sz="2400" spc="-25" dirty="0">
                <a:latin typeface="Times New Roman"/>
                <a:cs typeface="Times New Roman"/>
              </a:rPr>
              <a:t> </a:t>
            </a:r>
            <a:r>
              <a:rPr sz="2400" spc="-15" dirty="0">
                <a:latin typeface="Times New Roman"/>
                <a:cs typeface="Times New Roman"/>
              </a:rPr>
              <a:t>off.</a:t>
            </a:r>
            <a:endParaRPr sz="2400">
              <a:latin typeface="Times New Roman"/>
              <a:cs typeface="Times New Roman"/>
            </a:endParaRPr>
          </a:p>
          <a:p>
            <a:pPr marL="287020" marR="196215"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a:t>
            </a:r>
            <a:r>
              <a:rPr sz="2400" spc="-10" dirty="0">
                <a:latin typeface="Times New Roman"/>
                <a:cs typeface="Times New Roman"/>
              </a:rPr>
              <a:t>difference </a:t>
            </a:r>
            <a:r>
              <a:rPr sz="2400" dirty="0">
                <a:latin typeface="Times New Roman"/>
                <a:cs typeface="Times New Roman"/>
              </a:rPr>
              <a:t>between a </a:t>
            </a:r>
            <a:r>
              <a:rPr sz="2400" spc="-5" dirty="0">
                <a:latin typeface="Times New Roman"/>
                <a:cs typeface="Times New Roman"/>
              </a:rPr>
              <a:t>PROM </a:t>
            </a:r>
            <a:r>
              <a:rPr sz="2400" dirty="0">
                <a:latin typeface="Times New Roman"/>
                <a:cs typeface="Times New Roman"/>
              </a:rPr>
              <a:t>and a </a:t>
            </a:r>
            <a:r>
              <a:rPr sz="2400" spc="-10" dirty="0">
                <a:latin typeface="Times New Roman"/>
                <a:cs typeface="Times New Roman"/>
              </a:rPr>
              <a:t>ROM </a:t>
            </a:r>
            <a:r>
              <a:rPr sz="2400" dirty="0">
                <a:latin typeface="Times New Roman"/>
                <a:cs typeface="Times New Roman"/>
              </a:rPr>
              <a:t>(read-only  </a:t>
            </a:r>
            <a:r>
              <a:rPr sz="2400" spc="-5" dirty="0">
                <a:latin typeface="Times New Roman"/>
                <a:cs typeface="Times New Roman"/>
              </a:rPr>
              <a:t>memory) </a:t>
            </a:r>
            <a:r>
              <a:rPr sz="2400" dirty="0">
                <a:latin typeface="Times New Roman"/>
                <a:cs typeface="Times New Roman"/>
              </a:rPr>
              <a:t>is that a </a:t>
            </a:r>
            <a:r>
              <a:rPr sz="2400" spc="-5" dirty="0">
                <a:latin typeface="Times New Roman"/>
                <a:cs typeface="Times New Roman"/>
              </a:rPr>
              <a:t>PROM </a:t>
            </a:r>
            <a:r>
              <a:rPr sz="2400" dirty="0">
                <a:latin typeface="Times New Roman"/>
                <a:cs typeface="Times New Roman"/>
              </a:rPr>
              <a:t>is </a:t>
            </a:r>
            <a:r>
              <a:rPr sz="2400" spc="-5" dirty="0">
                <a:latin typeface="Times New Roman"/>
                <a:cs typeface="Times New Roman"/>
              </a:rPr>
              <a:t>manufactured </a:t>
            </a:r>
            <a:r>
              <a:rPr sz="2400" dirty="0">
                <a:latin typeface="Times New Roman"/>
                <a:cs typeface="Times New Roman"/>
              </a:rPr>
              <a:t>as blank </a:t>
            </a:r>
            <a:r>
              <a:rPr sz="2400" spc="-30" dirty="0">
                <a:latin typeface="Times New Roman"/>
                <a:cs typeface="Times New Roman"/>
              </a:rPr>
              <a:t>memory,  </a:t>
            </a:r>
            <a:r>
              <a:rPr sz="2400" dirty="0">
                <a:latin typeface="Times New Roman"/>
                <a:cs typeface="Times New Roman"/>
              </a:rPr>
              <a:t>whereas a </a:t>
            </a:r>
            <a:r>
              <a:rPr sz="2400" spc="-5" dirty="0">
                <a:latin typeface="Times New Roman"/>
                <a:cs typeface="Times New Roman"/>
              </a:rPr>
              <a:t>ROM </a:t>
            </a:r>
            <a:r>
              <a:rPr sz="2400" dirty="0">
                <a:latin typeface="Times New Roman"/>
                <a:cs typeface="Times New Roman"/>
              </a:rPr>
              <a:t>is </a:t>
            </a:r>
            <a:r>
              <a:rPr sz="2400" spc="-5" dirty="0">
                <a:latin typeface="Times New Roman"/>
                <a:cs typeface="Times New Roman"/>
              </a:rPr>
              <a:t>programmed </a:t>
            </a:r>
            <a:r>
              <a:rPr sz="2400" dirty="0">
                <a:latin typeface="Times New Roman"/>
                <a:cs typeface="Times New Roman"/>
              </a:rPr>
              <a:t>during the </a:t>
            </a:r>
            <a:r>
              <a:rPr sz="2400" spc="-5" dirty="0">
                <a:latin typeface="Times New Roman"/>
                <a:cs typeface="Times New Roman"/>
              </a:rPr>
              <a:t>manufacturing  </a:t>
            </a:r>
            <a:r>
              <a:rPr sz="2400" dirty="0">
                <a:latin typeface="Times New Roman"/>
                <a:cs typeface="Times New Roman"/>
              </a:rPr>
              <a:t>process.</a:t>
            </a:r>
            <a:endParaRPr sz="24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2175" rIns="0" bIns="0" rtlCol="0">
            <a:spAutoFit/>
          </a:bodyPr>
          <a:lstStyle/>
          <a:p>
            <a:pPr marL="88900" marR="5080" indent="-635">
              <a:lnSpc>
                <a:spcPct val="100000"/>
              </a:lnSpc>
              <a:spcBef>
                <a:spcPts val="100"/>
              </a:spcBef>
            </a:pPr>
            <a:r>
              <a:rPr sz="2700" spc="-5" dirty="0"/>
              <a:t>EPROM </a:t>
            </a:r>
            <a:r>
              <a:rPr sz="2700" spc="5" dirty="0"/>
              <a:t>(E</a:t>
            </a:r>
            <a:r>
              <a:rPr sz="2150" spc="5" dirty="0"/>
              <a:t>RASABLE </a:t>
            </a:r>
            <a:r>
              <a:rPr sz="2700" spc="5" dirty="0"/>
              <a:t>P</a:t>
            </a:r>
            <a:r>
              <a:rPr sz="2150" spc="5" dirty="0"/>
              <a:t>ROGRAMMABLE </a:t>
            </a:r>
            <a:r>
              <a:rPr sz="2700" spc="-20" dirty="0"/>
              <a:t>R</a:t>
            </a:r>
            <a:r>
              <a:rPr sz="2150" spc="-20" dirty="0"/>
              <a:t>EAD</a:t>
            </a:r>
            <a:r>
              <a:rPr sz="2700" spc="-20" dirty="0"/>
              <a:t>-O</a:t>
            </a:r>
            <a:r>
              <a:rPr sz="2150" spc="-20" dirty="0"/>
              <a:t>NLY  </a:t>
            </a:r>
            <a:r>
              <a:rPr sz="2700" spc="-10" dirty="0"/>
              <a:t>M</a:t>
            </a:r>
            <a:r>
              <a:rPr sz="2150" spc="-10" dirty="0"/>
              <a:t>EMORY</a:t>
            </a:r>
            <a:r>
              <a:rPr sz="2700" spc="-10" dirty="0"/>
              <a:t>)</a:t>
            </a:r>
            <a:endParaRPr sz="27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64</a:t>
            </a:fld>
            <a:endParaRPr dirty="0"/>
          </a:p>
        </p:txBody>
      </p:sp>
      <p:sp>
        <p:nvSpPr>
          <p:cNvPr id="3" name="object 3"/>
          <p:cNvSpPr txBox="1"/>
          <p:nvPr/>
        </p:nvSpPr>
        <p:spPr>
          <a:xfrm>
            <a:off x="535940" y="1622801"/>
            <a:ext cx="7260590" cy="200787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EPROM </a:t>
            </a:r>
            <a:r>
              <a:rPr sz="2400" dirty="0">
                <a:latin typeface="Times New Roman"/>
                <a:cs typeface="Times New Roman"/>
              </a:rPr>
              <a:t>is a special type of </a:t>
            </a:r>
            <a:r>
              <a:rPr sz="2400" spc="-5" dirty="0">
                <a:latin typeface="Times New Roman"/>
                <a:cs typeface="Times New Roman"/>
              </a:rPr>
              <a:t>PROM </a:t>
            </a:r>
            <a:r>
              <a:rPr sz="2400" dirty="0">
                <a:latin typeface="Times New Roman"/>
                <a:cs typeface="Times New Roman"/>
              </a:rPr>
              <a:t>that can be erased</a:t>
            </a:r>
            <a:r>
              <a:rPr sz="2400" spc="-145" dirty="0">
                <a:latin typeface="Times New Roman"/>
                <a:cs typeface="Times New Roman"/>
              </a:rPr>
              <a:t> </a:t>
            </a:r>
            <a:r>
              <a:rPr sz="2400" dirty="0">
                <a:latin typeface="Times New Roman"/>
                <a:cs typeface="Times New Roman"/>
              </a:rPr>
              <a:t>by  exposing it to ultraviolet</a:t>
            </a:r>
            <a:r>
              <a:rPr sz="2400" spc="-90" dirty="0">
                <a:latin typeface="Times New Roman"/>
                <a:cs typeface="Times New Roman"/>
              </a:rPr>
              <a:t> </a:t>
            </a:r>
            <a:r>
              <a:rPr sz="2400" dirty="0">
                <a:latin typeface="Times New Roman"/>
                <a:cs typeface="Times New Roman"/>
              </a:rPr>
              <a:t>light.</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Once it is erased, it can be</a:t>
            </a:r>
            <a:r>
              <a:rPr sz="2400" spc="-85" dirty="0">
                <a:latin typeface="Times New Roman"/>
                <a:cs typeface="Times New Roman"/>
              </a:rPr>
              <a:t> </a:t>
            </a:r>
            <a:r>
              <a:rPr sz="2400" spc="-5" dirty="0">
                <a:latin typeface="Times New Roman"/>
                <a:cs typeface="Times New Roman"/>
              </a:rPr>
              <a:t>reprogrammed.</a:t>
            </a:r>
            <a:endParaRPr sz="2400">
              <a:latin typeface="Times New Roman"/>
              <a:cs typeface="Times New Roman"/>
            </a:endParaRPr>
          </a:p>
          <a:p>
            <a:pPr marL="287020" marR="40005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An EEPROM </a:t>
            </a:r>
            <a:r>
              <a:rPr sz="2400" dirty="0">
                <a:latin typeface="Times New Roman"/>
                <a:cs typeface="Times New Roman"/>
              </a:rPr>
              <a:t>is </a:t>
            </a:r>
            <a:r>
              <a:rPr sz="2400" spc="-5" dirty="0">
                <a:latin typeface="Times New Roman"/>
                <a:cs typeface="Times New Roman"/>
              </a:rPr>
              <a:t>similar </a:t>
            </a:r>
            <a:r>
              <a:rPr sz="2400" dirty="0">
                <a:latin typeface="Times New Roman"/>
                <a:cs typeface="Times New Roman"/>
              </a:rPr>
              <a:t>to a </a:t>
            </a:r>
            <a:r>
              <a:rPr sz="2400" spc="-5" dirty="0">
                <a:latin typeface="Times New Roman"/>
                <a:cs typeface="Times New Roman"/>
              </a:rPr>
              <a:t>PROM, </a:t>
            </a:r>
            <a:r>
              <a:rPr sz="2400" dirty="0">
                <a:latin typeface="Times New Roman"/>
                <a:cs typeface="Times New Roman"/>
              </a:rPr>
              <a:t>but requires</a:t>
            </a:r>
            <a:r>
              <a:rPr sz="2400" spc="-50" dirty="0">
                <a:latin typeface="Times New Roman"/>
                <a:cs typeface="Times New Roman"/>
              </a:rPr>
              <a:t> </a:t>
            </a:r>
            <a:r>
              <a:rPr sz="2400" dirty="0">
                <a:latin typeface="Times New Roman"/>
                <a:cs typeface="Times New Roman"/>
              </a:rPr>
              <a:t>only  </a:t>
            </a:r>
            <a:r>
              <a:rPr sz="2400" spc="-5" dirty="0">
                <a:latin typeface="Times New Roman"/>
                <a:cs typeface="Times New Roman"/>
              </a:rPr>
              <a:t>electricity </a:t>
            </a:r>
            <a:r>
              <a:rPr sz="2400" dirty="0">
                <a:latin typeface="Times New Roman"/>
                <a:cs typeface="Times New Roman"/>
              </a:rPr>
              <a:t>to be</a:t>
            </a:r>
            <a:r>
              <a:rPr sz="2400" spc="-55" dirty="0">
                <a:latin typeface="Times New Roman"/>
                <a:cs typeface="Times New Roman"/>
              </a:rPr>
              <a:t> </a:t>
            </a:r>
            <a:r>
              <a:rPr sz="2400" dirty="0">
                <a:latin typeface="Times New Roman"/>
                <a:cs typeface="Times New Roman"/>
              </a:rPr>
              <a:t>erased.</a:t>
            </a:r>
            <a:endParaRPr sz="24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66796"/>
            <a:ext cx="6140450" cy="878840"/>
          </a:xfrm>
          <a:prstGeom prst="rect">
            <a:avLst/>
          </a:prstGeom>
        </p:spPr>
        <p:txBody>
          <a:bodyPr vert="horz" wrap="square" lIns="0" tIns="12065" rIns="0" bIns="0" rtlCol="0">
            <a:spAutoFit/>
          </a:bodyPr>
          <a:lstStyle/>
          <a:p>
            <a:pPr marL="12700" marR="5080" indent="-635">
              <a:lnSpc>
                <a:spcPct val="100000"/>
              </a:lnSpc>
              <a:spcBef>
                <a:spcPts val="95"/>
              </a:spcBef>
            </a:pPr>
            <a:r>
              <a:rPr sz="2800" spc="-10" dirty="0"/>
              <a:t>EEPROM </a:t>
            </a:r>
            <a:r>
              <a:rPr sz="2800" spc="-20" dirty="0"/>
              <a:t>(E</a:t>
            </a:r>
            <a:r>
              <a:rPr spc="-20" dirty="0"/>
              <a:t>LECTRICALLY </a:t>
            </a:r>
            <a:r>
              <a:rPr sz="2800" spc="-5" dirty="0"/>
              <a:t>E</a:t>
            </a:r>
            <a:r>
              <a:rPr spc="-5" dirty="0"/>
              <a:t>RASABLE  </a:t>
            </a:r>
            <a:r>
              <a:rPr sz="2800" spc="-10" dirty="0"/>
              <a:t>P</a:t>
            </a:r>
            <a:r>
              <a:rPr spc="-10" dirty="0"/>
              <a:t>ROGRAMMABLE </a:t>
            </a:r>
            <a:r>
              <a:rPr sz="2800" spc="-30" dirty="0"/>
              <a:t>R</a:t>
            </a:r>
            <a:r>
              <a:rPr spc="-30" dirty="0"/>
              <a:t>EAD</a:t>
            </a:r>
            <a:r>
              <a:rPr sz="2800" spc="-30" dirty="0"/>
              <a:t>-O</a:t>
            </a:r>
            <a:r>
              <a:rPr spc="-30" dirty="0"/>
              <a:t>NLY</a:t>
            </a:r>
            <a:r>
              <a:rPr spc="125" dirty="0"/>
              <a:t> </a:t>
            </a:r>
            <a:r>
              <a:rPr sz="2800" spc="-20" dirty="0"/>
              <a:t>M</a:t>
            </a:r>
            <a:r>
              <a:rPr spc="-20" dirty="0"/>
              <a:t>EMORY</a:t>
            </a:r>
            <a:r>
              <a:rPr sz="2800" spc="-20" dirty="0"/>
              <a:t>)</a:t>
            </a:r>
            <a:endParaRPr sz="28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87020" marR="643255" indent="-274320">
              <a:lnSpc>
                <a:spcPct val="100000"/>
              </a:lnSpc>
              <a:spcBef>
                <a:spcPts val="100"/>
              </a:spcBef>
              <a:buClr>
                <a:srgbClr val="FE8537"/>
              </a:buClr>
              <a:buSzPct val="68750"/>
              <a:buFont typeface="Wingdings"/>
              <a:buChar char=""/>
              <a:tabLst>
                <a:tab pos="287020" algn="l"/>
              </a:tabLst>
            </a:pPr>
            <a:r>
              <a:rPr spc="-5" dirty="0"/>
              <a:t>EEPROM </a:t>
            </a:r>
            <a:r>
              <a:rPr dirty="0"/>
              <a:t>Pronounced double-ee-prom or </a:t>
            </a:r>
            <a:r>
              <a:rPr spc="-5" dirty="0"/>
              <a:t>e-e-prom, </a:t>
            </a:r>
            <a:r>
              <a:rPr dirty="0"/>
              <a:t>an  </a:t>
            </a:r>
            <a:r>
              <a:rPr spc="-5" dirty="0"/>
              <a:t>EEPROM </a:t>
            </a:r>
            <a:r>
              <a:rPr dirty="0"/>
              <a:t>is a special type of </a:t>
            </a:r>
            <a:r>
              <a:rPr spc="-5" dirty="0"/>
              <a:t>PROM </a:t>
            </a:r>
            <a:r>
              <a:rPr dirty="0"/>
              <a:t>that can be erased</a:t>
            </a:r>
            <a:r>
              <a:rPr spc="-140" dirty="0"/>
              <a:t> </a:t>
            </a:r>
            <a:r>
              <a:rPr dirty="0"/>
              <a:t>by  exposing it to an </a:t>
            </a:r>
            <a:r>
              <a:rPr spc="-5" dirty="0"/>
              <a:t>electrical</a:t>
            </a:r>
            <a:r>
              <a:rPr spc="-100" dirty="0"/>
              <a:t> </a:t>
            </a:r>
            <a:r>
              <a:rPr spc="-10" dirty="0"/>
              <a:t>charge.</a:t>
            </a:r>
          </a:p>
          <a:p>
            <a:pPr marL="287020" marR="160655" indent="-274320">
              <a:lnSpc>
                <a:spcPct val="100000"/>
              </a:lnSpc>
              <a:spcBef>
                <a:spcPts val="600"/>
              </a:spcBef>
              <a:buClr>
                <a:srgbClr val="FE8537"/>
              </a:buClr>
              <a:buSzPct val="68750"/>
              <a:buFont typeface="Wingdings"/>
              <a:buChar char=""/>
              <a:tabLst>
                <a:tab pos="287020" algn="l"/>
              </a:tabLst>
            </a:pPr>
            <a:r>
              <a:rPr dirty="0"/>
              <a:t>Like other types of </a:t>
            </a:r>
            <a:r>
              <a:rPr spc="-5" dirty="0"/>
              <a:t>PROM, EEPROM </a:t>
            </a:r>
            <a:r>
              <a:rPr dirty="0"/>
              <a:t>retains its contents</a:t>
            </a:r>
            <a:r>
              <a:rPr spc="-150" dirty="0"/>
              <a:t> </a:t>
            </a:r>
            <a:r>
              <a:rPr dirty="0"/>
              <a:t>even  </a:t>
            </a:r>
            <a:r>
              <a:rPr spc="-5" dirty="0"/>
              <a:t>when </a:t>
            </a:r>
            <a:r>
              <a:rPr dirty="0"/>
              <a:t>the </a:t>
            </a:r>
            <a:r>
              <a:rPr spc="-5" dirty="0"/>
              <a:t>power </a:t>
            </a:r>
            <a:r>
              <a:rPr dirty="0"/>
              <a:t>is turned</a:t>
            </a:r>
            <a:r>
              <a:rPr spc="-20" dirty="0"/>
              <a:t> off.</a:t>
            </a:r>
          </a:p>
          <a:p>
            <a:pPr marL="287020" marR="5080" indent="-274320">
              <a:lnSpc>
                <a:spcPct val="100000"/>
              </a:lnSpc>
              <a:spcBef>
                <a:spcPts val="605"/>
              </a:spcBef>
              <a:buClr>
                <a:srgbClr val="FE8537"/>
              </a:buClr>
              <a:buSzPct val="68750"/>
              <a:buFont typeface="Wingdings"/>
              <a:buChar char=""/>
              <a:tabLst>
                <a:tab pos="287020" algn="l"/>
              </a:tabLst>
            </a:pPr>
            <a:r>
              <a:rPr dirty="0"/>
              <a:t>Also like other types of </a:t>
            </a:r>
            <a:r>
              <a:rPr spc="-5" dirty="0"/>
              <a:t>ROM, EEPROM </a:t>
            </a:r>
            <a:r>
              <a:rPr dirty="0"/>
              <a:t>is not as fast as</a:t>
            </a:r>
            <a:r>
              <a:rPr spc="-95" dirty="0"/>
              <a:t> </a:t>
            </a:r>
            <a:r>
              <a:rPr spc="-5" dirty="0"/>
              <a:t>RAM.  EEPROM </a:t>
            </a:r>
            <a:r>
              <a:rPr dirty="0"/>
              <a:t>is </a:t>
            </a:r>
            <a:r>
              <a:rPr spc="-5" dirty="0"/>
              <a:t>similar </a:t>
            </a:r>
            <a:r>
              <a:rPr dirty="0"/>
              <a:t>to flash </a:t>
            </a:r>
            <a:r>
              <a:rPr spc="-10" dirty="0"/>
              <a:t>memory </a:t>
            </a:r>
            <a:r>
              <a:rPr spc="-5" dirty="0"/>
              <a:t>(sometimes </a:t>
            </a:r>
            <a:r>
              <a:rPr dirty="0"/>
              <a:t>called flash  </a:t>
            </a:r>
            <a:r>
              <a:rPr spc="-5" dirty="0"/>
              <a:t>EEPROM).</a:t>
            </a:r>
          </a:p>
          <a:p>
            <a:pPr marL="287020" marR="416559" indent="-274320">
              <a:lnSpc>
                <a:spcPct val="100000"/>
              </a:lnSpc>
              <a:spcBef>
                <a:spcPts val="600"/>
              </a:spcBef>
              <a:buClr>
                <a:srgbClr val="FE8537"/>
              </a:buClr>
              <a:buSzPct val="68750"/>
              <a:buFont typeface="Wingdings"/>
              <a:buChar char=""/>
              <a:tabLst>
                <a:tab pos="287020" algn="l"/>
              </a:tabLst>
            </a:pPr>
            <a:r>
              <a:rPr dirty="0"/>
              <a:t>The principal </a:t>
            </a:r>
            <a:r>
              <a:rPr spc="-10" dirty="0"/>
              <a:t>difference </a:t>
            </a:r>
            <a:r>
              <a:rPr dirty="0"/>
              <a:t>is that </a:t>
            </a:r>
            <a:r>
              <a:rPr spc="-5" dirty="0"/>
              <a:t>EEPROM </a:t>
            </a:r>
            <a:r>
              <a:rPr dirty="0"/>
              <a:t>requires data to</a:t>
            </a:r>
            <a:r>
              <a:rPr spc="-130" dirty="0"/>
              <a:t> </a:t>
            </a:r>
            <a:r>
              <a:rPr dirty="0"/>
              <a:t>be  written or erased one byte at a </a:t>
            </a:r>
            <a:r>
              <a:rPr spc="-5" dirty="0"/>
              <a:t>time </a:t>
            </a:r>
            <a:r>
              <a:rPr dirty="0"/>
              <a:t>whereas </a:t>
            </a:r>
            <a:r>
              <a:rPr spc="-5" dirty="0"/>
              <a:t>flash </a:t>
            </a:r>
            <a:r>
              <a:rPr spc="-10" dirty="0"/>
              <a:t>memory  </a:t>
            </a:r>
            <a:r>
              <a:rPr dirty="0"/>
              <a:t>allows data to be written or erased in blocks. This</a:t>
            </a:r>
            <a:r>
              <a:rPr spc="-229" dirty="0"/>
              <a:t> </a:t>
            </a:r>
            <a:r>
              <a:rPr spc="-5" dirty="0"/>
              <a:t>makes</a:t>
            </a:r>
          </a:p>
        </p:txBody>
      </p:sp>
      <p:sp>
        <p:nvSpPr>
          <p:cNvPr id="4" name="object 4"/>
          <p:cNvSpPr txBox="1"/>
          <p:nvPr/>
        </p:nvSpPr>
        <p:spPr>
          <a:xfrm>
            <a:off x="581660" y="5875726"/>
            <a:ext cx="185420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memory</a:t>
            </a:r>
            <a:r>
              <a:rPr sz="2400" spc="-40" dirty="0">
                <a:latin typeface="Times New Roman"/>
                <a:cs typeface="Times New Roman"/>
              </a:rPr>
              <a:t> </a:t>
            </a:r>
            <a:r>
              <a:rPr sz="2400" spc="-20" dirty="0">
                <a:latin typeface="Times New Roman"/>
                <a:cs typeface="Times New Roman"/>
              </a:rPr>
              <a:t>faster.</a:t>
            </a:r>
            <a:endParaRPr sz="2400">
              <a:latin typeface="Times New Roman"/>
              <a:cs typeface="Times New Roman"/>
            </a:endParaRPr>
          </a:p>
        </p:txBody>
      </p:sp>
      <p:sp>
        <p:nvSpPr>
          <p:cNvPr id="5" name="object 5"/>
          <p:cNvSpPr txBox="1"/>
          <p:nvPr/>
        </p:nvSpPr>
        <p:spPr>
          <a:xfrm>
            <a:off x="8319649" y="5872070"/>
            <a:ext cx="229870" cy="239395"/>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Century Schoolbook"/>
                <a:cs typeface="Century Schoolbook"/>
              </a:rPr>
              <a:t>65</a:t>
            </a:r>
            <a:endParaRPr sz="1400">
              <a:latin typeface="Century Schoolbook"/>
              <a:cs typeface="Century Schoolbook"/>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6244"/>
            <a:ext cx="315404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entury Schoolbook"/>
                <a:cs typeface="Century Schoolbook"/>
              </a:rPr>
              <a:t>F</a:t>
            </a:r>
            <a:r>
              <a:rPr sz="2550" dirty="0">
                <a:latin typeface="Century Schoolbook"/>
                <a:cs typeface="Century Schoolbook"/>
              </a:rPr>
              <a:t>LASH</a:t>
            </a:r>
            <a:r>
              <a:rPr sz="2550" spc="130" dirty="0">
                <a:latin typeface="Century Schoolbook"/>
                <a:cs typeface="Century Schoolbook"/>
              </a:rPr>
              <a:t> </a:t>
            </a:r>
            <a:r>
              <a:rPr sz="3200" spc="5" dirty="0">
                <a:latin typeface="Century Schoolbook"/>
                <a:cs typeface="Century Schoolbook"/>
              </a:rPr>
              <a:t>M</a:t>
            </a:r>
            <a:r>
              <a:rPr sz="2550" spc="5" dirty="0">
                <a:latin typeface="Century Schoolbook"/>
                <a:cs typeface="Century Schoolbook"/>
              </a:rPr>
              <a:t>EMORY</a:t>
            </a:r>
            <a:endParaRPr sz="2550">
              <a:latin typeface="Century Schoolbook"/>
              <a:cs typeface="Century Schoolbook"/>
            </a:endParaRPr>
          </a:p>
        </p:txBody>
      </p:sp>
      <p:sp>
        <p:nvSpPr>
          <p:cNvPr id="3" name="object 3"/>
          <p:cNvSpPr txBox="1"/>
          <p:nvPr/>
        </p:nvSpPr>
        <p:spPr>
          <a:xfrm>
            <a:off x="307340" y="1241801"/>
            <a:ext cx="8204200" cy="2739390"/>
          </a:xfrm>
          <a:prstGeom prst="rect">
            <a:avLst/>
          </a:prstGeom>
        </p:spPr>
        <p:txBody>
          <a:bodyPr vert="horz" wrap="square" lIns="0" tIns="12700" rIns="0" bIns="0" rtlCol="0">
            <a:spAutoFit/>
          </a:bodyPr>
          <a:lstStyle/>
          <a:p>
            <a:pPr marL="287020" marR="14732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This is a solid-state, nonvolatile, rewritable </a:t>
            </a:r>
            <a:r>
              <a:rPr sz="2400" spc="-10" dirty="0">
                <a:latin typeface="Times New Roman"/>
                <a:cs typeface="Times New Roman"/>
              </a:rPr>
              <a:t>memory </a:t>
            </a:r>
            <a:r>
              <a:rPr sz="2400" dirty="0">
                <a:latin typeface="Times New Roman"/>
                <a:cs typeface="Times New Roman"/>
              </a:rPr>
              <a:t>that  functions like </a:t>
            </a:r>
            <a:r>
              <a:rPr sz="2400" spc="-5" dirty="0">
                <a:latin typeface="Times New Roman"/>
                <a:cs typeface="Times New Roman"/>
              </a:rPr>
              <a:t>RAM </a:t>
            </a:r>
            <a:r>
              <a:rPr sz="2400" dirty="0">
                <a:latin typeface="Times New Roman"/>
                <a:cs typeface="Times New Roman"/>
              </a:rPr>
              <a:t>and a hard disk </a:t>
            </a:r>
            <a:r>
              <a:rPr sz="2400" spc="-5" dirty="0">
                <a:latin typeface="Times New Roman"/>
                <a:cs typeface="Times New Roman"/>
              </a:rPr>
              <a:t>combined </a:t>
            </a:r>
            <a:r>
              <a:rPr sz="2400" dirty="0">
                <a:latin typeface="Times New Roman"/>
                <a:cs typeface="Times New Roman"/>
              </a:rPr>
              <a:t>integrated with</a:t>
            </a:r>
            <a:r>
              <a:rPr sz="2400" spc="-140" dirty="0">
                <a:latin typeface="Times New Roman"/>
                <a:cs typeface="Times New Roman"/>
              </a:rPr>
              <a:t> </a:t>
            </a:r>
            <a:r>
              <a:rPr sz="2400" dirty="0">
                <a:latin typeface="Times New Roman"/>
                <a:cs typeface="Times New Roman"/>
              </a:rPr>
              <a:t>a  </a:t>
            </a:r>
            <a:r>
              <a:rPr sz="2400" spc="-5" dirty="0">
                <a:latin typeface="Times New Roman"/>
                <a:cs typeface="Times New Roman"/>
              </a:rPr>
              <a:t>USB </a:t>
            </a:r>
            <a:r>
              <a:rPr sz="2400" dirty="0">
                <a:latin typeface="Times New Roman"/>
                <a:cs typeface="Times New Roman"/>
              </a:rPr>
              <a:t>(Universal Serial Bus)</a:t>
            </a:r>
            <a:r>
              <a:rPr sz="2400" spc="-40" dirty="0">
                <a:latin typeface="Times New Roman"/>
                <a:cs typeface="Times New Roman"/>
              </a:rPr>
              <a:t> </a:t>
            </a:r>
            <a:r>
              <a:rPr sz="2400" dirty="0">
                <a:latin typeface="Times New Roman"/>
                <a:cs typeface="Times New Roman"/>
              </a:rPr>
              <a:t>interface</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If </a:t>
            </a:r>
            <a:r>
              <a:rPr sz="2400" spc="-5" dirty="0">
                <a:latin typeface="Times New Roman"/>
                <a:cs typeface="Times New Roman"/>
              </a:rPr>
              <a:t>power </a:t>
            </a:r>
            <a:r>
              <a:rPr sz="2400" dirty="0">
                <a:latin typeface="Times New Roman"/>
                <a:cs typeface="Times New Roman"/>
              </a:rPr>
              <a:t>is lost, all data </a:t>
            </a:r>
            <a:r>
              <a:rPr sz="2400" spc="-5" dirty="0">
                <a:latin typeface="Times New Roman"/>
                <a:cs typeface="Times New Roman"/>
              </a:rPr>
              <a:t>remains </a:t>
            </a:r>
            <a:r>
              <a:rPr sz="2400" dirty="0">
                <a:latin typeface="Times New Roman"/>
                <a:cs typeface="Times New Roman"/>
              </a:rPr>
              <a:t>in</a:t>
            </a:r>
            <a:r>
              <a:rPr sz="2400" spc="-80" dirty="0">
                <a:latin typeface="Times New Roman"/>
                <a:cs typeface="Times New Roman"/>
              </a:rPr>
              <a:t> </a:t>
            </a:r>
            <a:r>
              <a:rPr sz="2400" spc="-30" dirty="0">
                <a:latin typeface="Times New Roman"/>
                <a:cs typeface="Times New Roman"/>
              </a:rPr>
              <a:t>memory.</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Because of its high speed, </a:t>
            </a:r>
            <a:r>
              <a:rPr sz="2400" spc="-15" dirty="0">
                <a:latin typeface="Times New Roman"/>
                <a:cs typeface="Times New Roman"/>
              </a:rPr>
              <a:t>durability, </a:t>
            </a:r>
            <a:r>
              <a:rPr sz="2400" dirty="0">
                <a:latin typeface="Times New Roman"/>
                <a:cs typeface="Times New Roman"/>
              </a:rPr>
              <a:t>and low voltage  requirements, it is ideal </a:t>
            </a:r>
            <a:r>
              <a:rPr sz="2400" spc="-5" dirty="0">
                <a:latin typeface="Times New Roman"/>
                <a:cs typeface="Times New Roman"/>
              </a:rPr>
              <a:t>for </a:t>
            </a:r>
            <a:r>
              <a:rPr sz="2400" dirty="0">
                <a:latin typeface="Times New Roman"/>
                <a:cs typeface="Times New Roman"/>
              </a:rPr>
              <a:t>digital </a:t>
            </a:r>
            <a:r>
              <a:rPr sz="2400" spc="-5" dirty="0">
                <a:latin typeface="Times New Roman"/>
                <a:cs typeface="Times New Roman"/>
              </a:rPr>
              <a:t>cameras, </a:t>
            </a:r>
            <a:r>
              <a:rPr sz="2400" dirty="0">
                <a:latin typeface="Times New Roman"/>
                <a:cs typeface="Times New Roman"/>
              </a:rPr>
              <a:t>cell phones,</a:t>
            </a:r>
            <a:r>
              <a:rPr sz="2400" spc="-155" dirty="0">
                <a:latin typeface="Times New Roman"/>
                <a:cs typeface="Times New Roman"/>
              </a:rPr>
              <a:t> </a:t>
            </a:r>
            <a:r>
              <a:rPr sz="2400" dirty="0">
                <a:latin typeface="Times New Roman"/>
                <a:cs typeface="Times New Roman"/>
              </a:rPr>
              <a:t>printers,  handheld </a:t>
            </a:r>
            <a:r>
              <a:rPr sz="2400" spc="-5" dirty="0">
                <a:latin typeface="Times New Roman"/>
                <a:cs typeface="Times New Roman"/>
              </a:rPr>
              <a:t>computers </a:t>
            </a:r>
            <a:r>
              <a:rPr sz="2400" dirty="0">
                <a:latin typeface="Times New Roman"/>
                <a:cs typeface="Times New Roman"/>
              </a:rPr>
              <a:t>pagers and audio</a:t>
            </a:r>
            <a:r>
              <a:rPr sz="2400" spc="-70" dirty="0">
                <a:latin typeface="Times New Roman"/>
                <a:cs typeface="Times New Roman"/>
              </a:rPr>
              <a:t> </a:t>
            </a:r>
            <a:r>
              <a:rPr sz="2400" dirty="0">
                <a:latin typeface="Times New Roman"/>
                <a:cs typeface="Times New Roman"/>
              </a:rPr>
              <a:t>recorders.</a:t>
            </a:r>
            <a:endParaRPr sz="2400">
              <a:latin typeface="Times New Roman"/>
              <a:cs typeface="Times New Roman"/>
            </a:endParaRPr>
          </a:p>
        </p:txBody>
      </p:sp>
      <p:sp>
        <p:nvSpPr>
          <p:cNvPr id="4" name="object 4"/>
          <p:cNvSpPr/>
          <p:nvPr/>
        </p:nvSpPr>
        <p:spPr>
          <a:xfrm>
            <a:off x="3733800" y="4343400"/>
            <a:ext cx="3581400" cy="2133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66</a:t>
            </a:fld>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5820" rIns="0" bIns="0" rtlCol="0">
            <a:spAutoFit/>
          </a:bodyPr>
          <a:lstStyle/>
          <a:p>
            <a:pPr marL="88900" marR="5080">
              <a:lnSpc>
                <a:spcPct val="100000"/>
              </a:lnSpc>
              <a:spcBef>
                <a:spcPts val="95"/>
              </a:spcBef>
            </a:pPr>
            <a:r>
              <a:rPr sz="2800" spc="-20" dirty="0"/>
              <a:t>T</a:t>
            </a:r>
            <a:r>
              <a:rPr spc="-20" dirty="0"/>
              <a:t>EMPORARY </a:t>
            </a:r>
            <a:r>
              <a:rPr sz="2800" spc="-30" dirty="0"/>
              <a:t>M</a:t>
            </a:r>
            <a:r>
              <a:rPr spc="-30" dirty="0"/>
              <a:t>EMORY</a:t>
            </a:r>
            <a:r>
              <a:rPr sz="2800" spc="-30" dirty="0"/>
              <a:t>-R</a:t>
            </a:r>
            <a:r>
              <a:rPr spc="-30" dirty="0"/>
              <a:t>ANDOM </a:t>
            </a:r>
            <a:r>
              <a:rPr sz="2800" spc="-5" dirty="0"/>
              <a:t>A</a:t>
            </a:r>
            <a:r>
              <a:rPr spc="-5" dirty="0"/>
              <a:t>CCESS </a:t>
            </a:r>
            <a:r>
              <a:rPr sz="2800" spc="-25" dirty="0"/>
              <a:t>M</a:t>
            </a:r>
            <a:r>
              <a:rPr spc="-25" dirty="0"/>
              <a:t>EMORY  </a:t>
            </a:r>
            <a:r>
              <a:rPr sz="2800" spc="-5" dirty="0"/>
              <a:t>(RAM)</a:t>
            </a:r>
            <a:endParaRPr sz="2800"/>
          </a:p>
        </p:txBody>
      </p:sp>
      <p:sp>
        <p:nvSpPr>
          <p:cNvPr id="3" name="object 3"/>
          <p:cNvSpPr txBox="1"/>
          <p:nvPr/>
        </p:nvSpPr>
        <p:spPr>
          <a:xfrm>
            <a:off x="383540" y="1165601"/>
            <a:ext cx="7798434" cy="427863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spc="-40" dirty="0">
                <a:latin typeface="Times New Roman"/>
                <a:cs typeface="Times New Roman"/>
              </a:rPr>
              <a:t>Volatile </a:t>
            </a:r>
            <a:r>
              <a:rPr sz="2400" spc="-10" dirty="0">
                <a:latin typeface="Times New Roman"/>
                <a:cs typeface="Times New Roman"/>
              </a:rPr>
              <a:t>memory </a:t>
            </a:r>
            <a:r>
              <a:rPr sz="2400" dirty="0">
                <a:latin typeface="Times New Roman"/>
                <a:cs typeface="Times New Roman"/>
              </a:rPr>
              <a:t>is </a:t>
            </a:r>
            <a:r>
              <a:rPr sz="2400" spc="-5" dirty="0">
                <a:latin typeface="Times New Roman"/>
                <a:cs typeface="Times New Roman"/>
              </a:rPr>
              <a:t>computer </a:t>
            </a:r>
            <a:r>
              <a:rPr sz="2400" spc="-10" dirty="0">
                <a:latin typeface="Times New Roman"/>
                <a:cs typeface="Times New Roman"/>
              </a:rPr>
              <a:t>memory </a:t>
            </a:r>
            <a:r>
              <a:rPr sz="2400" dirty="0">
                <a:latin typeface="Times New Roman"/>
                <a:cs typeface="Times New Roman"/>
              </a:rPr>
              <a:t>that requires power to  </a:t>
            </a:r>
            <a:r>
              <a:rPr sz="2400" spc="-5" dirty="0">
                <a:latin typeface="Times New Roman"/>
                <a:cs typeface="Times New Roman"/>
              </a:rPr>
              <a:t>maintain </a:t>
            </a:r>
            <a:r>
              <a:rPr sz="2400" dirty="0">
                <a:latin typeface="Times New Roman"/>
                <a:cs typeface="Times New Roman"/>
              </a:rPr>
              <a:t>the stored </a:t>
            </a:r>
            <a:r>
              <a:rPr sz="2400" spc="-5" dirty="0">
                <a:latin typeface="Times New Roman"/>
                <a:cs typeface="Times New Roman"/>
              </a:rPr>
              <a:t>information. </a:t>
            </a:r>
            <a:r>
              <a:rPr sz="2400" dirty="0">
                <a:latin typeface="Times New Roman"/>
                <a:cs typeface="Times New Roman"/>
              </a:rPr>
              <a:t>Most </a:t>
            </a:r>
            <a:r>
              <a:rPr sz="2400" spc="-5" dirty="0">
                <a:latin typeface="Times New Roman"/>
                <a:cs typeface="Times New Roman"/>
              </a:rPr>
              <a:t>modern semiconductor  </a:t>
            </a:r>
            <a:r>
              <a:rPr sz="2400" dirty="0">
                <a:latin typeface="Times New Roman"/>
                <a:cs typeface="Times New Roman"/>
              </a:rPr>
              <a:t>volatile </a:t>
            </a:r>
            <a:r>
              <a:rPr sz="2400" spc="-10" dirty="0">
                <a:latin typeface="Times New Roman"/>
                <a:cs typeface="Times New Roman"/>
              </a:rPr>
              <a:t>memory </a:t>
            </a:r>
            <a:r>
              <a:rPr sz="2400" dirty="0">
                <a:latin typeface="Times New Roman"/>
                <a:cs typeface="Times New Roman"/>
              </a:rPr>
              <a:t>is either Static </a:t>
            </a:r>
            <a:r>
              <a:rPr sz="2400" spc="-5" dirty="0">
                <a:latin typeface="Times New Roman"/>
                <a:cs typeface="Times New Roman"/>
              </a:rPr>
              <a:t>RAM (SRAM) </a:t>
            </a:r>
            <a:r>
              <a:rPr sz="2400" dirty="0">
                <a:latin typeface="Times New Roman"/>
                <a:cs typeface="Times New Roman"/>
              </a:rPr>
              <a:t>or </a:t>
            </a:r>
            <a:r>
              <a:rPr sz="2400" spc="-5" dirty="0">
                <a:latin typeface="Times New Roman"/>
                <a:cs typeface="Times New Roman"/>
              </a:rPr>
              <a:t>dynamic  RAM</a:t>
            </a:r>
            <a:r>
              <a:rPr sz="2400" spc="5" dirty="0">
                <a:latin typeface="Times New Roman"/>
                <a:cs typeface="Times New Roman"/>
              </a:rPr>
              <a:t> </a:t>
            </a:r>
            <a:r>
              <a:rPr sz="2400" spc="-5" dirty="0">
                <a:latin typeface="Times New Roman"/>
                <a:cs typeface="Times New Roman"/>
              </a:rPr>
              <a:t>(DRAM).</a:t>
            </a:r>
            <a:endParaRPr sz="2400">
              <a:latin typeface="Times New Roman"/>
              <a:cs typeface="Times New Roman"/>
            </a:endParaRPr>
          </a:p>
          <a:p>
            <a:pPr marL="287020" marR="423545"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RAM </a:t>
            </a:r>
            <a:r>
              <a:rPr sz="2400" dirty="0">
                <a:latin typeface="Times New Roman"/>
                <a:cs typeface="Times New Roman"/>
              </a:rPr>
              <a:t>is Random Access </a:t>
            </a:r>
            <a:r>
              <a:rPr sz="2400" spc="-25" dirty="0">
                <a:latin typeface="Times New Roman"/>
                <a:cs typeface="Times New Roman"/>
              </a:rPr>
              <a:t>Memory, </a:t>
            </a:r>
            <a:r>
              <a:rPr sz="2400" dirty="0">
                <a:latin typeface="Times New Roman"/>
                <a:cs typeface="Times New Roman"/>
              </a:rPr>
              <a:t>and is the basic kind</a:t>
            </a:r>
            <a:r>
              <a:rPr sz="2400" spc="-225" dirty="0">
                <a:latin typeface="Times New Roman"/>
                <a:cs typeface="Times New Roman"/>
              </a:rPr>
              <a:t> </a:t>
            </a:r>
            <a:r>
              <a:rPr sz="2400" dirty="0">
                <a:latin typeface="Times New Roman"/>
                <a:cs typeface="Times New Roman"/>
              </a:rPr>
              <a:t>of  internal</a:t>
            </a:r>
            <a:r>
              <a:rPr sz="2400" spc="-50" dirty="0">
                <a:latin typeface="Times New Roman"/>
                <a:cs typeface="Times New Roman"/>
              </a:rPr>
              <a:t> </a:t>
            </a:r>
            <a:r>
              <a:rPr sz="2400" spc="-30" dirty="0">
                <a:latin typeface="Times New Roman"/>
                <a:cs typeface="Times New Roman"/>
              </a:rPr>
              <a:t>memory.</a:t>
            </a:r>
            <a:endParaRPr sz="2400">
              <a:latin typeface="Times New Roman"/>
              <a:cs typeface="Times New Roman"/>
            </a:endParaRPr>
          </a:p>
          <a:p>
            <a:pPr marL="287020" marR="559435"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RAM </a:t>
            </a:r>
            <a:r>
              <a:rPr sz="2400" dirty="0">
                <a:latin typeface="Times New Roman"/>
                <a:cs typeface="Times New Roman"/>
              </a:rPr>
              <a:t>is called "random access" because the processor</a:t>
            </a:r>
            <a:r>
              <a:rPr sz="2400" spc="-200" dirty="0">
                <a:latin typeface="Times New Roman"/>
                <a:cs typeface="Times New Roman"/>
              </a:rPr>
              <a:t> </a:t>
            </a:r>
            <a:r>
              <a:rPr sz="2400" dirty="0">
                <a:latin typeface="Times New Roman"/>
                <a:cs typeface="Times New Roman"/>
              </a:rPr>
              <a:t>or  </a:t>
            </a:r>
            <a:r>
              <a:rPr sz="2400" spc="-5" dirty="0">
                <a:latin typeface="Times New Roman"/>
                <a:cs typeface="Times New Roman"/>
              </a:rPr>
              <a:t>computer </a:t>
            </a:r>
            <a:r>
              <a:rPr sz="2400" dirty="0">
                <a:latin typeface="Times New Roman"/>
                <a:cs typeface="Times New Roman"/>
              </a:rPr>
              <a:t>can access any location in</a:t>
            </a:r>
            <a:r>
              <a:rPr sz="2400" spc="-90" dirty="0">
                <a:latin typeface="Times New Roman"/>
                <a:cs typeface="Times New Roman"/>
              </a:rPr>
              <a:t> </a:t>
            </a:r>
            <a:r>
              <a:rPr sz="2400" spc="-30" dirty="0">
                <a:latin typeface="Times New Roman"/>
                <a:cs typeface="Times New Roman"/>
              </a:rPr>
              <a:t>memory.</a:t>
            </a:r>
            <a:endParaRPr sz="2400">
              <a:latin typeface="Times New Roman"/>
              <a:cs typeface="Times New Roman"/>
            </a:endParaRPr>
          </a:p>
          <a:p>
            <a:pPr marL="287020" marR="93345"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RAM </a:t>
            </a:r>
            <a:r>
              <a:rPr sz="2400" dirty="0">
                <a:latin typeface="Times New Roman"/>
                <a:cs typeface="Times New Roman"/>
              </a:rPr>
              <a:t>has been </a:t>
            </a:r>
            <a:r>
              <a:rPr sz="2400" spc="-5" dirty="0">
                <a:latin typeface="Times New Roman"/>
                <a:cs typeface="Times New Roman"/>
              </a:rPr>
              <a:t>made </a:t>
            </a:r>
            <a:r>
              <a:rPr sz="2400" dirty="0">
                <a:latin typeface="Times New Roman"/>
                <a:cs typeface="Times New Roman"/>
              </a:rPr>
              <a:t>from reed relays, transistors,</a:t>
            </a:r>
            <a:r>
              <a:rPr sz="2400" spc="-90" dirty="0">
                <a:latin typeface="Times New Roman"/>
                <a:cs typeface="Times New Roman"/>
              </a:rPr>
              <a:t> </a:t>
            </a:r>
            <a:r>
              <a:rPr sz="2400" spc="-5" dirty="0">
                <a:latin typeface="Times New Roman"/>
                <a:cs typeface="Times New Roman"/>
              </a:rPr>
              <a:t>integrated  </a:t>
            </a:r>
            <a:r>
              <a:rPr sz="2400" dirty="0">
                <a:latin typeface="Times New Roman"/>
                <a:cs typeface="Times New Roman"/>
              </a:rPr>
              <a:t>circuits. Magnetic core or anything that can hold and store  binary</a:t>
            </a:r>
            <a:r>
              <a:rPr sz="2400" spc="-25" dirty="0">
                <a:latin typeface="Times New Roman"/>
                <a:cs typeface="Times New Roman"/>
              </a:rPr>
              <a:t> </a:t>
            </a:r>
            <a:r>
              <a:rPr sz="2400" dirty="0">
                <a:latin typeface="Times New Roman"/>
                <a:cs typeface="Times New Roman"/>
              </a:rPr>
              <a:t>values.</a:t>
            </a:r>
            <a:endParaRPr sz="2400">
              <a:latin typeface="Times New Roman"/>
              <a:cs typeface="Times New Roman"/>
            </a:endParaRPr>
          </a:p>
        </p:txBody>
      </p:sp>
      <p:sp>
        <p:nvSpPr>
          <p:cNvPr id="4" name="object 4"/>
          <p:cNvSpPr/>
          <p:nvPr/>
        </p:nvSpPr>
        <p:spPr>
          <a:xfrm>
            <a:off x="3124200" y="5486400"/>
            <a:ext cx="4733940" cy="116205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67</a:t>
            </a:fld>
            <a:endParaRP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552648"/>
            <a:ext cx="2979420" cy="514350"/>
          </a:xfrm>
          <a:prstGeom prst="rect">
            <a:avLst/>
          </a:prstGeom>
        </p:spPr>
        <p:txBody>
          <a:bodyPr vert="horz" wrap="square" lIns="0" tIns="13335" rIns="0" bIns="0" rtlCol="0">
            <a:spAutoFit/>
          </a:bodyPr>
          <a:lstStyle/>
          <a:p>
            <a:pPr marL="12700">
              <a:lnSpc>
                <a:spcPct val="100000"/>
              </a:lnSpc>
              <a:spcBef>
                <a:spcPts val="105"/>
              </a:spcBef>
            </a:pPr>
            <a:r>
              <a:rPr sz="3200" spc="5" dirty="0"/>
              <a:t>C</a:t>
            </a:r>
            <a:r>
              <a:rPr sz="2550" spc="5" dirty="0"/>
              <a:t>ACHE</a:t>
            </a:r>
            <a:r>
              <a:rPr sz="2550" spc="80" dirty="0"/>
              <a:t> </a:t>
            </a:r>
            <a:r>
              <a:rPr sz="3200" spc="-10" dirty="0"/>
              <a:t>M</a:t>
            </a:r>
            <a:r>
              <a:rPr sz="2550" spc="-10" dirty="0"/>
              <a:t>EMORY</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68</a:t>
            </a:fld>
            <a:endParaRPr dirty="0"/>
          </a:p>
        </p:txBody>
      </p:sp>
      <p:sp>
        <p:nvSpPr>
          <p:cNvPr id="3" name="object 3"/>
          <p:cNvSpPr txBox="1"/>
          <p:nvPr/>
        </p:nvSpPr>
        <p:spPr>
          <a:xfrm>
            <a:off x="535940" y="1622801"/>
            <a:ext cx="7169784" cy="2814955"/>
          </a:xfrm>
          <a:prstGeom prst="rect">
            <a:avLst/>
          </a:prstGeom>
        </p:spPr>
        <p:txBody>
          <a:bodyPr vert="horz" wrap="square" lIns="0" tIns="12700" rIns="0" bIns="0" rtlCol="0">
            <a:spAutoFit/>
          </a:bodyPr>
          <a:lstStyle/>
          <a:p>
            <a:pPr marL="287020" marR="124841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Pronounced cash, a special high speed</a:t>
            </a:r>
            <a:r>
              <a:rPr sz="2400" spc="-145" dirty="0">
                <a:latin typeface="Times New Roman"/>
                <a:cs typeface="Times New Roman"/>
              </a:rPr>
              <a:t> </a:t>
            </a:r>
            <a:r>
              <a:rPr sz="2400" dirty="0">
                <a:latin typeface="Times New Roman"/>
                <a:cs typeface="Times New Roman"/>
              </a:rPr>
              <a:t>storage  </a:t>
            </a:r>
            <a:r>
              <a:rPr sz="2400" spc="-5" dirty="0">
                <a:latin typeface="Times New Roman"/>
                <a:cs typeface="Times New Roman"/>
              </a:rPr>
              <a:t>mechanism.</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It can be either a reserved section of </a:t>
            </a:r>
            <a:r>
              <a:rPr sz="2400" spc="-5" dirty="0">
                <a:latin typeface="Times New Roman"/>
                <a:cs typeface="Times New Roman"/>
              </a:rPr>
              <a:t>main </a:t>
            </a:r>
            <a:r>
              <a:rPr sz="2400" spc="-10" dirty="0">
                <a:latin typeface="Times New Roman"/>
                <a:cs typeface="Times New Roman"/>
              </a:rPr>
              <a:t>memory </a:t>
            </a:r>
            <a:r>
              <a:rPr sz="2400" dirty="0">
                <a:latin typeface="Times New Roman"/>
                <a:cs typeface="Times New Roman"/>
              </a:rPr>
              <a:t>or</a:t>
            </a:r>
            <a:r>
              <a:rPr sz="2400" spc="-145" dirty="0">
                <a:latin typeface="Times New Roman"/>
                <a:cs typeface="Times New Roman"/>
              </a:rPr>
              <a:t> </a:t>
            </a:r>
            <a:r>
              <a:rPr sz="2400" dirty="0">
                <a:latin typeface="Times New Roman"/>
                <a:cs typeface="Times New Roman"/>
              </a:rPr>
              <a:t>an  independent high speed storage</a:t>
            </a:r>
            <a:r>
              <a:rPr sz="2400" spc="-60" dirty="0">
                <a:latin typeface="Times New Roman"/>
                <a:cs typeface="Times New Roman"/>
              </a:rPr>
              <a:t> </a:t>
            </a:r>
            <a:r>
              <a:rPr sz="2400" dirty="0">
                <a:latin typeface="Times New Roman"/>
                <a:cs typeface="Times New Roman"/>
              </a:rPr>
              <a:t>device.</a:t>
            </a:r>
            <a:endParaRPr sz="2400">
              <a:latin typeface="Times New Roman"/>
              <a:cs typeface="Times New Roman"/>
            </a:endParaRPr>
          </a:p>
          <a:p>
            <a:pPr marL="287020" indent="-274320">
              <a:lnSpc>
                <a:spcPct val="100000"/>
              </a:lnSpc>
              <a:spcBef>
                <a:spcPts val="605"/>
              </a:spcBef>
              <a:buClr>
                <a:srgbClr val="FE8537"/>
              </a:buClr>
              <a:buSzPct val="68750"/>
              <a:buFont typeface="Wingdings"/>
              <a:buChar char=""/>
              <a:tabLst>
                <a:tab pos="287020" algn="l"/>
              </a:tabLst>
            </a:pPr>
            <a:r>
              <a:rPr sz="2400" spc="-60" dirty="0">
                <a:latin typeface="Times New Roman"/>
                <a:cs typeface="Times New Roman"/>
              </a:rPr>
              <a:t>Two </a:t>
            </a:r>
            <a:r>
              <a:rPr sz="2400" dirty="0">
                <a:latin typeface="Times New Roman"/>
                <a:cs typeface="Times New Roman"/>
              </a:rPr>
              <a:t>types caching are </a:t>
            </a:r>
            <a:r>
              <a:rPr sz="2400" spc="-10" dirty="0">
                <a:latin typeface="Times New Roman"/>
                <a:cs typeface="Times New Roman"/>
              </a:rPr>
              <a:t>commonly </a:t>
            </a:r>
            <a:r>
              <a:rPr sz="2400" dirty="0">
                <a:latin typeface="Times New Roman"/>
                <a:cs typeface="Times New Roman"/>
              </a:rPr>
              <a:t>used in</a:t>
            </a:r>
            <a:r>
              <a:rPr sz="2400" spc="15" dirty="0">
                <a:latin typeface="Times New Roman"/>
                <a:cs typeface="Times New Roman"/>
              </a:rPr>
              <a:t> </a:t>
            </a:r>
            <a:r>
              <a:rPr sz="2400" dirty="0">
                <a:latin typeface="Times New Roman"/>
                <a:cs typeface="Times New Roman"/>
              </a:rPr>
              <a:t>personal</a:t>
            </a:r>
            <a:endParaRPr sz="2400">
              <a:latin typeface="Times New Roman"/>
              <a:cs typeface="Times New Roman"/>
            </a:endParaRPr>
          </a:p>
          <a:p>
            <a:pPr marL="287020">
              <a:lnSpc>
                <a:spcPct val="100000"/>
              </a:lnSpc>
            </a:pPr>
            <a:r>
              <a:rPr sz="2400" spc="-5" dirty="0">
                <a:latin typeface="Times New Roman"/>
                <a:cs typeface="Times New Roman"/>
              </a:rPr>
              <a:t>computers.</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Memory </a:t>
            </a:r>
            <a:r>
              <a:rPr sz="2400" dirty="0">
                <a:latin typeface="Times New Roman"/>
                <a:cs typeface="Times New Roman"/>
              </a:rPr>
              <a:t>Caching &amp; Disk</a:t>
            </a:r>
            <a:r>
              <a:rPr sz="2400" spc="-15" dirty="0">
                <a:latin typeface="Times New Roman"/>
                <a:cs typeface="Times New Roman"/>
              </a:rPr>
              <a:t> </a:t>
            </a:r>
            <a:r>
              <a:rPr sz="2400" dirty="0">
                <a:latin typeface="Times New Roman"/>
                <a:cs typeface="Times New Roman"/>
              </a:rPr>
              <a:t>Caching</a:t>
            </a:r>
            <a:endParaRPr sz="24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2620" y="845942"/>
            <a:ext cx="3814445" cy="513715"/>
          </a:xfrm>
          <a:prstGeom prst="rect">
            <a:avLst/>
          </a:prstGeom>
        </p:spPr>
        <p:txBody>
          <a:bodyPr vert="horz" wrap="square" lIns="0" tIns="0" rIns="0" bIns="0" rtlCol="0">
            <a:spAutoFit/>
          </a:bodyPr>
          <a:lstStyle/>
          <a:p>
            <a:pPr marL="12700">
              <a:lnSpc>
                <a:spcPts val="4025"/>
              </a:lnSpc>
            </a:pPr>
            <a:r>
              <a:rPr sz="3600" dirty="0"/>
              <a:t>1.7 </a:t>
            </a:r>
            <a:r>
              <a:rPr sz="3200" dirty="0"/>
              <a:t>S</a:t>
            </a:r>
            <a:r>
              <a:rPr sz="2550" dirty="0"/>
              <a:t>YSTEM</a:t>
            </a:r>
            <a:r>
              <a:rPr sz="2550" spc="105" dirty="0"/>
              <a:t> </a:t>
            </a:r>
            <a:r>
              <a:rPr sz="3200" spc="-10" dirty="0"/>
              <a:t>M</a:t>
            </a:r>
            <a:r>
              <a:rPr sz="2550" spc="-10" dirty="0"/>
              <a:t>EMORY</a:t>
            </a:r>
            <a:endParaRPr sz="2550"/>
          </a:p>
        </p:txBody>
      </p:sp>
      <p:sp>
        <p:nvSpPr>
          <p:cNvPr id="3" name="object 3"/>
          <p:cNvSpPr/>
          <p:nvPr/>
        </p:nvSpPr>
        <p:spPr>
          <a:xfrm>
            <a:off x="533400" y="1600200"/>
            <a:ext cx="8229600" cy="29718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6927"/>
            <a:ext cx="610235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B</a:t>
            </a:r>
            <a:r>
              <a:rPr sz="2550" dirty="0">
                <a:solidFill>
                  <a:srgbClr val="000000"/>
                </a:solidFill>
              </a:rPr>
              <a:t>ASIC </a:t>
            </a:r>
            <a:r>
              <a:rPr sz="2550" spc="-65" dirty="0">
                <a:solidFill>
                  <a:srgbClr val="000000"/>
                </a:solidFill>
              </a:rPr>
              <a:t>PART </a:t>
            </a:r>
            <a:r>
              <a:rPr sz="2550" spc="5" dirty="0">
                <a:solidFill>
                  <a:srgbClr val="000000"/>
                </a:solidFill>
              </a:rPr>
              <a:t>OF </a:t>
            </a:r>
            <a:r>
              <a:rPr sz="3200" dirty="0">
                <a:solidFill>
                  <a:srgbClr val="000000"/>
                </a:solidFill>
              </a:rPr>
              <a:t>C</a:t>
            </a:r>
            <a:r>
              <a:rPr sz="2550" dirty="0">
                <a:solidFill>
                  <a:srgbClr val="000000"/>
                </a:solidFill>
              </a:rPr>
              <a:t>OMPUTER</a:t>
            </a:r>
            <a:r>
              <a:rPr sz="2550" spc="575" dirty="0">
                <a:solidFill>
                  <a:srgbClr val="000000"/>
                </a:solidFill>
              </a:rPr>
              <a:t> </a:t>
            </a:r>
            <a:r>
              <a:rPr sz="3200" dirty="0">
                <a:solidFill>
                  <a:srgbClr val="000000"/>
                </a:solidFill>
              </a:rPr>
              <a:t>S</a:t>
            </a:r>
            <a:r>
              <a:rPr sz="2550" dirty="0">
                <a:solidFill>
                  <a:srgbClr val="000000"/>
                </a:solidFill>
              </a:rPr>
              <a:t>YSTEM</a:t>
            </a:r>
            <a:endParaRPr sz="2550"/>
          </a:p>
        </p:txBody>
      </p:sp>
      <p:sp>
        <p:nvSpPr>
          <p:cNvPr id="3" name="object 3"/>
          <p:cNvSpPr txBox="1"/>
          <p:nvPr/>
        </p:nvSpPr>
        <p:spPr>
          <a:xfrm>
            <a:off x="535940" y="1241801"/>
            <a:ext cx="8145780" cy="75692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b="1" spc="-5" dirty="0">
                <a:latin typeface="Times New Roman"/>
                <a:cs typeface="Times New Roman"/>
              </a:rPr>
              <a:t>Input </a:t>
            </a:r>
            <a:r>
              <a:rPr sz="2400" b="1" dirty="0">
                <a:latin typeface="Times New Roman"/>
                <a:cs typeface="Times New Roman"/>
              </a:rPr>
              <a:t>Devices: </a:t>
            </a:r>
            <a:r>
              <a:rPr sz="2400" dirty="0">
                <a:latin typeface="Times New Roman"/>
                <a:cs typeface="Times New Roman"/>
              </a:rPr>
              <a:t>devices that input </a:t>
            </a:r>
            <a:r>
              <a:rPr sz="2400" spc="-5" dirty="0">
                <a:latin typeface="Times New Roman"/>
                <a:cs typeface="Times New Roman"/>
              </a:rPr>
              <a:t>information </a:t>
            </a:r>
            <a:r>
              <a:rPr sz="2400" dirty="0">
                <a:latin typeface="Times New Roman"/>
                <a:cs typeface="Times New Roman"/>
              </a:rPr>
              <a:t>into the</a:t>
            </a:r>
            <a:r>
              <a:rPr sz="2400" spc="-90" dirty="0">
                <a:latin typeface="Times New Roman"/>
                <a:cs typeface="Times New Roman"/>
              </a:rPr>
              <a:t> </a:t>
            </a:r>
            <a:r>
              <a:rPr sz="2400" spc="-5" dirty="0">
                <a:latin typeface="Times New Roman"/>
                <a:cs typeface="Times New Roman"/>
              </a:rPr>
              <a:t>computer  </a:t>
            </a:r>
            <a:r>
              <a:rPr sz="2400" dirty="0">
                <a:latin typeface="Times New Roman"/>
                <a:cs typeface="Times New Roman"/>
              </a:rPr>
              <a:t>such as a keyboard, </a:t>
            </a:r>
            <a:r>
              <a:rPr sz="2400" spc="-5" dirty="0">
                <a:latin typeface="Times New Roman"/>
                <a:cs typeface="Times New Roman"/>
              </a:rPr>
              <a:t>mouse, </a:t>
            </a:r>
            <a:r>
              <a:rPr sz="2400" spc="-15" dirty="0">
                <a:latin typeface="Times New Roman"/>
                <a:cs typeface="Times New Roman"/>
              </a:rPr>
              <a:t>scanner, </a:t>
            </a:r>
            <a:r>
              <a:rPr sz="2400" dirty="0">
                <a:latin typeface="Times New Roman"/>
                <a:cs typeface="Times New Roman"/>
              </a:rPr>
              <a:t>and digital</a:t>
            </a:r>
            <a:r>
              <a:rPr sz="2400" spc="-65" dirty="0">
                <a:latin typeface="Times New Roman"/>
                <a:cs typeface="Times New Roman"/>
              </a:rPr>
              <a:t> </a:t>
            </a:r>
            <a:r>
              <a:rPr sz="2400" spc="-5" dirty="0">
                <a:latin typeface="Times New Roman"/>
                <a:cs typeface="Times New Roman"/>
              </a:rPr>
              <a:t>camera.</a:t>
            </a:r>
            <a:endParaRPr sz="2400">
              <a:latin typeface="Times New Roman"/>
              <a:cs typeface="Times New Roman"/>
            </a:endParaRPr>
          </a:p>
        </p:txBody>
      </p:sp>
      <p:grpSp>
        <p:nvGrpSpPr>
          <p:cNvPr id="4" name="object 4"/>
          <p:cNvGrpSpPr/>
          <p:nvPr/>
        </p:nvGrpSpPr>
        <p:grpSpPr>
          <a:xfrm>
            <a:off x="600076" y="2428815"/>
            <a:ext cx="2396490" cy="1570355"/>
            <a:chOff x="600076" y="2428815"/>
            <a:chExt cx="2396490" cy="1570355"/>
          </a:xfrm>
        </p:grpSpPr>
        <p:sp>
          <p:nvSpPr>
            <p:cNvPr id="5" name="object 5"/>
            <p:cNvSpPr/>
            <p:nvPr/>
          </p:nvSpPr>
          <p:spPr>
            <a:xfrm>
              <a:off x="623315" y="2452116"/>
              <a:ext cx="2372868" cy="15468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9599" y="2438400"/>
              <a:ext cx="2349498" cy="1524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04839" y="2433578"/>
              <a:ext cx="2359025" cy="1533525"/>
            </a:xfrm>
            <a:custGeom>
              <a:avLst/>
              <a:gdLst/>
              <a:ahLst/>
              <a:cxnLst/>
              <a:rect l="l" t="t" r="r" b="b"/>
              <a:pathLst>
                <a:path w="2359025" h="1533525">
                  <a:moveTo>
                    <a:pt x="0" y="1533524"/>
                  </a:moveTo>
                  <a:lnTo>
                    <a:pt x="2359020" y="1533524"/>
                  </a:lnTo>
                  <a:lnTo>
                    <a:pt x="2359020" y="0"/>
                  </a:lnTo>
                  <a:lnTo>
                    <a:pt x="0" y="0"/>
                  </a:lnTo>
                  <a:lnTo>
                    <a:pt x="0" y="1533524"/>
                  </a:lnTo>
                  <a:close/>
                </a:path>
              </a:pathLst>
            </a:custGeom>
            <a:ln w="9524">
              <a:solidFill>
                <a:srgbClr val="FFF39C"/>
              </a:solidFill>
            </a:ln>
          </p:spPr>
          <p:txBody>
            <a:bodyPr wrap="square" lIns="0" tIns="0" rIns="0" bIns="0" rtlCol="0"/>
            <a:lstStyle/>
            <a:p>
              <a:endParaRPr/>
            </a:p>
          </p:txBody>
        </p:sp>
      </p:grpSp>
      <p:grpSp>
        <p:nvGrpSpPr>
          <p:cNvPr id="8" name="object 8"/>
          <p:cNvGrpSpPr/>
          <p:nvPr/>
        </p:nvGrpSpPr>
        <p:grpSpPr>
          <a:xfrm>
            <a:off x="3571821" y="2047815"/>
            <a:ext cx="3525520" cy="1924050"/>
            <a:chOff x="3571821" y="2047815"/>
            <a:chExt cx="3525520" cy="1924050"/>
          </a:xfrm>
        </p:grpSpPr>
        <p:sp>
          <p:nvSpPr>
            <p:cNvPr id="9" name="object 9"/>
            <p:cNvSpPr/>
            <p:nvPr/>
          </p:nvSpPr>
          <p:spPr>
            <a:xfrm>
              <a:off x="3646931" y="2122932"/>
              <a:ext cx="3450335" cy="18486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581399" y="2057272"/>
              <a:ext cx="3429000" cy="182727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576584" y="2052578"/>
              <a:ext cx="3439160" cy="1837055"/>
            </a:xfrm>
            <a:custGeom>
              <a:avLst/>
              <a:gdLst/>
              <a:ahLst/>
              <a:cxnLst/>
              <a:rect l="l" t="t" r="r" b="b"/>
              <a:pathLst>
                <a:path w="3439159" h="1837054">
                  <a:moveTo>
                    <a:pt x="0" y="1836800"/>
                  </a:moveTo>
                  <a:lnTo>
                    <a:pt x="3438540" y="1836800"/>
                  </a:lnTo>
                  <a:lnTo>
                    <a:pt x="3438540" y="0"/>
                  </a:lnTo>
                  <a:lnTo>
                    <a:pt x="0" y="0"/>
                  </a:lnTo>
                  <a:lnTo>
                    <a:pt x="0" y="1836800"/>
                  </a:lnTo>
                  <a:close/>
                </a:path>
              </a:pathLst>
            </a:custGeom>
            <a:ln w="9524">
              <a:solidFill>
                <a:srgbClr val="FFF39C"/>
              </a:solidFill>
            </a:ln>
          </p:spPr>
          <p:txBody>
            <a:bodyPr wrap="square" lIns="0" tIns="0" rIns="0" bIns="0" rtlCol="0"/>
            <a:lstStyle/>
            <a:p>
              <a:endParaRPr/>
            </a:p>
          </p:txBody>
        </p:sp>
      </p:grpSp>
      <p:sp>
        <p:nvSpPr>
          <p:cNvPr id="12" name="object 12"/>
          <p:cNvSpPr txBox="1"/>
          <p:nvPr/>
        </p:nvSpPr>
        <p:spPr>
          <a:xfrm>
            <a:off x="764540" y="4138038"/>
            <a:ext cx="7310755" cy="757555"/>
          </a:xfrm>
          <a:prstGeom prst="rect">
            <a:avLst/>
          </a:prstGeom>
        </p:spPr>
        <p:txBody>
          <a:bodyPr vert="horz" wrap="square" lIns="0" tIns="12700" rIns="0" bIns="0" rtlCol="0">
            <a:spAutoFit/>
          </a:bodyPr>
          <a:lstStyle/>
          <a:p>
            <a:pPr marL="12700" marR="5080">
              <a:lnSpc>
                <a:spcPct val="100000"/>
              </a:lnSpc>
              <a:spcBef>
                <a:spcPts val="100"/>
              </a:spcBef>
            </a:pPr>
            <a:r>
              <a:rPr sz="2400" b="1" dirty="0">
                <a:latin typeface="Times New Roman"/>
                <a:cs typeface="Times New Roman"/>
              </a:rPr>
              <a:t>Output: </a:t>
            </a:r>
            <a:r>
              <a:rPr sz="2400" dirty="0">
                <a:latin typeface="Times New Roman"/>
                <a:cs typeface="Times New Roman"/>
              </a:rPr>
              <a:t>devices that output </a:t>
            </a:r>
            <a:r>
              <a:rPr sz="2400" spc="-5" dirty="0">
                <a:latin typeface="Times New Roman"/>
                <a:cs typeface="Times New Roman"/>
              </a:rPr>
              <a:t>information </a:t>
            </a:r>
            <a:r>
              <a:rPr sz="2400" dirty="0">
                <a:latin typeface="Times New Roman"/>
                <a:cs typeface="Times New Roman"/>
              </a:rPr>
              <a:t>from the</a:t>
            </a:r>
            <a:r>
              <a:rPr sz="2400" spc="-100" dirty="0">
                <a:latin typeface="Times New Roman"/>
                <a:cs typeface="Times New Roman"/>
              </a:rPr>
              <a:t> </a:t>
            </a:r>
            <a:r>
              <a:rPr sz="2400" spc="-5" dirty="0">
                <a:latin typeface="Times New Roman"/>
                <a:cs typeface="Times New Roman"/>
              </a:rPr>
              <a:t>computer  </a:t>
            </a:r>
            <a:r>
              <a:rPr sz="2400" dirty="0">
                <a:latin typeface="Times New Roman"/>
                <a:cs typeface="Times New Roman"/>
              </a:rPr>
              <a:t>such as a printer and</a:t>
            </a:r>
            <a:r>
              <a:rPr sz="2400" spc="-50" dirty="0">
                <a:latin typeface="Times New Roman"/>
                <a:cs typeface="Times New Roman"/>
              </a:rPr>
              <a:t> </a:t>
            </a:r>
            <a:r>
              <a:rPr sz="2400" spc="-5" dirty="0">
                <a:latin typeface="Times New Roman"/>
                <a:cs typeface="Times New Roman"/>
              </a:rPr>
              <a:t>monitor</a:t>
            </a:r>
            <a:endParaRPr sz="2400">
              <a:latin typeface="Times New Roman"/>
              <a:cs typeface="Times New Roman"/>
            </a:endParaRPr>
          </a:p>
        </p:txBody>
      </p:sp>
      <p:grpSp>
        <p:nvGrpSpPr>
          <p:cNvPr id="13" name="object 13"/>
          <p:cNvGrpSpPr/>
          <p:nvPr/>
        </p:nvGrpSpPr>
        <p:grpSpPr>
          <a:xfrm>
            <a:off x="523876" y="5019615"/>
            <a:ext cx="2287905" cy="1753235"/>
            <a:chOff x="523876" y="5019615"/>
            <a:chExt cx="2287905" cy="1753235"/>
          </a:xfrm>
        </p:grpSpPr>
        <p:sp>
          <p:nvSpPr>
            <p:cNvPr id="14" name="object 14"/>
            <p:cNvSpPr/>
            <p:nvPr/>
          </p:nvSpPr>
          <p:spPr>
            <a:xfrm>
              <a:off x="598931" y="5094732"/>
              <a:ext cx="2212847" cy="167792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33399" y="5029136"/>
              <a:ext cx="2190750" cy="165582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528639" y="5024378"/>
              <a:ext cx="2200275" cy="1665605"/>
            </a:xfrm>
            <a:custGeom>
              <a:avLst/>
              <a:gdLst/>
              <a:ahLst/>
              <a:cxnLst/>
              <a:rect l="l" t="t" r="r" b="b"/>
              <a:pathLst>
                <a:path w="2200275" h="1665604">
                  <a:moveTo>
                    <a:pt x="0" y="1665350"/>
                  </a:moveTo>
                  <a:lnTo>
                    <a:pt x="2200274" y="1665350"/>
                  </a:lnTo>
                  <a:lnTo>
                    <a:pt x="2200274" y="0"/>
                  </a:lnTo>
                  <a:lnTo>
                    <a:pt x="0" y="0"/>
                  </a:lnTo>
                  <a:lnTo>
                    <a:pt x="0" y="1665350"/>
                  </a:lnTo>
                  <a:close/>
                </a:path>
              </a:pathLst>
            </a:custGeom>
            <a:ln w="9524">
              <a:solidFill>
                <a:srgbClr val="FFF39C"/>
              </a:solidFill>
            </a:ln>
          </p:spPr>
          <p:txBody>
            <a:bodyPr wrap="square" lIns="0" tIns="0" rIns="0" bIns="0" rtlCol="0"/>
            <a:lstStyle/>
            <a:p>
              <a:endParaRPr/>
            </a:p>
          </p:txBody>
        </p:sp>
      </p:grpSp>
      <p:grpSp>
        <p:nvGrpSpPr>
          <p:cNvPr id="17" name="object 17"/>
          <p:cNvGrpSpPr/>
          <p:nvPr/>
        </p:nvGrpSpPr>
        <p:grpSpPr>
          <a:xfrm>
            <a:off x="3648021" y="4943473"/>
            <a:ext cx="2541270" cy="1620520"/>
            <a:chOff x="3648021" y="4943473"/>
            <a:chExt cx="2541270" cy="1620520"/>
          </a:xfrm>
        </p:grpSpPr>
        <p:sp>
          <p:nvSpPr>
            <p:cNvPr id="18" name="object 18"/>
            <p:cNvSpPr/>
            <p:nvPr/>
          </p:nvSpPr>
          <p:spPr>
            <a:xfrm>
              <a:off x="3723131" y="5018531"/>
              <a:ext cx="2465831" cy="1545336"/>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3657599" y="4952999"/>
              <a:ext cx="2444748" cy="1524000"/>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3652784" y="4948235"/>
              <a:ext cx="2454275" cy="1533525"/>
            </a:xfrm>
            <a:custGeom>
              <a:avLst/>
              <a:gdLst/>
              <a:ahLst/>
              <a:cxnLst/>
              <a:rect l="l" t="t" r="r" b="b"/>
              <a:pathLst>
                <a:path w="2454275" h="1533525">
                  <a:moveTo>
                    <a:pt x="0" y="1533524"/>
                  </a:moveTo>
                  <a:lnTo>
                    <a:pt x="2454270" y="1533524"/>
                  </a:lnTo>
                  <a:lnTo>
                    <a:pt x="2454270" y="0"/>
                  </a:lnTo>
                  <a:lnTo>
                    <a:pt x="0" y="0"/>
                  </a:lnTo>
                  <a:lnTo>
                    <a:pt x="0" y="1533524"/>
                  </a:lnTo>
                  <a:close/>
                </a:path>
              </a:pathLst>
            </a:custGeom>
            <a:ln w="9524">
              <a:solidFill>
                <a:srgbClr val="FFF39C"/>
              </a:solidFill>
            </a:ln>
          </p:spPr>
          <p:txBody>
            <a:bodyPr wrap="square" lIns="0" tIns="0" rIns="0" bIns="0" rtlCol="0"/>
            <a:lstStyle/>
            <a:p>
              <a:endParaRPr/>
            </a:p>
          </p:txBody>
        </p:sp>
      </p:grpSp>
      <p:sp>
        <p:nvSpPr>
          <p:cNvPr id="21" name="object 21"/>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7</a:t>
            </a:fld>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6725"/>
            <a:ext cx="626364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entury Schoolbook"/>
                <a:cs typeface="Century Schoolbook"/>
              </a:rPr>
              <a:t>1. D</a:t>
            </a:r>
            <a:r>
              <a:rPr sz="2550" dirty="0">
                <a:latin typeface="Century Schoolbook"/>
                <a:cs typeface="Century Schoolbook"/>
              </a:rPr>
              <a:t>UAL </a:t>
            </a:r>
            <a:r>
              <a:rPr sz="3200" dirty="0">
                <a:latin typeface="Century Schoolbook"/>
                <a:cs typeface="Century Schoolbook"/>
              </a:rPr>
              <a:t>I</a:t>
            </a:r>
            <a:r>
              <a:rPr sz="2550" dirty="0">
                <a:latin typeface="Century Schoolbook"/>
                <a:cs typeface="Century Schoolbook"/>
              </a:rPr>
              <a:t>NLINE </a:t>
            </a:r>
            <a:r>
              <a:rPr sz="3200" spc="5" dirty="0">
                <a:latin typeface="Century Schoolbook"/>
                <a:cs typeface="Century Schoolbook"/>
              </a:rPr>
              <a:t>P</a:t>
            </a:r>
            <a:r>
              <a:rPr sz="2550" spc="5" dirty="0">
                <a:latin typeface="Century Schoolbook"/>
                <a:cs typeface="Century Schoolbook"/>
              </a:rPr>
              <a:t>ACKAGE</a:t>
            </a:r>
            <a:r>
              <a:rPr sz="2550" spc="545" dirty="0">
                <a:latin typeface="Century Schoolbook"/>
                <a:cs typeface="Century Schoolbook"/>
              </a:rPr>
              <a:t> </a:t>
            </a:r>
            <a:r>
              <a:rPr sz="3200" spc="-5" dirty="0">
                <a:latin typeface="Century Schoolbook"/>
                <a:cs typeface="Century Schoolbook"/>
              </a:rPr>
              <a:t>(DIP)</a:t>
            </a:r>
            <a:endParaRPr sz="3200">
              <a:latin typeface="Century Schoolbook"/>
              <a:cs typeface="Century Schoolbook"/>
            </a:endParaRPr>
          </a:p>
        </p:txBody>
      </p:sp>
      <p:sp>
        <p:nvSpPr>
          <p:cNvPr id="3" name="object 3"/>
          <p:cNvSpPr txBox="1"/>
          <p:nvPr/>
        </p:nvSpPr>
        <p:spPr>
          <a:xfrm>
            <a:off x="535940" y="1241801"/>
            <a:ext cx="7811134" cy="1931035"/>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Early versions </a:t>
            </a:r>
            <a:r>
              <a:rPr sz="2400" spc="-5" dirty="0">
                <a:latin typeface="Times New Roman"/>
                <a:cs typeface="Times New Roman"/>
              </a:rPr>
              <a:t>of RAM </a:t>
            </a:r>
            <a:r>
              <a:rPr sz="2400" dirty="0">
                <a:latin typeface="Times New Roman"/>
                <a:cs typeface="Times New Roman"/>
              </a:rPr>
              <a:t>were installed as single chips,</a:t>
            </a:r>
            <a:r>
              <a:rPr sz="2400" spc="-165" dirty="0">
                <a:latin typeface="Times New Roman"/>
                <a:cs typeface="Times New Roman"/>
              </a:rPr>
              <a:t> </a:t>
            </a:r>
            <a:r>
              <a:rPr sz="2400" dirty="0">
                <a:latin typeface="Times New Roman"/>
                <a:cs typeface="Times New Roman"/>
              </a:rPr>
              <a:t>usually  l-bit-wide </a:t>
            </a:r>
            <a:r>
              <a:rPr sz="2400" spc="-5" dirty="0">
                <a:latin typeface="Times New Roman"/>
                <a:cs typeface="Times New Roman"/>
              </a:rPr>
              <a:t>DIP </a:t>
            </a:r>
            <a:r>
              <a:rPr sz="2400" dirty="0">
                <a:latin typeface="Times New Roman"/>
                <a:cs typeface="Times New Roman"/>
              </a:rPr>
              <a:t>(dual inline</a:t>
            </a:r>
            <a:r>
              <a:rPr sz="2400" spc="-175" dirty="0">
                <a:latin typeface="Times New Roman"/>
                <a:cs typeface="Times New Roman"/>
              </a:rPr>
              <a:t> </a:t>
            </a:r>
            <a:r>
              <a:rPr sz="2400" dirty="0">
                <a:latin typeface="Times New Roman"/>
                <a:cs typeface="Times New Roman"/>
              </a:rPr>
              <a:t>package)</a:t>
            </a:r>
            <a:endParaRPr sz="2400">
              <a:latin typeface="Times New Roman"/>
              <a:cs typeface="Times New Roman"/>
            </a:endParaRPr>
          </a:p>
          <a:p>
            <a:pPr marL="287020" marR="149225"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In </a:t>
            </a:r>
            <a:r>
              <a:rPr sz="2400" spc="-5" dirty="0">
                <a:latin typeface="Times New Roman"/>
                <a:cs typeface="Times New Roman"/>
              </a:rPr>
              <a:t>some </a:t>
            </a:r>
            <a:r>
              <a:rPr sz="2400" dirty="0">
                <a:latin typeface="Times New Roman"/>
                <a:cs typeface="Times New Roman"/>
              </a:rPr>
              <a:t>cases, this </a:t>
            </a:r>
            <a:r>
              <a:rPr sz="2400" spc="-5" dirty="0">
                <a:latin typeface="Times New Roman"/>
                <a:cs typeface="Times New Roman"/>
              </a:rPr>
              <a:t>was </a:t>
            </a:r>
            <a:r>
              <a:rPr sz="2400" dirty="0">
                <a:latin typeface="Times New Roman"/>
                <a:cs typeface="Times New Roman"/>
              </a:rPr>
              <a:t>soldered right onto the</a:t>
            </a:r>
            <a:r>
              <a:rPr sz="2400" spc="-85" dirty="0">
                <a:latin typeface="Times New Roman"/>
                <a:cs typeface="Times New Roman"/>
              </a:rPr>
              <a:t> </a:t>
            </a:r>
            <a:r>
              <a:rPr sz="2400" spc="-5" dirty="0">
                <a:latin typeface="Times New Roman"/>
                <a:cs typeface="Times New Roman"/>
              </a:rPr>
              <a:t>motherboard,  </a:t>
            </a:r>
            <a:r>
              <a:rPr sz="2400" dirty="0">
                <a:latin typeface="Times New Roman"/>
                <a:cs typeface="Times New Roman"/>
              </a:rPr>
              <a:t>but </a:t>
            </a:r>
            <a:r>
              <a:rPr sz="2400" spc="-5" dirty="0">
                <a:latin typeface="Times New Roman"/>
                <a:cs typeface="Times New Roman"/>
              </a:rPr>
              <a:t>most often </a:t>
            </a:r>
            <a:r>
              <a:rPr sz="2400" dirty="0">
                <a:latin typeface="Times New Roman"/>
                <a:cs typeface="Times New Roman"/>
              </a:rPr>
              <a:t>it </a:t>
            </a:r>
            <a:r>
              <a:rPr sz="2400" spc="-5" dirty="0">
                <a:latin typeface="Times New Roman"/>
                <a:cs typeface="Times New Roman"/>
              </a:rPr>
              <a:t>was </a:t>
            </a:r>
            <a:r>
              <a:rPr sz="2400" dirty="0">
                <a:latin typeface="Times New Roman"/>
                <a:cs typeface="Times New Roman"/>
              </a:rPr>
              <a:t>seated in a socket, </a:t>
            </a:r>
            <a:r>
              <a:rPr sz="2400" spc="-10" dirty="0">
                <a:latin typeface="Times New Roman"/>
                <a:cs typeface="Times New Roman"/>
              </a:rPr>
              <a:t>offering </a:t>
            </a:r>
            <a:r>
              <a:rPr sz="2400" dirty="0">
                <a:latin typeface="Times New Roman"/>
                <a:cs typeface="Times New Roman"/>
              </a:rPr>
              <a:t>a </a:t>
            </a:r>
            <a:r>
              <a:rPr sz="2400" spc="-5" dirty="0">
                <a:latin typeface="Times New Roman"/>
                <a:cs typeface="Times New Roman"/>
              </a:rPr>
              <a:t>simpler  method </a:t>
            </a:r>
            <a:r>
              <a:rPr sz="2400" dirty="0">
                <a:latin typeface="Times New Roman"/>
                <a:cs typeface="Times New Roman"/>
              </a:rPr>
              <a:t>of </a:t>
            </a:r>
            <a:r>
              <a:rPr sz="2400" spc="-5" dirty="0">
                <a:latin typeface="Times New Roman"/>
                <a:cs typeface="Times New Roman"/>
              </a:rPr>
              <a:t>removal </a:t>
            </a:r>
            <a:r>
              <a:rPr sz="2400" dirty="0">
                <a:latin typeface="Times New Roman"/>
                <a:cs typeface="Times New Roman"/>
              </a:rPr>
              <a:t>and</a:t>
            </a:r>
            <a:r>
              <a:rPr sz="2400" spc="-15" dirty="0">
                <a:latin typeface="Times New Roman"/>
                <a:cs typeface="Times New Roman"/>
              </a:rPr>
              <a:t> </a:t>
            </a:r>
            <a:r>
              <a:rPr sz="2400" spc="-5" dirty="0">
                <a:latin typeface="Times New Roman"/>
                <a:cs typeface="Times New Roman"/>
              </a:rPr>
              <a:t>replacement.</a:t>
            </a:r>
            <a:endParaRPr sz="2400">
              <a:latin typeface="Times New Roman"/>
              <a:cs typeface="Times New Roman"/>
            </a:endParaRPr>
          </a:p>
        </p:txBody>
      </p:sp>
      <p:sp>
        <p:nvSpPr>
          <p:cNvPr id="4" name="object 4"/>
          <p:cNvSpPr/>
          <p:nvPr/>
        </p:nvSpPr>
        <p:spPr>
          <a:xfrm>
            <a:off x="2743200" y="3657600"/>
            <a:ext cx="4191000" cy="27432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1111885" cy="514350"/>
          </a:xfrm>
          <a:prstGeom prst="rect">
            <a:avLst/>
          </a:prstGeom>
        </p:spPr>
        <p:txBody>
          <a:bodyPr vert="horz" wrap="square" lIns="0" tIns="13335" rIns="0" bIns="0" rtlCol="0">
            <a:spAutoFit/>
          </a:bodyPr>
          <a:lstStyle/>
          <a:p>
            <a:pPr marL="12700">
              <a:lnSpc>
                <a:spcPct val="100000"/>
              </a:lnSpc>
              <a:spcBef>
                <a:spcPts val="105"/>
              </a:spcBef>
            </a:pPr>
            <a:r>
              <a:rPr sz="3200" dirty="0"/>
              <a:t>2.</a:t>
            </a:r>
            <a:r>
              <a:rPr sz="3200" spc="-75" dirty="0"/>
              <a:t> </a:t>
            </a:r>
            <a:r>
              <a:rPr sz="3200" dirty="0"/>
              <a:t>ZIP</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71</a:t>
            </a:fld>
            <a:endParaRPr dirty="0"/>
          </a:p>
        </p:txBody>
      </p:sp>
      <p:sp>
        <p:nvSpPr>
          <p:cNvPr id="3" name="object 3"/>
          <p:cNvSpPr txBox="1"/>
          <p:nvPr/>
        </p:nvSpPr>
        <p:spPr>
          <a:xfrm>
            <a:off x="459740" y="1394201"/>
            <a:ext cx="7909559" cy="2007235"/>
          </a:xfrm>
          <a:prstGeom prst="rect">
            <a:avLst/>
          </a:prstGeom>
        </p:spPr>
        <p:txBody>
          <a:bodyPr vert="horz" wrap="square" lIns="0" tIns="12700" rIns="0" bIns="0" rtlCol="0">
            <a:spAutoFit/>
          </a:bodyPr>
          <a:lstStyle/>
          <a:p>
            <a:pPr marL="287020" marR="393700"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The Zip drive is a </a:t>
            </a:r>
            <a:r>
              <a:rPr sz="2400" spc="-5" dirty="0">
                <a:latin typeface="Times New Roman"/>
                <a:cs typeface="Times New Roman"/>
              </a:rPr>
              <a:t>medium-capacity removable </a:t>
            </a:r>
            <a:r>
              <a:rPr sz="2400" dirty="0">
                <a:latin typeface="Times New Roman"/>
                <a:cs typeface="Times New Roman"/>
              </a:rPr>
              <a:t>floppy disk  storage system that was introduced by </a:t>
            </a:r>
            <a:r>
              <a:rPr sz="2400" spc="-5" dirty="0">
                <a:latin typeface="Times New Roman"/>
                <a:cs typeface="Times New Roman"/>
              </a:rPr>
              <a:t>Iomega </a:t>
            </a:r>
            <a:r>
              <a:rPr sz="2400" dirty="0">
                <a:latin typeface="Times New Roman"/>
                <a:cs typeface="Times New Roman"/>
              </a:rPr>
              <a:t>in late</a:t>
            </a:r>
            <a:r>
              <a:rPr sz="2400" spc="-155" dirty="0">
                <a:latin typeface="Times New Roman"/>
                <a:cs typeface="Times New Roman"/>
              </a:rPr>
              <a:t> </a:t>
            </a:r>
            <a:r>
              <a:rPr sz="2400" dirty="0">
                <a:latin typeface="Times New Roman"/>
                <a:cs typeface="Times New Roman"/>
              </a:rPr>
              <a:t>1994.</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15" dirty="0">
                <a:latin typeface="Times New Roman"/>
                <a:cs typeface="Times New Roman"/>
              </a:rPr>
              <a:t>Originally, </a:t>
            </a:r>
            <a:r>
              <a:rPr sz="2400" dirty="0">
                <a:latin typeface="Times New Roman"/>
                <a:cs typeface="Times New Roman"/>
              </a:rPr>
              <a:t>Zip disks launched with capacities of 100 MB, but  later versions increased this to first 250 MB and then 750</a:t>
            </a:r>
            <a:r>
              <a:rPr sz="2400" spc="-220" dirty="0">
                <a:latin typeface="Times New Roman"/>
                <a:cs typeface="Times New Roman"/>
              </a:rPr>
              <a:t> </a:t>
            </a:r>
            <a:r>
              <a:rPr sz="2400" dirty="0">
                <a:latin typeface="Times New Roman"/>
                <a:cs typeface="Times New Roman"/>
              </a:rPr>
              <a:t>MB.</a:t>
            </a:r>
            <a:endParaRPr sz="2400">
              <a:latin typeface="Times New Roman"/>
              <a:cs typeface="Times New Roman"/>
            </a:endParaRPr>
          </a:p>
          <a:p>
            <a:pPr marL="28702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They are stable, inexpensive, and easy to work</a:t>
            </a:r>
            <a:r>
              <a:rPr sz="2400" spc="-135" dirty="0">
                <a:latin typeface="Times New Roman"/>
                <a:cs typeface="Times New Roman"/>
              </a:rPr>
              <a:t> </a:t>
            </a:r>
            <a:r>
              <a:rPr sz="2400" dirty="0">
                <a:latin typeface="Times New Roman"/>
                <a:cs typeface="Times New Roman"/>
              </a:rPr>
              <a:t>with.</a:t>
            </a:r>
            <a:endParaRPr sz="24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461208"/>
            <a:ext cx="6936740" cy="483234"/>
          </a:xfrm>
          <a:prstGeom prst="rect">
            <a:avLst/>
          </a:prstGeom>
        </p:spPr>
        <p:txBody>
          <a:bodyPr vert="horz" wrap="square" lIns="0" tIns="12700" rIns="0" bIns="0" rtlCol="0">
            <a:spAutoFit/>
          </a:bodyPr>
          <a:lstStyle/>
          <a:p>
            <a:pPr marL="12700">
              <a:lnSpc>
                <a:spcPct val="100000"/>
              </a:lnSpc>
              <a:spcBef>
                <a:spcPts val="100"/>
              </a:spcBef>
            </a:pPr>
            <a:r>
              <a:rPr sz="3000" dirty="0"/>
              <a:t>3. </a:t>
            </a:r>
            <a:r>
              <a:rPr sz="3000" spc="-5" dirty="0"/>
              <a:t>S</a:t>
            </a:r>
            <a:r>
              <a:rPr sz="2400" spc="-5" dirty="0"/>
              <a:t>INGLE </a:t>
            </a:r>
            <a:r>
              <a:rPr sz="3000" spc="-5" dirty="0"/>
              <a:t>I</a:t>
            </a:r>
            <a:r>
              <a:rPr sz="2400" spc="-5" dirty="0"/>
              <a:t>NLINE </a:t>
            </a:r>
            <a:r>
              <a:rPr sz="3000" spc="-5" dirty="0"/>
              <a:t>P</a:t>
            </a:r>
            <a:r>
              <a:rPr sz="2400" spc="-5" dirty="0"/>
              <a:t>INNED </a:t>
            </a:r>
            <a:r>
              <a:rPr sz="3000" spc="-35" dirty="0"/>
              <a:t>P</a:t>
            </a:r>
            <a:r>
              <a:rPr sz="2400" spc="-35" dirty="0"/>
              <a:t>ACKAGE</a:t>
            </a:r>
            <a:r>
              <a:rPr sz="2400" spc="95" dirty="0"/>
              <a:t> </a:t>
            </a:r>
            <a:r>
              <a:rPr sz="3000" spc="-5" dirty="0"/>
              <a:t>(SIPP)</a:t>
            </a:r>
            <a:endParaRPr sz="3000"/>
          </a:p>
        </p:txBody>
      </p:sp>
      <p:sp>
        <p:nvSpPr>
          <p:cNvPr id="3" name="object 3"/>
          <p:cNvSpPr txBox="1"/>
          <p:nvPr/>
        </p:nvSpPr>
        <p:spPr>
          <a:xfrm>
            <a:off x="307340" y="1241801"/>
            <a:ext cx="7592695" cy="1931035"/>
          </a:xfrm>
          <a:prstGeom prst="rect">
            <a:avLst/>
          </a:prstGeom>
        </p:spPr>
        <p:txBody>
          <a:bodyPr vert="horz" wrap="square" lIns="0" tIns="12700" rIns="0" bIns="0" rtlCol="0">
            <a:spAutoFit/>
          </a:bodyPr>
          <a:lstStyle/>
          <a:p>
            <a:pPr marL="287020" marR="241935"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One of the first </a:t>
            </a:r>
            <a:r>
              <a:rPr sz="2400" spc="-5" dirty="0">
                <a:latin typeface="Times New Roman"/>
                <a:cs typeface="Times New Roman"/>
              </a:rPr>
              <a:t>module forms </a:t>
            </a:r>
            <a:r>
              <a:rPr sz="2400" dirty="0">
                <a:latin typeface="Times New Roman"/>
                <a:cs typeface="Times New Roman"/>
              </a:rPr>
              <a:t>of </a:t>
            </a:r>
            <a:r>
              <a:rPr sz="2400" spc="-5" dirty="0">
                <a:latin typeface="Times New Roman"/>
                <a:cs typeface="Times New Roman"/>
              </a:rPr>
              <a:t>DRAM, </a:t>
            </a:r>
            <a:r>
              <a:rPr sz="2400" dirty="0">
                <a:latin typeface="Times New Roman"/>
                <a:cs typeface="Times New Roman"/>
              </a:rPr>
              <a:t>the </a:t>
            </a:r>
            <a:r>
              <a:rPr sz="2400" spc="-5" dirty="0">
                <a:latin typeface="Times New Roman"/>
                <a:cs typeface="Times New Roman"/>
              </a:rPr>
              <a:t>SIPP</a:t>
            </a:r>
            <a:r>
              <a:rPr sz="2400" spc="-114" dirty="0">
                <a:latin typeface="Times New Roman"/>
                <a:cs typeface="Times New Roman"/>
              </a:rPr>
              <a:t> </a:t>
            </a:r>
            <a:r>
              <a:rPr sz="2400" dirty="0">
                <a:latin typeface="Times New Roman"/>
                <a:cs typeface="Times New Roman"/>
              </a:rPr>
              <a:t>(single  inline pinned package) is a printed circuit board with  individual </a:t>
            </a:r>
            <a:r>
              <a:rPr sz="2400" spc="-5" dirty="0">
                <a:latin typeface="Times New Roman"/>
                <a:cs typeface="Times New Roman"/>
              </a:rPr>
              <a:t>DRAM </a:t>
            </a:r>
            <a:r>
              <a:rPr sz="2400" dirty="0">
                <a:latin typeface="Times New Roman"/>
                <a:cs typeface="Times New Roman"/>
              </a:rPr>
              <a:t>chips </a:t>
            </a:r>
            <a:r>
              <a:rPr sz="2400" spc="-5" dirty="0">
                <a:latin typeface="Times New Roman"/>
                <a:cs typeface="Times New Roman"/>
              </a:rPr>
              <a:t>mounted </a:t>
            </a:r>
            <a:r>
              <a:rPr sz="2400" dirty="0">
                <a:latin typeface="Times New Roman"/>
                <a:cs typeface="Times New Roman"/>
              </a:rPr>
              <a:t>on</a:t>
            </a:r>
            <a:r>
              <a:rPr sz="2400" spc="-35" dirty="0">
                <a:latin typeface="Times New Roman"/>
                <a:cs typeface="Times New Roman"/>
              </a:rPr>
              <a:t> </a:t>
            </a:r>
            <a:r>
              <a:rPr sz="2400" dirty="0">
                <a:latin typeface="Times New Roman"/>
                <a:cs typeface="Times New Roman"/>
              </a:rPr>
              <a:t>it.</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SIPP module </a:t>
            </a:r>
            <a:r>
              <a:rPr sz="2400" dirty="0">
                <a:latin typeface="Times New Roman"/>
                <a:cs typeface="Times New Roman"/>
              </a:rPr>
              <a:t>looks like a rectangular card with a single</a:t>
            </a:r>
            <a:r>
              <a:rPr sz="2400" spc="-235" dirty="0">
                <a:latin typeface="Times New Roman"/>
                <a:cs typeface="Times New Roman"/>
              </a:rPr>
              <a:t> </a:t>
            </a:r>
            <a:r>
              <a:rPr sz="2400" spc="-5" dirty="0">
                <a:latin typeface="Times New Roman"/>
                <a:cs typeface="Times New Roman"/>
              </a:rPr>
              <a:t>row  </a:t>
            </a:r>
            <a:r>
              <a:rPr sz="2400" dirty="0">
                <a:latin typeface="Times New Roman"/>
                <a:cs typeface="Times New Roman"/>
              </a:rPr>
              <a:t>of pins along one</a:t>
            </a:r>
            <a:r>
              <a:rPr sz="2400" spc="-30" dirty="0">
                <a:latin typeface="Times New Roman"/>
                <a:cs typeface="Times New Roman"/>
              </a:rPr>
              <a:t> </a:t>
            </a:r>
            <a:r>
              <a:rPr sz="2400" dirty="0">
                <a:latin typeface="Times New Roman"/>
                <a:cs typeface="Times New Roman"/>
              </a:rPr>
              <a:t>edge.</a:t>
            </a:r>
            <a:endParaRPr sz="2400">
              <a:latin typeface="Times New Roman"/>
              <a:cs typeface="Times New Roman"/>
            </a:endParaRPr>
          </a:p>
        </p:txBody>
      </p:sp>
      <p:sp>
        <p:nvSpPr>
          <p:cNvPr id="4" name="object 4"/>
          <p:cNvSpPr/>
          <p:nvPr/>
        </p:nvSpPr>
        <p:spPr>
          <a:xfrm>
            <a:off x="609600" y="3581400"/>
            <a:ext cx="6934200" cy="2209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7924165" cy="1002030"/>
          </a:xfrm>
          <a:prstGeom prst="rect">
            <a:avLst/>
          </a:prstGeom>
        </p:spPr>
        <p:txBody>
          <a:bodyPr vert="horz" wrap="square" lIns="0" tIns="13335" rIns="0" bIns="0" rtlCol="0">
            <a:spAutoFit/>
          </a:bodyPr>
          <a:lstStyle/>
          <a:p>
            <a:pPr marL="12700" marR="5080">
              <a:lnSpc>
                <a:spcPct val="100000"/>
              </a:lnSpc>
              <a:spcBef>
                <a:spcPts val="105"/>
              </a:spcBef>
            </a:pPr>
            <a:r>
              <a:rPr sz="3200" dirty="0"/>
              <a:t>4. S</a:t>
            </a:r>
            <a:r>
              <a:rPr sz="2550" dirty="0"/>
              <a:t>INGLE </a:t>
            </a:r>
            <a:r>
              <a:rPr sz="3200" dirty="0"/>
              <a:t>I</a:t>
            </a:r>
            <a:r>
              <a:rPr sz="2550" dirty="0"/>
              <a:t>NLINE </a:t>
            </a:r>
            <a:r>
              <a:rPr sz="3200" spc="-10" dirty="0"/>
              <a:t>M</a:t>
            </a:r>
            <a:r>
              <a:rPr sz="2550" spc="-10" dirty="0"/>
              <a:t>EMORY </a:t>
            </a:r>
            <a:r>
              <a:rPr sz="3200" spc="5" dirty="0"/>
              <a:t>M</a:t>
            </a:r>
            <a:r>
              <a:rPr sz="2550" spc="5" dirty="0"/>
              <a:t>ODULES </a:t>
            </a:r>
            <a:r>
              <a:rPr sz="3200" dirty="0"/>
              <a:t>(SIMM  30-</a:t>
            </a:r>
            <a:r>
              <a:rPr sz="2550" dirty="0"/>
              <a:t>PIN</a:t>
            </a:r>
            <a:r>
              <a:rPr sz="3200" dirty="0"/>
              <a:t>)</a:t>
            </a:r>
            <a:endParaRPr sz="3200"/>
          </a:p>
        </p:txBody>
      </p:sp>
      <p:sp>
        <p:nvSpPr>
          <p:cNvPr id="3" name="object 3"/>
          <p:cNvSpPr txBox="1"/>
          <p:nvPr/>
        </p:nvSpPr>
        <p:spPr>
          <a:xfrm>
            <a:off x="535940" y="1470401"/>
            <a:ext cx="7798434" cy="2372995"/>
          </a:xfrm>
          <a:prstGeom prst="rect">
            <a:avLst/>
          </a:prstGeom>
        </p:spPr>
        <p:txBody>
          <a:bodyPr vert="horz" wrap="square" lIns="0" tIns="12700" rIns="0" bIns="0" rtlCol="0">
            <a:spAutoFit/>
          </a:bodyPr>
          <a:lstStyle/>
          <a:p>
            <a:pPr marL="287020" marR="499745"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SIMMs </a:t>
            </a:r>
            <a:r>
              <a:rPr sz="2400" dirty="0">
                <a:latin typeface="Times New Roman"/>
                <a:cs typeface="Times New Roman"/>
              </a:rPr>
              <a:t>(single inline </a:t>
            </a:r>
            <a:r>
              <a:rPr sz="2400" spc="-10" dirty="0">
                <a:latin typeface="Times New Roman"/>
                <a:cs typeface="Times New Roman"/>
              </a:rPr>
              <a:t>memory </a:t>
            </a:r>
            <a:r>
              <a:rPr sz="2400" spc="-5" dirty="0">
                <a:latin typeface="Times New Roman"/>
                <a:cs typeface="Times New Roman"/>
              </a:rPr>
              <a:t>modules) </a:t>
            </a:r>
            <a:r>
              <a:rPr sz="2400" dirty="0">
                <a:latin typeface="Times New Roman"/>
                <a:cs typeface="Times New Roman"/>
              </a:rPr>
              <a:t>quickly replaced  SIPPs because they are easier to</a:t>
            </a:r>
            <a:r>
              <a:rPr sz="2400" spc="-75" dirty="0">
                <a:latin typeface="Times New Roman"/>
                <a:cs typeface="Times New Roman"/>
              </a:rPr>
              <a:t> </a:t>
            </a:r>
            <a:r>
              <a:rPr sz="2400" dirty="0">
                <a:latin typeface="Times New Roman"/>
                <a:cs typeface="Times New Roman"/>
              </a:rPr>
              <a:t>install.</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They are </a:t>
            </a:r>
            <a:r>
              <a:rPr sz="2400" spc="-5" dirty="0">
                <a:latin typeface="Times New Roman"/>
                <a:cs typeface="Times New Roman"/>
              </a:rPr>
              <a:t>similar </a:t>
            </a:r>
            <a:r>
              <a:rPr sz="2400" dirty="0">
                <a:latin typeface="Times New Roman"/>
                <a:cs typeface="Times New Roman"/>
              </a:rPr>
              <a:t>to </a:t>
            </a:r>
            <a:r>
              <a:rPr sz="2400" spc="-5" dirty="0">
                <a:latin typeface="Times New Roman"/>
                <a:cs typeface="Times New Roman"/>
              </a:rPr>
              <a:t>SIPPs </a:t>
            </a:r>
            <a:r>
              <a:rPr sz="2400" dirty="0">
                <a:latin typeface="Times New Roman"/>
                <a:cs typeface="Times New Roman"/>
              </a:rPr>
              <a:t>with one exception, they require</a:t>
            </a:r>
            <a:r>
              <a:rPr sz="2400" spc="-155" dirty="0">
                <a:latin typeface="Times New Roman"/>
                <a:cs typeface="Times New Roman"/>
              </a:rPr>
              <a:t> </a:t>
            </a:r>
            <a:r>
              <a:rPr sz="2400" dirty="0">
                <a:latin typeface="Times New Roman"/>
                <a:cs typeface="Times New Roman"/>
              </a:rPr>
              <a:t>no  pins.</a:t>
            </a:r>
            <a:endParaRPr sz="2400">
              <a:latin typeface="Times New Roman"/>
              <a:cs typeface="Times New Roman"/>
            </a:endParaRPr>
          </a:p>
          <a:p>
            <a:pPr marL="287020" marR="68453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30-pin </a:t>
            </a:r>
            <a:r>
              <a:rPr sz="2400" spc="-5" dirty="0">
                <a:latin typeface="Times New Roman"/>
                <a:cs typeface="Times New Roman"/>
              </a:rPr>
              <a:t>SIMMs </a:t>
            </a:r>
            <a:r>
              <a:rPr sz="2400" dirty="0">
                <a:latin typeface="Times New Roman"/>
                <a:cs typeface="Times New Roman"/>
              </a:rPr>
              <a:t>has 30 contacts in a single </a:t>
            </a:r>
            <a:r>
              <a:rPr sz="2400" spc="-5" dirty="0">
                <a:latin typeface="Times New Roman"/>
                <a:cs typeface="Times New Roman"/>
              </a:rPr>
              <a:t>row </a:t>
            </a:r>
            <a:r>
              <a:rPr sz="2400" dirty="0">
                <a:latin typeface="Times New Roman"/>
                <a:cs typeface="Times New Roman"/>
              </a:rPr>
              <a:t>along</a:t>
            </a:r>
            <a:r>
              <a:rPr sz="2400" spc="-135" dirty="0">
                <a:latin typeface="Times New Roman"/>
                <a:cs typeface="Times New Roman"/>
              </a:rPr>
              <a:t> </a:t>
            </a:r>
            <a:r>
              <a:rPr sz="2400" dirty="0">
                <a:latin typeface="Times New Roman"/>
                <a:cs typeface="Times New Roman"/>
              </a:rPr>
              <a:t>the  lower</a:t>
            </a:r>
            <a:r>
              <a:rPr sz="2400" spc="-15" dirty="0">
                <a:latin typeface="Times New Roman"/>
                <a:cs typeface="Times New Roman"/>
              </a:rPr>
              <a:t> </a:t>
            </a:r>
            <a:r>
              <a:rPr sz="2400" dirty="0">
                <a:latin typeface="Times New Roman"/>
                <a:cs typeface="Times New Roman"/>
              </a:rPr>
              <a:t>edge.</a:t>
            </a:r>
            <a:endParaRPr sz="2400">
              <a:latin typeface="Times New Roman"/>
              <a:cs typeface="Times New Roman"/>
            </a:endParaRPr>
          </a:p>
        </p:txBody>
      </p:sp>
      <p:sp>
        <p:nvSpPr>
          <p:cNvPr id="4" name="object 4"/>
          <p:cNvSpPr/>
          <p:nvPr/>
        </p:nvSpPr>
        <p:spPr>
          <a:xfrm>
            <a:off x="914400" y="4114800"/>
            <a:ext cx="6934200" cy="2057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47898"/>
            <a:ext cx="800290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5. D</a:t>
            </a:r>
            <a:r>
              <a:rPr sz="2550" dirty="0">
                <a:solidFill>
                  <a:srgbClr val="000000"/>
                </a:solidFill>
              </a:rPr>
              <a:t>UAL </a:t>
            </a:r>
            <a:r>
              <a:rPr sz="3200" dirty="0">
                <a:solidFill>
                  <a:srgbClr val="000000"/>
                </a:solidFill>
              </a:rPr>
              <a:t>I</a:t>
            </a:r>
            <a:r>
              <a:rPr sz="2550" dirty="0">
                <a:solidFill>
                  <a:srgbClr val="000000"/>
                </a:solidFill>
              </a:rPr>
              <a:t>N</a:t>
            </a:r>
            <a:r>
              <a:rPr sz="3200" dirty="0">
                <a:solidFill>
                  <a:srgbClr val="000000"/>
                </a:solidFill>
              </a:rPr>
              <a:t>-L</a:t>
            </a:r>
            <a:r>
              <a:rPr sz="2550" dirty="0">
                <a:solidFill>
                  <a:srgbClr val="000000"/>
                </a:solidFill>
              </a:rPr>
              <a:t>INE </a:t>
            </a:r>
            <a:r>
              <a:rPr sz="3200" spc="-10" dirty="0">
                <a:solidFill>
                  <a:srgbClr val="000000"/>
                </a:solidFill>
              </a:rPr>
              <a:t>M</a:t>
            </a:r>
            <a:r>
              <a:rPr sz="2550" spc="-10" dirty="0">
                <a:solidFill>
                  <a:srgbClr val="000000"/>
                </a:solidFill>
              </a:rPr>
              <a:t>EMORY </a:t>
            </a:r>
            <a:r>
              <a:rPr sz="3200" dirty="0">
                <a:solidFill>
                  <a:srgbClr val="000000"/>
                </a:solidFill>
              </a:rPr>
              <a:t>M</a:t>
            </a:r>
            <a:r>
              <a:rPr sz="2550" dirty="0">
                <a:solidFill>
                  <a:srgbClr val="000000"/>
                </a:solidFill>
              </a:rPr>
              <a:t>ODULES</a:t>
            </a:r>
            <a:r>
              <a:rPr sz="2550" spc="450" dirty="0">
                <a:solidFill>
                  <a:srgbClr val="000000"/>
                </a:solidFill>
              </a:rPr>
              <a:t> </a:t>
            </a:r>
            <a:r>
              <a:rPr sz="3200" dirty="0">
                <a:solidFill>
                  <a:srgbClr val="000000"/>
                </a:solidFill>
              </a:rPr>
              <a:t>(DIMM)</a:t>
            </a:r>
            <a:endParaRPr sz="3200"/>
          </a:p>
        </p:txBody>
      </p:sp>
      <p:sp>
        <p:nvSpPr>
          <p:cNvPr id="3" name="object 3"/>
          <p:cNvSpPr txBox="1"/>
          <p:nvPr/>
        </p:nvSpPr>
        <p:spPr>
          <a:xfrm>
            <a:off x="535940" y="1013201"/>
            <a:ext cx="7787640" cy="3394710"/>
          </a:xfrm>
          <a:prstGeom prst="rect">
            <a:avLst/>
          </a:prstGeom>
        </p:spPr>
        <p:txBody>
          <a:bodyPr vert="horz" wrap="square" lIns="0" tIns="12700" rIns="0" bIns="0" rtlCol="0">
            <a:spAutoFit/>
          </a:bodyPr>
          <a:lstStyle/>
          <a:p>
            <a:pPr marL="287020" marR="508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DIMMs </a:t>
            </a:r>
            <a:r>
              <a:rPr sz="2400" dirty="0">
                <a:latin typeface="Times New Roman"/>
                <a:cs typeface="Times New Roman"/>
              </a:rPr>
              <a:t>are very </a:t>
            </a:r>
            <a:r>
              <a:rPr sz="2400" spc="-5" dirty="0">
                <a:latin typeface="Times New Roman"/>
                <a:cs typeface="Times New Roman"/>
              </a:rPr>
              <a:t>similar </a:t>
            </a:r>
            <a:r>
              <a:rPr sz="2400" dirty="0">
                <a:latin typeface="Times New Roman"/>
                <a:cs typeface="Times New Roman"/>
              </a:rPr>
              <a:t>to </a:t>
            </a:r>
            <a:r>
              <a:rPr sz="2400" spc="-5" dirty="0">
                <a:latin typeface="Times New Roman"/>
                <a:cs typeface="Times New Roman"/>
              </a:rPr>
              <a:t>SIMMs. </a:t>
            </a:r>
            <a:r>
              <a:rPr sz="2400" dirty="0">
                <a:latin typeface="Times New Roman"/>
                <a:cs typeface="Times New Roman"/>
              </a:rPr>
              <a:t>The </a:t>
            </a:r>
            <a:r>
              <a:rPr sz="2400" spc="-5" dirty="0">
                <a:latin typeface="Times New Roman"/>
                <a:cs typeface="Times New Roman"/>
              </a:rPr>
              <a:t>major </a:t>
            </a:r>
            <a:r>
              <a:rPr sz="2400" spc="-10" dirty="0">
                <a:latin typeface="Times New Roman"/>
                <a:cs typeface="Times New Roman"/>
              </a:rPr>
              <a:t>difference </a:t>
            </a:r>
            <a:r>
              <a:rPr sz="2400" dirty="0">
                <a:latin typeface="Times New Roman"/>
                <a:cs typeface="Times New Roman"/>
              </a:rPr>
              <a:t>is  that a </a:t>
            </a:r>
            <a:r>
              <a:rPr sz="2400" spc="-5" dirty="0">
                <a:latin typeface="Times New Roman"/>
                <a:cs typeface="Times New Roman"/>
              </a:rPr>
              <a:t>DIMM </a:t>
            </a:r>
            <a:r>
              <a:rPr sz="2400" dirty="0">
                <a:latin typeface="Times New Roman"/>
                <a:cs typeface="Times New Roman"/>
              </a:rPr>
              <a:t>has two </a:t>
            </a:r>
            <a:r>
              <a:rPr sz="2400" spc="-10" dirty="0">
                <a:latin typeface="Times New Roman"/>
                <a:cs typeface="Times New Roman"/>
              </a:rPr>
              <a:t>different </a:t>
            </a:r>
            <a:r>
              <a:rPr sz="2400" dirty="0">
                <a:latin typeface="Times New Roman"/>
                <a:cs typeface="Times New Roman"/>
              </a:rPr>
              <a:t>signal pins on each side of</a:t>
            </a:r>
            <a:r>
              <a:rPr sz="2400" spc="-100" dirty="0">
                <a:latin typeface="Times New Roman"/>
                <a:cs typeface="Times New Roman"/>
              </a:rPr>
              <a:t> </a:t>
            </a:r>
            <a:r>
              <a:rPr sz="2400" dirty="0">
                <a:latin typeface="Times New Roman"/>
                <a:cs typeface="Times New Roman"/>
              </a:rPr>
              <a:t>the  </a:t>
            </a:r>
            <a:r>
              <a:rPr sz="2400" spc="-5" dirty="0">
                <a:latin typeface="Times New Roman"/>
                <a:cs typeface="Times New Roman"/>
              </a:rPr>
              <a:t>module </a:t>
            </a:r>
            <a:r>
              <a:rPr sz="2400" dirty="0">
                <a:latin typeface="Times New Roman"/>
                <a:cs typeface="Times New Roman"/>
              </a:rPr>
              <a:t>as shown in the</a:t>
            </a:r>
            <a:r>
              <a:rPr sz="2400" spc="-25" dirty="0">
                <a:latin typeface="Times New Roman"/>
                <a:cs typeface="Times New Roman"/>
              </a:rPr>
              <a:t> </a:t>
            </a:r>
            <a:r>
              <a:rPr sz="2400" spc="-5" dirty="0">
                <a:latin typeface="Times New Roman"/>
                <a:cs typeface="Times New Roman"/>
              </a:rPr>
              <a:t>figure.</a:t>
            </a:r>
            <a:endParaRPr sz="2400">
              <a:latin typeface="Times New Roman"/>
              <a:cs typeface="Times New Roman"/>
            </a:endParaRPr>
          </a:p>
          <a:p>
            <a:pPr marL="287020" marR="24765"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One big advantage of </a:t>
            </a:r>
            <a:r>
              <a:rPr sz="2400" spc="-5" dirty="0">
                <a:latin typeface="Times New Roman"/>
                <a:cs typeface="Times New Roman"/>
              </a:rPr>
              <a:t>DIMM </a:t>
            </a:r>
            <a:r>
              <a:rPr sz="2400" dirty="0">
                <a:latin typeface="Times New Roman"/>
                <a:cs typeface="Times New Roman"/>
              </a:rPr>
              <a:t>is that only one </a:t>
            </a:r>
            <a:r>
              <a:rPr sz="2400" spc="-5" dirty="0">
                <a:latin typeface="Times New Roman"/>
                <a:cs typeface="Times New Roman"/>
              </a:rPr>
              <a:t>module </a:t>
            </a:r>
            <a:r>
              <a:rPr sz="2400" dirty="0">
                <a:latin typeface="Times New Roman"/>
                <a:cs typeface="Times New Roman"/>
              </a:rPr>
              <a:t>can be  inserted into the </a:t>
            </a:r>
            <a:r>
              <a:rPr sz="2400" spc="-5" dirty="0">
                <a:latin typeface="Times New Roman"/>
                <a:cs typeface="Times New Roman"/>
              </a:rPr>
              <a:t>motherboard, whereas </a:t>
            </a:r>
            <a:r>
              <a:rPr sz="2400" dirty="0">
                <a:latin typeface="Times New Roman"/>
                <a:cs typeface="Times New Roman"/>
              </a:rPr>
              <a:t>you need two</a:t>
            </a:r>
            <a:r>
              <a:rPr sz="2400" spc="-70" dirty="0">
                <a:latin typeface="Times New Roman"/>
                <a:cs typeface="Times New Roman"/>
              </a:rPr>
              <a:t> </a:t>
            </a:r>
            <a:r>
              <a:rPr sz="2400" spc="-5" dirty="0">
                <a:latin typeface="Times New Roman"/>
                <a:cs typeface="Times New Roman"/>
              </a:rPr>
              <a:t>SIMMs  </a:t>
            </a:r>
            <a:r>
              <a:rPr sz="2400" dirty="0">
                <a:latin typeface="Times New Roman"/>
                <a:cs typeface="Times New Roman"/>
              </a:rPr>
              <a:t>(paired) when working with 64-bit </a:t>
            </a:r>
            <a:r>
              <a:rPr sz="2400" spc="-5" dirty="0">
                <a:latin typeface="Times New Roman"/>
                <a:cs typeface="Times New Roman"/>
              </a:rPr>
              <a:t>microprocessors </a:t>
            </a:r>
            <a:r>
              <a:rPr sz="2400" dirty="0">
                <a:latin typeface="Times New Roman"/>
                <a:cs typeface="Times New Roman"/>
              </a:rPr>
              <a:t>like  Pentium II and above. Since SIMM provides only 32-bit</a:t>
            </a:r>
            <a:r>
              <a:rPr sz="2400" spc="-125" dirty="0">
                <a:latin typeface="Times New Roman"/>
                <a:cs typeface="Times New Roman"/>
              </a:rPr>
              <a:t> </a:t>
            </a:r>
            <a:r>
              <a:rPr sz="2400" spc="-5" dirty="0">
                <a:latin typeface="Times New Roman"/>
                <a:cs typeface="Times New Roman"/>
              </a:rPr>
              <a:t>bus,  </a:t>
            </a:r>
            <a:r>
              <a:rPr sz="2400" dirty="0">
                <a:latin typeface="Times New Roman"/>
                <a:cs typeface="Times New Roman"/>
              </a:rPr>
              <a:t>you need to use 2-SIMMs paired together with any </a:t>
            </a:r>
            <a:r>
              <a:rPr sz="2400" spc="-5" dirty="0">
                <a:latin typeface="Times New Roman"/>
                <a:cs typeface="Times New Roman"/>
              </a:rPr>
              <a:t>modern  </a:t>
            </a:r>
            <a:r>
              <a:rPr sz="2400" dirty="0">
                <a:latin typeface="Times New Roman"/>
                <a:cs typeface="Times New Roman"/>
              </a:rPr>
              <a:t>64-bit</a:t>
            </a:r>
            <a:r>
              <a:rPr sz="2400" spc="-25" dirty="0">
                <a:latin typeface="Times New Roman"/>
                <a:cs typeface="Times New Roman"/>
              </a:rPr>
              <a:t> </a:t>
            </a:r>
            <a:r>
              <a:rPr sz="2400" spc="-15" dirty="0">
                <a:latin typeface="Times New Roman"/>
                <a:cs typeface="Times New Roman"/>
              </a:rPr>
              <a:t>processor.</a:t>
            </a:r>
            <a:endParaRPr sz="2400">
              <a:latin typeface="Times New Roman"/>
              <a:cs typeface="Times New Roman"/>
            </a:endParaRPr>
          </a:p>
        </p:txBody>
      </p:sp>
      <p:sp>
        <p:nvSpPr>
          <p:cNvPr id="4" name="object 4"/>
          <p:cNvSpPr/>
          <p:nvPr/>
        </p:nvSpPr>
        <p:spPr>
          <a:xfrm>
            <a:off x="1371600" y="4495800"/>
            <a:ext cx="5715000" cy="183197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93568"/>
            <a:ext cx="6826250" cy="1002030"/>
          </a:xfrm>
          <a:prstGeom prst="rect">
            <a:avLst/>
          </a:prstGeom>
        </p:spPr>
        <p:txBody>
          <a:bodyPr vert="horz" wrap="square" lIns="0" tIns="13335" rIns="0" bIns="0" rtlCol="0">
            <a:spAutoFit/>
          </a:bodyPr>
          <a:lstStyle/>
          <a:p>
            <a:pPr marL="12700" marR="5080" indent="93980">
              <a:lnSpc>
                <a:spcPct val="100000"/>
              </a:lnSpc>
              <a:spcBef>
                <a:spcPts val="105"/>
              </a:spcBef>
            </a:pPr>
            <a:r>
              <a:rPr sz="3200" dirty="0">
                <a:solidFill>
                  <a:srgbClr val="000000"/>
                </a:solidFill>
              </a:rPr>
              <a:t>6. R</a:t>
            </a:r>
            <a:r>
              <a:rPr sz="2550" dirty="0">
                <a:solidFill>
                  <a:srgbClr val="000000"/>
                </a:solidFill>
              </a:rPr>
              <a:t>AMBUS </a:t>
            </a:r>
            <a:r>
              <a:rPr sz="3200" dirty="0">
                <a:solidFill>
                  <a:srgbClr val="000000"/>
                </a:solidFill>
              </a:rPr>
              <a:t>I</a:t>
            </a:r>
            <a:r>
              <a:rPr sz="2550" dirty="0">
                <a:solidFill>
                  <a:srgbClr val="000000"/>
                </a:solidFill>
              </a:rPr>
              <a:t>N</a:t>
            </a:r>
            <a:r>
              <a:rPr sz="3200" dirty="0">
                <a:solidFill>
                  <a:srgbClr val="000000"/>
                </a:solidFill>
              </a:rPr>
              <a:t>-L</a:t>
            </a:r>
            <a:r>
              <a:rPr sz="2550" dirty="0">
                <a:solidFill>
                  <a:srgbClr val="000000"/>
                </a:solidFill>
              </a:rPr>
              <a:t>INE </a:t>
            </a:r>
            <a:r>
              <a:rPr sz="3200" spc="-10" dirty="0">
                <a:solidFill>
                  <a:srgbClr val="000000"/>
                </a:solidFill>
              </a:rPr>
              <a:t>M</a:t>
            </a:r>
            <a:r>
              <a:rPr sz="2550" spc="-10" dirty="0">
                <a:solidFill>
                  <a:srgbClr val="000000"/>
                </a:solidFill>
              </a:rPr>
              <a:t>EMORY </a:t>
            </a:r>
            <a:r>
              <a:rPr sz="3200" dirty="0">
                <a:solidFill>
                  <a:srgbClr val="000000"/>
                </a:solidFill>
              </a:rPr>
              <a:t>M</a:t>
            </a:r>
            <a:r>
              <a:rPr sz="2550" dirty="0">
                <a:solidFill>
                  <a:srgbClr val="000000"/>
                </a:solidFill>
              </a:rPr>
              <a:t>ODULE  </a:t>
            </a:r>
            <a:r>
              <a:rPr sz="3200" dirty="0">
                <a:solidFill>
                  <a:srgbClr val="000000"/>
                </a:solidFill>
              </a:rPr>
              <a:t>(RIMM)</a:t>
            </a:r>
            <a:endParaRPr sz="3200"/>
          </a:p>
        </p:txBody>
      </p:sp>
      <p:sp>
        <p:nvSpPr>
          <p:cNvPr id="3" name="object 3"/>
          <p:cNvSpPr txBox="1"/>
          <p:nvPr/>
        </p:nvSpPr>
        <p:spPr>
          <a:xfrm>
            <a:off x="535940" y="1394201"/>
            <a:ext cx="8013700" cy="2449195"/>
          </a:xfrm>
          <a:prstGeom prst="rect">
            <a:avLst/>
          </a:prstGeom>
        </p:spPr>
        <p:txBody>
          <a:bodyPr vert="horz" wrap="square" lIns="0" tIns="88900" rIns="0" bIns="0" rtlCol="0">
            <a:spAutoFit/>
          </a:bodyPr>
          <a:lstStyle/>
          <a:p>
            <a:pPr marL="287020" indent="-274320">
              <a:lnSpc>
                <a:spcPct val="100000"/>
              </a:lnSpc>
              <a:spcBef>
                <a:spcPts val="700"/>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name </a:t>
            </a:r>
            <a:r>
              <a:rPr sz="2400" dirty="0">
                <a:latin typeface="Times New Roman"/>
                <a:cs typeface="Times New Roman"/>
              </a:rPr>
              <a:t>is not an </a:t>
            </a:r>
            <a:r>
              <a:rPr sz="2400" spc="-5" dirty="0">
                <a:latin typeface="Times New Roman"/>
                <a:cs typeface="Times New Roman"/>
              </a:rPr>
              <a:t>acronym, </a:t>
            </a:r>
            <a:r>
              <a:rPr sz="2400" dirty="0">
                <a:latin typeface="Times New Roman"/>
                <a:cs typeface="Times New Roman"/>
              </a:rPr>
              <a:t>but a </a:t>
            </a:r>
            <a:r>
              <a:rPr sz="2400" spc="-5" dirty="0">
                <a:latin typeface="Times New Roman"/>
                <a:cs typeface="Times New Roman"/>
              </a:rPr>
              <a:t>trademark </a:t>
            </a:r>
            <a:r>
              <a:rPr sz="2400" dirty="0">
                <a:latin typeface="Times New Roman"/>
                <a:cs typeface="Times New Roman"/>
              </a:rPr>
              <a:t>of </a:t>
            </a:r>
            <a:r>
              <a:rPr sz="2400" spc="-5" dirty="0">
                <a:latin typeface="Times New Roman"/>
                <a:cs typeface="Times New Roman"/>
              </a:rPr>
              <a:t>Rambus</a:t>
            </a:r>
            <a:r>
              <a:rPr sz="2400" spc="-25" dirty="0">
                <a:latin typeface="Times New Roman"/>
                <a:cs typeface="Times New Roman"/>
              </a:rPr>
              <a:t> </a:t>
            </a:r>
            <a:r>
              <a:rPr sz="2400" dirty="0">
                <a:latin typeface="Times New Roman"/>
                <a:cs typeface="Times New Roman"/>
              </a:rPr>
              <a:t>Inc.</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RIMM connectors have a </a:t>
            </a:r>
            <a:r>
              <a:rPr sz="2400" spc="-5" dirty="0">
                <a:latin typeface="Times New Roman"/>
                <a:cs typeface="Times New Roman"/>
              </a:rPr>
              <a:t>form factor similar </a:t>
            </a:r>
            <a:r>
              <a:rPr sz="2400" dirty="0">
                <a:latin typeface="Times New Roman"/>
                <a:cs typeface="Times New Roman"/>
              </a:rPr>
              <a:t>to DIMMs and</a:t>
            </a:r>
            <a:r>
              <a:rPr sz="2400" spc="-60" dirty="0">
                <a:latin typeface="Times New Roman"/>
                <a:cs typeface="Times New Roman"/>
              </a:rPr>
              <a:t> </a:t>
            </a:r>
            <a:r>
              <a:rPr sz="2400" spc="-5" dirty="0">
                <a:latin typeface="Times New Roman"/>
                <a:cs typeface="Times New Roman"/>
              </a:rPr>
              <a:t>fit  </a:t>
            </a:r>
            <a:r>
              <a:rPr sz="2400" dirty="0">
                <a:latin typeface="Times New Roman"/>
                <a:cs typeface="Times New Roman"/>
              </a:rPr>
              <a:t>within the </a:t>
            </a:r>
            <a:r>
              <a:rPr sz="2400" spc="-5" dirty="0">
                <a:latin typeface="Times New Roman"/>
                <a:cs typeface="Times New Roman"/>
              </a:rPr>
              <a:t>same </a:t>
            </a:r>
            <a:r>
              <a:rPr sz="2400" dirty="0">
                <a:latin typeface="Times New Roman"/>
                <a:cs typeface="Times New Roman"/>
              </a:rPr>
              <a:t>board area as the footprint for a </a:t>
            </a:r>
            <a:r>
              <a:rPr sz="2400" spc="-5" dirty="0">
                <a:latin typeface="Times New Roman"/>
                <a:cs typeface="Times New Roman"/>
              </a:rPr>
              <a:t>DIMM  </a:t>
            </a:r>
            <a:r>
              <a:rPr sz="2400" spc="-15" dirty="0">
                <a:latin typeface="Times New Roman"/>
                <a:cs typeface="Times New Roman"/>
              </a:rPr>
              <a:t>connector.</a:t>
            </a:r>
            <a:endParaRPr sz="2400">
              <a:latin typeface="Times New Roman"/>
              <a:cs typeface="Times New Roman"/>
            </a:endParaRPr>
          </a:p>
          <a:p>
            <a:pPr marL="287020" marR="404495"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They have 184 pins </a:t>
            </a:r>
            <a:r>
              <a:rPr sz="2400" spc="-5" dirty="0">
                <a:latin typeface="Times New Roman"/>
                <a:cs typeface="Times New Roman"/>
              </a:rPr>
              <a:t>compared </a:t>
            </a:r>
            <a:r>
              <a:rPr sz="2400" dirty="0">
                <a:latin typeface="Times New Roman"/>
                <a:cs typeface="Times New Roman"/>
              </a:rPr>
              <a:t>to a </a:t>
            </a:r>
            <a:r>
              <a:rPr sz="2400" spc="-5" dirty="0">
                <a:latin typeface="Times New Roman"/>
                <a:cs typeface="Times New Roman"/>
              </a:rPr>
              <a:t>DIMM's </a:t>
            </a:r>
            <a:r>
              <a:rPr sz="2400" dirty="0">
                <a:latin typeface="Times New Roman"/>
                <a:cs typeface="Times New Roman"/>
              </a:rPr>
              <a:t>168, but use</a:t>
            </a:r>
            <a:r>
              <a:rPr sz="2400" spc="-80" dirty="0">
                <a:latin typeface="Times New Roman"/>
                <a:cs typeface="Times New Roman"/>
              </a:rPr>
              <a:t> </a:t>
            </a:r>
            <a:r>
              <a:rPr sz="2400" dirty="0">
                <a:latin typeface="Times New Roman"/>
                <a:cs typeface="Times New Roman"/>
              </a:rPr>
              <a:t>the  </a:t>
            </a:r>
            <a:r>
              <a:rPr sz="2400" spc="-5" dirty="0">
                <a:latin typeface="Times New Roman"/>
                <a:cs typeface="Times New Roman"/>
              </a:rPr>
              <a:t>same </a:t>
            </a:r>
            <a:r>
              <a:rPr sz="2400" dirty="0">
                <a:latin typeface="Times New Roman"/>
                <a:cs typeface="Times New Roman"/>
              </a:rPr>
              <a:t>socket specification as a standard 100MHz</a:t>
            </a:r>
            <a:r>
              <a:rPr sz="2400" spc="-105" dirty="0">
                <a:latin typeface="Times New Roman"/>
                <a:cs typeface="Times New Roman"/>
              </a:rPr>
              <a:t> </a:t>
            </a:r>
            <a:r>
              <a:rPr sz="2400" spc="-5" dirty="0">
                <a:latin typeface="Times New Roman"/>
                <a:cs typeface="Times New Roman"/>
              </a:rPr>
              <a:t>DIMM.</a:t>
            </a:r>
            <a:endParaRPr sz="2400">
              <a:latin typeface="Times New Roman"/>
              <a:cs typeface="Times New Roman"/>
            </a:endParaRPr>
          </a:p>
        </p:txBody>
      </p:sp>
      <p:sp>
        <p:nvSpPr>
          <p:cNvPr id="4" name="object 4"/>
          <p:cNvSpPr/>
          <p:nvPr/>
        </p:nvSpPr>
        <p:spPr>
          <a:xfrm>
            <a:off x="914400" y="5029200"/>
            <a:ext cx="7086600" cy="1524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0149"/>
            <a:ext cx="4812665" cy="514350"/>
          </a:xfrm>
          <a:prstGeom prst="rect">
            <a:avLst/>
          </a:prstGeom>
        </p:spPr>
        <p:txBody>
          <a:bodyPr vert="horz" wrap="square" lIns="0" tIns="13335" rIns="0" bIns="0" rtlCol="0">
            <a:spAutoFit/>
          </a:bodyPr>
          <a:lstStyle/>
          <a:p>
            <a:pPr marL="12700">
              <a:lnSpc>
                <a:spcPct val="100000"/>
              </a:lnSpc>
              <a:spcBef>
                <a:spcPts val="105"/>
              </a:spcBef>
            </a:pPr>
            <a:r>
              <a:rPr sz="3200" dirty="0"/>
              <a:t>7. </a:t>
            </a:r>
            <a:r>
              <a:rPr sz="3200" spc="5" dirty="0"/>
              <a:t>D</a:t>
            </a:r>
            <a:r>
              <a:rPr sz="2550" spc="5" dirty="0"/>
              <a:t>YNAMIC </a:t>
            </a:r>
            <a:r>
              <a:rPr sz="3200" dirty="0"/>
              <a:t>RAM</a:t>
            </a:r>
            <a:r>
              <a:rPr sz="3200" spc="110" dirty="0"/>
              <a:t> </a:t>
            </a:r>
            <a:r>
              <a:rPr sz="3200" dirty="0"/>
              <a:t>(DRAM)</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76</a:t>
            </a:fld>
            <a:endParaRPr dirty="0"/>
          </a:p>
        </p:txBody>
      </p:sp>
      <p:sp>
        <p:nvSpPr>
          <p:cNvPr id="3" name="object 3"/>
          <p:cNvSpPr txBox="1"/>
          <p:nvPr/>
        </p:nvSpPr>
        <p:spPr>
          <a:xfrm>
            <a:off x="535940" y="1318001"/>
            <a:ext cx="7475220" cy="3912870"/>
          </a:xfrm>
          <a:prstGeom prst="rect">
            <a:avLst/>
          </a:prstGeom>
        </p:spPr>
        <p:txBody>
          <a:bodyPr vert="horz" wrap="square" lIns="0" tIns="12700" rIns="0" bIns="0" rtlCol="0">
            <a:spAutoFit/>
          </a:bodyPr>
          <a:lstStyle/>
          <a:p>
            <a:pPr marL="287020" marR="23495" indent="-274320" algn="just">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DRAM </a:t>
            </a:r>
            <a:r>
              <a:rPr sz="2400" dirty="0">
                <a:latin typeface="Times New Roman"/>
                <a:cs typeface="Times New Roman"/>
              </a:rPr>
              <a:t>chips are </a:t>
            </a:r>
            <a:r>
              <a:rPr sz="2400" spc="-10" dirty="0">
                <a:latin typeface="Times New Roman"/>
                <a:cs typeface="Times New Roman"/>
              </a:rPr>
              <a:t>large, </a:t>
            </a:r>
            <a:r>
              <a:rPr sz="2400" spc="-5" dirty="0">
                <a:latin typeface="Times New Roman"/>
                <a:cs typeface="Times New Roman"/>
              </a:rPr>
              <a:t>rectangular </a:t>
            </a:r>
            <a:r>
              <a:rPr sz="2400" dirty="0">
                <a:latin typeface="Times New Roman"/>
                <a:cs typeface="Times New Roman"/>
              </a:rPr>
              <a:t>arrays of </a:t>
            </a:r>
            <a:r>
              <a:rPr sz="2400" spc="-10" dirty="0">
                <a:latin typeface="Times New Roman"/>
                <a:cs typeface="Times New Roman"/>
              </a:rPr>
              <a:t>memory </a:t>
            </a:r>
            <a:r>
              <a:rPr sz="2400" dirty="0">
                <a:latin typeface="Times New Roman"/>
                <a:cs typeface="Times New Roman"/>
              </a:rPr>
              <a:t>cells  with support logic that is used </a:t>
            </a:r>
            <a:r>
              <a:rPr sz="2400" spc="-5" dirty="0">
                <a:latin typeface="Times New Roman"/>
                <a:cs typeface="Times New Roman"/>
              </a:rPr>
              <a:t>for </a:t>
            </a:r>
            <a:r>
              <a:rPr sz="2400" dirty="0">
                <a:latin typeface="Times New Roman"/>
                <a:cs typeface="Times New Roman"/>
              </a:rPr>
              <a:t>reading and writing data  in the arrays, and refresh circuitry to </a:t>
            </a:r>
            <a:r>
              <a:rPr sz="2400" spc="-5" dirty="0">
                <a:latin typeface="Times New Roman"/>
                <a:cs typeface="Times New Roman"/>
              </a:rPr>
              <a:t>maintain </a:t>
            </a:r>
            <a:r>
              <a:rPr sz="2400" dirty="0">
                <a:latin typeface="Times New Roman"/>
                <a:cs typeface="Times New Roman"/>
              </a:rPr>
              <a:t>the integrity  of stored</a:t>
            </a:r>
            <a:r>
              <a:rPr sz="2400" spc="-30" dirty="0">
                <a:latin typeface="Times New Roman"/>
                <a:cs typeface="Times New Roman"/>
              </a:rPr>
              <a:t> </a:t>
            </a:r>
            <a:r>
              <a:rPr sz="2400" dirty="0">
                <a:latin typeface="Times New Roman"/>
                <a:cs typeface="Times New Roman"/>
              </a:rPr>
              <a:t>data.</a:t>
            </a:r>
            <a:endParaRPr sz="2400">
              <a:latin typeface="Times New Roman"/>
              <a:cs typeface="Times New Roman"/>
            </a:endParaRPr>
          </a:p>
          <a:p>
            <a:pPr marL="287020" marR="132715" indent="-274320" algn="just">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Memory </a:t>
            </a:r>
            <a:r>
              <a:rPr sz="2400" dirty="0">
                <a:latin typeface="Times New Roman"/>
                <a:cs typeface="Times New Roman"/>
              </a:rPr>
              <a:t>arrays are arranged in </a:t>
            </a:r>
            <a:r>
              <a:rPr sz="2400" spc="-5" dirty="0">
                <a:latin typeface="Times New Roman"/>
                <a:cs typeface="Times New Roman"/>
              </a:rPr>
              <a:t>rows </a:t>
            </a:r>
            <a:r>
              <a:rPr sz="2400" dirty="0">
                <a:latin typeface="Times New Roman"/>
                <a:cs typeface="Times New Roman"/>
              </a:rPr>
              <a:t>and </a:t>
            </a:r>
            <a:r>
              <a:rPr sz="2400" spc="-5" dirty="0">
                <a:latin typeface="Times New Roman"/>
                <a:cs typeface="Times New Roman"/>
              </a:rPr>
              <a:t>columns </a:t>
            </a:r>
            <a:r>
              <a:rPr sz="2400" dirty="0">
                <a:latin typeface="Times New Roman"/>
                <a:cs typeface="Times New Roman"/>
              </a:rPr>
              <a:t>of  </a:t>
            </a:r>
            <a:r>
              <a:rPr sz="2400" spc="-10" dirty="0">
                <a:latin typeface="Times New Roman"/>
                <a:cs typeface="Times New Roman"/>
              </a:rPr>
              <a:t>memory </a:t>
            </a:r>
            <a:r>
              <a:rPr sz="2400" dirty="0">
                <a:latin typeface="Times New Roman"/>
                <a:cs typeface="Times New Roman"/>
              </a:rPr>
              <a:t>cells called </a:t>
            </a:r>
            <a:r>
              <a:rPr sz="2400" spc="-5" dirty="0">
                <a:latin typeface="Times New Roman"/>
                <a:cs typeface="Times New Roman"/>
              </a:rPr>
              <a:t>word </a:t>
            </a:r>
            <a:r>
              <a:rPr sz="2400" dirty="0">
                <a:latin typeface="Times New Roman"/>
                <a:cs typeface="Times New Roman"/>
              </a:rPr>
              <a:t>lines and bit lines,</a:t>
            </a:r>
            <a:r>
              <a:rPr sz="2400" spc="-100" dirty="0">
                <a:latin typeface="Times New Roman"/>
                <a:cs typeface="Times New Roman"/>
              </a:rPr>
              <a:t> </a:t>
            </a:r>
            <a:r>
              <a:rPr sz="2400" spc="-15" dirty="0">
                <a:latin typeface="Times New Roman"/>
                <a:cs typeface="Times New Roman"/>
              </a:rPr>
              <a:t>respectively.</a:t>
            </a:r>
            <a:endParaRPr sz="2400">
              <a:latin typeface="Times New Roman"/>
              <a:cs typeface="Times New Roman"/>
            </a:endParaRPr>
          </a:p>
          <a:p>
            <a:pPr marL="287020" marR="5080" indent="-274320" algn="just">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Each </a:t>
            </a:r>
            <a:r>
              <a:rPr sz="2400" spc="-10" dirty="0">
                <a:latin typeface="Times New Roman"/>
                <a:cs typeface="Times New Roman"/>
              </a:rPr>
              <a:t>memory </a:t>
            </a:r>
            <a:r>
              <a:rPr sz="2400" dirty="0">
                <a:latin typeface="Times New Roman"/>
                <a:cs typeface="Times New Roman"/>
              </a:rPr>
              <a:t>cell has a unique location or </a:t>
            </a:r>
            <a:r>
              <a:rPr sz="2400" spc="-5" dirty="0">
                <a:latin typeface="Times New Roman"/>
                <a:cs typeface="Times New Roman"/>
              </a:rPr>
              <a:t>address</a:t>
            </a:r>
            <a:r>
              <a:rPr sz="2400" spc="-120" dirty="0">
                <a:latin typeface="Times New Roman"/>
                <a:cs typeface="Times New Roman"/>
              </a:rPr>
              <a:t> </a:t>
            </a:r>
            <a:r>
              <a:rPr sz="2400" dirty="0">
                <a:latin typeface="Times New Roman"/>
                <a:cs typeface="Times New Roman"/>
              </a:rPr>
              <a:t>defined  by the </a:t>
            </a:r>
            <a:r>
              <a:rPr sz="2400" spc="-5" dirty="0">
                <a:latin typeface="Times New Roman"/>
                <a:cs typeface="Times New Roman"/>
              </a:rPr>
              <a:t>intersection </a:t>
            </a:r>
            <a:r>
              <a:rPr sz="2400" dirty="0">
                <a:latin typeface="Times New Roman"/>
                <a:cs typeface="Times New Roman"/>
              </a:rPr>
              <a:t>of a </a:t>
            </a:r>
            <a:r>
              <a:rPr sz="2400" spc="-5" dirty="0">
                <a:latin typeface="Times New Roman"/>
                <a:cs typeface="Times New Roman"/>
              </a:rPr>
              <a:t>row </a:t>
            </a:r>
            <a:r>
              <a:rPr sz="2400" dirty="0">
                <a:latin typeface="Times New Roman"/>
                <a:cs typeface="Times New Roman"/>
              </a:rPr>
              <a:t>and a</a:t>
            </a:r>
            <a:r>
              <a:rPr sz="2400" spc="-60" dirty="0">
                <a:latin typeface="Times New Roman"/>
                <a:cs typeface="Times New Roman"/>
              </a:rPr>
              <a:t> </a:t>
            </a:r>
            <a:r>
              <a:rPr sz="2400" spc="-5" dirty="0">
                <a:latin typeface="Times New Roman"/>
                <a:cs typeface="Times New Roman"/>
              </a:rPr>
              <a:t>column.</a:t>
            </a:r>
            <a:endParaRPr sz="2400">
              <a:latin typeface="Times New Roman"/>
              <a:cs typeface="Times New Roman"/>
            </a:endParaRPr>
          </a:p>
          <a:p>
            <a:pPr marL="287020" indent="-274320" algn="just">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DRAM </a:t>
            </a:r>
            <a:r>
              <a:rPr sz="2400" dirty="0">
                <a:latin typeface="Times New Roman"/>
                <a:cs typeface="Times New Roman"/>
              </a:rPr>
              <a:t>is cheaper than </a:t>
            </a:r>
            <a:r>
              <a:rPr sz="2400" spc="-5" dirty="0">
                <a:latin typeface="Times New Roman"/>
                <a:cs typeface="Times New Roman"/>
              </a:rPr>
              <a:t>SRAM </a:t>
            </a:r>
            <a:r>
              <a:rPr sz="2400" dirty="0">
                <a:latin typeface="Times New Roman"/>
                <a:cs typeface="Times New Roman"/>
              </a:rPr>
              <a:t>and uses half as</a:t>
            </a:r>
            <a:r>
              <a:rPr sz="2400" spc="-45" dirty="0">
                <a:latin typeface="Times New Roman"/>
                <a:cs typeface="Times New Roman"/>
              </a:rPr>
              <a:t> </a:t>
            </a:r>
            <a:r>
              <a:rPr sz="2400" spc="-5" dirty="0">
                <a:latin typeface="Times New Roman"/>
                <a:cs typeface="Times New Roman"/>
              </a:rPr>
              <a:t>many</a:t>
            </a:r>
            <a:endParaRPr sz="2400">
              <a:latin typeface="Times New Roman"/>
              <a:cs typeface="Times New Roman"/>
            </a:endParaRPr>
          </a:p>
          <a:p>
            <a:pPr marL="287020">
              <a:lnSpc>
                <a:spcPct val="100000"/>
              </a:lnSpc>
            </a:pPr>
            <a:r>
              <a:rPr sz="2400" dirty="0">
                <a:latin typeface="Times New Roman"/>
                <a:cs typeface="Times New Roman"/>
              </a:rPr>
              <a:t>transistors.</a:t>
            </a:r>
            <a:endParaRPr sz="24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9298"/>
            <a:ext cx="1924050" cy="513715"/>
          </a:xfrm>
          <a:prstGeom prst="rect">
            <a:avLst/>
          </a:prstGeom>
        </p:spPr>
        <p:txBody>
          <a:bodyPr vert="horz" wrap="square" lIns="0" tIns="13335" rIns="0" bIns="0" rtlCol="0">
            <a:spAutoFit/>
          </a:bodyPr>
          <a:lstStyle/>
          <a:p>
            <a:pPr marL="12700">
              <a:lnSpc>
                <a:spcPct val="100000"/>
              </a:lnSpc>
              <a:spcBef>
                <a:spcPts val="105"/>
              </a:spcBef>
            </a:pPr>
            <a:r>
              <a:rPr sz="3200" dirty="0"/>
              <a:t>8.</a:t>
            </a:r>
            <a:r>
              <a:rPr sz="3200" spc="-75" dirty="0"/>
              <a:t> </a:t>
            </a:r>
            <a:r>
              <a:rPr sz="3200" dirty="0"/>
              <a:t>SDRAM</a:t>
            </a:r>
            <a:endParaRPr sz="3200"/>
          </a:p>
        </p:txBody>
      </p:sp>
      <p:sp>
        <p:nvSpPr>
          <p:cNvPr id="3" name="object 3"/>
          <p:cNvSpPr txBox="1"/>
          <p:nvPr/>
        </p:nvSpPr>
        <p:spPr>
          <a:xfrm>
            <a:off x="307340" y="784601"/>
            <a:ext cx="8114030" cy="3105150"/>
          </a:xfrm>
          <a:prstGeom prst="rect">
            <a:avLst/>
          </a:prstGeom>
        </p:spPr>
        <p:txBody>
          <a:bodyPr vert="horz" wrap="square" lIns="0" tIns="12700" rIns="0" bIns="0" rtlCol="0">
            <a:spAutoFit/>
          </a:bodyPr>
          <a:lstStyle/>
          <a:p>
            <a:pPr marL="287020" marR="452120" indent="-274320" algn="just">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This key feature of </a:t>
            </a:r>
            <a:r>
              <a:rPr sz="2400" spc="-5" dirty="0">
                <a:latin typeface="Times New Roman"/>
                <a:cs typeface="Times New Roman"/>
              </a:rPr>
              <a:t>SDRAM </a:t>
            </a:r>
            <a:r>
              <a:rPr sz="2400" dirty="0">
                <a:latin typeface="Times New Roman"/>
                <a:cs typeface="Times New Roman"/>
              </a:rPr>
              <a:t>gives it an </a:t>
            </a:r>
            <a:r>
              <a:rPr sz="2400" spc="-5" dirty="0">
                <a:latin typeface="Times New Roman"/>
                <a:cs typeface="Times New Roman"/>
              </a:rPr>
              <a:t>important</a:t>
            </a:r>
            <a:r>
              <a:rPr sz="2400" spc="-110" dirty="0">
                <a:latin typeface="Times New Roman"/>
                <a:cs typeface="Times New Roman"/>
              </a:rPr>
              <a:t> </a:t>
            </a:r>
            <a:r>
              <a:rPr sz="2400" dirty="0">
                <a:latin typeface="Times New Roman"/>
                <a:cs typeface="Times New Roman"/>
              </a:rPr>
              <a:t>advantage  over </a:t>
            </a:r>
            <a:r>
              <a:rPr sz="2400" spc="-20" dirty="0">
                <a:latin typeface="Times New Roman"/>
                <a:cs typeface="Times New Roman"/>
              </a:rPr>
              <a:t>other, </a:t>
            </a:r>
            <a:r>
              <a:rPr sz="2400" dirty="0">
                <a:latin typeface="Times New Roman"/>
                <a:cs typeface="Times New Roman"/>
              </a:rPr>
              <a:t>asynchronous </a:t>
            </a:r>
            <a:r>
              <a:rPr sz="2400" spc="-10" dirty="0">
                <a:latin typeface="Times New Roman"/>
                <a:cs typeface="Times New Roman"/>
              </a:rPr>
              <a:t>memory </a:t>
            </a:r>
            <a:r>
              <a:rPr sz="2400" dirty="0">
                <a:latin typeface="Times New Roman"/>
                <a:cs typeface="Times New Roman"/>
              </a:rPr>
              <a:t>types, enabling data to be  delivered </a:t>
            </a:r>
            <a:r>
              <a:rPr sz="2400" spc="-10" dirty="0">
                <a:latin typeface="Times New Roman"/>
                <a:cs typeface="Times New Roman"/>
              </a:rPr>
              <a:t>off-chip </a:t>
            </a:r>
            <a:r>
              <a:rPr sz="2400" dirty="0">
                <a:latin typeface="Times New Roman"/>
                <a:cs typeface="Times New Roman"/>
              </a:rPr>
              <a:t>at burst rates of up to</a:t>
            </a:r>
            <a:r>
              <a:rPr sz="2400" spc="-110" dirty="0">
                <a:latin typeface="Times New Roman"/>
                <a:cs typeface="Times New Roman"/>
              </a:rPr>
              <a:t> </a:t>
            </a:r>
            <a:r>
              <a:rPr sz="2400" dirty="0">
                <a:latin typeface="Times New Roman"/>
                <a:cs typeface="Times New Roman"/>
              </a:rPr>
              <a:t>100MHz</a:t>
            </a:r>
            <a:endParaRPr sz="2400">
              <a:latin typeface="Times New Roman"/>
              <a:cs typeface="Times New Roman"/>
            </a:endParaRPr>
          </a:p>
          <a:p>
            <a:pPr marL="287020" indent="-274320" algn="just">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Once </a:t>
            </a:r>
            <a:r>
              <a:rPr sz="2400" dirty="0">
                <a:latin typeface="Times New Roman"/>
                <a:cs typeface="Times New Roman"/>
              </a:rPr>
              <a:t>the </a:t>
            </a:r>
            <a:r>
              <a:rPr sz="2400" spc="-5" dirty="0">
                <a:latin typeface="Times New Roman"/>
                <a:cs typeface="Times New Roman"/>
              </a:rPr>
              <a:t>burst </a:t>
            </a:r>
            <a:r>
              <a:rPr sz="2400" dirty="0">
                <a:latin typeface="Times New Roman"/>
                <a:cs typeface="Times New Roman"/>
              </a:rPr>
              <a:t>has started all </a:t>
            </a:r>
            <a:r>
              <a:rPr sz="2400" spc="-5" dirty="0">
                <a:latin typeface="Times New Roman"/>
                <a:cs typeface="Times New Roman"/>
              </a:rPr>
              <a:t>remaining </a:t>
            </a:r>
            <a:r>
              <a:rPr sz="2400" dirty="0">
                <a:latin typeface="Times New Roman"/>
                <a:cs typeface="Times New Roman"/>
              </a:rPr>
              <a:t>bits of the burst</a:t>
            </a:r>
            <a:r>
              <a:rPr sz="2400" spc="-100" dirty="0">
                <a:latin typeface="Times New Roman"/>
                <a:cs typeface="Times New Roman"/>
              </a:rPr>
              <a:t> </a:t>
            </a:r>
            <a:r>
              <a:rPr sz="2400" dirty="0">
                <a:latin typeface="Times New Roman"/>
                <a:cs typeface="Times New Roman"/>
              </a:rPr>
              <a:t>length</a:t>
            </a:r>
            <a:endParaRPr sz="2400">
              <a:latin typeface="Times New Roman"/>
              <a:cs typeface="Times New Roman"/>
            </a:endParaRPr>
          </a:p>
          <a:p>
            <a:pPr marL="287020" algn="just">
              <a:lnSpc>
                <a:spcPct val="100000"/>
              </a:lnSpc>
            </a:pPr>
            <a:r>
              <a:rPr sz="2400" dirty="0">
                <a:latin typeface="Times New Roman"/>
                <a:cs typeface="Times New Roman"/>
              </a:rPr>
              <a:t>are delivered at a 10ns</a:t>
            </a:r>
            <a:r>
              <a:rPr sz="2400" spc="-75" dirty="0">
                <a:latin typeface="Times New Roman"/>
                <a:cs typeface="Times New Roman"/>
              </a:rPr>
              <a:t> </a:t>
            </a:r>
            <a:r>
              <a:rPr sz="2400" dirty="0">
                <a:latin typeface="Times New Roman"/>
                <a:cs typeface="Times New Roman"/>
              </a:rPr>
              <a:t>rate.</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30" dirty="0">
                <a:latin typeface="Times New Roman"/>
                <a:cs typeface="Times New Roman"/>
              </a:rPr>
              <a:t>With </a:t>
            </a:r>
            <a:r>
              <a:rPr sz="2400" spc="-5" dirty="0">
                <a:latin typeface="Times New Roman"/>
                <a:cs typeface="Times New Roman"/>
              </a:rPr>
              <a:t>SDRAM </a:t>
            </a:r>
            <a:r>
              <a:rPr sz="2400" dirty="0">
                <a:latin typeface="Times New Roman"/>
                <a:cs typeface="Times New Roman"/>
              </a:rPr>
              <a:t>an on-chip burst counter allows the </a:t>
            </a:r>
            <a:r>
              <a:rPr sz="2400" spc="-5" dirty="0">
                <a:latin typeface="Times New Roman"/>
                <a:cs typeface="Times New Roman"/>
              </a:rPr>
              <a:t>column </a:t>
            </a:r>
            <a:r>
              <a:rPr sz="2400" dirty="0">
                <a:latin typeface="Times New Roman"/>
                <a:cs typeface="Times New Roman"/>
              </a:rPr>
              <a:t>part  of the address to be </a:t>
            </a:r>
            <a:r>
              <a:rPr sz="2400" spc="-5" dirty="0">
                <a:latin typeface="Times New Roman"/>
                <a:cs typeface="Times New Roman"/>
              </a:rPr>
              <a:t>incremented </a:t>
            </a:r>
            <a:r>
              <a:rPr sz="2400" dirty="0">
                <a:latin typeface="Times New Roman"/>
                <a:cs typeface="Times New Roman"/>
              </a:rPr>
              <a:t>very rapidly </a:t>
            </a:r>
            <a:r>
              <a:rPr sz="2400" spc="-5" dirty="0">
                <a:latin typeface="Times New Roman"/>
                <a:cs typeface="Times New Roman"/>
              </a:rPr>
              <a:t>which </a:t>
            </a:r>
            <a:r>
              <a:rPr sz="2400" dirty="0">
                <a:latin typeface="Times New Roman"/>
                <a:cs typeface="Times New Roman"/>
              </a:rPr>
              <a:t>helps</a:t>
            </a:r>
            <a:r>
              <a:rPr sz="2400" spc="-100" dirty="0">
                <a:latin typeface="Times New Roman"/>
                <a:cs typeface="Times New Roman"/>
              </a:rPr>
              <a:t> </a:t>
            </a:r>
            <a:r>
              <a:rPr sz="2400" dirty="0">
                <a:latin typeface="Times New Roman"/>
                <a:cs typeface="Times New Roman"/>
              </a:rPr>
              <a:t>speed  up </a:t>
            </a:r>
            <a:r>
              <a:rPr sz="2400" spc="-5" dirty="0">
                <a:latin typeface="Times New Roman"/>
                <a:cs typeface="Times New Roman"/>
              </a:rPr>
              <a:t>retrieval </a:t>
            </a:r>
            <a:r>
              <a:rPr sz="2400" dirty="0">
                <a:latin typeface="Times New Roman"/>
                <a:cs typeface="Times New Roman"/>
              </a:rPr>
              <a:t>of </a:t>
            </a:r>
            <a:r>
              <a:rPr sz="2400" spc="-5" dirty="0">
                <a:latin typeface="Times New Roman"/>
                <a:cs typeface="Times New Roman"/>
              </a:rPr>
              <a:t>information </a:t>
            </a:r>
            <a:r>
              <a:rPr sz="2400" dirty="0">
                <a:latin typeface="Times New Roman"/>
                <a:cs typeface="Times New Roman"/>
              </a:rPr>
              <a:t>in sequential reads</a:t>
            </a:r>
            <a:r>
              <a:rPr sz="2400" spc="-100" dirty="0">
                <a:latin typeface="Times New Roman"/>
                <a:cs typeface="Times New Roman"/>
              </a:rPr>
              <a:t> </a:t>
            </a:r>
            <a:r>
              <a:rPr sz="2400" spc="-15" dirty="0">
                <a:latin typeface="Times New Roman"/>
                <a:cs typeface="Times New Roman"/>
              </a:rPr>
              <a:t>considerably.</a:t>
            </a:r>
            <a:endParaRPr sz="2400">
              <a:latin typeface="Times New Roman"/>
              <a:cs typeface="Times New Roman"/>
            </a:endParaRPr>
          </a:p>
        </p:txBody>
      </p:sp>
      <p:sp>
        <p:nvSpPr>
          <p:cNvPr id="4" name="object 4"/>
          <p:cNvSpPr/>
          <p:nvPr/>
        </p:nvSpPr>
        <p:spPr>
          <a:xfrm>
            <a:off x="2819400" y="4572000"/>
            <a:ext cx="5410200" cy="2057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77</a:t>
            </a:fld>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0629"/>
            <a:ext cx="2907030" cy="514350"/>
          </a:xfrm>
          <a:prstGeom prst="rect">
            <a:avLst/>
          </a:prstGeom>
        </p:spPr>
        <p:txBody>
          <a:bodyPr vert="horz" wrap="square" lIns="0" tIns="13335" rIns="0" bIns="0" rtlCol="0">
            <a:spAutoFit/>
          </a:bodyPr>
          <a:lstStyle/>
          <a:p>
            <a:pPr marL="12700">
              <a:lnSpc>
                <a:spcPct val="100000"/>
              </a:lnSpc>
              <a:spcBef>
                <a:spcPts val="105"/>
              </a:spcBef>
            </a:pPr>
            <a:r>
              <a:rPr sz="3200" dirty="0"/>
              <a:t>9. DDR</a:t>
            </a:r>
            <a:r>
              <a:rPr sz="3200" spc="-85" dirty="0"/>
              <a:t> </a:t>
            </a:r>
            <a:r>
              <a:rPr sz="3200" dirty="0"/>
              <a:t>SDRAM</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78</a:t>
            </a:fld>
            <a:endParaRPr dirty="0"/>
          </a:p>
        </p:txBody>
      </p:sp>
      <p:sp>
        <p:nvSpPr>
          <p:cNvPr id="3" name="object 3"/>
          <p:cNvSpPr txBox="1"/>
          <p:nvPr/>
        </p:nvSpPr>
        <p:spPr>
          <a:xfrm>
            <a:off x="307340" y="1089401"/>
            <a:ext cx="8027670" cy="4644390"/>
          </a:xfrm>
          <a:prstGeom prst="rect">
            <a:avLst/>
          </a:prstGeom>
        </p:spPr>
        <p:txBody>
          <a:bodyPr vert="horz" wrap="square" lIns="0" tIns="12700" rIns="0" bIns="0" rtlCol="0">
            <a:spAutoFit/>
          </a:bodyPr>
          <a:lstStyle/>
          <a:p>
            <a:pPr marL="287020" marR="781685" indent="-274320">
              <a:lnSpc>
                <a:spcPct val="100000"/>
              </a:lnSpc>
              <a:spcBef>
                <a:spcPts val="100"/>
              </a:spcBef>
              <a:buClr>
                <a:srgbClr val="FE8537"/>
              </a:buClr>
              <a:buSzPct val="68750"/>
              <a:buFont typeface="Wingdings"/>
              <a:buChar char=""/>
              <a:tabLst>
                <a:tab pos="287020" algn="l"/>
              </a:tabLst>
            </a:pPr>
            <a:r>
              <a:rPr sz="2400" spc="-20" dirty="0">
                <a:latin typeface="Times New Roman"/>
                <a:cs typeface="Times New Roman"/>
              </a:rPr>
              <a:t>Traditionally, </a:t>
            </a:r>
            <a:r>
              <a:rPr sz="2400" dirty="0">
                <a:latin typeface="Times New Roman"/>
                <a:cs typeface="Times New Roman"/>
              </a:rPr>
              <a:t>to synchronize logic devices, data</a:t>
            </a:r>
            <a:r>
              <a:rPr sz="2400" spc="-170" dirty="0">
                <a:latin typeface="Times New Roman"/>
                <a:cs typeface="Times New Roman"/>
              </a:rPr>
              <a:t> </a:t>
            </a:r>
            <a:r>
              <a:rPr sz="2400" dirty="0">
                <a:latin typeface="Times New Roman"/>
                <a:cs typeface="Times New Roman"/>
              </a:rPr>
              <a:t>transfers  would occur on a clock</a:t>
            </a:r>
            <a:r>
              <a:rPr sz="2400" spc="-35" dirty="0">
                <a:latin typeface="Times New Roman"/>
                <a:cs typeface="Times New Roman"/>
              </a:rPr>
              <a:t> </a:t>
            </a:r>
            <a:r>
              <a:rPr sz="2400" dirty="0">
                <a:latin typeface="Times New Roman"/>
                <a:cs typeface="Times New Roman"/>
              </a:rPr>
              <a:t>edge.</a:t>
            </a:r>
            <a:endParaRPr sz="2400">
              <a:latin typeface="Times New Roman"/>
              <a:cs typeface="Times New Roman"/>
            </a:endParaRPr>
          </a:p>
          <a:p>
            <a:pPr marL="287020" marR="17653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As a clock pulse oscillates between 1 and 0, data </a:t>
            </a:r>
            <a:r>
              <a:rPr sz="2400" spc="-5" dirty="0">
                <a:latin typeface="Times New Roman"/>
                <a:cs typeface="Times New Roman"/>
              </a:rPr>
              <a:t>would </a:t>
            </a:r>
            <a:r>
              <a:rPr sz="2400" dirty="0">
                <a:latin typeface="Times New Roman"/>
                <a:cs typeface="Times New Roman"/>
              </a:rPr>
              <a:t>be  output on either the rising edge (as the pulse changes from a</a:t>
            </a:r>
            <a:r>
              <a:rPr sz="2400" spc="-225" dirty="0">
                <a:latin typeface="Times New Roman"/>
                <a:cs typeface="Times New Roman"/>
              </a:rPr>
              <a:t> </a:t>
            </a:r>
            <a:r>
              <a:rPr sz="2400" dirty="0">
                <a:latin typeface="Times New Roman"/>
                <a:cs typeface="Times New Roman"/>
              </a:rPr>
              <a:t>0  to a 1) or on the falling</a:t>
            </a:r>
            <a:r>
              <a:rPr sz="2400" spc="-65" dirty="0">
                <a:latin typeface="Times New Roman"/>
                <a:cs typeface="Times New Roman"/>
              </a:rPr>
              <a:t> </a:t>
            </a:r>
            <a:r>
              <a:rPr sz="2400" dirty="0">
                <a:latin typeface="Times New Roman"/>
                <a:cs typeface="Times New Roman"/>
              </a:rPr>
              <a:t>edge.</a:t>
            </a:r>
            <a:endParaRPr sz="2400">
              <a:latin typeface="Times New Roman"/>
              <a:cs typeface="Times New Roman"/>
            </a:endParaRPr>
          </a:p>
          <a:p>
            <a:pPr marL="287020" marR="316865" indent="-274320">
              <a:lnSpc>
                <a:spcPct val="100000"/>
              </a:lnSpc>
              <a:spcBef>
                <a:spcPts val="605"/>
              </a:spcBef>
              <a:buClr>
                <a:srgbClr val="FE8537"/>
              </a:buClr>
              <a:buSzPct val="68750"/>
              <a:buFont typeface="Wingdings"/>
              <a:buChar char=""/>
              <a:tabLst>
                <a:tab pos="287020" algn="l"/>
              </a:tabLst>
            </a:pPr>
            <a:r>
              <a:rPr sz="2400" spc="-5" dirty="0">
                <a:latin typeface="Times New Roman"/>
                <a:cs typeface="Times New Roman"/>
              </a:rPr>
              <a:t>DDR DRAM works </a:t>
            </a:r>
            <a:r>
              <a:rPr sz="2400" dirty="0">
                <a:latin typeface="Times New Roman"/>
                <a:cs typeface="Times New Roman"/>
              </a:rPr>
              <a:t>by allowing the activation of output  operations on the chip to occur on both the rising and falling  edge of the crock, thereby providing an </a:t>
            </a:r>
            <a:r>
              <a:rPr sz="2400" spc="-10" dirty="0">
                <a:latin typeface="Times New Roman"/>
                <a:cs typeface="Times New Roman"/>
              </a:rPr>
              <a:t>effective </a:t>
            </a:r>
            <a:r>
              <a:rPr sz="2400" dirty="0">
                <a:latin typeface="Times New Roman"/>
                <a:cs typeface="Times New Roman"/>
              </a:rPr>
              <a:t>doubling</a:t>
            </a:r>
            <a:r>
              <a:rPr sz="2400" spc="-160" dirty="0">
                <a:latin typeface="Times New Roman"/>
                <a:cs typeface="Times New Roman"/>
              </a:rPr>
              <a:t> </a:t>
            </a:r>
            <a:r>
              <a:rPr sz="2400" dirty="0">
                <a:latin typeface="Times New Roman"/>
                <a:cs typeface="Times New Roman"/>
              </a:rPr>
              <a:t>of  the clock frequency without increasing the actual</a:t>
            </a:r>
            <a:r>
              <a:rPr sz="2400" spc="-185" dirty="0">
                <a:latin typeface="Times New Roman"/>
                <a:cs typeface="Times New Roman"/>
              </a:rPr>
              <a:t> </a:t>
            </a:r>
            <a:r>
              <a:rPr sz="2400" spc="-20" dirty="0">
                <a:latin typeface="Times New Roman"/>
                <a:cs typeface="Times New Roman"/>
              </a:rPr>
              <a:t>frequency.</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DDR </a:t>
            </a:r>
            <a:r>
              <a:rPr sz="2400" spc="-10" dirty="0">
                <a:latin typeface="Times New Roman"/>
                <a:cs typeface="Times New Roman"/>
              </a:rPr>
              <a:t>memory </a:t>
            </a:r>
            <a:r>
              <a:rPr sz="2400" dirty="0">
                <a:latin typeface="Times New Roman"/>
                <a:cs typeface="Times New Roman"/>
              </a:rPr>
              <a:t>chips are </a:t>
            </a:r>
            <a:r>
              <a:rPr sz="2400" spc="-10" dirty="0">
                <a:latin typeface="Times New Roman"/>
                <a:cs typeface="Times New Roman"/>
              </a:rPr>
              <a:t>commonly </a:t>
            </a:r>
            <a:r>
              <a:rPr sz="2400" dirty="0">
                <a:latin typeface="Times New Roman"/>
                <a:cs typeface="Times New Roman"/>
              </a:rPr>
              <a:t>referred to by their data  transfer rate. This value is </a:t>
            </a:r>
            <a:r>
              <a:rPr sz="2400" spc="-5" dirty="0">
                <a:latin typeface="Times New Roman"/>
                <a:cs typeface="Times New Roman"/>
              </a:rPr>
              <a:t>calculated </a:t>
            </a:r>
            <a:r>
              <a:rPr sz="2400" dirty="0">
                <a:latin typeface="Times New Roman"/>
                <a:cs typeface="Times New Roman"/>
              </a:rPr>
              <a:t>by doubling the </a:t>
            </a:r>
            <a:r>
              <a:rPr sz="2400" spc="-5" dirty="0">
                <a:latin typeface="Times New Roman"/>
                <a:cs typeface="Times New Roman"/>
              </a:rPr>
              <a:t>bus</a:t>
            </a:r>
            <a:r>
              <a:rPr sz="2400" spc="-215" dirty="0">
                <a:latin typeface="Times New Roman"/>
                <a:cs typeface="Times New Roman"/>
              </a:rPr>
              <a:t> </a:t>
            </a:r>
            <a:r>
              <a:rPr sz="2400" dirty="0">
                <a:latin typeface="Times New Roman"/>
                <a:cs typeface="Times New Roman"/>
              </a:rPr>
              <a:t>speed  to reflect double data</a:t>
            </a:r>
            <a:r>
              <a:rPr sz="2400" spc="-70" dirty="0">
                <a:latin typeface="Times New Roman"/>
                <a:cs typeface="Times New Roman"/>
              </a:rPr>
              <a:t> </a:t>
            </a:r>
            <a:r>
              <a:rPr sz="2400" dirty="0">
                <a:latin typeface="Times New Roman"/>
                <a:cs typeface="Times New Roman"/>
              </a:rPr>
              <a:t>rate.</a:t>
            </a:r>
            <a:endParaRPr sz="24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0629"/>
            <a:ext cx="7732395" cy="514350"/>
          </a:xfrm>
          <a:prstGeom prst="rect">
            <a:avLst/>
          </a:prstGeom>
        </p:spPr>
        <p:txBody>
          <a:bodyPr vert="horz" wrap="square" lIns="0" tIns="13335" rIns="0" bIns="0" rtlCol="0">
            <a:spAutoFit/>
          </a:bodyPr>
          <a:lstStyle/>
          <a:p>
            <a:pPr marL="12700">
              <a:lnSpc>
                <a:spcPct val="100000"/>
              </a:lnSpc>
              <a:spcBef>
                <a:spcPts val="105"/>
              </a:spcBef>
            </a:pPr>
            <a:r>
              <a:rPr sz="3200" dirty="0"/>
              <a:t>10. SLDRAM (S</a:t>
            </a:r>
            <a:r>
              <a:rPr sz="2550" dirty="0"/>
              <a:t>YNCHRONOUS</a:t>
            </a:r>
            <a:r>
              <a:rPr sz="3200" dirty="0"/>
              <a:t>-L</a:t>
            </a:r>
            <a:r>
              <a:rPr sz="2550" dirty="0"/>
              <a:t>INK</a:t>
            </a:r>
            <a:r>
              <a:rPr sz="2550" spc="150" dirty="0"/>
              <a:t> </a:t>
            </a:r>
            <a:r>
              <a:rPr sz="3200" dirty="0"/>
              <a:t>DRAM)</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79</a:t>
            </a:fld>
            <a:endParaRPr dirty="0"/>
          </a:p>
        </p:txBody>
      </p:sp>
      <p:sp>
        <p:nvSpPr>
          <p:cNvPr id="3" name="object 3"/>
          <p:cNvSpPr txBox="1"/>
          <p:nvPr/>
        </p:nvSpPr>
        <p:spPr>
          <a:xfrm>
            <a:off x="383540" y="1318001"/>
            <a:ext cx="7944484" cy="3180715"/>
          </a:xfrm>
          <a:prstGeom prst="rect">
            <a:avLst/>
          </a:prstGeom>
        </p:spPr>
        <p:txBody>
          <a:bodyPr vert="horz" wrap="square" lIns="0" tIns="12700" rIns="0" bIns="0" rtlCol="0">
            <a:spAutoFit/>
          </a:bodyPr>
          <a:lstStyle/>
          <a:p>
            <a:pPr marL="287020" marR="189230"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SLDRAM </a:t>
            </a:r>
            <a:r>
              <a:rPr sz="2400" dirty="0">
                <a:latin typeface="Times New Roman"/>
                <a:cs typeface="Times New Roman"/>
              </a:rPr>
              <a:t>boasted higher </a:t>
            </a:r>
            <a:r>
              <a:rPr sz="2400" spc="-5" dirty="0">
                <a:latin typeface="Times New Roman"/>
                <a:cs typeface="Times New Roman"/>
              </a:rPr>
              <a:t>performance </a:t>
            </a:r>
            <a:r>
              <a:rPr sz="2400" dirty="0">
                <a:latin typeface="Times New Roman"/>
                <a:cs typeface="Times New Roman"/>
              </a:rPr>
              <a:t>and </a:t>
            </a:r>
            <a:r>
              <a:rPr sz="2400" spc="-5" dirty="0">
                <a:latin typeface="Times New Roman"/>
                <a:cs typeface="Times New Roman"/>
              </a:rPr>
              <a:t>competed </a:t>
            </a:r>
            <a:r>
              <a:rPr sz="2400" dirty="0">
                <a:latin typeface="Times New Roman"/>
                <a:cs typeface="Times New Roman"/>
              </a:rPr>
              <a:t>against  </a:t>
            </a:r>
            <a:r>
              <a:rPr sz="2400" spc="-5" dirty="0">
                <a:latin typeface="Times New Roman"/>
                <a:cs typeface="Times New Roman"/>
              </a:rPr>
              <a:t>RDRAM.</a:t>
            </a:r>
            <a:endParaRPr sz="2400">
              <a:latin typeface="Times New Roman"/>
              <a:cs typeface="Times New Roman"/>
            </a:endParaRPr>
          </a:p>
          <a:p>
            <a:pPr marL="287020" marR="126364" indent="-274320">
              <a:lnSpc>
                <a:spcPct val="100000"/>
              </a:lnSpc>
              <a:spcBef>
                <a:spcPts val="600"/>
              </a:spcBef>
              <a:buClr>
                <a:srgbClr val="FE8537"/>
              </a:buClr>
              <a:buSzPct val="68750"/>
              <a:buFont typeface="Wingdings"/>
              <a:buChar char=""/>
              <a:tabLst>
                <a:tab pos="287020" algn="l"/>
              </a:tabLst>
            </a:pPr>
            <a:r>
              <a:rPr sz="2400" spc="-5" dirty="0">
                <a:latin typeface="Times New Roman"/>
                <a:cs typeface="Times New Roman"/>
              </a:rPr>
              <a:t>SLDRAM was </a:t>
            </a:r>
            <a:r>
              <a:rPr sz="2400" dirty="0">
                <a:latin typeface="Times New Roman"/>
                <a:cs typeface="Times New Roman"/>
              </a:rPr>
              <a:t>an open standard and did not require</a:t>
            </a:r>
            <a:r>
              <a:rPr sz="2400" spc="-70" dirty="0">
                <a:latin typeface="Times New Roman"/>
                <a:cs typeface="Times New Roman"/>
              </a:rPr>
              <a:t> </a:t>
            </a:r>
            <a:r>
              <a:rPr sz="2400" spc="-5" dirty="0">
                <a:latin typeface="Times New Roman"/>
                <a:cs typeface="Times New Roman"/>
              </a:rPr>
              <a:t>licensing  </a:t>
            </a:r>
            <a:r>
              <a:rPr sz="2400" dirty="0">
                <a:latin typeface="Times New Roman"/>
                <a:cs typeface="Times New Roman"/>
              </a:rPr>
              <a:t>fees.</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specifications called for a 64-bit </a:t>
            </a:r>
            <a:r>
              <a:rPr sz="2400" spc="-5" dirty="0">
                <a:latin typeface="Times New Roman"/>
                <a:cs typeface="Times New Roman"/>
              </a:rPr>
              <a:t>bus </a:t>
            </a:r>
            <a:r>
              <a:rPr sz="2400" dirty="0">
                <a:latin typeface="Times New Roman"/>
                <a:cs typeface="Times New Roman"/>
              </a:rPr>
              <a:t>running at a 200,</a:t>
            </a:r>
            <a:r>
              <a:rPr sz="2400" spc="-190" dirty="0">
                <a:latin typeface="Times New Roman"/>
                <a:cs typeface="Times New Roman"/>
              </a:rPr>
              <a:t> </a:t>
            </a:r>
            <a:r>
              <a:rPr sz="2400" dirty="0">
                <a:latin typeface="Times New Roman"/>
                <a:cs typeface="Times New Roman"/>
              </a:rPr>
              <a:t>300  or 400 </a:t>
            </a:r>
            <a:r>
              <a:rPr sz="2400" spc="-5" dirty="0">
                <a:latin typeface="Times New Roman"/>
                <a:cs typeface="Times New Roman"/>
              </a:rPr>
              <a:t>MHz </a:t>
            </a:r>
            <a:r>
              <a:rPr sz="2400" dirty="0">
                <a:latin typeface="Times New Roman"/>
                <a:cs typeface="Times New Roman"/>
              </a:rPr>
              <a:t>clock</a:t>
            </a:r>
            <a:r>
              <a:rPr sz="2400" spc="-25" dirty="0">
                <a:latin typeface="Times New Roman"/>
                <a:cs typeface="Times New Roman"/>
              </a:rPr>
              <a:t> </a:t>
            </a:r>
            <a:r>
              <a:rPr sz="2400" spc="-20" dirty="0">
                <a:latin typeface="Times New Roman"/>
                <a:cs typeface="Times New Roman"/>
              </a:rPr>
              <a:t>frequency.</a:t>
            </a:r>
            <a:endParaRPr sz="2400">
              <a:latin typeface="Times New Roman"/>
              <a:cs typeface="Times New Roman"/>
            </a:endParaRPr>
          </a:p>
          <a:p>
            <a:pPr marL="287020" marR="36576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This is achieved by all signals being on the </a:t>
            </a:r>
            <a:r>
              <a:rPr sz="2400" spc="-5" dirty="0">
                <a:latin typeface="Times New Roman"/>
                <a:cs typeface="Times New Roman"/>
              </a:rPr>
              <a:t>same </a:t>
            </a:r>
            <a:r>
              <a:rPr sz="2400" dirty="0">
                <a:latin typeface="Times New Roman"/>
                <a:cs typeface="Times New Roman"/>
              </a:rPr>
              <a:t>line and  thereby avoiding the </a:t>
            </a:r>
            <a:r>
              <a:rPr sz="2400" spc="-5" dirty="0">
                <a:latin typeface="Times New Roman"/>
                <a:cs typeface="Times New Roman"/>
              </a:rPr>
              <a:t>synchronization time </a:t>
            </a:r>
            <a:r>
              <a:rPr sz="2400" dirty="0">
                <a:latin typeface="Times New Roman"/>
                <a:cs typeface="Times New Roman"/>
              </a:rPr>
              <a:t>of </a:t>
            </a:r>
            <a:r>
              <a:rPr sz="2400" spc="-5" dirty="0">
                <a:latin typeface="Times New Roman"/>
                <a:cs typeface="Times New Roman"/>
              </a:rPr>
              <a:t>multiple</a:t>
            </a:r>
            <a:r>
              <a:rPr sz="2400" spc="-114" dirty="0">
                <a:latin typeface="Times New Roman"/>
                <a:cs typeface="Times New Roman"/>
              </a:rPr>
              <a:t> </a:t>
            </a:r>
            <a:r>
              <a:rPr sz="2400" dirty="0">
                <a:latin typeface="Times New Roman"/>
                <a:cs typeface="Times New Roman"/>
              </a:rPr>
              <a:t>lines.</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8210" y="403295"/>
            <a:ext cx="6934200" cy="4562475"/>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79166"/>
              <a:buFont typeface="Wingdings 2"/>
              <a:buChar char=""/>
              <a:tabLst>
                <a:tab pos="286385" algn="l"/>
                <a:tab pos="287020" algn="l"/>
              </a:tabLst>
            </a:pPr>
            <a:r>
              <a:rPr sz="2400" b="1" spc="-5" dirty="0">
                <a:latin typeface="Times New Roman"/>
                <a:cs typeface="Times New Roman"/>
              </a:rPr>
              <a:t>CPU </a:t>
            </a:r>
            <a:r>
              <a:rPr sz="2400" b="1" dirty="0">
                <a:latin typeface="Times New Roman"/>
                <a:cs typeface="Times New Roman"/>
              </a:rPr>
              <a:t>(Central </a:t>
            </a:r>
            <a:r>
              <a:rPr sz="2400" b="1" spc="-5" dirty="0">
                <a:latin typeface="Times New Roman"/>
                <a:cs typeface="Times New Roman"/>
              </a:rPr>
              <a:t>Processing Unit) </a:t>
            </a:r>
            <a:r>
              <a:rPr sz="2400" dirty="0">
                <a:latin typeface="Times New Roman"/>
                <a:cs typeface="Times New Roman"/>
              </a:rPr>
              <a:t>also called</a:t>
            </a:r>
            <a:r>
              <a:rPr sz="2400" spc="-50" dirty="0">
                <a:latin typeface="Times New Roman"/>
                <a:cs typeface="Times New Roman"/>
              </a:rPr>
              <a:t> </a:t>
            </a:r>
            <a:r>
              <a:rPr sz="2400" dirty="0">
                <a:latin typeface="Times New Roman"/>
                <a:cs typeface="Times New Roman"/>
              </a:rPr>
              <a:t>the</a:t>
            </a:r>
            <a:endParaRPr sz="2400">
              <a:latin typeface="Times New Roman"/>
              <a:cs typeface="Times New Roman"/>
            </a:endParaRPr>
          </a:p>
          <a:p>
            <a:pPr marL="287020">
              <a:lnSpc>
                <a:spcPct val="100000"/>
              </a:lnSpc>
            </a:pPr>
            <a:r>
              <a:rPr sz="2400" dirty="0">
                <a:latin typeface="Times New Roman"/>
                <a:cs typeface="Times New Roman"/>
              </a:rPr>
              <a:t>Microprocessor or “The Brain” of the</a:t>
            </a:r>
            <a:r>
              <a:rPr sz="2400" spc="-110" dirty="0">
                <a:latin typeface="Times New Roman"/>
                <a:cs typeface="Times New Roman"/>
              </a:rPr>
              <a:t> </a:t>
            </a:r>
            <a:r>
              <a:rPr sz="2400" spc="-20" dirty="0">
                <a:latin typeface="Times New Roman"/>
                <a:cs typeface="Times New Roman"/>
              </a:rPr>
              <a:t>Computer.</a:t>
            </a:r>
            <a:endParaRPr sz="2400">
              <a:latin typeface="Times New Roman"/>
              <a:cs typeface="Times New Roman"/>
            </a:endParaRPr>
          </a:p>
          <a:p>
            <a:pPr marL="287020" marR="5080" indent="-274320">
              <a:lnSpc>
                <a:spcPct val="100000"/>
              </a:lnSpc>
              <a:spcBef>
                <a:spcPts val="575"/>
              </a:spcBef>
              <a:buClr>
                <a:srgbClr val="FE8537"/>
              </a:buClr>
              <a:buSzPct val="79166"/>
              <a:buFont typeface="Wingdings 2"/>
              <a:buChar char=""/>
              <a:tabLst>
                <a:tab pos="286385" algn="l"/>
                <a:tab pos="287020" algn="l"/>
              </a:tabLst>
            </a:pPr>
            <a:r>
              <a:rPr sz="2400" spc="-5" dirty="0">
                <a:latin typeface="Times New Roman"/>
                <a:cs typeface="Times New Roman"/>
              </a:rPr>
              <a:t>Processor </a:t>
            </a:r>
            <a:r>
              <a:rPr sz="2400" dirty="0">
                <a:latin typeface="Times New Roman"/>
                <a:cs typeface="Times New Roman"/>
              </a:rPr>
              <a:t>speed: The speed at which a</a:t>
            </a:r>
            <a:r>
              <a:rPr sz="2400" spc="-105" dirty="0">
                <a:latin typeface="Times New Roman"/>
                <a:cs typeface="Times New Roman"/>
              </a:rPr>
              <a:t> </a:t>
            </a:r>
            <a:r>
              <a:rPr sz="2400" spc="-5" dirty="0">
                <a:latin typeface="Times New Roman"/>
                <a:cs typeface="Times New Roman"/>
              </a:rPr>
              <a:t>microprocessor  </a:t>
            </a:r>
            <a:r>
              <a:rPr sz="2400" dirty="0">
                <a:latin typeface="Times New Roman"/>
                <a:cs typeface="Times New Roman"/>
              </a:rPr>
              <a:t>executes instructions. This is usually </a:t>
            </a:r>
            <a:r>
              <a:rPr sz="2400" spc="-5" dirty="0">
                <a:latin typeface="Times New Roman"/>
                <a:cs typeface="Times New Roman"/>
              </a:rPr>
              <a:t>measured </a:t>
            </a:r>
            <a:r>
              <a:rPr sz="2400" dirty="0">
                <a:latin typeface="Times New Roman"/>
                <a:cs typeface="Times New Roman"/>
              </a:rPr>
              <a:t>in  </a:t>
            </a:r>
            <a:r>
              <a:rPr sz="2400" spc="-5" dirty="0">
                <a:latin typeface="Times New Roman"/>
                <a:cs typeface="Times New Roman"/>
              </a:rPr>
              <a:t>megahertz</a:t>
            </a:r>
            <a:r>
              <a:rPr sz="2400" spc="-30" dirty="0">
                <a:latin typeface="Times New Roman"/>
                <a:cs typeface="Times New Roman"/>
              </a:rPr>
              <a:t> </a:t>
            </a:r>
            <a:r>
              <a:rPr sz="2400" dirty="0">
                <a:latin typeface="Times New Roman"/>
                <a:cs typeface="Times New Roman"/>
              </a:rPr>
              <a:t>(MHz).</a:t>
            </a:r>
            <a:endParaRPr sz="2400">
              <a:latin typeface="Times New Roman"/>
              <a:cs typeface="Times New Roman"/>
            </a:endParaRPr>
          </a:p>
          <a:p>
            <a:pPr marL="287020" indent="-274320">
              <a:lnSpc>
                <a:spcPct val="100000"/>
              </a:lnSpc>
              <a:spcBef>
                <a:spcPts val="580"/>
              </a:spcBef>
              <a:buClr>
                <a:srgbClr val="FE8537"/>
              </a:buClr>
              <a:buSzPct val="79166"/>
              <a:buFont typeface="Wingdings 2"/>
              <a:buChar char=""/>
              <a:tabLst>
                <a:tab pos="286385" algn="l"/>
                <a:tab pos="287020" algn="l"/>
              </a:tabLst>
            </a:pPr>
            <a:r>
              <a:rPr sz="2400" dirty="0">
                <a:latin typeface="Times New Roman"/>
                <a:cs typeface="Times New Roman"/>
              </a:rPr>
              <a:t>Brands of Processors</a:t>
            </a:r>
            <a:r>
              <a:rPr sz="2400" spc="-10" dirty="0">
                <a:latin typeface="Times New Roman"/>
                <a:cs typeface="Times New Roman"/>
              </a:rPr>
              <a:t> </a:t>
            </a:r>
            <a:r>
              <a:rPr sz="2400" dirty="0">
                <a:latin typeface="Times New Roman"/>
                <a:cs typeface="Times New Roman"/>
              </a:rPr>
              <a:t>include:</a:t>
            </a:r>
            <a:endParaRPr sz="2400">
              <a:latin typeface="Times New Roman"/>
              <a:cs typeface="Times New Roman"/>
            </a:endParaRPr>
          </a:p>
          <a:p>
            <a:pPr marL="560705" lvl="1" indent="-183515">
              <a:lnSpc>
                <a:spcPct val="100000"/>
              </a:lnSpc>
              <a:spcBef>
                <a:spcPts val="575"/>
              </a:spcBef>
              <a:buClr>
                <a:srgbClr val="E0752E"/>
              </a:buClr>
              <a:buSzPct val="60416"/>
              <a:buFont typeface="Wingdings"/>
              <a:buChar char=""/>
              <a:tabLst>
                <a:tab pos="561340" algn="l"/>
              </a:tabLst>
            </a:pPr>
            <a:r>
              <a:rPr sz="2400" dirty="0">
                <a:latin typeface="Times New Roman"/>
                <a:cs typeface="Times New Roman"/>
              </a:rPr>
              <a:t>Pentium</a:t>
            </a:r>
            <a:endParaRPr sz="2400">
              <a:latin typeface="Times New Roman"/>
              <a:cs typeface="Times New Roman"/>
            </a:endParaRPr>
          </a:p>
          <a:p>
            <a:pPr marL="560705" lvl="1" indent="-183515">
              <a:lnSpc>
                <a:spcPct val="100000"/>
              </a:lnSpc>
              <a:spcBef>
                <a:spcPts val="580"/>
              </a:spcBef>
              <a:buClr>
                <a:srgbClr val="E0752E"/>
              </a:buClr>
              <a:buSzPct val="60416"/>
              <a:buFont typeface="Wingdings"/>
              <a:buChar char=""/>
              <a:tabLst>
                <a:tab pos="561340" algn="l"/>
              </a:tabLst>
            </a:pPr>
            <a:r>
              <a:rPr sz="2400" dirty="0">
                <a:latin typeface="Times New Roman"/>
                <a:cs typeface="Times New Roman"/>
              </a:rPr>
              <a:t>Celeron</a:t>
            </a:r>
            <a:endParaRPr sz="2400">
              <a:latin typeface="Times New Roman"/>
              <a:cs typeface="Times New Roman"/>
            </a:endParaRPr>
          </a:p>
          <a:p>
            <a:pPr marL="560705" lvl="1" indent="-183515">
              <a:lnSpc>
                <a:spcPct val="100000"/>
              </a:lnSpc>
              <a:spcBef>
                <a:spcPts val="575"/>
              </a:spcBef>
              <a:buClr>
                <a:srgbClr val="E0752E"/>
              </a:buClr>
              <a:buSzPct val="60416"/>
              <a:buFont typeface="Wingdings"/>
              <a:buChar char=""/>
              <a:tabLst>
                <a:tab pos="561340" algn="l"/>
              </a:tabLst>
            </a:pPr>
            <a:r>
              <a:rPr sz="2400" spc="-5" dirty="0">
                <a:latin typeface="Times New Roman"/>
                <a:cs typeface="Times New Roman"/>
              </a:rPr>
              <a:t>MAC</a:t>
            </a:r>
            <a:endParaRPr sz="2400">
              <a:latin typeface="Times New Roman"/>
              <a:cs typeface="Times New Roman"/>
            </a:endParaRPr>
          </a:p>
          <a:p>
            <a:pPr marL="560705" lvl="1" indent="-183515">
              <a:lnSpc>
                <a:spcPct val="100000"/>
              </a:lnSpc>
              <a:spcBef>
                <a:spcPts val="575"/>
              </a:spcBef>
              <a:buClr>
                <a:srgbClr val="E0752E"/>
              </a:buClr>
              <a:buSzPct val="60416"/>
              <a:buFont typeface="Wingdings"/>
              <a:buChar char=""/>
              <a:tabLst>
                <a:tab pos="561340" algn="l"/>
              </a:tabLst>
            </a:pPr>
            <a:r>
              <a:rPr sz="2400" spc="-5" dirty="0">
                <a:latin typeface="Times New Roman"/>
                <a:cs typeface="Times New Roman"/>
              </a:rPr>
              <a:t>AMD</a:t>
            </a:r>
            <a:endParaRPr sz="2400">
              <a:latin typeface="Times New Roman"/>
              <a:cs typeface="Times New Roman"/>
            </a:endParaRPr>
          </a:p>
          <a:p>
            <a:pPr marL="560705" lvl="1" indent="-183515">
              <a:lnSpc>
                <a:spcPct val="100000"/>
              </a:lnSpc>
              <a:spcBef>
                <a:spcPts val="580"/>
              </a:spcBef>
              <a:buClr>
                <a:srgbClr val="E0752E"/>
              </a:buClr>
              <a:buSzPct val="60416"/>
              <a:buFont typeface="Wingdings"/>
              <a:buChar char=""/>
              <a:tabLst>
                <a:tab pos="561340" algn="l"/>
              </a:tabLst>
            </a:pPr>
            <a:r>
              <a:rPr sz="2400" spc="-5" dirty="0">
                <a:latin typeface="Times New Roman"/>
                <a:cs typeface="Times New Roman"/>
              </a:rPr>
              <a:t>Cyrix</a:t>
            </a:r>
            <a:endParaRPr sz="2400">
              <a:latin typeface="Times New Roman"/>
              <a:cs typeface="Times New Roman"/>
            </a:endParaRPr>
          </a:p>
        </p:txBody>
      </p:sp>
      <p:grpSp>
        <p:nvGrpSpPr>
          <p:cNvPr id="3" name="object 3"/>
          <p:cNvGrpSpPr/>
          <p:nvPr/>
        </p:nvGrpSpPr>
        <p:grpSpPr>
          <a:xfrm>
            <a:off x="3800421" y="3419459"/>
            <a:ext cx="4243705" cy="3220720"/>
            <a:chOff x="3800421" y="3419459"/>
            <a:chExt cx="4243705" cy="3220720"/>
          </a:xfrm>
        </p:grpSpPr>
        <p:sp>
          <p:nvSpPr>
            <p:cNvPr id="4" name="object 4"/>
            <p:cNvSpPr/>
            <p:nvPr/>
          </p:nvSpPr>
          <p:spPr>
            <a:xfrm>
              <a:off x="3875531" y="3494532"/>
              <a:ext cx="4168139" cy="3145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809999" y="3429000"/>
              <a:ext cx="4146163" cy="31242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05184" y="3424222"/>
              <a:ext cx="4156075" cy="3134360"/>
            </a:xfrm>
            <a:custGeom>
              <a:avLst/>
              <a:gdLst/>
              <a:ahLst/>
              <a:cxnLst/>
              <a:rect l="l" t="t" r="r" b="b"/>
              <a:pathLst>
                <a:path w="4156075" h="3134359">
                  <a:moveTo>
                    <a:pt x="0" y="3133740"/>
                  </a:moveTo>
                  <a:lnTo>
                    <a:pt x="4155673" y="3133740"/>
                  </a:lnTo>
                  <a:lnTo>
                    <a:pt x="4155673" y="0"/>
                  </a:lnTo>
                  <a:lnTo>
                    <a:pt x="0" y="0"/>
                  </a:lnTo>
                  <a:lnTo>
                    <a:pt x="0" y="3133740"/>
                  </a:lnTo>
                  <a:close/>
                </a:path>
              </a:pathLst>
            </a:custGeom>
            <a:ln w="9524">
              <a:solidFill>
                <a:srgbClr val="FFF39C"/>
              </a:solidFill>
            </a:ln>
          </p:spPr>
          <p:txBody>
            <a:bodyPr wrap="square" lIns="0" tIns="0" rIns="0" bIns="0" rtlCol="0"/>
            <a:lstStyle/>
            <a:p>
              <a:endParaRPr/>
            </a:p>
          </p:txBody>
        </p:sp>
      </p:grpSp>
      <p:sp>
        <p:nvSpPr>
          <p:cNvPr id="7" name="object 7"/>
          <p:cNvSpPr txBox="1"/>
          <p:nvPr/>
        </p:nvSpPr>
        <p:spPr>
          <a:xfrm>
            <a:off x="8346065" y="5874595"/>
            <a:ext cx="179070" cy="240029"/>
          </a:xfrm>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z="1400" b="1" dirty="0">
                <a:solidFill>
                  <a:srgbClr val="FFFFFF"/>
                </a:solidFill>
                <a:latin typeface="Century Schoolbook"/>
                <a:cs typeface="Century Schoolbook"/>
              </a:rPr>
              <a:t>8</a:t>
            </a:fld>
            <a:endParaRPr sz="1400">
              <a:latin typeface="Century Schoolbook"/>
              <a:cs typeface="Century Schoolbook"/>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0"/>
            <a:ext cx="7700645" cy="1002030"/>
          </a:xfrm>
          <a:prstGeom prst="rect">
            <a:avLst/>
          </a:prstGeom>
        </p:spPr>
        <p:txBody>
          <a:bodyPr vert="horz" wrap="square" lIns="0" tIns="13335" rIns="0" bIns="0" rtlCol="0">
            <a:spAutoFit/>
          </a:bodyPr>
          <a:lstStyle/>
          <a:p>
            <a:pPr marL="12700" marR="5080">
              <a:lnSpc>
                <a:spcPct val="100000"/>
              </a:lnSpc>
              <a:spcBef>
                <a:spcPts val="105"/>
              </a:spcBef>
              <a:tabLst>
                <a:tab pos="701040" algn="l"/>
              </a:tabLst>
            </a:pPr>
            <a:r>
              <a:rPr sz="3200" spc="-60" dirty="0"/>
              <a:t>11.	</a:t>
            </a:r>
            <a:r>
              <a:rPr sz="3200" dirty="0"/>
              <a:t>DRDRAM (R</a:t>
            </a:r>
            <a:r>
              <a:rPr sz="2550" dirty="0"/>
              <a:t>AMBUS </a:t>
            </a:r>
            <a:r>
              <a:rPr sz="3200" dirty="0"/>
              <a:t>D</a:t>
            </a:r>
            <a:r>
              <a:rPr sz="2550" dirty="0"/>
              <a:t>YNAMIC </a:t>
            </a:r>
            <a:r>
              <a:rPr sz="3200" dirty="0"/>
              <a:t>R</a:t>
            </a:r>
            <a:r>
              <a:rPr sz="2550" dirty="0"/>
              <a:t>ANDOM  </a:t>
            </a:r>
            <a:r>
              <a:rPr sz="3200" dirty="0"/>
              <a:t>A</a:t>
            </a:r>
            <a:r>
              <a:rPr sz="2550" dirty="0"/>
              <a:t>CCESS</a:t>
            </a:r>
            <a:r>
              <a:rPr sz="2550" spc="170" dirty="0"/>
              <a:t> </a:t>
            </a:r>
            <a:r>
              <a:rPr sz="3200" spc="-10" dirty="0"/>
              <a:t>M</a:t>
            </a:r>
            <a:r>
              <a:rPr sz="2550" spc="-10" dirty="0"/>
              <a:t>EMORY</a:t>
            </a:r>
            <a:r>
              <a:rPr sz="3200" spc="-10" dirty="0"/>
              <a:t>)</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80</a:t>
            </a:fld>
            <a:endParaRPr dirty="0"/>
          </a:p>
        </p:txBody>
      </p:sp>
      <p:sp>
        <p:nvSpPr>
          <p:cNvPr id="3" name="object 3"/>
          <p:cNvSpPr txBox="1"/>
          <p:nvPr/>
        </p:nvSpPr>
        <p:spPr>
          <a:xfrm>
            <a:off x="307340" y="1318001"/>
            <a:ext cx="8208645" cy="4202430"/>
          </a:xfrm>
          <a:prstGeom prst="rect">
            <a:avLst/>
          </a:prstGeom>
        </p:spPr>
        <p:txBody>
          <a:bodyPr vert="horz" wrap="square" lIns="0" tIns="12700" rIns="0" bIns="0" rtlCol="0">
            <a:spAutoFit/>
          </a:bodyPr>
          <a:lstStyle/>
          <a:p>
            <a:pPr marL="287020" marR="503555" indent="-274320">
              <a:lnSpc>
                <a:spcPct val="100000"/>
              </a:lnSpc>
              <a:spcBef>
                <a:spcPts val="100"/>
              </a:spcBef>
              <a:buClr>
                <a:srgbClr val="FE8537"/>
              </a:buClr>
              <a:buSzPct val="68750"/>
              <a:buFont typeface="Wingdings"/>
              <a:buChar char=""/>
              <a:tabLst>
                <a:tab pos="287020" algn="l"/>
              </a:tabLst>
            </a:pPr>
            <a:r>
              <a:rPr sz="2400" spc="-5" dirty="0">
                <a:latin typeface="Times New Roman"/>
                <a:cs typeface="Times New Roman"/>
              </a:rPr>
              <a:t>RDRAM (Rambus Dynamic </a:t>
            </a:r>
            <a:r>
              <a:rPr sz="2400" dirty="0">
                <a:latin typeface="Times New Roman"/>
                <a:cs typeface="Times New Roman"/>
              </a:rPr>
              <a:t>Random Access </a:t>
            </a:r>
            <a:r>
              <a:rPr sz="2400" spc="-5" dirty="0">
                <a:latin typeface="Times New Roman"/>
                <a:cs typeface="Times New Roman"/>
              </a:rPr>
              <a:t>Memory) </a:t>
            </a:r>
            <a:r>
              <a:rPr sz="2400" dirty="0">
                <a:latin typeface="Times New Roman"/>
                <a:cs typeface="Times New Roman"/>
              </a:rPr>
              <a:t>is a  </a:t>
            </a:r>
            <a:r>
              <a:rPr sz="2400" spc="-10" dirty="0">
                <a:latin typeface="Times New Roman"/>
                <a:cs typeface="Times New Roman"/>
              </a:rPr>
              <a:t>memory </a:t>
            </a:r>
            <a:r>
              <a:rPr sz="2400" dirty="0">
                <a:latin typeface="Times New Roman"/>
                <a:cs typeface="Times New Roman"/>
              </a:rPr>
              <a:t>subsystem that </a:t>
            </a:r>
            <a:r>
              <a:rPr sz="2400" spc="-5" dirty="0">
                <a:latin typeface="Times New Roman"/>
                <a:cs typeface="Times New Roman"/>
              </a:rPr>
              <a:t>promises </a:t>
            </a:r>
            <a:r>
              <a:rPr sz="2400" dirty="0">
                <a:latin typeface="Times New Roman"/>
                <a:cs typeface="Times New Roman"/>
              </a:rPr>
              <a:t>to transfer up to 1.6</a:t>
            </a:r>
            <a:r>
              <a:rPr sz="2400" spc="-65" dirty="0">
                <a:latin typeface="Times New Roman"/>
                <a:cs typeface="Times New Roman"/>
              </a:rPr>
              <a:t> </a:t>
            </a:r>
            <a:r>
              <a:rPr sz="2400" dirty="0">
                <a:latin typeface="Times New Roman"/>
                <a:cs typeface="Times New Roman"/>
              </a:rPr>
              <a:t>billion  bytes per</a:t>
            </a:r>
            <a:r>
              <a:rPr sz="2400" spc="-25" dirty="0">
                <a:latin typeface="Times New Roman"/>
                <a:cs typeface="Times New Roman"/>
              </a:rPr>
              <a:t> </a:t>
            </a:r>
            <a:r>
              <a:rPr sz="2400" dirty="0">
                <a:latin typeface="Times New Roman"/>
                <a:cs typeface="Times New Roman"/>
              </a:rPr>
              <a:t>second.</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dirty="0">
                <a:latin typeface="Times New Roman"/>
                <a:cs typeface="Times New Roman"/>
              </a:rPr>
              <a:t>The subsystem consists </a:t>
            </a:r>
            <a:r>
              <a:rPr sz="2400" spc="-5" dirty="0">
                <a:latin typeface="Times New Roman"/>
                <a:cs typeface="Times New Roman"/>
              </a:rPr>
              <a:t>of:Random </a:t>
            </a:r>
            <a:r>
              <a:rPr sz="2400" dirty="0">
                <a:latin typeface="Times New Roman"/>
                <a:cs typeface="Times New Roman"/>
              </a:rPr>
              <a:t>access </a:t>
            </a:r>
            <a:r>
              <a:rPr sz="2400" spc="-10" dirty="0">
                <a:latin typeface="Times New Roman"/>
                <a:cs typeface="Times New Roman"/>
              </a:rPr>
              <a:t>memory </a:t>
            </a:r>
            <a:r>
              <a:rPr sz="2400" spc="-5" dirty="0">
                <a:latin typeface="Times New Roman"/>
                <a:cs typeface="Times New Roman"/>
              </a:rPr>
              <a:t>GAM),RAM  </a:t>
            </a:r>
            <a:r>
              <a:rPr sz="2400" dirty="0">
                <a:latin typeface="Times New Roman"/>
                <a:cs typeface="Times New Roman"/>
              </a:rPr>
              <a:t>controller Bus (path) connecting </a:t>
            </a:r>
            <a:r>
              <a:rPr sz="2400" spc="-5" dirty="0">
                <a:latin typeface="Times New Roman"/>
                <a:cs typeface="Times New Roman"/>
              </a:rPr>
              <a:t>RAM </a:t>
            </a:r>
            <a:r>
              <a:rPr sz="2400" dirty="0">
                <a:latin typeface="Times New Roman"/>
                <a:cs typeface="Times New Roman"/>
              </a:rPr>
              <a:t>to the </a:t>
            </a:r>
            <a:r>
              <a:rPr sz="2400" spc="-5" dirty="0">
                <a:latin typeface="Times New Roman"/>
                <a:cs typeface="Times New Roman"/>
              </a:rPr>
              <a:t>microprocessor  </a:t>
            </a:r>
            <a:r>
              <a:rPr sz="2400" dirty="0">
                <a:latin typeface="Times New Roman"/>
                <a:cs typeface="Times New Roman"/>
              </a:rPr>
              <a:t>Devices in the </a:t>
            </a:r>
            <a:r>
              <a:rPr sz="2400" spc="-5" dirty="0">
                <a:latin typeface="Times New Roman"/>
                <a:cs typeface="Times New Roman"/>
              </a:rPr>
              <a:t>computer </a:t>
            </a:r>
            <a:r>
              <a:rPr sz="2400" dirty="0">
                <a:latin typeface="Times New Roman"/>
                <a:cs typeface="Times New Roman"/>
              </a:rPr>
              <a:t>that use</a:t>
            </a:r>
            <a:r>
              <a:rPr sz="2400" spc="-55" dirty="0">
                <a:latin typeface="Times New Roman"/>
                <a:cs typeface="Times New Roman"/>
              </a:rPr>
              <a:t> </a:t>
            </a:r>
            <a:r>
              <a:rPr sz="2400" dirty="0">
                <a:latin typeface="Times New Roman"/>
                <a:cs typeface="Times New Roman"/>
              </a:rPr>
              <a:t>it.</a:t>
            </a:r>
            <a:endParaRPr sz="2400">
              <a:latin typeface="Times New Roman"/>
              <a:cs typeface="Times New Roman"/>
            </a:endParaRPr>
          </a:p>
          <a:p>
            <a:pPr marL="287020" marR="176530"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Direct </a:t>
            </a:r>
            <a:r>
              <a:rPr sz="2400" spc="-5" dirty="0">
                <a:latin typeface="Times New Roman"/>
                <a:cs typeface="Times New Roman"/>
              </a:rPr>
              <a:t>Rambus (DRDRAM), </a:t>
            </a:r>
            <a:r>
              <a:rPr sz="2400" dirty="0">
                <a:latin typeface="Times New Roman"/>
                <a:cs typeface="Times New Roman"/>
              </a:rPr>
              <a:t>a technology developed and  licensed by the </a:t>
            </a:r>
            <a:r>
              <a:rPr sz="2400" spc="-5" dirty="0">
                <a:latin typeface="Times New Roman"/>
                <a:cs typeface="Times New Roman"/>
              </a:rPr>
              <a:t>Rambus </a:t>
            </a:r>
            <a:r>
              <a:rPr sz="2400" dirty="0">
                <a:latin typeface="Times New Roman"/>
                <a:cs typeface="Times New Roman"/>
              </a:rPr>
              <a:t>Corporation, is the latest version and</a:t>
            </a:r>
            <a:r>
              <a:rPr sz="2400" spc="-180" dirty="0">
                <a:latin typeface="Times New Roman"/>
                <a:cs typeface="Times New Roman"/>
              </a:rPr>
              <a:t> </a:t>
            </a:r>
            <a:r>
              <a:rPr sz="2400" dirty="0">
                <a:latin typeface="Times New Roman"/>
                <a:cs typeface="Times New Roman"/>
              </a:rPr>
              <a:t>is  expected to help accelerate the growth of visually intensive  interfaces such as 3-D, </a:t>
            </a:r>
            <a:r>
              <a:rPr sz="2400" spc="-5" dirty="0">
                <a:latin typeface="Times New Roman"/>
                <a:cs typeface="Times New Roman"/>
              </a:rPr>
              <a:t>interactive games, </a:t>
            </a:r>
            <a:r>
              <a:rPr sz="2400" dirty="0">
                <a:latin typeface="Times New Roman"/>
                <a:cs typeface="Times New Roman"/>
              </a:rPr>
              <a:t>and </a:t>
            </a:r>
            <a:r>
              <a:rPr sz="2400" spc="-5" dirty="0">
                <a:latin typeface="Times New Roman"/>
                <a:cs typeface="Times New Roman"/>
              </a:rPr>
              <a:t>streaming  multimedia.</a:t>
            </a:r>
            <a:endParaRPr sz="240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00629"/>
            <a:ext cx="6314440" cy="514350"/>
          </a:xfrm>
          <a:prstGeom prst="rect">
            <a:avLst/>
          </a:prstGeom>
        </p:spPr>
        <p:txBody>
          <a:bodyPr vert="horz" wrap="square" lIns="0" tIns="13335" rIns="0" bIns="0" rtlCol="0">
            <a:spAutoFit/>
          </a:bodyPr>
          <a:lstStyle/>
          <a:p>
            <a:pPr marL="12700">
              <a:lnSpc>
                <a:spcPct val="100000"/>
              </a:lnSpc>
              <a:spcBef>
                <a:spcPts val="105"/>
              </a:spcBef>
            </a:pPr>
            <a:r>
              <a:rPr sz="3200" dirty="0"/>
              <a:t>12. </a:t>
            </a:r>
            <a:r>
              <a:rPr sz="3200" spc="5" dirty="0"/>
              <a:t>FPM </a:t>
            </a:r>
            <a:r>
              <a:rPr sz="3200" spc="-45" dirty="0"/>
              <a:t>(F</a:t>
            </a:r>
            <a:r>
              <a:rPr sz="2550" spc="-45" dirty="0"/>
              <a:t>AST </a:t>
            </a:r>
            <a:r>
              <a:rPr sz="3200" spc="-60" dirty="0"/>
              <a:t>P</a:t>
            </a:r>
            <a:r>
              <a:rPr sz="2550" spc="-60" dirty="0"/>
              <a:t>AGE </a:t>
            </a:r>
            <a:r>
              <a:rPr sz="3200" dirty="0"/>
              <a:t>M</a:t>
            </a:r>
            <a:r>
              <a:rPr sz="2550" dirty="0"/>
              <a:t>ODE</a:t>
            </a:r>
            <a:r>
              <a:rPr sz="3200" dirty="0"/>
              <a:t>)</a:t>
            </a:r>
            <a:r>
              <a:rPr sz="3200" spc="-275" dirty="0"/>
              <a:t> </a:t>
            </a:r>
            <a:r>
              <a:rPr sz="3200" dirty="0"/>
              <a:t>DRAM</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81</a:t>
            </a:fld>
            <a:endParaRPr dirty="0"/>
          </a:p>
        </p:txBody>
      </p:sp>
      <p:sp>
        <p:nvSpPr>
          <p:cNvPr id="3" name="object 3"/>
          <p:cNvSpPr txBox="1"/>
          <p:nvPr/>
        </p:nvSpPr>
        <p:spPr>
          <a:xfrm>
            <a:off x="307340" y="1165601"/>
            <a:ext cx="7747000" cy="4202430"/>
          </a:xfrm>
          <a:prstGeom prst="rect">
            <a:avLst/>
          </a:prstGeom>
        </p:spPr>
        <p:txBody>
          <a:bodyPr vert="horz" wrap="square" lIns="0" tIns="12700" rIns="0" bIns="0" rtlCol="0">
            <a:spAutoFit/>
          </a:bodyPr>
          <a:lstStyle/>
          <a:p>
            <a:pPr marL="287020" marR="287655" indent="-274320">
              <a:lnSpc>
                <a:spcPct val="100000"/>
              </a:lnSpc>
              <a:spcBef>
                <a:spcPts val="100"/>
              </a:spcBef>
              <a:buClr>
                <a:srgbClr val="FE8537"/>
              </a:buClr>
              <a:buSzPct val="68750"/>
              <a:buFont typeface="Wingdings"/>
              <a:buChar char=""/>
              <a:tabLst>
                <a:tab pos="287020" algn="l"/>
              </a:tabLst>
            </a:pPr>
            <a:r>
              <a:rPr sz="2400" dirty="0">
                <a:latin typeface="Times New Roman"/>
                <a:cs typeface="Times New Roman"/>
              </a:rPr>
              <a:t>All types of </a:t>
            </a:r>
            <a:r>
              <a:rPr sz="2400" spc="-10" dirty="0">
                <a:latin typeface="Times New Roman"/>
                <a:cs typeface="Times New Roman"/>
              </a:rPr>
              <a:t>memory </a:t>
            </a:r>
            <a:r>
              <a:rPr sz="2400" dirty="0">
                <a:latin typeface="Times New Roman"/>
                <a:cs typeface="Times New Roman"/>
              </a:rPr>
              <a:t>are addressed as an array of </a:t>
            </a:r>
            <a:r>
              <a:rPr sz="2400" spc="-5" dirty="0">
                <a:latin typeface="Times New Roman"/>
                <a:cs typeface="Times New Roman"/>
              </a:rPr>
              <a:t>rows</a:t>
            </a:r>
            <a:r>
              <a:rPr sz="2400" spc="-95" dirty="0">
                <a:latin typeface="Times New Roman"/>
                <a:cs typeface="Times New Roman"/>
              </a:rPr>
              <a:t> </a:t>
            </a:r>
            <a:r>
              <a:rPr sz="2400" dirty="0">
                <a:latin typeface="Times New Roman"/>
                <a:cs typeface="Times New Roman"/>
              </a:rPr>
              <a:t>and  </a:t>
            </a:r>
            <a:r>
              <a:rPr sz="2400" spc="-5" dirty="0">
                <a:latin typeface="Times New Roman"/>
                <a:cs typeface="Times New Roman"/>
              </a:rPr>
              <a:t>columns, </a:t>
            </a:r>
            <a:r>
              <a:rPr sz="2400" dirty="0">
                <a:latin typeface="Times New Roman"/>
                <a:cs typeface="Times New Roman"/>
              </a:rPr>
              <a:t>and individual bits are stored in each cell of the  </a:t>
            </a:r>
            <a:r>
              <a:rPr sz="2400" spc="-25" dirty="0">
                <a:latin typeface="Times New Roman"/>
                <a:cs typeface="Times New Roman"/>
              </a:rPr>
              <a:t>array.</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spc="-30" dirty="0">
                <a:latin typeface="Times New Roman"/>
                <a:cs typeface="Times New Roman"/>
              </a:rPr>
              <a:t>With </a:t>
            </a:r>
            <a:r>
              <a:rPr sz="2400" dirty="0">
                <a:latin typeface="Times New Roman"/>
                <a:cs typeface="Times New Roman"/>
              </a:rPr>
              <a:t>standard </a:t>
            </a:r>
            <a:r>
              <a:rPr sz="2400" spc="-5" dirty="0">
                <a:latin typeface="Times New Roman"/>
                <a:cs typeface="Times New Roman"/>
              </a:rPr>
              <a:t>DRAM </a:t>
            </a:r>
            <a:r>
              <a:rPr sz="2400" dirty="0">
                <a:latin typeface="Times New Roman"/>
                <a:cs typeface="Times New Roman"/>
              </a:rPr>
              <a:t>or </a:t>
            </a:r>
            <a:r>
              <a:rPr sz="2400" spc="-5" dirty="0">
                <a:latin typeface="Times New Roman"/>
                <a:cs typeface="Times New Roman"/>
              </a:rPr>
              <a:t>FPM DRAM, </a:t>
            </a:r>
            <a:r>
              <a:rPr sz="2400" dirty="0">
                <a:latin typeface="Times New Roman"/>
                <a:cs typeface="Times New Roman"/>
              </a:rPr>
              <a:t>which </a:t>
            </a:r>
            <a:r>
              <a:rPr sz="2400" spc="-5" dirty="0">
                <a:latin typeface="Times New Roman"/>
                <a:cs typeface="Times New Roman"/>
              </a:rPr>
              <a:t>comes </a:t>
            </a:r>
            <a:r>
              <a:rPr sz="2400" dirty="0">
                <a:latin typeface="Times New Roman"/>
                <a:cs typeface="Times New Roman"/>
              </a:rPr>
              <a:t>with  access </a:t>
            </a:r>
            <a:r>
              <a:rPr sz="2400" spc="-5" dirty="0">
                <a:latin typeface="Times New Roman"/>
                <a:cs typeface="Times New Roman"/>
              </a:rPr>
              <a:t>times </a:t>
            </a:r>
            <a:r>
              <a:rPr sz="2400" dirty="0">
                <a:latin typeface="Times New Roman"/>
                <a:cs typeface="Times New Roman"/>
              </a:rPr>
              <a:t>of 70ns or 60ns, the </a:t>
            </a:r>
            <a:r>
              <a:rPr sz="2400" spc="-10" dirty="0">
                <a:latin typeface="Times New Roman"/>
                <a:cs typeface="Times New Roman"/>
              </a:rPr>
              <a:t>memory </a:t>
            </a:r>
            <a:r>
              <a:rPr sz="2400" spc="-5" dirty="0">
                <a:latin typeface="Times New Roman"/>
                <a:cs typeface="Times New Roman"/>
              </a:rPr>
              <a:t>management </a:t>
            </a:r>
            <a:r>
              <a:rPr sz="2400" dirty="0">
                <a:latin typeface="Times New Roman"/>
                <a:cs typeface="Times New Roman"/>
              </a:rPr>
              <a:t>unit  reads data by </a:t>
            </a:r>
            <a:r>
              <a:rPr sz="2400" spc="-5" dirty="0">
                <a:latin typeface="Times New Roman"/>
                <a:cs typeface="Times New Roman"/>
              </a:rPr>
              <a:t>first </a:t>
            </a:r>
            <a:r>
              <a:rPr sz="2400" dirty="0">
                <a:latin typeface="Times New Roman"/>
                <a:cs typeface="Times New Roman"/>
              </a:rPr>
              <a:t>activating the appropriate row of the</a:t>
            </a:r>
            <a:r>
              <a:rPr sz="2400" spc="-155" dirty="0">
                <a:latin typeface="Times New Roman"/>
                <a:cs typeface="Times New Roman"/>
              </a:rPr>
              <a:t> </a:t>
            </a:r>
            <a:r>
              <a:rPr sz="2400" spc="-25" dirty="0">
                <a:latin typeface="Times New Roman"/>
                <a:cs typeface="Times New Roman"/>
              </a:rPr>
              <a:t>array,  </a:t>
            </a:r>
            <a:r>
              <a:rPr sz="2400" spc="-5" dirty="0">
                <a:latin typeface="Times New Roman"/>
                <a:cs typeface="Times New Roman"/>
              </a:rPr>
              <a:t>activating </a:t>
            </a:r>
            <a:r>
              <a:rPr sz="2400" dirty="0">
                <a:latin typeface="Times New Roman"/>
                <a:cs typeface="Times New Roman"/>
              </a:rPr>
              <a:t>the correct </a:t>
            </a:r>
            <a:r>
              <a:rPr sz="2400" spc="-5" dirty="0">
                <a:latin typeface="Times New Roman"/>
                <a:cs typeface="Times New Roman"/>
              </a:rPr>
              <a:t>column, </a:t>
            </a:r>
            <a:r>
              <a:rPr sz="2400" dirty="0">
                <a:latin typeface="Times New Roman"/>
                <a:cs typeface="Times New Roman"/>
              </a:rPr>
              <a:t>validating the data and  transferring the data back to the</a:t>
            </a:r>
            <a:r>
              <a:rPr sz="2400" spc="-114" dirty="0">
                <a:latin typeface="Times New Roman"/>
                <a:cs typeface="Times New Roman"/>
              </a:rPr>
              <a:t> </a:t>
            </a:r>
            <a:r>
              <a:rPr sz="2400" spc="-5" dirty="0">
                <a:latin typeface="Times New Roman"/>
                <a:cs typeface="Times New Roman"/>
              </a:rPr>
              <a:t>system.</a:t>
            </a:r>
            <a:endParaRPr sz="2400">
              <a:latin typeface="Times New Roman"/>
              <a:cs typeface="Times New Roman"/>
            </a:endParaRPr>
          </a:p>
          <a:p>
            <a:pPr marL="287020" marR="246379" indent="-274320">
              <a:lnSpc>
                <a:spcPct val="100000"/>
              </a:lnSpc>
              <a:spcBef>
                <a:spcPts val="605"/>
              </a:spcBef>
              <a:buClr>
                <a:srgbClr val="FE8537"/>
              </a:buClr>
              <a:buSzPct val="68750"/>
              <a:buFont typeface="Wingdings"/>
              <a:buChar char=""/>
              <a:tabLst>
                <a:tab pos="287020" algn="l"/>
              </a:tabLst>
            </a:pPr>
            <a:r>
              <a:rPr sz="2400" dirty="0">
                <a:latin typeface="Times New Roman"/>
                <a:cs typeface="Times New Roman"/>
              </a:rPr>
              <a:t>The </a:t>
            </a:r>
            <a:r>
              <a:rPr sz="2400" spc="-5" dirty="0">
                <a:latin typeface="Times New Roman"/>
                <a:cs typeface="Times New Roman"/>
              </a:rPr>
              <a:t>column </a:t>
            </a:r>
            <a:r>
              <a:rPr sz="2400" dirty="0">
                <a:latin typeface="Times New Roman"/>
                <a:cs typeface="Times New Roman"/>
              </a:rPr>
              <a:t>is then deactivated, which introduces an  unwanted wait state </a:t>
            </a:r>
            <a:r>
              <a:rPr sz="2400" spc="-5" dirty="0">
                <a:latin typeface="Times New Roman"/>
                <a:cs typeface="Times New Roman"/>
              </a:rPr>
              <a:t>where </a:t>
            </a:r>
            <a:r>
              <a:rPr sz="2400" dirty="0">
                <a:latin typeface="Times New Roman"/>
                <a:cs typeface="Times New Roman"/>
              </a:rPr>
              <a:t>the processor has to wait </a:t>
            </a:r>
            <a:r>
              <a:rPr sz="2400" spc="-5" dirty="0">
                <a:latin typeface="Times New Roman"/>
                <a:cs typeface="Times New Roman"/>
              </a:rPr>
              <a:t>for</a:t>
            </a:r>
            <a:r>
              <a:rPr sz="2400" spc="-135" dirty="0">
                <a:latin typeface="Times New Roman"/>
                <a:cs typeface="Times New Roman"/>
              </a:rPr>
              <a:t> </a:t>
            </a:r>
            <a:r>
              <a:rPr sz="2400" dirty="0">
                <a:latin typeface="Times New Roman"/>
                <a:cs typeface="Times New Roman"/>
              </a:rPr>
              <a:t>the  </a:t>
            </a:r>
            <a:r>
              <a:rPr sz="2400" spc="-10" dirty="0">
                <a:latin typeface="Times New Roman"/>
                <a:cs typeface="Times New Roman"/>
              </a:rPr>
              <a:t>memory </a:t>
            </a:r>
            <a:r>
              <a:rPr sz="2400" dirty="0">
                <a:latin typeface="Times New Roman"/>
                <a:cs typeface="Times New Roman"/>
              </a:rPr>
              <a:t>to finish the</a:t>
            </a:r>
            <a:r>
              <a:rPr sz="2400" spc="-5" dirty="0">
                <a:latin typeface="Times New Roman"/>
                <a:cs typeface="Times New Roman"/>
              </a:rPr>
              <a:t> </a:t>
            </a:r>
            <a:r>
              <a:rPr sz="2400" spc="-15" dirty="0">
                <a:latin typeface="Times New Roman"/>
                <a:cs typeface="Times New Roman"/>
              </a:rPr>
              <a:t>transfer.</a:t>
            </a:r>
            <a:endParaRPr sz="240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24048"/>
            <a:ext cx="418782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Some other RAMS </a:t>
            </a:r>
            <a:r>
              <a:rPr sz="3200" spc="-20" dirty="0">
                <a:solidFill>
                  <a:srgbClr val="000000"/>
                </a:solidFill>
              </a:rPr>
              <a:t>are</a:t>
            </a:r>
            <a:r>
              <a:rPr sz="3200" spc="-160" dirty="0">
                <a:solidFill>
                  <a:srgbClr val="000000"/>
                </a:solidFill>
              </a:rPr>
              <a:t> </a:t>
            </a:r>
            <a:r>
              <a:rPr sz="3200" dirty="0">
                <a:solidFill>
                  <a:srgbClr val="000000"/>
                </a:solidFill>
              </a:rPr>
              <a:t>:</a:t>
            </a:r>
            <a:endParaRPr sz="32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82</a:t>
            </a:fld>
            <a:endParaRPr dirty="0"/>
          </a:p>
        </p:txBody>
      </p:sp>
      <p:sp>
        <p:nvSpPr>
          <p:cNvPr id="3" name="object 3"/>
          <p:cNvSpPr txBox="1"/>
          <p:nvPr/>
        </p:nvSpPr>
        <p:spPr>
          <a:xfrm>
            <a:off x="383540" y="1333241"/>
            <a:ext cx="8181340" cy="4568190"/>
          </a:xfrm>
          <a:prstGeom prst="rect">
            <a:avLst/>
          </a:prstGeom>
        </p:spPr>
        <p:txBody>
          <a:bodyPr vert="horz" wrap="square" lIns="0" tIns="12700" rIns="0" bIns="0" rtlCol="0">
            <a:spAutoFit/>
          </a:bodyPr>
          <a:lstStyle/>
          <a:p>
            <a:pPr marL="287020" marR="205104" indent="-274320">
              <a:lnSpc>
                <a:spcPct val="100000"/>
              </a:lnSpc>
              <a:spcBef>
                <a:spcPts val="100"/>
              </a:spcBef>
              <a:buClr>
                <a:srgbClr val="FE8537"/>
              </a:buClr>
              <a:buSzPct val="68750"/>
              <a:buFont typeface="Wingdings"/>
              <a:buChar char=""/>
              <a:tabLst>
                <a:tab pos="287020" algn="l"/>
              </a:tabLst>
            </a:pPr>
            <a:r>
              <a:rPr sz="2400" b="1" dirty="0">
                <a:latin typeface="Times New Roman"/>
                <a:cs typeface="Times New Roman"/>
              </a:rPr>
              <a:t>(a) </a:t>
            </a:r>
            <a:r>
              <a:rPr sz="2400" b="1" spc="-5" dirty="0">
                <a:latin typeface="Times New Roman"/>
                <a:cs typeface="Times New Roman"/>
              </a:rPr>
              <a:t>EDO (Extended Data </a:t>
            </a:r>
            <a:r>
              <a:rPr sz="2400" b="1" dirty="0">
                <a:latin typeface="Times New Roman"/>
                <a:cs typeface="Times New Roman"/>
              </a:rPr>
              <a:t>Output) </a:t>
            </a:r>
            <a:r>
              <a:rPr sz="2400" b="1" spc="-5" dirty="0">
                <a:latin typeface="Times New Roman"/>
                <a:cs typeface="Times New Roman"/>
              </a:rPr>
              <a:t>RAM </a:t>
            </a:r>
            <a:r>
              <a:rPr sz="2400" b="1" dirty="0">
                <a:latin typeface="Times New Roman"/>
                <a:cs typeface="Times New Roman"/>
              </a:rPr>
              <a:t>: </a:t>
            </a:r>
            <a:r>
              <a:rPr sz="2400" dirty="0">
                <a:latin typeface="Times New Roman"/>
                <a:cs typeface="Times New Roman"/>
              </a:rPr>
              <a:t>In an </a:t>
            </a:r>
            <a:r>
              <a:rPr sz="2400" spc="-10" dirty="0">
                <a:latin typeface="Times New Roman"/>
                <a:cs typeface="Times New Roman"/>
              </a:rPr>
              <a:t>EDO </a:t>
            </a:r>
            <a:r>
              <a:rPr sz="2400" spc="-5" dirty="0">
                <a:latin typeface="Times New Roman"/>
                <a:cs typeface="Times New Roman"/>
              </a:rPr>
              <a:t>RAMs,  </a:t>
            </a:r>
            <a:r>
              <a:rPr sz="2400" dirty="0">
                <a:latin typeface="Times New Roman"/>
                <a:cs typeface="Times New Roman"/>
              </a:rPr>
              <a:t>any </a:t>
            </a:r>
            <a:r>
              <a:rPr sz="2400" spc="-10" dirty="0">
                <a:latin typeface="Times New Roman"/>
                <a:cs typeface="Times New Roman"/>
              </a:rPr>
              <a:t>memory </a:t>
            </a:r>
            <a:r>
              <a:rPr sz="2400" dirty="0">
                <a:latin typeface="Times New Roman"/>
                <a:cs typeface="Times New Roman"/>
              </a:rPr>
              <a:t>location can be accessed. Stores </a:t>
            </a:r>
            <a:r>
              <a:rPr sz="2400" spc="-5" dirty="0">
                <a:latin typeface="Times New Roman"/>
                <a:cs typeface="Times New Roman"/>
              </a:rPr>
              <a:t>256 </a:t>
            </a:r>
            <a:r>
              <a:rPr sz="2400" dirty="0">
                <a:latin typeface="Times New Roman"/>
                <a:cs typeface="Times New Roman"/>
              </a:rPr>
              <a:t>bytes of data  </a:t>
            </a:r>
            <a:r>
              <a:rPr sz="2400" spc="-5" dirty="0">
                <a:latin typeface="Times New Roman"/>
                <a:cs typeface="Times New Roman"/>
              </a:rPr>
              <a:t>information </a:t>
            </a:r>
            <a:r>
              <a:rPr sz="2400" dirty="0">
                <a:latin typeface="Times New Roman"/>
                <a:cs typeface="Times New Roman"/>
              </a:rPr>
              <a:t>into latches. The latches hold next 256 bytes of  </a:t>
            </a:r>
            <a:r>
              <a:rPr sz="2400" spc="-5" dirty="0">
                <a:latin typeface="Times New Roman"/>
                <a:cs typeface="Times New Roman"/>
              </a:rPr>
              <a:t>information so </a:t>
            </a:r>
            <a:r>
              <a:rPr sz="2400" dirty="0">
                <a:latin typeface="Times New Roman"/>
                <a:cs typeface="Times New Roman"/>
              </a:rPr>
              <a:t>that in </a:t>
            </a:r>
            <a:r>
              <a:rPr sz="2400" spc="-5" dirty="0">
                <a:latin typeface="Times New Roman"/>
                <a:cs typeface="Times New Roman"/>
              </a:rPr>
              <a:t>most programs, </a:t>
            </a:r>
            <a:r>
              <a:rPr sz="2400" dirty="0">
                <a:latin typeface="Times New Roman"/>
                <a:cs typeface="Times New Roman"/>
              </a:rPr>
              <a:t>which are sequentially  executed, the data are </a:t>
            </a:r>
            <a:r>
              <a:rPr sz="2400" spc="-5" dirty="0">
                <a:latin typeface="Times New Roman"/>
                <a:cs typeface="Times New Roman"/>
              </a:rPr>
              <a:t>availablewithout </a:t>
            </a:r>
            <a:r>
              <a:rPr sz="2400" dirty="0">
                <a:latin typeface="Times New Roman"/>
                <a:cs typeface="Times New Roman"/>
              </a:rPr>
              <a:t>wait</a:t>
            </a:r>
            <a:r>
              <a:rPr sz="2400" spc="-125" dirty="0">
                <a:latin typeface="Times New Roman"/>
                <a:cs typeface="Times New Roman"/>
              </a:rPr>
              <a:t> </a:t>
            </a:r>
            <a:r>
              <a:rPr sz="2400" dirty="0">
                <a:latin typeface="Times New Roman"/>
                <a:cs typeface="Times New Roman"/>
              </a:rPr>
              <a:t>states.</a:t>
            </a:r>
            <a:endParaRPr sz="2400">
              <a:latin typeface="Times New Roman"/>
              <a:cs typeface="Times New Roman"/>
            </a:endParaRPr>
          </a:p>
          <a:p>
            <a:pPr marL="287020" marR="25400" indent="-274320">
              <a:lnSpc>
                <a:spcPct val="100000"/>
              </a:lnSpc>
              <a:spcBef>
                <a:spcPts val="605"/>
              </a:spcBef>
              <a:buClr>
                <a:srgbClr val="FE8537"/>
              </a:buClr>
              <a:buSzPct val="68750"/>
              <a:buFont typeface="Wingdings"/>
              <a:buChar char=""/>
              <a:tabLst>
                <a:tab pos="287020" algn="l"/>
              </a:tabLst>
            </a:pPr>
            <a:r>
              <a:rPr sz="2400" b="1" dirty="0">
                <a:latin typeface="Times New Roman"/>
                <a:cs typeface="Times New Roman"/>
              </a:rPr>
              <a:t>(b) </a:t>
            </a:r>
            <a:r>
              <a:rPr sz="2400" b="1" spc="-5" dirty="0">
                <a:latin typeface="Times New Roman"/>
                <a:cs typeface="Times New Roman"/>
              </a:rPr>
              <a:t>SDRAM (Synchronous DRAMS)</a:t>
            </a:r>
            <a:r>
              <a:rPr sz="2400" spc="-5" dirty="0">
                <a:latin typeface="Times New Roman"/>
                <a:cs typeface="Times New Roman"/>
              </a:rPr>
              <a:t>, SGRAMs </a:t>
            </a:r>
            <a:r>
              <a:rPr sz="2400" dirty="0">
                <a:latin typeface="Times New Roman"/>
                <a:cs typeface="Times New Roman"/>
              </a:rPr>
              <a:t>(Synchronous  Graphic </a:t>
            </a:r>
            <a:r>
              <a:rPr sz="2400" spc="-5" dirty="0">
                <a:latin typeface="Times New Roman"/>
                <a:cs typeface="Times New Roman"/>
              </a:rPr>
              <a:t>RAMs) </a:t>
            </a:r>
            <a:r>
              <a:rPr sz="2400" dirty="0">
                <a:latin typeface="Times New Roman"/>
                <a:cs typeface="Times New Roman"/>
              </a:rPr>
              <a:t>These </a:t>
            </a:r>
            <a:r>
              <a:rPr sz="2400" spc="-10" dirty="0">
                <a:latin typeface="Times New Roman"/>
                <a:cs typeface="Times New Roman"/>
              </a:rPr>
              <a:t>RAM </a:t>
            </a:r>
            <a:r>
              <a:rPr sz="2400" dirty="0">
                <a:latin typeface="Times New Roman"/>
                <a:cs typeface="Times New Roman"/>
              </a:rPr>
              <a:t>chips use the </a:t>
            </a:r>
            <a:r>
              <a:rPr sz="2400" spc="-5" dirty="0">
                <a:latin typeface="Times New Roman"/>
                <a:cs typeface="Times New Roman"/>
              </a:rPr>
              <a:t>same </a:t>
            </a:r>
            <a:r>
              <a:rPr sz="2400" dirty="0">
                <a:latin typeface="Times New Roman"/>
                <a:cs typeface="Times New Roman"/>
              </a:rPr>
              <a:t>clock rate as  </a:t>
            </a:r>
            <a:r>
              <a:rPr sz="2400" spc="-5" dirty="0">
                <a:latin typeface="Times New Roman"/>
                <a:cs typeface="Times New Roman"/>
              </a:rPr>
              <a:t>CPUuses. </a:t>
            </a:r>
            <a:r>
              <a:rPr sz="2400" dirty="0">
                <a:latin typeface="Times New Roman"/>
                <a:cs typeface="Times New Roman"/>
              </a:rPr>
              <a:t>They transfer data when the </a:t>
            </a:r>
            <a:r>
              <a:rPr sz="2400" spc="-5" dirty="0">
                <a:latin typeface="Times New Roman"/>
                <a:cs typeface="Times New Roman"/>
              </a:rPr>
              <a:t>CPU </a:t>
            </a:r>
            <a:r>
              <a:rPr sz="2400" dirty="0">
                <a:latin typeface="Times New Roman"/>
                <a:cs typeface="Times New Roman"/>
              </a:rPr>
              <a:t>expects them to be  </a:t>
            </a:r>
            <a:r>
              <a:rPr sz="2400" spc="-30" dirty="0">
                <a:latin typeface="Times New Roman"/>
                <a:cs typeface="Times New Roman"/>
              </a:rPr>
              <a:t>ready.</a:t>
            </a:r>
            <a:endParaRPr sz="2400">
              <a:latin typeface="Times New Roman"/>
              <a:cs typeface="Times New Roman"/>
            </a:endParaRPr>
          </a:p>
          <a:p>
            <a:pPr marL="287020" marR="5080" indent="-274320">
              <a:lnSpc>
                <a:spcPct val="100000"/>
              </a:lnSpc>
              <a:spcBef>
                <a:spcPts val="600"/>
              </a:spcBef>
              <a:buClr>
                <a:srgbClr val="FE8537"/>
              </a:buClr>
              <a:buSzPct val="68750"/>
              <a:buFont typeface="Wingdings"/>
              <a:buChar char=""/>
              <a:tabLst>
                <a:tab pos="287020" algn="l"/>
              </a:tabLst>
            </a:pPr>
            <a:r>
              <a:rPr sz="2400" b="1" dirty="0">
                <a:latin typeface="Times New Roman"/>
                <a:cs typeface="Times New Roman"/>
              </a:rPr>
              <a:t>(c) </a:t>
            </a:r>
            <a:r>
              <a:rPr sz="2400" b="1" spc="-5" dirty="0">
                <a:latin typeface="Times New Roman"/>
                <a:cs typeface="Times New Roman"/>
              </a:rPr>
              <a:t>DDR-SDRAM </a:t>
            </a:r>
            <a:r>
              <a:rPr sz="2400" b="1" dirty="0">
                <a:latin typeface="Times New Roman"/>
                <a:cs typeface="Times New Roman"/>
              </a:rPr>
              <a:t>(Double Data Rate – </a:t>
            </a:r>
            <a:r>
              <a:rPr sz="2400" b="1" spc="-5" dirty="0">
                <a:latin typeface="Times New Roman"/>
                <a:cs typeface="Times New Roman"/>
              </a:rPr>
              <a:t>SDRAM) </a:t>
            </a:r>
            <a:r>
              <a:rPr sz="2400" b="1" dirty="0">
                <a:latin typeface="Times New Roman"/>
                <a:cs typeface="Times New Roman"/>
              </a:rPr>
              <a:t>: </a:t>
            </a:r>
            <a:r>
              <a:rPr sz="2400" dirty="0">
                <a:latin typeface="Times New Roman"/>
                <a:cs typeface="Times New Roman"/>
              </a:rPr>
              <a:t>This </a:t>
            </a:r>
            <a:r>
              <a:rPr sz="2400" spc="-5" dirty="0">
                <a:latin typeface="Times New Roman"/>
                <a:cs typeface="Times New Roman"/>
              </a:rPr>
              <a:t>RAM  </a:t>
            </a:r>
            <a:r>
              <a:rPr sz="2400" dirty="0">
                <a:latin typeface="Times New Roman"/>
                <a:cs typeface="Times New Roman"/>
              </a:rPr>
              <a:t>transfers data on both edges of the clock. Therefore the transfer  rate of the data </a:t>
            </a:r>
            <a:r>
              <a:rPr sz="2400" spc="-5" dirty="0">
                <a:latin typeface="Times New Roman"/>
                <a:cs typeface="Times New Roman"/>
              </a:rPr>
              <a:t>becomes</a:t>
            </a:r>
            <a:r>
              <a:rPr sz="2400" spc="-60" dirty="0">
                <a:latin typeface="Times New Roman"/>
                <a:cs typeface="Times New Roman"/>
              </a:rPr>
              <a:t> </a:t>
            </a:r>
            <a:r>
              <a:rPr sz="2400" dirty="0">
                <a:latin typeface="Times New Roman"/>
                <a:cs typeface="Times New Roman"/>
              </a:rPr>
              <a:t>doubles.</a:t>
            </a:r>
            <a:endParaRPr sz="24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4642485" cy="514350"/>
          </a:xfrm>
          <a:prstGeom prst="rect">
            <a:avLst/>
          </a:prstGeom>
        </p:spPr>
        <p:txBody>
          <a:bodyPr vert="horz" wrap="square" lIns="0" tIns="13335" rIns="0" bIns="0" rtlCol="0">
            <a:spAutoFit/>
          </a:bodyPr>
          <a:lstStyle/>
          <a:p>
            <a:pPr marL="12700">
              <a:lnSpc>
                <a:spcPct val="100000"/>
              </a:lnSpc>
              <a:spcBef>
                <a:spcPts val="105"/>
              </a:spcBef>
              <a:tabLst>
                <a:tab pos="1446530" algn="l"/>
              </a:tabLst>
            </a:pPr>
            <a:r>
              <a:rPr sz="3200" spc="5" dirty="0">
                <a:solidFill>
                  <a:srgbClr val="000000"/>
                </a:solidFill>
              </a:rPr>
              <a:t>O</a:t>
            </a:r>
            <a:r>
              <a:rPr sz="2550" spc="5" dirty="0">
                <a:solidFill>
                  <a:srgbClr val="000000"/>
                </a:solidFill>
              </a:rPr>
              <a:t>THER	</a:t>
            </a:r>
            <a:r>
              <a:rPr sz="3200" dirty="0">
                <a:solidFill>
                  <a:srgbClr val="000000"/>
                </a:solidFill>
              </a:rPr>
              <a:t>T</a:t>
            </a:r>
            <a:r>
              <a:rPr sz="2550" dirty="0">
                <a:solidFill>
                  <a:srgbClr val="000000"/>
                </a:solidFill>
              </a:rPr>
              <a:t>YPE </a:t>
            </a:r>
            <a:r>
              <a:rPr sz="2550" spc="5" dirty="0">
                <a:solidFill>
                  <a:srgbClr val="000000"/>
                </a:solidFill>
              </a:rPr>
              <a:t>OF</a:t>
            </a:r>
            <a:r>
              <a:rPr sz="2550" spc="155" dirty="0">
                <a:solidFill>
                  <a:srgbClr val="000000"/>
                </a:solidFill>
              </a:rPr>
              <a:t> </a:t>
            </a:r>
            <a:r>
              <a:rPr sz="3200" spc="-10" dirty="0">
                <a:solidFill>
                  <a:srgbClr val="000000"/>
                </a:solidFill>
              </a:rPr>
              <a:t>M</a:t>
            </a:r>
            <a:r>
              <a:rPr sz="2550" spc="-10" dirty="0">
                <a:solidFill>
                  <a:srgbClr val="000000"/>
                </a:solidFill>
              </a:rPr>
              <a:t>EMORY</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83</a:t>
            </a:fld>
            <a:endParaRPr dirty="0"/>
          </a:p>
        </p:txBody>
      </p:sp>
      <p:sp>
        <p:nvSpPr>
          <p:cNvPr id="3" name="object 3"/>
          <p:cNvSpPr txBox="1"/>
          <p:nvPr/>
        </p:nvSpPr>
        <p:spPr>
          <a:xfrm>
            <a:off x="535944" y="1206749"/>
            <a:ext cx="3093720" cy="2891790"/>
          </a:xfrm>
          <a:prstGeom prst="rect">
            <a:avLst/>
          </a:prstGeom>
        </p:spPr>
        <p:txBody>
          <a:bodyPr vert="horz" wrap="square" lIns="0" tIns="12700" rIns="0" bIns="0" rtlCol="0">
            <a:spAutoFit/>
          </a:bodyPr>
          <a:lstStyle/>
          <a:p>
            <a:pPr marL="317500" indent="-304800">
              <a:lnSpc>
                <a:spcPct val="100000"/>
              </a:lnSpc>
              <a:spcBef>
                <a:spcPts val="100"/>
              </a:spcBef>
              <a:buAutoNum type="arabicPeriod"/>
              <a:tabLst>
                <a:tab pos="317500" algn="l"/>
              </a:tabLst>
            </a:pPr>
            <a:r>
              <a:rPr sz="2400" dirty="0">
                <a:latin typeface="Times New Roman"/>
                <a:cs typeface="Times New Roman"/>
              </a:rPr>
              <a:t>Conventional</a:t>
            </a:r>
            <a:r>
              <a:rPr sz="2400" spc="-105"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317500" indent="-304800">
              <a:lnSpc>
                <a:spcPct val="100000"/>
              </a:lnSpc>
              <a:spcBef>
                <a:spcPts val="2039"/>
              </a:spcBef>
              <a:buAutoNum type="arabicPeriod"/>
              <a:tabLst>
                <a:tab pos="317500" algn="l"/>
              </a:tabLst>
            </a:pPr>
            <a:r>
              <a:rPr sz="2400" dirty="0">
                <a:latin typeface="Times New Roman"/>
                <a:cs typeface="Times New Roman"/>
              </a:rPr>
              <a:t>Extended</a:t>
            </a:r>
            <a:r>
              <a:rPr sz="2400" spc="-40"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317500" indent="-304800">
              <a:lnSpc>
                <a:spcPct val="100000"/>
              </a:lnSpc>
              <a:spcBef>
                <a:spcPts val="2039"/>
              </a:spcBef>
              <a:buAutoNum type="arabicPeriod"/>
              <a:tabLst>
                <a:tab pos="317500" algn="l"/>
              </a:tabLst>
            </a:pPr>
            <a:r>
              <a:rPr sz="2400" dirty="0">
                <a:latin typeface="Times New Roman"/>
                <a:cs typeface="Times New Roman"/>
              </a:rPr>
              <a:t>Expanded</a:t>
            </a:r>
            <a:r>
              <a:rPr sz="2400" spc="-25" dirty="0">
                <a:latin typeface="Times New Roman"/>
                <a:cs typeface="Times New Roman"/>
              </a:rPr>
              <a:t> </a:t>
            </a:r>
            <a:r>
              <a:rPr sz="2400" spc="-5" dirty="0">
                <a:latin typeface="Times New Roman"/>
                <a:cs typeface="Times New Roman"/>
              </a:rPr>
              <a:t>Memory</a:t>
            </a:r>
            <a:endParaRPr sz="2400">
              <a:latin typeface="Times New Roman"/>
              <a:cs typeface="Times New Roman"/>
            </a:endParaRPr>
          </a:p>
          <a:p>
            <a:pPr marL="311150" indent="-299085">
              <a:lnSpc>
                <a:spcPct val="100000"/>
              </a:lnSpc>
              <a:spcBef>
                <a:spcPts val="2045"/>
              </a:spcBef>
              <a:buAutoNum type="arabicPeriod"/>
              <a:tabLst>
                <a:tab pos="311785" algn="l"/>
              </a:tabLst>
            </a:pPr>
            <a:r>
              <a:rPr sz="2400" spc="-30" dirty="0">
                <a:latin typeface="Times New Roman"/>
                <a:cs typeface="Times New Roman"/>
              </a:rPr>
              <a:t>Video</a:t>
            </a:r>
            <a:r>
              <a:rPr sz="2400" spc="-10" dirty="0">
                <a:latin typeface="Times New Roman"/>
                <a:cs typeface="Times New Roman"/>
              </a:rPr>
              <a:t> </a:t>
            </a:r>
            <a:r>
              <a:rPr sz="2400" dirty="0">
                <a:latin typeface="Times New Roman"/>
                <a:cs typeface="Times New Roman"/>
              </a:rPr>
              <a:t>Ram</a:t>
            </a:r>
            <a:endParaRPr sz="2400">
              <a:latin typeface="Times New Roman"/>
              <a:cs typeface="Times New Roman"/>
            </a:endParaRPr>
          </a:p>
          <a:p>
            <a:pPr marL="317500" indent="-304800">
              <a:lnSpc>
                <a:spcPct val="100000"/>
              </a:lnSpc>
              <a:spcBef>
                <a:spcPts val="2039"/>
              </a:spcBef>
              <a:buAutoNum type="arabicPeriod"/>
              <a:tabLst>
                <a:tab pos="317500" algn="l"/>
              </a:tabLst>
            </a:pPr>
            <a:r>
              <a:rPr sz="2400" dirty="0">
                <a:latin typeface="Times New Roman"/>
                <a:cs typeface="Times New Roman"/>
              </a:rPr>
              <a:t>Reserved</a:t>
            </a:r>
            <a:r>
              <a:rPr sz="2400" spc="-25" dirty="0">
                <a:latin typeface="Times New Roman"/>
                <a:cs typeface="Times New Roman"/>
              </a:rPr>
              <a:t> </a:t>
            </a:r>
            <a:r>
              <a:rPr sz="2400" spc="-5" dirty="0">
                <a:latin typeface="Times New Roman"/>
                <a:cs typeface="Times New Roman"/>
              </a:rPr>
              <a:t>Memory</a:t>
            </a:r>
            <a:endParaRPr sz="240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0727"/>
            <a:ext cx="141986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J</a:t>
            </a:r>
            <a:r>
              <a:rPr sz="2550" spc="5" dirty="0">
                <a:solidFill>
                  <a:srgbClr val="000000"/>
                </a:solidFill>
              </a:rPr>
              <a:t>UMP</a:t>
            </a:r>
            <a:r>
              <a:rPr sz="2550" spc="-5" dirty="0">
                <a:solidFill>
                  <a:srgbClr val="000000"/>
                </a:solidFill>
              </a:rPr>
              <a:t>E</a:t>
            </a:r>
            <a:r>
              <a:rPr sz="2550" spc="5" dirty="0">
                <a:solidFill>
                  <a:srgbClr val="000000"/>
                </a:solidFill>
              </a:rPr>
              <a:t>R</a:t>
            </a:r>
            <a:endParaRPr sz="255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84</a:t>
            </a:fld>
            <a:endParaRPr dirty="0"/>
          </a:p>
        </p:txBody>
      </p:sp>
      <p:sp>
        <p:nvSpPr>
          <p:cNvPr id="3" name="object 3"/>
          <p:cNvSpPr txBox="1"/>
          <p:nvPr/>
        </p:nvSpPr>
        <p:spPr>
          <a:xfrm>
            <a:off x="307340" y="947669"/>
            <a:ext cx="8374380" cy="5040630"/>
          </a:xfrm>
          <a:prstGeom prst="rect">
            <a:avLst/>
          </a:prstGeom>
        </p:spPr>
        <p:txBody>
          <a:bodyPr vert="horz" wrap="square" lIns="0" tIns="12700" rIns="0" bIns="0" rtlCol="0">
            <a:spAutoFit/>
          </a:bodyPr>
          <a:lstStyle/>
          <a:p>
            <a:pPr marL="287020" marR="76200" indent="-274320">
              <a:lnSpc>
                <a:spcPct val="150000"/>
              </a:lnSpc>
              <a:spcBef>
                <a:spcPts val="100"/>
              </a:spcBef>
              <a:buClr>
                <a:srgbClr val="FE8537"/>
              </a:buClr>
              <a:buSzPct val="68750"/>
              <a:buFont typeface="Wingdings"/>
              <a:buChar char=""/>
              <a:tabLst>
                <a:tab pos="287020" algn="l"/>
              </a:tabLst>
            </a:pPr>
            <a:r>
              <a:rPr sz="2400" b="1" dirty="0">
                <a:latin typeface="Times New Roman"/>
                <a:cs typeface="Times New Roman"/>
              </a:rPr>
              <a:t>Jumpers </a:t>
            </a:r>
            <a:r>
              <a:rPr sz="2400" dirty="0">
                <a:latin typeface="Times New Roman"/>
                <a:cs typeface="Times New Roman"/>
              </a:rPr>
              <a:t>allow the </a:t>
            </a:r>
            <a:r>
              <a:rPr sz="2400" spc="-5" dirty="0">
                <a:latin typeface="Times New Roman"/>
                <a:cs typeface="Times New Roman"/>
              </a:rPr>
              <a:t>computer </a:t>
            </a:r>
            <a:r>
              <a:rPr sz="2400" dirty="0">
                <a:latin typeface="Times New Roman"/>
                <a:cs typeface="Times New Roman"/>
              </a:rPr>
              <a:t>to close an </a:t>
            </a:r>
            <a:r>
              <a:rPr sz="2400" spc="-5" dirty="0">
                <a:latin typeface="Times New Roman"/>
                <a:cs typeface="Times New Roman"/>
              </a:rPr>
              <a:t>electrical </a:t>
            </a:r>
            <a:r>
              <a:rPr sz="2400" dirty="0">
                <a:latin typeface="Times New Roman"/>
                <a:cs typeface="Times New Roman"/>
              </a:rPr>
              <a:t>circuit,  allowing the </a:t>
            </a:r>
            <a:r>
              <a:rPr sz="2400" spc="-5" dirty="0">
                <a:latin typeface="Times New Roman"/>
                <a:cs typeface="Times New Roman"/>
              </a:rPr>
              <a:t>electricity </a:t>
            </a:r>
            <a:r>
              <a:rPr sz="2400" dirty="0">
                <a:latin typeface="Times New Roman"/>
                <a:cs typeface="Times New Roman"/>
              </a:rPr>
              <a:t>to flow certain sections of the circuit  board. </a:t>
            </a:r>
            <a:r>
              <a:rPr sz="2400" spc="-5" dirty="0">
                <a:latin typeface="Times New Roman"/>
                <a:cs typeface="Times New Roman"/>
              </a:rPr>
              <a:t>Jumpers </a:t>
            </a:r>
            <a:r>
              <a:rPr sz="2400" dirty="0">
                <a:latin typeface="Times New Roman"/>
                <a:cs typeface="Times New Roman"/>
              </a:rPr>
              <a:t>consist of a set of </a:t>
            </a:r>
            <a:r>
              <a:rPr sz="2400" spc="-5" dirty="0">
                <a:latin typeface="Times New Roman"/>
                <a:cs typeface="Times New Roman"/>
              </a:rPr>
              <a:t>small </a:t>
            </a:r>
            <a:r>
              <a:rPr sz="2400" dirty="0">
                <a:latin typeface="Times New Roman"/>
                <a:cs typeface="Times New Roman"/>
              </a:rPr>
              <a:t>pins that can be covered  with a </a:t>
            </a:r>
            <a:r>
              <a:rPr sz="2400" spc="-5" dirty="0">
                <a:latin typeface="Times New Roman"/>
                <a:cs typeface="Times New Roman"/>
              </a:rPr>
              <a:t>small </a:t>
            </a:r>
            <a:r>
              <a:rPr sz="2400" dirty="0">
                <a:latin typeface="Times New Roman"/>
                <a:cs typeface="Times New Roman"/>
              </a:rPr>
              <a:t>plastic box (</a:t>
            </a:r>
            <a:r>
              <a:rPr sz="2400" b="1" dirty="0">
                <a:latin typeface="Times New Roman"/>
                <a:cs typeface="Times New Roman"/>
              </a:rPr>
              <a:t>jumper block</a:t>
            </a:r>
            <a:r>
              <a:rPr sz="2400" dirty="0">
                <a:latin typeface="Times New Roman"/>
                <a:cs typeface="Times New Roman"/>
              </a:rPr>
              <a:t>) as </a:t>
            </a:r>
            <a:r>
              <a:rPr sz="2400" spc="-5" dirty="0">
                <a:latin typeface="Times New Roman"/>
                <a:cs typeface="Times New Roman"/>
              </a:rPr>
              <a:t>shown </a:t>
            </a:r>
            <a:r>
              <a:rPr sz="2400" dirty="0">
                <a:latin typeface="Times New Roman"/>
                <a:cs typeface="Times New Roman"/>
              </a:rPr>
              <a:t>in the  illustration to the right. Below the illustration, is a picture of</a:t>
            </a:r>
            <a:r>
              <a:rPr sz="2400" spc="-240" dirty="0">
                <a:latin typeface="Times New Roman"/>
                <a:cs typeface="Times New Roman"/>
              </a:rPr>
              <a:t> </a:t>
            </a:r>
            <a:r>
              <a:rPr sz="2400" spc="-5" dirty="0">
                <a:latin typeface="Times New Roman"/>
                <a:cs typeface="Times New Roman"/>
              </a:rPr>
              <a:t>what  </a:t>
            </a:r>
            <a:r>
              <a:rPr sz="2400" dirty="0">
                <a:latin typeface="Times New Roman"/>
                <a:cs typeface="Times New Roman"/>
              </a:rPr>
              <a:t>the </a:t>
            </a:r>
            <a:r>
              <a:rPr sz="2400" spc="-5" dirty="0">
                <a:latin typeface="Times New Roman"/>
                <a:cs typeface="Times New Roman"/>
              </a:rPr>
              <a:t>jumpers </a:t>
            </a:r>
            <a:r>
              <a:rPr sz="2400" spc="-10" dirty="0">
                <a:latin typeface="Times New Roman"/>
                <a:cs typeface="Times New Roman"/>
              </a:rPr>
              <a:t>may </a:t>
            </a:r>
            <a:r>
              <a:rPr sz="2400" dirty="0">
                <a:latin typeface="Times New Roman"/>
                <a:cs typeface="Times New Roman"/>
              </a:rPr>
              <a:t>look like on your</a:t>
            </a:r>
            <a:r>
              <a:rPr sz="2400" spc="-20" dirty="0">
                <a:latin typeface="Times New Roman"/>
                <a:cs typeface="Times New Roman"/>
              </a:rPr>
              <a:t> </a:t>
            </a:r>
            <a:r>
              <a:rPr sz="2400" spc="-5" dirty="0">
                <a:latin typeface="Times New Roman"/>
                <a:cs typeface="Times New Roman"/>
              </a:rPr>
              <a:t>motherboard.</a:t>
            </a:r>
            <a:endParaRPr sz="2400">
              <a:latin typeface="Times New Roman"/>
              <a:cs typeface="Times New Roman"/>
            </a:endParaRPr>
          </a:p>
          <a:p>
            <a:pPr marL="287020" marR="5080" indent="-274320" algn="just">
              <a:lnSpc>
                <a:spcPct val="150000"/>
              </a:lnSpc>
              <a:spcBef>
                <a:spcPts val="600"/>
              </a:spcBef>
              <a:buClr>
                <a:srgbClr val="FE8537"/>
              </a:buClr>
              <a:buSzPct val="68750"/>
              <a:buFont typeface="Wingdings"/>
              <a:buChar char=""/>
              <a:tabLst>
                <a:tab pos="287020" algn="l"/>
              </a:tabLst>
            </a:pPr>
            <a:r>
              <a:rPr sz="2400" dirty="0">
                <a:latin typeface="Times New Roman"/>
                <a:cs typeface="Times New Roman"/>
              </a:rPr>
              <a:t>In this </a:t>
            </a:r>
            <a:r>
              <a:rPr sz="2400" spc="-5" dirty="0">
                <a:latin typeface="Times New Roman"/>
                <a:cs typeface="Times New Roman"/>
              </a:rPr>
              <a:t>example, </a:t>
            </a:r>
            <a:r>
              <a:rPr sz="2400" dirty="0">
                <a:latin typeface="Times New Roman"/>
                <a:cs typeface="Times New Roman"/>
              </a:rPr>
              <a:t>the </a:t>
            </a:r>
            <a:r>
              <a:rPr sz="2400" spc="-5" dirty="0">
                <a:latin typeface="Times New Roman"/>
                <a:cs typeface="Times New Roman"/>
              </a:rPr>
              <a:t>jumper </a:t>
            </a:r>
            <a:r>
              <a:rPr sz="2400" dirty="0">
                <a:latin typeface="Times New Roman"/>
                <a:cs typeface="Times New Roman"/>
              </a:rPr>
              <a:t>is the white block covering two of the  three gold pins. Next to the pins is a silkscreen description of</a:t>
            </a:r>
            <a:r>
              <a:rPr sz="2400" spc="-215" dirty="0">
                <a:latin typeface="Times New Roman"/>
                <a:cs typeface="Times New Roman"/>
              </a:rPr>
              <a:t> </a:t>
            </a:r>
            <a:r>
              <a:rPr sz="2400" dirty="0">
                <a:latin typeface="Times New Roman"/>
                <a:cs typeface="Times New Roman"/>
              </a:rPr>
              <a:t>each  of the pin</a:t>
            </a:r>
            <a:r>
              <a:rPr sz="2400" spc="-25" dirty="0">
                <a:latin typeface="Times New Roman"/>
                <a:cs typeface="Times New Roman"/>
              </a:rPr>
              <a:t> </a:t>
            </a:r>
            <a:r>
              <a:rPr sz="2400" dirty="0">
                <a:latin typeface="Times New Roman"/>
                <a:cs typeface="Times New Roman"/>
              </a:rPr>
              <a:t>settings.</a:t>
            </a:r>
            <a:endParaRPr sz="24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8800" y="2743172"/>
            <a:ext cx="4572000" cy="365799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340" y="403295"/>
            <a:ext cx="8001634" cy="2221230"/>
          </a:xfrm>
          <a:prstGeom prst="rect">
            <a:avLst/>
          </a:prstGeom>
        </p:spPr>
        <p:txBody>
          <a:bodyPr vert="horz" wrap="square" lIns="0" tIns="12700" rIns="0" bIns="0" rtlCol="0">
            <a:spAutoFit/>
          </a:bodyPr>
          <a:lstStyle/>
          <a:p>
            <a:pPr marL="285115" indent="-273050">
              <a:lnSpc>
                <a:spcPct val="100000"/>
              </a:lnSpc>
              <a:spcBef>
                <a:spcPts val="100"/>
              </a:spcBef>
              <a:buClr>
                <a:srgbClr val="E75C00"/>
              </a:buClr>
              <a:buSzPct val="95833"/>
              <a:buFont typeface="Wingdings"/>
              <a:buChar char=""/>
              <a:tabLst>
                <a:tab pos="285750" algn="l"/>
              </a:tabLst>
            </a:pPr>
            <a:r>
              <a:rPr sz="2400" dirty="0">
                <a:latin typeface="Times New Roman"/>
                <a:cs typeface="Times New Roman"/>
              </a:rPr>
              <a:t>In the picture </a:t>
            </a:r>
            <a:r>
              <a:rPr sz="2400" spc="-5" dirty="0">
                <a:latin typeface="Times New Roman"/>
                <a:cs typeface="Times New Roman"/>
              </a:rPr>
              <a:t>jump </a:t>
            </a:r>
            <a:r>
              <a:rPr sz="2400" dirty="0">
                <a:latin typeface="Times New Roman"/>
                <a:cs typeface="Times New Roman"/>
              </a:rPr>
              <a:t>pins 1-2 </a:t>
            </a:r>
            <a:r>
              <a:rPr sz="2400" spc="-5" dirty="0">
                <a:latin typeface="Times New Roman"/>
                <a:cs typeface="Times New Roman"/>
              </a:rPr>
              <a:t>for Normal mode, </a:t>
            </a:r>
            <a:r>
              <a:rPr sz="2400" dirty="0">
                <a:latin typeface="Times New Roman"/>
                <a:cs typeface="Times New Roman"/>
              </a:rPr>
              <a:t>2-3 </a:t>
            </a:r>
            <a:r>
              <a:rPr sz="2400" spc="-5" dirty="0">
                <a:latin typeface="Times New Roman"/>
                <a:cs typeface="Times New Roman"/>
              </a:rPr>
              <a:t>for</a:t>
            </a:r>
            <a:r>
              <a:rPr sz="2400" spc="-20" dirty="0">
                <a:latin typeface="Times New Roman"/>
                <a:cs typeface="Times New Roman"/>
              </a:rPr>
              <a:t> </a:t>
            </a:r>
            <a:r>
              <a:rPr sz="2400" spc="-5" dirty="0">
                <a:latin typeface="Times New Roman"/>
                <a:cs typeface="Times New Roman"/>
              </a:rPr>
              <a:t>config</a:t>
            </a:r>
            <a:endParaRPr sz="2400">
              <a:latin typeface="Times New Roman"/>
              <a:cs typeface="Times New Roman"/>
            </a:endParaRPr>
          </a:p>
          <a:p>
            <a:pPr marL="12700">
              <a:lnSpc>
                <a:spcPct val="100000"/>
              </a:lnSpc>
            </a:pPr>
            <a:r>
              <a:rPr sz="2400" spc="-5" dirty="0">
                <a:latin typeface="Times New Roman"/>
                <a:cs typeface="Times New Roman"/>
              </a:rPr>
              <a:t>mode, </a:t>
            </a:r>
            <a:r>
              <a:rPr sz="2400" dirty="0">
                <a:latin typeface="Times New Roman"/>
                <a:cs typeface="Times New Roman"/>
              </a:rPr>
              <a:t>and when open the </a:t>
            </a:r>
            <a:r>
              <a:rPr sz="2400" spc="-5" dirty="0">
                <a:latin typeface="Times New Roman"/>
                <a:cs typeface="Times New Roman"/>
              </a:rPr>
              <a:t>computer </a:t>
            </a:r>
            <a:r>
              <a:rPr sz="2400" dirty="0">
                <a:latin typeface="Times New Roman"/>
                <a:cs typeface="Times New Roman"/>
              </a:rPr>
              <a:t>is in recovery</a:t>
            </a:r>
            <a:r>
              <a:rPr sz="2400" spc="-65" dirty="0">
                <a:latin typeface="Times New Roman"/>
                <a:cs typeface="Times New Roman"/>
              </a:rPr>
              <a:t> </a:t>
            </a:r>
            <a:r>
              <a:rPr sz="2400" spc="-5" dirty="0">
                <a:latin typeface="Times New Roman"/>
                <a:cs typeface="Times New Roman"/>
              </a:rPr>
              <a:t>mode.</a:t>
            </a:r>
            <a:endParaRPr sz="2400">
              <a:latin typeface="Times New Roman"/>
              <a:cs typeface="Times New Roman"/>
            </a:endParaRPr>
          </a:p>
          <a:p>
            <a:pPr>
              <a:lnSpc>
                <a:spcPct val="100000"/>
              </a:lnSpc>
              <a:spcBef>
                <a:spcPts val="5"/>
              </a:spcBef>
            </a:pPr>
            <a:endParaRPr sz="2500">
              <a:latin typeface="Times New Roman"/>
              <a:cs typeface="Times New Roman"/>
            </a:endParaRPr>
          </a:p>
          <a:p>
            <a:pPr marL="12700" marR="5080">
              <a:lnSpc>
                <a:spcPct val="100000"/>
              </a:lnSpc>
              <a:buClr>
                <a:srgbClr val="E75C00"/>
              </a:buClr>
              <a:buSzPct val="95833"/>
              <a:buFont typeface="Wingdings"/>
              <a:buChar char=""/>
              <a:tabLst>
                <a:tab pos="285115" algn="l"/>
              </a:tabLst>
            </a:pPr>
            <a:r>
              <a:rPr sz="2400" spc="-5" dirty="0">
                <a:latin typeface="Times New Roman"/>
                <a:cs typeface="Times New Roman"/>
              </a:rPr>
              <a:t>Jumpers </a:t>
            </a:r>
            <a:r>
              <a:rPr sz="2400" dirty="0">
                <a:latin typeface="Times New Roman"/>
                <a:cs typeface="Times New Roman"/>
              </a:rPr>
              <a:t>are used to configure the settings for </a:t>
            </a:r>
            <a:r>
              <a:rPr sz="2400" spc="-5" dirty="0">
                <a:latin typeface="Times New Roman"/>
                <a:cs typeface="Times New Roman"/>
              </a:rPr>
              <a:t>computer  </a:t>
            </a:r>
            <a:r>
              <a:rPr sz="2400" dirty="0">
                <a:latin typeface="Times New Roman"/>
                <a:cs typeface="Times New Roman"/>
              </a:rPr>
              <a:t>peripherals such as the </a:t>
            </a:r>
            <a:r>
              <a:rPr sz="2400" spc="-5" dirty="0">
                <a:latin typeface="Times New Roman"/>
                <a:cs typeface="Times New Roman"/>
              </a:rPr>
              <a:t>motherboard, </a:t>
            </a:r>
            <a:r>
              <a:rPr sz="2400" dirty="0">
                <a:latin typeface="Times New Roman"/>
                <a:cs typeface="Times New Roman"/>
              </a:rPr>
              <a:t>hard drives, </a:t>
            </a:r>
            <a:r>
              <a:rPr sz="2400" spc="-10" dirty="0">
                <a:latin typeface="Times New Roman"/>
                <a:cs typeface="Times New Roman"/>
              </a:rPr>
              <a:t>modems,</a:t>
            </a:r>
            <a:r>
              <a:rPr sz="2400" spc="-50" dirty="0">
                <a:latin typeface="Times New Roman"/>
                <a:cs typeface="Times New Roman"/>
              </a:rPr>
              <a:t> </a:t>
            </a:r>
            <a:r>
              <a:rPr sz="2400" dirty="0">
                <a:latin typeface="Times New Roman"/>
                <a:cs typeface="Times New Roman"/>
              </a:rPr>
              <a:t>sound  cards, and other</a:t>
            </a:r>
            <a:r>
              <a:rPr sz="2400" spc="-25" dirty="0">
                <a:latin typeface="Times New Roman"/>
                <a:cs typeface="Times New Roman"/>
              </a:rPr>
              <a:t> </a:t>
            </a:r>
            <a:r>
              <a:rPr sz="2400" spc="-5" dirty="0">
                <a:latin typeface="Times New Roman"/>
                <a:cs typeface="Times New Roman"/>
              </a:rPr>
              <a:t>components.</a:t>
            </a:r>
            <a:endParaRPr sz="2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dirty="0"/>
              <a:t>85</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8327"/>
            <a:ext cx="4065270" cy="514350"/>
          </a:xfrm>
          <a:prstGeom prst="rect">
            <a:avLst/>
          </a:prstGeom>
        </p:spPr>
        <p:txBody>
          <a:bodyPr vert="horz" wrap="square" lIns="0" tIns="13335" rIns="0" bIns="0" rtlCol="0">
            <a:spAutoFit/>
          </a:bodyPr>
          <a:lstStyle/>
          <a:p>
            <a:pPr marL="12700">
              <a:lnSpc>
                <a:spcPct val="100000"/>
              </a:lnSpc>
              <a:spcBef>
                <a:spcPts val="105"/>
              </a:spcBef>
            </a:pPr>
            <a:r>
              <a:rPr sz="3200" spc="-95" dirty="0"/>
              <a:t>D</a:t>
            </a:r>
            <a:r>
              <a:rPr sz="2550" spc="-95" dirty="0"/>
              <a:t>ATA</a:t>
            </a:r>
            <a:r>
              <a:rPr sz="2550" spc="-30" dirty="0"/>
              <a:t> </a:t>
            </a:r>
            <a:r>
              <a:rPr sz="3200" spc="-25" dirty="0"/>
              <a:t>R</a:t>
            </a:r>
            <a:r>
              <a:rPr sz="2550" spc="-25" dirty="0"/>
              <a:t>EPRESENTATION</a:t>
            </a:r>
            <a:endParaRPr sz="2550"/>
          </a:p>
        </p:txBody>
      </p:sp>
      <p:sp>
        <p:nvSpPr>
          <p:cNvPr id="3" name="object 3"/>
          <p:cNvSpPr txBox="1"/>
          <p:nvPr/>
        </p:nvSpPr>
        <p:spPr>
          <a:xfrm>
            <a:off x="8371465" y="5872070"/>
            <a:ext cx="12827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Century Schoolbook"/>
                <a:cs typeface="Century Schoolbook"/>
              </a:rPr>
              <a:t>9</a:t>
            </a:r>
            <a:endParaRPr sz="1400">
              <a:latin typeface="Century Schoolbook"/>
              <a:cs typeface="Century Schoolbook"/>
            </a:endParaRPr>
          </a:p>
        </p:txBody>
      </p:sp>
      <p:sp>
        <p:nvSpPr>
          <p:cNvPr id="4" name="object 4"/>
          <p:cNvSpPr/>
          <p:nvPr/>
        </p:nvSpPr>
        <p:spPr>
          <a:xfrm>
            <a:off x="4621286" y="3233799"/>
            <a:ext cx="2438400" cy="1947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8900" y="2362145"/>
            <a:ext cx="2895600" cy="909639"/>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987423" y="2008755"/>
            <a:ext cx="1362710" cy="115379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Step </a:t>
            </a:r>
            <a:r>
              <a:rPr sz="1600" b="1" spc="-10" dirty="0">
                <a:latin typeface="Arial"/>
                <a:cs typeface="Arial"/>
              </a:rPr>
              <a:t>1.</a:t>
            </a:r>
            <a:endParaRPr sz="1600">
              <a:latin typeface="Arial"/>
              <a:cs typeface="Arial"/>
            </a:endParaRPr>
          </a:p>
          <a:p>
            <a:pPr marL="12700" marR="5080">
              <a:lnSpc>
                <a:spcPct val="100000"/>
              </a:lnSpc>
              <a:spcBef>
                <a:spcPts val="10"/>
              </a:spcBef>
            </a:pPr>
            <a:r>
              <a:rPr sz="1400" spc="-5" dirty="0">
                <a:latin typeface="Times New Roman"/>
                <a:cs typeface="Times New Roman"/>
              </a:rPr>
              <a:t>The </a:t>
            </a:r>
            <a:r>
              <a:rPr sz="1400" dirty="0">
                <a:latin typeface="Times New Roman"/>
                <a:cs typeface="Times New Roman"/>
              </a:rPr>
              <a:t>user presses  the capital letter</a:t>
            </a:r>
            <a:r>
              <a:rPr sz="1400" spc="-125" dirty="0">
                <a:latin typeface="Times New Roman"/>
                <a:cs typeface="Times New Roman"/>
              </a:rPr>
              <a:t> </a:t>
            </a:r>
            <a:r>
              <a:rPr sz="1600" b="1" spc="-5" dirty="0">
                <a:solidFill>
                  <a:srgbClr val="D2601C"/>
                </a:solidFill>
                <a:latin typeface="Times New Roman"/>
                <a:cs typeface="Times New Roman"/>
              </a:rPr>
              <a:t>D  </a:t>
            </a:r>
            <a:r>
              <a:rPr sz="1400" spc="-5" dirty="0">
                <a:latin typeface="Times New Roman"/>
                <a:cs typeface="Times New Roman"/>
              </a:rPr>
              <a:t>(shift+D key) </a:t>
            </a:r>
            <a:r>
              <a:rPr sz="1400" dirty="0">
                <a:latin typeface="Times New Roman"/>
                <a:cs typeface="Times New Roman"/>
              </a:rPr>
              <a:t>on  the</a:t>
            </a:r>
            <a:r>
              <a:rPr sz="1400" spc="-25" dirty="0">
                <a:latin typeface="Times New Roman"/>
                <a:cs typeface="Times New Roman"/>
              </a:rPr>
              <a:t> </a:t>
            </a:r>
            <a:r>
              <a:rPr sz="1400" dirty="0">
                <a:latin typeface="Times New Roman"/>
                <a:cs typeface="Times New Roman"/>
              </a:rPr>
              <a:t>keyboard.</a:t>
            </a:r>
            <a:endParaRPr sz="1400">
              <a:latin typeface="Times New Roman"/>
              <a:cs typeface="Times New Roman"/>
            </a:endParaRPr>
          </a:p>
        </p:txBody>
      </p:sp>
      <p:sp>
        <p:nvSpPr>
          <p:cNvPr id="7" name="object 7"/>
          <p:cNvSpPr txBox="1"/>
          <p:nvPr/>
        </p:nvSpPr>
        <p:spPr>
          <a:xfrm>
            <a:off x="6709415" y="2161155"/>
            <a:ext cx="2040255" cy="94043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Step</a:t>
            </a:r>
            <a:r>
              <a:rPr sz="1600" b="1" dirty="0">
                <a:latin typeface="Arial"/>
                <a:cs typeface="Arial"/>
              </a:rPr>
              <a:t> </a:t>
            </a:r>
            <a:r>
              <a:rPr sz="1600" b="1" spc="-10" dirty="0">
                <a:latin typeface="Arial"/>
                <a:cs typeface="Arial"/>
              </a:rPr>
              <a:t>2.</a:t>
            </a:r>
            <a:endParaRPr sz="1600">
              <a:latin typeface="Arial"/>
              <a:cs typeface="Arial"/>
            </a:endParaRPr>
          </a:p>
          <a:p>
            <a:pPr marL="12700" marR="5080">
              <a:lnSpc>
                <a:spcPct val="100000"/>
              </a:lnSpc>
              <a:spcBef>
                <a:spcPts val="10"/>
              </a:spcBef>
            </a:pPr>
            <a:r>
              <a:rPr sz="1400" spc="-5" dirty="0">
                <a:latin typeface="Times New Roman"/>
                <a:cs typeface="Times New Roman"/>
              </a:rPr>
              <a:t>An </a:t>
            </a:r>
            <a:r>
              <a:rPr sz="1400" dirty="0">
                <a:latin typeface="Times New Roman"/>
                <a:cs typeface="Times New Roman"/>
              </a:rPr>
              <a:t>electronic signal for the  capital letter </a:t>
            </a:r>
            <a:r>
              <a:rPr sz="1600" b="1" spc="-5" dirty="0">
                <a:solidFill>
                  <a:srgbClr val="D2601C"/>
                </a:solidFill>
                <a:latin typeface="Times New Roman"/>
                <a:cs typeface="Times New Roman"/>
              </a:rPr>
              <a:t>D </a:t>
            </a:r>
            <a:r>
              <a:rPr sz="1400" dirty="0">
                <a:latin typeface="Times New Roman"/>
                <a:cs typeface="Times New Roman"/>
              </a:rPr>
              <a:t>is sent to</a:t>
            </a:r>
            <a:r>
              <a:rPr sz="1400" spc="-190" dirty="0">
                <a:latin typeface="Times New Roman"/>
                <a:cs typeface="Times New Roman"/>
              </a:rPr>
              <a:t> </a:t>
            </a:r>
            <a:r>
              <a:rPr sz="1400" dirty="0">
                <a:latin typeface="Times New Roman"/>
                <a:cs typeface="Times New Roman"/>
              </a:rPr>
              <a:t>the  </a:t>
            </a:r>
            <a:r>
              <a:rPr sz="1400" spc="-5" dirty="0">
                <a:latin typeface="Times New Roman"/>
                <a:cs typeface="Times New Roman"/>
              </a:rPr>
              <a:t>system</a:t>
            </a:r>
            <a:r>
              <a:rPr sz="1400" spc="-10" dirty="0">
                <a:latin typeface="Times New Roman"/>
                <a:cs typeface="Times New Roman"/>
              </a:rPr>
              <a:t> </a:t>
            </a:r>
            <a:r>
              <a:rPr sz="1400" dirty="0">
                <a:latin typeface="Times New Roman"/>
                <a:cs typeface="Times New Roman"/>
              </a:rPr>
              <a:t>unit.</a:t>
            </a:r>
            <a:endParaRPr sz="1400">
              <a:latin typeface="Times New Roman"/>
              <a:cs typeface="Times New Roman"/>
            </a:endParaRPr>
          </a:p>
        </p:txBody>
      </p:sp>
      <p:sp>
        <p:nvSpPr>
          <p:cNvPr id="8" name="object 8"/>
          <p:cNvSpPr txBox="1"/>
          <p:nvPr/>
        </p:nvSpPr>
        <p:spPr>
          <a:xfrm>
            <a:off x="5185033" y="5057405"/>
            <a:ext cx="2405380" cy="115443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Step</a:t>
            </a:r>
            <a:r>
              <a:rPr sz="1600" b="1" dirty="0">
                <a:latin typeface="Arial"/>
                <a:cs typeface="Arial"/>
              </a:rPr>
              <a:t> </a:t>
            </a:r>
            <a:r>
              <a:rPr sz="1600" b="1" spc="-10" dirty="0">
                <a:latin typeface="Arial"/>
                <a:cs typeface="Arial"/>
              </a:rPr>
              <a:t>3.</a:t>
            </a:r>
            <a:endParaRPr sz="1600">
              <a:latin typeface="Arial"/>
              <a:cs typeface="Arial"/>
            </a:endParaRPr>
          </a:p>
          <a:p>
            <a:pPr marL="12700" marR="5080">
              <a:lnSpc>
                <a:spcPct val="100000"/>
              </a:lnSpc>
            </a:pPr>
            <a:r>
              <a:rPr sz="1400" spc="-5" dirty="0">
                <a:latin typeface="Times New Roman"/>
                <a:cs typeface="Times New Roman"/>
              </a:rPr>
              <a:t>The </a:t>
            </a:r>
            <a:r>
              <a:rPr sz="1400" dirty="0">
                <a:latin typeface="Times New Roman"/>
                <a:cs typeface="Times New Roman"/>
              </a:rPr>
              <a:t>signal for the capital letter</a:t>
            </a:r>
            <a:r>
              <a:rPr sz="1400" spc="-140" dirty="0">
                <a:latin typeface="Times New Roman"/>
                <a:cs typeface="Times New Roman"/>
              </a:rPr>
              <a:t> </a:t>
            </a:r>
            <a:r>
              <a:rPr sz="1600" b="1" spc="-5" dirty="0">
                <a:solidFill>
                  <a:srgbClr val="D2601C"/>
                </a:solidFill>
                <a:latin typeface="Times New Roman"/>
                <a:cs typeface="Times New Roman"/>
              </a:rPr>
              <a:t>D  </a:t>
            </a:r>
            <a:r>
              <a:rPr sz="1400" dirty="0">
                <a:latin typeface="Times New Roman"/>
                <a:cs typeface="Times New Roman"/>
              </a:rPr>
              <a:t>is converted to its ASCII binary  code </a:t>
            </a:r>
            <a:r>
              <a:rPr sz="1400" spc="-5" dirty="0">
                <a:latin typeface="Times New Roman"/>
                <a:cs typeface="Times New Roman"/>
              </a:rPr>
              <a:t>(01000100) </a:t>
            </a:r>
            <a:r>
              <a:rPr sz="1400" dirty="0">
                <a:latin typeface="Times New Roman"/>
                <a:cs typeface="Times New Roman"/>
              </a:rPr>
              <a:t>and is stored in  </a:t>
            </a:r>
            <a:r>
              <a:rPr sz="1400" spc="-10" dirty="0">
                <a:latin typeface="Times New Roman"/>
                <a:cs typeface="Times New Roman"/>
              </a:rPr>
              <a:t>memory </a:t>
            </a:r>
            <a:r>
              <a:rPr sz="1400" dirty="0">
                <a:latin typeface="Times New Roman"/>
                <a:cs typeface="Times New Roman"/>
              </a:rPr>
              <a:t>for</a:t>
            </a:r>
            <a:r>
              <a:rPr sz="1400" spc="-5" dirty="0">
                <a:latin typeface="Times New Roman"/>
                <a:cs typeface="Times New Roman"/>
              </a:rPr>
              <a:t> </a:t>
            </a:r>
            <a:r>
              <a:rPr sz="1400" dirty="0">
                <a:latin typeface="Times New Roman"/>
                <a:cs typeface="Times New Roman"/>
              </a:rPr>
              <a:t>processing.</a:t>
            </a:r>
            <a:endParaRPr sz="1400">
              <a:latin typeface="Times New Roman"/>
              <a:cs typeface="Times New Roman"/>
            </a:endParaRPr>
          </a:p>
        </p:txBody>
      </p:sp>
      <p:sp>
        <p:nvSpPr>
          <p:cNvPr id="9" name="object 9"/>
          <p:cNvSpPr/>
          <p:nvPr/>
        </p:nvSpPr>
        <p:spPr>
          <a:xfrm>
            <a:off x="1066800" y="3810000"/>
            <a:ext cx="1905000" cy="156844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459740" y="5209792"/>
            <a:ext cx="2244090" cy="115443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Step</a:t>
            </a:r>
            <a:r>
              <a:rPr sz="1600" b="1" dirty="0">
                <a:latin typeface="Arial"/>
                <a:cs typeface="Arial"/>
              </a:rPr>
              <a:t> </a:t>
            </a:r>
            <a:r>
              <a:rPr sz="1600" b="1" spc="-10" dirty="0">
                <a:latin typeface="Arial"/>
                <a:cs typeface="Arial"/>
              </a:rPr>
              <a:t>4.</a:t>
            </a:r>
            <a:endParaRPr sz="1600">
              <a:latin typeface="Arial"/>
              <a:cs typeface="Arial"/>
            </a:endParaRPr>
          </a:p>
          <a:p>
            <a:pPr marL="12700" marR="5080">
              <a:lnSpc>
                <a:spcPct val="100000"/>
              </a:lnSpc>
              <a:spcBef>
                <a:spcPts val="5"/>
              </a:spcBef>
            </a:pPr>
            <a:r>
              <a:rPr sz="1400" spc="-5" dirty="0">
                <a:latin typeface="Times New Roman"/>
                <a:cs typeface="Times New Roman"/>
              </a:rPr>
              <a:t>After </a:t>
            </a:r>
            <a:r>
              <a:rPr sz="1400" dirty="0">
                <a:latin typeface="Times New Roman"/>
                <a:cs typeface="Times New Roman"/>
              </a:rPr>
              <a:t>processing, the binary  code for the capital letter </a:t>
            </a:r>
            <a:r>
              <a:rPr sz="1600" b="1" spc="-5" dirty="0">
                <a:solidFill>
                  <a:srgbClr val="D2601C"/>
                </a:solidFill>
                <a:latin typeface="Times New Roman"/>
                <a:cs typeface="Times New Roman"/>
              </a:rPr>
              <a:t>D </a:t>
            </a:r>
            <a:r>
              <a:rPr sz="1400" spc="5" dirty="0">
                <a:latin typeface="Times New Roman"/>
                <a:cs typeface="Times New Roman"/>
              </a:rPr>
              <a:t>is  </a:t>
            </a:r>
            <a:r>
              <a:rPr sz="1400" dirty="0">
                <a:latin typeface="Times New Roman"/>
                <a:cs typeface="Times New Roman"/>
              </a:rPr>
              <a:t>converted to an </a:t>
            </a:r>
            <a:r>
              <a:rPr sz="1400" spc="-5" dirty="0">
                <a:latin typeface="Times New Roman"/>
                <a:cs typeface="Times New Roman"/>
              </a:rPr>
              <a:t>image, </a:t>
            </a:r>
            <a:r>
              <a:rPr sz="1400" dirty="0">
                <a:latin typeface="Times New Roman"/>
                <a:cs typeface="Times New Roman"/>
              </a:rPr>
              <a:t>and  </a:t>
            </a:r>
            <a:r>
              <a:rPr sz="1400" spc="-5" dirty="0">
                <a:latin typeface="Times New Roman"/>
                <a:cs typeface="Times New Roman"/>
              </a:rPr>
              <a:t>displayed </a:t>
            </a:r>
            <a:r>
              <a:rPr sz="1400" dirty="0">
                <a:latin typeface="Times New Roman"/>
                <a:cs typeface="Times New Roman"/>
              </a:rPr>
              <a:t>on the output</a:t>
            </a:r>
            <a:r>
              <a:rPr sz="1400" spc="-114" dirty="0">
                <a:latin typeface="Times New Roman"/>
                <a:cs typeface="Times New Roman"/>
              </a:rPr>
              <a:t> </a:t>
            </a:r>
            <a:r>
              <a:rPr sz="1400" dirty="0">
                <a:latin typeface="Times New Roman"/>
                <a:cs typeface="Times New Roman"/>
              </a:rPr>
              <a:t>device.</a:t>
            </a:r>
            <a:endParaRPr sz="1400">
              <a:latin typeface="Times New Roman"/>
              <a:cs typeface="Times New Roman"/>
            </a:endParaRPr>
          </a:p>
        </p:txBody>
      </p:sp>
      <p:sp>
        <p:nvSpPr>
          <p:cNvPr id="11" name="object 11"/>
          <p:cNvSpPr/>
          <p:nvPr/>
        </p:nvSpPr>
        <p:spPr>
          <a:xfrm>
            <a:off x="7320168" y="3138799"/>
            <a:ext cx="979169" cy="2175510"/>
          </a:xfrm>
          <a:custGeom>
            <a:avLst/>
            <a:gdLst/>
            <a:ahLst/>
            <a:cxnLst/>
            <a:rect l="l" t="t" r="r" b="b"/>
            <a:pathLst>
              <a:path w="979170" h="2175510">
                <a:moveTo>
                  <a:pt x="292973" y="1688601"/>
                </a:moveTo>
                <a:lnTo>
                  <a:pt x="0" y="2175138"/>
                </a:lnTo>
                <a:lnTo>
                  <a:pt x="565007" y="2117607"/>
                </a:lnTo>
                <a:lnTo>
                  <a:pt x="539315" y="2077090"/>
                </a:lnTo>
                <a:lnTo>
                  <a:pt x="391668" y="2077090"/>
                </a:lnTo>
                <a:lnTo>
                  <a:pt x="251703" y="1865123"/>
                </a:lnTo>
                <a:lnTo>
                  <a:pt x="356581" y="1795927"/>
                </a:lnTo>
                <a:lnTo>
                  <a:pt x="359261" y="1793138"/>
                </a:lnTo>
                <a:lnTo>
                  <a:pt x="292973" y="1688601"/>
                </a:lnTo>
                <a:close/>
              </a:path>
              <a:path w="979170" h="2175510">
                <a:moveTo>
                  <a:pt x="356581" y="1795927"/>
                </a:moveTo>
                <a:lnTo>
                  <a:pt x="251703" y="1865123"/>
                </a:lnTo>
                <a:lnTo>
                  <a:pt x="391668" y="2077090"/>
                </a:lnTo>
                <a:lnTo>
                  <a:pt x="495776" y="2008427"/>
                </a:lnTo>
                <a:lnTo>
                  <a:pt x="367384" y="1805949"/>
                </a:lnTo>
                <a:lnTo>
                  <a:pt x="346953" y="1805949"/>
                </a:lnTo>
                <a:lnTo>
                  <a:pt x="356581" y="1795927"/>
                </a:lnTo>
                <a:close/>
              </a:path>
              <a:path w="979170" h="2175510">
                <a:moveTo>
                  <a:pt x="495776" y="2008427"/>
                </a:moveTo>
                <a:lnTo>
                  <a:pt x="391668" y="2077090"/>
                </a:lnTo>
                <a:lnTo>
                  <a:pt x="539315" y="2077090"/>
                </a:lnTo>
                <a:lnTo>
                  <a:pt x="495776" y="2008427"/>
                </a:lnTo>
                <a:close/>
              </a:path>
              <a:path w="979170" h="2175510">
                <a:moveTo>
                  <a:pt x="692825" y="1788042"/>
                </a:moveTo>
                <a:lnTo>
                  <a:pt x="368533" y="1788042"/>
                </a:lnTo>
                <a:lnTo>
                  <a:pt x="360340" y="1794840"/>
                </a:lnTo>
                <a:lnTo>
                  <a:pt x="495776" y="2008427"/>
                </a:lnTo>
                <a:lnTo>
                  <a:pt x="520293" y="1992258"/>
                </a:lnTo>
                <a:lnTo>
                  <a:pt x="572383" y="1938025"/>
                </a:lnTo>
                <a:lnTo>
                  <a:pt x="614537" y="1890019"/>
                </a:lnTo>
                <a:lnTo>
                  <a:pt x="654679" y="1840108"/>
                </a:lnTo>
                <a:lnTo>
                  <a:pt x="692825" y="1788042"/>
                </a:lnTo>
                <a:close/>
              </a:path>
              <a:path w="979170" h="2175510">
                <a:moveTo>
                  <a:pt x="359717" y="1793858"/>
                </a:moveTo>
                <a:lnTo>
                  <a:pt x="356581" y="1795927"/>
                </a:lnTo>
                <a:lnTo>
                  <a:pt x="346953" y="1805949"/>
                </a:lnTo>
                <a:lnTo>
                  <a:pt x="360340" y="1794840"/>
                </a:lnTo>
                <a:lnTo>
                  <a:pt x="359717" y="1793858"/>
                </a:lnTo>
                <a:close/>
              </a:path>
              <a:path w="979170" h="2175510">
                <a:moveTo>
                  <a:pt x="360340" y="1794840"/>
                </a:moveTo>
                <a:lnTo>
                  <a:pt x="346953" y="1805949"/>
                </a:lnTo>
                <a:lnTo>
                  <a:pt x="367384" y="1805949"/>
                </a:lnTo>
                <a:lnTo>
                  <a:pt x="360340" y="1794840"/>
                </a:lnTo>
                <a:close/>
              </a:path>
              <a:path w="979170" h="2175510">
                <a:moveTo>
                  <a:pt x="359261" y="1793138"/>
                </a:moveTo>
                <a:lnTo>
                  <a:pt x="356581" y="1795927"/>
                </a:lnTo>
                <a:lnTo>
                  <a:pt x="359717" y="1793858"/>
                </a:lnTo>
                <a:lnTo>
                  <a:pt x="359261" y="1793138"/>
                </a:lnTo>
                <a:close/>
              </a:path>
              <a:path w="979170" h="2175510">
                <a:moveTo>
                  <a:pt x="368533" y="1788042"/>
                </a:moveTo>
                <a:lnTo>
                  <a:pt x="359717" y="1793858"/>
                </a:lnTo>
                <a:lnTo>
                  <a:pt x="360340" y="1794840"/>
                </a:lnTo>
                <a:lnTo>
                  <a:pt x="368533" y="1788042"/>
                </a:lnTo>
                <a:close/>
              </a:path>
              <a:path w="979170" h="2175510">
                <a:moveTo>
                  <a:pt x="386912" y="1764356"/>
                </a:moveTo>
                <a:lnTo>
                  <a:pt x="359261" y="1793138"/>
                </a:lnTo>
                <a:lnTo>
                  <a:pt x="359717" y="1793858"/>
                </a:lnTo>
                <a:lnTo>
                  <a:pt x="368533" y="1788042"/>
                </a:lnTo>
                <a:lnTo>
                  <a:pt x="692825" y="1788042"/>
                </a:lnTo>
                <a:lnTo>
                  <a:pt x="706024" y="1768349"/>
                </a:lnTo>
                <a:lnTo>
                  <a:pt x="383407" y="1768349"/>
                </a:lnTo>
                <a:lnTo>
                  <a:pt x="386912" y="1764356"/>
                </a:lnTo>
                <a:close/>
              </a:path>
              <a:path w="979170" h="2175510">
                <a:moveTo>
                  <a:pt x="387217" y="1764039"/>
                </a:moveTo>
                <a:lnTo>
                  <a:pt x="386912" y="1764356"/>
                </a:lnTo>
                <a:lnTo>
                  <a:pt x="383407" y="1768349"/>
                </a:lnTo>
                <a:lnTo>
                  <a:pt x="387217" y="1764039"/>
                </a:lnTo>
                <a:close/>
              </a:path>
              <a:path w="979170" h="2175510">
                <a:moveTo>
                  <a:pt x="708912" y="1764039"/>
                </a:moveTo>
                <a:lnTo>
                  <a:pt x="387217" y="1764039"/>
                </a:lnTo>
                <a:lnTo>
                  <a:pt x="383407" y="1768349"/>
                </a:lnTo>
                <a:lnTo>
                  <a:pt x="706024" y="1768349"/>
                </a:lnTo>
                <a:lnTo>
                  <a:pt x="708912" y="1764039"/>
                </a:lnTo>
                <a:close/>
              </a:path>
              <a:path w="979170" h="2175510">
                <a:moveTo>
                  <a:pt x="734780" y="1724534"/>
                </a:moveTo>
                <a:lnTo>
                  <a:pt x="421873" y="1724534"/>
                </a:lnTo>
                <a:lnTo>
                  <a:pt x="418338" y="1728606"/>
                </a:lnTo>
                <a:lnTo>
                  <a:pt x="386912" y="1764356"/>
                </a:lnTo>
                <a:lnTo>
                  <a:pt x="387217" y="1764039"/>
                </a:lnTo>
                <a:lnTo>
                  <a:pt x="708912" y="1764039"/>
                </a:lnTo>
                <a:lnTo>
                  <a:pt x="728319" y="1735083"/>
                </a:lnTo>
                <a:lnTo>
                  <a:pt x="734780" y="1724534"/>
                </a:lnTo>
                <a:close/>
              </a:path>
              <a:path w="979170" h="2175510">
                <a:moveTo>
                  <a:pt x="418785" y="1728051"/>
                </a:moveTo>
                <a:lnTo>
                  <a:pt x="418298" y="1728606"/>
                </a:lnTo>
                <a:lnTo>
                  <a:pt x="418785" y="1728051"/>
                </a:lnTo>
                <a:close/>
              </a:path>
              <a:path w="979170" h="2175510">
                <a:moveTo>
                  <a:pt x="421873" y="1724534"/>
                </a:moveTo>
                <a:lnTo>
                  <a:pt x="418785" y="1728051"/>
                </a:lnTo>
                <a:lnTo>
                  <a:pt x="418338" y="1728606"/>
                </a:lnTo>
                <a:lnTo>
                  <a:pt x="421873" y="1724534"/>
                </a:lnTo>
                <a:close/>
              </a:path>
              <a:path w="979170" h="2175510">
                <a:moveTo>
                  <a:pt x="760133" y="1683136"/>
                </a:moveTo>
                <a:lnTo>
                  <a:pt x="455035" y="1683136"/>
                </a:lnTo>
                <a:lnTo>
                  <a:pt x="451469" y="1687708"/>
                </a:lnTo>
                <a:lnTo>
                  <a:pt x="418785" y="1728051"/>
                </a:lnTo>
                <a:lnTo>
                  <a:pt x="421873" y="1724534"/>
                </a:lnTo>
                <a:lnTo>
                  <a:pt x="734780" y="1724534"/>
                </a:lnTo>
                <a:lnTo>
                  <a:pt x="760133" y="1683136"/>
                </a:lnTo>
                <a:close/>
              </a:path>
              <a:path w="979170" h="2175510">
                <a:moveTo>
                  <a:pt x="452679" y="1686055"/>
                </a:moveTo>
                <a:lnTo>
                  <a:pt x="451345" y="1687708"/>
                </a:lnTo>
                <a:lnTo>
                  <a:pt x="452679" y="1686055"/>
                </a:lnTo>
                <a:close/>
              </a:path>
              <a:path w="979170" h="2175510">
                <a:moveTo>
                  <a:pt x="455035" y="1683136"/>
                </a:moveTo>
                <a:lnTo>
                  <a:pt x="452679" y="1686055"/>
                </a:lnTo>
                <a:lnTo>
                  <a:pt x="451469" y="1687708"/>
                </a:lnTo>
                <a:lnTo>
                  <a:pt x="455035" y="1683136"/>
                </a:lnTo>
                <a:close/>
              </a:path>
              <a:path w="979170" h="2175510">
                <a:moveTo>
                  <a:pt x="784014" y="1640333"/>
                </a:moveTo>
                <a:lnTo>
                  <a:pt x="486156" y="1640333"/>
                </a:lnTo>
                <a:lnTo>
                  <a:pt x="483108" y="1644655"/>
                </a:lnTo>
                <a:lnTo>
                  <a:pt x="452679" y="1686055"/>
                </a:lnTo>
                <a:lnTo>
                  <a:pt x="455035" y="1683136"/>
                </a:lnTo>
                <a:lnTo>
                  <a:pt x="760133" y="1683136"/>
                </a:lnTo>
                <a:lnTo>
                  <a:pt x="762000" y="1680088"/>
                </a:lnTo>
                <a:lnTo>
                  <a:pt x="784014" y="1640333"/>
                </a:lnTo>
                <a:close/>
              </a:path>
              <a:path w="979170" h="2175510">
                <a:moveTo>
                  <a:pt x="484405" y="1642723"/>
                </a:moveTo>
                <a:lnTo>
                  <a:pt x="482991" y="1644655"/>
                </a:lnTo>
                <a:lnTo>
                  <a:pt x="484405" y="1642723"/>
                </a:lnTo>
                <a:close/>
              </a:path>
              <a:path w="979170" h="2175510">
                <a:moveTo>
                  <a:pt x="486156" y="1640333"/>
                </a:moveTo>
                <a:lnTo>
                  <a:pt x="484405" y="1642723"/>
                </a:lnTo>
                <a:lnTo>
                  <a:pt x="483108" y="1644655"/>
                </a:lnTo>
                <a:lnTo>
                  <a:pt x="486156" y="1640333"/>
                </a:lnTo>
                <a:close/>
              </a:path>
              <a:path w="979170" h="2175510">
                <a:moveTo>
                  <a:pt x="514869" y="1597382"/>
                </a:moveTo>
                <a:lnTo>
                  <a:pt x="484405" y="1642723"/>
                </a:lnTo>
                <a:lnTo>
                  <a:pt x="486156" y="1640333"/>
                </a:lnTo>
                <a:lnTo>
                  <a:pt x="784014" y="1640333"/>
                </a:lnTo>
                <a:lnTo>
                  <a:pt x="793363" y="1623450"/>
                </a:lnTo>
                <a:lnTo>
                  <a:pt x="804872" y="1600328"/>
                </a:lnTo>
                <a:lnTo>
                  <a:pt x="513069" y="1600328"/>
                </a:lnTo>
                <a:lnTo>
                  <a:pt x="514869" y="1597382"/>
                </a:lnTo>
                <a:close/>
              </a:path>
              <a:path w="979170" h="2175510">
                <a:moveTo>
                  <a:pt x="515874" y="1595887"/>
                </a:moveTo>
                <a:lnTo>
                  <a:pt x="514869" y="1597382"/>
                </a:lnTo>
                <a:lnTo>
                  <a:pt x="513069" y="1600328"/>
                </a:lnTo>
                <a:lnTo>
                  <a:pt x="515874" y="1595887"/>
                </a:lnTo>
                <a:close/>
              </a:path>
              <a:path w="979170" h="2175510">
                <a:moveTo>
                  <a:pt x="807083" y="1595887"/>
                </a:moveTo>
                <a:lnTo>
                  <a:pt x="515874" y="1595887"/>
                </a:lnTo>
                <a:lnTo>
                  <a:pt x="513069" y="1600328"/>
                </a:lnTo>
                <a:lnTo>
                  <a:pt x="804872" y="1600328"/>
                </a:lnTo>
                <a:lnTo>
                  <a:pt x="807083" y="1595887"/>
                </a:lnTo>
                <a:close/>
              </a:path>
              <a:path w="979170" h="2175510">
                <a:moveTo>
                  <a:pt x="542472" y="1552198"/>
                </a:moveTo>
                <a:lnTo>
                  <a:pt x="514869" y="1597382"/>
                </a:lnTo>
                <a:lnTo>
                  <a:pt x="515874" y="1595887"/>
                </a:lnTo>
                <a:lnTo>
                  <a:pt x="807083" y="1595887"/>
                </a:lnTo>
                <a:lnTo>
                  <a:pt x="822319" y="1565276"/>
                </a:lnTo>
                <a:lnTo>
                  <a:pt x="827128" y="1554608"/>
                </a:lnTo>
                <a:lnTo>
                  <a:pt x="541141" y="1554608"/>
                </a:lnTo>
                <a:lnTo>
                  <a:pt x="542472" y="1552198"/>
                </a:lnTo>
                <a:close/>
              </a:path>
              <a:path w="979170" h="2175510">
                <a:moveTo>
                  <a:pt x="543793" y="1550036"/>
                </a:moveTo>
                <a:lnTo>
                  <a:pt x="542472" y="1552198"/>
                </a:lnTo>
                <a:lnTo>
                  <a:pt x="541141" y="1554608"/>
                </a:lnTo>
                <a:lnTo>
                  <a:pt x="543793" y="1550036"/>
                </a:lnTo>
                <a:close/>
              </a:path>
              <a:path w="979170" h="2175510">
                <a:moveTo>
                  <a:pt x="829188" y="1550036"/>
                </a:moveTo>
                <a:lnTo>
                  <a:pt x="543793" y="1550036"/>
                </a:lnTo>
                <a:lnTo>
                  <a:pt x="541141" y="1554608"/>
                </a:lnTo>
                <a:lnTo>
                  <a:pt x="827128" y="1554608"/>
                </a:lnTo>
                <a:lnTo>
                  <a:pt x="829188" y="1550036"/>
                </a:lnTo>
                <a:close/>
              </a:path>
              <a:path w="979170" h="2175510">
                <a:moveTo>
                  <a:pt x="569168" y="1503858"/>
                </a:moveTo>
                <a:lnTo>
                  <a:pt x="542472" y="1552198"/>
                </a:lnTo>
                <a:lnTo>
                  <a:pt x="543793" y="1550036"/>
                </a:lnTo>
                <a:lnTo>
                  <a:pt x="829188" y="1550036"/>
                </a:lnTo>
                <a:lnTo>
                  <a:pt x="848303" y="1507626"/>
                </a:lnTo>
                <a:lnTo>
                  <a:pt x="567293" y="1507626"/>
                </a:lnTo>
                <a:lnTo>
                  <a:pt x="569168" y="1503858"/>
                </a:lnTo>
                <a:close/>
              </a:path>
              <a:path w="979170" h="2175510">
                <a:moveTo>
                  <a:pt x="569823" y="1502673"/>
                </a:moveTo>
                <a:lnTo>
                  <a:pt x="569168" y="1503858"/>
                </a:lnTo>
                <a:lnTo>
                  <a:pt x="567293" y="1507626"/>
                </a:lnTo>
                <a:lnTo>
                  <a:pt x="569823" y="1502673"/>
                </a:lnTo>
                <a:close/>
              </a:path>
              <a:path w="979170" h="2175510">
                <a:moveTo>
                  <a:pt x="850364" y="1502673"/>
                </a:moveTo>
                <a:lnTo>
                  <a:pt x="569823" y="1502673"/>
                </a:lnTo>
                <a:lnTo>
                  <a:pt x="567293" y="1507626"/>
                </a:lnTo>
                <a:lnTo>
                  <a:pt x="848303" y="1507626"/>
                </a:lnTo>
                <a:lnTo>
                  <a:pt x="848989" y="1506102"/>
                </a:lnTo>
                <a:lnTo>
                  <a:pt x="850364" y="1502673"/>
                </a:lnTo>
                <a:close/>
              </a:path>
              <a:path w="979170" h="2175510">
                <a:moveTo>
                  <a:pt x="869756" y="1454286"/>
                </a:moveTo>
                <a:lnTo>
                  <a:pt x="593841" y="1454286"/>
                </a:lnTo>
                <a:lnTo>
                  <a:pt x="591677" y="1458727"/>
                </a:lnTo>
                <a:lnTo>
                  <a:pt x="569168" y="1503858"/>
                </a:lnTo>
                <a:lnTo>
                  <a:pt x="569823" y="1502673"/>
                </a:lnTo>
                <a:lnTo>
                  <a:pt x="850364" y="1502673"/>
                </a:lnTo>
                <a:lnTo>
                  <a:pt x="869756" y="1454286"/>
                </a:lnTo>
                <a:close/>
              </a:path>
              <a:path w="979170" h="2175510">
                <a:moveTo>
                  <a:pt x="592135" y="1457715"/>
                </a:moveTo>
                <a:lnTo>
                  <a:pt x="591631" y="1458727"/>
                </a:lnTo>
                <a:lnTo>
                  <a:pt x="592135" y="1457715"/>
                </a:lnTo>
                <a:close/>
              </a:path>
              <a:path w="979170" h="2175510">
                <a:moveTo>
                  <a:pt x="593841" y="1454286"/>
                </a:moveTo>
                <a:lnTo>
                  <a:pt x="592135" y="1457715"/>
                </a:lnTo>
                <a:lnTo>
                  <a:pt x="591677" y="1458727"/>
                </a:lnTo>
                <a:lnTo>
                  <a:pt x="593841" y="1454286"/>
                </a:lnTo>
                <a:close/>
              </a:path>
              <a:path w="979170" h="2175510">
                <a:moveTo>
                  <a:pt x="887848" y="1404244"/>
                </a:moveTo>
                <a:lnTo>
                  <a:pt x="616305" y="1404244"/>
                </a:lnTo>
                <a:lnTo>
                  <a:pt x="614172" y="1409197"/>
                </a:lnTo>
                <a:lnTo>
                  <a:pt x="592135" y="1457715"/>
                </a:lnTo>
                <a:lnTo>
                  <a:pt x="593841" y="1454286"/>
                </a:lnTo>
                <a:lnTo>
                  <a:pt x="869756" y="1454286"/>
                </a:lnTo>
                <a:lnTo>
                  <a:pt x="873373" y="1445261"/>
                </a:lnTo>
                <a:lnTo>
                  <a:pt x="887848" y="1404244"/>
                </a:lnTo>
                <a:close/>
              </a:path>
              <a:path w="979170" h="2175510">
                <a:moveTo>
                  <a:pt x="614962" y="1407214"/>
                </a:moveTo>
                <a:lnTo>
                  <a:pt x="614066" y="1409197"/>
                </a:lnTo>
                <a:lnTo>
                  <a:pt x="614962" y="1407214"/>
                </a:lnTo>
                <a:close/>
              </a:path>
              <a:path w="979170" h="2175510">
                <a:moveTo>
                  <a:pt x="616305" y="1404244"/>
                </a:moveTo>
                <a:lnTo>
                  <a:pt x="614962" y="1407214"/>
                </a:lnTo>
                <a:lnTo>
                  <a:pt x="614172" y="1409197"/>
                </a:lnTo>
                <a:lnTo>
                  <a:pt x="616305" y="1404244"/>
                </a:lnTo>
                <a:close/>
              </a:path>
              <a:path w="979170" h="2175510">
                <a:moveTo>
                  <a:pt x="635969" y="1354554"/>
                </a:moveTo>
                <a:lnTo>
                  <a:pt x="614962" y="1407214"/>
                </a:lnTo>
                <a:lnTo>
                  <a:pt x="616305" y="1404244"/>
                </a:lnTo>
                <a:lnTo>
                  <a:pt x="887848" y="1404244"/>
                </a:lnTo>
                <a:lnTo>
                  <a:pt x="895197" y="1383420"/>
                </a:lnTo>
                <a:lnTo>
                  <a:pt x="903040" y="1358012"/>
                </a:lnTo>
                <a:lnTo>
                  <a:pt x="634746" y="1358012"/>
                </a:lnTo>
                <a:lnTo>
                  <a:pt x="635969" y="1354554"/>
                </a:lnTo>
                <a:close/>
              </a:path>
              <a:path w="979170" h="2175510">
                <a:moveTo>
                  <a:pt x="636513" y="1353190"/>
                </a:moveTo>
                <a:lnTo>
                  <a:pt x="635969" y="1354554"/>
                </a:lnTo>
                <a:lnTo>
                  <a:pt x="634746" y="1358012"/>
                </a:lnTo>
                <a:lnTo>
                  <a:pt x="636513" y="1353190"/>
                </a:lnTo>
                <a:close/>
              </a:path>
              <a:path w="979170" h="2175510">
                <a:moveTo>
                  <a:pt x="904529" y="1353190"/>
                </a:moveTo>
                <a:lnTo>
                  <a:pt x="636513" y="1353190"/>
                </a:lnTo>
                <a:lnTo>
                  <a:pt x="634746" y="1358012"/>
                </a:lnTo>
                <a:lnTo>
                  <a:pt x="903040" y="1358012"/>
                </a:lnTo>
                <a:lnTo>
                  <a:pt x="904529" y="1353190"/>
                </a:lnTo>
                <a:close/>
              </a:path>
              <a:path w="979170" h="2175510">
                <a:moveTo>
                  <a:pt x="654295" y="1302769"/>
                </a:moveTo>
                <a:lnTo>
                  <a:pt x="635969" y="1354554"/>
                </a:lnTo>
                <a:lnTo>
                  <a:pt x="636513" y="1353190"/>
                </a:lnTo>
                <a:lnTo>
                  <a:pt x="904529" y="1353190"/>
                </a:lnTo>
                <a:lnTo>
                  <a:pt x="914643" y="1320424"/>
                </a:lnTo>
                <a:lnTo>
                  <a:pt x="918448" y="1306077"/>
                </a:lnTo>
                <a:lnTo>
                  <a:pt x="653277" y="1306077"/>
                </a:lnTo>
                <a:lnTo>
                  <a:pt x="654295" y="1302769"/>
                </a:lnTo>
                <a:close/>
              </a:path>
              <a:path w="979170" h="2175510">
                <a:moveTo>
                  <a:pt x="654923" y="1300993"/>
                </a:moveTo>
                <a:lnTo>
                  <a:pt x="654295" y="1302769"/>
                </a:lnTo>
                <a:lnTo>
                  <a:pt x="653277" y="1306077"/>
                </a:lnTo>
                <a:lnTo>
                  <a:pt x="654923" y="1300993"/>
                </a:lnTo>
                <a:close/>
              </a:path>
              <a:path w="979170" h="2175510">
                <a:moveTo>
                  <a:pt x="919796" y="1300993"/>
                </a:moveTo>
                <a:lnTo>
                  <a:pt x="654923" y="1300993"/>
                </a:lnTo>
                <a:lnTo>
                  <a:pt x="653277" y="1306077"/>
                </a:lnTo>
                <a:lnTo>
                  <a:pt x="918448" y="1306077"/>
                </a:lnTo>
                <a:lnTo>
                  <a:pt x="919796" y="1300993"/>
                </a:lnTo>
                <a:close/>
              </a:path>
              <a:path w="979170" h="2175510">
                <a:moveTo>
                  <a:pt x="933521" y="1247903"/>
                </a:moveTo>
                <a:lnTo>
                  <a:pt x="671169" y="1247903"/>
                </a:lnTo>
                <a:lnTo>
                  <a:pt x="669798" y="1252737"/>
                </a:lnTo>
                <a:lnTo>
                  <a:pt x="654295" y="1302769"/>
                </a:lnTo>
                <a:lnTo>
                  <a:pt x="654923" y="1300993"/>
                </a:lnTo>
                <a:lnTo>
                  <a:pt x="919796" y="1300993"/>
                </a:lnTo>
                <a:lnTo>
                  <a:pt x="931651" y="1256285"/>
                </a:lnTo>
                <a:lnTo>
                  <a:pt x="933521" y="1247903"/>
                </a:lnTo>
                <a:close/>
              </a:path>
              <a:path w="979170" h="2175510">
                <a:moveTo>
                  <a:pt x="670529" y="1249983"/>
                </a:moveTo>
                <a:lnTo>
                  <a:pt x="669682" y="1252737"/>
                </a:lnTo>
                <a:lnTo>
                  <a:pt x="670529" y="1249983"/>
                </a:lnTo>
                <a:close/>
              </a:path>
              <a:path w="979170" h="2175510">
                <a:moveTo>
                  <a:pt x="671169" y="1247903"/>
                </a:moveTo>
                <a:lnTo>
                  <a:pt x="670529" y="1249983"/>
                </a:lnTo>
                <a:lnTo>
                  <a:pt x="669798" y="1252737"/>
                </a:lnTo>
                <a:lnTo>
                  <a:pt x="671169" y="1247903"/>
                </a:lnTo>
                <a:close/>
              </a:path>
              <a:path w="979170" h="2175510">
                <a:moveTo>
                  <a:pt x="945648" y="1193551"/>
                </a:moveTo>
                <a:lnTo>
                  <a:pt x="685525" y="1193551"/>
                </a:lnTo>
                <a:lnTo>
                  <a:pt x="684276" y="1198635"/>
                </a:lnTo>
                <a:lnTo>
                  <a:pt x="670529" y="1249983"/>
                </a:lnTo>
                <a:lnTo>
                  <a:pt x="671169" y="1247903"/>
                </a:lnTo>
                <a:lnTo>
                  <a:pt x="933521" y="1247903"/>
                </a:lnTo>
                <a:lnTo>
                  <a:pt x="945648" y="1193551"/>
                </a:lnTo>
                <a:close/>
              </a:path>
              <a:path w="979170" h="2175510">
                <a:moveTo>
                  <a:pt x="684793" y="1196308"/>
                </a:moveTo>
                <a:lnTo>
                  <a:pt x="684174" y="1198635"/>
                </a:lnTo>
                <a:lnTo>
                  <a:pt x="684793" y="1196308"/>
                </a:lnTo>
                <a:close/>
              </a:path>
              <a:path w="979170" h="2175510">
                <a:moveTo>
                  <a:pt x="685525" y="1193551"/>
                </a:moveTo>
                <a:lnTo>
                  <a:pt x="684793" y="1196308"/>
                </a:lnTo>
                <a:lnTo>
                  <a:pt x="684276" y="1198635"/>
                </a:lnTo>
                <a:lnTo>
                  <a:pt x="685525" y="1193551"/>
                </a:lnTo>
                <a:close/>
              </a:path>
              <a:path w="979170" h="2175510">
                <a:moveTo>
                  <a:pt x="697545" y="1138914"/>
                </a:moveTo>
                <a:lnTo>
                  <a:pt x="684793" y="1196308"/>
                </a:lnTo>
                <a:lnTo>
                  <a:pt x="685525" y="1193551"/>
                </a:lnTo>
                <a:lnTo>
                  <a:pt x="945648" y="1193551"/>
                </a:lnTo>
                <a:lnTo>
                  <a:pt x="946129" y="1191396"/>
                </a:lnTo>
                <a:lnTo>
                  <a:pt x="954810" y="1143509"/>
                </a:lnTo>
                <a:lnTo>
                  <a:pt x="696711" y="1143509"/>
                </a:lnTo>
                <a:lnTo>
                  <a:pt x="697545" y="1138914"/>
                </a:lnTo>
                <a:close/>
              </a:path>
              <a:path w="979170" h="2175510">
                <a:moveTo>
                  <a:pt x="955684" y="1138687"/>
                </a:moveTo>
                <a:lnTo>
                  <a:pt x="697595" y="1138687"/>
                </a:lnTo>
                <a:lnTo>
                  <a:pt x="696711" y="1143509"/>
                </a:lnTo>
                <a:lnTo>
                  <a:pt x="954810" y="1143509"/>
                </a:lnTo>
                <a:lnTo>
                  <a:pt x="955684" y="1138687"/>
                </a:lnTo>
                <a:close/>
              </a:path>
              <a:path w="979170" h="2175510">
                <a:moveTo>
                  <a:pt x="964014" y="1082680"/>
                </a:moveTo>
                <a:lnTo>
                  <a:pt x="707745" y="1082680"/>
                </a:lnTo>
                <a:lnTo>
                  <a:pt x="706861" y="1087883"/>
                </a:lnTo>
                <a:lnTo>
                  <a:pt x="697545" y="1138914"/>
                </a:lnTo>
                <a:lnTo>
                  <a:pt x="697595" y="1138687"/>
                </a:lnTo>
                <a:lnTo>
                  <a:pt x="955684" y="1138687"/>
                </a:lnTo>
                <a:lnTo>
                  <a:pt x="958077" y="1125483"/>
                </a:lnTo>
                <a:lnTo>
                  <a:pt x="964014" y="1082680"/>
                </a:lnTo>
                <a:close/>
              </a:path>
              <a:path w="979170" h="2175510">
                <a:moveTo>
                  <a:pt x="707065" y="1086428"/>
                </a:moveTo>
                <a:lnTo>
                  <a:pt x="706801" y="1087883"/>
                </a:lnTo>
                <a:lnTo>
                  <a:pt x="707065" y="1086428"/>
                </a:lnTo>
                <a:close/>
              </a:path>
              <a:path w="979170" h="2175510">
                <a:moveTo>
                  <a:pt x="707745" y="1082680"/>
                </a:moveTo>
                <a:lnTo>
                  <a:pt x="707065" y="1086428"/>
                </a:lnTo>
                <a:lnTo>
                  <a:pt x="706861" y="1087883"/>
                </a:lnTo>
                <a:lnTo>
                  <a:pt x="707745" y="1082680"/>
                </a:lnTo>
                <a:close/>
              </a:path>
              <a:path w="979170" h="2175510">
                <a:moveTo>
                  <a:pt x="970585" y="1026161"/>
                </a:moveTo>
                <a:lnTo>
                  <a:pt x="715518" y="1026161"/>
                </a:lnTo>
                <a:lnTo>
                  <a:pt x="714877" y="1031114"/>
                </a:lnTo>
                <a:lnTo>
                  <a:pt x="707065" y="1086428"/>
                </a:lnTo>
                <a:lnTo>
                  <a:pt x="707745" y="1082680"/>
                </a:lnTo>
                <a:lnTo>
                  <a:pt x="964014" y="1082680"/>
                </a:lnTo>
                <a:lnTo>
                  <a:pt x="967343" y="1058677"/>
                </a:lnTo>
                <a:lnTo>
                  <a:pt x="970585" y="1026161"/>
                </a:lnTo>
                <a:close/>
              </a:path>
              <a:path w="979170" h="2175510">
                <a:moveTo>
                  <a:pt x="715011" y="1029774"/>
                </a:moveTo>
                <a:lnTo>
                  <a:pt x="714823" y="1031114"/>
                </a:lnTo>
                <a:lnTo>
                  <a:pt x="715011" y="1029774"/>
                </a:lnTo>
                <a:close/>
              </a:path>
              <a:path w="979170" h="2175510">
                <a:moveTo>
                  <a:pt x="715518" y="1026161"/>
                </a:moveTo>
                <a:lnTo>
                  <a:pt x="715011" y="1029774"/>
                </a:lnTo>
                <a:lnTo>
                  <a:pt x="714877" y="1031114"/>
                </a:lnTo>
                <a:lnTo>
                  <a:pt x="715518" y="1026161"/>
                </a:lnTo>
                <a:close/>
              </a:path>
              <a:path w="979170" h="2175510">
                <a:moveTo>
                  <a:pt x="975378" y="968630"/>
                </a:moveTo>
                <a:lnTo>
                  <a:pt x="721095" y="968630"/>
                </a:lnTo>
                <a:lnTo>
                  <a:pt x="715011" y="1029774"/>
                </a:lnTo>
                <a:lnTo>
                  <a:pt x="715518" y="1026161"/>
                </a:lnTo>
                <a:lnTo>
                  <a:pt x="970585" y="1026161"/>
                </a:lnTo>
                <a:lnTo>
                  <a:pt x="974079" y="991109"/>
                </a:lnTo>
                <a:lnTo>
                  <a:pt x="975378" y="968630"/>
                </a:lnTo>
                <a:close/>
              </a:path>
              <a:path w="979170" h="2175510">
                <a:moveTo>
                  <a:pt x="978215" y="910980"/>
                </a:moveTo>
                <a:lnTo>
                  <a:pt x="724265" y="910980"/>
                </a:lnTo>
                <a:lnTo>
                  <a:pt x="724021" y="916052"/>
                </a:lnTo>
                <a:lnTo>
                  <a:pt x="720595" y="973655"/>
                </a:lnTo>
                <a:lnTo>
                  <a:pt x="721095" y="968630"/>
                </a:lnTo>
                <a:lnTo>
                  <a:pt x="975378" y="968630"/>
                </a:lnTo>
                <a:lnTo>
                  <a:pt x="978011" y="923041"/>
                </a:lnTo>
                <a:lnTo>
                  <a:pt x="978215" y="910980"/>
                </a:lnTo>
                <a:close/>
              </a:path>
              <a:path w="979170" h="2175510">
                <a:moveTo>
                  <a:pt x="724045" y="914750"/>
                </a:moveTo>
                <a:lnTo>
                  <a:pt x="723968" y="916052"/>
                </a:lnTo>
                <a:lnTo>
                  <a:pt x="724045" y="914750"/>
                </a:lnTo>
                <a:close/>
              </a:path>
              <a:path w="979170" h="2175510">
                <a:moveTo>
                  <a:pt x="724265" y="910980"/>
                </a:moveTo>
                <a:lnTo>
                  <a:pt x="724045" y="914750"/>
                </a:lnTo>
                <a:lnTo>
                  <a:pt x="724021" y="916052"/>
                </a:lnTo>
                <a:lnTo>
                  <a:pt x="724265" y="910980"/>
                </a:lnTo>
                <a:close/>
              </a:path>
              <a:path w="979170" h="2175510">
                <a:moveTo>
                  <a:pt x="979126" y="852425"/>
                </a:moveTo>
                <a:lnTo>
                  <a:pt x="725149" y="852425"/>
                </a:lnTo>
                <a:lnTo>
                  <a:pt x="725149" y="857378"/>
                </a:lnTo>
                <a:lnTo>
                  <a:pt x="724045" y="914750"/>
                </a:lnTo>
                <a:lnTo>
                  <a:pt x="724265" y="910980"/>
                </a:lnTo>
                <a:lnTo>
                  <a:pt x="978215" y="910980"/>
                </a:lnTo>
                <a:lnTo>
                  <a:pt x="979122" y="857378"/>
                </a:lnTo>
                <a:lnTo>
                  <a:pt x="979126" y="852425"/>
                </a:lnTo>
                <a:close/>
              </a:path>
              <a:path w="979170" h="2175510">
                <a:moveTo>
                  <a:pt x="725103" y="855021"/>
                </a:moveTo>
                <a:lnTo>
                  <a:pt x="725061" y="857378"/>
                </a:lnTo>
                <a:lnTo>
                  <a:pt x="725103" y="855021"/>
                </a:lnTo>
                <a:close/>
              </a:path>
              <a:path w="979170" h="2175510">
                <a:moveTo>
                  <a:pt x="977927" y="793370"/>
                </a:moveTo>
                <a:lnTo>
                  <a:pt x="723900" y="793370"/>
                </a:lnTo>
                <a:lnTo>
                  <a:pt x="724143" y="798585"/>
                </a:lnTo>
                <a:lnTo>
                  <a:pt x="724001" y="798585"/>
                </a:lnTo>
                <a:lnTo>
                  <a:pt x="725103" y="855021"/>
                </a:lnTo>
                <a:lnTo>
                  <a:pt x="725149" y="852425"/>
                </a:lnTo>
                <a:lnTo>
                  <a:pt x="979126" y="852425"/>
                </a:lnTo>
                <a:lnTo>
                  <a:pt x="978033" y="798585"/>
                </a:lnTo>
                <a:lnTo>
                  <a:pt x="724143" y="798585"/>
                </a:lnTo>
                <a:lnTo>
                  <a:pt x="723938" y="795315"/>
                </a:lnTo>
                <a:lnTo>
                  <a:pt x="977967" y="795315"/>
                </a:lnTo>
                <a:lnTo>
                  <a:pt x="977927" y="793370"/>
                </a:lnTo>
                <a:close/>
              </a:path>
              <a:path w="979170" h="2175510">
                <a:moveTo>
                  <a:pt x="723900" y="793370"/>
                </a:moveTo>
                <a:lnTo>
                  <a:pt x="723938" y="795315"/>
                </a:lnTo>
                <a:lnTo>
                  <a:pt x="724143" y="798585"/>
                </a:lnTo>
                <a:lnTo>
                  <a:pt x="723900" y="793370"/>
                </a:lnTo>
                <a:close/>
              </a:path>
              <a:path w="979170" h="2175510">
                <a:moveTo>
                  <a:pt x="720173" y="735517"/>
                </a:moveTo>
                <a:lnTo>
                  <a:pt x="723938" y="795315"/>
                </a:lnTo>
                <a:lnTo>
                  <a:pt x="723900" y="793370"/>
                </a:lnTo>
                <a:lnTo>
                  <a:pt x="977927" y="793370"/>
                </a:lnTo>
                <a:lnTo>
                  <a:pt x="977767" y="785500"/>
                </a:lnTo>
                <a:lnTo>
                  <a:pt x="974900" y="739399"/>
                </a:lnTo>
                <a:lnTo>
                  <a:pt x="720577" y="739399"/>
                </a:lnTo>
                <a:lnTo>
                  <a:pt x="720173" y="735517"/>
                </a:lnTo>
                <a:close/>
              </a:path>
              <a:path w="979170" h="2175510">
                <a:moveTo>
                  <a:pt x="720090" y="734196"/>
                </a:moveTo>
                <a:lnTo>
                  <a:pt x="720173" y="735517"/>
                </a:lnTo>
                <a:lnTo>
                  <a:pt x="720577" y="739399"/>
                </a:lnTo>
                <a:lnTo>
                  <a:pt x="720090" y="734196"/>
                </a:lnTo>
                <a:close/>
              </a:path>
              <a:path w="979170" h="2175510">
                <a:moveTo>
                  <a:pt x="974577" y="734196"/>
                </a:moveTo>
                <a:lnTo>
                  <a:pt x="720090" y="734196"/>
                </a:lnTo>
                <a:lnTo>
                  <a:pt x="720577" y="739399"/>
                </a:lnTo>
                <a:lnTo>
                  <a:pt x="974900" y="739399"/>
                </a:lnTo>
                <a:lnTo>
                  <a:pt x="974577" y="734196"/>
                </a:lnTo>
                <a:close/>
              </a:path>
              <a:path w="979170" h="2175510">
                <a:moveTo>
                  <a:pt x="969177" y="674760"/>
                </a:moveTo>
                <a:lnTo>
                  <a:pt x="713841" y="674760"/>
                </a:lnTo>
                <a:lnTo>
                  <a:pt x="714481" y="679713"/>
                </a:lnTo>
                <a:lnTo>
                  <a:pt x="720173" y="735517"/>
                </a:lnTo>
                <a:lnTo>
                  <a:pt x="720090" y="734196"/>
                </a:lnTo>
                <a:lnTo>
                  <a:pt x="974577" y="734196"/>
                </a:lnTo>
                <a:lnTo>
                  <a:pt x="973439" y="715908"/>
                </a:lnTo>
                <a:lnTo>
                  <a:pt x="969177" y="674760"/>
                </a:lnTo>
                <a:close/>
              </a:path>
              <a:path w="979170" h="2175510">
                <a:moveTo>
                  <a:pt x="714038" y="676648"/>
                </a:moveTo>
                <a:lnTo>
                  <a:pt x="714357" y="679713"/>
                </a:lnTo>
                <a:lnTo>
                  <a:pt x="714038" y="676648"/>
                </a:lnTo>
                <a:close/>
              </a:path>
              <a:path w="979170" h="2175510">
                <a:moveTo>
                  <a:pt x="713841" y="674760"/>
                </a:moveTo>
                <a:lnTo>
                  <a:pt x="714038" y="676648"/>
                </a:lnTo>
                <a:lnTo>
                  <a:pt x="714481" y="679713"/>
                </a:lnTo>
                <a:lnTo>
                  <a:pt x="713841" y="674760"/>
                </a:lnTo>
                <a:close/>
              </a:path>
              <a:path w="979170" h="2175510">
                <a:moveTo>
                  <a:pt x="961743" y="614812"/>
                </a:moveTo>
                <a:lnTo>
                  <a:pt x="705093" y="614812"/>
                </a:lnTo>
                <a:lnTo>
                  <a:pt x="705733" y="618622"/>
                </a:lnTo>
                <a:lnTo>
                  <a:pt x="714038" y="676648"/>
                </a:lnTo>
                <a:lnTo>
                  <a:pt x="713841" y="674760"/>
                </a:lnTo>
                <a:lnTo>
                  <a:pt x="969177" y="674760"/>
                </a:lnTo>
                <a:lnTo>
                  <a:pt x="966216" y="646176"/>
                </a:lnTo>
                <a:lnTo>
                  <a:pt x="961743" y="614812"/>
                </a:lnTo>
                <a:close/>
              </a:path>
              <a:path w="979170" h="2175510">
                <a:moveTo>
                  <a:pt x="705236" y="615799"/>
                </a:moveTo>
                <a:lnTo>
                  <a:pt x="705644" y="618622"/>
                </a:lnTo>
                <a:lnTo>
                  <a:pt x="705236" y="615799"/>
                </a:lnTo>
                <a:close/>
              </a:path>
              <a:path w="979170" h="2175510">
                <a:moveTo>
                  <a:pt x="705093" y="614812"/>
                </a:moveTo>
                <a:lnTo>
                  <a:pt x="705236" y="615799"/>
                </a:lnTo>
                <a:lnTo>
                  <a:pt x="705733" y="618622"/>
                </a:lnTo>
                <a:lnTo>
                  <a:pt x="705093" y="614812"/>
                </a:lnTo>
                <a:close/>
              </a:path>
              <a:path w="979170" h="2175510">
                <a:moveTo>
                  <a:pt x="957253" y="583326"/>
                </a:moveTo>
                <a:lnTo>
                  <a:pt x="699516" y="583326"/>
                </a:lnTo>
                <a:lnTo>
                  <a:pt x="700003" y="585978"/>
                </a:lnTo>
                <a:lnTo>
                  <a:pt x="705236" y="615799"/>
                </a:lnTo>
                <a:lnTo>
                  <a:pt x="705093" y="614812"/>
                </a:lnTo>
                <a:lnTo>
                  <a:pt x="961743" y="614812"/>
                </a:lnTo>
                <a:lnTo>
                  <a:pt x="957253" y="583326"/>
                </a:lnTo>
                <a:close/>
              </a:path>
              <a:path w="979170" h="2175510">
                <a:moveTo>
                  <a:pt x="699783" y="584845"/>
                </a:moveTo>
                <a:lnTo>
                  <a:pt x="699983" y="585978"/>
                </a:lnTo>
                <a:lnTo>
                  <a:pt x="699783" y="584845"/>
                </a:lnTo>
                <a:close/>
              </a:path>
              <a:path w="979170" h="2175510">
                <a:moveTo>
                  <a:pt x="951769" y="550682"/>
                </a:moveTo>
                <a:lnTo>
                  <a:pt x="693145" y="550682"/>
                </a:lnTo>
                <a:lnTo>
                  <a:pt x="693785" y="553852"/>
                </a:lnTo>
                <a:lnTo>
                  <a:pt x="699783" y="584845"/>
                </a:lnTo>
                <a:lnTo>
                  <a:pt x="699516" y="583326"/>
                </a:lnTo>
                <a:lnTo>
                  <a:pt x="957253" y="583326"/>
                </a:lnTo>
                <a:lnTo>
                  <a:pt x="956310" y="576712"/>
                </a:lnTo>
                <a:lnTo>
                  <a:pt x="951769" y="550682"/>
                </a:lnTo>
                <a:close/>
              </a:path>
              <a:path w="979170" h="2175510">
                <a:moveTo>
                  <a:pt x="693609" y="553068"/>
                </a:moveTo>
                <a:lnTo>
                  <a:pt x="693761" y="553852"/>
                </a:lnTo>
                <a:lnTo>
                  <a:pt x="693609" y="553068"/>
                </a:lnTo>
                <a:close/>
              </a:path>
              <a:path w="979170" h="2175510">
                <a:moveTo>
                  <a:pt x="693145" y="550682"/>
                </a:moveTo>
                <a:lnTo>
                  <a:pt x="693609" y="553068"/>
                </a:lnTo>
                <a:lnTo>
                  <a:pt x="693785" y="553852"/>
                </a:lnTo>
                <a:lnTo>
                  <a:pt x="693145" y="550682"/>
                </a:lnTo>
                <a:close/>
              </a:path>
              <a:path w="979170" h="2175510">
                <a:moveTo>
                  <a:pt x="938965" y="486552"/>
                </a:moveTo>
                <a:lnTo>
                  <a:pt x="678027" y="486552"/>
                </a:lnTo>
                <a:lnTo>
                  <a:pt x="678789" y="489600"/>
                </a:lnTo>
                <a:lnTo>
                  <a:pt x="686562" y="521208"/>
                </a:lnTo>
                <a:lnTo>
                  <a:pt x="693609" y="553068"/>
                </a:lnTo>
                <a:lnTo>
                  <a:pt x="693145" y="550682"/>
                </a:lnTo>
                <a:lnTo>
                  <a:pt x="951769" y="550682"/>
                </a:lnTo>
                <a:lnTo>
                  <a:pt x="949573" y="538093"/>
                </a:lnTo>
                <a:lnTo>
                  <a:pt x="941953" y="499993"/>
                </a:lnTo>
                <a:lnTo>
                  <a:pt x="938965" y="486552"/>
                </a:lnTo>
                <a:close/>
              </a:path>
              <a:path w="979170" h="2175510">
                <a:moveTo>
                  <a:pt x="685921" y="518922"/>
                </a:moveTo>
                <a:lnTo>
                  <a:pt x="686436" y="521208"/>
                </a:lnTo>
                <a:lnTo>
                  <a:pt x="685921" y="518922"/>
                </a:lnTo>
                <a:close/>
              </a:path>
              <a:path w="979170" h="2175510">
                <a:moveTo>
                  <a:pt x="678654" y="489099"/>
                </a:moveTo>
                <a:lnTo>
                  <a:pt x="678778" y="489600"/>
                </a:lnTo>
                <a:lnTo>
                  <a:pt x="678654" y="489099"/>
                </a:lnTo>
                <a:close/>
              </a:path>
              <a:path w="979170" h="2175510">
                <a:moveTo>
                  <a:pt x="931830" y="455157"/>
                </a:moveTo>
                <a:lnTo>
                  <a:pt x="669523" y="455157"/>
                </a:lnTo>
                <a:lnTo>
                  <a:pt x="670163" y="457443"/>
                </a:lnTo>
                <a:lnTo>
                  <a:pt x="678654" y="489099"/>
                </a:lnTo>
                <a:lnTo>
                  <a:pt x="678027" y="486552"/>
                </a:lnTo>
                <a:lnTo>
                  <a:pt x="938965" y="486552"/>
                </a:lnTo>
                <a:lnTo>
                  <a:pt x="933571" y="462290"/>
                </a:lnTo>
                <a:lnTo>
                  <a:pt x="931830" y="455157"/>
                </a:lnTo>
                <a:close/>
              </a:path>
              <a:path w="979170" h="2175510">
                <a:moveTo>
                  <a:pt x="669850" y="456372"/>
                </a:moveTo>
                <a:lnTo>
                  <a:pt x="670138" y="457443"/>
                </a:lnTo>
                <a:lnTo>
                  <a:pt x="669850" y="456372"/>
                </a:lnTo>
                <a:close/>
              </a:path>
              <a:path w="979170" h="2175510">
                <a:moveTo>
                  <a:pt x="669523" y="455157"/>
                </a:moveTo>
                <a:lnTo>
                  <a:pt x="669850" y="456372"/>
                </a:lnTo>
                <a:lnTo>
                  <a:pt x="670163" y="457443"/>
                </a:lnTo>
                <a:lnTo>
                  <a:pt x="669523" y="455157"/>
                </a:lnTo>
                <a:close/>
              </a:path>
              <a:path w="979170" h="2175510">
                <a:moveTo>
                  <a:pt x="915664" y="392308"/>
                </a:moveTo>
                <a:lnTo>
                  <a:pt x="650229" y="392308"/>
                </a:lnTo>
                <a:lnTo>
                  <a:pt x="661141" y="426201"/>
                </a:lnTo>
                <a:lnTo>
                  <a:pt x="669850" y="456372"/>
                </a:lnTo>
                <a:lnTo>
                  <a:pt x="669523" y="455157"/>
                </a:lnTo>
                <a:lnTo>
                  <a:pt x="931830" y="455157"/>
                </a:lnTo>
                <a:lnTo>
                  <a:pt x="924427" y="424830"/>
                </a:lnTo>
                <a:lnTo>
                  <a:pt x="915664" y="392308"/>
                </a:lnTo>
                <a:close/>
              </a:path>
              <a:path w="979170" h="2175510">
                <a:moveTo>
                  <a:pt x="660135" y="423153"/>
                </a:moveTo>
                <a:lnTo>
                  <a:pt x="661027" y="426201"/>
                </a:lnTo>
                <a:lnTo>
                  <a:pt x="660135" y="423153"/>
                </a:lnTo>
                <a:close/>
              </a:path>
              <a:path w="979170" h="2175510">
                <a:moveTo>
                  <a:pt x="906620" y="360944"/>
                </a:moveTo>
                <a:lnTo>
                  <a:pt x="639561" y="360944"/>
                </a:lnTo>
                <a:lnTo>
                  <a:pt x="650991" y="394716"/>
                </a:lnTo>
                <a:lnTo>
                  <a:pt x="650229" y="392308"/>
                </a:lnTo>
                <a:lnTo>
                  <a:pt x="915664" y="392308"/>
                </a:lnTo>
                <a:lnTo>
                  <a:pt x="914400" y="387614"/>
                </a:lnTo>
                <a:lnTo>
                  <a:pt x="906620" y="360944"/>
                </a:lnTo>
                <a:close/>
              </a:path>
              <a:path w="979170" h="2175510">
                <a:moveTo>
                  <a:pt x="897093" y="330342"/>
                </a:moveTo>
                <a:lnTo>
                  <a:pt x="628253" y="330342"/>
                </a:lnTo>
                <a:lnTo>
                  <a:pt x="640445" y="363717"/>
                </a:lnTo>
                <a:lnTo>
                  <a:pt x="639561" y="360944"/>
                </a:lnTo>
                <a:lnTo>
                  <a:pt x="906620" y="360944"/>
                </a:lnTo>
                <a:lnTo>
                  <a:pt x="903579" y="350520"/>
                </a:lnTo>
                <a:lnTo>
                  <a:pt x="897093" y="330342"/>
                </a:lnTo>
                <a:close/>
              </a:path>
              <a:path w="979170" h="2175510">
                <a:moveTo>
                  <a:pt x="876613" y="269748"/>
                </a:moveTo>
                <a:lnTo>
                  <a:pt x="603504" y="269748"/>
                </a:lnTo>
                <a:lnTo>
                  <a:pt x="604631" y="272430"/>
                </a:lnTo>
                <a:lnTo>
                  <a:pt x="617220" y="302514"/>
                </a:lnTo>
                <a:lnTo>
                  <a:pt x="629259" y="333115"/>
                </a:lnTo>
                <a:lnTo>
                  <a:pt x="628253" y="330342"/>
                </a:lnTo>
                <a:lnTo>
                  <a:pt x="897093" y="330342"/>
                </a:lnTo>
                <a:lnTo>
                  <a:pt x="891783" y="313822"/>
                </a:lnTo>
                <a:lnTo>
                  <a:pt x="879469" y="277489"/>
                </a:lnTo>
                <a:lnTo>
                  <a:pt x="876613" y="269748"/>
                </a:lnTo>
                <a:close/>
              </a:path>
              <a:path w="979170" h="2175510">
                <a:moveTo>
                  <a:pt x="616183" y="300106"/>
                </a:moveTo>
                <a:lnTo>
                  <a:pt x="617137" y="302514"/>
                </a:lnTo>
                <a:lnTo>
                  <a:pt x="616183" y="300106"/>
                </a:lnTo>
                <a:close/>
              </a:path>
              <a:path w="979170" h="2175510">
                <a:moveTo>
                  <a:pt x="604548" y="272243"/>
                </a:moveTo>
                <a:lnTo>
                  <a:pt x="604626" y="272430"/>
                </a:lnTo>
                <a:lnTo>
                  <a:pt x="604548" y="272243"/>
                </a:lnTo>
                <a:close/>
              </a:path>
              <a:path w="979170" h="2175510">
                <a:moveTo>
                  <a:pt x="590153" y="239908"/>
                </a:moveTo>
                <a:lnTo>
                  <a:pt x="604548" y="272243"/>
                </a:lnTo>
                <a:lnTo>
                  <a:pt x="603504" y="269748"/>
                </a:lnTo>
                <a:lnTo>
                  <a:pt x="876613" y="269748"/>
                </a:lnTo>
                <a:lnTo>
                  <a:pt x="866535" y="242437"/>
                </a:lnTo>
                <a:lnTo>
                  <a:pt x="591433" y="242437"/>
                </a:lnTo>
                <a:lnTo>
                  <a:pt x="590153" y="239908"/>
                </a:lnTo>
                <a:close/>
              </a:path>
              <a:path w="979170" h="2175510">
                <a:moveTo>
                  <a:pt x="853937" y="210433"/>
                </a:moveTo>
                <a:lnTo>
                  <a:pt x="576193" y="210433"/>
                </a:lnTo>
                <a:lnTo>
                  <a:pt x="591433" y="242437"/>
                </a:lnTo>
                <a:lnTo>
                  <a:pt x="866535" y="242437"/>
                </a:lnTo>
                <a:lnTo>
                  <a:pt x="866119" y="241310"/>
                </a:lnTo>
                <a:lnTo>
                  <a:pt x="853937" y="210433"/>
                </a:lnTo>
                <a:close/>
              </a:path>
              <a:path w="979170" h="2175510">
                <a:moveTo>
                  <a:pt x="841897" y="181356"/>
                </a:moveTo>
                <a:lnTo>
                  <a:pt x="561594" y="181356"/>
                </a:lnTo>
                <a:lnTo>
                  <a:pt x="577443" y="213116"/>
                </a:lnTo>
                <a:lnTo>
                  <a:pt x="576193" y="210433"/>
                </a:lnTo>
                <a:lnTo>
                  <a:pt x="853937" y="210433"/>
                </a:lnTo>
                <a:lnTo>
                  <a:pt x="852037" y="205618"/>
                </a:lnTo>
                <a:lnTo>
                  <a:pt x="841897" y="181356"/>
                </a:lnTo>
                <a:close/>
              </a:path>
              <a:path w="979170" h="2175510">
                <a:moveTo>
                  <a:pt x="829333" y="152521"/>
                </a:moveTo>
                <a:lnTo>
                  <a:pt x="546354" y="152521"/>
                </a:lnTo>
                <a:lnTo>
                  <a:pt x="547878" y="155326"/>
                </a:lnTo>
                <a:lnTo>
                  <a:pt x="562843" y="183885"/>
                </a:lnTo>
                <a:lnTo>
                  <a:pt x="561594" y="181356"/>
                </a:lnTo>
                <a:lnTo>
                  <a:pt x="841897" y="181356"/>
                </a:lnTo>
                <a:lnTo>
                  <a:pt x="837285" y="170322"/>
                </a:lnTo>
                <a:lnTo>
                  <a:pt x="829333" y="152521"/>
                </a:lnTo>
                <a:close/>
              </a:path>
              <a:path w="979170" h="2175510">
                <a:moveTo>
                  <a:pt x="547139" y="154015"/>
                </a:moveTo>
                <a:lnTo>
                  <a:pt x="547828" y="155326"/>
                </a:lnTo>
                <a:lnTo>
                  <a:pt x="547139" y="154015"/>
                </a:lnTo>
                <a:close/>
              </a:path>
              <a:path w="979170" h="2175510">
                <a:moveTo>
                  <a:pt x="546354" y="152521"/>
                </a:moveTo>
                <a:lnTo>
                  <a:pt x="547139" y="154015"/>
                </a:lnTo>
                <a:lnTo>
                  <a:pt x="547878" y="155326"/>
                </a:lnTo>
                <a:lnTo>
                  <a:pt x="546354" y="152521"/>
                </a:lnTo>
                <a:close/>
              </a:path>
              <a:path w="979170" h="2175510">
                <a:moveTo>
                  <a:pt x="751941" y="0"/>
                </a:moveTo>
                <a:lnTo>
                  <a:pt x="530473" y="124449"/>
                </a:lnTo>
                <a:lnTo>
                  <a:pt x="547139" y="154015"/>
                </a:lnTo>
                <a:lnTo>
                  <a:pt x="546354" y="152521"/>
                </a:lnTo>
                <a:lnTo>
                  <a:pt x="829333" y="152521"/>
                </a:lnTo>
                <a:lnTo>
                  <a:pt x="821557" y="135117"/>
                </a:lnTo>
                <a:lnTo>
                  <a:pt x="805159" y="100584"/>
                </a:lnTo>
                <a:lnTo>
                  <a:pt x="788029" y="66294"/>
                </a:lnTo>
                <a:lnTo>
                  <a:pt x="770107" y="32400"/>
                </a:lnTo>
                <a:lnTo>
                  <a:pt x="751941" y="0"/>
                </a:lnTo>
                <a:close/>
              </a:path>
            </a:pathLst>
          </a:custGeom>
          <a:solidFill>
            <a:srgbClr val="D2601C"/>
          </a:solidFill>
        </p:spPr>
        <p:txBody>
          <a:bodyPr wrap="square" lIns="0" tIns="0" rIns="0" bIns="0" rtlCol="0"/>
          <a:lstStyle/>
          <a:p>
            <a:endParaRPr/>
          </a:p>
        </p:txBody>
      </p:sp>
      <p:sp>
        <p:nvSpPr>
          <p:cNvPr id="12" name="object 12"/>
          <p:cNvSpPr/>
          <p:nvPr/>
        </p:nvSpPr>
        <p:spPr>
          <a:xfrm>
            <a:off x="2976884" y="5659837"/>
            <a:ext cx="2286000" cy="714375"/>
          </a:xfrm>
          <a:custGeom>
            <a:avLst/>
            <a:gdLst/>
            <a:ahLst/>
            <a:cxnLst/>
            <a:rect l="l" t="t" r="r" b="b"/>
            <a:pathLst>
              <a:path w="2286000" h="714375">
                <a:moveTo>
                  <a:pt x="448448" y="270778"/>
                </a:moveTo>
                <a:lnTo>
                  <a:pt x="268758" y="448730"/>
                </a:lnTo>
                <a:lnTo>
                  <a:pt x="289809" y="469239"/>
                </a:lnTo>
                <a:lnTo>
                  <a:pt x="353939" y="508446"/>
                </a:lnTo>
                <a:lnTo>
                  <a:pt x="409840" y="539474"/>
                </a:lnTo>
                <a:lnTo>
                  <a:pt x="467234" y="567976"/>
                </a:lnTo>
                <a:lnTo>
                  <a:pt x="525786" y="594015"/>
                </a:lnTo>
                <a:lnTo>
                  <a:pt x="585587" y="617518"/>
                </a:lnTo>
                <a:lnTo>
                  <a:pt x="646547" y="638616"/>
                </a:lnTo>
                <a:lnTo>
                  <a:pt x="708544" y="657106"/>
                </a:lnTo>
                <a:lnTo>
                  <a:pt x="771393" y="673074"/>
                </a:lnTo>
                <a:lnTo>
                  <a:pt x="835158" y="686443"/>
                </a:lnTo>
                <a:lnTo>
                  <a:pt x="899653" y="697196"/>
                </a:lnTo>
                <a:lnTo>
                  <a:pt x="964698" y="705362"/>
                </a:lnTo>
                <a:lnTo>
                  <a:pt x="1030473" y="710946"/>
                </a:lnTo>
                <a:lnTo>
                  <a:pt x="1096646" y="713841"/>
                </a:lnTo>
                <a:lnTo>
                  <a:pt x="1163305" y="714137"/>
                </a:lnTo>
                <a:lnTo>
                  <a:pt x="1230239" y="711662"/>
                </a:lnTo>
                <a:lnTo>
                  <a:pt x="1297417" y="706517"/>
                </a:lnTo>
                <a:lnTo>
                  <a:pt x="1364748" y="698589"/>
                </a:lnTo>
                <a:lnTo>
                  <a:pt x="1432047" y="687979"/>
                </a:lnTo>
                <a:lnTo>
                  <a:pt x="1499225" y="674513"/>
                </a:lnTo>
                <a:lnTo>
                  <a:pt x="1566556" y="658355"/>
                </a:lnTo>
                <a:lnTo>
                  <a:pt x="1633459" y="639223"/>
                </a:lnTo>
                <a:lnTo>
                  <a:pt x="1700150" y="617363"/>
                </a:lnTo>
                <a:lnTo>
                  <a:pt x="1765803" y="592814"/>
                </a:lnTo>
                <a:lnTo>
                  <a:pt x="1802136" y="577931"/>
                </a:lnTo>
                <a:lnTo>
                  <a:pt x="1837553" y="562535"/>
                </a:lnTo>
                <a:lnTo>
                  <a:pt x="1872880" y="546222"/>
                </a:lnTo>
                <a:lnTo>
                  <a:pt x="1907657" y="529102"/>
                </a:lnTo>
                <a:lnTo>
                  <a:pt x="1941704" y="511433"/>
                </a:lnTo>
                <a:lnTo>
                  <a:pt x="1975353" y="493087"/>
                </a:lnTo>
                <a:lnTo>
                  <a:pt x="2009003" y="473750"/>
                </a:lnTo>
                <a:lnTo>
                  <a:pt x="2031243" y="460214"/>
                </a:lnTo>
                <a:lnTo>
                  <a:pt x="1156600" y="460214"/>
                </a:lnTo>
                <a:lnTo>
                  <a:pt x="1158948" y="460127"/>
                </a:lnTo>
                <a:lnTo>
                  <a:pt x="1105271" y="459964"/>
                </a:lnTo>
                <a:lnTo>
                  <a:pt x="1100334" y="459845"/>
                </a:lnTo>
                <a:lnTo>
                  <a:pt x="1102543" y="459845"/>
                </a:lnTo>
                <a:lnTo>
                  <a:pt x="1051972" y="457641"/>
                </a:lnTo>
                <a:lnTo>
                  <a:pt x="1049280" y="457641"/>
                </a:lnTo>
                <a:lnTo>
                  <a:pt x="1044068" y="457297"/>
                </a:lnTo>
                <a:lnTo>
                  <a:pt x="1045223" y="457297"/>
                </a:lnTo>
                <a:lnTo>
                  <a:pt x="995003" y="453033"/>
                </a:lnTo>
                <a:lnTo>
                  <a:pt x="993776" y="453033"/>
                </a:lnTo>
                <a:lnTo>
                  <a:pt x="988685" y="452496"/>
                </a:lnTo>
                <a:lnTo>
                  <a:pt x="989509" y="452496"/>
                </a:lnTo>
                <a:lnTo>
                  <a:pt x="939810" y="446248"/>
                </a:lnTo>
                <a:lnTo>
                  <a:pt x="938912" y="446248"/>
                </a:lnTo>
                <a:lnTo>
                  <a:pt x="933821" y="445495"/>
                </a:lnTo>
                <a:lnTo>
                  <a:pt x="934404" y="445495"/>
                </a:lnTo>
                <a:lnTo>
                  <a:pt x="885365" y="437305"/>
                </a:lnTo>
                <a:lnTo>
                  <a:pt x="884688" y="437305"/>
                </a:lnTo>
                <a:lnTo>
                  <a:pt x="879597" y="436342"/>
                </a:lnTo>
                <a:lnTo>
                  <a:pt x="880093" y="436342"/>
                </a:lnTo>
                <a:lnTo>
                  <a:pt x="831864" y="426232"/>
                </a:lnTo>
                <a:lnTo>
                  <a:pt x="831348" y="426232"/>
                </a:lnTo>
                <a:lnTo>
                  <a:pt x="826136" y="425031"/>
                </a:lnTo>
                <a:lnTo>
                  <a:pt x="826626" y="425031"/>
                </a:lnTo>
                <a:lnTo>
                  <a:pt x="779108" y="412946"/>
                </a:lnTo>
                <a:lnTo>
                  <a:pt x="778648" y="412946"/>
                </a:lnTo>
                <a:lnTo>
                  <a:pt x="773679" y="411565"/>
                </a:lnTo>
                <a:lnTo>
                  <a:pt x="774014" y="411565"/>
                </a:lnTo>
                <a:lnTo>
                  <a:pt x="727378" y="397669"/>
                </a:lnTo>
                <a:lnTo>
                  <a:pt x="726954" y="397669"/>
                </a:lnTo>
                <a:lnTo>
                  <a:pt x="721742" y="395990"/>
                </a:lnTo>
                <a:lnTo>
                  <a:pt x="722098" y="395990"/>
                </a:lnTo>
                <a:lnTo>
                  <a:pt x="676358" y="380167"/>
                </a:lnTo>
                <a:lnTo>
                  <a:pt x="676022" y="380167"/>
                </a:lnTo>
                <a:lnTo>
                  <a:pt x="671053" y="378333"/>
                </a:lnTo>
                <a:lnTo>
                  <a:pt x="671356" y="378333"/>
                </a:lnTo>
                <a:lnTo>
                  <a:pt x="626759" y="360794"/>
                </a:lnTo>
                <a:lnTo>
                  <a:pt x="626370" y="360794"/>
                </a:lnTo>
                <a:lnTo>
                  <a:pt x="621279" y="358639"/>
                </a:lnTo>
                <a:lnTo>
                  <a:pt x="621531" y="358639"/>
                </a:lnTo>
                <a:lnTo>
                  <a:pt x="578013" y="339257"/>
                </a:lnTo>
                <a:lnTo>
                  <a:pt x="577724" y="339257"/>
                </a:lnTo>
                <a:lnTo>
                  <a:pt x="572908" y="336983"/>
                </a:lnTo>
                <a:lnTo>
                  <a:pt x="573145" y="336983"/>
                </a:lnTo>
                <a:lnTo>
                  <a:pt x="530852" y="315980"/>
                </a:lnTo>
                <a:lnTo>
                  <a:pt x="530480" y="315980"/>
                </a:lnTo>
                <a:lnTo>
                  <a:pt x="525389" y="313267"/>
                </a:lnTo>
                <a:lnTo>
                  <a:pt x="525595" y="313267"/>
                </a:lnTo>
                <a:lnTo>
                  <a:pt x="484459" y="290419"/>
                </a:lnTo>
                <a:lnTo>
                  <a:pt x="484241" y="290419"/>
                </a:lnTo>
                <a:lnTo>
                  <a:pt x="479547" y="287691"/>
                </a:lnTo>
                <a:lnTo>
                  <a:pt x="479784" y="287691"/>
                </a:lnTo>
                <a:lnTo>
                  <a:pt x="462894" y="277355"/>
                </a:lnTo>
                <a:lnTo>
                  <a:pt x="456931" y="277355"/>
                </a:lnTo>
                <a:lnTo>
                  <a:pt x="448448" y="270778"/>
                </a:lnTo>
                <a:close/>
              </a:path>
              <a:path w="2286000" h="714375">
                <a:moveTo>
                  <a:pt x="0" y="0"/>
                </a:moveTo>
                <a:lnTo>
                  <a:pt x="176912" y="539688"/>
                </a:lnTo>
                <a:lnTo>
                  <a:pt x="268758" y="448730"/>
                </a:lnTo>
                <a:lnTo>
                  <a:pt x="179441" y="361712"/>
                </a:lnTo>
                <a:lnTo>
                  <a:pt x="356622" y="179749"/>
                </a:lnTo>
                <a:lnTo>
                  <a:pt x="530515" y="179749"/>
                </a:lnTo>
                <a:lnTo>
                  <a:pt x="0" y="0"/>
                </a:lnTo>
                <a:close/>
              </a:path>
              <a:path w="2286000" h="714375">
                <a:moveTo>
                  <a:pt x="1158948" y="460127"/>
                </a:moveTo>
                <a:lnTo>
                  <a:pt x="1156600" y="460214"/>
                </a:lnTo>
                <a:lnTo>
                  <a:pt x="1161781" y="460141"/>
                </a:lnTo>
                <a:lnTo>
                  <a:pt x="1158948" y="460127"/>
                </a:lnTo>
                <a:close/>
              </a:path>
              <a:path w="2286000" h="714375">
                <a:moveTo>
                  <a:pt x="1216063" y="458016"/>
                </a:moveTo>
                <a:lnTo>
                  <a:pt x="1158948" y="460127"/>
                </a:lnTo>
                <a:lnTo>
                  <a:pt x="1161781" y="460141"/>
                </a:lnTo>
                <a:lnTo>
                  <a:pt x="1156600" y="460214"/>
                </a:lnTo>
                <a:lnTo>
                  <a:pt x="2031243" y="460214"/>
                </a:lnTo>
                <a:lnTo>
                  <a:pt x="2034513" y="458224"/>
                </a:lnTo>
                <a:lnTo>
                  <a:pt x="1213353" y="458224"/>
                </a:lnTo>
                <a:lnTo>
                  <a:pt x="1216063" y="458016"/>
                </a:lnTo>
                <a:close/>
              </a:path>
              <a:path w="2286000" h="714375">
                <a:moveTo>
                  <a:pt x="1100334" y="459845"/>
                </a:moveTo>
                <a:lnTo>
                  <a:pt x="1105271" y="459964"/>
                </a:lnTo>
                <a:lnTo>
                  <a:pt x="1102818" y="459857"/>
                </a:lnTo>
                <a:lnTo>
                  <a:pt x="1100334" y="459845"/>
                </a:lnTo>
                <a:close/>
              </a:path>
              <a:path w="2286000" h="714375">
                <a:moveTo>
                  <a:pt x="1102818" y="459857"/>
                </a:moveTo>
                <a:lnTo>
                  <a:pt x="1105271" y="459964"/>
                </a:lnTo>
                <a:lnTo>
                  <a:pt x="1125039" y="459964"/>
                </a:lnTo>
                <a:lnTo>
                  <a:pt x="1102818" y="459857"/>
                </a:lnTo>
                <a:close/>
              </a:path>
              <a:path w="2286000" h="714375">
                <a:moveTo>
                  <a:pt x="1102543" y="459845"/>
                </a:moveTo>
                <a:lnTo>
                  <a:pt x="1100334" y="459845"/>
                </a:lnTo>
                <a:lnTo>
                  <a:pt x="1102818" y="459857"/>
                </a:lnTo>
                <a:lnTo>
                  <a:pt x="1102543" y="459845"/>
                </a:lnTo>
                <a:close/>
              </a:path>
              <a:path w="2286000" h="714375">
                <a:moveTo>
                  <a:pt x="1218444" y="457928"/>
                </a:moveTo>
                <a:lnTo>
                  <a:pt x="1216063" y="458016"/>
                </a:lnTo>
                <a:lnTo>
                  <a:pt x="1213353" y="458224"/>
                </a:lnTo>
                <a:lnTo>
                  <a:pt x="1218444" y="457928"/>
                </a:lnTo>
                <a:close/>
              </a:path>
              <a:path w="2286000" h="714375">
                <a:moveTo>
                  <a:pt x="2034999" y="457928"/>
                </a:moveTo>
                <a:lnTo>
                  <a:pt x="1218444" y="457928"/>
                </a:lnTo>
                <a:lnTo>
                  <a:pt x="1213353" y="458224"/>
                </a:lnTo>
                <a:lnTo>
                  <a:pt x="2034513" y="458224"/>
                </a:lnTo>
                <a:lnTo>
                  <a:pt x="2034999" y="457928"/>
                </a:lnTo>
                <a:close/>
              </a:path>
              <a:path w="2286000" h="714375">
                <a:moveTo>
                  <a:pt x="1272409" y="453697"/>
                </a:moveTo>
                <a:lnTo>
                  <a:pt x="1216063" y="458016"/>
                </a:lnTo>
                <a:lnTo>
                  <a:pt x="1218444" y="457928"/>
                </a:lnTo>
                <a:lnTo>
                  <a:pt x="2034999" y="457928"/>
                </a:lnTo>
                <a:lnTo>
                  <a:pt x="2041534" y="453950"/>
                </a:lnTo>
                <a:lnTo>
                  <a:pt x="1270260" y="453950"/>
                </a:lnTo>
                <a:lnTo>
                  <a:pt x="1272409" y="453697"/>
                </a:lnTo>
                <a:close/>
              </a:path>
              <a:path w="2286000" h="714375">
                <a:moveTo>
                  <a:pt x="1044068" y="457297"/>
                </a:moveTo>
                <a:lnTo>
                  <a:pt x="1049280" y="457641"/>
                </a:lnTo>
                <a:lnTo>
                  <a:pt x="1046442" y="457401"/>
                </a:lnTo>
                <a:lnTo>
                  <a:pt x="1044068" y="457297"/>
                </a:lnTo>
                <a:close/>
              </a:path>
              <a:path w="2286000" h="714375">
                <a:moveTo>
                  <a:pt x="1046442" y="457401"/>
                </a:moveTo>
                <a:lnTo>
                  <a:pt x="1049280" y="457641"/>
                </a:lnTo>
                <a:lnTo>
                  <a:pt x="1051972" y="457641"/>
                </a:lnTo>
                <a:lnTo>
                  <a:pt x="1046442" y="457401"/>
                </a:lnTo>
                <a:close/>
              </a:path>
              <a:path w="2286000" h="714375">
                <a:moveTo>
                  <a:pt x="1045223" y="457297"/>
                </a:moveTo>
                <a:lnTo>
                  <a:pt x="1044068" y="457297"/>
                </a:lnTo>
                <a:lnTo>
                  <a:pt x="1046442" y="457401"/>
                </a:lnTo>
                <a:lnTo>
                  <a:pt x="1045223" y="457297"/>
                </a:lnTo>
                <a:close/>
              </a:path>
              <a:path w="2286000" h="714375">
                <a:moveTo>
                  <a:pt x="1275472" y="453463"/>
                </a:moveTo>
                <a:lnTo>
                  <a:pt x="1272409" y="453697"/>
                </a:lnTo>
                <a:lnTo>
                  <a:pt x="1270260" y="453950"/>
                </a:lnTo>
                <a:lnTo>
                  <a:pt x="1275472" y="453463"/>
                </a:lnTo>
                <a:close/>
              </a:path>
              <a:path w="2286000" h="714375">
                <a:moveTo>
                  <a:pt x="2042311" y="453463"/>
                </a:moveTo>
                <a:lnTo>
                  <a:pt x="1275472" y="453463"/>
                </a:lnTo>
                <a:lnTo>
                  <a:pt x="1270260" y="453950"/>
                </a:lnTo>
                <a:lnTo>
                  <a:pt x="2041534" y="453950"/>
                </a:lnTo>
                <a:lnTo>
                  <a:pt x="2042311" y="453463"/>
                </a:lnTo>
                <a:close/>
              </a:path>
              <a:path w="2286000" h="714375">
                <a:moveTo>
                  <a:pt x="1330102" y="446908"/>
                </a:moveTo>
                <a:lnTo>
                  <a:pt x="1272409" y="453697"/>
                </a:lnTo>
                <a:lnTo>
                  <a:pt x="1275472" y="453463"/>
                </a:lnTo>
                <a:lnTo>
                  <a:pt x="2042311" y="453463"/>
                </a:lnTo>
                <a:lnTo>
                  <a:pt x="2052019" y="447294"/>
                </a:lnTo>
                <a:lnTo>
                  <a:pt x="1327653" y="447294"/>
                </a:lnTo>
                <a:lnTo>
                  <a:pt x="1330102" y="446908"/>
                </a:lnTo>
                <a:close/>
              </a:path>
              <a:path w="2286000" h="714375">
                <a:moveTo>
                  <a:pt x="988685" y="452496"/>
                </a:moveTo>
                <a:lnTo>
                  <a:pt x="993776" y="453033"/>
                </a:lnTo>
                <a:lnTo>
                  <a:pt x="991221" y="452712"/>
                </a:lnTo>
                <a:lnTo>
                  <a:pt x="988685" y="452496"/>
                </a:lnTo>
                <a:close/>
              </a:path>
              <a:path w="2286000" h="714375">
                <a:moveTo>
                  <a:pt x="991221" y="452712"/>
                </a:moveTo>
                <a:lnTo>
                  <a:pt x="993776" y="453033"/>
                </a:lnTo>
                <a:lnTo>
                  <a:pt x="995003" y="453033"/>
                </a:lnTo>
                <a:lnTo>
                  <a:pt x="991221" y="452712"/>
                </a:lnTo>
                <a:close/>
              </a:path>
              <a:path w="2286000" h="714375">
                <a:moveTo>
                  <a:pt x="989509" y="452496"/>
                </a:moveTo>
                <a:lnTo>
                  <a:pt x="988685" y="452496"/>
                </a:lnTo>
                <a:lnTo>
                  <a:pt x="991221" y="452712"/>
                </a:lnTo>
                <a:lnTo>
                  <a:pt x="989509" y="452496"/>
                </a:lnTo>
                <a:close/>
              </a:path>
              <a:path w="2286000" h="714375">
                <a:moveTo>
                  <a:pt x="356622" y="179749"/>
                </a:moveTo>
                <a:lnTo>
                  <a:pt x="179441" y="361712"/>
                </a:lnTo>
                <a:lnTo>
                  <a:pt x="268758" y="448730"/>
                </a:lnTo>
                <a:lnTo>
                  <a:pt x="448448" y="270778"/>
                </a:lnTo>
                <a:lnTo>
                  <a:pt x="434589" y="260034"/>
                </a:lnTo>
                <a:lnTo>
                  <a:pt x="439130" y="260034"/>
                </a:lnTo>
                <a:lnTo>
                  <a:pt x="356622" y="179749"/>
                </a:lnTo>
                <a:close/>
              </a:path>
              <a:path w="2286000" h="714375">
                <a:moveTo>
                  <a:pt x="1332469" y="446629"/>
                </a:moveTo>
                <a:lnTo>
                  <a:pt x="1330102" y="446908"/>
                </a:lnTo>
                <a:lnTo>
                  <a:pt x="1327653" y="447294"/>
                </a:lnTo>
                <a:lnTo>
                  <a:pt x="1332469" y="446629"/>
                </a:lnTo>
                <a:close/>
              </a:path>
              <a:path w="2286000" h="714375">
                <a:moveTo>
                  <a:pt x="2053064" y="446629"/>
                </a:moveTo>
                <a:lnTo>
                  <a:pt x="1332469" y="446629"/>
                </a:lnTo>
                <a:lnTo>
                  <a:pt x="1327653" y="447294"/>
                </a:lnTo>
                <a:lnTo>
                  <a:pt x="2052019" y="447294"/>
                </a:lnTo>
                <a:lnTo>
                  <a:pt x="2053064" y="446629"/>
                </a:lnTo>
                <a:close/>
              </a:path>
              <a:path w="2286000" h="714375">
                <a:moveTo>
                  <a:pt x="1387160" y="437916"/>
                </a:moveTo>
                <a:lnTo>
                  <a:pt x="1330102" y="446908"/>
                </a:lnTo>
                <a:lnTo>
                  <a:pt x="1332469" y="446629"/>
                </a:lnTo>
                <a:lnTo>
                  <a:pt x="2053064" y="446629"/>
                </a:lnTo>
                <a:lnTo>
                  <a:pt x="2065994" y="438412"/>
                </a:lnTo>
                <a:lnTo>
                  <a:pt x="1384682" y="438412"/>
                </a:lnTo>
                <a:lnTo>
                  <a:pt x="1387160" y="437916"/>
                </a:lnTo>
                <a:close/>
              </a:path>
              <a:path w="2286000" h="714375">
                <a:moveTo>
                  <a:pt x="933821" y="445495"/>
                </a:moveTo>
                <a:lnTo>
                  <a:pt x="938912" y="446248"/>
                </a:lnTo>
                <a:lnTo>
                  <a:pt x="936177" y="445791"/>
                </a:lnTo>
                <a:lnTo>
                  <a:pt x="933821" y="445495"/>
                </a:lnTo>
                <a:close/>
              </a:path>
              <a:path w="2286000" h="714375">
                <a:moveTo>
                  <a:pt x="936177" y="445791"/>
                </a:moveTo>
                <a:lnTo>
                  <a:pt x="938912" y="446248"/>
                </a:lnTo>
                <a:lnTo>
                  <a:pt x="939810" y="446248"/>
                </a:lnTo>
                <a:lnTo>
                  <a:pt x="936177" y="445791"/>
                </a:lnTo>
                <a:close/>
              </a:path>
              <a:path w="2286000" h="714375">
                <a:moveTo>
                  <a:pt x="934404" y="445495"/>
                </a:moveTo>
                <a:lnTo>
                  <a:pt x="933821" y="445495"/>
                </a:lnTo>
                <a:lnTo>
                  <a:pt x="936177" y="445791"/>
                </a:lnTo>
                <a:lnTo>
                  <a:pt x="934404" y="445495"/>
                </a:lnTo>
                <a:close/>
              </a:path>
              <a:path w="2286000" h="714375">
                <a:moveTo>
                  <a:pt x="1389894" y="437485"/>
                </a:moveTo>
                <a:lnTo>
                  <a:pt x="1387160" y="437916"/>
                </a:lnTo>
                <a:lnTo>
                  <a:pt x="1384682" y="438412"/>
                </a:lnTo>
                <a:lnTo>
                  <a:pt x="1389894" y="437485"/>
                </a:lnTo>
                <a:close/>
              </a:path>
              <a:path w="2286000" h="714375">
                <a:moveTo>
                  <a:pt x="2067452" y="437485"/>
                </a:moveTo>
                <a:lnTo>
                  <a:pt x="1389894" y="437485"/>
                </a:lnTo>
                <a:lnTo>
                  <a:pt x="1384682" y="438412"/>
                </a:lnTo>
                <a:lnTo>
                  <a:pt x="2065994" y="438412"/>
                </a:lnTo>
                <a:lnTo>
                  <a:pt x="2067452" y="437485"/>
                </a:lnTo>
                <a:close/>
              </a:path>
              <a:path w="2286000" h="714375">
                <a:moveTo>
                  <a:pt x="1444687" y="426408"/>
                </a:moveTo>
                <a:lnTo>
                  <a:pt x="1387160" y="437916"/>
                </a:lnTo>
                <a:lnTo>
                  <a:pt x="1389894" y="437485"/>
                </a:lnTo>
                <a:lnTo>
                  <a:pt x="2067452" y="437485"/>
                </a:lnTo>
                <a:lnTo>
                  <a:pt x="2074292" y="433139"/>
                </a:lnTo>
                <a:lnTo>
                  <a:pt x="2083478" y="426969"/>
                </a:lnTo>
                <a:lnTo>
                  <a:pt x="1442350" y="426969"/>
                </a:lnTo>
                <a:lnTo>
                  <a:pt x="1444687" y="426408"/>
                </a:lnTo>
                <a:close/>
              </a:path>
              <a:path w="2286000" h="714375">
                <a:moveTo>
                  <a:pt x="879597" y="436342"/>
                </a:moveTo>
                <a:lnTo>
                  <a:pt x="884688" y="437305"/>
                </a:lnTo>
                <a:lnTo>
                  <a:pt x="882035" y="436749"/>
                </a:lnTo>
                <a:lnTo>
                  <a:pt x="879597" y="436342"/>
                </a:lnTo>
                <a:close/>
              </a:path>
              <a:path w="2286000" h="714375">
                <a:moveTo>
                  <a:pt x="882035" y="436749"/>
                </a:moveTo>
                <a:lnTo>
                  <a:pt x="884688" y="437305"/>
                </a:lnTo>
                <a:lnTo>
                  <a:pt x="885365" y="437305"/>
                </a:lnTo>
                <a:lnTo>
                  <a:pt x="882035" y="436749"/>
                </a:lnTo>
                <a:close/>
              </a:path>
              <a:path w="2286000" h="714375">
                <a:moveTo>
                  <a:pt x="880093" y="436342"/>
                </a:moveTo>
                <a:lnTo>
                  <a:pt x="879597" y="436342"/>
                </a:lnTo>
                <a:lnTo>
                  <a:pt x="882035" y="436749"/>
                </a:lnTo>
                <a:lnTo>
                  <a:pt x="880093" y="436342"/>
                </a:lnTo>
                <a:close/>
              </a:path>
              <a:path w="2286000" h="714375">
                <a:moveTo>
                  <a:pt x="1447044" y="425936"/>
                </a:moveTo>
                <a:lnTo>
                  <a:pt x="1444687" y="426408"/>
                </a:lnTo>
                <a:lnTo>
                  <a:pt x="1442350" y="426969"/>
                </a:lnTo>
                <a:lnTo>
                  <a:pt x="1447044" y="425936"/>
                </a:lnTo>
                <a:close/>
              </a:path>
              <a:path w="2286000" h="714375">
                <a:moveTo>
                  <a:pt x="2085017" y="425936"/>
                </a:moveTo>
                <a:lnTo>
                  <a:pt x="1447044" y="425936"/>
                </a:lnTo>
                <a:lnTo>
                  <a:pt x="1442350" y="426969"/>
                </a:lnTo>
                <a:lnTo>
                  <a:pt x="2083478" y="426969"/>
                </a:lnTo>
                <a:lnTo>
                  <a:pt x="2085017" y="425936"/>
                </a:lnTo>
                <a:close/>
              </a:path>
              <a:path w="2286000" h="714375">
                <a:moveTo>
                  <a:pt x="1501898" y="412656"/>
                </a:moveTo>
                <a:lnTo>
                  <a:pt x="1444687" y="426408"/>
                </a:lnTo>
                <a:lnTo>
                  <a:pt x="1447044" y="425936"/>
                </a:lnTo>
                <a:lnTo>
                  <a:pt x="2085017" y="425936"/>
                </a:lnTo>
                <a:lnTo>
                  <a:pt x="2103708" y="413385"/>
                </a:lnTo>
                <a:lnTo>
                  <a:pt x="1499347" y="413385"/>
                </a:lnTo>
                <a:lnTo>
                  <a:pt x="1501898" y="412656"/>
                </a:lnTo>
                <a:close/>
              </a:path>
              <a:path w="2286000" h="714375">
                <a:moveTo>
                  <a:pt x="826136" y="425031"/>
                </a:moveTo>
                <a:lnTo>
                  <a:pt x="831348" y="426232"/>
                </a:lnTo>
                <a:lnTo>
                  <a:pt x="828925" y="425616"/>
                </a:lnTo>
                <a:lnTo>
                  <a:pt x="826136" y="425031"/>
                </a:lnTo>
                <a:close/>
              </a:path>
              <a:path w="2286000" h="714375">
                <a:moveTo>
                  <a:pt x="828925" y="425616"/>
                </a:moveTo>
                <a:lnTo>
                  <a:pt x="831348" y="426232"/>
                </a:lnTo>
                <a:lnTo>
                  <a:pt x="831864" y="426232"/>
                </a:lnTo>
                <a:lnTo>
                  <a:pt x="828925" y="425616"/>
                </a:lnTo>
                <a:close/>
              </a:path>
              <a:path w="2286000" h="714375">
                <a:moveTo>
                  <a:pt x="826626" y="425031"/>
                </a:moveTo>
                <a:lnTo>
                  <a:pt x="826136" y="425031"/>
                </a:lnTo>
                <a:lnTo>
                  <a:pt x="828925" y="425616"/>
                </a:lnTo>
                <a:lnTo>
                  <a:pt x="826626" y="425031"/>
                </a:lnTo>
                <a:close/>
              </a:path>
              <a:path w="2286000" h="714375">
                <a:moveTo>
                  <a:pt x="1504559" y="412016"/>
                </a:moveTo>
                <a:lnTo>
                  <a:pt x="1501898" y="412656"/>
                </a:lnTo>
                <a:lnTo>
                  <a:pt x="1499347" y="413385"/>
                </a:lnTo>
                <a:lnTo>
                  <a:pt x="1504559" y="412016"/>
                </a:lnTo>
                <a:close/>
              </a:path>
              <a:path w="2286000" h="714375">
                <a:moveTo>
                  <a:pt x="2105746" y="412016"/>
                </a:moveTo>
                <a:lnTo>
                  <a:pt x="1504559" y="412016"/>
                </a:lnTo>
                <a:lnTo>
                  <a:pt x="1499347" y="413385"/>
                </a:lnTo>
                <a:lnTo>
                  <a:pt x="2103708" y="413385"/>
                </a:lnTo>
                <a:lnTo>
                  <a:pt x="2105746" y="412016"/>
                </a:lnTo>
                <a:close/>
              </a:path>
              <a:path w="2286000" h="714375">
                <a:moveTo>
                  <a:pt x="773679" y="411565"/>
                </a:moveTo>
                <a:lnTo>
                  <a:pt x="778648" y="412946"/>
                </a:lnTo>
                <a:lnTo>
                  <a:pt x="775963" y="412146"/>
                </a:lnTo>
                <a:lnTo>
                  <a:pt x="773679" y="411565"/>
                </a:lnTo>
                <a:close/>
              </a:path>
              <a:path w="2286000" h="714375">
                <a:moveTo>
                  <a:pt x="775963" y="412146"/>
                </a:moveTo>
                <a:lnTo>
                  <a:pt x="778648" y="412946"/>
                </a:lnTo>
                <a:lnTo>
                  <a:pt x="779108" y="412946"/>
                </a:lnTo>
                <a:lnTo>
                  <a:pt x="775963" y="412146"/>
                </a:lnTo>
                <a:close/>
              </a:path>
              <a:path w="2286000" h="714375">
                <a:moveTo>
                  <a:pt x="1559253" y="396267"/>
                </a:moveTo>
                <a:lnTo>
                  <a:pt x="1501898" y="412656"/>
                </a:lnTo>
                <a:lnTo>
                  <a:pt x="1504559" y="412016"/>
                </a:lnTo>
                <a:lnTo>
                  <a:pt x="2105746" y="412016"/>
                </a:lnTo>
                <a:lnTo>
                  <a:pt x="2106412" y="411565"/>
                </a:lnTo>
                <a:lnTo>
                  <a:pt x="2126925" y="397120"/>
                </a:lnTo>
                <a:lnTo>
                  <a:pt x="1556650" y="397120"/>
                </a:lnTo>
                <a:lnTo>
                  <a:pt x="1559253" y="396267"/>
                </a:lnTo>
                <a:close/>
              </a:path>
              <a:path w="2286000" h="714375">
                <a:moveTo>
                  <a:pt x="774014" y="411565"/>
                </a:moveTo>
                <a:lnTo>
                  <a:pt x="773679" y="411565"/>
                </a:lnTo>
                <a:lnTo>
                  <a:pt x="775963" y="412146"/>
                </a:lnTo>
                <a:lnTo>
                  <a:pt x="774014" y="411565"/>
                </a:lnTo>
                <a:close/>
              </a:path>
              <a:path w="2286000" h="714375">
                <a:moveTo>
                  <a:pt x="721742" y="395990"/>
                </a:moveTo>
                <a:lnTo>
                  <a:pt x="726954" y="397669"/>
                </a:lnTo>
                <a:lnTo>
                  <a:pt x="724317" y="396757"/>
                </a:lnTo>
                <a:lnTo>
                  <a:pt x="721742" y="395990"/>
                </a:lnTo>
                <a:close/>
              </a:path>
              <a:path w="2286000" h="714375">
                <a:moveTo>
                  <a:pt x="724317" y="396757"/>
                </a:moveTo>
                <a:lnTo>
                  <a:pt x="726954" y="397669"/>
                </a:lnTo>
                <a:lnTo>
                  <a:pt x="727378" y="397669"/>
                </a:lnTo>
                <a:lnTo>
                  <a:pt x="724317" y="396757"/>
                </a:lnTo>
                <a:close/>
              </a:path>
              <a:path w="2286000" h="714375">
                <a:moveTo>
                  <a:pt x="1561344" y="395670"/>
                </a:moveTo>
                <a:lnTo>
                  <a:pt x="1559253" y="396267"/>
                </a:lnTo>
                <a:lnTo>
                  <a:pt x="1556650" y="397120"/>
                </a:lnTo>
                <a:lnTo>
                  <a:pt x="1561344" y="395670"/>
                </a:lnTo>
                <a:close/>
              </a:path>
              <a:path w="2286000" h="714375">
                <a:moveTo>
                  <a:pt x="2128985" y="395670"/>
                </a:moveTo>
                <a:lnTo>
                  <a:pt x="1561344" y="395670"/>
                </a:lnTo>
                <a:lnTo>
                  <a:pt x="1556650" y="397120"/>
                </a:lnTo>
                <a:lnTo>
                  <a:pt x="2126925" y="397120"/>
                </a:lnTo>
                <a:lnTo>
                  <a:pt x="2128985" y="395670"/>
                </a:lnTo>
                <a:close/>
              </a:path>
              <a:path w="2286000" h="714375">
                <a:moveTo>
                  <a:pt x="722098" y="395990"/>
                </a:moveTo>
                <a:lnTo>
                  <a:pt x="721742" y="395990"/>
                </a:lnTo>
                <a:lnTo>
                  <a:pt x="724317" y="396757"/>
                </a:lnTo>
                <a:lnTo>
                  <a:pt x="722098" y="395990"/>
                </a:lnTo>
                <a:close/>
              </a:path>
              <a:path w="2286000" h="714375">
                <a:moveTo>
                  <a:pt x="1616119" y="377624"/>
                </a:moveTo>
                <a:lnTo>
                  <a:pt x="1559253" y="396267"/>
                </a:lnTo>
                <a:lnTo>
                  <a:pt x="1561344" y="395670"/>
                </a:lnTo>
                <a:lnTo>
                  <a:pt x="2128985" y="395670"/>
                </a:lnTo>
                <a:lnTo>
                  <a:pt x="2137660" y="389561"/>
                </a:lnTo>
                <a:lnTo>
                  <a:pt x="2152616" y="378549"/>
                </a:lnTo>
                <a:lnTo>
                  <a:pt x="1613647" y="378549"/>
                </a:lnTo>
                <a:lnTo>
                  <a:pt x="1616119" y="377624"/>
                </a:lnTo>
                <a:close/>
              </a:path>
              <a:path w="2286000" h="714375">
                <a:moveTo>
                  <a:pt x="671053" y="378333"/>
                </a:moveTo>
                <a:lnTo>
                  <a:pt x="676022" y="380167"/>
                </a:lnTo>
                <a:lnTo>
                  <a:pt x="673565" y="379201"/>
                </a:lnTo>
                <a:lnTo>
                  <a:pt x="671053" y="378333"/>
                </a:lnTo>
                <a:close/>
              </a:path>
              <a:path w="2286000" h="714375">
                <a:moveTo>
                  <a:pt x="673565" y="379201"/>
                </a:moveTo>
                <a:lnTo>
                  <a:pt x="676022" y="380167"/>
                </a:lnTo>
                <a:lnTo>
                  <a:pt x="676358" y="380167"/>
                </a:lnTo>
                <a:lnTo>
                  <a:pt x="673565" y="379201"/>
                </a:lnTo>
                <a:close/>
              </a:path>
              <a:path w="2286000" h="714375">
                <a:moveTo>
                  <a:pt x="671356" y="378333"/>
                </a:moveTo>
                <a:lnTo>
                  <a:pt x="671053" y="378333"/>
                </a:lnTo>
                <a:lnTo>
                  <a:pt x="673565" y="379201"/>
                </a:lnTo>
                <a:lnTo>
                  <a:pt x="671356" y="378333"/>
                </a:lnTo>
                <a:close/>
              </a:path>
              <a:path w="2286000" h="714375">
                <a:moveTo>
                  <a:pt x="1618494" y="376845"/>
                </a:moveTo>
                <a:lnTo>
                  <a:pt x="1616119" y="377624"/>
                </a:lnTo>
                <a:lnTo>
                  <a:pt x="1613647" y="378549"/>
                </a:lnTo>
                <a:lnTo>
                  <a:pt x="1618494" y="376845"/>
                </a:lnTo>
                <a:close/>
              </a:path>
              <a:path w="2286000" h="714375">
                <a:moveTo>
                  <a:pt x="2154930" y="376845"/>
                </a:moveTo>
                <a:lnTo>
                  <a:pt x="1618494" y="376845"/>
                </a:lnTo>
                <a:lnTo>
                  <a:pt x="1613647" y="378549"/>
                </a:lnTo>
                <a:lnTo>
                  <a:pt x="2152616" y="378549"/>
                </a:lnTo>
                <a:lnTo>
                  <a:pt x="2154930" y="376845"/>
                </a:lnTo>
                <a:close/>
              </a:path>
              <a:path w="2286000" h="714375">
                <a:moveTo>
                  <a:pt x="1673414" y="356174"/>
                </a:moveTo>
                <a:lnTo>
                  <a:pt x="1616119" y="377624"/>
                </a:lnTo>
                <a:lnTo>
                  <a:pt x="1618494" y="376845"/>
                </a:lnTo>
                <a:lnTo>
                  <a:pt x="2154930" y="376845"/>
                </a:lnTo>
                <a:lnTo>
                  <a:pt x="2168383" y="366939"/>
                </a:lnTo>
                <a:lnTo>
                  <a:pt x="2181243" y="357033"/>
                </a:lnTo>
                <a:lnTo>
                  <a:pt x="1671315" y="357033"/>
                </a:lnTo>
                <a:lnTo>
                  <a:pt x="1673414" y="356174"/>
                </a:lnTo>
                <a:close/>
              </a:path>
              <a:path w="2286000" h="714375">
                <a:moveTo>
                  <a:pt x="621279" y="358639"/>
                </a:moveTo>
                <a:lnTo>
                  <a:pt x="626370" y="360794"/>
                </a:lnTo>
                <a:lnTo>
                  <a:pt x="623431" y="359485"/>
                </a:lnTo>
                <a:lnTo>
                  <a:pt x="621279" y="358639"/>
                </a:lnTo>
                <a:close/>
              </a:path>
              <a:path w="2286000" h="714375">
                <a:moveTo>
                  <a:pt x="623431" y="359485"/>
                </a:moveTo>
                <a:lnTo>
                  <a:pt x="626370" y="360794"/>
                </a:lnTo>
                <a:lnTo>
                  <a:pt x="626759" y="360794"/>
                </a:lnTo>
                <a:lnTo>
                  <a:pt x="623431" y="359485"/>
                </a:lnTo>
                <a:close/>
              </a:path>
              <a:path w="2286000" h="714375">
                <a:moveTo>
                  <a:pt x="621531" y="358639"/>
                </a:moveTo>
                <a:lnTo>
                  <a:pt x="621279" y="358639"/>
                </a:lnTo>
                <a:lnTo>
                  <a:pt x="623431" y="359485"/>
                </a:lnTo>
                <a:lnTo>
                  <a:pt x="621531" y="358639"/>
                </a:lnTo>
                <a:close/>
              </a:path>
              <a:path w="2286000" h="714375">
                <a:moveTo>
                  <a:pt x="1675004" y="355579"/>
                </a:moveTo>
                <a:lnTo>
                  <a:pt x="1673414" y="356174"/>
                </a:lnTo>
                <a:lnTo>
                  <a:pt x="1671315" y="357033"/>
                </a:lnTo>
                <a:lnTo>
                  <a:pt x="1675004" y="355579"/>
                </a:lnTo>
                <a:close/>
              </a:path>
              <a:path w="2286000" h="714375">
                <a:moveTo>
                  <a:pt x="2183131" y="355579"/>
                </a:moveTo>
                <a:lnTo>
                  <a:pt x="1675004" y="355579"/>
                </a:lnTo>
                <a:lnTo>
                  <a:pt x="1671315" y="357033"/>
                </a:lnTo>
                <a:lnTo>
                  <a:pt x="2181243" y="357033"/>
                </a:lnTo>
                <a:lnTo>
                  <a:pt x="2183131" y="355579"/>
                </a:lnTo>
                <a:close/>
              </a:path>
              <a:path w="2286000" h="714375">
                <a:moveTo>
                  <a:pt x="1704550" y="343432"/>
                </a:moveTo>
                <a:lnTo>
                  <a:pt x="1673414" y="356174"/>
                </a:lnTo>
                <a:lnTo>
                  <a:pt x="1675004" y="355579"/>
                </a:lnTo>
                <a:lnTo>
                  <a:pt x="2183131" y="355579"/>
                </a:lnTo>
                <a:lnTo>
                  <a:pt x="2197565" y="344460"/>
                </a:lnTo>
                <a:lnTo>
                  <a:pt x="1702192" y="344460"/>
                </a:lnTo>
                <a:lnTo>
                  <a:pt x="1704550" y="343432"/>
                </a:lnTo>
                <a:close/>
              </a:path>
              <a:path w="2286000" h="714375">
                <a:moveTo>
                  <a:pt x="2198923" y="343412"/>
                </a:moveTo>
                <a:lnTo>
                  <a:pt x="1704600" y="343412"/>
                </a:lnTo>
                <a:lnTo>
                  <a:pt x="1702192" y="344460"/>
                </a:lnTo>
                <a:lnTo>
                  <a:pt x="2197565" y="344460"/>
                </a:lnTo>
                <a:lnTo>
                  <a:pt x="2198923" y="343412"/>
                </a:lnTo>
                <a:close/>
              </a:path>
              <a:path w="2286000" h="714375">
                <a:moveTo>
                  <a:pt x="1734653" y="330307"/>
                </a:moveTo>
                <a:lnTo>
                  <a:pt x="1704550" y="343432"/>
                </a:lnTo>
                <a:lnTo>
                  <a:pt x="2198923" y="343412"/>
                </a:lnTo>
                <a:lnTo>
                  <a:pt x="2213724" y="331351"/>
                </a:lnTo>
                <a:lnTo>
                  <a:pt x="1732397" y="331351"/>
                </a:lnTo>
                <a:lnTo>
                  <a:pt x="1734653" y="330307"/>
                </a:lnTo>
                <a:close/>
              </a:path>
              <a:path w="2286000" h="714375">
                <a:moveTo>
                  <a:pt x="572908" y="336983"/>
                </a:moveTo>
                <a:lnTo>
                  <a:pt x="577724" y="339257"/>
                </a:lnTo>
                <a:lnTo>
                  <a:pt x="575208" y="338008"/>
                </a:lnTo>
                <a:lnTo>
                  <a:pt x="572908" y="336983"/>
                </a:lnTo>
                <a:close/>
              </a:path>
              <a:path w="2286000" h="714375">
                <a:moveTo>
                  <a:pt x="575208" y="338008"/>
                </a:moveTo>
                <a:lnTo>
                  <a:pt x="577724" y="339257"/>
                </a:lnTo>
                <a:lnTo>
                  <a:pt x="578013" y="339257"/>
                </a:lnTo>
                <a:lnTo>
                  <a:pt x="575208" y="338008"/>
                </a:lnTo>
                <a:close/>
              </a:path>
              <a:path w="2286000" h="714375">
                <a:moveTo>
                  <a:pt x="573145" y="336983"/>
                </a:moveTo>
                <a:lnTo>
                  <a:pt x="572908" y="336983"/>
                </a:lnTo>
                <a:lnTo>
                  <a:pt x="575208" y="338008"/>
                </a:lnTo>
                <a:lnTo>
                  <a:pt x="573145" y="336983"/>
                </a:lnTo>
                <a:close/>
              </a:path>
              <a:path w="2286000" h="714375">
                <a:moveTo>
                  <a:pt x="2215168" y="330174"/>
                </a:moveTo>
                <a:lnTo>
                  <a:pt x="1734958" y="330174"/>
                </a:lnTo>
                <a:lnTo>
                  <a:pt x="1732397" y="331351"/>
                </a:lnTo>
                <a:lnTo>
                  <a:pt x="2213724" y="331351"/>
                </a:lnTo>
                <a:lnTo>
                  <a:pt x="2215168" y="330174"/>
                </a:lnTo>
                <a:close/>
              </a:path>
              <a:path w="2286000" h="714375">
                <a:moveTo>
                  <a:pt x="1763996" y="316730"/>
                </a:moveTo>
                <a:lnTo>
                  <a:pt x="1734653" y="330307"/>
                </a:lnTo>
                <a:lnTo>
                  <a:pt x="1734958" y="330174"/>
                </a:lnTo>
                <a:lnTo>
                  <a:pt x="2215168" y="330174"/>
                </a:lnTo>
                <a:lnTo>
                  <a:pt x="2228581" y="319244"/>
                </a:lnTo>
                <a:lnTo>
                  <a:pt x="2230461" y="317659"/>
                </a:lnTo>
                <a:lnTo>
                  <a:pt x="1762115" y="317659"/>
                </a:lnTo>
                <a:lnTo>
                  <a:pt x="1763996" y="316730"/>
                </a:lnTo>
                <a:close/>
              </a:path>
              <a:path w="2286000" h="714375">
                <a:moveTo>
                  <a:pt x="1764920" y="316303"/>
                </a:moveTo>
                <a:lnTo>
                  <a:pt x="1763996" y="316730"/>
                </a:lnTo>
                <a:lnTo>
                  <a:pt x="1762115" y="317659"/>
                </a:lnTo>
                <a:lnTo>
                  <a:pt x="1764920" y="316303"/>
                </a:lnTo>
                <a:close/>
              </a:path>
              <a:path w="2286000" h="714375">
                <a:moveTo>
                  <a:pt x="2232070" y="316303"/>
                </a:moveTo>
                <a:lnTo>
                  <a:pt x="1764920" y="316303"/>
                </a:lnTo>
                <a:lnTo>
                  <a:pt x="1762115" y="317659"/>
                </a:lnTo>
                <a:lnTo>
                  <a:pt x="2230461" y="317659"/>
                </a:lnTo>
                <a:lnTo>
                  <a:pt x="2232070" y="316303"/>
                </a:lnTo>
                <a:close/>
              </a:path>
              <a:path w="2286000" h="714375">
                <a:moveTo>
                  <a:pt x="2249212" y="301849"/>
                </a:moveTo>
                <a:lnTo>
                  <a:pt x="1794119" y="301849"/>
                </a:lnTo>
                <a:lnTo>
                  <a:pt x="1791711" y="303074"/>
                </a:lnTo>
                <a:lnTo>
                  <a:pt x="1763996" y="316730"/>
                </a:lnTo>
                <a:lnTo>
                  <a:pt x="1764920" y="316303"/>
                </a:lnTo>
                <a:lnTo>
                  <a:pt x="2232070" y="316303"/>
                </a:lnTo>
                <a:lnTo>
                  <a:pt x="2249212" y="301849"/>
                </a:lnTo>
                <a:close/>
              </a:path>
              <a:path w="2286000" h="714375">
                <a:moveTo>
                  <a:pt x="525389" y="313267"/>
                </a:moveTo>
                <a:lnTo>
                  <a:pt x="530480" y="315980"/>
                </a:lnTo>
                <a:lnTo>
                  <a:pt x="527336" y="314233"/>
                </a:lnTo>
                <a:lnTo>
                  <a:pt x="525389" y="313267"/>
                </a:lnTo>
                <a:close/>
              </a:path>
              <a:path w="2286000" h="714375">
                <a:moveTo>
                  <a:pt x="527336" y="314233"/>
                </a:moveTo>
                <a:lnTo>
                  <a:pt x="530480" y="315980"/>
                </a:lnTo>
                <a:lnTo>
                  <a:pt x="530852" y="315980"/>
                </a:lnTo>
                <a:lnTo>
                  <a:pt x="527336" y="314233"/>
                </a:lnTo>
                <a:close/>
              </a:path>
              <a:path w="2286000" h="714375">
                <a:moveTo>
                  <a:pt x="525595" y="313267"/>
                </a:moveTo>
                <a:lnTo>
                  <a:pt x="525389" y="313267"/>
                </a:lnTo>
                <a:lnTo>
                  <a:pt x="527336" y="314233"/>
                </a:lnTo>
                <a:lnTo>
                  <a:pt x="525595" y="313267"/>
                </a:lnTo>
                <a:close/>
              </a:path>
              <a:path w="2286000" h="714375">
                <a:moveTo>
                  <a:pt x="1793176" y="302315"/>
                </a:moveTo>
                <a:lnTo>
                  <a:pt x="1791639" y="303074"/>
                </a:lnTo>
                <a:lnTo>
                  <a:pt x="1793176" y="302315"/>
                </a:lnTo>
                <a:close/>
              </a:path>
              <a:path w="2286000" h="714375">
                <a:moveTo>
                  <a:pt x="2266808" y="286609"/>
                </a:moveTo>
                <a:lnTo>
                  <a:pt x="1823472" y="286609"/>
                </a:lnTo>
                <a:lnTo>
                  <a:pt x="1793176" y="302315"/>
                </a:lnTo>
                <a:lnTo>
                  <a:pt x="1794119" y="301849"/>
                </a:lnTo>
                <a:lnTo>
                  <a:pt x="2249212" y="301849"/>
                </a:lnTo>
                <a:lnTo>
                  <a:pt x="2257812" y="294598"/>
                </a:lnTo>
                <a:lnTo>
                  <a:pt x="2266808" y="286609"/>
                </a:lnTo>
                <a:close/>
              </a:path>
              <a:path w="2286000" h="714375">
                <a:moveTo>
                  <a:pt x="479547" y="287691"/>
                </a:moveTo>
                <a:lnTo>
                  <a:pt x="484241" y="290419"/>
                </a:lnTo>
                <a:lnTo>
                  <a:pt x="482104" y="289111"/>
                </a:lnTo>
                <a:lnTo>
                  <a:pt x="479547" y="287691"/>
                </a:lnTo>
                <a:close/>
              </a:path>
              <a:path w="2286000" h="714375">
                <a:moveTo>
                  <a:pt x="482104" y="289111"/>
                </a:moveTo>
                <a:lnTo>
                  <a:pt x="484241" y="290419"/>
                </a:lnTo>
                <a:lnTo>
                  <a:pt x="484459" y="290419"/>
                </a:lnTo>
                <a:lnTo>
                  <a:pt x="482104" y="289111"/>
                </a:lnTo>
                <a:close/>
              </a:path>
              <a:path w="2286000" h="714375">
                <a:moveTo>
                  <a:pt x="479784" y="287691"/>
                </a:moveTo>
                <a:lnTo>
                  <a:pt x="479547" y="287691"/>
                </a:lnTo>
                <a:lnTo>
                  <a:pt x="482104" y="289111"/>
                </a:lnTo>
                <a:lnTo>
                  <a:pt x="479784" y="287691"/>
                </a:lnTo>
                <a:close/>
              </a:path>
              <a:path w="2286000" h="714375">
                <a:moveTo>
                  <a:pt x="2284736" y="270689"/>
                </a:moveTo>
                <a:lnTo>
                  <a:pt x="1852671" y="270689"/>
                </a:lnTo>
                <a:lnTo>
                  <a:pt x="1850020" y="272165"/>
                </a:lnTo>
                <a:lnTo>
                  <a:pt x="1821660" y="287548"/>
                </a:lnTo>
                <a:lnTo>
                  <a:pt x="1823472" y="286609"/>
                </a:lnTo>
                <a:lnTo>
                  <a:pt x="2266808" y="286609"/>
                </a:lnTo>
                <a:lnTo>
                  <a:pt x="2284736" y="270689"/>
                </a:lnTo>
                <a:close/>
              </a:path>
              <a:path w="2286000" h="714375">
                <a:moveTo>
                  <a:pt x="449303" y="269932"/>
                </a:moveTo>
                <a:lnTo>
                  <a:pt x="448448" y="270778"/>
                </a:lnTo>
                <a:lnTo>
                  <a:pt x="456931" y="277355"/>
                </a:lnTo>
                <a:lnTo>
                  <a:pt x="449303" y="269932"/>
                </a:lnTo>
                <a:close/>
              </a:path>
              <a:path w="2286000" h="714375">
                <a:moveTo>
                  <a:pt x="449861" y="269379"/>
                </a:moveTo>
                <a:lnTo>
                  <a:pt x="449303" y="269932"/>
                </a:lnTo>
                <a:lnTo>
                  <a:pt x="456931" y="277355"/>
                </a:lnTo>
                <a:lnTo>
                  <a:pt x="462894" y="277355"/>
                </a:lnTo>
                <a:lnTo>
                  <a:pt x="449861" y="269379"/>
                </a:lnTo>
                <a:close/>
              </a:path>
              <a:path w="2286000" h="714375">
                <a:moveTo>
                  <a:pt x="1851099" y="271544"/>
                </a:moveTo>
                <a:lnTo>
                  <a:pt x="1849958" y="272165"/>
                </a:lnTo>
                <a:lnTo>
                  <a:pt x="1851099" y="271544"/>
                </a:lnTo>
                <a:close/>
              </a:path>
              <a:path w="2286000" h="714375">
                <a:moveTo>
                  <a:pt x="1852671" y="270689"/>
                </a:moveTo>
                <a:lnTo>
                  <a:pt x="1851099" y="271544"/>
                </a:lnTo>
                <a:lnTo>
                  <a:pt x="1850020" y="272165"/>
                </a:lnTo>
                <a:lnTo>
                  <a:pt x="1852671" y="270689"/>
                </a:lnTo>
                <a:close/>
              </a:path>
              <a:path w="2286000" h="714375">
                <a:moveTo>
                  <a:pt x="2271571" y="254364"/>
                </a:moveTo>
                <a:lnTo>
                  <a:pt x="1880987" y="254364"/>
                </a:lnTo>
                <a:lnTo>
                  <a:pt x="1878336" y="255925"/>
                </a:lnTo>
                <a:lnTo>
                  <a:pt x="1851099" y="271544"/>
                </a:lnTo>
                <a:lnTo>
                  <a:pt x="1852671" y="270689"/>
                </a:lnTo>
                <a:lnTo>
                  <a:pt x="2284736" y="270689"/>
                </a:lnTo>
                <a:lnTo>
                  <a:pt x="2285488" y="270022"/>
                </a:lnTo>
                <a:lnTo>
                  <a:pt x="2271571" y="254364"/>
                </a:lnTo>
                <a:close/>
              </a:path>
              <a:path w="2286000" h="714375">
                <a:moveTo>
                  <a:pt x="434589" y="260034"/>
                </a:moveTo>
                <a:lnTo>
                  <a:pt x="448448" y="270778"/>
                </a:lnTo>
                <a:lnTo>
                  <a:pt x="449303" y="269932"/>
                </a:lnTo>
                <a:lnTo>
                  <a:pt x="446825" y="267521"/>
                </a:lnTo>
                <a:lnTo>
                  <a:pt x="434589" y="260034"/>
                </a:lnTo>
                <a:close/>
              </a:path>
              <a:path w="2286000" h="714375">
                <a:moveTo>
                  <a:pt x="446825" y="267521"/>
                </a:moveTo>
                <a:lnTo>
                  <a:pt x="449303" y="269932"/>
                </a:lnTo>
                <a:lnTo>
                  <a:pt x="449861" y="269379"/>
                </a:lnTo>
                <a:lnTo>
                  <a:pt x="446825" y="267521"/>
                </a:lnTo>
                <a:close/>
              </a:path>
              <a:path w="2286000" h="714375">
                <a:moveTo>
                  <a:pt x="530515" y="179749"/>
                </a:moveTo>
                <a:lnTo>
                  <a:pt x="356622" y="179749"/>
                </a:lnTo>
                <a:lnTo>
                  <a:pt x="446825" y="267521"/>
                </a:lnTo>
                <a:lnTo>
                  <a:pt x="449861" y="269379"/>
                </a:lnTo>
                <a:lnTo>
                  <a:pt x="537856" y="182236"/>
                </a:lnTo>
                <a:lnTo>
                  <a:pt x="530515" y="179749"/>
                </a:lnTo>
                <a:close/>
              </a:path>
              <a:path w="2286000" h="714375">
                <a:moveTo>
                  <a:pt x="439130" y="260034"/>
                </a:moveTo>
                <a:lnTo>
                  <a:pt x="434589" y="260034"/>
                </a:lnTo>
                <a:lnTo>
                  <a:pt x="446825" y="267521"/>
                </a:lnTo>
                <a:lnTo>
                  <a:pt x="439130" y="260034"/>
                </a:lnTo>
                <a:close/>
              </a:path>
              <a:path w="2286000" h="714375">
                <a:moveTo>
                  <a:pt x="1879410" y="255271"/>
                </a:moveTo>
                <a:lnTo>
                  <a:pt x="1878272" y="255925"/>
                </a:lnTo>
                <a:lnTo>
                  <a:pt x="1879410" y="255271"/>
                </a:lnTo>
                <a:close/>
              </a:path>
              <a:path w="2286000" h="714375">
                <a:moveTo>
                  <a:pt x="1880987" y="254364"/>
                </a:moveTo>
                <a:lnTo>
                  <a:pt x="1879410" y="255271"/>
                </a:lnTo>
                <a:lnTo>
                  <a:pt x="1878336" y="255925"/>
                </a:lnTo>
                <a:lnTo>
                  <a:pt x="1880987" y="254364"/>
                </a:lnTo>
                <a:close/>
              </a:path>
              <a:path w="2286000" h="714375">
                <a:moveTo>
                  <a:pt x="2256536" y="237448"/>
                </a:moveTo>
                <a:lnTo>
                  <a:pt x="1908694" y="237448"/>
                </a:lnTo>
                <a:lnTo>
                  <a:pt x="1906530" y="238804"/>
                </a:lnTo>
                <a:lnTo>
                  <a:pt x="1879410" y="255271"/>
                </a:lnTo>
                <a:lnTo>
                  <a:pt x="1880987" y="254364"/>
                </a:lnTo>
                <a:lnTo>
                  <a:pt x="2271571" y="254364"/>
                </a:lnTo>
                <a:lnTo>
                  <a:pt x="2256536" y="237448"/>
                </a:lnTo>
                <a:close/>
              </a:path>
              <a:path w="2286000" h="714375">
                <a:moveTo>
                  <a:pt x="1907923" y="237917"/>
                </a:moveTo>
                <a:lnTo>
                  <a:pt x="1906465" y="238804"/>
                </a:lnTo>
                <a:lnTo>
                  <a:pt x="1907923" y="237917"/>
                </a:lnTo>
                <a:close/>
              </a:path>
              <a:path w="2286000" h="714375">
                <a:moveTo>
                  <a:pt x="1936613" y="219648"/>
                </a:moveTo>
                <a:lnTo>
                  <a:pt x="1907923" y="237917"/>
                </a:lnTo>
                <a:lnTo>
                  <a:pt x="1908694" y="237448"/>
                </a:lnTo>
                <a:lnTo>
                  <a:pt x="2256536" y="237448"/>
                </a:lnTo>
                <a:lnTo>
                  <a:pt x="2242226" y="221348"/>
                </a:lnTo>
                <a:lnTo>
                  <a:pt x="1934084" y="221348"/>
                </a:lnTo>
                <a:lnTo>
                  <a:pt x="1936613" y="219648"/>
                </a:lnTo>
                <a:close/>
              </a:path>
              <a:path w="2286000" h="714375">
                <a:moveTo>
                  <a:pt x="2224617" y="201536"/>
                </a:moveTo>
                <a:lnTo>
                  <a:pt x="1963558" y="201536"/>
                </a:lnTo>
                <a:lnTo>
                  <a:pt x="1961119" y="203204"/>
                </a:lnTo>
                <a:lnTo>
                  <a:pt x="1934084" y="221348"/>
                </a:lnTo>
                <a:lnTo>
                  <a:pt x="2242226" y="221348"/>
                </a:lnTo>
                <a:lnTo>
                  <a:pt x="2224617" y="201536"/>
                </a:lnTo>
                <a:close/>
              </a:path>
              <a:path w="2286000" h="714375">
                <a:moveTo>
                  <a:pt x="1962021" y="202569"/>
                </a:moveTo>
                <a:lnTo>
                  <a:pt x="1961077" y="203204"/>
                </a:lnTo>
                <a:lnTo>
                  <a:pt x="1962021" y="202569"/>
                </a:lnTo>
                <a:close/>
              </a:path>
              <a:path w="2286000" h="714375">
                <a:moveTo>
                  <a:pt x="1963558" y="201536"/>
                </a:moveTo>
                <a:lnTo>
                  <a:pt x="1962021" y="202569"/>
                </a:lnTo>
                <a:lnTo>
                  <a:pt x="1961119" y="203204"/>
                </a:lnTo>
                <a:lnTo>
                  <a:pt x="1963558" y="201536"/>
                </a:lnTo>
                <a:close/>
              </a:path>
              <a:path w="2286000" h="714375">
                <a:moveTo>
                  <a:pt x="2207899" y="182727"/>
                </a:moveTo>
                <a:lnTo>
                  <a:pt x="1990228" y="182727"/>
                </a:lnTo>
                <a:lnTo>
                  <a:pt x="1988064" y="184272"/>
                </a:lnTo>
                <a:lnTo>
                  <a:pt x="1962021" y="202569"/>
                </a:lnTo>
                <a:lnTo>
                  <a:pt x="1963558" y="201536"/>
                </a:lnTo>
                <a:lnTo>
                  <a:pt x="2224617" y="201536"/>
                </a:lnTo>
                <a:lnTo>
                  <a:pt x="2207899" y="182727"/>
                </a:lnTo>
                <a:close/>
              </a:path>
              <a:path w="2286000" h="714375">
                <a:moveTo>
                  <a:pt x="1988749" y="183768"/>
                </a:moveTo>
                <a:lnTo>
                  <a:pt x="1988031" y="184272"/>
                </a:lnTo>
                <a:lnTo>
                  <a:pt x="1988749" y="183768"/>
                </a:lnTo>
                <a:close/>
              </a:path>
              <a:path w="2286000" h="714375">
                <a:moveTo>
                  <a:pt x="1990228" y="182727"/>
                </a:moveTo>
                <a:lnTo>
                  <a:pt x="1988749" y="183768"/>
                </a:lnTo>
                <a:lnTo>
                  <a:pt x="1988064" y="184272"/>
                </a:lnTo>
                <a:lnTo>
                  <a:pt x="1990228" y="182727"/>
                </a:lnTo>
                <a:close/>
              </a:path>
              <a:path w="2286000" h="714375">
                <a:moveTo>
                  <a:pt x="2190564" y="163223"/>
                </a:moveTo>
                <a:lnTo>
                  <a:pt x="2016623" y="163223"/>
                </a:lnTo>
                <a:lnTo>
                  <a:pt x="1988749" y="183768"/>
                </a:lnTo>
                <a:lnTo>
                  <a:pt x="1990228" y="182727"/>
                </a:lnTo>
                <a:lnTo>
                  <a:pt x="2207899" y="182727"/>
                </a:lnTo>
                <a:lnTo>
                  <a:pt x="2190564" y="163223"/>
                </a:lnTo>
                <a:close/>
              </a:path>
              <a:path w="2286000" h="714375">
                <a:moveTo>
                  <a:pt x="2172765" y="143198"/>
                </a:moveTo>
                <a:lnTo>
                  <a:pt x="2042531" y="143198"/>
                </a:lnTo>
                <a:lnTo>
                  <a:pt x="2039880" y="145316"/>
                </a:lnTo>
                <a:lnTo>
                  <a:pt x="2014796" y="164570"/>
                </a:lnTo>
                <a:lnTo>
                  <a:pt x="2016623" y="163223"/>
                </a:lnTo>
                <a:lnTo>
                  <a:pt x="2190564" y="163223"/>
                </a:lnTo>
                <a:lnTo>
                  <a:pt x="2172765" y="143198"/>
                </a:lnTo>
                <a:close/>
              </a:path>
              <a:path w="2286000" h="714375">
                <a:moveTo>
                  <a:pt x="2041673" y="143859"/>
                </a:moveTo>
                <a:lnTo>
                  <a:pt x="2039782" y="145316"/>
                </a:lnTo>
                <a:lnTo>
                  <a:pt x="2041673" y="143859"/>
                </a:lnTo>
                <a:close/>
              </a:path>
              <a:path w="2286000" h="714375">
                <a:moveTo>
                  <a:pt x="2042531" y="143198"/>
                </a:moveTo>
                <a:lnTo>
                  <a:pt x="2041673" y="143859"/>
                </a:lnTo>
                <a:lnTo>
                  <a:pt x="2039880" y="145316"/>
                </a:lnTo>
                <a:lnTo>
                  <a:pt x="2042531" y="143198"/>
                </a:lnTo>
                <a:close/>
              </a:path>
              <a:path w="2286000" h="714375">
                <a:moveTo>
                  <a:pt x="2135800" y="101608"/>
                </a:moveTo>
                <a:lnTo>
                  <a:pt x="2092702" y="101608"/>
                </a:lnTo>
                <a:lnTo>
                  <a:pt x="2090294" y="103668"/>
                </a:lnTo>
                <a:lnTo>
                  <a:pt x="2065666" y="124468"/>
                </a:lnTo>
                <a:lnTo>
                  <a:pt x="2041673" y="143859"/>
                </a:lnTo>
                <a:lnTo>
                  <a:pt x="2042531" y="143198"/>
                </a:lnTo>
                <a:lnTo>
                  <a:pt x="2172765" y="143198"/>
                </a:lnTo>
                <a:lnTo>
                  <a:pt x="2135800" y="101608"/>
                </a:lnTo>
                <a:close/>
              </a:path>
              <a:path w="2286000" h="714375">
                <a:moveTo>
                  <a:pt x="2067434" y="122931"/>
                </a:moveTo>
                <a:lnTo>
                  <a:pt x="2065543" y="124468"/>
                </a:lnTo>
                <a:lnTo>
                  <a:pt x="2067434" y="122931"/>
                </a:lnTo>
                <a:close/>
              </a:path>
              <a:path w="2286000" h="714375">
                <a:moveTo>
                  <a:pt x="2090840" y="103182"/>
                </a:moveTo>
                <a:lnTo>
                  <a:pt x="2090265" y="103668"/>
                </a:lnTo>
                <a:lnTo>
                  <a:pt x="2090840" y="103182"/>
                </a:lnTo>
                <a:close/>
              </a:path>
              <a:path w="2286000" h="714375">
                <a:moveTo>
                  <a:pt x="2092702" y="101608"/>
                </a:moveTo>
                <a:lnTo>
                  <a:pt x="2090840" y="103182"/>
                </a:lnTo>
                <a:lnTo>
                  <a:pt x="2090294" y="103668"/>
                </a:lnTo>
                <a:lnTo>
                  <a:pt x="2092702" y="101608"/>
                </a:lnTo>
                <a:close/>
              </a:path>
              <a:path w="2286000" h="714375">
                <a:moveTo>
                  <a:pt x="2116720" y="80141"/>
                </a:moveTo>
                <a:lnTo>
                  <a:pt x="2090840" y="103182"/>
                </a:lnTo>
                <a:lnTo>
                  <a:pt x="2092702" y="101608"/>
                </a:lnTo>
                <a:lnTo>
                  <a:pt x="2135800" y="101608"/>
                </a:lnTo>
                <a:lnTo>
                  <a:pt x="2116720" y="80141"/>
                </a:lnTo>
                <a:close/>
              </a:path>
            </a:pathLst>
          </a:custGeom>
          <a:solidFill>
            <a:srgbClr val="D2601C"/>
          </a:solidFill>
        </p:spPr>
        <p:txBody>
          <a:bodyPr wrap="square" lIns="0" tIns="0" rIns="0" bIns="0" rtlCol="0"/>
          <a:lstStyle/>
          <a:p>
            <a:endParaRPr/>
          </a:p>
        </p:txBody>
      </p:sp>
      <p:sp>
        <p:nvSpPr>
          <p:cNvPr id="13" name="object 13"/>
          <p:cNvSpPr/>
          <p:nvPr/>
        </p:nvSpPr>
        <p:spPr>
          <a:xfrm>
            <a:off x="4271254" y="1870191"/>
            <a:ext cx="2305050" cy="688975"/>
          </a:xfrm>
          <a:custGeom>
            <a:avLst/>
            <a:gdLst/>
            <a:ahLst/>
            <a:cxnLst/>
            <a:rect l="l" t="t" r="r" b="b"/>
            <a:pathLst>
              <a:path w="2305050" h="688975">
                <a:moveTo>
                  <a:pt x="1241938" y="0"/>
                </a:moveTo>
                <a:lnTo>
                  <a:pt x="1175522" y="274"/>
                </a:lnTo>
                <a:lnTo>
                  <a:pt x="1108984" y="3048"/>
                </a:lnTo>
                <a:lnTo>
                  <a:pt x="1042294" y="8656"/>
                </a:lnTo>
                <a:lnTo>
                  <a:pt x="975360" y="17038"/>
                </a:lnTo>
                <a:lnTo>
                  <a:pt x="908578" y="28072"/>
                </a:lnTo>
                <a:lnTo>
                  <a:pt x="841766" y="41788"/>
                </a:lnTo>
                <a:lnTo>
                  <a:pt x="775228" y="58430"/>
                </a:lnTo>
                <a:lnTo>
                  <a:pt x="708812" y="77724"/>
                </a:lnTo>
                <a:lnTo>
                  <a:pt x="642762" y="99943"/>
                </a:lnTo>
                <a:lnTo>
                  <a:pt x="577230" y="124968"/>
                </a:lnTo>
                <a:lnTo>
                  <a:pt x="512704" y="152674"/>
                </a:lnTo>
                <a:lnTo>
                  <a:pt x="476402" y="169560"/>
                </a:lnTo>
                <a:lnTo>
                  <a:pt x="440954" y="187086"/>
                </a:lnTo>
                <a:lnTo>
                  <a:pt x="406024" y="205374"/>
                </a:lnTo>
                <a:lnTo>
                  <a:pt x="371612" y="224302"/>
                </a:lnTo>
                <a:lnTo>
                  <a:pt x="337444" y="244114"/>
                </a:lnTo>
                <a:lnTo>
                  <a:pt x="303794" y="264810"/>
                </a:lnTo>
                <a:lnTo>
                  <a:pt x="270784" y="286146"/>
                </a:lnTo>
                <a:lnTo>
                  <a:pt x="238384" y="307969"/>
                </a:lnTo>
                <a:lnTo>
                  <a:pt x="206380" y="330829"/>
                </a:lnTo>
                <a:lnTo>
                  <a:pt x="175016" y="354330"/>
                </a:lnTo>
                <a:lnTo>
                  <a:pt x="144170" y="378470"/>
                </a:lnTo>
                <a:lnTo>
                  <a:pt x="113934" y="403219"/>
                </a:lnTo>
                <a:lnTo>
                  <a:pt x="84216" y="428762"/>
                </a:lnTo>
                <a:lnTo>
                  <a:pt x="55138" y="454914"/>
                </a:lnTo>
                <a:lnTo>
                  <a:pt x="26670" y="481858"/>
                </a:lnTo>
                <a:lnTo>
                  <a:pt x="0" y="508254"/>
                </a:lnTo>
                <a:lnTo>
                  <a:pt x="178582" y="688848"/>
                </a:lnTo>
                <a:lnTo>
                  <a:pt x="204368" y="663458"/>
                </a:lnTo>
                <a:lnTo>
                  <a:pt x="226445" y="642640"/>
                </a:lnTo>
                <a:lnTo>
                  <a:pt x="226314" y="642640"/>
                </a:lnTo>
                <a:lnTo>
                  <a:pt x="253136" y="618500"/>
                </a:lnTo>
                <a:lnTo>
                  <a:pt x="253288" y="618500"/>
                </a:lnTo>
                <a:lnTo>
                  <a:pt x="276296" y="598688"/>
                </a:lnTo>
                <a:lnTo>
                  <a:pt x="276118" y="598688"/>
                </a:lnTo>
                <a:lnTo>
                  <a:pt x="304038" y="575706"/>
                </a:lnTo>
                <a:lnTo>
                  <a:pt x="328204" y="556900"/>
                </a:lnTo>
                <a:lnTo>
                  <a:pt x="330464" y="555132"/>
                </a:lnTo>
                <a:lnTo>
                  <a:pt x="354887" y="536966"/>
                </a:lnTo>
                <a:lnTo>
                  <a:pt x="354726" y="536966"/>
                </a:lnTo>
                <a:lnTo>
                  <a:pt x="382125" y="517519"/>
                </a:lnTo>
                <a:lnTo>
                  <a:pt x="412120" y="497098"/>
                </a:lnTo>
                <a:lnTo>
                  <a:pt x="412312" y="497098"/>
                </a:lnTo>
                <a:lnTo>
                  <a:pt x="438043" y="480456"/>
                </a:lnTo>
                <a:lnTo>
                  <a:pt x="437906" y="480456"/>
                </a:lnTo>
                <a:lnTo>
                  <a:pt x="469026" y="461406"/>
                </a:lnTo>
                <a:lnTo>
                  <a:pt x="469180" y="461406"/>
                </a:lnTo>
                <a:lnTo>
                  <a:pt x="495654" y="446044"/>
                </a:lnTo>
                <a:lnTo>
                  <a:pt x="495300" y="446044"/>
                </a:lnTo>
                <a:lnTo>
                  <a:pt x="525021" y="429768"/>
                </a:lnTo>
                <a:lnTo>
                  <a:pt x="527304" y="428518"/>
                </a:lnTo>
                <a:lnTo>
                  <a:pt x="554747" y="414162"/>
                </a:lnTo>
                <a:lnTo>
                  <a:pt x="554614" y="414162"/>
                </a:lnTo>
                <a:lnTo>
                  <a:pt x="557418" y="412760"/>
                </a:lnTo>
                <a:lnTo>
                  <a:pt x="585201" y="399166"/>
                </a:lnTo>
                <a:lnTo>
                  <a:pt x="614840" y="385328"/>
                </a:lnTo>
                <a:lnTo>
                  <a:pt x="614568" y="385328"/>
                </a:lnTo>
                <a:lnTo>
                  <a:pt x="618378" y="383682"/>
                </a:lnTo>
                <a:lnTo>
                  <a:pt x="670752" y="361309"/>
                </a:lnTo>
                <a:lnTo>
                  <a:pt x="670194" y="361309"/>
                </a:lnTo>
                <a:lnTo>
                  <a:pt x="726401" y="339852"/>
                </a:lnTo>
                <a:lnTo>
                  <a:pt x="726186" y="339852"/>
                </a:lnTo>
                <a:lnTo>
                  <a:pt x="731032" y="338084"/>
                </a:lnTo>
                <a:lnTo>
                  <a:pt x="731437" y="338084"/>
                </a:lnTo>
                <a:lnTo>
                  <a:pt x="782771" y="320802"/>
                </a:lnTo>
                <a:lnTo>
                  <a:pt x="782330" y="320802"/>
                </a:lnTo>
                <a:lnTo>
                  <a:pt x="787298" y="319278"/>
                </a:lnTo>
                <a:lnTo>
                  <a:pt x="787566" y="319278"/>
                </a:lnTo>
                <a:lnTo>
                  <a:pt x="838990" y="304312"/>
                </a:lnTo>
                <a:lnTo>
                  <a:pt x="843808" y="302910"/>
                </a:lnTo>
                <a:lnTo>
                  <a:pt x="844573" y="302910"/>
                </a:lnTo>
                <a:lnTo>
                  <a:pt x="895926" y="290078"/>
                </a:lnTo>
                <a:lnTo>
                  <a:pt x="895624" y="290078"/>
                </a:lnTo>
                <a:lnTo>
                  <a:pt x="900562" y="288919"/>
                </a:lnTo>
                <a:lnTo>
                  <a:pt x="901206" y="288919"/>
                </a:lnTo>
                <a:lnTo>
                  <a:pt x="952620" y="278251"/>
                </a:lnTo>
                <a:lnTo>
                  <a:pt x="952378" y="278251"/>
                </a:lnTo>
                <a:lnTo>
                  <a:pt x="957468" y="277246"/>
                </a:lnTo>
                <a:lnTo>
                  <a:pt x="958434" y="277246"/>
                </a:lnTo>
                <a:lnTo>
                  <a:pt x="1009634" y="268742"/>
                </a:lnTo>
                <a:lnTo>
                  <a:pt x="1009284" y="268742"/>
                </a:lnTo>
                <a:lnTo>
                  <a:pt x="1014222" y="267980"/>
                </a:lnTo>
                <a:lnTo>
                  <a:pt x="1015371" y="267980"/>
                </a:lnTo>
                <a:lnTo>
                  <a:pt x="1066015" y="261640"/>
                </a:lnTo>
                <a:lnTo>
                  <a:pt x="1071128" y="261000"/>
                </a:lnTo>
                <a:lnTo>
                  <a:pt x="1073496" y="261000"/>
                </a:lnTo>
                <a:lnTo>
                  <a:pt x="1123306" y="256794"/>
                </a:lnTo>
                <a:lnTo>
                  <a:pt x="1122578" y="256794"/>
                </a:lnTo>
                <a:lnTo>
                  <a:pt x="1127638" y="256428"/>
                </a:lnTo>
                <a:lnTo>
                  <a:pt x="1131053" y="256428"/>
                </a:lnTo>
                <a:lnTo>
                  <a:pt x="1184026" y="254142"/>
                </a:lnTo>
                <a:lnTo>
                  <a:pt x="1178814" y="254142"/>
                </a:lnTo>
                <a:lnTo>
                  <a:pt x="1239064" y="254022"/>
                </a:lnTo>
                <a:lnTo>
                  <a:pt x="1234958" y="253867"/>
                </a:lnTo>
                <a:lnTo>
                  <a:pt x="1989512" y="253867"/>
                </a:lnTo>
                <a:lnTo>
                  <a:pt x="2014952" y="226192"/>
                </a:lnTo>
                <a:lnTo>
                  <a:pt x="1927250" y="170444"/>
                </a:lnTo>
                <a:lnTo>
                  <a:pt x="1869948" y="142128"/>
                </a:lnTo>
                <a:lnTo>
                  <a:pt x="1811152" y="116342"/>
                </a:lnTo>
                <a:lnTo>
                  <a:pt x="1751472" y="93085"/>
                </a:lnTo>
                <a:lnTo>
                  <a:pt x="1690634" y="72390"/>
                </a:lnTo>
                <a:lnTo>
                  <a:pt x="1628790" y="54223"/>
                </a:lnTo>
                <a:lnTo>
                  <a:pt x="1566062" y="38618"/>
                </a:lnTo>
                <a:lnTo>
                  <a:pt x="1502420" y="25664"/>
                </a:lnTo>
                <a:lnTo>
                  <a:pt x="1438168" y="15240"/>
                </a:lnTo>
                <a:lnTo>
                  <a:pt x="1373276" y="7498"/>
                </a:lnTo>
                <a:lnTo>
                  <a:pt x="1307744" y="2407"/>
                </a:lnTo>
                <a:lnTo>
                  <a:pt x="1241938" y="0"/>
                </a:lnTo>
                <a:close/>
              </a:path>
              <a:path w="2305050" h="688975">
                <a:moveTo>
                  <a:pt x="204480" y="663458"/>
                </a:moveTo>
                <a:lnTo>
                  <a:pt x="202326" y="665500"/>
                </a:lnTo>
                <a:lnTo>
                  <a:pt x="204480" y="663458"/>
                </a:lnTo>
                <a:close/>
              </a:path>
              <a:path w="2305050" h="688975">
                <a:moveTo>
                  <a:pt x="1842546" y="413745"/>
                </a:moveTo>
                <a:lnTo>
                  <a:pt x="1758696" y="504962"/>
                </a:lnTo>
                <a:lnTo>
                  <a:pt x="2304562" y="661690"/>
                </a:lnTo>
                <a:lnTo>
                  <a:pt x="2242622" y="498988"/>
                </a:lnTo>
                <a:lnTo>
                  <a:pt x="1939930" y="498988"/>
                </a:lnTo>
                <a:lnTo>
                  <a:pt x="1845710" y="415486"/>
                </a:lnTo>
                <a:lnTo>
                  <a:pt x="1842546" y="413745"/>
                </a:lnTo>
                <a:close/>
              </a:path>
              <a:path w="2305050" h="688975">
                <a:moveTo>
                  <a:pt x="228600" y="640598"/>
                </a:moveTo>
                <a:lnTo>
                  <a:pt x="226314" y="642640"/>
                </a:lnTo>
                <a:lnTo>
                  <a:pt x="226445" y="642640"/>
                </a:lnTo>
                <a:lnTo>
                  <a:pt x="228600" y="640598"/>
                </a:lnTo>
                <a:close/>
              </a:path>
              <a:path w="2305050" h="688975">
                <a:moveTo>
                  <a:pt x="253288" y="618500"/>
                </a:moveTo>
                <a:lnTo>
                  <a:pt x="253136" y="618500"/>
                </a:lnTo>
                <a:lnTo>
                  <a:pt x="251094" y="620389"/>
                </a:lnTo>
                <a:lnTo>
                  <a:pt x="253288" y="618500"/>
                </a:lnTo>
                <a:close/>
              </a:path>
              <a:path w="2305050" h="688975">
                <a:moveTo>
                  <a:pt x="278526" y="596767"/>
                </a:moveTo>
                <a:lnTo>
                  <a:pt x="276118" y="598688"/>
                </a:lnTo>
                <a:lnTo>
                  <a:pt x="276296" y="598688"/>
                </a:lnTo>
                <a:lnTo>
                  <a:pt x="278526" y="596767"/>
                </a:lnTo>
                <a:close/>
              </a:path>
              <a:path w="2305050" h="688975">
                <a:moveTo>
                  <a:pt x="304164" y="575706"/>
                </a:moveTo>
                <a:lnTo>
                  <a:pt x="301904" y="577474"/>
                </a:lnTo>
                <a:lnTo>
                  <a:pt x="304164" y="575706"/>
                </a:lnTo>
                <a:close/>
              </a:path>
              <a:path w="2305050" h="688975">
                <a:moveTo>
                  <a:pt x="328747" y="556475"/>
                </a:moveTo>
                <a:lnTo>
                  <a:pt x="328178" y="556900"/>
                </a:lnTo>
                <a:lnTo>
                  <a:pt x="328747" y="556475"/>
                </a:lnTo>
                <a:close/>
              </a:path>
              <a:path w="2305050" h="688975">
                <a:moveTo>
                  <a:pt x="330546" y="555132"/>
                </a:moveTo>
                <a:lnTo>
                  <a:pt x="328747" y="556475"/>
                </a:lnTo>
                <a:lnTo>
                  <a:pt x="330546" y="555132"/>
                </a:lnTo>
                <a:close/>
              </a:path>
              <a:path w="2305050" h="688975">
                <a:moveTo>
                  <a:pt x="357256" y="535198"/>
                </a:moveTo>
                <a:lnTo>
                  <a:pt x="354726" y="536966"/>
                </a:lnTo>
                <a:lnTo>
                  <a:pt x="354887" y="536966"/>
                </a:lnTo>
                <a:lnTo>
                  <a:pt x="357256" y="535198"/>
                </a:lnTo>
                <a:close/>
              </a:path>
              <a:path w="2305050" h="688975">
                <a:moveTo>
                  <a:pt x="384076" y="516134"/>
                </a:moveTo>
                <a:lnTo>
                  <a:pt x="382036" y="517519"/>
                </a:lnTo>
                <a:lnTo>
                  <a:pt x="384076" y="516134"/>
                </a:lnTo>
                <a:close/>
              </a:path>
              <a:path w="2305050" h="688975">
                <a:moveTo>
                  <a:pt x="1845710" y="415486"/>
                </a:moveTo>
                <a:lnTo>
                  <a:pt x="1939930" y="498988"/>
                </a:lnTo>
                <a:lnTo>
                  <a:pt x="2007890" y="422269"/>
                </a:lnTo>
                <a:lnTo>
                  <a:pt x="1858030" y="422269"/>
                </a:lnTo>
                <a:lnTo>
                  <a:pt x="1845710" y="415486"/>
                </a:lnTo>
                <a:close/>
              </a:path>
              <a:path w="2305050" h="688975">
                <a:moveTo>
                  <a:pt x="2102510" y="130942"/>
                </a:moveTo>
                <a:lnTo>
                  <a:pt x="2014952" y="226192"/>
                </a:lnTo>
                <a:lnTo>
                  <a:pt x="2108332" y="308884"/>
                </a:lnTo>
                <a:lnTo>
                  <a:pt x="1939930" y="498988"/>
                </a:lnTo>
                <a:lnTo>
                  <a:pt x="2242622" y="498988"/>
                </a:lnTo>
                <a:lnTo>
                  <a:pt x="2102510" y="130942"/>
                </a:lnTo>
                <a:close/>
              </a:path>
              <a:path w="2305050" h="688975">
                <a:moveTo>
                  <a:pt x="412312" y="497098"/>
                </a:moveTo>
                <a:lnTo>
                  <a:pt x="412120" y="497098"/>
                </a:lnTo>
                <a:lnTo>
                  <a:pt x="409956" y="498622"/>
                </a:lnTo>
                <a:lnTo>
                  <a:pt x="412312" y="497098"/>
                </a:lnTo>
                <a:close/>
              </a:path>
              <a:path w="2305050" h="688975">
                <a:moveTo>
                  <a:pt x="440472" y="478885"/>
                </a:moveTo>
                <a:lnTo>
                  <a:pt x="437906" y="480456"/>
                </a:lnTo>
                <a:lnTo>
                  <a:pt x="438043" y="480456"/>
                </a:lnTo>
                <a:lnTo>
                  <a:pt x="440472" y="478885"/>
                </a:lnTo>
                <a:close/>
              </a:path>
              <a:path w="2305050" h="688975">
                <a:moveTo>
                  <a:pt x="469180" y="461406"/>
                </a:moveTo>
                <a:lnTo>
                  <a:pt x="469026" y="461406"/>
                </a:lnTo>
                <a:lnTo>
                  <a:pt x="466344" y="463052"/>
                </a:lnTo>
                <a:lnTo>
                  <a:pt x="469180" y="461406"/>
                </a:lnTo>
                <a:close/>
              </a:path>
              <a:path w="2305050" h="688975">
                <a:moveTo>
                  <a:pt x="497860" y="444764"/>
                </a:moveTo>
                <a:lnTo>
                  <a:pt x="495300" y="446044"/>
                </a:lnTo>
                <a:lnTo>
                  <a:pt x="495654" y="446044"/>
                </a:lnTo>
                <a:lnTo>
                  <a:pt x="497860" y="444764"/>
                </a:lnTo>
                <a:close/>
              </a:path>
              <a:path w="2305050" h="688975">
                <a:moveTo>
                  <a:pt x="527398" y="428518"/>
                </a:moveTo>
                <a:lnTo>
                  <a:pt x="525113" y="429717"/>
                </a:lnTo>
                <a:lnTo>
                  <a:pt x="527398" y="428518"/>
                </a:lnTo>
                <a:close/>
              </a:path>
              <a:path w="2305050" h="688975">
                <a:moveTo>
                  <a:pt x="1843882" y="412291"/>
                </a:moveTo>
                <a:lnTo>
                  <a:pt x="1843084" y="413159"/>
                </a:lnTo>
                <a:lnTo>
                  <a:pt x="1845710" y="415486"/>
                </a:lnTo>
                <a:lnTo>
                  <a:pt x="1858030" y="422269"/>
                </a:lnTo>
                <a:lnTo>
                  <a:pt x="1843882" y="412291"/>
                </a:lnTo>
                <a:close/>
              </a:path>
              <a:path w="2305050" h="688975">
                <a:moveTo>
                  <a:pt x="2014952" y="226192"/>
                </a:moveTo>
                <a:lnTo>
                  <a:pt x="1843882" y="412291"/>
                </a:lnTo>
                <a:lnTo>
                  <a:pt x="1858030" y="422269"/>
                </a:lnTo>
                <a:lnTo>
                  <a:pt x="2007890" y="422269"/>
                </a:lnTo>
                <a:lnTo>
                  <a:pt x="2108332" y="308884"/>
                </a:lnTo>
                <a:lnTo>
                  <a:pt x="2014952" y="226192"/>
                </a:lnTo>
                <a:close/>
              </a:path>
              <a:path w="2305050" h="688975">
                <a:moveTo>
                  <a:pt x="1843084" y="413159"/>
                </a:moveTo>
                <a:lnTo>
                  <a:pt x="1842546" y="413745"/>
                </a:lnTo>
                <a:lnTo>
                  <a:pt x="1845710" y="415486"/>
                </a:lnTo>
                <a:lnTo>
                  <a:pt x="1843084" y="413159"/>
                </a:lnTo>
                <a:close/>
              </a:path>
              <a:path w="2305050" h="688975">
                <a:moveTo>
                  <a:pt x="557418" y="412760"/>
                </a:moveTo>
                <a:lnTo>
                  <a:pt x="554614" y="414162"/>
                </a:lnTo>
                <a:lnTo>
                  <a:pt x="556656" y="413159"/>
                </a:lnTo>
                <a:lnTo>
                  <a:pt x="557418" y="412760"/>
                </a:lnTo>
                <a:close/>
              </a:path>
              <a:path w="2305050" h="688975">
                <a:moveTo>
                  <a:pt x="556630" y="413173"/>
                </a:moveTo>
                <a:lnTo>
                  <a:pt x="554614" y="414162"/>
                </a:lnTo>
                <a:lnTo>
                  <a:pt x="554747" y="414162"/>
                </a:lnTo>
                <a:lnTo>
                  <a:pt x="556630" y="413173"/>
                </a:lnTo>
                <a:close/>
              </a:path>
              <a:path w="2305050" h="688975">
                <a:moveTo>
                  <a:pt x="1860487" y="394228"/>
                </a:moveTo>
                <a:lnTo>
                  <a:pt x="1807098" y="394228"/>
                </a:lnTo>
                <a:lnTo>
                  <a:pt x="1812036" y="396880"/>
                </a:lnTo>
                <a:lnTo>
                  <a:pt x="1842546" y="413745"/>
                </a:lnTo>
                <a:lnTo>
                  <a:pt x="1843084" y="413159"/>
                </a:lnTo>
                <a:lnTo>
                  <a:pt x="1835170" y="406146"/>
                </a:lnTo>
                <a:lnTo>
                  <a:pt x="1849531" y="406146"/>
                </a:lnTo>
                <a:lnTo>
                  <a:pt x="1860487" y="394228"/>
                </a:lnTo>
                <a:close/>
              </a:path>
              <a:path w="2305050" h="688975">
                <a:moveTo>
                  <a:pt x="557473" y="412760"/>
                </a:moveTo>
                <a:lnTo>
                  <a:pt x="556630" y="413173"/>
                </a:lnTo>
                <a:lnTo>
                  <a:pt x="557473" y="412760"/>
                </a:lnTo>
                <a:close/>
              </a:path>
              <a:path w="2305050" h="688975">
                <a:moveTo>
                  <a:pt x="1835170" y="406146"/>
                </a:moveTo>
                <a:lnTo>
                  <a:pt x="1843084" y="413159"/>
                </a:lnTo>
                <a:lnTo>
                  <a:pt x="1843882" y="412291"/>
                </a:lnTo>
                <a:lnTo>
                  <a:pt x="1835170" y="406146"/>
                </a:lnTo>
                <a:close/>
              </a:path>
              <a:path w="2305050" h="688975">
                <a:moveTo>
                  <a:pt x="1849531" y="406146"/>
                </a:moveTo>
                <a:lnTo>
                  <a:pt x="1835170" y="406146"/>
                </a:lnTo>
                <a:lnTo>
                  <a:pt x="1843882" y="412291"/>
                </a:lnTo>
                <a:lnTo>
                  <a:pt x="1849531" y="406146"/>
                </a:lnTo>
                <a:close/>
              </a:path>
              <a:path w="2305050" h="688975">
                <a:moveTo>
                  <a:pt x="587199" y="398186"/>
                </a:moveTo>
                <a:lnTo>
                  <a:pt x="585094" y="399166"/>
                </a:lnTo>
                <a:lnTo>
                  <a:pt x="587199" y="398186"/>
                </a:lnTo>
                <a:close/>
              </a:path>
              <a:path w="2305050" h="688975">
                <a:moveTo>
                  <a:pt x="1810851" y="396294"/>
                </a:moveTo>
                <a:lnTo>
                  <a:pt x="1811914" y="396880"/>
                </a:lnTo>
                <a:lnTo>
                  <a:pt x="1810851" y="396294"/>
                </a:lnTo>
                <a:close/>
              </a:path>
              <a:path w="2305050" h="688975">
                <a:moveTo>
                  <a:pt x="1807098" y="394228"/>
                </a:moveTo>
                <a:lnTo>
                  <a:pt x="1810851" y="396294"/>
                </a:lnTo>
                <a:lnTo>
                  <a:pt x="1812036" y="396880"/>
                </a:lnTo>
                <a:lnTo>
                  <a:pt x="1807098" y="394228"/>
                </a:lnTo>
                <a:close/>
              </a:path>
              <a:path w="2305050" h="688975">
                <a:moveTo>
                  <a:pt x="1761861" y="372085"/>
                </a:moveTo>
                <a:lnTo>
                  <a:pt x="1810851" y="396294"/>
                </a:lnTo>
                <a:lnTo>
                  <a:pt x="1807098" y="394228"/>
                </a:lnTo>
                <a:lnTo>
                  <a:pt x="1860487" y="394228"/>
                </a:lnTo>
                <a:lnTo>
                  <a:pt x="1879539" y="373501"/>
                </a:lnTo>
                <a:lnTo>
                  <a:pt x="1765066" y="373501"/>
                </a:lnTo>
                <a:lnTo>
                  <a:pt x="1761861" y="372085"/>
                </a:lnTo>
                <a:close/>
              </a:path>
              <a:path w="2305050" h="688975">
                <a:moveTo>
                  <a:pt x="618378" y="383682"/>
                </a:moveTo>
                <a:lnTo>
                  <a:pt x="614568" y="385328"/>
                </a:lnTo>
                <a:lnTo>
                  <a:pt x="617922" y="383894"/>
                </a:lnTo>
                <a:lnTo>
                  <a:pt x="618378" y="383682"/>
                </a:lnTo>
                <a:close/>
              </a:path>
              <a:path w="2305050" h="688975">
                <a:moveTo>
                  <a:pt x="617922" y="383894"/>
                </a:moveTo>
                <a:lnTo>
                  <a:pt x="614568" y="385328"/>
                </a:lnTo>
                <a:lnTo>
                  <a:pt x="614840" y="385328"/>
                </a:lnTo>
                <a:lnTo>
                  <a:pt x="617922" y="383894"/>
                </a:lnTo>
                <a:close/>
              </a:path>
              <a:path w="2305050" h="688975">
                <a:moveTo>
                  <a:pt x="618418" y="383682"/>
                </a:moveTo>
                <a:lnTo>
                  <a:pt x="617922" y="383894"/>
                </a:lnTo>
                <a:lnTo>
                  <a:pt x="618418" y="383682"/>
                </a:lnTo>
                <a:close/>
              </a:path>
              <a:path w="2305050" h="688975">
                <a:moveTo>
                  <a:pt x="1759854" y="371094"/>
                </a:moveTo>
                <a:lnTo>
                  <a:pt x="1761861" y="372085"/>
                </a:lnTo>
                <a:lnTo>
                  <a:pt x="1765066" y="373501"/>
                </a:lnTo>
                <a:lnTo>
                  <a:pt x="1759854" y="371094"/>
                </a:lnTo>
                <a:close/>
              </a:path>
              <a:path w="2305050" h="688975">
                <a:moveTo>
                  <a:pt x="1881753" y="371094"/>
                </a:moveTo>
                <a:lnTo>
                  <a:pt x="1759854" y="371094"/>
                </a:lnTo>
                <a:lnTo>
                  <a:pt x="1765066" y="373501"/>
                </a:lnTo>
                <a:lnTo>
                  <a:pt x="1879539" y="373501"/>
                </a:lnTo>
                <a:lnTo>
                  <a:pt x="1881753" y="371094"/>
                </a:lnTo>
                <a:close/>
              </a:path>
              <a:path w="2305050" h="688975">
                <a:moveTo>
                  <a:pt x="1715347" y="351533"/>
                </a:moveTo>
                <a:lnTo>
                  <a:pt x="1761861" y="372085"/>
                </a:lnTo>
                <a:lnTo>
                  <a:pt x="1759854" y="371094"/>
                </a:lnTo>
                <a:lnTo>
                  <a:pt x="1881753" y="371094"/>
                </a:lnTo>
                <a:lnTo>
                  <a:pt x="1899264" y="352044"/>
                </a:lnTo>
                <a:lnTo>
                  <a:pt x="1716664" y="352044"/>
                </a:lnTo>
                <a:lnTo>
                  <a:pt x="1715347" y="351533"/>
                </a:lnTo>
                <a:close/>
              </a:path>
              <a:path w="2305050" h="688975">
                <a:moveTo>
                  <a:pt x="674888" y="359542"/>
                </a:moveTo>
                <a:lnTo>
                  <a:pt x="670194" y="361309"/>
                </a:lnTo>
                <a:lnTo>
                  <a:pt x="670752" y="361309"/>
                </a:lnTo>
                <a:lnTo>
                  <a:pt x="674888" y="359542"/>
                </a:lnTo>
                <a:close/>
              </a:path>
              <a:path w="2305050" h="688975">
                <a:moveTo>
                  <a:pt x="1711604" y="349879"/>
                </a:moveTo>
                <a:lnTo>
                  <a:pt x="1715347" y="351533"/>
                </a:lnTo>
                <a:lnTo>
                  <a:pt x="1716664" y="352044"/>
                </a:lnTo>
                <a:lnTo>
                  <a:pt x="1711604" y="349879"/>
                </a:lnTo>
                <a:close/>
              </a:path>
              <a:path w="2305050" h="688975">
                <a:moveTo>
                  <a:pt x="1901253" y="349879"/>
                </a:moveTo>
                <a:lnTo>
                  <a:pt x="1711604" y="349879"/>
                </a:lnTo>
                <a:lnTo>
                  <a:pt x="1716664" y="352044"/>
                </a:lnTo>
                <a:lnTo>
                  <a:pt x="1899264" y="352044"/>
                </a:lnTo>
                <a:lnTo>
                  <a:pt x="1901253" y="349879"/>
                </a:lnTo>
                <a:close/>
              </a:path>
              <a:path w="2305050" h="688975">
                <a:moveTo>
                  <a:pt x="1663324" y="331373"/>
                </a:moveTo>
                <a:lnTo>
                  <a:pt x="1715347" y="351533"/>
                </a:lnTo>
                <a:lnTo>
                  <a:pt x="1711604" y="349879"/>
                </a:lnTo>
                <a:lnTo>
                  <a:pt x="1901253" y="349879"/>
                </a:lnTo>
                <a:lnTo>
                  <a:pt x="1917112" y="332628"/>
                </a:lnTo>
                <a:lnTo>
                  <a:pt x="1667012" y="332628"/>
                </a:lnTo>
                <a:lnTo>
                  <a:pt x="1663324" y="331373"/>
                </a:lnTo>
                <a:close/>
              </a:path>
              <a:path w="2305050" h="688975">
                <a:moveTo>
                  <a:pt x="731032" y="338084"/>
                </a:moveTo>
                <a:lnTo>
                  <a:pt x="726186" y="339852"/>
                </a:lnTo>
                <a:lnTo>
                  <a:pt x="728010" y="339237"/>
                </a:lnTo>
                <a:lnTo>
                  <a:pt x="731032" y="338084"/>
                </a:lnTo>
                <a:close/>
              </a:path>
              <a:path w="2305050" h="688975">
                <a:moveTo>
                  <a:pt x="728010" y="339237"/>
                </a:moveTo>
                <a:lnTo>
                  <a:pt x="726186" y="339852"/>
                </a:lnTo>
                <a:lnTo>
                  <a:pt x="726401" y="339852"/>
                </a:lnTo>
                <a:lnTo>
                  <a:pt x="728010" y="339237"/>
                </a:lnTo>
                <a:close/>
              </a:path>
              <a:path w="2305050" h="688975">
                <a:moveTo>
                  <a:pt x="731437" y="338084"/>
                </a:moveTo>
                <a:lnTo>
                  <a:pt x="731032" y="338084"/>
                </a:lnTo>
                <a:lnTo>
                  <a:pt x="728010" y="339237"/>
                </a:lnTo>
                <a:lnTo>
                  <a:pt x="731437" y="338084"/>
                </a:lnTo>
                <a:close/>
              </a:path>
              <a:path w="2305050" h="688975">
                <a:moveTo>
                  <a:pt x="1661922" y="330829"/>
                </a:moveTo>
                <a:lnTo>
                  <a:pt x="1663324" y="331373"/>
                </a:lnTo>
                <a:lnTo>
                  <a:pt x="1667012" y="332628"/>
                </a:lnTo>
                <a:lnTo>
                  <a:pt x="1661922" y="330829"/>
                </a:lnTo>
                <a:close/>
              </a:path>
              <a:path w="2305050" h="688975">
                <a:moveTo>
                  <a:pt x="1918765" y="330829"/>
                </a:moveTo>
                <a:lnTo>
                  <a:pt x="1661922" y="330829"/>
                </a:lnTo>
                <a:lnTo>
                  <a:pt x="1667012" y="332628"/>
                </a:lnTo>
                <a:lnTo>
                  <a:pt x="1917112" y="332628"/>
                </a:lnTo>
                <a:lnTo>
                  <a:pt x="1918765" y="330829"/>
                </a:lnTo>
                <a:close/>
              </a:path>
              <a:path w="2305050" h="688975">
                <a:moveTo>
                  <a:pt x="1614651" y="314811"/>
                </a:moveTo>
                <a:lnTo>
                  <a:pt x="1663324" y="331373"/>
                </a:lnTo>
                <a:lnTo>
                  <a:pt x="1661922" y="330829"/>
                </a:lnTo>
                <a:lnTo>
                  <a:pt x="1918765" y="330829"/>
                </a:lnTo>
                <a:lnTo>
                  <a:pt x="1932998" y="315346"/>
                </a:lnTo>
                <a:lnTo>
                  <a:pt x="1616476" y="315346"/>
                </a:lnTo>
                <a:lnTo>
                  <a:pt x="1614651" y="314811"/>
                </a:lnTo>
                <a:close/>
              </a:path>
              <a:path w="2305050" h="688975">
                <a:moveTo>
                  <a:pt x="787298" y="319278"/>
                </a:moveTo>
                <a:lnTo>
                  <a:pt x="782330" y="320802"/>
                </a:lnTo>
                <a:lnTo>
                  <a:pt x="785586" y="319854"/>
                </a:lnTo>
                <a:lnTo>
                  <a:pt x="787298" y="319278"/>
                </a:lnTo>
                <a:close/>
              </a:path>
              <a:path w="2305050" h="688975">
                <a:moveTo>
                  <a:pt x="785586" y="319854"/>
                </a:moveTo>
                <a:lnTo>
                  <a:pt x="782330" y="320802"/>
                </a:lnTo>
                <a:lnTo>
                  <a:pt x="782771" y="320802"/>
                </a:lnTo>
                <a:lnTo>
                  <a:pt x="785586" y="319854"/>
                </a:lnTo>
                <a:close/>
              </a:path>
              <a:path w="2305050" h="688975">
                <a:moveTo>
                  <a:pt x="787566" y="319278"/>
                </a:moveTo>
                <a:lnTo>
                  <a:pt x="787298" y="319278"/>
                </a:lnTo>
                <a:lnTo>
                  <a:pt x="785586" y="319854"/>
                </a:lnTo>
                <a:lnTo>
                  <a:pt x="787566" y="319278"/>
                </a:lnTo>
                <a:close/>
              </a:path>
              <a:path w="2305050" h="688975">
                <a:moveTo>
                  <a:pt x="1611386" y="313700"/>
                </a:moveTo>
                <a:lnTo>
                  <a:pt x="1614651" y="314811"/>
                </a:lnTo>
                <a:lnTo>
                  <a:pt x="1616476" y="315346"/>
                </a:lnTo>
                <a:lnTo>
                  <a:pt x="1611386" y="313700"/>
                </a:lnTo>
                <a:close/>
              </a:path>
              <a:path w="2305050" h="688975">
                <a:moveTo>
                  <a:pt x="1934511" y="313700"/>
                </a:moveTo>
                <a:lnTo>
                  <a:pt x="1611386" y="313700"/>
                </a:lnTo>
                <a:lnTo>
                  <a:pt x="1616476" y="315346"/>
                </a:lnTo>
                <a:lnTo>
                  <a:pt x="1932998" y="315346"/>
                </a:lnTo>
                <a:lnTo>
                  <a:pt x="1934511" y="313700"/>
                </a:lnTo>
                <a:close/>
              </a:path>
              <a:path w="2305050" h="688975">
                <a:moveTo>
                  <a:pt x="1562018" y="299385"/>
                </a:moveTo>
                <a:lnTo>
                  <a:pt x="1614651" y="314811"/>
                </a:lnTo>
                <a:lnTo>
                  <a:pt x="1611386" y="313700"/>
                </a:lnTo>
                <a:lnTo>
                  <a:pt x="1934511" y="313700"/>
                </a:lnTo>
                <a:lnTo>
                  <a:pt x="1947008" y="300106"/>
                </a:lnTo>
                <a:lnTo>
                  <a:pt x="1564904" y="300106"/>
                </a:lnTo>
                <a:lnTo>
                  <a:pt x="1562018" y="299385"/>
                </a:lnTo>
                <a:close/>
              </a:path>
              <a:path w="2305050" h="688975">
                <a:moveTo>
                  <a:pt x="844573" y="302910"/>
                </a:moveTo>
                <a:lnTo>
                  <a:pt x="843808" y="302910"/>
                </a:lnTo>
                <a:lnTo>
                  <a:pt x="839164" y="304261"/>
                </a:lnTo>
                <a:lnTo>
                  <a:pt x="844573" y="302910"/>
                </a:lnTo>
                <a:close/>
              </a:path>
              <a:path w="2305050" h="688975">
                <a:moveTo>
                  <a:pt x="1559692" y="298704"/>
                </a:moveTo>
                <a:lnTo>
                  <a:pt x="1562018" y="299385"/>
                </a:lnTo>
                <a:lnTo>
                  <a:pt x="1564904" y="300106"/>
                </a:lnTo>
                <a:lnTo>
                  <a:pt x="1559692" y="298704"/>
                </a:lnTo>
                <a:close/>
              </a:path>
              <a:path w="2305050" h="688975">
                <a:moveTo>
                  <a:pt x="1948296" y="298704"/>
                </a:moveTo>
                <a:lnTo>
                  <a:pt x="1559692" y="298704"/>
                </a:lnTo>
                <a:lnTo>
                  <a:pt x="1564904" y="300106"/>
                </a:lnTo>
                <a:lnTo>
                  <a:pt x="1947008" y="300106"/>
                </a:lnTo>
                <a:lnTo>
                  <a:pt x="1948296" y="298704"/>
                </a:lnTo>
                <a:close/>
              </a:path>
              <a:path w="2305050" h="688975">
                <a:moveTo>
                  <a:pt x="1511587" y="286798"/>
                </a:moveTo>
                <a:lnTo>
                  <a:pt x="1562018" y="299385"/>
                </a:lnTo>
                <a:lnTo>
                  <a:pt x="1559692" y="298704"/>
                </a:lnTo>
                <a:lnTo>
                  <a:pt x="1948296" y="298704"/>
                </a:lnTo>
                <a:lnTo>
                  <a:pt x="1959027" y="287030"/>
                </a:lnTo>
                <a:lnTo>
                  <a:pt x="1512722" y="287030"/>
                </a:lnTo>
                <a:lnTo>
                  <a:pt x="1511587" y="286798"/>
                </a:lnTo>
                <a:close/>
              </a:path>
              <a:path w="2305050" h="688975">
                <a:moveTo>
                  <a:pt x="900562" y="288919"/>
                </a:moveTo>
                <a:lnTo>
                  <a:pt x="895624" y="290078"/>
                </a:lnTo>
                <a:lnTo>
                  <a:pt x="897407" y="289708"/>
                </a:lnTo>
                <a:lnTo>
                  <a:pt x="900562" y="288919"/>
                </a:lnTo>
                <a:close/>
              </a:path>
              <a:path w="2305050" h="688975">
                <a:moveTo>
                  <a:pt x="897407" y="289708"/>
                </a:moveTo>
                <a:lnTo>
                  <a:pt x="895624" y="290078"/>
                </a:lnTo>
                <a:lnTo>
                  <a:pt x="895926" y="290078"/>
                </a:lnTo>
                <a:lnTo>
                  <a:pt x="897407" y="289708"/>
                </a:lnTo>
                <a:close/>
              </a:path>
              <a:path w="2305050" h="688975">
                <a:moveTo>
                  <a:pt x="901206" y="288919"/>
                </a:moveTo>
                <a:lnTo>
                  <a:pt x="900562" y="288919"/>
                </a:lnTo>
                <a:lnTo>
                  <a:pt x="897407" y="289708"/>
                </a:lnTo>
                <a:lnTo>
                  <a:pt x="901206" y="288919"/>
                </a:lnTo>
                <a:close/>
              </a:path>
              <a:path w="2305050" h="688975">
                <a:moveTo>
                  <a:pt x="1507388" y="285750"/>
                </a:moveTo>
                <a:lnTo>
                  <a:pt x="1511587" y="286798"/>
                </a:lnTo>
                <a:lnTo>
                  <a:pt x="1512722" y="287030"/>
                </a:lnTo>
                <a:lnTo>
                  <a:pt x="1507388" y="285750"/>
                </a:lnTo>
                <a:close/>
              </a:path>
              <a:path w="2305050" h="688975">
                <a:moveTo>
                  <a:pt x="1960204" y="285750"/>
                </a:moveTo>
                <a:lnTo>
                  <a:pt x="1507388" y="285750"/>
                </a:lnTo>
                <a:lnTo>
                  <a:pt x="1512722" y="287030"/>
                </a:lnTo>
                <a:lnTo>
                  <a:pt x="1959027" y="287030"/>
                </a:lnTo>
                <a:lnTo>
                  <a:pt x="1960204" y="285750"/>
                </a:lnTo>
                <a:close/>
              </a:path>
              <a:path w="2305050" h="688975">
                <a:moveTo>
                  <a:pt x="1455354" y="275299"/>
                </a:moveTo>
                <a:lnTo>
                  <a:pt x="1511587" y="286798"/>
                </a:lnTo>
                <a:lnTo>
                  <a:pt x="1507388" y="285750"/>
                </a:lnTo>
                <a:lnTo>
                  <a:pt x="1960204" y="285750"/>
                </a:lnTo>
                <a:lnTo>
                  <a:pt x="1969198" y="275965"/>
                </a:lnTo>
                <a:lnTo>
                  <a:pt x="1459504" y="275965"/>
                </a:lnTo>
                <a:lnTo>
                  <a:pt x="1455354" y="275299"/>
                </a:lnTo>
                <a:close/>
              </a:path>
              <a:path w="2305050" h="688975">
                <a:moveTo>
                  <a:pt x="957468" y="277246"/>
                </a:moveTo>
                <a:lnTo>
                  <a:pt x="952378" y="278251"/>
                </a:lnTo>
                <a:lnTo>
                  <a:pt x="953593" y="278050"/>
                </a:lnTo>
                <a:lnTo>
                  <a:pt x="957468" y="277246"/>
                </a:lnTo>
                <a:close/>
              </a:path>
              <a:path w="2305050" h="688975">
                <a:moveTo>
                  <a:pt x="953593" y="278050"/>
                </a:moveTo>
                <a:lnTo>
                  <a:pt x="952378" y="278251"/>
                </a:lnTo>
                <a:lnTo>
                  <a:pt x="952620" y="278251"/>
                </a:lnTo>
                <a:lnTo>
                  <a:pt x="953593" y="278050"/>
                </a:lnTo>
                <a:close/>
              </a:path>
              <a:path w="2305050" h="688975">
                <a:moveTo>
                  <a:pt x="958434" y="277246"/>
                </a:moveTo>
                <a:lnTo>
                  <a:pt x="957468" y="277246"/>
                </a:lnTo>
                <a:lnTo>
                  <a:pt x="953593" y="278050"/>
                </a:lnTo>
                <a:lnTo>
                  <a:pt x="958434" y="277246"/>
                </a:lnTo>
                <a:close/>
              </a:path>
              <a:path w="2305050" h="688975">
                <a:moveTo>
                  <a:pt x="1454292" y="275082"/>
                </a:moveTo>
                <a:lnTo>
                  <a:pt x="1455354" y="275299"/>
                </a:lnTo>
                <a:lnTo>
                  <a:pt x="1459504" y="275965"/>
                </a:lnTo>
                <a:lnTo>
                  <a:pt x="1454292" y="275082"/>
                </a:lnTo>
                <a:close/>
              </a:path>
              <a:path w="2305050" h="688975">
                <a:moveTo>
                  <a:pt x="1970011" y="275082"/>
                </a:moveTo>
                <a:lnTo>
                  <a:pt x="1454292" y="275082"/>
                </a:lnTo>
                <a:lnTo>
                  <a:pt x="1459504" y="275965"/>
                </a:lnTo>
                <a:lnTo>
                  <a:pt x="1969198" y="275965"/>
                </a:lnTo>
                <a:lnTo>
                  <a:pt x="1970011" y="275082"/>
                </a:lnTo>
                <a:close/>
              </a:path>
              <a:path w="2305050" h="688975">
                <a:moveTo>
                  <a:pt x="1404065" y="267059"/>
                </a:moveTo>
                <a:lnTo>
                  <a:pt x="1455354" y="275299"/>
                </a:lnTo>
                <a:lnTo>
                  <a:pt x="1454292" y="275082"/>
                </a:lnTo>
                <a:lnTo>
                  <a:pt x="1970011" y="275082"/>
                </a:lnTo>
                <a:lnTo>
                  <a:pt x="1977239" y="267218"/>
                </a:lnTo>
                <a:lnTo>
                  <a:pt x="1405402" y="267218"/>
                </a:lnTo>
                <a:lnTo>
                  <a:pt x="1404065" y="267059"/>
                </a:lnTo>
                <a:close/>
              </a:path>
              <a:path w="2305050" h="688975">
                <a:moveTo>
                  <a:pt x="1014222" y="267980"/>
                </a:moveTo>
                <a:lnTo>
                  <a:pt x="1009284" y="268742"/>
                </a:lnTo>
                <a:lnTo>
                  <a:pt x="1010705" y="268564"/>
                </a:lnTo>
                <a:lnTo>
                  <a:pt x="1014222" y="267980"/>
                </a:lnTo>
                <a:close/>
              </a:path>
              <a:path w="2305050" h="688975">
                <a:moveTo>
                  <a:pt x="1010705" y="268564"/>
                </a:moveTo>
                <a:lnTo>
                  <a:pt x="1009284" y="268742"/>
                </a:lnTo>
                <a:lnTo>
                  <a:pt x="1009634" y="268742"/>
                </a:lnTo>
                <a:lnTo>
                  <a:pt x="1010705" y="268564"/>
                </a:lnTo>
                <a:close/>
              </a:path>
              <a:path w="2305050" h="688975">
                <a:moveTo>
                  <a:pt x="1015371" y="267980"/>
                </a:moveTo>
                <a:lnTo>
                  <a:pt x="1014222" y="267980"/>
                </a:lnTo>
                <a:lnTo>
                  <a:pt x="1010705" y="268564"/>
                </a:lnTo>
                <a:lnTo>
                  <a:pt x="1015371" y="267980"/>
                </a:lnTo>
                <a:close/>
              </a:path>
              <a:path w="2305050" h="688975">
                <a:moveTo>
                  <a:pt x="1400312" y="266456"/>
                </a:moveTo>
                <a:lnTo>
                  <a:pt x="1404065" y="267059"/>
                </a:lnTo>
                <a:lnTo>
                  <a:pt x="1405402" y="267218"/>
                </a:lnTo>
                <a:lnTo>
                  <a:pt x="1400312" y="266456"/>
                </a:lnTo>
                <a:close/>
              </a:path>
              <a:path w="2305050" h="688975">
                <a:moveTo>
                  <a:pt x="1977940" y="266456"/>
                </a:moveTo>
                <a:lnTo>
                  <a:pt x="1400312" y="266456"/>
                </a:lnTo>
                <a:lnTo>
                  <a:pt x="1405402" y="267218"/>
                </a:lnTo>
                <a:lnTo>
                  <a:pt x="1977239" y="267218"/>
                </a:lnTo>
                <a:lnTo>
                  <a:pt x="1977940" y="266456"/>
                </a:lnTo>
                <a:close/>
              </a:path>
              <a:path w="2305050" h="688975">
                <a:moveTo>
                  <a:pt x="1347457" y="260326"/>
                </a:moveTo>
                <a:lnTo>
                  <a:pt x="1404065" y="267059"/>
                </a:lnTo>
                <a:lnTo>
                  <a:pt x="1400312" y="266456"/>
                </a:lnTo>
                <a:lnTo>
                  <a:pt x="1977940" y="266456"/>
                </a:lnTo>
                <a:lnTo>
                  <a:pt x="1983319" y="260604"/>
                </a:lnTo>
                <a:lnTo>
                  <a:pt x="1351026" y="260604"/>
                </a:lnTo>
                <a:lnTo>
                  <a:pt x="1347457" y="260326"/>
                </a:lnTo>
                <a:close/>
              </a:path>
              <a:path w="2305050" h="688975">
                <a:moveTo>
                  <a:pt x="1073496" y="261000"/>
                </a:moveTo>
                <a:lnTo>
                  <a:pt x="1071128" y="261000"/>
                </a:lnTo>
                <a:lnTo>
                  <a:pt x="1066220" y="261614"/>
                </a:lnTo>
                <a:lnTo>
                  <a:pt x="1073496" y="261000"/>
                </a:lnTo>
                <a:close/>
              </a:path>
              <a:path w="2305050" h="688975">
                <a:moveTo>
                  <a:pt x="1345692" y="260116"/>
                </a:moveTo>
                <a:lnTo>
                  <a:pt x="1347457" y="260326"/>
                </a:lnTo>
                <a:lnTo>
                  <a:pt x="1351026" y="260604"/>
                </a:lnTo>
                <a:lnTo>
                  <a:pt x="1345692" y="260116"/>
                </a:lnTo>
                <a:close/>
              </a:path>
              <a:path w="2305050" h="688975">
                <a:moveTo>
                  <a:pt x="1983768" y="260116"/>
                </a:moveTo>
                <a:lnTo>
                  <a:pt x="1345692" y="260116"/>
                </a:lnTo>
                <a:lnTo>
                  <a:pt x="1351026" y="260604"/>
                </a:lnTo>
                <a:lnTo>
                  <a:pt x="1983319" y="260604"/>
                </a:lnTo>
                <a:lnTo>
                  <a:pt x="1983768" y="260116"/>
                </a:lnTo>
                <a:close/>
              </a:path>
              <a:path w="2305050" h="688975">
                <a:moveTo>
                  <a:pt x="1292119" y="256020"/>
                </a:moveTo>
                <a:lnTo>
                  <a:pt x="1347457" y="260326"/>
                </a:lnTo>
                <a:lnTo>
                  <a:pt x="1345692" y="260116"/>
                </a:lnTo>
                <a:lnTo>
                  <a:pt x="1983768" y="260116"/>
                </a:lnTo>
                <a:lnTo>
                  <a:pt x="1987410" y="256153"/>
                </a:lnTo>
                <a:lnTo>
                  <a:pt x="1295674" y="256153"/>
                </a:lnTo>
                <a:lnTo>
                  <a:pt x="1292119" y="256020"/>
                </a:lnTo>
                <a:close/>
              </a:path>
              <a:path w="2305050" h="688975">
                <a:moveTo>
                  <a:pt x="1127638" y="256428"/>
                </a:moveTo>
                <a:lnTo>
                  <a:pt x="1122578" y="256794"/>
                </a:lnTo>
                <a:lnTo>
                  <a:pt x="1124067" y="256729"/>
                </a:lnTo>
                <a:lnTo>
                  <a:pt x="1127638" y="256428"/>
                </a:lnTo>
                <a:close/>
              </a:path>
              <a:path w="2305050" h="688975">
                <a:moveTo>
                  <a:pt x="1124067" y="256729"/>
                </a:moveTo>
                <a:lnTo>
                  <a:pt x="1122578" y="256794"/>
                </a:lnTo>
                <a:lnTo>
                  <a:pt x="1123306" y="256794"/>
                </a:lnTo>
                <a:lnTo>
                  <a:pt x="1124067" y="256729"/>
                </a:lnTo>
                <a:close/>
              </a:path>
              <a:path w="2305050" h="688975">
                <a:moveTo>
                  <a:pt x="1131053" y="256428"/>
                </a:moveTo>
                <a:lnTo>
                  <a:pt x="1127638" y="256428"/>
                </a:lnTo>
                <a:lnTo>
                  <a:pt x="1124067" y="256729"/>
                </a:lnTo>
                <a:lnTo>
                  <a:pt x="1131053" y="256428"/>
                </a:lnTo>
                <a:close/>
              </a:path>
              <a:path w="2305050" h="688975">
                <a:moveTo>
                  <a:pt x="1290706" y="255910"/>
                </a:moveTo>
                <a:lnTo>
                  <a:pt x="1292119" y="256020"/>
                </a:lnTo>
                <a:lnTo>
                  <a:pt x="1295674" y="256153"/>
                </a:lnTo>
                <a:lnTo>
                  <a:pt x="1290706" y="255910"/>
                </a:lnTo>
                <a:close/>
              </a:path>
              <a:path w="2305050" h="688975">
                <a:moveTo>
                  <a:pt x="1987634" y="255910"/>
                </a:moveTo>
                <a:lnTo>
                  <a:pt x="1290706" y="255910"/>
                </a:lnTo>
                <a:lnTo>
                  <a:pt x="1295674" y="256153"/>
                </a:lnTo>
                <a:lnTo>
                  <a:pt x="1987410" y="256153"/>
                </a:lnTo>
                <a:lnTo>
                  <a:pt x="1987634" y="255910"/>
                </a:lnTo>
                <a:close/>
              </a:path>
              <a:path w="2305050" h="688975">
                <a:moveTo>
                  <a:pt x="1989512" y="253867"/>
                </a:moveTo>
                <a:lnTo>
                  <a:pt x="1234958" y="253867"/>
                </a:lnTo>
                <a:lnTo>
                  <a:pt x="1240170" y="254020"/>
                </a:lnTo>
                <a:lnTo>
                  <a:pt x="1239064" y="254022"/>
                </a:lnTo>
                <a:lnTo>
                  <a:pt x="1292119" y="256020"/>
                </a:lnTo>
                <a:lnTo>
                  <a:pt x="1290706" y="255910"/>
                </a:lnTo>
                <a:lnTo>
                  <a:pt x="1987634" y="255910"/>
                </a:lnTo>
                <a:lnTo>
                  <a:pt x="1989512" y="253867"/>
                </a:lnTo>
                <a:close/>
              </a:path>
              <a:path w="2305050" h="688975">
                <a:moveTo>
                  <a:pt x="1234958" y="253867"/>
                </a:moveTo>
                <a:lnTo>
                  <a:pt x="1239064" y="254022"/>
                </a:lnTo>
                <a:lnTo>
                  <a:pt x="1240170" y="254020"/>
                </a:lnTo>
                <a:lnTo>
                  <a:pt x="1234958" y="253867"/>
                </a:lnTo>
                <a:close/>
              </a:path>
            </a:pathLst>
          </a:custGeom>
          <a:solidFill>
            <a:srgbClr val="D2601C"/>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6016</Words>
  <Application>Microsoft Office PowerPoint</Application>
  <PresentationFormat>On-screen Show (4:3)</PresentationFormat>
  <Paragraphs>541</Paragraphs>
  <Slides>85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Arial</vt:lpstr>
      <vt:lpstr>Calibri</vt:lpstr>
      <vt:lpstr>Century Schoolbook</vt:lpstr>
      <vt:lpstr>Times New Roman</vt:lpstr>
      <vt:lpstr>Wingdings</vt:lpstr>
      <vt:lpstr>Wingdings 2</vt:lpstr>
      <vt:lpstr>Office Theme</vt:lpstr>
      <vt:lpstr>PowerPoint Presentation</vt:lpstr>
      <vt:lpstr>SYLLABUS</vt:lpstr>
      <vt:lpstr>PowerPoint Presentation</vt:lpstr>
      <vt:lpstr>1.1 COMPUTER, HARDWARE ,SOFTWARE</vt:lpstr>
      <vt:lpstr>PowerPoint Presentation</vt:lpstr>
      <vt:lpstr>PowerPoint Presentation</vt:lpstr>
      <vt:lpstr>BASIC PART OF COMPUTER SYSTEM</vt:lpstr>
      <vt:lpstr>PowerPoint Presentation</vt:lpstr>
      <vt:lpstr>DATA REPRESENTATION</vt:lpstr>
      <vt:lpstr>HISTORY OF COMPUTER SYSTEM</vt:lpstr>
      <vt:lpstr>2. Second Generation Computers</vt:lpstr>
      <vt:lpstr>4. Fourth Generation Computers</vt:lpstr>
      <vt:lpstr>TYPE OF COMPUTER SYSTEM</vt:lpstr>
      <vt:lpstr>PC CONFIGURATION</vt:lpstr>
      <vt:lpstr>3. Mother Board It is the main circuit board inside the CPU  case. It holds the microprocessor, memory and other crucial  circuits and components that control the operation of the  Personal Computer. Every device inside or connected to a  Personal Computer finds it's way to this board.</vt:lpstr>
      <vt:lpstr>PowerPoint Presentation</vt:lpstr>
      <vt:lpstr>COMPUTER SYSTEM PORTS &amp; CONNECTING  DEVICES</vt:lpstr>
      <vt:lpstr>PowerPoint Presentation</vt:lpstr>
      <vt:lpstr>PowerPoint Presentation</vt:lpstr>
      <vt:lpstr>8 . DVI Port</vt:lpstr>
      <vt:lpstr>DIFFERENCES BETWEEN PC-AT &amp; PC-XT</vt:lpstr>
      <vt:lpstr>MOTHERBOARD</vt:lpstr>
      <vt:lpstr>PowerPoint Presentation</vt:lpstr>
      <vt:lpstr>TYPE OF MOTHERBOARD</vt:lpstr>
      <vt:lpstr>PowerPoint Presentation</vt:lpstr>
      <vt:lpstr>PowerPoint Presentation</vt:lpstr>
      <vt:lpstr>FUNCTION &amp; BLOCK DIAGRAM OF MOTHER BOARD</vt:lpstr>
      <vt:lpstr>MOTHERBOARD</vt:lpstr>
      <vt:lpstr>COMPONENTS OF MOTHERBOARD</vt:lpstr>
      <vt:lpstr>1.2 CPU(CENTRAL PROCESSING UNIT)</vt:lpstr>
      <vt:lpstr>PowerPoint Presentation</vt:lpstr>
      <vt:lpstr>PowerPoint Presentation</vt:lpstr>
      <vt:lpstr>DIFFERENCE BETWEEN RICS &amp; CISC</vt:lpstr>
      <vt:lpstr>1.3 EXPANSION BUSES</vt:lpstr>
      <vt:lpstr>PowerPoint Presentation</vt:lpstr>
      <vt:lpstr>BUS STANDARDS</vt:lpstr>
      <vt:lpstr>4. Bus Interfacing</vt:lpstr>
      <vt:lpstr>BUS ORGANIZATION</vt:lpstr>
      <vt:lpstr>PowerPoint Presentation</vt:lpstr>
      <vt:lpstr>PowerPoint Presentation</vt:lpstr>
      <vt:lpstr>INDUSTRY STANDARD ARCHITECTURE  (ISA)</vt:lpstr>
      <vt:lpstr>PowerPoint Presentation</vt:lpstr>
      <vt:lpstr>PowerPoint Presentation</vt:lpstr>
      <vt:lpstr>MICRO CHANNEL ARCHITECTURE (MCA)  BUS</vt:lpstr>
      <vt:lpstr>EXTENDED INDUSTRY STANDARD  ARCHITECTURE (EISA) BUS</vt:lpstr>
      <vt:lpstr>VESA LOCAL BUS (VLB)</vt:lpstr>
      <vt:lpstr>PERIPHERAL COMPONENT INTERCONNECT (PCL)</vt:lpstr>
      <vt:lpstr>UNIVERSAL SERIAL BUS</vt:lpstr>
      <vt:lpstr>1.4 SYSTEM CONTROLLER</vt:lpstr>
      <vt:lpstr>1.5 BIOS &amp; CMOS</vt:lpstr>
      <vt:lpstr>BIOS COMPONENT</vt:lpstr>
      <vt:lpstr>BOOT FUNCTION OF BIOS</vt:lpstr>
      <vt:lpstr>BASIC FUNCTION OF BIOS</vt:lpstr>
      <vt:lpstr>POST(POWER ON SELF TEST)</vt:lpstr>
      <vt:lpstr>CMOS</vt:lpstr>
      <vt:lpstr>1.6 CHIPSET WITH ITS ADVANTAGES</vt:lpstr>
      <vt:lpstr>CHIPSET</vt:lpstr>
      <vt:lpstr>NORTH BRIDGE &amp; SOUTH BRIDGE</vt:lpstr>
      <vt:lpstr>PowerPoint Presentation</vt:lpstr>
      <vt:lpstr>PowerPoint Presentation</vt:lpstr>
      <vt:lpstr>1.7 MEMORY MODULES</vt:lpstr>
      <vt:lpstr>ROM(Read Only Memory)</vt:lpstr>
      <vt:lpstr>PROM (PROGRAMMABLE READ ONLY  MEMORY)</vt:lpstr>
      <vt:lpstr>EPROM (ERASABLE PROGRAMMABLE READ-ONLY  MEMORY)</vt:lpstr>
      <vt:lpstr>EEPROM (ELECTRICALLY ERASABLE  PROGRAMMABLE READ-ONLY MEMORY)</vt:lpstr>
      <vt:lpstr>FLASH MEMORY</vt:lpstr>
      <vt:lpstr>TEMPORARY MEMORY-RANDOM ACCESS MEMORY  (RAM)</vt:lpstr>
      <vt:lpstr>CACHE MEMORY</vt:lpstr>
      <vt:lpstr>1.7 SYSTEM MEMORY</vt:lpstr>
      <vt:lpstr>1. DUAL INLINE PACKAGE (DIP)</vt:lpstr>
      <vt:lpstr>2. ZIP</vt:lpstr>
      <vt:lpstr>3. SINGLE INLINE PINNED PACKAGE (SIPP)</vt:lpstr>
      <vt:lpstr>4. SINGLE INLINE MEMORY MODULES (SIMM  30-PIN)</vt:lpstr>
      <vt:lpstr>5. DUAL IN-LINE MEMORY MODULES (DIMM)</vt:lpstr>
      <vt:lpstr>6. RAMBUS IN-LINE MEMORY MODULE  (RIMM)</vt:lpstr>
      <vt:lpstr>7. DYNAMIC RAM (DRAM)</vt:lpstr>
      <vt:lpstr>8. SDRAM</vt:lpstr>
      <vt:lpstr>9. DDR SDRAM</vt:lpstr>
      <vt:lpstr>10. SLDRAM (SYNCHRONOUS-LINK DRAM)</vt:lpstr>
      <vt:lpstr>11. DRDRAM (RAMBUS DYNAMIC RANDOM  ACCESS MEMORY)</vt:lpstr>
      <vt:lpstr>12. FPM (FAST PAGE MODE) DRAM</vt:lpstr>
      <vt:lpstr>Some other RAMS are :</vt:lpstr>
      <vt:lpstr>OTHER TYPE OF MEMORY</vt:lpstr>
      <vt:lpstr>JUMPER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dc:creator>
  <cp:lastModifiedBy>nisha</cp:lastModifiedBy>
  <cp:revision>2</cp:revision>
  <dcterms:created xsi:type="dcterms:W3CDTF">2020-06-22T04:37:54Z</dcterms:created>
  <dcterms:modified xsi:type="dcterms:W3CDTF">2020-06-22T04:41:18Z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2018-07-04T00:00:00Z</vt:filetime>
  </property>
  <property fmtid="{D5CDD505-2E9C-101B-9397-08002B2CF9AE}" pid="3" name="Creator">
    <vt:lpwstr>Online2PDF.com</vt:lpwstr>
  </property>
  <property fmtid="{D5CDD505-2E9C-101B-9397-08002B2CF9AE}" pid="4" name="LastSaved">
    <vt:filetime>2018-07-04T00:00:00Z</vt:filetime>
  </property>
</Properties>
</file>