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4" autoAdjust="0"/>
  </p:normalViewPr>
  <p:slideViewPr>
    <p:cSldViewPr>
      <p:cViewPr>
        <p:scale>
          <a:sx n="100" d="100"/>
          <a:sy n="100" d="100"/>
        </p:scale>
        <p:origin x="516" y="-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82645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9" y="6858000"/>
                </a:lnTo>
                <a:lnTo>
                  <a:pt x="31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495" y="6858000"/>
                </a:lnTo>
                <a:lnTo>
                  <a:pt x="44449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775" y="6858000"/>
                </a:lnTo>
                <a:lnTo>
                  <a:pt x="1047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15" y="6858000"/>
                </a:lnTo>
                <a:lnTo>
                  <a:pt x="15081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198" y="6858000"/>
                </a:lnTo>
                <a:lnTo>
                  <a:pt x="7619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141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84" y="6858000"/>
                </a:lnTo>
                <a:lnTo>
                  <a:pt x="777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35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4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9" y="6858000"/>
                </a:lnTo>
                <a:lnTo>
                  <a:pt x="5714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831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549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9" y="6858000"/>
                </a:lnTo>
                <a:lnTo>
                  <a:pt x="5714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2720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2520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091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5" y="7021"/>
                </a:lnTo>
                <a:lnTo>
                  <a:pt x="505701" y="15610"/>
                </a:lnTo>
                <a:lnTo>
                  <a:pt x="460632" y="27418"/>
                </a:lnTo>
                <a:lnTo>
                  <a:pt x="416904" y="42319"/>
                </a:lnTo>
                <a:lnTo>
                  <a:pt x="374642" y="60189"/>
                </a:lnTo>
                <a:lnTo>
                  <a:pt x="333971" y="80902"/>
                </a:lnTo>
                <a:lnTo>
                  <a:pt x="295017" y="104333"/>
                </a:lnTo>
                <a:lnTo>
                  <a:pt x="257904" y="130357"/>
                </a:lnTo>
                <a:lnTo>
                  <a:pt x="222758" y="158849"/>
                </a:lnTo>
                <a:lnTo>
                  <a:pt x="189704" y="189684"/>
                </a:lnTo>
                <a:lnTo>
                  <a:pt x="158867" y="222737"/>
                </a:lnTo>
                <a:lnTo>
                  <a:pt x="130373" y="257882"/>
                </a:lnTo>
                <a:lnTo>
                  <a:pt x="104346" y="294994"/>
                </a:lnTo>
                <a:lnTo>
                  <a:pt x="80913" y="333948"/>
                </a:lnTo>
                <a:lnTo>
                  <a:pt x="60197" y="374620"/>
                </a:lnTo>
                <a:lnTo>
                  <a:pt x="42325" y="416883"/>
                </a:lnTo>
                <a:lnTo>
                  <a:pt x="27422" y="460614"/>
                </a:lnTo>
                <a:lnTo>
                  <a:pt x="15612" y="505685"/>
                </a:lnTo>
                <a:lnTo>
                  <a:pt x="7022" y="551974"/>
                </a:lnTo>
                <a:lnTo>
                  <a:pt x="1776" y="599354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1" y="1214494"/>
                </a:lnTo>
                <a:lnTo>
                  <a:pt x="374642" y="1235208"/>
                </a:lnTo>
                <a:lnTo>
                  <a:pt x="416904" y="1253078"/>
                </a:lnTo>
                <a:lnTo>
                  <a:pt x="460632" y="1267980"/>
                </a:lnTo>
                <a:lnTo>
                  <a:pt x="505701" y="1279788"/>
                </a:lnTo>
                <a:lnTo>
                  <a:pt x="551985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4"/>
                </a:lnTo>
                <a:lnTo>
                  <a:pt x="1288378" y="551974"/>
                </a:lnTo>
                <a:lnTo>
                  <a:pt x="1279788" y="505685"/>
                </a:lnTo>
                <a:lnTo>
                  <a:pt x="1267980" y="460614"/>
                </a:lnTo>
                <a:lnTo>
                  <a:pt x="1253078" y="416883"/>
                </a:lnTo>
                <a:lnTo>
                  <a:pt x="1235208" y="374620"/>
                </a:lnTo>
                <a:lnTo>
                  <a:pt x="1214494" y="333948"/>
                </a:lnTo>
                <a:lnTo>
                  <a:pt x="1191062" y="294994"/>
                </a:lnTo>
                <a:lnTo>
                  <a:pt x="1165037" y="257882"/>
                </a:lnTo>
                <a:lnTo>
                  <a:pt x="1136545" y="222737"/>
                </a:lnTo>
                <a:lnTo>
                  <a:pt x="1105709" y="189684"/>
                </a:lnTo>
                <a:lnTo>
                  <a:pt x="1072656" y="158849"/>
                </a:lnTo>
                <a:lnTo>
                  <a:pt x="1037511" y="130357"/>
                </a:lnTo>
                <a:lnTo>
                  <a:pt x="1000398" y="104333"/>
                </a:lnTo>
                <a:lnTo>
                  <a:pt x="961444" y="80902"/>
                </a:lnTo>
                <a:lnTo>
                  <a:pt x="920773" y="60189"/>
                </a:lnTo>
                <a:lnTo>
                  <a:pt x="878510" y="42319"/>
                </a:lnTo>
                <a:lnTo>
                  <a:pt x="834780" y="27418"/>
                </a:lnTo>
                <a:lnTo>
                  <a:pt x="789709" y="15610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09746" y="4867275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83" y="0"/>
                </a:moveTo>
                <a:lnTo>
                  <a:pt x="273282" y="3475"/>
                </a:lnTo>
                <a:lnTo>
                  <a:pt x="228044" y="13571"/>
                </a:lnTo>
                <a:lnTo>
                  <a:pt x="185466" y="29793"/>
                </a:lnTo>
                <a:lnTo>
                  <a:pt x="146042" y="51646"/>
                </a:lnTo>
                <a:lnTo>
                  <a:pt x="110268" y="78633"/>
                </a:lnTo>
                <a:lnTo>
                  <a:pt x="78639" y="110261"/>
                </a:lnTo>
                <a:lnTo>
                  <a:pt x="51649" y="146034"/>
                </a:lnTo>
                <a:lnTo>
                  <a:pt x="29795" y="185456"/>
                </a:lnTo>
                <a:lnTo>
                  <a:pt x="13572" y="228033"/>
                </a:lnTo>
                <a:lnTo>
                  <a:pt x="3475" y="273270"/>
                </a:lnTo>
                <a:lnTo>
                  <a:pt x="0" y="320670"/>
                </a:lnTo>
                <a:lnTo>
                  <a:pt x="3475" y="368071"/>
                </a:lnTo>
                <a:lnTo>
                  <a:pt x="13572" y="413309"/>
                </a:lnTo>
                <a:lnTo>
                  <a:pt x="29795" y="455887"/>
                </a:lnTo>
                <a:lnTo>
                  <a:pt x="51649" y="495311"/>
                </a:lnTo>
                <a:lnTo>
                  <a:pt x="78639" y="531085"/>
                </a:lnTo>
                <a:lnTo>
                  <a:pt x="110268" y="562715"/>
                </a:lnTo>
                <a:lnTo>
                  <a:pt x="146042" y="589704"/>
                </a:lnTo>
                <a:lnTo>
                  <a:pt x="185466" y="611558"/>
                </a:lnTo>
                <a:lnTo>
                  <a:pt x="228044" y="627781"/>
                </a:lnTo>
                <a:lnTo>
                  <a:pt x="273282" y="637878"/>
                </a:lnTo>
                <a:lnTo>
                  <a:pt x="320683" y="641354"/>
                </a:lnTo>
                <a:lnTo>
                  <a:pt x="368054" y="637878"/>
                </a:lnTo>
                <a:lnTo>
                  <a:pt x="413272" y="627781"/>
                </a:lnTo>
                <a:lnTo>
                  <a:pt x="455840" y="611558"/>
                </a:lnTo>
                <a:lnTo>
                  <a:pt x="495261" y="589704"/>
                </a:lnTo>
                <a:lnTo>
                  <a:pt x="531039" y="562715"/>
                </a:lnTo>
                <a:lnTo>
                  <a:pt x="562676" y="531085"/>
                </a:lnTo>
                <a:lnTo>
                  <a:pt x="589674" y="495311"/>
                </a:lnTo>
                <a:lnTo>
                  <a:pt x="611539" y="455887"/>
                </a:lnTo>
                <a:lnTo>
                  <a:pt x="627771" y="413309"/>
                </a:lnTo>
                <a:lnTo>
                  <a:pt x="637875" y="368071"/>
                </a:lnTo>
                <a:lnTo>
                  <a:pt x="641354" y="320670"/>
                </a:lnTo>
                <a:lnTo>
                  <a:pt x="637875" y="273270"/>
                </a:lnTo>
                <a:lnTo>
                  <a:pt x="627771" y="228033"/>
                </a:lnTo>
                <a:lnTo>
                  <a:pt x="611539" y="185456"/>
                </a:lnTo>
                <a:lnTo>
                  <a:pt x="589674" y="146034"/>
                </a:lnTo>
                <a:lnTo>
                  <a:pt x="562676" y="110261"/>
                </a:lnTo>
                <a:lnTo>
                  <a:pt x="531039" y="78633"/>
                </a:lnTo>
                <a:lnTo>
                  <a:pt x="495261" y="51646"/>
                </a:lnTo>
                <a:lnTo>
                  <a:pt x="455840" y="29793"/>
                </a:lnTo>
                <a:lnTo>
                  <a:pt x="413272" y="13571"/>
                </a:lnTo>
                <a:lnTo>
                  <a:pt x="368054" y="3475"/>
                </a:lnTo>
                <a:lnTo>
                  <a:pt x="320683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90614" y="5500746"/>
            <a:ext cx="138110" cy="13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63695" y="578802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91" y="0"/>
                </a:moveTo>
                <a:lnTo>
                  <a:pt x="93898" y="7001"/>
                </a:lnTo>
                <a:lnTo>
                  <a:pt x="56210" y="26495"/>
                </a:lnTo>
                <a:lnTo>
                  <a:pt x="26490" y="56221"/>
                </a:lnTo>
                <a:lnTo>
                  <a:pt x="6999" y="93915"/>
                </a:lnTo>
                <a:lnTo>
                  <a:pt x="0" y="137315"/>
                </a:lnTo>
                <a:lnTo>
                  <a:pt x="6999" y="180721"/>
                </a:lnTo>
                <a:lnTo>
                  <a:pt x="26490" y="218418"/>
                </a:lnTo>
                <a:lnTo>
                  <a:pt x="56210" y="248144"/>
                </a:lnTo>
                <a:lnTo>
                  <a:pt x="93898" y="267639"/>
                </a:lnTo>
                <a:lnTo>
                  <a:pt x="137291" y="274640"/>
                </a:lnTo>
                <a:lnTo>
                  <a:pt x="180696" y="267639"/>
                </a:lnTo>
                <a:lnTo>
                  <a:pt x="218413" y="248144"/>
                </a:lnTo>
                <a:lnTo>
                  <a:pt x="248168" y="218418"/>
                </a:lnTo>
                <a:lnTo>
                  <a:pt x="267688" y="180721"/>
                </a:lnTo>
                <a:lnTo>
                  <a:pt x="274701" y="137315"/>
                </a:lnTo>
                <a:lnTo>
                  <a:pt x="267688" y="93915"/>
                </a:lnTo>
                <a:lnTo>
                  <a:pt x="248168" y="56221"/>
                </a:lnTo>
                <a:lnTo>
                  <a:pt x="218413" y="26495"/>
                </a:lnTo>
                <a:lnTo>
                  <a:pt x="180696" y="7001"/>
                </a:lnTo>
                <a:lnTo>
                  <a:pt x="137291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05000" y="4495800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182630" y="0"/>
                </a:moveTo>
                <a:lnTo>
                  <a:pt x="134085" y="6524"/>
                </a:lnTo>
                <a:lnTo>
                  <a:pt x="90461" y="24933"/>
                </a:lnTo>
                <a:lnTo>
                  <a:pt x="53497" y="53481"/>
                </a:lnTo>
                <a:lnTo>
                  <a:pt x="24938" y="90422"/>
                </a:lnTo>
                <a:lnTo>
                  <a:pt x="6524" y="134010"/>
                </a:lnTo>
                <a:lnTo>
                  <a:pt x="0" y="182499"/>
                </a:lnTo>
                <a:lnTo>
                  <a:pt x="6524" y="231038"/>
                </a:lnTo>
                <a:lnTo>
                  <a:pt x="24938" y="274662"/>
                </a:lnTo>
                <a:lnTo>
                  <a:pt x="53497" y="311626"/>
                </a:lnTo>
                <a:lnTo>
                  <a:pt x="90461" y="340188"/>
                </a:lnTo>
                <a:lnTo>
                  <a:pt x="134085" y="358603"/>
                </a:lnTo>
                <a:lnTo>
                  <a:pt x="182630" y="365129"/>
                </a:lnTo>
                <a:lnTo>
                  <a:pt x="231114" y="358603"/>
                </a:lnTo>
                <a:lnTo>
                  <a:pt x="274701" y="340188"/>
                </a:lnTo>
                <a:lnTo>
                  <a:pt x="311643" y="311626"/>
                </a:lnTo>
                <a:lnTo>
                  <a:pt x="340192" y="274662"/>
                </a:lnTo>
                <a:lnTo>
                  <a:pt x="358603" y="231038"/>
                </a:lnTo>
                <a:lnTo>
                  <a:pt x="365129" y="182499"/>
                </a:lnTo>
                <a:lnTo>
                  <a:pt x="358603" y="134010"/>
                </a:lnTo>
                <a:lnTo>
                  <a:pt x="340192" y="90422"/>
                </a:lnTo>
                <a:lnTo>
                  <a:pt x="311643" y="53481"/>
                </a:lnTo>
                <a:lnTo>
                  <a:pt x="274701" y="24933"/>
                </a:lnTo>
                <a:lnTo>
                  <a:pt x="231114" y="6524"/>
                </a:lnTo>
                <a:lnTo>
                  <a:pt x="18263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6434" y="4362625"/>
            <a:ext cx="6231131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56434" y="4362625"/>
            <a:ext cx="6231131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09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7357" y="783585"/>
            <a:ext cx="8418493" cy="548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09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7357" y="783585"/>
            <a:ext cx="8418493" cy="548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09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37204"/>
            <a:ext cx="404622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3039"/>
            <a:ext cx="7037705" cy="395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7170" y="5823386"/>
            <a:ext cx="2654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0750">
              <a:lnSpc>
                <a:spcPct val="100000"/>
              </a:lnSpc>
              <a:spcBef>
                <a:spcPts val="1150"/>
              </a:spcBef>
            </a:pPr>
            <a:r>
              <a:rPr sz="3000" spc="-5" dirty="0"/>
              <a:t>U</a:t>
            </a:r>
            <a:r>
              <a:rPr spc="-5" dirty="0"/>
              <a:t>NIT</a:t>
            </a:r>
            <a:r>
              <a:rPr sz="3000" spc="-5" dirty="0"/>
              <a:t>:2</a:t>
            </a:r>
            <a:endParaRPr sz="3000"/>
          </a:p>
          <a:p>
            <a:pPr marL="920750">
              <a:lnSpc>
                <a:spcPct val="100000"/>
              </a:lnSpc>
              <a:spcBef>
                <a:spcPts val="630"/>
              </a:spcBef>
            </a:pPr>
            <a:r>
              <a:rPr sz="1800" dirty="0"/>
              <a:t>Hard Disk Drive and Controller, DVD</a:t>
            </a:r>
            <a:r>
              <a:rPr sz="1800" spc="-120" dirty="0"/>
              <a:t> </a:t>
            </a:r>
            <a:r>
              <a:rPr sz="1800" spc="-5" dirty="0"/>
              <a:t>Drives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566800" y="5065266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40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81513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898"/>
            <a:ext cx="7303134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6510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basic physical </a:t>
            </a:r>
            <a:r>
              <a:rPr sz="2400" dirty="0">
                <a:latin typeface="Century Schoolbook"/>
                <a:cs typeface="Century Schoolbook"/>
              </a:rPr>
              <a:t>construction of a hard </a:t>
            </a:r>
            <a:r>
              <a:rPr sz="2400" spc="-5" dirty="0">
                <a:latin typeface="Century Schoolbook"/>
                <a:cs typeface="Century Schoolbook"/>
              </a:rPr>
              <a:t>disk  drive </a:t>
            </a:r>
            <a:r>
              <a:rPr sz="2400" dirty="0">
                <a:latin typeface="Century Schoolbook"/>
                <a:cs typeface="Century Schoolbook"/>
              </a:rPr>
              <a:t>consists of </a:t>
            </a:r>
            <a:r>
              <a:rPr sz="2400" spc="-5" dirty="0">
                <a:latin typeface="Century Schoolbook"/>
                <a:cs typeface="Century Schoolbook"/>
              </a:rPr>
              <a:t>spinning disks </a:t>
            </a:r>
            <a:r>
              <a:rPr sz="2400" dirty="0">
                <a:latin typeface="Century Schoolbook"/>
                <a:cs typeface="Century Schoolbook"/>
              </a:rPr>
              <a:t>with heads </a:t>
            </a:r>
            <a:r>
              <a:rPr sz="2400" spc="-5" dirty="0">
                <a:latin typeface="Century Schoolbook"/>
                <a:cs typeface="Century Schoolbook"/>
              </a:rPr>
              <a:t>that  move </a:t>
            </a:r>
            <a:r>
              <a:rPr sz="2400" dirty="0">
                <a:latin typeface="Century Schoolbook"/>
                <a:cs typeface="Century Schoolbook"/>
              </a:rPr>
              <a:t>over </a:t>
            </a:r>
            <a:r>
              <a:rPr sz="2400" spc="-5" dirty="0">
                <a:latin typeface="Century Schoolbook"/>
                <a:cs typeface="Century Schoolbook"/>
              </a:rPr>
              <a:t>the disks and </a:t>
            </a:r>
            <a:r>
              <a:rPr sz="2400" dirty="0">
                <a:latin typeface="Century Schoolbook"/>
                <a:cs typeface="Century Schoolbook"/>
              </a:rPr>
              <a:t>store </a:t>
            </a:r>
            <a:r>
              <a:rPr sz="2400" spc="-5" dirty="0">
                <a:latin typeface="Century Schoolbook"/>
                <a:cs typeface="Century Schoolbook"/>
              </a:rPr>
              <a:t>data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tracks and  sectors.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heads </a:t>
            </a:r>
            <a:r>
              <a:rPr sz="2400" dirty="0">
                <a:latin typeface="Century Schoolbook"/>
                <a:cs typeface="Century Schoolbook"/>
              </a:rPr>
              <a:t>read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write </a:t>
            </a:r>
            <a:r>
              <a:rPr sz="2400" spc="-5" dirty="0">
                <a:latin typeface="Century Schoolbook"/>
                <a:cs typeface="Century Schoolbook"/>
              </a:rPr>
              <a:t>data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concentric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rings  </a:t>
            </a:r>
            <a:r>
              <a:rPr sz="2400" dirty="0">
                <a:latin typeface="Century Schoolbook"/>
                <a:cs typeface="Century Schoolbook"/>
              </a:rPr>
              <a:t>called </a:t>
            </a:r>
            <a:r>
              <a:rPr sz="2400" i="1" spc="-5" dirty="0">
                <a:latin typeface="Century Schoolbook"/>
                <a:cs typeface="Century Schoolbook"/>
              </a:rPr>
              <a:t>tracks</a:t>
            </a:r>
            <a:r>
              <a:rPr sz="2400" spc="-5" dirty="0">
                <a:latin typeface="Century Schoolbook"/>
                <a:cs typeface="Century Schoolbook"/>
              </a:rPr>
              <a:t>, </a:t>
            </a:r>
            <a:r>
              <a:rPr sz="2400" dirty="0">
                <a:latin typeface="Century Schoolbook"/>
                <a:cs typeface="Century Schoolbook"/>
              </a:rPr>
              <a:t>which </a:t>
            </a:r>
            <a:r>
              <a:rPr sz="2400" spc="-5" dirty="0">
                <a:latin typeface="Century Schoolbook"/>
                <a:cs typeface="Century Schoolbook"/>
              </a:rPr>
              <a:t>are divided </a:t>
            </a:r>
            <a:r>
              <a:rPr sz="2400" dirty="0">
                <a:latin typeface="Century Schoolbook"/>
                <a:cs typeface="Century Schoolbook"/>
              </a:rPr>
              <a:t>up </a:t>
            </a:r>
            <a:r>
              <a:rPr sz="2400" spc="-5" dirty="0">
                <a:latin typeface="Century Schoolbook"/>
                <a:cs typeface="Century Schoolbook"/>
              </a:rPr>
              <a:t>into </a:t>
            </a:r>
            <a:r>
              <a:rPr sz="2400" dirty="0">
                <a:latin typeface="Century Schoolbook"/>
                <a:cs typeface="Century Schoolbook"/>
              </a:rPr>
              <a:t>segments  called </a:t>
            </a:r>
            <a:r>
              <a:rPr sz="2400" i="1" spc="-5" dirty="0">
                <a:latin typeface="Century Schoolbook"/>
                <a:cs typeface="Century Schoolbook"/>
              </a:rPr>
              <a:t>sectors</a:t>
            </a:r>
            <a:r>
              <a:rPr sz="2400" spc="-5" dirty="0">
                <a:latin typeface="Century Schoolbook"/>
                <a:cs typeface="Century Schoolbook"/>
              </a:rPr>
              <a:t>, </a:t>
            </a:r>
            <a:r>
              <a:rPr sz="2400" dirty="0">
                <a:latin typeface="Century Schoolbook"/>
                <a:cs typeface="Century Schoolbook"/>
              </a:rPr>
              <a:t>which normally store </a:t>
            </a:r>
            <a:r>
              <a:rPr sz="2400" spc="-5" dirty="0">
                <a:latin typeface="Century Schoolbook"/>
                <a:cs typeface="Century Schoolbook"/>
              </a:rPr>
              <a:t>512 bytes  </a:t>
            </a:r>
            <a:r>
              <a:rPr sz="2400" dirty="0">
                <a:latin typeface="Century Schoolbook"/>
                <a:cs typeface="Century Schoolbook"/>
              </a:rPr>
              <a:t>each.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10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11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2321"/>
            <a:ext cx="3483610" cy="449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One side of a </a:t>
            </a:r>
            <a:r>
              <a:rPr sz="2400" spc="-5" dirty="0">
                <a:latin typeface="Century Schoolbook"/>
                <a:cs typeface="Century Schoolbook"/>
              </a:rPr>
              <a:t>platter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ts val="2740"/>
              </a:lnSpc>
            </a:pPr>
            <a:r>
              <a:rPr sz="2400" dirty="0">
                <a:latin typeface="Century Schoolbook"/>
                <a:cs typeface="Century Schoolbook"/>
              </a:rPr>
              <a:t>called a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“head”.</a:t>
            </a:r>
            <a:endParaRPr sz="2400">
              <a:latin typeface="Century Schoolbook"/>
              <a:cs typeface="Century Schoolbook"/>
            </a:endParaRPr>
          </a:p>
          <a:p>
            <a:pPr marL="287020" marR="34290" indent="-274320">
              <a:lnSpc>
                <a:spcPct val="9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drives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have  different </a:t>
            </a:r>
            <a:r>
              <a:rPr sz="2400" dirty="0">
                <a:latin typeface="Century Schoolbook"/>
                <a:cs typeface="Century Schoolbook"/>
              </a:rPr>
              <a:t>numbers of  </a:t>
            </a:r>
            <a:r>
              <a:rPr sz="2400" spc="-5" dirty="0">
                <a:latin typeface="Century Schoolbook"/>
                <a:cs typeface="Century Schoolbook"/>
              </a:rPr>
              <a:t>platters, depending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on  </a:t>
            </a:r>
            <a:r>
              <a:rPr sz="2400" spc="-5" dirty="0">
                <a:latin typeface="Century Schoolbook"/>
                <a:cs typeface="Century Schoolbook"/>
              </a:rPr>
              <a:t>their design and  </a:t>
            </a:r>
            <a:r>
              <a:rPr sz="2400" dirty="0">
                <a:latin typeface="Century Schoolbook"/>
                <a:cs typeface="Century Schoolbook"/>
              </a:rPr>
              <a:t>storage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capacity.</a:t>
            </a:r>
            <a:endParaRPr sz="2400">
              <a:latin typeface="Century Schoolbook"/>
              <a:cs typeface="Century Schoolbook"/>
            </a:endParaRPr>
          </a:p>
          <a:p>
            <a:pPr marL="287020" marR="36830" indent="-274320">
              <a:lnSpc>
                <a:spcPct val="9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heads, </a:t>
            </a:r>
            <a:r>
              <a:rPr sz="2400" spc="-5" dirty="0">
                <a:latin typeface="Century Schoolbook"/>
                <a:cs typeface="Century Schoolbook"/>
              </a:rPr>
              <a:t>you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will  see concentric </a:t>
            </a:r>
            <a:r>
              <a:rPr sz="2400" spc="-5" dirty="0">
                <a:latin typeface="Century Schoolbook"/>
                <a:cs typeface="Century Schoolbook"/>
              </a:rPr>
              <a:t>rings  </a:t>
            </a:r>
            <a:r>
              <a:rPr sz="2400" dirty="0">
                <a:latin typeface="Century Schoolbook"/>
                <a:cs typeface="Century Schoolbook"/>
              </a:rPr>
              <a:t>(tracks) </a:t>
            </a:r>
            <a:r>
              <a:rPr sz="2400" spc="-5" dirty="0">
                <a:latin typeface="Century Schoolbook"/>
                <a:cs typeface="Century Schoolbook"/>
              </a:rPr>
              <a:t>and pieces </a:t>
            </a:r>
            <a:r>
              <a:rPr sz="2400" dirty="0">
                <a:latin typeface="Century Schoolbook"/>
                <a:cs typeface="Century Schoolbook"/>
              </a:rPr>
              <a:t>of  rings (sectors) just  like on </a:t>
            </a:r>
            <a:r>
              <a:rPr sz="2400" spc="-5" dirty="0">
                <a:latin typeface="Century Schoolbook"/>
                <a:cs typeface="Century Schoolbook"/>
              </a:rPr>
              <a:t>the floppy  disks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914400"/>
            <a:ext cx="407353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12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2321"/>
            <a:ext cx="3489960" cy="44951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7620" indent="-274320">
              <a:lnSpc>
                <a:spcPct val="900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Many hard </a:t>
            </a:r>
            <a:r>
              <a:rPr sz="2400" spc="-5" dirty="0">
                <a:latin typeface="Century Schoolbook"/>
                <a:cs typeface="Century Schoolbook"/>
              </a:rPr>
              <a:t>drives  today </a:t>
            </a:r>
            <a:r>
              <a:rPr sz="2400" dirty="0">
                <a:latin typeface="Century Schoolbook"/>
                <a:cs typeface="Century Schoolbook"/>
              </a:rPr>
              <a:t>use a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technology  </a:t>
            </a:r>
            <a:r>
              <a:rPr sz="2400" dirty="0">
                <a:latin typeface="Century Schoolbook"/>
                <a:cs typeface="Century Schoolbook"/>
              </a:rPr>
              <a:t>called </a:t>
            </a:r>
            <a:r>
              <a:rPr sz="2400" spc="-5" dirty="0">
                <a:latin typeface="Century Schoolbook"/>
                <a:cs typeface="Century Schoolbook"/>
              </a:rPr>
              <a:t>“zone bit  recording”</a:t>
            </a:r>
            <a:endParaRPr sz="2400">
              <a:latin typeface="Century Schoolbook"/>
              <a:cs typeface="Century Schoolbook"/>
            </a:endParaRPr>
          </a:p>
          <a:p>
            <a:pPr marL="287020" marR="454025" indent="-274320">
              <a:lnSpc>
                <a:spcPct val="9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Which </a:t>
            </a:r>
            <a:r>
              <a:rPr sz="2400" spc="-5" dirty="0">
                <a:latin typeface="Century Schoolbook"/>
                <a:cs typeface="Century Schoolbook"/>
              </a:rPr>
              <a:t>enables the 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drive to </a:t>
            </a:r>
            <a:r>
              <a:rPr sz="2400" spc="-10" dirty="0">
                <a:latin typeface="Century Schoolbook"/>
                <a:cs typeface="Century Schoolbook"/>
              </a:rPr>
              <a:t>have  </a:t>
            </a:r>
            <a:r>
              <a:rPr sz="2400" spc="-5" dirty="0">
                <a:latin typeface="Century Schoolbook"/>
                <a:cs typeface="Century Schoolbook"/>
              </a:rPr>
              <a:t>more </a:t>
            </a:r>
            <a:r>
              <a:rPr sz="2400" dirty="0">
                <a:latin typeface="Century Schoolbook"/>
                <a:cs typeface="Century Schoolbook"/>
              </a:rPr>
              <a:t>sectors on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outer </a:t>
            </a:r>
            <a:r>
              <a:rPr sz="2400" spc="-5" dirty="0">
                <a:latin typeface="Century Schoolbook"/>
                <a:cs typeface="Century Schoolbook"/>
              </a:rPr>
              <a:t>tracks,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where  </a:t>
            </a:r>
            <a:r>
              <a:rPr sz="2400" spc="-5" dirty="0">
                <a:latin typeface="Century Schoolbook"/>
                <a:cs typeface="Century Schoolbook"/>
              </a:rPr>
              <a:t>there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more </a:t>
            </a:r>
            <a:r>
              <a:rPr sz="2400" dirty="0">
                <a:latin typeface="Century Schoolbook"/>
                <a:cs typeface="Century Schoolbook"/>
              </a:rPr>
              <a:t>room  </a:t>
            </a:r>
            <a:r>
              <a:rPr sz="2400" spc="-5" dirty="0">
                <a:latin typeface="Century Schoolbook"/>
                <a:cs typeface="Century Schoolbook"/>
              </a:rPr>
              <a:t>than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inner  </a:t>
            </a:r>
            <a:r>
              <a:rPr sz="2400" spc="-5" dirty="0">
                <a:latin typeface="Century Schoolbook"/>
                <a:cs typeface="Century Schoolbook"/>
              </a:rPr>
              <a:t>tracks.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ts val="2590"/>
              </a:lnSpc>
              <a:spcBef>
                <a:spcPts val="64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This </a:t>
            </a:r>
            <a:r>
              <a:rPr sz="2400" spc="-5" dirty="0">
                <a:latin typeface="Century Schoolbook"/>
                <a:cs typeface="Century Schoolbook"/>
              </a:rPr>
              <a:t>allows more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room  for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storage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457200"/>
            <a:ext cx="3657600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3581400"/>
            <a:ext cx="3911589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13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533400"/>
            <a:ext cx="677229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70434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D</a:t>
            </a:r>
            <a:r>
              <a:rPr b="0" spc="-5" dirty="0">
                <a:latin typeface="Century Schoolbook"/>
                <a:cs typeface="Century Schoolbook"/>
              </a:rPr>
              <a:t>ISC PERFORMANCE </a:t>
            </a:r>
            <a:r>
              <a:rPr sz="3000" b="0" spc="-5" dirty="0">
                <a:latin typeface="Century Schoolbook"/>
                <a:cs typeface="Century Schoolbook"/>
              </a:rPr>
              <a:t>C</a:t>
            </a:r>
            <a:r>
              <a:rPr b="0" spc="-5" dirty="0">
                <a:latin typeface="Century Schoolbook"/>
                <a:cs typeface="Century Schoolbook"/>
              </a:rPr>
              <a:t>HARACTERISTIC</a:t>
            </a:r>
            <a:r>
              <a:rPr b="0" spc="565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OF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5" dirty="0">
                <a:latin typeface="Century Schoolbook"/>
                <a:cs typeface="Century Schoolbook"/>
              </a:rPr>
              <a:t>HDD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14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61841"/>
            <a:ext cx="3409950" cy="27355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marR="5080" indent="-274320">
              <a:lnSpc>
                <a:spcPct val="80100"/>
              </a:lnSpc>
              <a:spcBef>
                <a:spcPts val="620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Average </a:t>
            </a:r>
            <a:r>
              <a:rPr sz="2200" spc="-5" dirty="0">
                <a:latin typeface="Century Schoolbook"/>
                <a:cs typeface="Century Schoolbook"/>
              </a:rPr>
              <a:t>seek time: </a:t>
            </a:r>
            <a:r>
              <a:rPr sz="2200" spc="-10" dirty="0">
                <a:latin typeface="Century Schoolbook"/>
                <a:cs typeface="Century Schoolbook"/>
              </a:rPr>
              <a:t>time  </a:t>
            </a:r>
            <a:r>
              <a:rPr sz="2200" spc="-5" dirty="0">
                <a:latin typeface="Century Schoolbook"/>
                <a:cs typeface="Century Schoolbook"/>
              </a:rPr>
              <a:t>required to move from  one </a:t>
            </a:r>
            <a:r>
              <a:rPr sz="2200" spc="-10" dirty="0">
                <a:latin typeface="Century Schoolbook"/>
                <a:cs typeface="Century Schoolbook"/>
              </a:rPr>
              <a:t>track </a:t>
            </a:r>
            <a:r>
              <a:rPr sz="2200" spc="-5" dirty="0">
                <a:latin typeface="Century Schoolbook"/>
                <a:cs typeface="Century Schoolbook"/>
              </a:rPr>
              <a:t>to</a:t>
            </a:r>
            <a:r>
              <a:rPr sz="2200" spc="-10" dirty="0">
                <a:latin typeface="Century Schoolbook"/>
                <a:cs typeface="Century Schoolbook"/>
              </a:rPr>
              <a:t> another</a:t>
            </a:r>
            <a:endParaRPr sz="22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E8537"/>
              </a:buClr>
              <a:buFont typeface="Wingdings"/>
              <a:buChar char="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E8537"/>
              </a:buClr>
              <a:buFont typeface="Wingdings"/>
              <a:buChar char=""/>
            </a:pPr>
            <a:endParaRPr sz="2600" dirty="0">
              <a:latin typeface="Times New Roman"/>
              <a:cs typeface="Times New Roman"/>
            </a:endParaRPr>
          </a:p>
          <a:p>
            <a:pPr marL="287020" marR="161290" indent="-274320">
              <a:lnSpc>
                <a:spcPts val="2110"/>
              </a:lnSpc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Latency: time required  for </a:t>
            </a:r>
            <a:r>
              <a:rPr sz="2200" spc="-10" dirty="0">
                <a:latin typeface="Century Schoolbook"/>
                <a:cs typeface="Century Schoolbook"/>
              </a:rPr>
              <a:t>disk </a:t>
            </a:r>
            <a:r>
              <a:rPr sz="2200" spc="-5" dirty="0">
                <a:latin typeface="Century Schoolbook"/>
                <a:cs typeface="Century Schoolbook"/>
              </a:rPr>
              <a:t>to rotate </a:t>
            </a:r>
            <a:r>
              <a:rPr sz="2200" spc="-10" dirty="0">
                <a:latin typeface="Century Schoolbook"/>
                <a:cs typeface="Century Schoolbook"/>
              </a:rPr>
              <a:t>to  </a:t>
            </a:r>
            <a:r>
              <a:rPr sz="2200" spc="-5" dirty="0">
                <a:latin typeface="Century Schoolbook"/>
                <a:cs typeface="Century Schoolbook"/>
              </a:rPr>
              <a:t>beginning of correct  sector</a:t>
            </a:r>
            <a:endParaRPr sz="2200" dirty="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60796"/>
            <a:ext cx="3381375" cy="1165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62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  <a:tab pos="2301875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Transfer</a:t>
            </a:r>
            <a:r>
              <a:rPr sz="2200" spc="1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time: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time  required to transfer a  block of data to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disk  controller</a:t>
            </a:r>
            <a:r>
              <a:rPr sz="2200" spc="-2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buffer</a:t>
            </a:r>
            <a:endParaRPr sz="22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914400"/>
            <a:ext cx="38862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200" y="4800600"/>
            <a:ext cx="31242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4880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D</a:t>
            </a:r>
            <a:r>
              <a:rPr b="0" spc="-5" dirty="0">
                <a:latin typeface="Century Schoolbook"/>
                <a:cs typeface="Century Schoolbook"/>
              </a:rPr>
              <a:t>ISK </a:t>
            </a:r>
            <a:r>
              <a:rPr sz="3000" b="0" spc="-5" dirty="0">
                <a:latin typeface="Century Schoolbook"/>
                <a:cs typeface="Century Schoolbook"/>
              </a:rPr>
              <a:t>A</a:t>
            </a:r>
            <a:r>
              <a:rPr b="0" spc="-5" dirty="0">
                <a:latin typeface="Century Schoolbook"/>
                <a:cs typeface="Century Schoolbook"/>
              </a:rPr>
              <a:t>CCESS</a:t>
            </a:r>
            <a:r>
              <a:rPr b="0" spc="29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T</a:t>
            </a:r>
            <a:r>
              <a:rPr b="0" spc="-5" dirty="0">
                <a:latin typeface="Century Schoolbook"/>
                <a:cs typeface="Century Schoolbook"/>
              </a:rPr>
              <a:t>IMES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pc="-10" dirty="0"/>
              <a:t>Avg. </a:t>
            </a:r>
            <a:r>
              <a:rPr dirty="0"/>
              <a:t>Seek</a:t>
            </a:r>
            <a:r>
              <a:rPr spc="-10" dirty="0"/>
              <a:t> time</a:t>
            </a:r>
          </a:p>
          <a:p>
            <a:pPr marL="652780" marR="872490" lvl="1" indent="-27305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average </a:t>
            </a:r>
            <a:r>
              <a:rPr sz="2400" spc="-5" dirty="0">
                <a:latin typeface="Century Schoolbook"/>
                <a:cs typeface="Century Schoolbook"/>
              </a:rPr>
              <a:t>time to </a:t>
            </a:r>
            <a:r>
              <a:rPr sz="2400" dirty="0">
                <a:latin typeface="Century Schoolbook"/>
                <a:cs typeface="Century Schoolbook"/>
              </a:rPr>
              <a:t>move from one </a:t>
            </a:r>
            <a:r>
              <a:rPr sz="2400" spc="-5" dirty="0">
                <a:latin typeface="Century Schoolbook"/>
                <a:cs typeface="Century Schoolbook"/>
              </a:rPr>
              <a:t>track to  another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59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pc="-10" dirty="0"/>
              <a:t>Avg. </a:t>
            </a:r>
            <a:r>
              <a:rPr spc="-5" dirty="0"/>
              <a:t>Latency</a:t>
            </a:r>
            <a:r>
              <a:rPr dirty="0"/>
              <a:t> </a:t>
            </a:r>
            <a:r>
              <a:rPr spc="-10" dirty="0"/>
              <a:t>time</a:t>
            </a:r>
          </a:p>
          <a:p>
            <a:pPr marL="652780" marR="5080" lvl="1" indent="-27305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average </a:t>
            </a:r>
            <a:r>
              <a:rPr sz="2400" spc="-5" dirty="0">
                <a:latin typeface="Century Schoolbook"/>
                <a:cs typeface="Century Schoolbook"/>
              </a:rPr>
              <a:t>time to </a:t>
            </a:r>
            <a:r>
              <a:rPr sz="2400" dirty="0">
                <a:latin typeface="Century Schoolbook"/>
                <a:cs typeface="Century Schoolbook"/>
              </a:rPr>
              <a:t>rotate </a:t>
            </a:r>
            <a:r>
              <a:rPr sz="2400" spc="-5" dirty="0">
                <a:latin typeface="Century Schoolbook"/>
                <a:cs typeface="Century Schoolbook"/>
              </a:rPr>
              <a:t>to the beginning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 sector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Avg. </a:t>
            </a:r>
            <a:r>
              <a:rPr sz="2400" dirty="0">
                <a:latin typeface="Century Schoolbook"/>
                <a:cs typeface="Century Schoolbook"/>
              </a:rPr>
              <a:t>Latency </a:t>
            </a:r>
            <a:r>
              <a:rPr sz="2400" spc="-5" dirty="0">
                <a:latin typeface="Century Schoolbook"/>
                <a:cs typeface="Century Schoolbook"/>
              </a:rPr>
              <a:t>time </a:t>
            </a:r>
            <a:r>
              <a:rPr sz="2400" dirty="0">
                <a:latin typeface="Century Schoolbook"/>
                <a:cs typeface="Century Schoolbook"/>
              </a:rPr>
              <a:t>= ½ * </a:t>
            </a:r>
            <a:r>
              <a:rPr sz="2400" spc="-5" dirty="0">
                <a:latin typeface="Century Schoolbook"/>
                <a:cs typeface="Century Schoolbook"/>
              </a:rPr>
              <a:t>1/rotational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speed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59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pc="-10" dirty="0"/>
              <a:t>Transfer</a:t>
            </a:r>
            <a:r>
              <a:rPr spc="5" dirty="0"/>
              <a:t> </a:t>
            </a:r>
            <a:r>
              <a:rPr spc="-10" dirty="0"/>
              <a:t>time</a:t>
            </a: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entury Schoolbook"/>
                <a:cs typeface="Century Schoolbook"/>
              </a:rPr>
              <a:t>1/(# </a:t>
            </a:r>
            <a:r>
              <a:rPr sz="2000" dirty="0">
                <a:latin typeface="Century Schoolbook"/>
                <a:cs typeface="Century Schoolbook"/>
              </a:rPr>
              <a:t>of sectors * rotational</a:t>
            </a:r>
            <a:r>
              <a:rPr sz="2000" spc="-14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speed)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466830"/>
            <a:ext cx="7081520" cy="9048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Total </a:t>
            </a:r>
            <a:r>
              <a:rPr sz="2800" spc="-10" dirty="0">
                <a:latin typeface="Century Schoolbook"/>
                <a:cs typeface="Century Schoolbook"/>
              </a:rPr>
              <a:t>Time </a:t>
            </a:r>
            <a:r>
              <a:rPr sz="2800" spc="-5" dirty="0">
                <a:latin typeface="Century Schoolbook"/>
                <a:cs typeface="Century Schoolbook"/>
              </a:rPr>
              <a:t>to </a:t>
            </a:r>
            <a:r>
              <a:rPr sz="2800" spc="-10" dirty="0">
                <a:latin typeface="Century Schoolbook"/>
                <a:cs typeface="Century Schoolbook"/>
              </a:rPr>
              <a:t>access </a:t>
            </a:r>
            <a:r>
              <a:rPr sz="2800" spc="-5" dirty="0">
                <a:latin typeface="Century Schoolbook"/>
                <a:cs typeface="Century Schoolbook"/>
              </a:rPr>
              <a:t>a </a:t>
            </a:r>
            <a:r>
              <a:rPr sz="2800" spc="-10" dirty="0">
                <a:latin typeface="Century Schoolbook"/>
                <a:cs typeface="Century Schoolbook"/>
              </a:rPr>
              <a:t>disk</a:t>
            </a:r>
            <a:r>
              <a:rPr sz="2800" spc="60" dirty="0">
                <a:latin typeface="Century Schoolbook"/>
                <a:cs typeface="Century Schoolbook"/>
              </a:rPr>
              <a:t> </a:t>
            </a:r>
            <a:r>
              <a:rPr sz="2800" spc="-10" dirty="0">
                <a:latin typeface="Century Schoolbook"/>
                <a:cs typeface="Century Schoolbook"/>
              </a:rPr>
              <a:t>block</a:t>
            </a:r>
            <a:endParaRPr sz="28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Avg. seek </a:t>
            </a:r>
            <a:r>
              <a:rPr sz="2000" spc="-5" dirty="0">
                <a:latin typeface="Century Schoolbook"/>
                <a:cs typeface="Century Schoolbook"/>
              </a:rPr>
              <a:t>time </a:t>
            </a:r>
            <a:r>
              <a:rPr sz="2000" dirty="0">
                <a:latin typeface="Century Schoolbook"/>
                <a:cs typeface="Century Schoolbook"/>
              </a:rPr>
              <a:t>+ </a:t>
            </a:r>
            <a:r>
              <a:rPr sz="2000" spc="-5" dirty="0">
                <a:latin typeface="Century Schoolbook"/>
                <a:cs typeface="Century Schoolbook"/>
              </a:rPr>
              <a:t>avg. </a:t>
            </a:r>
            <a:r>
              <a:rPr sz="2000" dirty="0">
                <a:latin typeface="Century Schoolbook"/>
                <a:cs typeface="Century Schoolbook"/>
              </a:rPr>
              <a:t>latency </a:t>
            </a:r>
            <a:r>
              <a:rPr sz="2000" spc="-5" dirty="0">
                <a:latin typeface="Century Schoolbook"/>
                <a:cs typeface="Century Schoolbook"/>
              </a:rPr>
              <a:t>time </a:t>
            </a:r>
            <a:r>
              <a:rPr sz="2000" dirty="0">
                <a:latin typeface="Century Schoolbook"/>
                <a:cs typeface="Century Schoolbook"/>
              </a:rPr>
              <a:t>+ </a:t>
            </a:r>
            <a:r>
              <a:rPr sz="2000" spc="-5" dirty="0">
                <a:latin typeface="Century Schoolbook"/>
                <a:cs typeface="Century Schoolbook"/>
              </a:rPr>
              <a:t>avg. transfer</a:t>
            </a:r>
            <a:r>
              <a:rPr sz="2000" spc="-18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time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15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16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6419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10" dirty="0">
                <a:latin typeface="Century Schoolbook"/>
                <a:cs typeface="Century Schoolbook"/>
              </a:rPr>
              <a:t>TEPS </a:t>
            </a:r>
            <a:r>
              <a:rPr b="0" spc="-5" dirty="0">
                <a:latin typeface="Century Schoolbook"/>
                <a:cs typeface="Century Schoolbook"/>
              </a:rPr>
              <a:t>TO </a:t>
            </a:r>
            <a:r>
              <a:rPr sz="3000" b="0" dirty="0">
                <a:latin typeface="Century Schoolbook"/>
                <a:cs typeface="Century Schoolbook"/>
              </a:rPr>
              <a:t>C</a:t>
            </a:r>
            <a:r>
              <a:rPr b="0" dirty="0">
                <a:latin typeface="Century Schoolbook"/>
                <a:cs typeface="Century Schoolbook"/>
              </a:rPr>
              <a:t>ONFIGURE </a:t>
            </a:r>
            <a:r>
              <a:rPr b="0" spc="-5" dirty="0">
                <a:latin typeface="Century Schoolbook"/>
                <a:cs typeface="Century Schoolbook"/>
              </a:rPr>
              <a:t>AND </a:t>
            </a:r>
            <a:r>
              <a:rPr sz="3000" b="0" spc="-5" dirty="0">
                <a:latin typeface="Century Schoolbook"/>
                <a:cs typeface="Century Schoolbook"/>
              </a:rPr>
              <a:t>I</a:t>
            </a:r>
            <a:r>
              <a:rPr b="0" spc="-5" dirty="0">
                <a:latin typeface="Century Schoolbook"/>
                <a:cs typeface="Century Schoolbook"/>
              </a:rPr>
              <a:t>NSTALL</a:t>
            </a:r>
            <a:r>
              <a:rPr b="0" spc="150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A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10" dirty="0">
                <a:latin typeface="Century Schoolbook"/>
                <a:cs typeface="Century Schoolbook"/>
              </a:rPr>
              <a:t>P</a:t>
            </a:r>
            <a:r>
              <a:rPr b="0" spc="-10" dirty="0">
                <a:latin typeface="Century Schoolbook"/>
                <a:cs typeface="Century Schoolbook"/>
              </a:rPr>
              <a:t>ARALLEL </a:t>
            </a:r>
            <a:r>
              <a:rPr sz="3000" b="0" dirty="0">
                <a:latin typeface="Century Schoolbook"/>
                <a:cs typeface="Century Schoolbook"/>
              </a:rPr>
              <a:t>ATA</a:t>
            </a:r>
            <a:r>
              <a:rPr sz="3000" b="0" spc="-450" dirty="0">
                <a:latin typeface="Century Schoolbook"/>
                <a:cs typeface="Century Schoolbook"/>
              </a:rPr>
              <a:t>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5700"/>
            <a:ext cx="7293609" cy="1836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Configurations </a:t>
            </a:r>
            <a:r>
              <a:rPr sz="2400" dirty="0">
                <a:latin typeface="Century Schoolbook"/>
                <a:cs typeface="Century Schoolbook"/>
              </a:rPr>
              <a:t>for four </a:t>
            </a:r>
            <a:r>
              <a:rPr sz="2400" spc="-5" dirty="0">
                <a:latin typeface="Century Schoolbook"/>
                <a:cs typeface="Century Schoolbook"/>
              </a:rPr>
              <a:t>EIDE </a:t>
            </a:r>
            <a:r>
              <a:rPr sz="2400" dirty="0">
                <a:latin typeface="Century Schoolbook"/>
                <a:cs typeface="Century Schoolbook"/>
              </a:rPr>
              <a:t>devices in a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system: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Primary </a:t>
            </a:r>
            <a:r>
              <a:rPr sz="2100" spc="-5" dirty="0">
                <a:latin typeface="Century Schoolbook"/>
                <a:cs typeface="Century Schoolbook"/>
              </a:rPr>
              <a:t>IDE channel, master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device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Primary </a:t>
            </a:r>
            <a:r>
              <a:rPr sz="2100" spc="-5" dirty="0">
                <a:latin typeface="Century Schoolbook"/>
                <a:cs typeface="Century Schoolbook"/>
              </a:rPr>
              <a:t>IDE </a:t>
            </a:r>
            <a:r>
              <a:rPr sz="2100" dirty="0">
                <a:latin typeface="Century Schoolbook"/>
                <a:cs typeface="Century Schoolbook"/>
              </a:rPr>
              <a:t>channel, slave</a:t>
            </a:r>
            <a:r>
              <a:rPr sz="2100" spc="-5" dirty="0">
                <a:latin typeface="Century Schoolbook"/>
                <a:cs typeface="Century Schoolbook"/>
              </a:rPr>
              <a:t> device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Secondary IDE </a:t>
            </a:r>
            <a:r>
              <a:rPr sz="2100" dirty="0">
                <a:latin typeface="Century Schoolbook"/>
                <a:cs typeface="Century Schoolbook"/>
              </a:rPr>
              <a:t>channel, </a:t>
            </a:r>
            <a:r>
              <a:rPr sz="2100" spc="-5" dirty="0">
                <a:latin typeface="Century Schoolbook"/>
                <a:cs typeface="Century Schoolbook"/>
              </a:rPr>
              <a:t>master</a:t>
            </a:r>
            <a:r>
              <a:rPr sz="210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device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Secondary IDE </a:t>
            </a:r>
            <a:r>
              <a:rPr sz="2100" dirty="0">
                <a:latin typeface="Century Schoolbook"/>
                <a:cs typeface="Century Schoolbook"/>
              </a:rPr>
              <a:t>channel, slave</a:t>
            </a:r>
            <a:r>
              <a:rPr sz="2100" spc="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device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1" y="5744666"/>
            <a:ext cx="5851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motherboard </a:t>
            </a:r>
            <a:r>
              <a:rPr sz="1600" spc="-10" dirty="0">
                <a:latin typeface="Arial"/>
                <a:cs typeface="Arial"/>
              </a:rPr>
              <a:t>supporting </a:t>
            </a:r>
            <a:r>
              <a:rPr sz="1600" spc="-95" dirty="0">
                <a:latin typeface="Arial"/>
                <a:cs typeface="Arial"/>
              </a:rPr>
              <a:t>PATA </a:t>
            </a:r>
            <a:r>
              <a:rPr sz="1600" spc="-10" dirty="0">
                <a:latin typeface="Arial"/>
                <a:cs typeface="Arial"/>
              </a:rPr>
              <a:t>has two </a:t>
            </a:r>
            <a:r>
              <a:rPr sz="1600" spc="-5" dirty="0">
                <a:latin typeface="Arial"/>
                <a:cs typeface="Arial"/>
              </a:rPr>
              <a:t>IDE channels; each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support a master and slave drive using a single EIDE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3505215"/>
            <a:ext cx="5455036" cy="2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0595" y="6251851"/>
            <a:ext cx="441071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latin typeface="Arial"/>
                <a:cs typeface="Arial"/>
              </a:rPr>
              <a:t>Courtesy: Course </a:t>
            </a:r>
            <a:r>
              <a:rPr sz="1600" spc="-15" dirty="0">
                <a:latin typeface="Arial"/>
                <a:cs typeface="Arial"/>
              </a:rPr>
              <a:t>Technology/Cengage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17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6419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10" dirty="0">
                <a:latin typeface="Century Schoolbook"/>
                <a:cs typeface="Century Schoolbook"/>
              </a:rPr>
              <a:t>TEPS </a:t>
            </a:r>
            <a:r>
              <a:rPr b="0" spc="-5" dirty="0">
                <a:latin typeface="Century Schoolbook"/>
                <a:cs typeface="Century Schoolbook"/>
              </a:rPr>
              <a:t>TO </a:t>
            </a:r>
            <a:r>
              <a:rPr sz="3000" b="0" dirty="0">
                <a:latin typeface="Century Schoolbook"/>
                <a:cs typeface="Century Schoolbook"/>
              </a:rPr>
              <a:t>C</a:t>
            </a:r>
            <a:r>
              <a:rPr b="0" dirty="0">
                <a:latin typeface="Century Schoolbook"/>
                <a:cs typeface="Century Schoolbook"/>
              </a:rPr>
              <a:t>ONFIGURE </a:t>
            </a:r>
            <a:r>
              <a:rPr b="0" spc="-5" dirty="0">
                <a:latin typeface="Century Schoolbook"/>
                <a:cs typeface="Century Schoolbook"/>
              </a:rPr>
              <a:t>AND </a:t>
            </a:r>
            <a:r>
              <a:rPr sz="3000" b="0" spc="-5" dirty="0">
                <a:latin typeface="Century Schoolbook"/>
                <a:cs typeface="Century Schoolbook"/>
              </a:rPr>
              <a:t>I</a:t>
            </a:r>
            <a:r>
              <a:rPr b="0" spc="-5" dirty="0">
                <a:latin typeface="Century Schoolbook"/>
                <a:cs typeface="Century Schoolbook"/>
              </a:rPr>
              <a:t>NSTALL</a:t>
            </a:r>
            <a:r>
              <a:rPr b="0" spc="150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A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10" dirty="0">
                <a:latin typeface="Century Schoolbook"/>
                <a:cs typeface="Century Schoolbook"/>
              </a:rPr>
              <a:t>P</a:t>
            </a:r>
            <a:r>
              <a:rPr b="0" spc="-10" dirty="0">
                <a:latin typeface="Century Schoolbook"/>
                <a:cs typeface="Century Schoolbook"/>
              </a:rPr>
              <a:t>ARALLEL </a:t>
            </a:r>
            <a:r>
              <a:rPr sz="3000" b="0" dirty="0">
                <a:latin typeface="Century Schoolbook"/>
                <a:cs typeface="Century Schoolbook"/>
              </a:rPr>
              <a:t>ATA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r>
              <a:rPr b="0" spc="-26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(</a:t>
            </a:r>
            <a:r>
              <a:rPr b="0" spc="-5" dirty="0">
                <a:latin typeface="Century Schoolbook"/>
                <a:cs typeface="Century Schoolbook"/>
              </a:rPr>
              <a:t>CONT</a:t>
            </a:r>
            <a:r>
              <a:rPr sz="3000" b="0" spc="-5" dirty="0">
                <a:latin typeface="Century Schoolbook"/>
                <a:cs typeface="Century Schoolbook"/>
              </a:rPr>
              <a:t>’</a:t>
            </a:r>
            <a:r>
              <a:rPr b="0" spc="-5" dirty="0">
                <a:latin typeface="Century Schoolbook"/>
                <a:cs typeface="Century Schoolbook"/>
              </a:rPr>
              <a:t>D</a:t>
            </a:r>
            <a:r>
              <a:rPr sz="3000" b="0" spc="-5" dirty="0">
                <a:latin typeface="Century Schoolbook"/>
                <a:cs typeface="Century Schoolbook"/>
              </a:rPr>
              <a:t>.)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5700"/>
            <a:ext cx="7522845" cy="17881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Master or slave </a:t>
            </a:r>
            <a:r>
              <a:rPr sz="2400" spc="-5" dirty="0">
                <a:latin typeface="Century Schoolbook"/>
                <a:cs typeface="Century Schoolbook"/>
              </a:rPr>
              <a:t>designations are made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by: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Setting jumpers or DIP</a:t>
            </a:r>
            <a:r>
              <a:rPr sz="2100" spc="-4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switches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Use special cable-select </a:t>
            </a:r>
            <a:r>
              <a:rPr sz="2100" spc="-10" dirty="0">
                <a:latin typeface="Century Schoolbook"/>
                <a:cs typeface="Century Schoolbook"/>
              </a:rPr>
              <a:t>data</a:t>
            </a:r>
            <a:r>
              <a:rPr sz="2100" spc="-3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cable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Color-coded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connectors</a:t>
            </a:r>
            <a:endParaRPr sz="210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229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Blue </a:t>
            </a:r>
            <a:r>
              <a:rPr sz="1800" dirty="0">
                <a:latin typeface="Century Schoolbook"/>
                <a:cs typeface="Century Schoolbook"/>
              </a:rPr>
              <a:t>end connects </a:t>
            </a:r>
            <a:r>
              <a:rPr sz="1800" spc="-5" dirty="0">
                <a:latin typeface="Century Schoolbook"/>
                <a:cs typeface="Century Schoolbook"/>
              </a:rPr>
              <a:t>to motherboard; black </a:t>
            </a:r>
            <a:r>
              <a:rPr sz="1800" dirty="0">
                <a:latin typeface="Century Schoolbook"/>
                <a:cs typeface="Century Schoolbook"/>
              </a:rPr>
              <a:t>end connects </a:t>
            </a:r>
            <a:r>
              <a:rPr sz="1800" spc="-5" dirty="0">
                <a:latin typeface="Century Schoolbook"/>
                <a:cs typeface="Century Schoolbook"/>
              </a:rPr>
              <a:t>to</a:t>
            </a:r>
            <a:r>
              <a:rPr sz="1800" spc="-65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drive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3429060"/>
            <a:ext cx="6149004" cy="251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5" y="5973266"/>
            <a:ext cx="4272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80-conductor cable connectors are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color-coded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5" y="6251851"/>
            <a:ext cx="441071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latin typeface="Arial"/>
                <a:cs typeface="Arial"/>
              </a:rPr>
              <a:t>Courtesy: Course </a:t>
            </a:r>
            <a:r>
              <a:rPr sz="1600" spc="-15" dirty="0">
                <a:latin typeface="Arial"/>
                <a:cs typeface="Arial"/>
              </a:rPr>
              <a:t>Technology/Cengage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6419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10" dirty="0">
                <a:latin typeface="Century Schoolbook"/>
                <a:cs typeface="Century Schoolbook"/>
              </a:rPr>
              <a:t>TEPS </a:t>
            </a:r>
            <a:r>
              <a:rPr b="0" spc="-5" dirty="0">
                <a:latin typeface="Century Schoolbook"/>
                <a:cs typeface="Century Schoolbook"/>
              </a:rPr>
              <a:t>TO </a:t>
            </a:r>
            <a:r>
              <a:rPr sz="3000" b="0" dirty="0">
                <a:latin typeface="Century Schoolbook"/>
                <a:cs typeface="Century Schoolbook"/>
              </a:rPr>
              <a:t>C</a:t>
            </a:r>
            <a:r>
              <a:rPr b="0" dirty="0">
                <a:latin typeface="Century Schoolbook"/>
                <a:cs typeface="Century Schoolbook"/>
              </a:rPr>
              <a:t>ONFIGURE </a:t>
            </a:r>
            <a:r>
              <a:rPr b="0" spc="-5" dirty="0">
                <a:latin typeface="Century Schoolbook"/>
                <a:cs typeface="Century Schoolbook"/>
              </a:rPr>
              <a:t>AND </a:t>
            </a:r>
            <a:r>
              <a:rPr sz="3000" b="0" spc="-5" dirty="0">
                <a:latin typeface="Century Schoolbook"/>
                <a:cs typeface="Century Schoolbook"/>
              </a:rPr>
              <a:t>I</a:t>
            </a:r>
            <a:r>
              <a:rPr b="0" spc="-5" dirty="0">
                <a:latin typeface="Century Schoolbook"/>
                <a:cs typeface="Century Schoolbook"/>
              </a:rPr>
              <a:t>NSTALL</a:t>
            </a:r>
            <a:r>
              <a:rPr b="0" spc="150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A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10" dirty="0">
                <a:latin typeface="Century Schoolbook"/>
                <a:cs typeface="Century Schoolbook"/>
              </a:rPr>
              <a:t>P</a:t>
            </a:r>
            <a:r>
              <a:rPr b="0" spc="-10" dirty="0">
                <a:latin typeface="Century Schoolbook"/>
                <a:cs typeface="Century Schoolbook"/>
              </a:rPr>
              <a:t>ARALLEL </a:t>
            </a:r>
            <a:r>
              <a:rPr sz="3000" b="0" dirty="0">
                <a:latin typeface="Century Schoolbook"/>
                <a:cs typeface="Century Schoolbook"/>
              </a:rPr>
              <a:t>ATA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r>
              <a:rPr b="0" spc="-26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(</a:t>
            </a:r>
            <a:r>
              <a:rPr b="0" spc="-5" dirty="0">
                <a:latin typeface="Century Schoolbook"/>
                <a:cs typeface="Century Schoolbook"/>
              </a:rPr>
              <a:t>CONT</a:t>
            </a:r>
            <a:r>
              <a:rPr sz="3000" b="0" spc="-5" dirty="0">
                <a:latin typeface="Century Schoolbook"/>
                <a:cs typeface="Century Schoolbook"/>
              </a:rPr>
              <a:t>’</a:t>
            </a:r>
            <a:r>
              <a:rPr b="0" spc="-5" dirty="0">
                <a:latin typeface="Century Schoolbook"/>
                <a:cs typeface="Century Schoolbook"/>
              </a:rPr>
              <a:t>D</a:t>
            </a:r>
            <a:r>
              <a:rPr sz="3000" b="0" spc="-5" dirty="0">
                <a:latin typeface="Century Schoolbook"/>
                <a:cs typeface="Century Schoolbook"/>
              </a:rPr>
              <a:t>.)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5700"/>
            <a:ext cx="7085965" cy="17729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Motherboard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color-coding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Primary channel connector:</a:t>
            </a:r>
            <a:r>
              <a:rPr sz="2100" spc="-5" dirty="0">
                <a:latin typeface="Century Schoolbook"/>
                <a:cs typeface="Century Schoolbook"/>
              </a:rPr>
              <a:t> blue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54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Secondary </a:t>
            </a:r>
            <a:r>
              <a:rPr sz="2100" dirty="0">
                <a:latin typeface="Century Schoolbook"/>
                <a:cs typeface="Century Schoolbook"/>
              </a:rPr>
              <a:t>channel connector:</a:t>
            </a:r>
            <a:r>
              <a:rPr sz="2100" spc="-5" dirty="0">
                <a:latin typeface="Century Schoolbook"/>
                <a:cs typeface="Century Schoolbook"/>
              </a:rPr>
              <a:t> black</a:t>
            </a:r>
            <a:endParaRPr sz="2100">
              <a:latin typeface="Century Schoolbook"/>
              <a:cs typeface="Century Schoolbook"/>
            </a:endParaRPr>
          </a:p>
          <a:p>
            <a:pPr marL="652780" marR="5080" lvl="1" indent="-273050">
              <a:lnSpc>
                <a:spcPts val="2270"/>
              </a:lnSpc>
              <a:spcBef>
                <a:spcPts val="53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Ensures ATA/66/100/133 </a:t>
            </a:r>
            <a:r>
              <a:rPr sz="2100" dirty="0">
                <a:latin typeface="Century Schoolbook"/>
                <a:cs typeface="Century Schoolbook"/>
              </a:rPr>
              <a:t>hard </a:t>
            </a:r>
            <a:r>
              <a:rPr sz="2100" spc="-5" dirty="0">
                <a:latin typeface="Century Schoolbook"/>
                <a:cs typeface="Century Schoolbook"/>
              </a:rPr>
              <a:t>drive installed </a:t>
            </a:r>
            <a:r>
              <a:rPr sz="2100" dirty="0">
                <a:latin typeface="Century Schoolbook"/>
                <a:cs typeface="Century Schoolbook"/>
              </a:rPr>
              <a:t>on </a:t>
            </a:r>
            <a:r>
              <a:rPr sz="2100" spc="-5" dirty="0">
                <a:latin typeface="Century Schoolbook"/>
                <a:cs typeface="Century Schoolbook"/>
              </a:rPr>
              <a:t>the  primary IDE</a:t>
            </a:r>
            <a:r>
              <a:rPr sz="2100" dirty="0">
                <a:latin typeface="Century Schoolbook"/>
                <a:cs typeface="Century Schoolbook"/>
              </a:rPr>
              <a:t> channel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810000"/>
            <a:ext cx="5410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0284" y="5874298"/>
            <a:ext cx="2298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18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5" y="5992495"/>
            <a:ext cx="57645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The primary IDE channel connector is often color-coded as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blue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Courtesy: Course </a:t>
            </a:r>
            <a:r>
              <a:rPr sz="1600" spc="-15" dirty="0">
                <a:latin typeface="Arial"/>
                <a:cs typeface="Arial"/>
              </a:rPr>
              <a:t>Technology/Cengage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19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6419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10" dirty="0">
                <a:latin typeface="Century Schoolbook"/>
                <a:cs typeface="Century Schoolbook"/>
              </a:rPr>
              <a:t>TEPS </a:t>
            </a:r>
            <a:r>
              <a:rPr b="0" spc="-5" dirty="0">
                <a:latin typeface="Century Schoolbook"/>
                <a:cs typeface="Century Schoolbook"/>
              </a:rPr>
              <a:t>TO </a:t>
            </a:r>
            <a:r>
              <a:rPr sz="3000" b="0" dirty="0">
                <a:latin typeface="Century Schoolbook"/>
                <a:cs typeface="Century Schoolbook"/>
              </a:rPr>
              <a:t>C</a:t>
            </a:r>
            <a:r>
              <a:rPr b="0" dirty="0">
                <a:latin typeface="Century Schoolbook"/>
                <a:cs typeface="Century Schoolbook"/>
              </a:rPr>
              <a:t>ONFIGURE </a:t>
            </a:r>
            <a:r>
              <a:rPr b="0" spc="-5" dirty="0">
                <a:latin typeface="Century Schoolbook"/>
                <a:cs typeface="Century Schoolbook"/>
              </a:rPr>
              <a:t>AND </a:t>
            </a:r>
            <a:r>
              <a:rPr sz="3000" b="0" spc="-5" dirty="0">
                <a:latin typeface="Century Schoolbook"/>
                <a:cs typeface="Century Schoolbook"/>
              </a:rPr>
              <a:t>I</a:t>
            </a:r>
            <a:r>
              <a:rPr b="0" spc="-5" dirty="0">
                <a:latin typeface="Century Schoolbook"/>
                <a:cs typeface="Century Schoolbook"/>
              </a:rPr>
              <a:t>NSTALL</a:t>
            </a:r>
            <a:r>
              <a:rPr b="0" spc="150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A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10" dirty="0">
                <a:latin typeface="Century Schoolbook"/>
                <a:cs typeface="Century Schoolbook"/>
              </a:rPr>
              <a:t>P</a:t>
            </a:r>
            <a:r>
              <a:rPr b="0" spc="-10" dirty="0">
                <a:latin typeface="Century Schoolbook"/>
                <a:cs typeface="Century Schoolbook"/>
              </a:rPr>
              <a:t>ARALLEL </a:t>
            </a:r>
            <a:r>
              <a:rPr sz="3000" b="0" dirty="0">
                <a:latin typeface="Century Schoolbook"/>
                <a:cs typeface="Century Schoolbook"/>
              </a:rPr>
              <a:t>ATA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r>
              <a:rPr b="0" spc="-26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(</a:t>
            </a:r>
            <a:r>
              <a:rPr b="0" spc="-5" dirty="0">
                <a:latin typeface="Century Schoolbook"/>
                <a:cs typeface="Century Schoolbook"/>
              </a:rPr>
              <a:t>CONT</a:t>
            </a:r>
            <a:r>
              <a:rPr sz="3000" b="0" spc="-5" dirty="0">
                <a:latin typeface="Century Schoolbook"/>
                <a:cs typeface="Century Schoolbook"/>
              </a:rPr>
              <a:t>’</a:t>
            </a:r>
            <a:r>
              <a:rPr b="0" spc="-5" dirty="0">
                <a:latin typeface="Century Schoolbook"/>
                <a:cs typeface="Century Schoolbook"/>
              </a:rPr>
              <a:t>D</a:t>
            </a:r>
            <a:r>
              <a:rPr sz="3000" b="0" spc="-5" dirty="0">
                <a:latin typeface="Century Schoolbook"/>
                <a:cs typeface="Century Schoolbook"/>
              </a:rPr>
              <a:t>.)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2661"/>
            <a:ext cx="7195820" cy="8369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Step </a:t>
            </a:r>
            <a:r>
              <a:rPr sz="2400" spc="-5" dirty="0">
                <a:latin typeface="Century Schoolbook"/>
                <a:cs typeface="Century Schoolbook"/>
              </a:rPr>
              <a:t>1: </a:t>
            </a:r>
            <a:r>
              <a:rPr sz="2400" dirty="0">
                <a:latin typeface="Century Schoolbook"/>
                <a:cs typeface="Century Schoolbook"/>
              </a:rPr>
              <a:t>Open case, </a:t>
            </a:r>
            <a:r>
              <a:rPr sz="2400" spc="-5" dirty="0">
                <a:latin typeface="Century Schoolbook"/>
                <a:cs typeface="Century Schoolbook"/>
              </a:rPr>
              <a:t>decide </a:t>
            </a:r>
            <a:r>
              <a:rPr sz="2400" dirty="0">
                <a:latin typeface="Century Schoolbook"/>
                <a:cs typeface="Century Schoolbook"/>
              </a:rPr>
              <a:t>how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configure</a:t>
            </a:r>
            <a:r>
              <a:rPr sz="2400" spc="-1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31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Step </a:t>
            </a:r>
            <a:r>
              <a:rPr sz="2400" spc="-5" dirty="0">
                <a:latin typeface="Century Schoolbook"/>
                <a:cs typeface="Century Schoolbook"/>
              </a:rPr>
              <a:t>2: </a:t>
            </a:r>
            <a:r>
              <a:rPr sz="2400" dirty="0">
                <a:latin typeface="Century Schoolbook"/>
                <a:cs typeface="Century Schoolbook"/>
              </a:rPr>
              <a:t>Set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jumpers on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32" y="3610747"/>
            <a:ext cx="3564254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9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95" dirty="0">
                <a:latin typeface="Arial"/>
                <a:cs typeface="Arial"/>
              </a:rPr>
              <a:t>PATA </a:t>
            </a:r>
            <a:r>
              <a:rPr sz="1600" spc="-5" dirty="0">
                <a:latin typeface="Arial"/>
                <a:cs typeface="Arial"/>
              </a:rPr>
              <a:t>drive most likely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have  </a:t>
            </a:r>
            <a:r>
              <a:rPr sz="1600" spc="-10" dirty="0">
                <a:latin typeface="Arial"/>
                <a:cs typeface="Arial"/>
              </a:rPr>
              <a:t>diagrams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10" dirty="0">
                <a:latin typeface="Arial"/>
                <a:cs typeface="Arial"/>
              </a:rPr>
              <a:t>jumper </a:t>
            </a:r>
            <a:r>
              <a:rPr sz="1600" spc="-5" dirty="0">
                <a:latin typeface="Arial"/>
                <a:cs typeface="Arial"/>
              </a:rPr>
              <a:t>settings for master 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slave options </a:t>
            </a:r>
            <a:r>
              <a:rPr sz="1600" spc="-10" dirty="0">
                <a:latin typeface="Arial"/>
                <a:cs typeface="Arial"/>
              </a:rPr>
              <a:t>printed </a:t>
            </a:r>
            <a:r>
              <a:rPr sz="1600" spc="-5" dirty="0">
                <a:latin typeface="Arial"/>
                <a:cs typeface="Arial"/>
              </a:rPr>
              <a:t>on the drive  housing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Courtesy: </a:t>
            </a:r>
            <a:r>
              <a:rPr sz="1600" spc="-5" dirty="0">
                <a:latin typeface="Arial"/>
                <a:cs typeface="Arial"/>
              </a:rPr>
              <a:t>Course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Technology/Cengage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514600"/>
            <a:ext cx="402909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2168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H</a:t>
            </a:r>
            <a:r>
              <a:rPr b="0" spc="-10" dirty="0">
                <a:latin typeface="Century Schoolbook"/>
                <a:cs typeface="Century Schoolbook"/>
              </a:rPr>
              <a:t>ARD</a:t>
            </a:r>
            <a:r>
              <a:rPr b="0" spc="130" dirty="0">
                <a:latin typeface="Century Schoolbook"/>
                <a:cs typeface="Century Schoolbook"/>
              </a:rPr>
              <a:t>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ISKS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7373"/>
            <a:ext cx="6847840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5080" indent="-273050">
              <a:lnSpc>
                <a:spcPct val="100299"/>
              </a:lnSpc>
              <a:spcBef>
                <a:spcPts val="9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b="1" spc="-5" dirty="0">
                <a:solidFill>
                  <a:srgbClr val="5E8845"/>
                </a:solidFill>
                <a:latin typeface="Century Schoolbook"/>
                <a:cs typeface="Century Schoolbook"/>
              </a:rPr>
              <a:t>hard </a:t>
            </a:r>
            <a:r>
              <a:rPr sz="2400" b="1" dirty="0">
                <a:solidFill>
                  <a:srgbClr val="5E8845"/>
                </a:solidFill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contains one or </a:t>
            </a:r>
            <a:r>
              <a:rPr sz="2400" spc="-5" dirty="0">
                <a:latin typeface="Century Schoolbook"/>
                <a:cs typeface="Century Schoolbook"/>
              </a:rPr>
              <a:t>more </a:t>
            </a:r>
            <a:r>
              <a:rPr sz="2400" dirty="0">
                <a:latin typeface="Century Schoolbook"/>
                <a:cs typeface="Century Schoolbook"/>
              </a:rPr>
              <a:t>inflexible,  circular </a:t>
            </a:r>
            <a:r>
              <a:rPr sz="2400" spc="-5" dirty="0">
                <a:latin typeface="Century Schoolbook"/>
                <a:cs typeface="Century Schoolbook"/>
              </a:rPr>
              <a:t>platters that </a:t>
            </a:r>
            <a:r>
              <a:rPr sz="2400" dirty="0">
                <a:latin typeface="Century Schoolbook"/>
                <a:cs typeface="Century Schoolbook"/>
              </a:rPr>
              <a:t>use </a:t>
            </a:r>
            <a:r>
              <a:rPr sz="2400" spc="-5" dirty="0">
                <a:latin typeface="Century Schoolbook"/>
                <a:cs typeface="Century Schoolbook"/>
              </a:rPr>
              <a:t>magnetic particles to  </a:t>
            </a:r>
            <a:r>
              <a:rPr sz="2400" dirty="0">
                <a:latin typeface="Century Schoolbook"/>
                <a:cs typeface="Century Schoolbook"/>
              </a:rPr>
              <a:t>store </a:t>
            </a:r>
            <a:r>
              <a:rPr sz="2400" spc="-5" dirty="0">
                <a:latin typeface="Century Schoolbook"/>
                <a:cs typeface="Century Schoolbook"/>
              </a:rPr>
              <a:t>data, instructions, and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information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819393"/>
            <a:ext cx="3481334" cy="3463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59400" y="5874298"/>
            <a:ext cx="1536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7900" y="3200461"/>
            <a:ext cx="4447763" cy="281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395" y="2848479"/>
            <a:ext cx="490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Table </a:t>
            </a:r>
            <a:r>
              <a:rPr sz="1600" b="1" spc="-5" dirty="0">
                <a:latin typeface="Arial"/>
                <a:cs typeface="Arial"/>
              </a:rPr>
              <a:t>8-4 </a:t>
            </a:r>
            <a:r>
              <a:rPr sz="1600" spc="-10" dirty="0">
                <a:latin typeface="Arial"/>
                <a:cs typeface="Arial"/>
              </a:rPr>
              <a:t>Jumper </a:t>
            </a:r>
            <a:r>
              <a:rPr sz="1600" spc="-5" dirty="0">
                <a:latin typeface="Arial"/>
                <a:cs typeface="Arial"/>
              </a:rPr>
              <a:t>settings on a parallel </a:t>
            </a:r>
            <a:r>
              <a:rPr sz="1600" spc="-85" dirty="0">
                <a:latin typeface="Arial"/>
                <a:cs typeface="Arial"/>
              </a:rPr>
              <a:t>ATA </a:t>
            </a:r>
            <a:r>
              <a:rPr sz="1600" spc="-10" dirty="0">
                <a:latin typeface="Arial"/>
                <a:cs typeface="Arial"/>
              </a:rPr>
              <a:t>hard</a:t>
            </a:r>
            <a:r>
              <a:rPr sz="1600" spc="-5" dirty="0">
                <a:latin typeface="Arial"/>
                <a:cs typeface="Arial"/>
              </a:rPr>
              <a:t> drive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5" y="5973266"/>
            <a:ext cx="5797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Figure 8-37 </a:t>
            </a:r>
            <a:r>
              <a:rPr sz="1600" spc="-5" dirty="0">
                <a:latin typeface="Arial"/>
                <a:cs typeface="Arial"/>
              </a:rPr>
              <a:t>Jumper settings on a </a:t>
            </a:r>
            <a:r>
              <a:rPr sz="1600" spc="-10" dirty="0">
                <a:latin typeface="Arial"/>
                <a:cs typeface="Arial"/>
              </a:rPr>
              <a:t>hard </a:t>
            </a:r>
            <a:r>
              <a:rPr sz="1600" spc="-5" dirty="0">
                <a:latin typeface="Arial"/>
                <a:cs typeface="Arial"/>
              </a:rPr>
              <a:t>drive and their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meanings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Courtesy: Course </a:t>
            </a:r>
            <a:r>
              <a:rPr sz="1600" spc="-15" dirty="0">
                <a:latin typeface="Arial"/>
                <a:cs typeface="Arial"/>
              </a:rPr>
              <a:t>Technology/Cengage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990630"/>
            <a:ext cx="6395557" cy="1812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9870" y="5852865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20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798" y="572765"/>
            <a:ext cx="574675" cy="16275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80"/>
              </a:spcBef>
            </a:pP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A+ Guide to</a:t>
            </a:r>
            <a:r>
              <a:rPr sz="1200" spc="-7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dirty="0">
                <a:solidFill>
                  <a:srgbClr val="565F6C"/>
                </a:solidFill>
                <a:latin typeface="Century Schoolbook"/>
                <a:cs typeface="Century Schoolbook"/>
              </a:rPr>
              <a:t>Managing  and Maintaining</a:t>
            </a:r>
            <a:r>
              <a:rPr sz="1200" spc="-114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Your</a:t>
            </a:r>
            <a:endParaRPr sz="1200">
              <a:latin typeface="Century Schoolbook"/>
              <a:cs typeface="Century Schoolbook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PC,</a:t>
            </a:r>
            <a:r>
              <a:rPr sz="1200" spc="-9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dirty="0">
                <a:solidFill>
                  <a:srgbClr val="565F6C"/>
                </a:solidFill>
                <a:latin typeface="Century Schoolbook"/>
                <a:cs typeface="Century Schoolbook"/>
              </a:rPr>
              <a:t>7e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21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6419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10" dirty="0">
                <a:latin typeface="Century Schoolbook"/>
                <a:cs typeface="Century Schoolbook"/>
              </a:rPr>
              <a:t>TEPS </a:t>
            </a:r>
            <a:r>
              <a:rPr b="0" spc="-5" dirty="0">
                <a:latin typeface="Century Schoolbook"/>
                <a:cs typeface="Century Schoolbook"/>
              </a:rPr>
              <a:t>TO </a:t>
            </a:r>
            <a:r>
              <a:rPr sz="3000" b="0" dirty="0">
                <a:latin typeface="Century Schoolbook"/>
                <a:cs typeface="Century Schoolbook"/>
              </a:rPr>
              <a:t>C</a:t>
            </a:r>
            <a:r>
              <a:rPr b="0" dirty="0">
                <a:latin typeface="Century Schoolbook"/>
                <a:cs typeface="Century Schoolbook"/>
              </a:rPr>
              <a:t>ONFIGURE </a:t>
            </a:r>
            <a:r>
              <a:rPr b="0" spc="-5" dirty="0">
                <a:latin typeface="Century Schoolbook"/>
                <a:cs typeface="Century Schoolbook"/>
              </a:rPr>
              <a:t>AND </a:t>
            </a:r>
            <a:r>
              <a:rPr sz="3000" b="0" spc="-5" dirty="0">
                <a:latin typeface="Century Schoolbook"/>
                <a:cs typeface="Century Schoolbook"/>
              </a:rPr>
              <a:t>I</a:t>
            </a:r>
            <a:r>
              <a:rPr b="0" spc="-5" dirty="0">
                <a:latin typeface="Century Schoolbook"/>
                <a:cs typeface="Century Schoolbook"/>
              </a:rPr>
              <a:t>NSTALL</a:t>
            </a:r>
            <a:r>
              <a:rPr b="0" spc="150" dirty="0">
                <a:latin typeface="Century Schoolbook"/>
                <a:cs typeface="Century Schoolbook"/>
              </a:rPr>
              <a:t> </a:t>
            </a:r>
            <a:r>
              <a:rPr b="0" dirty="0">
                <a:latin typeface="Century Schoolbook"/>
                <a:cs typeface="Century Schoolbook"/>
              </a:rPr>
              <a:t>A</a:t>
            </a:r>
            <a:endParaRPr sz="3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3000" b="0" spc="-10" dirty="0">
                <a:latin typeface="Century Schoolbook"/>
                <a:cs typeface="Century Schoolbook"/>
              </a:rPr>
              <a:t>P</a:t>
            </a:r>
            <a:r>
              <a:rPr b="0" spc="-10" dirty="0">
                <a:latin typeface="Century Schoolbook"/>
                <a:cs typeface="Century Schoolbook"/>
              </a:rPr>
              <a:t>ARALLEL </a:t>
            </a:r>
            <a:r>
              <a:rPr sz="3000" b="0" dirty="0">
                <a:latin typeface="Century Schoolbook"/>
                <a:cs typeface="Century Schoolbook"/>
              </a:rPr>
              <a:t>ATA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r>
              <a:rPr b="0" spc="-26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(</a:t>
            </a:r>
            <a:r>
              <a:rPr b="0" spc="-5" dirty="0">
                <a:latin typeface="Century Schoolbook"/>
                <a:cs typeface="Century Schoolbook"/>
              </a:rPr>
              <a:t>CONT</a:t>
            </a:r>
            <a:r>
              <a:rPr sz="3000" b="0" spc="-5" dirty="0">
                <a:latin typeface="Century Schoolbook"/>
                <a:cs typeface="Century Schoolbook"/>
              </a:rPr>
              <a:t>’</a:t>
            </a:r>
            <a:r>
              <a:rPr b="0" spc="-5" dirty="0">
                <a:latin typeface="Century Schoolbook"/>
                <a:cs typeface="Century Schoolbook"/>
              </a:rPr>
              <a:t>D</a:t>
            </a:r>
            <a:r>
              <a:rPr sz="3000" b="0" spc="-5" dirty="0">
                <a:latin typeface="Century Schoolbook"/>
                <a:cs typeface="Century Schoolbook"/>
              </a:rPr>
              <a:t>.)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555310"/>
            <a:ext cx="7085330" cy="38582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8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Step </a:t>
            </a:r>
            <a:r>
              <a:rPr sz="2400" spc="-5" dirty="0">
                <a:latin typeface="Century Schoolbook"/>
                <a:cs typeface="Century Schoolbook"/>
              </a:rPr>
              <a:t>3: Mount the </a:t>
            </a:r>
            <a:r>
              <a:rPr sz="2400" dirty="0">
                <a:latin typeface="Century Schoolbook"/>
                <a:cs typeface="Century Schoolbook"/>
              </a:rPr>
              <a:t>drive in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bay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Remove bay </a:t>
            </a:r>
            <a:r>
              <a:rPr sz="2100" dirty="0">
                <a:latin typeface="Century Schoolbook"/>
                <a:cs typeface="Century Schoolbook"/>
              </a:rPr>
              <a:t>from case </a:t>
            </a:r>
            <a:r>
              <a:rPr sz="2100" spc="-5" dirty="0">
                <a:latin typeface="Century Schoolbook"/>
                <a:cs typeface="Century Schoolbook"/>
              </a:rPr>
              <a:t>and </a:t>
            </a:r>
            <a:r>
              <a:rPr sz="2100" dirty="0">
                <a:latin typeface="Century Schoolbook"/>
                <a:cs typeface="Century Schoolbook"/>
              </a:rPr>
              <a:t>insert hard </a:t>
            </a:r>
            <a:r>
              <a:rPr sz="2100" spc="-5" dirty="0">
                <a:latin typeface="Century Schoolbook"/>
                <a:cs typeface="Century Schoolbook"/>
              </a:rPr>
              <a:t>drive </a:t>
            </a:r>
            <a:r>
              <a:rPr sz="2100" dirty="0">
                <a:latin typeface="Century Schoolbook"/>
                <a:cs typeface="Century Schoolbook"/>
              </a:rPr>
              <a:t>in</a:t>
            </a:r>
            <a:r>
              <a:rPr sz="2100" spc="-7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bay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Securely mount </a:t>
            </a:r>
            <a:r>
              <a:rPr sz="2100" spc="-5" dirty="0">
                <a:latin typeface="Century Schoolbook"/>
                <a:cs typeface="Century Schoolbook"/>
              </a:rPr>
              <a:t>drive </a:t>
            </a:r>
            <a:r>
              <a:rPr sz="2100" dirty="0">
                <a:latin typeface="Century Schoolbook"/>
                <a:cs typeface="Century Schoolbook"/>
              </a:rPr>
              <a:t>in </a:t>
            </a:r>
            <a:r>
              <a:rPr sz="2100" spc="-5" dirty="0">
                <a:latin typeface="Century Schoolbook"/>
                <a:cs typeface="Century Schoolbook"/>
              </a:rPr>
              <a:t>the</a:t>
            </a:r>
            <a:r>
              <a:rPr sz="2100" spc="-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bay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Decide </a:t>
            </a:r>
            <a:r>
              <a:rPr sz="2100" dirty="0">
                <a:latin typeface="Century Schoolbook"/>
                <a:cs typeface="Century Schoolbook"/>
              </a:rPr>
              <a:t>whether </a:t>
            </a:r>
            <a:r>
              <a:rPr sz="2100" spc="-5" dirty="0">
                <a:latin typeface="Century Schoolbook"/>
                <a:cs typeface="Century Schoolbook"/>
              </a:rPr>
              <a:t>to </a:t>
            </a:r>
            <a:r>
              <a:rPr sz="2100" dirty="0">
                <a:latin typeface="Century Schoolbook"/>
                <a:cs typeface="Century Schoolbook"/>
              </a:rPr>
              <a:t>connect </a:t>
            </a:r>
            <a:r>
              <a:rPr sz="2100" spc="-10" dirty="0">
                <a:latin typeface="Century Schoolbook"/>
                <a:cs typeface="Century Schoolbook"/>
              </a:rPr>
              <a:t>data </a:t>
            </a:r>
            <a:r>
              <a:rPr sz="2100" spc="-5" dirty="0">
                <a:latin typeface="Century Schoolbook"/>
                <a:cs typeface="Century Schoolbook"/>
              </a:rPr>
              <a:t>cable before </a:t>
            </a:r>
            <a:r>
              <a:rPr sz="2100" dirty="0">
                <a:latin typeface="Century Schoolbook"/>
                <a:cs typeface="Century Schoolbook"/>
              </a:rPr>
              <a:t>or</a:t>
            </a:r>
            <a:r>
              <a:rPr sz="2100" spc="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after</a:t>
            </a:r>
            <a:endParaRPr sz="2100">
              <a:latin typeface="Century Schoolbook"/>
              <a:cs typeface="Century Schoolbook"/>
            </a:endParaRPr>
          </a:p>
          <a:p>
            <a:pPr marL="652780">
              <a:lnSpc>
                <a:spcPct val="100000"/>
              </a:lnSpc>
            </a:pPr>
            <a:r>
              <a:rPr sz="2100" dirty="0">
                <a:latin typeface="Century Schoolbook"/>
                <a:cs typeface="Century Schoolbook"/>
              </a:rPr>
              <a:t>inserting </a:t>
            </a:r>
            <a:r>
              <a:rPr sz="2100" spc="-5" dirty="0">
                <a:latin typeface="Century Schoolbook"/>
                <a:cs typeface="Century Schoolbook"/>
              </a:rPr>
              <a:t>bay inside the </a:t>
            </a:r>
            <a:r>
              <a:rPr sz="2100" dirty="0">
                <a:latin typeface="Century Schoolbook"/>
                <a:cs typeface="Century Schoolbook"/>
              </a:rPr>
              <a:t>computer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case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Place </a:t>
            </a:r>
            <a:r>
              <a:rPr sz="2100" spc="-5" dirty="0">
                <a:latin typeface="Century Schoolbook"/>
                <a:cs typeface="Century Schoolbook"/>
              </a:rPr>
              <a:t>bay back </a:t>
            </a:r>
            <a:r>
              <a:rPr sz="2100" dirty="0">
                <a:latin typeface="Century Schoolbook"/>
                <a:cs typeface="Century Schoolbook"/>
              </a:rPr>
              <a:t>into </a:t>
            </a:r>
            <a:r>
              <a:rPr sz="2100" spc="-5" dirty="0">
                <a:latin typeface="Century Schoolbook"/>
                <a:cs typeface="Century Schoolbook"/>
              </a:rPr>
              <a:t>position, </a:t>
            </a:r>
            <a:r>
              <a:rPr sz="2100" dirty="0">
                <a:latin typeface="Century Schoolbook"/>
                <a:cs typeface="Century Schoolbook"/>
              </a:rPr>
              <a:t>secure </a:t>
            </a:r>
            <a:r>
              <a:rPr sz="2100" spc="-5" dirty="0">
                <a:latin typeface="Century Schoolbook"/>
                <a:cs typeface="Century Schoolbook"/>
              </a:rPr>
              <a:t>bay </a:t>
            </a:r>
            <a:r>
              <a:rPr sz="2100" dirty="0">
                <a:latin typeface="Century Schoolbook"/>
                <a:cs typeface="Century Schoolbook"/>
              </a:rPr>
              <a:t>with</a:t>
            </a:r>
            <a:r>
              <a:rPr sz="2100" spc="-2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screws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Install </a:t>
            </a:r>
            <a:r>
              <a:rPr sz="2100" dirty="0">
                <a:latin typeface="Century Schoolbook"/>
                <a:cs typeface="Century Schoolbook"/>
              </a:rPr>
              <a:t>a </a:t>
            </a:r>
            <a:r>
              <a:rPr sz="2100" spc="-5" dirty="0">
                <a:latin typeface="Century Schoolbook"/>
                <a:cs typeface="Century Schoolbook"/>
              </a:rPr>
              <a:t>power </a:t>
            </a:r>
            <a:r>
              <a:rPr sz="2100" dirty="0">
                <a:latin typeface="Century Schoolbook"/>
                <a:cs typeface="Century Schoolbook"/>
              </a:rPr>
              <a:t>connection </a:t>
            </a:r>
            <a:r>
              <a:rPr sz="2100" spc="-5" dirty="0">
                <a:latin typeface="Century Schoolbook"/>
                <a:cs typeface="Century Schoolbook"/>
              </a:rPr>
              <a:t>to </a:t>
            </a:r>
            <a:r>
              <a:rPr sz="2100" dirty="0">
                <a:latin typeface="Century Schoolbook"/>
                <a:cs typeface="Century Schoolbook"/>
              </a:rPr>
              <a:t>each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drive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Connect </a:t>
            </a:r>
            <a:r>
              <a:rPr sz="2100" spc="-10" dirty="0">
                <a:latin typeface="Century Schoolbook"/>
                <a:cs typeface="Century Schoolbook"/>
              </a:rPr>
              <a:t>data </a:t>
            </a:r>
            <a:r>
              <a:rPr sz="2100" spc="-5" dirty="0">
                <a:latin typeface="Century Schoolbook"/>
                <a:cs typeface="Century Schoolbook"/>
              </a:rPr>
              <a:t>cable to </a:t>
            </a:r>
            <a:r>
              <a:rPr sz="2100" dirty="0">
                <a:latin typeface="Century Schoolbook"/>
                <a:cs typeface="Century Schoolbook"/>
              </a:rPr>
              <a:t>motherboard </a:t>
            </a:r>
            <a:r>
              <a:rPr sz="2100" spc="-5" dirty="0">
                <a:latin typeface="Century Schoolbook"/>
                <a:cs typeface="Century Schoolbook"/>
              </a:rPr>
              <a:t>IDE</a:t>
            </a:r>
            <a:r>
              <a:rPr sz="2100" spc="-3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connector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Connect hard drive light wiring </a:t>
            </a:r>
            <a:r>
              <a:rPr sz="2100" dirty="0">
                <a:latin typeface="Century Schoolbook"/>
                <a:cs typeface="Century Schoolbook"/>
              </a:rPr>
              <a:t>if</a:t>
            </a:r>
            <a:r>
              <a:rPr sz="2100" spc="4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necessary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Before replacing case </a:t>
            </a:r>
            <a:r>
              <a:rPr sz="2100" dirty="0">
                <a:latin typeface="Century Schoolbook"/>
                <a:cs typeface="Century Schoolbook"/>
              </a:rPr>
              <a:t>cover </a:t>
            </a:r>
            <a:r>
              <a:rPr sz="2100" spc="-5" dirty="0">
                <a:latin typeface="Century Schoolbook"/>
                <a:cs typeface="Century Schoolbook"/>
              </a:rPr>
              <a:t>verify</a:t>
            </a:r>
            <a:r>
              <a:rPr sz="2100" spc="-1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installation</a:t>
            </a:r>
            <a:endParaRPr sz="21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897066"/>
            <a:ext cx="5719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65" dirty="0">
                <a:latin typeface="Arial"/>
                <a:cs typeface="Arial"/>
              </a:rPr>
              <a:t>SATA </a:t>
            </a:r>
            <a:r>
              <a:rPr sz="1600" spc="-5" dirty="0">
                <a:latin typeface="Arial"/>
                <a:cs typeface="Arial"/>
              </a:rPr>
              <a:t>hard drive subsystem uses an internal </a:t>
            </a:r>
            <a:r>
              <a:rPr sz="1600" spc="-65" dirty="0">
                <a:latin typeface="Arial"/>
                <a:cs typeface="Arial"/>
              </a:rPr>
              <a:t>SATA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95369"/>
            <a:ext cx="7503353" cy="426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22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102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R</a:t>
            </a:r>
            <a:r>
              <a:rPr sz="3000" b="0" spc="5" dirty="0">
                <a:latin typeface="Century Schoolbook"/>
                <a:cs typeface="Century Schoolbook"/>
              </a:rPr>
              <a:t>A</a:t>
            </a:r>
            <a:r>
              <a:rPr sz="3000" b="0" spc="-5" dirty="0">
                <a:latin typeface="Century Schoolbook"/>
                <a:cs typeface="Century Schoolbook"/>
              </a:rPr>
              <a:t>ID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23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8893"/>
            <a:ext cx="7083425" cy="28448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1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Redundant Array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Independent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Disks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>
              <a:lnSpc>
                <a:spcPts val="2590"/>
              </a:lnSpc>
              <a:spcBef>
                <a:spcPts val="64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RAID: two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more </a:t>
            </a:r>
            <a:r>
              <a:rPr sz="2400" dirty="0">
                <a:latin typeface="Century Schoolbook"/>
                <a:cs typeface="Century Schoolbook"/>
              </a:rPr>
              <a:t>hard </a:t>
            </a:r>
            <a:r>
              <a:rPr sz="2400" spc="-5" dirty="0">
                <a:latin typeface="Century Schoolbook"/>
                <a:cs typeface="Century Schoolbook"/>
              </a:rPr>
              <a:t>drives </a:t>
            </a:r>
            <a:r>
              <a:rPr sz="2400" dirty="0">
                <a:latin typeface="Century Schoolbook"/>
                <a:cs typeface="Century Schoolbook"/>
              </a:rPr>
              <a:t>work </a:t>
            </a:r>
            <a:r>
              <a:rPr sz="2400" spc="-5" dirty="0">
                <a:latin typeface="Century Schoolbook"/>
                <a:cs typeface="Century Schoolbook"/>
              </a:rPr>
              <a:t>together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as  an array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19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Improves fault tolerance and</a:t>
            </a:r>
            <a:r>
              <a:rPr sz="2100" spc="-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performance</a:t>
            </a:r>
            <a:endParaRPr sz="21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10 </a:t>
            </a:r>
            <a:r>
              <a:rPr sz="2400" dirty="0">
                <a:latin typeface="Century Schoolbook"/>
                <a:cs typeface="Century Schoolbook"/>
              </a:rPr>
              <a:t>levels of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RAID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3 on </a:t>
            </a:r>
            <a:r>
              <a:rPr sz="2400" spc="-5" dirty="0">
                <a:latin typeface="Century Schoolbook"/>
                <a:cs typeface="Century Schoolbook"/>
              </a:rPr>
              <a:t>test </a:t>
            </a:r>
            <a:r>
              <a:rPr sz="2400" dirty="0">
                <a:latin typeface="Century Schoolbook"/>
                <a:cs typeface="Century Schoolbook"/>
              </a:rPr>
              <a:t>will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be: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RAID 0, </a:t>
            </a:r>
            <a:r>
              <a:rPr sz="2400" spc="-10" dirty="0">
                <a:latin typeface="Century Schoolbook"/>
                <a:cs typeface="Century Schoolbook"/>
              </a:rPr>
              <a:t>RAID </a:t>
            </a:r>
            <a:r>
              <a:rPr sz="2400" spc="-5" dirty="0">
                <a:latin typeface="Century Schoolbook"/>
                <a:cs typeface="Century Schoolbook"/>
              </a:rPr>
              <a:t>3, </a:t>
            </a:r>
            <a:r>
              <a:rPr sz="2400" spc="-10" dirty="0">
                <a:latin typeface="Century Schoolbook"/>
                <a:cs typeface="Century Schoolbook"/>
              </a:rPr>
              <a:t>RAID</a:t>
            </a:r>
            <a:r>
              <a:rPr sz="2400" spc="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5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119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RAID</a:t>
            </a:r>
            <a:r>
              <a:rPr sz="3000" b="0" spc="-65" dirty="0">
                <a:latin typeface="Century Schoolbook"/>
                <a:cs typeface="Century Schoolbook"/>
              </a:rPr>
              <a:t> </a:t>
            </a:r>
            <a:r>
              <a:rPr b="0" spc="-5" dirty="0">
                <a:latin typeface="Century Schoolbook"/>
                <a:cs typeface="Century Schoolbook"/>
              </a:rPr>
              <a:t>CONTINUED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24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2317"/>
            <a:ext cx="5542280" cy="1352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solidFill>
                  <a:srgbClr val="D2601C"/>
                </a:solidFill>
                <a:latin typeface="Century Schoolbook"/>
                <a:cs typeface="Century Schoolbook"/>
              </a:rPr>
              <a:t>RAID </a:t>
            </a:r>
            <a:r>
              <a:rPr sz="2400" dirty="0">
                <a:solidFill>
                  <a:srgbClr val="D2601C"/>
                </a:solidFill>
                <a:latin typeface="Century Schoolbook"/>
                <a:cs typeface="Century Schoolbook"/>
              </a:rPr>
              <a:t>0</a:t>
            </a:r>
            <a:r>
              <a:rPr sz="2400" dirty="0">
                <a:latin typeface="Century Schoolbook"/>
                <a:cs typeface="Century Schoolbook"/>
              </a:rPr>
              <a:t>- Striped </a:t>
            </a:r>
            <a:r>
              <a:rPr sz="2400" spc="-5" dirty="0">
                <a:latin typeface="Century Schoolbook"/>
                <a:cs typeface="Century Schoolbook"/>
              </a:rPr>
              <a:t>disk </a:t>
            </a:r>
            <a:r>
              <a:rPr sz="2400" dirty="0">
                <a:latin typeface="Century Schoolbook"/>
                <a:cs typeface="Century Schoolbook"/>
              </a:rPr>
              <a:t>without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parity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solidFill>
                  <a:srgbClr val="D2601C"/>
                </a:solidFill>
                <a:latin typeface="Century Schoolbook"/>
                <a:cs typeface="Century Schoolbook"/>
              </a:rPr>
              <a:t>RAID </a:t>
            </a:r>
            <a:r>
              <a:rPr sz="2400" dirty="0">
                <a:solidFill>
                  <a:srgbClr val="D2601C"/>
                </a:solidFill>
                <a:latin typeface="Century Schoolbook"/>
                <a:cs typeface="Century Schoolbook"/>
              </a:rPr>
              <a:t>3- </a:t>
            </a:r>
            <a:r>
              <a:rPr sz="2400" spc="-5" dirty="0">
                <a:latin typeface="Century Schoolbook"/>
                <a:cs typeface="Century Schoolbook"/>
              </a:rPr>
              <a:t>Parallel transfer </a:t>
            </a:r>
            <a:r>
              <a:rPr sz="2400" dirty="0">
                <a:latin typeface="Century Schoolbook"/>
                <a:cs typeface="Century Schoolbook"/>
              </a:rPr>
              <a:t>with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parity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solidFill>
                  <a:srgbClr val="D2601C"/>
                </a:solidFill>
                <a:latin typeface="Century Schoolbook"/>
                <a:cs typeface="Century Schoolbook"/>
              </a:rPr>
              <a:t>RAID </a:t>
            </a:r>
            <a:r>
              <a:rPr sz="2400" dirty="0">
                <a:solidFill>
                  <a:srgbClr val="D2601C"/>
                </a:solidFill>
                <a:latin typeface="Century Schoolbook"/>
                <a:cs typeface="Century Schoolbook"/>
              </a:rPr>
              <a:t>5</a:t>
            </a:r>
            <a:r>
              <a:rPr sz="2400" dirty="0">
                <a:latin typeface="Century Schoolbook"/>
                <a:cs typeface="Century Schoolbook"/>
              </a:rPr>
              <a:t>- Data striping with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parity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6570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16" y="0"/>
                </a:moveTo>
                <a:lnTo>
                  <a:pt x="225325" y="4424"/>
                </a:lnTo>
                <a:lnTo>
                  <a:pt x="178843" y="17181"/>
                </a:lnTo>
                <a:lnTo>
                  <a:pt x="136044" y="37495"/>
                </a:lnTo>
                <a:lnTo>
                  <a:pt x="97704" y="64590"/>
                </a:lnTo>
                <a:lnTo>
                  <a:pt x="64597" y="97691"/>
                </a:lnTo>
                <a:lnTo>
                  <a:pt x="37498" y="136022"/>
                </a:lnTo>
                <a:lnTo>
                  <a:pt x="17182" y="178807"/>
                </a:lnTo>
                <a:lnTo>
                  <a:pt x="4424" y="225272"/>
                </a:lnTo>
                <a:lnTo>
                  <a:pt x="0" y="274640"/>
                </a:lnTo>
                <a:lnTo>
                  <a:pt x="4424" y="324005"/>
                </a:lnTo>
                <a:lnTo>
                  <a:pt x="17182" y="370467"/>
                </a:lnTo>
                <a:lnTo>
                  <a:pt x="37498" y="413251"/>
                </a:lnTo>
                <a:lnTo>
                  <a:pt x="64597" y="451581"/>
                </a:lnTo>
                <a:lnTo>
                  <a:pt x="97704" y="484681"/>
                </a:lnTo>
                <a:lnTo>
                  <a:pt x="136044" y="511775"/>
                </a:lnTo>
                <a:lnTo>
                  <a:pt x="178843" y="532089"/>
                </a:lnTo>
                <a:lnTo>
                  <a:pt x="225325" y="544846"/>
                </a:lnTo>
                <a:lnTo>
                  <a:pt x="274716" y="549270"/>
                </a:lnTo>
                <a:lnTo>
                  <a:pt x="324069" y="544846"/>
                </a:lnTo>
                <a:lnTo>
                  <a:pt x="370520" y="532089"/>
                </a:lnTo>
                <a:lnTo>
                  <a:pt x="413294" y="511775"/>
                </a:lnTo>
                <a:lnTo>
                  <a:pt x="451614" y="484681"/>
                </a:lnTo>
                <a:lnTo>
                  <a:pt x="484706" y="451581"/>
                </a:lnTo>
                <a:lnTo>
                  <a:pt x="511794" y="413251"/>
                </a:lnTo>
                <a:lnTo>
                  <a:pt x="532102" y="370467"/>
                </a:lnTo>
                <a:lnTo>
                  <a:pt x="544856" y="324005"/>
                </a:lnTo>
                <a:lnTo>
                  <a:pt x="549280" y="274640"/>
                </a:lnTo>
                <a:lnTo>
                  <a:pt x="544856" y="225272"/>
                </a:lnTo>
                <a:lnTo>
                  <a:pt x="532102" y="178807"/>
                </a:lnTo>
                <a:lnTo>
                  <a:pt x="511794" y="136022"/>
                </a:lnTo>
                <a:lnTo>
                  <a:pt x="484706" y="97691"/>
                </a:lnTo>
                <a:lnTo>
                  <a:pt x="451614" y="64590"/>
                </a:lnTo>
                <a:lnTo>
                  <a:pt x="413294" y="37495"/>
                </a:lnTo>
                <a:lnTo>
                  <a:pt x="370520" y="17181"/>
                </a:lnTo>
                <a:lnTo>
                  <a:pt x="324069" y="4424"/>
                </a:lnTo>
                <a:lnTo>
                  <a:pt x="274716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134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RAID</a:t>
            </a:r>
            <a:r>
              <a:rPr sz="3000" b="0" spc="-80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0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5310"/>
            <a:ext cx="6304915" cy="20021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8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RAID </a:t>
            </a:r>
            <a:r>
              <a:rPr sz="2400" dirty="0">
                <a:latin typeface="Century Schoolbook"/>
                <a:cs typeface="Century Schoolbook"/>
              </a:rPr>
              <a:t>0 – Striping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Two or </a:t>
            </a:r>
            <a:r>
              <a:rPr sz="2100" spc="-5" dirty="0">
                <a:latin typeface="Century Schoolbook"/>
                <a:cs typeface="Century Schoolbook"/>
              </a:rPr>
              <a:t>more</a:t>
            </a:r>
            <a:r>
              <a:rPr sz="2100" spc="-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drives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Writes </a:t>
            </a:r>
            <a:r>
              <a:rPr sz="2100" spc="-5" dirty="0">
                <a:latin typeface="Century Schoolbook"/>
                <a:cs typeface="Century Schoolbook"/>
              </a:rPr>
              <a:t>alternate between drives </a:t>
            </a:r>
            <a:r>
              <a:rPr sz="2100" dirty="0">
                <a:latin typeface="Century Schoolbook"/>
                <a:cs typeface="Century Schoolbook"/>
              </a:rPr>
              <a:t>for</a:t>
            </a:r>
            <a:r>
              <a:rPr sz="2100" spc="-3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speed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Both drives </a:t>
            </a:r>
            <a:r>
              <a:rPr sz="2100" dirty="0">
                <a:latin typeface="Century Schoolbook"/>
                <a:cs typeface="Century Schoolbook"/>
              </a:rPr>
              <a:t>get same </a:t>
            </a:r>
            <a:r>
              <a:rPr sz="2100" spc="-5" dirty="0">
                <a:latin typeface="Century Schoolbook"/>
                <a:cs typeface="Century Schoolbook"/>
              </a:rPr>
              <a:t>drive </a:t>
            </a:r>
            <a:r>
              <a:rPr sz="2100" dirty="0">
                <a:latin typeface="Century Schoolbook"/>
                <a:cs typeface="Century Schoolbook"/>
              </a:rPr>
              <a:t>letter from</a:t>
            </a:r>
            <a:r>
              <a:rPr sz="2100" spc="-100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system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Fast </a:t>
            </a:r>
            <a:r>
              <a:rPr sz="2100" spc="-5" dirty="0">
                <a:latin typeface="Century Schoolbook"/>
                <a:cs typeface="Century Schoolbook"/>
              </a:rPr>
              <a:t>but </a:t>
            </a:r>
            <a:r>
              <a:rPr sz="2100" dirty="0">
                <a:latin typeface="Century Schoolbook"/>
                <a:cs typeface="Century Schoolbook"/>
              </a:rPr>
              <a:t>not </a:t>
            </a:r>
            <a:r>
              <a:rPr sz="2100" spc="-5" dirty="0">
                <a:latin typeface="Century Schoolbook"/>
                <a:cs typeface="Century Schoolbook"/>
              </a:rPr>
              <a:t>safe; </a:t>
            </a:r>
            <a:r>
              <a:rPr sz="2100" dirty="0">
                <a:latin typeface="Century Schoolbook"/>
                <a:cs typeface="Century Schoolbook"/>
              </a:rPr>
              <a:t>one </a:t>
            </a:r>
            <a:r>
              <a:rPr sz="2100" spc="-5" dirty="0">
                <a:latin typeface="Century Schoolbook"/>
                <a:cs typeface="Century Schoolbook"/>
              </a:rPr>
              <a:t>failure and all fails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93" y="631647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entury Schoolbook"/>
                <a:cs typeface="Century Schoolbook"/>
              </a:rPr>
              <a:t>10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45720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49530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609600" h="1219200">
                <a:moveTo>
                  <a:pt x="0" y="1219200"/>
                </a:moveTo>
                <a:lnTo>
                  <a:pt x="609600" y="1219200"/>
                </a:lnTo>
                <a:lnTo>
                  <a:pt x="609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572000"/>
            <a:ext cx="609600" cy="1600200"/>
          </a:xfrm>
          <a:custGeom>
            <a:avLst/>
            <a:gdLst/>
            <a:ahLst/>
            <a:cxnLst/>
            <a:rect l="l" t="t" r="r" b="b"/>
            <a:pathLst>
              <a:path w="609600" h="1600200">
                <a:moveTo>
                  <a:pt x="0" y="1600199"/>
                </a:moveTo>
                <a:lnTo>
                  <a:pt x="609599" y="1600199"/>
                </a:lnTo>
                <a:lnTo>
                  <a:pt x="609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5720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5105400"/>
            <a:ext cx="609600" cy="1066800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0" y="1066800"/>
                </a:moveTo>
                <a:lnTo>
                  <a:pt x="609600" y="1066800"/>
                </a:lnTo>
                <a:lnTo>
                  <a:pt x="609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4572000"/>
            <a:ext cx="609600" cy="1600200"/>
          </a:xfrm>
          <a:custGeom>
            <a:avLst/>
            <a:gdLst/>
            <a:ahLst/>
            <a:cxnLst/>
            <a:rect l="l" t="t" r="r" b="b"/>
            <a:pathLst>
              <a:path w="609600" h="1600200">
                <a:moveTo>
                  <a:pt x="0" y="1600199"/>
                </a:moveTo>
                <a:lnTo>
                  <a:pt x="609599" y="1600199"/>
                </a:lnTo>
                <a:lnTo>
                  <a:pt x="609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4800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400"/>
                </a:moveTo>
                <a:lnTo>
                  <a:pt x="685800" y="152400"/>
                </a:lnTo>
                <a:lnTo>
                  <a:pt x="685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0" y="4800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399"/>
                </a:move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49530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400"/>
                </a:moveTo>
                <a:lnTo>
                  <a:pt x="685800" y="152400"/>
                </a:lnTo>
                <a:lnTo>
                  <a:pt x="685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49530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399"/>
                </a:move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25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6570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16" y="0"/>
                </a:moveTo>
                <a:lnTo>
                  <a:pt x="225325" y="4424"/>
                </a:lnTo>
                <a:lnTo>
                  <a:pt x="178843" y="17181"/>
                </a:lnTo>
                <a:lnTo>
                  <a:pt x="136044" y="37495"/>
                </a:lnTo>
                <a:lnTo>
                  <a:pt x="97704" y="64590"/>
                </a:lnTo>
                <a:lnTo>
                  <a:pt x="64597" y="97691"/>
                </a:lnTo>
                <a:lnTo>
                  <a:pt x="37498" y="136022"/>
                </a:lnTo>
                <a:lnTo>
                  <a:pt x="17182" y="178807"/>
                </a:lnTo>
                <a:lnTo>
                  <a:pt x="4424" y="225272"/>
                </a:lnTo>
                <a:lnTo>
                  <a:pt x="0" y="274640"/>
                </a:lnTo>
                <a:lnTo>
                  <a:pt x="4424" y="324005"/>
                </a:lnTo>
                <a:lnTo>
                  <a:pt x="17182" y="370467"/>
                </a:lnTo>
                <a:lnTo>
                  <a:pt x="37498" y="413251"/>
                </a:lnTo>
                <a:lnTo>
                  <a:pt x="64597" y="451581"/>
                </a:lnTo>
                <a:lnTo>
                  <a:pt x="97704" y="484681"/>
                </a:lnTo>
                <a:lnTo>
                  <a:pt x="136044" y="511775"/>
                </a:lnTo>
                <a:lnTo>
                  <a:pt x="178843" y="532089"/>
                </a:lnTo>
                <a:lnTo>
                  <a:pt x="225325" y="544846"/>
                </a:lnTo>
                <a:lnTo>
                  <a:pt x="274716" y="549270"/>
                </a:lnTo>
                <a:lnTo>
                  <a:pt x="324069" y="544846"/>
                </a:lnTo>
                <a:lnTo>
                  <a:pt x="370520" y="532089"/>
                </a:lnTo>
                <a:lnTo>
                  <a:pt x="413294" y="511775"/>
                </a:lnTo>
                <a:lnTo>
                  <a:pt x="451614" y="484681"/>
                </a:lnTo>
                <a:lnTo>
                  <a:pt x="484706" y="451581"/>
                </a:lnTo>
                <a:lnTo>
                  <a:pt x="511794" y="413251"/>
                </a:lnTo>
                <a:lnTo>
                  <a:pt x="532102" y="370467"/>
                </a:lnTo>
                <a:lnTo>
                  <a:pt x="544856" y="324005"/>
                </a:lnTo>
                <a:lnTo>
                  <a:pt x="549280" y="274640"/>
                </a:lnTo>
                <a:lnTo>
                  <a:pt x="544856" y="225272"/>
                </a:lnTo>
                <a:lnTo>
                  <a:pt x="532102" y="178807"/>
                </a:lnTo>
                <a:lnTo>
                  <a:pt x="511794" y="136022"/>
                </a:lnTo>
                <a:lnTo>
                  <a:pt x="484706" y="97691"/>
                </a:lnTo>
                <a:lnTo>
                  <a:pt x="451614" y="64590"/>
                </a:lnTo>
                <a:lnTo>
                  <a:pt x="413294" y="37495"/>
                </a:lnTo>
                <a:lnTo>
                  <a:pt x="370520" y="17181"/>
                </a:lnTo>
                <a:lnTo>
                  <a:pt x="324069" y="4424"/>
                </a:lnTo>
                <a:lnTo>
                  <a:pt x="274716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134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RAID</a:t>
            </a:r>
            <a:r>
              <a:rPr sz="3000" b="0" spc="-80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1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66659"/>
            <a:ext cx="5220970" cy="4175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10" dirty="0">
                <a:latin typeface="Century Schoolbook"/>
                <a:cs typeface="Century Schoolbook"/>
              </a:rPr>
              <a:t>RAID </a:t>
            </a:r>
            <a:r>
              <a:rPr sz="2800" spc="-5" dirty="0">
                <a:latin typeface="Century Schoolbook"/>
                <a:cs typeface="Century Schoolbook"/>
              </a:rPr>
              <a:t>1</a:t>
            </a:r>
            <a:r>
              <a:rPr sz="2800" spc="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(Mirror)</a:t>
            </a:r>
            <a:endParaRPr sz="2800" dirty="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9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Two </a:t>
            </a:r>
            <a:r>
              <a:rPr sz="2400" spc="-5" dirty="0">
                <a:latin typeface="Century Schoolbook"/>
                <a:cs typeface="Century Schoolbook"/>
              </a:rPr>
              <a:t>drives, </a:t>
            </a:r>
            <a:r>
              <a:rPr sz="2400" dirty="0">
                <a:latin typeface="Century Schoolbook"/>
                <a:cs typeface="Century Schoolbook"/>
              </a:rPr>
              <a:t>one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controller</a:t>
            </a:r>
          </a:p>
          <a:p>
            <a:pPr marL="652780" lvl="1" indent="-273685">
              <a:lnSpc>
                <a:spcPct val="100000"/>
              </a:lnSpc>
              <a:spcBef>
                <a:spcPts val="29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same </a:t>
            </a:r>
            <a:r>
              <a:rPr sz="2400" spc="-5" dirty="0">
                <a:latin typeface="Century Schoolbook"/>
                <a:cs typeface="Century Schoolbook"/>
              </a:rPr>
              <a:t>drive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letter</a:t>
            </a:r>
          </a:p>
          <a:p>
            <a:pPr marL="652780" lvl="1" indent="-273685">
              <a:lnSpc>
                <a:spcPct val="100000"/>
              </a:lnSpc>
              <a:spcBef>
                <a:spcPts val="28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writes </a:t>
            </a:r>
            <a:r>
              <a:rPr sz="2400" spc="-5" dirty="0">
                <a:latin typeface="Century Schoolbook"/>
                <a:cs typeface="Century Schoolbook"/>
              </a:rPr>
              <a:t>are to both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</a:t>
            </a:r>
            <a:endParaRPr sz="2400" dirty="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29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Safe, </a:t>
            </a:r>
            <a:r>
              <a:rPr sz="2400" spc="-5" dirty="0">
                <a:latin typeface="Century Schoolbook"/>
                <a:cs typeface="Century Schoolbook"/>
              </a:rPr>
              <a:t>one drive </a:t>
            </a:r>
            <a:r>
              <a:rPr sz="2400" dirty="0">
                <a:latin typeface="Century Schoolbook"/>
                <a:cs typeface="Century Schoolbook"/>
              </a:rPr>
              <a:t>can fail, </a:t>
            </a:r>
            <a:r>
              <a:rPr sz="2400" spc="-5" dirty="0">
                <a:latin typeface="Century Schoolbook"/>
                <a:cs typeface="Century Schoolbook"/>
              </a:rPr>
              <a:t>but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slow</a:t>
            </a:r>
          </a:p>
          <a:p>
            <a:pPr marL="285115" indent="-273050">
              <a:lnSpc>
                <a:spcPct val="100000"/>
              </a:lnSpc>
              <a:spcBef>
                <a:spcPts val="26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10" dirty="0">
                <a:latin typeface="Century Schoolbook"/>
                <a:cs typeface="Century Schoolbook"/>
              </a:rPr>
              <a:t>RAID </a:t>
            </a:r>
            <a:r>
              <a:rPr sz="2800" spc="-5" dirty="0">
                <a:latin typeface="Century Schoolbook"/>
                <a:cs typeface="Century Schoolbook"/>
              </a:rPr>
              <a:t>1</a:t>
            </a:r>
            <a:r>
              <a:rPr sz="2800" spc="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(Duplexing)</a:t>
            </a:r>
            <a:endParaRPr sz="2800" dirty="0">
              <a:latin typeface="Century Schoolbook"/>
              <a:cs typeface="Century Schoolbook"/>
            </a:endParaRPr>
          </a:p>
          <a:p>
            <a:pPr marL="652780" indent="-273685">
              <a:lnSpc>
                <a:spcPct val="100000"/>
              </a:lnSpc>
              <a:spcBef>
                <a:spcPts val="295"/>
              </a:spcBef>
              <a:buClr>
                <a:srgbClr val="FE8537"/>
              </a:buClr>
              <a:buSzPct val="79166"/>
              <a:buChar char="•"/>
              <a:tabLst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Two </a:t>
            </a:r>
            <a:r>
              <a:rPr sz="2400" spc="-5" dirty="0">
                <a:latin typeface="Century Schoolbook"/>
                <a:cs typeface="Century Schoolbook"/>
              </a:rPr>
              <a:t>drives, two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controllers</a:t>
            </a:r>
          </a:p>
          <a:p>
            <a:pPr marL="652780" indent="-273685">
              <a:lnSpc>
                <a:spcPct val="100000"/>
              </a:lnSpc>
              <a:spcBef>
                <a:spcPts val="290"/>
              </a:spcBef>
              <a:buClr>
                <a:srgbClr val="FE8537"/>
              </a:buClr>
              <a:buSzPct val="79166"/>
              <a:buChar char="•"/>
              <a:tabLst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Writes </a:t>
            </a:r>
            <a:r>
              <a:rPr sz="2400" spc="-5" dirty="0">
                <a:latin typeface="Century Schoolbook"/>
                <a:cs typeface="Century Schoolbook"/>
              </a:rPr>
              <a:t>are to both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</a:t>
            </a:r>
            <a:endParaRPr sz="2400" dirty="0">
              <a:latin typeface="Century Schoolbook"/>
              <a:cs typeface="Century Schoolbook"/>
            </a:endParaRPr>
          </a:p>
          <a:p>
            <a:pPr marL="652780" indent="-273685">
              <a:lnSpc>
                <a:spcPct val="100000"/>
              </a:lnSpc>
              <a:spcBef>
                <a:spcPts val="290"/>
              </a:spcBef>
              <a:buClr>
                <a:srgbClr val="FE8537"/>
              </a:buClr>
              <a:buSzPct val="79166"/>
              <a:buChar char="•"/>
              <a:tabLst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Same drive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letter</a:t>
            </a:r>
          </a:p>
          <a:p>
            <a:pPr marL="652780" indent="-273685">
              <a:lnSpc>
                <a:spcPct val="100000"/>
              </a:lnSpc>
              <a:spcBef>
                <a:spcPts val="285"/>
              </a:spcBef>
              <a:buClr>
                <a:srgbClr val="FE8537"/>
              </a:buClr>
              <a:buSzPct val="79166"/>
              <a:buChar char="•"/>
              <a:tabLst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Faster and safer</a:t>
            </a:r>
            <a:endParaRPr sz="2400" dirty="0">
              <a:latin typeface="Century Schoolbook"/>
              <a:cs typeface="Century School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38837" y="1595437"/>
          <a:ext cx="609600" cy="144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990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00837" y="1595437"/>
          <a:ext cx="609600" cy="144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990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38837" y="4033837"/>
          <a:ext cx="609600" cy="144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77037" y="4033837"/>
          <a:ext cx="609600" cy="144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26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6570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16" y="0"/>
                </a:moveTo>
                <a:lnTo>
                  <a:pt x="225325" y="4424"/>
                </a:lnTo>
                <a:lnTo>
                  <a:pt x="178843" y="17181"/>
                </a:lnTo>
                <a:lnTo>
                  <a:pt x="136044" y="37495"/>
                </a:lnTo>
                <a:lnTo>
                  <a:pt x="97704" y="64590"/>
                </a:lnTo>
                <a:lnTo>
                  <a:pt x="64597" y="97691"/>
                </a:lnTo>
                <a:lnTo>
                  <a:pt x="37498" y="136022"/>
                </a:lnTo>
                <a:lnTo>
                  <a:pt x="17182" y="178807"/>
                </a:lnTo>
                <a:lnTo>
                  <a:pt x="4424" y="225272"/>
                </a:lnTo>
                <a:lnTo>
                  <a:pt x="0" y="274640"/>
                </a:lnTo>
                <a:lnTo>
                  <a:pt x="4424" y="324005"/>
                </a:lnTo>
                <a:lnTo>
                  <a:pt x="17182" y="370467"/>
                </a:lnTo>
                <a:lnTo>
                  <a:pt x="37498" y="413251"/>
                </a:lnTo>
                <a:lnTo>
                  <a:pt x="64597" y="451581"/>
                </a:lnTo>
                <a:lnTo>
                  <a:pt x="97704" y="484681"/>
                </a:lnTo>
                <a:lnTo>
                  <a:pt x="136044" y="511775"/>
                </a:lnTo>
                <a:lnTo>
                  <a:pt x="178843" y="532089"/>
                </a:lnTo>
                <a:lnTo>
                  <a:pt x="225325" y="544846"/>
                </a:lnTo>
                <a:lnTo>
                  <a:pt x="274716" y="549270"/>
                </a:lnTo>
                <a:lnTo>
                  <a:pt x="324069" y="544846"/>
                </a:lnTo>
                <a:lnTo>
                  <a:pt x="370520" y="532089"/>
                </a:lnTo>
                <a:lnTo>
                  <a:pt x="413294" y="511775"/>
                </a:lnTo>
                <a:lnTo>
                  <a:pt x="451614" y="484681"/>
                </a:lnTo>
                <a:lnTo>
                  <a:pt x="484706" y="451581"/>
                </a:lnTo>
                <a:lnTo>
                  <a:pt x="511794" y="413251"/>
                </a:lnTo>
                <a:lnTo>
                  <a:pt x="532102" y="370467"/>
                </a:lnTo>
                <a:lnTo>
                  <a:pt x="544856" y="324005"/>
                </a:lnTo>
                <a:lnTo>
                  <a:pt x="549280" y="274640"/>
                </a:lnTo>
                <a:lnTo>
                  <a:pt x="544856" y="225272"/>
                </a:lnTo>
                <a:lnTo>
                  <a:pt x="532102" y="178807"/>
                </a:lnTo>
                <a:lnTo>
                  <a:pt x="511794" y="136022"/>
                </a:lnTo>
                <a:lnTo>
                  <a:pt x="484706" y="97691"/>
                </a:lnTo>
                <a:lnTo>
                  <a:pt x="451614" y="64590"/>
                </a:lnTo>
                <a:lnTo>
                  <a:pt x="413294" y="37495"/>
                </a:lnTo>
                <a:lnTo>
                  <a:pt x="370520" y="17181"/>
                </a:lnTo>
                <a:lnTo>
                  <a:pt x="324069" y="4424"/>
                </a:lnTo>
                <a:lnTo>
                  <a:pt x="274716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134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RAID</a:t>
            </a:r>
            <a:r>
              <a:rPr sz="3000" b="0" spc="-80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5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5310"/>
            <a:ext cx="6844030" cy="19380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8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RAID </a:t>
            </a:r>
            <a:r>
              <a:rPr sz="2400" dirty="0">
                <a:latin typeface="Century Schoolbook"/>
                <a:cs typeface="Century Schoolbook"/>
              </a:rPr>
              <a:t>5 – Striping with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Parity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Three or more</a:t>
            </a:r>
            <a:r>
              <a:rPr sz="2100" spc="-20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drives</a:t>
            </a:r>
            <a:endParaRPr sz="2100">
              <a:latin typeface="Century Schoolbook"/>
              <a:cs typeface="Century Schoolbook"/>
            </a:endParaRPr>
          </a:p>
          <a:p>
            <a:pPr marL="652780" marR="33655" lvl="1" indent="-27305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Writes </a:t>
            </a:r>
            <a:r>
              <a:rPr sz="2100" spc="-5" dirty="0">
                <a:latin typeface="Century Schoolbook"/>
                <a:cs typeface="Century Schoolbook"/>
              </a:rPr>
              <a:t>alternate Data, </a:t>
            </a:r>
            <a:r>
              <a:rPr sz="2100" dirty="0">
                <a:latin typeface="Century Schoolbook"/>
                <a:cs typeface="Century Schoolbook"/>
              </a:rPr>
              <a:t>Data, </a:t>
            </a:r>
            <a:r>
              <a:rPr sz="2100" spc="-5" dirty="0">
                <a:latin typeface="Century Schoolbook"/>
                <a:cs typeface="Century Schoolbook"/>
              </a:rPr>
              <a:t>Parity; </a:t>
            </a:r>
            <a:r>
              <a:rPr sz="2100" spc="-10" dirty="0">
                <a:latin typeface="Century Schoolbook"/>
                <a:cs typeface="Century Schoolbook"/>
              </a:rPr>
              <a:t>Data, </a:t>
            </a:r>
            <a:r>
              <a:rPr sz="2100" dirty="0">
                <a:latin typeface="Century Schoolbook"/>
                <a:cs typeface="Century Schoolbook"/>
              </a:rPr>
              <a:t>Parity,  </a:t>
            </a:r>
            <a:r>
              <a:rPr sz="2100" spc="-5" dirty="0">
                <a:latin typeface="Century Schoolbook"/>
                <a:cs typeface="Century Schoolbook"/>
              </a:rPr>
              <a:t>Data; Parity, </a:t>
            </a:r>
            <a:r>
              <a:rPr sz="2100" spc="-10" dirty="0">
                <a:latin typeface="Century Schoolbook"/>
                <a:cs typeface="Century Schoolbook"/>
              </a:rPr>
              <a:t>Data,</a:t>
            </a:r>
            <a:r>
              <a:rPr sz="2100" spc="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Data</a:t>
            </a:r>
            <a:endParaRPr sz="21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Any </a:t>
            </a:r>
            <a:r>
              <a:rPr sz="2100" dirty="0">
                <a:latin typeface="Century Schoolbook"/>
                <a:cs typeface="Century Schoolbook"/>
              </a:rPr>
              <a:t>one </a:t>
            </a:r>
            <a:r>
              <a:rPr sz="2100" spc="-5" dirty="0">
                <a:latin typeface="Century Schoolbook"/>
                <a:cs typeface="Century Schoolbook"/>
              </a:rPr>
              <a:t>drive </a:t>
            </a:r>
            <a:r>
              <a:rPr sz="2100" dirty="0">
                <a:latin typeface="Century Schoolbook"/>
                <a:cs typeface="Century Schoolbook"/>
              </a:rPr>
              <a:t>can </a:t>
            </a:r>
            <a:r>
              <a:rPr sz="2100" spc="-5" dirty="0">
                <a:latin typeface="Century Schoolbook"/>
                <a:cs typeface="Century Schoolbook"/>
              </a:rPr>
              <a:t>fail and </a:t>
            </a:r>
            <a:r>
              <a:rPr sz="2100" dirty="0">
                <a:latin typeface="Century Schoolbook"/>
                <a:cs typeface="Century Schoolbook"/>
              </a:rPr>
              <a:t>system can </a:t>
            </a:r>
            <a:r>
              <a:rPr sz="2100" spc="-5" dirty="0">
                <a:latin typeface="Century Schoolbook"/>
                <a:cs typeface="Century Schoolbook"/>
              </a:rPr>
              <a:t>“heal”</a:t>
            </a:r>
            <a:r>
              <a:rPr sz="2100" spc="-2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itself</a:t>
            </a:r>
            <a:endParaRPr sz="21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695" y="623996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8</a:t>
            </a:r>
            <a:endParaRPr sz="1800">
              <a:latin typeface="Century Schoolbook"/>
              <a:cs typeface="Century School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09837" y="4491037"/>
          <a:ext cx="762000" cy="175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7953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76637" y="4491037"/>
          <a:ext cx="762000" cy="175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7953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67237" y="4491037"/>
          <a:ext cx="762000" cy="175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7953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A435B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853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27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798" y="572765"/>
            <a:ext cx="574675" cy="16275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80"/>
              </a:spcBef>
            </a:pP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A+ Guide to</a:t>
            </a:r>
            <a:r>
              <a:rPr sz="1200" spc="-7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dirty="0">
                <a:solidFill>
                  <a:srgbClr val="565F6C"/>
                </a:solidFill>
                <a:latin typeface="Century Schoolbook"/>
                <a:cs typeface="Century Schoolbook"/>
              </a:rPr>
              <a:t>Managing  and Maintaining</a:t>
            </a:r>
            <a:r>
              <a:rPr sz="1200" spc="-114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Your</a:t>
            </a:r>
            <a:endParaRPr sz="1200">
              <a:latin typeface="Century Schoolbook"/>
              <a:cs typeface="Century Schoolbook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PC,</a:t>
            </a:r>
            <a:r>
              <a:rPr sz="1200" spc="-9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200" dirty="0">
                <a:solidFill>
                  <a:srgbClr val="565F6C"/>
                </a:solidFill>
                <a:latin typeface="Century Schoolbook"/>
                <a:cs typeface="Century Schoolbook"/>
              </a:rPr>
              <a:t>7e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4710"/>
            <a:ext cx="616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I</a:t>
            </a:r>
            <a:r>
              <a:rPr dirty="0"/>
              <a:t>NTERFACES </a:t>
            </a:r>
            <a:r>
              <a:rPr sz="3000" dirty="0"/>
              <a:t>/ </a:t>
            </a:r>
            <a:r>
              <a:rPr spc="-5" dirty="0"/>
              <a:t>STANDARDS </a:t>
            </a:r>
            <a:r>
              <a:rPr dirty="0"/>
              <a:t>OF</a:t>
            </a:r>
            <a:r>
              <a:rPr spc="490" dirty="0"/>
              <a:t> </a:t>
            </a:r>
            <a:r>
              <a:rPr spc="-5" dirty="0"/>
              <a:t>HDD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35940" y="1555310"/>
            <a:ext cx="7296784" cy="38049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8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Serial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ATA</a:t>
            </a:r>
            <a:endParaRPr sz="2400" dirty="0">
              <a:latin typeface="Century Schoolbook"/>
              <a:cs typeface="Century Schoolbook"/>
            </a:endParaRPr>
          </a:p>
          <a:p>
            <a:pPr marL="652780" marR="170815" lvl="1" indent="-273050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Motherboard or </a:t>
            </a:r>
            <a:r>
              <a:rPr sz="2100" spc="-5" dirty="0">
                <a:latin typeface="Century Schoolbook"/>
                <a:cs typeface="Century Schoolbook"/>
              </a:rPr>
              <a:t>expansion </a:t>
            </a:r>
            <a:r>
              <a:rPr sz="2100" dirty="0">
                <a:latin typeface="Century Schoolbook"/>
                <a:cs typeface="Century Schoolbook"/>
              </a:rPr>
              <a:t>card can </a:t>
            </a:r>
            <a:r>
              <a:rPr sz="2100" spc="-5" dirty="0">
                <a:latin typeface="Century Schoolbook"/>
                <a:cs typeface="Century Schoolbook"/>
              </a:rPr>
              <a:t>provide </a:t>
            </a:r>
            <a:r>
              <a:rPr sz="2100" dirty="0">
                <a:latin typeface="Century Schoolbook"/>
                <a:cs typeface="Century Schoolbook"/>
              </a:rPr>
              <a:t>external  </a:t>
            </a:r>
            <a:r>
              <a:rPr sz="2100" spc="-5" dirty="0">
                <a:latin typeface="Century Schoolbook"/>
                <a:cs typeface="Century Schoolbook"/>
              </a:rPr>
              <a:t>SATA </a:t>
            </a:r>
            <a:r>
              <a:rPr sz="2100" dirty="0">
                <a:latin typeface="Century Schoolbook"/>
                <a:cs typeface="Century Schoolbook"/>
              </a:rPr>
              <a:t>(eSATA) </a:t>
            </a:r>
            <a:r>
              <a:rPr sz="2100" spc="-5" dirty="0">
                <a:latin typeface="Century Schoolbook"/>
                <a:cs typeface="Century Schoolbook"/>
              </a:rPr>
              <a:t>ports </a:t>
            </a:r>
            <a:r>
              <a:rPr sz="2100" dirty="0">
                <a:latin typeface="Century Schoolbook"/>
                <a:cs typeface="Century Schoolbook"/>
              </a:rPr>
              <a:t>for </a:t>
            </a:r>
            <a:r>
              <a:rPr sz="2100" spc="-5" dirty="0">
                <a:latin typeface="Century Schoolbook"/>
                <a:cs typeface="Century Schoolbook"/>
              </a:rPr>
              <a:t>external</a:t>
            </a:r>
            <a:r>
              <a:rPr sz="2100" spc="-15" dirty="0">
                <a:latin typeface="Century Schoolbook"/>
                <a:cs typeface="Century Schoolbook"/>
              </a:rPr>
              <a:t> </a:t>
            </a:r>
            <a:r>
              <a:rPr sz="2100" spc="-5" dirty="0">
                <a:latin typeface="Century Schoolbook"/>
                <a:cs typeface="Century Schoolbook"/>
              </a:rPr>
              <a:t>drives</a:t>
            </a:r>
            <a:endParaRPr sz="2100" dirty="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Century Schoolbook"/>
                <a:cs typeface="Century Schoolbook"/>
              </a:rPr>
              <a:t>External SATA</a:t>
            </a:r>
            <a:r>
              <a:rPr sz="2100" dirty="0">
                <a:latin typeface="Century Schoolbook"/>
                <a:cs typeface="Century Schoolbook"/>
              </a:rPr>
              <a:t> (eSATA)</a:t>
            </a: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Century Schoolbook"/>
                <a:cs typeface="Century Schoolbook"/>
              </a:rPr>
              <a:t>Up </a:t>
            </a:r>
            <a:r>
              <a:rPr sz="1800" spc="-5" dirty="0">
                <a:latin typeface="Century Schoolbook"/>
                <a:cs typeface="Century Schoolbook"/>
              </a:rPr>
              <a:t>to six times faster than USB </a:t>
            </a:r>
            <a:r>
              <a:rPr sz="1800" dirty="0">
                <a:latin typeface="Century Schoolbook"/>
                <a:cs typeface="Century Schoolbook"/>
              </a:rPr>
              <a:t>or</a:t>
            </a:r>
            <a:r>
              <a:rPr sz="1800" spc="3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FireWire</a:t>
            </a:r>
            <a:endParaRPr sz="1800" dirty="0">
              <a:latin typeface="Century Schoolbook"/>
              <a:cs typeface="Century Schoolbook"/>
            </a:endParaRPr>
          </a:p>
          <a:p>
            <a:pPr marL="927100" marR="5080" lvl="2" indent="-182880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eSATA drives use special external shielded serial ATA cable  </a:t>
            </a:r>
            <a:r>
              <a:rPr sz="1800" dirty="0">
                <a:latin typeface="Century Schoolbook"/>
                <a:cs typeface="Century Schoolbook"/>
              </a:rPr>
              <a:t>up </a:t>
            </a:r>
            <a:r>
              <a:rPr sz="1800" spc="-5" dirty="0">
                <a:latin typeface="Century Schoolbook"/>
                <a:cs typeface="Century Schoolbook"/>
              </a:rPr>
              <a:t>to </a:t>
            </a:r>
            <a:r>
              <a:rPr sz="1800" dirty="0">
                <a:latin typeface="Century Schoolbook"/>
                <a:cs typeface="Century Schoolbook"/>
              </a:rPr>
              <a:t>2 </a:t>
            </a:r>
            <a:r>
              <a:rPr sz="1800" spc="-5" dirty="0">
                <a:latin typeface="Century Schoolbook"/>
                <a:cs typeface="Century Schoolbook"/>
              </a:rPr>
              <a:t>meters</a:t>
            </a:r>
            <a:r>
              <a:rPr sz="1800" spc="-1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long</a:t>
            </a:r>
          </a:p>
          <a:p>
            <a:pPr marL="652780" lvl="1" indent="-273685">
              <a:lnSpc>
                <a:spcPct val="100000"/>
              </a:lnSpc>
              <a:spcBef>
                <a:spcPts val="495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Century Schoolbook"/>
                <a:cs typeface="Century Schoolbook"/>
              </a:rPr>
              <a:t>Purchasing</a:t>
            </a:r>
            <a:r>
              <a:rPr sz="2100" spc="5" dirty="0">
                <a:latin typeface="Century Schoolbook"/>
                <a:cs typeface="Century Schoolbook"/>
              </a:rPr>
              <a:t> </a:t>
            </a:r>
            <a:r>
              <a:rPr sz="2100" dirty="0">
                <a:latin typeface="Century Schoolbook"/>
                <a:cs typeface="Century Schoolbook"/>
              </a:rPr>
              <a:t>considerations</a:t>
            </a:r>
          </a:p>
          <a:p>
            <a:pPr marL="927100" marR="525145" lvl="2" indent="-182880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SATA standards </a:t>
            </a:r>
            <a:r>
              <a:rPr sz="1800" dirty="0">
                <a:latin typeface="Century Schoolbook"/>
                <a:cs typeface="Century Schoolbook"/>
              </a:rPr>
              <a:t>for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drive </a:t>
            </a:r>
            <a:r>
              <a:rPr sz="1800" spc="-5" dirty="0">
                <a:latin typeface="Century Schoolbook"/>
                <a:cs typeface="Century Schoolbook"/>
              </a:rPr>
              <a:t>and motherboard </a:t>
            </a:r>
            <a:r>
              <a:rPr sz="1800" dirty="0">
                <a:latin typeface="Century Schoolbook"/>
                <a:cs typeface="Century Schoolbook"/>
              </a:rPr>
              <a:t>need </a:t>
            </a:r>
            <a:r>
              <a:rPr sz="1800" spc="-5" dirty="0">
                <a:latin typeface="Century Schoolbook"/>
                <a:cs typeface="Century Schoolbook"/>
              </a:rPr>
              <a:t>to  match </a:t>
            </a:r>
            <a:r>
              <a:rPr sz="1800" dirty="0">
                <a:latin typeface="Century Schoolbook"/>
                <a:cs typeface="Century Schoolbook"/>
              </a:rPr>
              <a:t>for </a:t>
            </a:r>
            <a:r>
              <a:rPr sz="1800" spc="-5" dirty="0">
                <a:latin typeface="Century Schoolbook"/>
                <a:cs typeface="Century Schoolbook"/>
              </a:rPr>
              <a:t>optimum</a:t>
            </a:r>
            <a:r>
              <a:rPr sz="1800" spc="15" dirty="0">
                <a:latin typeface="Century Schoolbook"/>
                <a:cs typeface="Century Schoolbook"/>
              </a:rPr>
              <a:t> </a:t>
            </a:r>
            <a:r>
              <a:rPr sz="1800" spc="-10" dirty="0">
                <a:latin typeface="Century Schoolbook"/>
                <a:cs typeface="Century Schoolbook"/>
              </a:rPr>
              <a:t>speed</a:t>
            </a:r>
            <a:endParaRPr sz="1800" dirty="0">
              <a:latin typeface="Century Schoolbook"/>
              <a:cs typeface="Century Schoolbook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If </a:t>
            </a:r>
            <a:r>
              <a:rPr sz="1800" dirty="0">
                <a:latin typeface="Century Schoolbook"/>
                <a:cs typeface="Century Schoolbook"/>
              </a:rPr>
              <a:t>no </a:t>
            </a:r>
            <a:r>
              <a:rPr sz="1800" spc="-5" dirty="0">
                <a:latin typeface="Century Schoolbook"/>
                <a:cs typeface="Century Schoolbook"/>
              </a:rPr>
              <a:t>match, system </a:t>
            </a:r>
            <a:r>
              <a:rPr sz="1800" dirty="0">
                <a:latin typeface="Century Schoolbook"/>
                <a:cs typeface="Century Schoolbook"/>
              </a:rPr>
              <a:t>runs </a:t>
            </a:r>
            <a:r>
              <a:rPr sz="1800" spc="-5" dirty="0">
                <a:latin typeface="Century Schoolbook"/>
                <a:cs typeface="Century Schoolbook"/>
              </a:rPr>
              <a:t>at the slower</a:t>
            </a:r>
            <a:r>
              <a:rPr sz="1800" spc="5" dirty="0">
                <a:latin typeface="Century Schoolbook"/>
                <a:cs typeface="Century Schoolbook"/>
              </a:rPr>
              <a:t> </a:t>
            </a:r>
            <a:r>
              <a:rPr sz="1800" spc="-10" dirty="0">
                <a:latin typeface="Century Schoolbook"/>
                <a:cs typeface="Century Schoolbook"/>
              </a:rPr>
              <a:t>speed</a:t>
            </a:r>
            <a:endParaRPr sz="18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545028"/>
            <a:ext cx="9366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entury Schoolbook"/>
                <a:cs typeface="Century Schoolbook"/>
              </a:rPr>
              <a:t>SCSI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1171077"/>
            <a:ext cx="8011159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Pronounced</a:t>
            </a:r>
            <a:r>
              <a:rPr sz="2800" spc="20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Scuzzy</a:t>
            </a:r>
            <a:endParaRPr sz="2800">
              <a:latin typeface="Century Schoolbook"/>
              <a:cs typeface="Century Schoolbook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Small </a:t>
            </a:r>
            <a:r>
              <a:rPr sz="2800" spc="-10" dirty="0">
                <a:latin typeface="Century Schoolbook"/>
                <a:cs typeface="Century Schoolbook"/>
              </a:rPr>
              <a:t>Computer </a:t>
            </a:r>
            <a:r>
              <a:rPr sz="2800" spc="-5" dirty="0">
                <a:latin typeface="Century Schoolbook"/>
                <a:cs typeface="Century Schoolbook"/>
              </a:rPr>
              <a:t>Systems</a:t>
            </a:r>
            <a:r>
              <a:rPr sz="2800" spc="30" dirty="0">
                <a:latin typeface="Century Schoolbook"/>
                <a:cs typeface="Century Schoolbook"/>
              </a:rPr>
              <a:t> </a:t>
            </a:r>
            <a:r>
              <a:rPr sz="2800" spc="-10" dirty="0">
                <a:latin typeface="Century Schoolbook"/>
                <a:cs typeface="Century Schoolbook"/>
              </a:rPr>
              <a:t>Interface</a:t>
            </a:r>
            <a:endParaRPr sz="2800">
              <a:latin typeface="Century Schoolbook"/>
              <a:cs typeface="Century Schoolbook"/>
            </a:endParaRPr>
          </a:p>
          <a:p>
            <a:pPr marL="285750" marR="508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For wide range of </a:t>
            </a:r>
            <a:r>
              <a:rPr sz="2800" spc="-10" dirty="0">
                <a:latin typeface="Century Schoolbook"/>
                <a:cs typeface="Century Schoolbook"/>
              </a:rPr>
              <a:t>peripheral </a:t>
            </a:r>
            <a:r>
              <a:rPr sz="2800" spc="-5" dirty="0">
                <a:latin typeface="Century Schoolbook"/>
                <a:cs typeface="Century Schoolbook"/>
              </a:rPr>
              <a:t>devices, including  hard </a:t>
            </a:r>
            <a:r>
              <a:rPr sz="2800" spc="-10" dirty="0">
                <a:latin typeface="Century Schoolbook"/>
                <a:cs typeface="Century Schoolbook"/>
              </a:rPr>
              <a:t>disks, </a:t>
            </a:r>
            <a:r>
              <a:rPr sz="2800" spc="-5" dirty="0">
                <a:latin typeface="Century Schoolbook"/>
                <a:cs typeface="Century Schoolbook"/>
              </a:rPr>
              <a:t>tape </a:t>
            </a:r>
            <a:r>
              <a:rPr sz="2800" spc="-10" dirty="0">
                <a:latin typeface="Century Schoolbook"/>
                <a:cs typeface="Century Schoolbook"/>
              </a:rPr>
              <a:t>drives, </a:t>
            </a:r>
            <a:r>
              <a:rPr sz="2800" spc="-5" dirty="0">
                <a:latin typeface="Century Schoolbook"/>
                <a:cs typeface="Century Schoolbook"/>
              </a:rPr>
              <a:t>optical </a:t>
            </a:r>
            <a:r>
              <a:rPr sz="2800" spc="-10" dirty="0">
                <a:latin typeface="Century Schoolbook"/>
                <a:cs typeface="Century Schoolbook"/>
              </a:rPr>
              <a:t>drives, </a:t>
            </a:r>
            <a:r>
              <a:rPr sz="2800" spc="5" dirty="0">
                <a:latin typeface="Century Schoolbook"/>
                <a:cs typeface="Century Schoolbook"/>
              </a:rPr>
              <a:t>CD-  </a:t>
            </a:r>
            <a:r>
              <a:rPr sz="2800" spc="-5" dirty="0">
                <a:latin typeface="Century Schoolbook"/>
                <a:cs typeface="Century Schoolbook"/>
              </a:rPr>
              <a:t>ROMs and disk</a:t>
            </a:r>
            <a:r>
              <a:rPr sz="2800" spc="1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arrays.</a:t>
            </a:r>
            <a:endParaRPr sz="2800">
              <a:latin typeface="Century Schoolbook"/>
              <a:cs typeface="Century Schoolbook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8 devices can connect </a:t>
            </a:r>
            <a:r>
              <a:rPr sz="2800" dirty="0">
                <a:latin typeface="Century Schoolbook"/>
                <a:cs typeface="Century Schoolbook"/>
              </a:rPr>
              <a:t>to </a:t>
            </a:r>
            <a:r>
              <a:rPr sz="2800" spc="-5" dirty="0">
                <a:latin typeface="Century Schoolbook"/>
                <a:cs typeface="Century Schoolbook"/>
              </a:rPr>
              <a:t>a daisy</a:t>
            </a:r>
            <a:r>
              <a:rPr sz="2800" spc="2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chain</a:t>
            </a:r>
            <a:endParaRPr sz="2800">
              <a:latin typeface="Century Schoolbook"/>
              <a:cs typeface="Century Schoolbook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This chain </a:t>
            </a:r>
            <a:r>
              <a:rPr sz="2800" spc="-10" dirty="0">
                <a:latin typeface="Century Schoolbook"/>
                <a:cs typeface="Century Schoolbook"/>
              </a:rPr>
              <a:t>must </a:t>
            </a:r>
            <a:r>
              <a:rPr sz="2800" spc="-5" dirty="0">
                <a:latin typeface="Century Schoolbook"/>
                <a:cs typeface="Century Schoolbook"/>
              </a:rPr>
              <a:t>be terminated at both</a:t>
            </a:r>
            <a:r>
              <a:rPr sz="2800" spc="70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ends</a:t>
            </a:r>
            <a:endParaRPr sz="2800">
              <a:latin typeface="Century Schoolbook"/>
              <a:cs typeface="Century Schoolbook"/>
            </a:endParaRPr>
          </a:p>
          <a:p>
            <a:pPr marL="285750" marR="8255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Each device on chain is </a:t>
            </a:r>
            <a:r>
              <a:rPr sz="2800" spc="-10" dirty="0">
                <a:latin typeface="Century Schoolbook"/>
                <a:cs typeface="Century Schoolbook"/>
              </a:rPr>
              <a:t>assigned </a:t>
            </a:r>
            <a:r>
              <a:rPr sz="2800" spc="-5" dirty="0">
                <a:latin typeface="Century Schoolbook"/>
                <a:cs typeface="Century Schoolbook"/>
              </a:rPr>
              <a:t>unique </a:t>
            </a:r>
            <a:r>
              <a:rPr sz="2800" spc="-10" dirty="0">
                <a:latin typeface="Century Schoolbook"/>
                <a:cs typeface="Century Schoolbook"/>
              </a:rPr>
              <a:t>device  </a:t>
            </a:r>
            <a:r>
              <a:rPr sz="2800" spc="-5" dirty="0">
                <a:latin typeface="Century Schoolbook"/>
                <a:cs typeface="Century Schoolbook"/>
              </a:rPr>
              <a:t>ID number </a:t>
            </a:r>
            <a:r>
              <a:rPr sz="2800" spc="-10" dirty="0">
                <a:latin typeface="Century Schoolbook"/>
                <a:cs typeface="Century Schoolbook"/>
              </a:rPr>
              <a:t>that </a:t>
            </a:r>
            <a:r>
              <a:rPr sz="2800" spc="-5" dirty="0">
                <a:latin typeface="Century Schoolbook"/>
                <a:cs typeface="Century Schoolbook"/>
              </a:rPr>
              <a:t>is determined by jumpers or  DIP switches</a:t>
            </a:r>
            <a:endParaRPr sz="2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84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entury Schoolbook"/>
                <a:cs typeface="Century Schoolbook"/>
              </a:rPr>
              <a:t>A </a:t>
            </a:r>
            <a:r>
              <a:rPr sz="3000" b="0" spc="-10" dirty="0">
                <a:latin typeface="Century Schoolbook"/>
                <a:cs typeface="Century Schoolbook"/>
              </a:rPr>
              <a:t>H</a:t>
            </a:r>
            <a:r>
              <a:rPr b="0" spc="-10" dirty="0">
                <a:latin typeface="Century Schoolbook"/>
                <a:cs typeface="Century Schoolbook"/>
              </a:rPr>
              <a:t>ARD </a:t>
            </a:r>
            <a:r>
              <a:rPr sz="3000" b="0" spc="-5" dirty="0">
                <a:latin typeface="Century Schoolbook"/>
                <a:cs typeface="Century Schoolbook"/>
              </a:rPr>
              <a:t>D</a:t>
            </a:r>
            <a:r>
              <a:rPr b="0" spc="-5" dirty="0">
                <a:latin typeface="Century Schoolbook"/>
                <a:cs typeface="Century Schoolbook"/>
              </a:rPr>
              <a:t>ISK</a:t>
            </a:r>
            <a:r>
              <a:rPr b="0" spc="29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AYOUT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2209800"/>
            <a:ext cx="85344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9400" y="5874298"/>
            <a:ext cx="1536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3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3039"/>
            <a:ext cx="674306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IDE</a:t>
            </a:r>
            <a:r>
              <a:rPr sz="2800" spc="-1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drives-</a:t>
            </a:r>
            <a:endParaRPr sz="2800">
              <a:latin typeface="Century Schoolbook"/>
              <a:cs typeface="Century Schoolbook"/>
            </a:endParaRPr>
          </a:p>
          <a:p>
            <a:pPr marL="652780" marR="68580" lvl="1" indent="-27305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originally developed as alternative to more  </a:t>
            </a:r>
            <a:r>
              <a:rPr sz="2400" dirty="0">
                <a:latin typeface="Century Schoolbook"/>
                <a:cs typeface="Century Schoolbook"/>
              </a:rPr>
              <a:t>expensive SCSI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drives.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Modern </a:t>
            </a:r>
            <a:r>
              <a:rPr sz="2400" spc="-5" dirty="0">
                <a:latin typeface="Century Schoolbook"/>
                <a:cs typeface="Century Schoolbook"/>
              </a:rPr>
              <a:t>versions </a:t>
            </a:r>
            <a:r>
              <a:rPr sz="2400" dirty="0">
                <a:latin typeface="Century Schoolbook"/>
                <a:cs typeface="Century Schoolbook"/>
              </a:rPr>
              <a:t>called </a:t>
            </a:r>
            <a:r>
              <a:rPr sz="2400" spc="-5" dirty="0">
                <a:latin typeface="Century Schoolbook"/>
                <a:cs typeface="Century Schoolbook"/>
              </a:rPr>
              <a:t>EIDE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drives.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Support up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4 </a:t>
            </a:r>
            <a:r>
              <a:rPr sz="2400" spc="-5" dirty="0">
                <a:latin typeface="Century Schoolbook"/>
                <a:cs typeface="Century Schoolbook"/>
              </a:rPr>
              <a:t>multigigabyte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drives.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you </a:t>
            </a:r>
            <a:r>
              <a:rPr sz="2400" dirty="0">
                <a:latin typeface="Century Schoolbook"/>
                <a:cs typeface="Century Schoolbook"/>
              </a:rPr>
              <a:t>want </a:t>
            </a:r>
            <a:r>
              <a:rPr sz="2400" spc="-5" dirty="0">
                <a:latin typeface="Century Schoolbook"/>
                <a:cs typeface="Century Schoolbook"/>
              </a:rPr>
              <a:t>more devices, </a:t>
            </a:r>
            <a:r>
              <a:rPr sz="2400" dirty="0">
                <a:latin typeface="Century Schoolbook"/>
                <a:cs typeface="Century Schoolbook"/>
              </a:rPr>
              <a:t>use </a:t>
            </a:r>
            <a:r>
              <a:rPr sz="2400" spc="-5" dirty="0">
                <a:latin typeface="Century Schoolbook"/>
                <a:cs typeface="Century Schoolbook"/>
              </a:rPr>
              <a:t>SCSI </a:t>
            </a:r>
            <a:r>
              <a:rPr sz="2400" dirty="0">
                <a:latin typeface="Century Schoolbook"/>
                <a:cs typeface="Century Schoolbook"/>
              </a:rPr>
              <a:t>or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USB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Low-level formatted at the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factory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06725"/>
            <a:ext cx="1209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SATA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145789"/>
            <a:ext cx="7151370" cy="41198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7020" marR="1112520" indent="-274320">
              <a:lnSpc>
                <a:spcPts val="1939"/>
              </a:lnSpc>
              <a:spcBef>
                <a:spcPts val="345"/>
              </a:spcBef>
              <a:buClr>
                <a:srgbClr val="FE8537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Serial ATA </a:t>
            </a:r>
            <a:r>
              <a:rPr sz="1800" dirty="0">
                <a:latin typeface="Century Schoolbook"/>
                <a:cs typeface="Century Schoolbook"/>
              </a:rPr>
              <a:t>was </a:t>
            </a:r>
            <a:r>
              <a:rPr sz="1800" spc="-5" dirty="0">
                <a:latin typeface="Century Schoolbook"/>
                <a:cs typeface="Century Schoolbook"/>
              </a:rPr>
              <a:t>designed to </a:t>
            </a:r>
            <a:r>
              <a:rPr sz="1800" dirty="0">
                <a:latin typeface="Century Schoolbook"/>
                <a:cs typeface="Century Schoolbook"/>
              </a:rPr>
              <a:t>replace </a:t>
            </a:r>
            <a:r>
              <a:rPr sz="1800" spc="-5" dirty="0">
                <a:latin typeface="Century Schoolbook"/>
                <a:cs typeface="Century Schoolbook"/>
              </a:rPr>
              <a:t>the older ATA </a:t>
            </a:r>
            <a:r>
              <a:rPr sz="1800" dirty="0">
                <a:latin typeface="Century Schoolbook"/>
                <a:cs typeface="Century Schoolbook"/>
              </a:rPr>
              <a:t>(AT  </a:t>
            </a:r>
            <a:r>
              <a:rPr sz="1800" spc="-5" dirty="0">
                <a:latin typeface="Century Schoolbook"/>
                <a:cs typeface="Century Schoolbook"/>
              </a:rPr>
              <a:t>Attachment) standard (also </a:t>
            </a:r>
            <a:r>
              <a:rPr sz="1800" dirty="0">
                <a:latin typeface="Century Schoolbook"/>
                <a:cs typeface="Century Schoolbook"/>
              </a:rPr>
              <a:t>known </a:t>
            </a:r>
            <a:r>
              <a:rPr sz="1800" spc="-5" dirty="0">
                <a:latin typeface="Century Schoolbook"/>
                <a:cs typeface="Century Schoolbook"/>
              </a:rPr>
              <a:t>as</a:t>
            </a:r>
            <a:r>
              <a:rPr sz="1800" spc="1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EIDE).</a:t>
            </a:r>
            <a:endParaRPr sz="1800">
              <a:latin typeface="Century Schoolbook"/>
              <a:cs typeface="Century Schoolbook"/>
            </a:endParaRPr>
          </a:p>
          <a:p>
            <a:pPr marL="287020" marR="203835" indent="-274320">
              <a:lnSpc>
                <a:spcPct val="90100"/>
              </a:lnSpc>
              <a:spcBef>
                <a:spcPts val="575"/>
              </a:spcBef>
              <a:buClr>
                <a:srgbClr val="FE8537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It </a:t>
            </a:r>
            <a:r>
              <a:rPr sz="1800" dirty="0">
                <a:latin typeface="Century Schoolbook"/>
                <a:cs typeface="Century Schoolbook"/>
              </a:rPr>
              <a:t>is </a:t>
            </a:r>
            <a:r>
              <a:rPr sz="1800" spc="-5" dirty="0">
                <a:latin typeface="Century Schoolbook"/>
                <a:cs typeface="Century Schoolbook"/>
              </a:rPr>
              <a:t>able to </a:t>
            </a:r>
            <a:r>
              <a:rPr sz="1800" dirty="0">
                <a:latin typeface="Century Schoolbook"/>
                <a:cs typeface="Century Schoolbook"/>
              </a:rPr>
              <a:t>use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spc="-10" dirty="0">
                <a:latin typeface="Century Schoolbook"/>
                <a:cs typeface="Century Schoolbook"/>
              </a:rPr>
              <a:t>same </a:t>
            </a:r>
            <a:r>
              <a:rPr sz="1800" dirty="0">
                <a:latin typeface="Century Schoolbook"/>
                <a:cs typeface="Century Schoolbook"/>
              </a:rPr>
              <a:t>low level </a:t>
            </a:r>
            <a:r>
              <a:rPr sz="1800" spc="-5" dirty="0">
                <a:latin typeface="Century Schoolbook"/>
                <a:cs typeface="Century Schoolbook"/>
              </a:rPr>
              <a:t>commands, but serial ATA  host-adapters and devices communicate </a:t>
            </a:r>
            <a:r>
              <a:rPr sz="1800" dirty="0">
                <a:latin typeface="Century Schoolbook"/>
                <a:cs typeface="Century Schoolbook"/>
              </a:rPr>
              <a:t>via a </a:t>
            </a:r>
            <a:r>
              <a:rPr sz="1800" spc="-5" dirty="0">
                <a:latin typeface="Century Schoolbook"/>
                <a:cs typeface="Century Schoolbook"/>
              </a:rPr>
              <a:t>high-speed serial  cable </a:t>
            </a:r>
            <a:r>
              <a:rPr sz="1800" dirty="0">
                <a:latin typeface="Century Schoolbook"/>
                <a:cs typeface="Century Schoolbook"/>
              </a:rPr>
              <a:t>over </a:t>
            </a:r>
            <a:r>
              <a:rPr sz="1800" spc="-5" dirty="0">
                <a:latin typeface="Century Schoolbook"/>
                <a:cs typeface="Century Schoolbook"/>
              </a:rPr>
              <a:t>two pairs </a:t>
            </a:r>
            <a:r>
              <a:rPr sz="1800" dirty="0">
                <a:latin typeface="Century Schoolbook"/>
                <a:cs typeface="Century Schoolbook"/>
              </a:rPr>
              <a:t>of</a:t>
            </a:r>
            <a:r>
              <a:rPr sz="1800" spc="-1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conductors.</a:t>
            </a:r>
            <a:endParaRPr sz="18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Serial ATA </a:t>
            </a:r>
            <a:r>
              <a:rPr sz="1800" dirty="0">
                <a:latin typeface="Century Schoolbook"/>
                <a:cs typeface="Century Schoolbook"/>
              </a:rPr>
              <a:t>has </a:t>
            </a:r>
            <a:r>
              <a:rPr sz="1800" spc="-5" dirty="0">
                <a:latin typeface="Century Schoolbook"/>
                <a:cs typeface="Century Schoolbook"/>
              </a:rPr>
              <a:t>distinct </a:t>
            </a:r>
            <a:r>
              <a:rPr sz="1800" dirty="0">
                <a:latin typeface="Century Schoolbook"/>
                <a:cs typeface="Century Schoolbook"/>
              </a:rPr>
              <a:t>key </a:t>
            </a:r>
            <a:r>
              <a:rPr sz="1800" spc="-5" dirty="0">
                <a:latin typeface="Century Schoolbook"/>
                <a:cs typeface="Century Schoolbook"/>
              </a:rPr>
              <a:t>advantages </a:t>
            </a:r>
            <a:r>
              <a:rPr sz="1800" dirty="0">
                <a:latin typeface="Century Schoolbook"/>
                <a:cs typeface="Century Schoolbook"/>
              </a:rPr>
              <a:t>over </a:t>
            </a:r>
            <a:r>
              <a:rPr sz="1800" spc="-5" dirty="0">
                <a:latin typeface="Century Schoolbook"/>
                <a:cs typeface="Century Schoolbook"/>
              </a:rPr>
              <a:t>its predecessor.  Cables are </a:t>
            </a:r>
            <a:r>
              <a:rPr sz="1800" dirty="0">
                <a:latin typeface="Century Schoolbook"/>
                <a:cs typeface="Century Schoolbook"/>
              </a:rPr>
              <a:t>very </a:t>
            </a:r>
            <a:r>
              <a:rPr sz="1800" spc="-5" dirty="0">
                <a:latin typeface="Century Schoolbook"/>
                <a:cs typeface="Century Schoolbook"/>
              </a:rPr>
              <a:t>thin </a:t>
            </a:r>
            <a:r>
              <a:rPr sz="1800" dirty="0">
                <a:latin typeface="Century Schoolbook"/>
                <a:cs typeface="Century Schoolbook"/>
              </a:rPr>
              <a:t>with </a:t>
            </a:r>
            <a:r>
              <a:rPr sz="1800" spc="-5" dirty="0">
                <a:latin typeface="Century Schoolbook"/>
                <a:cs typeface="Century Schoolbook"/>
              </a:rPr>
              <a:t>small 7-pin </a:t>
            </a:r>
            <a:r>
              <a:rPr sz="1800" dirty="0">
                <a:latin typeface="Century Schoolbook"/>
                <a:cs typeface="Century Schoolbook"/>
              </a:rPr>
              <a:t>connectors. </a:t>
            </a:r>
            <a:r>
              <a:rPr sz="1800" spc="-5" dirty="0">
                <a:latin typeface="Century Schoolbook"/>
                <a:cs typeface="Century Schoolbook"/>
              </a:rPr>
              <a:t>They </a:t>
            </a:r>
            <a:r>
              <a:rPr sz="1800" dirty="0">
                <a:latin typeface="Century Schoolbook"/>
                <a:cs typeface="Century Schoolbook"/>
              </a:rPr>
              <a:t>can </a:t>
            </a:r>
            <a:r>
              <a:rPr sz="1800" spc="-5" dirty="0">
                <a:latin typeface="Century Schoolbook"/>
                <a:cs typeface="Century Schoolbook"/>
              </a:rPr>
              <a:t>be </a:t>
            </a:r>
            <a:r>
              <a:rPr sz="1800" dirty="0">
                <a:latin typeface="Century Schoolbook"/>
                <a:cs typeface="Century Schoolbook"/>
              </a:rPr>
              <a:t>up  </a:t>
            </a:r>
            <a:r>
              <a:rPr sz="1800" spc="-5" dirty="0">
                <a:latin typeface="Century Schoolbook"/>
                <a:cs typeface="Century Schoolbook"/>
              </a:rPr>
              <a:t>to </a:t>
            </a:r>
            <a:r>
              <a:rPr sz="1800" dirty="0">
                <a:latin typeface="Century Schoolbook"/>
                <a:cs typeface="Century Schoolbook"/>
              </a:rPr>
              <a:t>3 feet (1 </a:t>
            </a:r>
            <a:r>
              <a:rPr sz="1800" spc="-5" dirty="0">
                <a:latin typeface="Century Schoolbook"/>
                <a:cs typeface="Century Schoolbook"/>
              </a:rPr>
              <a:t>meter) </a:t>
            </a:r>
            <a:r>
              <a:rPr sz="1800" dirty="0">
                <a:latin typeface="Century Schoolbook"/>
                <a:cs typeface="Century Schoolbook"/>
              </a:rPr>
              <a:t>in </a:t>
            </a:r>
            <a:r>
              <a:rPr sz="1800" spc="-5" dirty="0">
                <a:latin typeface="Century Schoolbook"/>
                <a:cs typeface="Century Schoolbook"/>
              </a:rPr>
              <a:t>length, and are easily </a:t>
            </a:r>
            <a:r>
              <a:rPr sz="1800" dirty="0">
                <a:latin typeface="Century Schoolbook"/>
                <a:cs typeface="Century Schoolbook"/>
              </a:rPr>
              <a:t>routed </a:t>
            </a:r>
            <a:r>
              <a:rPr sz="1800" spc="-5" dirty="0">
                <a:latin typeface="Century Schoolbook"/>
                <a:cs typeface="Century Schoolbook"/>
              </a:rPr>
              <a:t>to stay </a:t>
            </a:r>
            <a:r>
              <a:rPr sz="1800" dirty="0">
                <a:latin typeface="Century Schoolbook"/>
                <a:cs typeface="Century Schoolbook"/>
              </a:rPr>
              <a:t>out of 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way </a:t>
            </a:r>
            <a:r>
              <a:rPr sz="1800" spc="-5" dirty="0">
                <a:latin typeface="Century Schoolbook"/>
                <a:cs typeface="Century Schoolbook"/>
              </a:rPr>
              <a:t>allowing maximum airflow </a:t>
            </a:r>
            <a:r>
              <a:rPr sz="1800" dirty="0">
                <a:latin typeface="Century Schoolbook"/>
                <a:cs typeface="Century Schoolbook"/>
              </a:rPr>
              <a:t>inside </a:t>
            </a:r>
            <a:r>
              <a:rPr sz="1800" spc="-5" dirty="0">
                <a:latin typeface="Century Schoolbook"/>
                <a:cs typeface="Century Schoolbook"/>
              </a:rPr>
              <a:t>the</a:t>
            </a:r>
            <a:r>
              <a:rPr sz="1800" spc="-2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case.</a:t>
            </a:r>
            <a:endParaRPr sz="1800">
              <a:latin typeface="Century Schoolbook"/>
              <a:cs typeface="Century Schoolbook"/>
            </a:endParaRPr>
          </a:p>
          <a:p>
            <a:pPr marL="652780" marR="466090" lvl="1" indent="-274320" algn="just">
              <a:lnSpc>
                <a:spcPct val="100000"/>
              </a:lnSpc>
              <a:spcBef>
                <a:spcPts val="340"/>
              </a:spcBef>
              <a:buClr>
                <a:srgbClr val="FE8537"/>
              </a:buClr>
              <a:buSzPct val="78571"/>
              <a:buFont typeface="Wingdings 2"/>
              <a:buChar char=""/>
              <a:tabLst>
                <a:tab pos="653415" algn="l"/>
              </a:tabLst>
            </a:pPr>
            <a:r>
              <a:rPr sz="1400" spc="-5" dirty="0">
                <a:latin typeface="Century Schoolbook"/>
                <a:cs typeface="Century Schoolbook"/>
              </a:rPr>
              <a:t>ATA </a:t>
            </a:r>
            <a:r>
              <a:rPr sz="1400" dirty="0">
                <a:latin typeface="Century Schoolbook"/>
                <a:cs typeface="Century Schoolbook"/>
              </a:rPr>
              <a:t>cables limited to </a:t>
            </a:r>
            <a:r>
              <a:rPr sz="1400" spc="-5" dirty="0">
                <a:latin typeface="Century Schoolbook"/>
                <a:cs typeface="Century Schoolbook"/>
              </a:rPr>
              <a:t>18 </a:t>
            </a:r>
            <a:r>
              <a:rPr sz="1400" dirty="0">
                <a:latin typeface="Century Schoolbook"/>
                <a:cs typeface="Century Schoolbook"/>
              </a:rPr>
              <a:t>inches (46 cm) in length often </a:t>
            </a:r>
            <a:r>
              <a:rPr sz="1400" spc="-5" dirty="0">
                <a:latin typeface="Century Schoolbook"/>
                <a:cs typeface="Century Schoolbook"/>
              </a:rPr>
              <a:t>made </a:t>
            </a:r>
            <a:r>
              <a:rPr sz="1400" dirty="0">
                <a:latin typeface="Century Schoolbook"/>
                <a:cs typeface="Century Schoolbook"/>
              </a:rPr>
              <a:t>connections  </a:t>
            </a:r>
            <a:r>
              <a:rPr sz="1400" spc="-5" dirty="0">
                <a:latin typeface="Century Schoolbook"/>
                <a:cs typeface="Century Schoolbook"/>
              </a:rPr>
              <a:t>difficult and also </a:t>
            </a:r>
            <a:r>
              <a:rPr sz="1400" dirty="0">
                <a:latin typeface="Century Schoolbook"/>
                <a:cs typeface="Century Schoolbook"/>
              </a:rPr>
              <a:t>clogged cases blocking </a:t>
            </a:r>
            <a:r>
              <a:rPr sz="1400" spc="-5" dirty="0">
                <a:latin typeface="Century Schoolbook"/>
                <a:cs typeface="Century Schoolbook"/>
              </a:rPr>
              <a:t>airflow, </a:t>
            </a:r>
            <a:r>
              <a:rPr sz="1400" dirty="0">
                <a:latin typeface="Century Schoolbook"/>
                <a:cs typeface="Century Schoolbook"/>
              </a:rPr>
              <a:t>while cooling </a:t>
            </a:r>
            <a:r>
              <a:rPr sz="1400" spc="-5" dirty="0">
                <a:latin typeface="Century Schoolbook"/>
                <a:cs typeface="Century Schoolbook"/>
              </a:rPr>
              <a:t>has</a:t>
            </a:r>
            <a:r>
              <a:rPr sz="1400" spc="-25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become  crucial.</a:t>
            </a:r>
            <a:endParaRPr sz="1400">
              <a:latin typeface="Century Schoolbook"/>
              <a:cs typeface="Century Schoolbook"/>
            </a:endParaRPr>
          </a:p>
          <a:p>
            <a:pPr marL="287020" marR="42989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SATA </a:t>
            </a:r>
            <a:r>
              <a:rPr sz="1800" spc="-10" dirty="0">
                <a:latin typeface="Century Schoolbook"/>
                <a:cs typeface="Century Schoolbook"/>
              </a:rPr>
              <a:t>also </a:t>
            </a:r>
            <a:r>
              <a:rPr sz="1800" dirty="0">
                <a:latin typeface="Century Schoolbook"/>
                <a:cs typeface="Century Schoolbook"/>
              </a:rPr>
              <a:t>has a far lower </a:t>
            </a:r>
            <a:r>
              <a:rPr sz="1800" spc="-5" dirty="0">
                <a:latin typeface="Century Schoolbook"/>
                <a:cs typeface="Century Schoolbook"/>
              </a:rPr>
              <a:t>power </a:t>
            </a:r>
            <a:r>
              <a:rPr sz="1800" dirty="0">
                <a:latin typeface="Century Schoolbook"/>
                <a:cs typeface="Century Schoolbook"/>
              </a:rPr>
              <a:t>requirement of just </a:t>
            </a:r>
            <a:r>
              <a:rPr sz="1800" spc="-5" dirty="0">
                <a:latin typeface="Century Schoolbook"/>
                <a:cs typeface="Century Schoolbook"/>
              </a:rPr>
              <a:t>250 mV  compared to PATA's </a:t>
            </a:r>
            <a:r>
              <a:rPr sz="1800" dirty="0">
                <a:latin typeface="Century Schoolbook"/>
                <a:cs typeface="Century Schoolbook"/>
              </a:rPr>
              <a:t>5-volt requirement, </a:t>
            </a:r>
            <a:r>
              <a:rPr sz="1800" spc="-5" dirty="0">
                <a:latin typeface="Century Schoolbook"/>
                <a:cs typeface="Century Schoolbook"/>
              </a:rPr>
              <a:t>and with </a:t>
            </a:r>
            <a:r>
              <a:rPr sz="1800" dirty="0">
                <a:latin typeface="Century Schoolbook"/>
                <a:cs typeface="Century Schoolbook"/>
              </a:rPr>
              <a:t>chip core  </a:t>
            </a:r>
            <a:r>
              <a:rPr sz="1800" spc="-5" dirty="0">
                <a:latin typeface="Century Schoolbook"/>
                <a:cs typeface="Century Schoolbook"/>
              </a:rPr>
              <a:t>voltages declining, this speaks </a:t>
            </a:r>
            <a:r>
              <a:rPr sz="1800" dirty="0">
                <a:latin typeface="Century Schoolbook"/>
                <a:cs typeface="Century Schoolbook"/>
              </a:rPr>
              <a:t>well of </a:t>
            </a:r>
            <a:r>
              <a:rPr sz="1800" spc="-5" dirty="0">
                <a:latin typeface="Century Schoolbook"/>
                <a:cs typeface="Century Schoolbook"/>
              </a:rPr>
              <a:t>SATA's</a:t>
            </a:r>
            <a:r>
              <a:rPr sz="1800" spc="-2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future.</a:t>
            </a:r>
            <a:endParaRPr sz="1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29000" y="3657600"/>
            <a:ext cx="27432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675" y="2016894"/>
            <a:ext cx="7925434" cy="1183640"/>
          </a:xfrm>
          <a:custGeom>
            <a:avLst/>
            <a:gdLst/>
            <a:ahLst/>
            <a:cxnLst/>
            <a:rect l="l" t="t" r="r" b="b"/>
            <a:pathLst>
              <a:path w="7925434" h="1183639">
                <a:moveTo>
                  <a:pt x="0" y="1183504"/>
                </a:moveTo>
                <a:lnTo>
                  <a:pt x="7925318" y="1183504"/>
                </a:lnTo>
                <a:lnTo>
                  <a:pt x="7925318" y="0"/>
                </a:lnTo>
                <a:lnTo>
                  <a:pt x="0" y="0"/>
                </a:lnTo>
                <a:lnTo>
                  <a:pt x="0" y="1183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828833"/>
            <a:ext cx="7925434" cy="1184910"/>
          </a:xfrm>
          <a:custGeom>
            <a:avLst/>
            <a:gdLst/>
            <a:ahLst/>
            <a:cxnLst/>
            <a:rect l="l" t="t" r="r" b="b"/>
            <a:pathLst>
              <a:path w="7925434" h="1184910">
                <a:moveTo>
                  <a:pt x="0" y="1184480"/>
                </a:moveTo>
                <a:lnTo>
                  <a:pt x="7925318" y="1184480"/>
                </a:lnTo>
                <a:lnTo>
                  <a:pt x="7925318" y="0"/>
                </a:lnTo>
                <a:lnTo>
                  <a:pt x="0" y="0"/>
                </a:lnTo>
                <a:lnTo>
                  <a:pt x="0" y="1184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857574"/>
            <a:ext cx="77476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15809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hard disks </a:t>
            </a:r>
            <a:r>
              <a:rPr sz="2400" dirty="0">
                <a:latin typeface="Century Schoolbook"/>
                <a:cs typeface="Century Schoolbook"/>
              </a:rPr>
              <a:t>were interfaced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a PC </a:t>
            </a:r>
            <a:r>
              <a:rPr sz="2400" spc="-5" dirty="0">
                <a:latin typeface="Century Schoolbook"/>
                <a:cs typeface="Century Schoolbook"/>
              </a:rPr>
              <a:t>motherboard via an  </a:t>
            </a:r>
            <a:r>
              <a:rPr sz="2400" dirty="0">
                <a:latin typeface="Century Schoolbook"/>
                <a:cs typeface="Century Schoolbook"/>
              </a:rPr>
              <a:t>expansion </a:t>
            </a:r>
            <a:r>
              <a:rPr sz="2400" spc="-5" dirty="0">
                <a:latin typeface="Century Schoolbook"/>
                <a:cs typeface="Century Schoolbook"/>
              </a:rPr>
              <a:t>board </a:t>
            </a:r>
            <a:r>
              <a:rPr sz="2400" dirty="0">
                <a:latin typeface="Century Schoolbook"/>
                <a:cs typeface="Century Schoolbook"/>
              </a:rPr>
              <a:t>known </a:t>
            </a:r>
            <a:r>
              <a:rPr sz="2400" spc="-5" dirty="0">
                <a:latin typeface="Century Schoolbook"/>
                <a:cs typeface="Century Schoolbook"/>
              </a:rPr>
              <a:t>as </a:t>
            </a:r>
            <a:r>
              <a:rPr sz="2400" dirty="0">
                <a:latin typeface="Century Schoolbook"/>
                <a:cs typeface="Century Schoolbook"/>
              </a:rPr>
              <a:t>a hard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disk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controller.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entury Schoolbook"/>
                <a:cs typeface="Century Schoolbook"/>
              </a:rPr>
              <a:t>The  </a:t>
            </a:r>
            <a:r>
              <a:rPr sz="2400" spc="-5" dirty="0">
                <a:latin typeface="Century Schoolbook"/>
                <a:cs typeface="Century Schoolbook"/>
              </a:rPr>
              <a:t>drive did most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mechanical </a:t>
            </a:r>
            <a:r>
              <a:rPr sz="2400" dirty="0">
                <a:latin typeface="Century Schoolbook"/>
                <a:cs typeface="Century Schoolbook"/>
              </a:rPr>
              <a:t>stuff </a:t>
            </a:r>
            <a:r>
              <a:rPr sz="2400" spc="-5" dirty="0">
                <a:latin typeface="Century Schoolbook"/>
                <a:cs typeface="Century Schoolbook"/>
              </a:rPr>
              <a:t>and performed  basic electronic/servo </a:t>
            </a:r>
            <a:r>
              <a:rPr sz="2400" dirty="0">
                <a:latin typeface="Century Schoolbook"/>
                <a:cs typeface="Century Schoolbook"/>
              </a:rPr>
              <a:t>functions;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controller </a:t>
            </a:r>
            <a:r>
              <a:rPr sz="2400" spc="-5" dirty="0">
                <a:latin typeface="Century Schoolbook"/>
                <a:cs typeface="Century Schoolbook"/>
              </a:rPr>
              <a:t>told </a:t>
            </a:r>
            <a:r>
              <a:rPr sz="2400" dirty="0">
                <a:latin typeface="Century Schoolbook"/>
                <a:cs typeface="Century Schoolbook"/>
              </a:rPr>
              <a:t>it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  </a:t>
            </a:r>
            <a:r>
              <a:rPr sz="2400" spc="-5" dirty="0">
                <a:latin typeface="Century Schoolbook"/>
                <a:cs typeface="Century Schoolbook"/>
              </a:rPr>
              <a:t>detail </a:t>
            </a:r>
            <a:r>
              <a:rPr sz="2400" dirty="0">
                <a:latin typeface="Century Schoolbook"/>
                <a:cs typeface="Century Schoolbook"/>
              </a:rPr>
              <a:t>what </a:t>
            </a:r>
            <a:r>
              <a:rPr sz="2400" spc="-5" dirty="0">
                <a:latin typeface="Century Schoolbook"/>
                <a:cs typeface="Century Schoolbook"/>
              </a:rPr>
              <a:t>to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do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477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H</a:t>
            </a:r>
            <a:r>
              <a:rPr b="0" spc="-10" dirty="0">
                <a:latin typeface="Century Schoolbook"/>
                <a:cs typeface="Century Schoolbook"/>
              </a:rPr>
              <a:t>ARD </a:t>
            </a:r>
            <a:r>
              <a:rPr sz="3000" b="0" spc="-10" dirty="0">
                <a:latin typeface="Century Schoolbook"/>
                <a:cs typeface="Century Schoolbook"/>
              </a:rPr>
              <a:t>D</a:t>
            </a:r>
            <a:r>
              <a:rPr b="0" spc="-10" dirty="0">
                <a:latin typeface="Century Schoolbook"/>
                <a:cs typeface="Century Schoolbook"/>
              </a:rPr>
              <a:t>RIVE</a:t>
            </a:r>
            <a:r>
              <a:rPr b="0" spc="360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C</a:t>
            </a:r>
            <a:r>
              <a:rPr b="0" spc="-5" dirty="0">
                <a:latin typeface="Century Schoolbook"/>
                <a:cs typeface="Century Schoolbook"/>
              </a:rPr>
              <a:t>ONTROLLERS</a:t>
            </a:r>
            <a:endParaRPr sz="3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65754"/>
            <a:ext cx="4990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Century Schoolbook"/>
                <a:cs typeface="Century Schoolbook"/>
              </a:rPr>
              <a:t>D</a:t>
            </a:r>
            <a:r>
              <a:rPr sz="2550" b="0" dirty="0">
                <a:latin typeface="Century Schoolbook"/>
                <a:cs typeface="Century Schoolbook"/>
              </a:rPr>
              <a:t>IFFERENT </a:t>
            </a:r>
            <a:r>
              <a:rPr sz="3200" b="0" spc="-5" dirty="0">
                <a:latin typeface="Century Schoolbook"/>
                <a:cs typeface="Century Schoolbook"/>
              </a:rPr>
              <a:t>T</a:t>
            </a:r>
            <a:r>
              <a:rPr sz="2550" b="0" spc="-5" dirty="0">
                <a:latin typeface="Century Schoolbook"/>
                <a:cs typeface="Century Schoolbook"/>
              </a:rPr>
              <a:t>YPES </a:t>
            </a:r>
            <a:r>
              <a:rPr sz="2550" b="0" dirty="0">
                <a:latin typeface="Century Schoolbook"/>
                <a:cs typeface="Century Schoolbook"/>
              </a:rPr>
              <a:t>OF</a:t>
            </a:r>
            <a:r>
              <a:rPr sz="2550" b="0" spc="545" dirty="0">
                <a:latin typeface="Century Schoolbook"/>
                <a:cs typeface="Century Schoolbook"/>
              </a:rPr>
              <a:t> </a:t>
            </a:r>
            <a:r>
              <a:rPr sz="3200" b="0" dirty="0">
                <a:latin typeface="Century Schoolbook"/>
                <a:cs typeface="Century Schoolbook"/>
              </a:rPr>
              <a:t>DVD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752593"/>
            <a:ext cx="7543800" cy="36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986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</a:t>
            </a:r>
            <a:r>
              <a:rPr b="0" spc="-10" dirty="0">
                <a:latin typeface="Century Schoolbook"/>
                <a:cs typeface="Century Schoolbook"/>
              </a:rPr>
              <a:t>Z</a:t>
            </a:r>
            <a:r>
              <a:rPr b="0" spc="-5" dirty="0">
                <a:latin typeface="Century Schoolbook"/>
                <a:cs typeface="Century Schoolbook"/>
              </a:rPr>
              <a:t>ES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53205"/>
            <a:ext cx="2844165" cy="2886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CDs</a:t>
            </a:r>
            <a:endParaRPr sz="24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5.25 </a:t>
            </a:r>
            <a:r>
              <a:rPr sz="1800" dirty="0">
                <a:latin typeface="Century Schoolbook"/>
                <a:cs typeface="Century Schoolbook"/>
              </a:rPr>
              <a:t>“ – </a:t>
            </a:r>
            <a:r>
              <a:rPr sz="1800" spc="-5" dirty="0">
                <a:latin typeface="Century Schoolbook"/>
                <a:cs typeface="Century Schoolbook"/>
              </a:rPr>
              <a:t>120</a:t>
            </a:r>
            <a:r>
              <a:rPr sz="1800" spc="-6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mm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3.15” </a:t>
            </a:r>
            <a:r>
              <a:rPr sz="1800" dirty="0">
                <a:latin typeface="Century Schoolbook"/>
                <a:cs typeface="Century Schoolbook"/>
              </a:rPr>
              <a:t>– </a:t>
            </a:r>
            <a:r>
              <a:rPr sz="1800" spc="-5" dirty="0">
                <a:latin typeface="Century Schoolbook"/>
                <a:cs typeface="Century Schoolbook"/>
              </a:rPr>
              <a:t>80</a:t>
            </a:r>
            <a:r>
              <a:rPr sz="1800" spc="-3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mm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Business</a:t>
            </a:r>
            <a:r>
              <a:rPr sz="180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Card</a:t>
            </a:r>
            <a:endParaRPr sz="1800" dirty="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DVDs</a:t>
            </a:r>
          </a:p>
          <a:p>
            <a:pPr marL="927100" lvl="1" indent="-183515">
              <a:lnSpc>
                <a:spcPct val="100000"/>
              </a:lnSpc>
              <a:spcBef>
                <a:spcPts val="44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5.25” </a:t>
            </a:r>
            <a:r>
              <a:rPr sz="1800" dirty="0">
                <a:latin typeface="Century Schoolbook"/>
                <a:cs typeface="Century Schoolbook"/>
              </a:rPr>
              <a:t>- </a:t>
            </a:r>
            <a:r>
              <a:rPr sz="1800" spc="-5" dirty="0">
                <a:latin typeface="Century Schoolbook"/>
                <a:cs typeface="Century Schoolbook"/>
              </a:rPr>
              <a:t>120</a:t>
            </a:r>
            <a:r>
              <a:rPr sz="1800" spc="-4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mm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430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Could be</a:t>
            </a:r>
            <a:r>
              <a:rPr sz="1800" spc="-8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different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434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Century Schoolbook"/>
                <a:cs typeface="Century Schoolbook"/>
              </a:rPr>
              <a:t>None </a:t>
            </a:r>
            <a:r>
              <a:rPr sz="1800" spc="-5" dirty="0">
                <a:latin typeface="Century Schoolbook"/>
                <a:cs typeface="Century Schoolbook"/>
              </a:rPr>
              <a:t>so</a:t>
            </a:r>
            <a:r>
              <a:rPr sz="1800" spc="-2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far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0733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Century Schoolbook"/>
                <a:cs typeface="Century Schoolbook"/>
              </a:rPr>
              <a:t>CD</a:t>
            </a:r>
            <a:r>
              <a:rPr sz="2800" b="0" spc="-45" dirty="0">
                <a:latin typeface="Century Schoolbook"/>
                <a:cs typeface="Century Schoolbook"/>
              </a:rPr>
              <a:t> </a:t>
            </a:r>
            <a:r>
              <a:rPr sz="2800" b="0" spc="-10" dirty="0">
                <a:latin typeface="Century Schoolbook"/>
                <a:cs typeface="Century Schoolbook"/>
              </a:rPr>
              <a:t>C</a:t>
            </a:r>
            <a:r>
              <a:rPr sz="2250" b="0" spc="-10" dirty="0">
                <a:latin typeface="Century Schoolbook"/>
                <a:cs typeface="Century Schoolbook"/>
              </a:rPr>
              <a:t>ONSTRUCTION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981200"/>
            <a:ext cx="83058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2434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65F6C"/>
                </a:solidFill>
                <a:latin typeface="Century Schoolbook"/>
                <a:cs typeface="Century Schoolbook"/>
              </a:rPr>
              <a:t>DVD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9880" y="1628898"/>
            <a:ext cx="3364865" cy="456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DVD uses </a:t>
            </a:r>
            <a:r>
              <a:rPr sz="2400" spc="-5" dirty="0">
                <a:latin typeface="Century Schoolbook"/>
                <a:cs typeface="Century Schoolbook"/>
              </a:rPr>
              <a:t>Smaller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pit  and </a:t>
            </a:r>
            <a:r>
              <a:rPr sz="2400" dirty="0">
                <a:latin typeface="Century Schoolbook"/>
                <a:cs typeface="Century Schoolbook"/>
              </a:rPr>
              <a:t>land </a:t>
            </a:r>
            <a:r>
              <a:rPr sz="2400" spc="-5" dirty="0">
                <a:latin typeface="Century Schoolbook"/>
                <a:cs typeface="Century Schoolbook"/>
              </a:rPr>
              <a:t>dimensions,  therefore the </a:t>
            </a:r>
            <a:r>
              <a:rPr sz="2400" dirty="0">
                <a:latin typeface="Century Schoolbook"/>
                <a:cs typeface="Century Schoolbook"/>
              </a:rPr>
              <a:t>laser  </a:t>
            </a:r>
            <a:r>
              <a:rPr sz="2400" spc="-5" dirty="0">
                <a:latin typeface="Century Schoolbook"/>
                <a:cs typeface="Century Schoolbook"/>
              </a:rPr>
              <a:t>must me  exponentially more  accurate than </a:t>
            </a:r>
            <a:r>
              <a:rPr sz="2400" dirty="0">
                <a:latin typeface="Century Schoolbook"/>
                <a:cs typeface="Century Schoolbook"/>
              </a:rPr>
              <a:t>with  </a:t>
            </a:r>
            <a:r>
              <a:rPr sz="2400" spc="-5" dirty="0">
                <a:latin typeface="Century Schoolbook"/>
                <a:cs typeface="Century Schoolbook"/>
              </a:rPr>
              <a:t>CD’s.</a:t>
            </a:r>
            <a:endParaRPr sz="2400">
              <a:latin typeface="Century Schoolbook"/>
              <a:cs typeface="Century Schoolbook"/>
            </a:endParaRPr>
          </a:p>
          <a:p>
            <a:pPr marL="285115" marR="257810" indent="-273050" algn="just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More </a:t>
            </a:r>
            <a:r>
              <a:rPr sz="2400" spc="-5" dirty="0">
                <a:latin typeface="Century Schoolbook"/>
                <a:cs typeface="Century Schoolbook"/>
              </a:rPr>
              <a:t>closely-spaced  tracks, </a:t>
            </a:r>
            <a:r>
              <a:rPr sz="2400" dirty="0">
                <a:latin typeface="Century Schoolbook"/>
                <a:cs typeface="Century Schoolbook"/>
              </a:rPr>
              <a:t>called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"track  pitch"</a:t>
            </a:r>
            <a:endParaRPr sz="2400">
              <a:latin typeface="Century Schoolbook"/>
              <a:cs typeface="Century Schoolbook"/>
            </a:endParaRPr>
          </a:p>
          <a:p>
            <a:pPr marL="285115" marR="16510" indent="-273050" algn="just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shorter-wavelength  </a:t>
            </a:r>
            <a:r>
              <a:rPr sz="2400" dirty="0">
                <a:latin typeface="Century Schoolbook"/>
                <a:cs typeface="Century Schoolbook"/>
              </a:rPr>
              <a:t>laser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0284" y="5871772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36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057400"/>
            <a:ext cx="36576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20" y="1628898"/>
            <a:ext cx="7118350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116839" indent="-374015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Char char="•"/>
              <a:tabLst>
                <a:tab pos="374015" algn="l"/>
                <a:tab pos="374650" algn="l"/>
              </a:tabLst>
            </a:pPr>
            <a:r>
              <a:rPr sz="2400" dirty="0">
                <a:latin typeface="Century Schoolbook"/>
                <a:cs typeface="Century Schoolbook"/>
              </a:rPr>
              <a:t>DVD </a:t>
            </a:r>
            <a:r>
              <a:rPr sz="2400" spc="-5" dirty="0">
                <a:latin typeface="Century Schoolbook"/>
                <a:cs typeface="Century Schoolbook"/>
              </a:rPr>
              <a:t>Players and </a:t>
            </a:r>
            <a:r>
              <a:rPr sz="2400" dirty="0">
                <a:latin typeface="Century Schoolbook"/>
                <a:cs typeface="Century Schoolbook"/>
              </a:rPr>
              <a:t>DVD-ROM </a:t>
            </a:r>
            <a:r>
              <a:rPr sz="2400" spc="-5" dirty="0">
                <a:latin typeface="Century Schoolbook"/>
                <a:cs typeface="Century Schoolbook"/>
              </a:rPr>
              <a:t>drives </a:t>
            </a:r>
            <a:r>
              <a:rPr sz="2400" dirty="0">
                <a:latin typeface="Century Schoolbook"/>
                <a:cs typeface="Century Schoolbook"/>
              </a:rPr>
              <a:t>use a</a:t>
            </a:r>
            <a:r>
              <a:rPr sz="2400" spc="-15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laser  </a:t>
            </a:r>
            <a:r>
              <a:rPr sz="2400" spc="-5" dirty="0">
                <a:latin typeface="Century Schoolbook"/>
                <a:cs typeface="Century Schoolbook"/>
              </a:rPr>
              <a:t>that </a:t>
            </a:r>
            <a:r>
              <a:rPr sz="2400" dirty="0">
                <a:latin typeface="Century Schoolbook"/>
                <a:cs typeface="Century Schoolbook"/>
              </a:rPr>
              <a:t>emits </a:t>
            </a:r>
            <a:r>
              <a:rPr sz="2400" spc="-5" dirty="0">
                <a:latin typeface="Century Schoolbook"/>
                <a:cs typeface="Century Schoolbook"/>
              </a:rPr>
              <a:t>high </a:t>
            </a:r>
            <a:r>
              <a:rPr sz="2400" dirty="0">
                <a:latin typeface="Century Schoolbook"/>
                <a:cs typeface="Century Schoolbook"/>
              </a:rPr>
              <a:t>intensity red </a:t>
            </a:r>
            <a:r>
              <a:rPr sz="2400" spc="-5" dirty="0">
                <a:latin typeface="Century Schoolbook"/>
                <a:cs typeface="Century Schoolbook"/>
              </a:rPr>
              <a:t>light at 650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endParaRPr sz="2400">
              <a:latin typeface="Century Schoolbook"/>
              <a:cs typeface="Century Schoolbook"/>
            </a:endParaRPr>
          </a:p>
          <a:p>
            <a:pPr marL="260985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635nm vs the 780 nanometers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CD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technology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buClr>
                <a:srgbClr val="FE8537"/>
              </a:buClr>
              <a:buSzPct val="68750"/>
              <a:buChar char="•"/>
              <a:tabLst>
                <a:tab pos="285115" algn="l"/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These shorter wavelengths are better at</a:t>
            </a:r>
            <a:r>
              <a:rPr sz="2400" spc="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reading</a:t>
            </a:r>
            <a:endParaRPr sz="2400">
              <a:latin typeface="Century Schoolbook"/>
              <a:cs typeface="Century Schoolbook"/>
            </a:endParaRPr>
          </a:p>
          <a:p>
            <a:pPr marL="3257550" marR="230504" indent="-2774315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the smaller, densely packed together pits and  </a:t>
            </a:r>
            <a:r>
              <a:rPr sz="2400" dirty="0">
                <a:latin typeface="Century Schoolbook"/>
                <a:cs typeface="Century Schoolbook"/>
              </a:rPr>
              <a:t>lands.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77520" marR="220979" lvl="1" indent="-477520">
              <a:lnSpc>
                <a:spcPct val="100000"/>
              </a:lnSpc>
              <a:buClr>
                <a:srgbClr val="FE8537"/>
              </a:buClr>
              <a:buSzPct val="68750"/>
              <a:buChar char="•"/>
              <a:tabLst>
                <a:tab pos="477520" algn="l"/>
                <a:tab pos="478155" algn="l"/>
              </a:tabLst>
            </a:pPr>
            <a:r>
              <a:rPr sz="2400" dirty="0">
                <a:latin typeface="Century Schoolbook"/>
                <a:cs typeface="Century Schoolbook"/>
              </a:rPr>
              <a:t>The laser </a:t>
            </a:r>
            <a:r>
              <a:rPr sz="2400" spc="-5" dirty="0">
                <a:latin typeface="Century Schoolbook"/>
                <a:cs typeface="Century Schoolbook"/>
              </a:rPr>
              <a:t>assembly has been re-engineered to  produce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more tightly </a:t>
            </a:r>
            <a:r>
              <a:rPr sz="2400" dirty="0">
                <a:latin typeface="Century Schoolbook"/>
                <a:cs typeface="Century Schoolbook"/>
              </a:rPr>
              <a:t>focused laser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beam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37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134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</a:t>
            </a:r>
            <a:r>
              <a:rPr b="0" spc="-10" dirty="0">
                <a:latin typeface="Century Schoolbook"/>
                <a:cs typeface="Century Schoolbook"/>
              </a:rPr>
              <a:t>E</a:t>
            </a:r>
            <a:r>
              <a:rPr b="0" spc="-5" dirty="0">
                <a:latin typeface="Century Schoolbook"/>
                <a:cs typeface="Century Schoolbook"/>
              </a:rPr>
              <a:t>RS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38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8898"/>
            <a:ext cx="6955155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As an interesting </a:t>
            </a:r>
            <a:r>
              <a:rPr sz="2400" dirty="0">
                <a:latin typeface="Century Schoolbook"/>
                <a:cs typeface="Century Schoolbook"/>
              </a:rPr>
              <a:t>consequence of using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new  lasers </a:t>
            </a:r>
            <a:r>
              <a:rPr sz="2400" spc="-5" dirty="0">
                <a:latin typeface="Century Schoolbook"/>
                <a:cs typeface="Century Schoolbook"/>
              </a:rPr>
              <a:t>and the </a:t>
            </a:r>
            <a:r>
              <a:rPr sz="2400" dirty="0">
                <a:latin typeface="Century Schoolbook"/>
                <a:cs typeface="Century Schoolbook"/>
              </a:rPr>
              <a:t>new DVD </a:t>
            </a:r>
            <a:r>
              <a:rPr sz="2400" spc="-5" dirty="0">
                <a:latin typeface="Century Schoolbook"/>
                <a:cs typeface="Century Schoolbook"/>
              </a:rPr>
              <a:t>design </a:t>
            </a:r>
            <a:r>
              <a:rPr sz="2400" dirty="0">
                <a:latin typeface="Century Schoolbook"/>
                <a:cs typeface="Century Schoolbook"/>
              </a:rPr>
              <a:t>elements, </a:t>
            </a:r>
            <a:r>
              <a:rPr sz="2400" spc="-5" dirty="0">
                <a:latin typeface="Century Schoolbook"/>
                <a:cs typeface="Century Schoolbook"/>
              </a:rPr>
              <a:t>they  </a:t>
            </a:r>
            <a:r>
              <a:rPr sz="2400" dirty="0">
                <a:latin typeface="Century Schoolbook"/>
                <a:cs typeface="Century Schoolbook"/>
              </a:rPr>
              <a:t>found </a:t>
            </a:r>
            <a:r>
              <a:rPr sz="2400" spc="-5" dirty="0">
                <a:latin typeface="Century Schoolbook"/>
                <a:cs typeface="Century Schoolbook"/>
              </a:rPr>
              <a:t>that </a:t>
            </a:r>
            <a:r>
              <a:rPr sz="2400" dirty="0">
                <a:latin typeface="Century Schoolbook"/>
                <a:cs typeface="Century Schoolbook"/>
              </a:rPr>
              <a:t>multiple sides </a:t>
            </a:r>
            <a:r>
              <a:rPr sz="2400" spc="-5" dirty="0">
                <a:latin typeface="Century Schoolbook"/>
                <a:cs typeface="Century Schoolbook"/>
              </a:rPr>
              <a:t>and layers </a:t>
            </a:r>
            <a:r>
              <a:rPr sz="2400" dirty="0">
                <a:latin typeface="Century Schoolbook"/>
                <a:cs typeface="Century Schoolbook"/>
              </a:rPr>
              <a:t>could </a:t>
            </a:r>
            <a:r>
              <a:rPr sz="2400" spc="-5" dirty="0">
                <a:latin typeface="Century Schoolbook"/>
                <a:cs typeface="Century Schoolbook"/>
              </a:rPr>
              <a:t>be  stacked </a:t>
            </a:r>
            <a:r>
              <a:rPr sz="2400" dirty="0">
                <a:latin typeface="Century Schoolbook"/>
                <a:cs typeface="Century Schoolbook"/>
              </a:rPr>
              <a:t>onto a </a:t>
            </a:r>
            <a:r>
              <a:rPr sz="2400" spc="-5" dirty="0">
                <a:latin typeface="Century Schoolbook"/>
                <a:cs typeface="Century Schoolbook"/>
              </a:rPr>
              <a:t>single </a:t>
            </a:r>
            <a:r>
              <a:rPr sz="2400" dirty="0">
                <a:latin typeface="Century Schoolbook"/>
                <a:cs typeface="Century Schoolbook"/>
              </a:rPr>
              <a:t>DVD </a:t>
            </a:r>
            <a:r>
              <a:rPr sz="2400" spc="-5" dirty="0">
                <a:latin typeface="Century Schoolbook"/>
                <a:cs typeface="Century Schoolbook"/>
              </a:rPr>
              <a:t>disk.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total </a:t>
            </a:r>
            <a:r>
              <a:rPr sz="2400" dirty="0">
                <a:latin typeface="Century Schoolbook"/>
                <a:cs typeface="Century Schoolbook"/>
              </a:rPr>
              <a:t>of 4  configurations were found </a:t>
            </a:r>
            <a:r>
              <a:rPr sz="2400" spc="-5" dirty="0">
                <a:latin typeface="Century Schoolbook"/>
                <a:cs typeface="Century Schoolbook"/>
              </a:rPr>
              <a:t>to be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viable: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E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019935" lvl="1" indent="-273685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"/>
              <a:tabLst>
                <a:tab pos="2020570" algn="l"/>
              </a:tabLst>
            </a:pPr>
            <a:r>
              <a:rPr sz="2400" dirty="0">
                <a:latin typeface="Century Schoolbook"/>
                <a:cs typeface="Century Schoolbook"/>
              </a:rPr>
              <a:t>Single Side, Single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Layer</a:t>
            </a:r>
            <a:endParaRPr sz="2400">
              <a:latin typeface="Century Schoolbook"/>
              <a:cs typeface="Century Schoolbook"/>
            </a:endParaRPr>
          </a:p>
          <a:p>
            <a:pPr marL="2117725" lvl="2" indent="-273685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118360" algn="l"/>
              </a:tabLst>
            </a:pPr>
            <a:r>
              <a:rPr sz="2400" dirty="0">
                <a:latin typeface="Century Schoolbook"/>
                <a:cs typeface="Century Schoolbook"/>
              </a:rPr>
              <a:t>Single Side, Dual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Layer</a:t>
            </a:r>
            <a:endParaRPr sz="2400">
              <a:latin typeface="Century Schoolbook"/>
              <a:cs typeface="Century Schoolbook"/>
            </a:endParaRPr>
          </a:p>
          <a:p>
            <a:pPr marL="1964689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1965325" algn="l"/>
              </a:tabLst>
            </a:pPr>
            <a:r>
              <a:rPr sz="2400" dirty="0">
                <a:latin typeface="Century Schoolbook"/>
                <a:cs typeface="Century Schoolbook"/>
              </a:rPr>
              <a:t>Double Side, Single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Layer</a:t>
            </a:r>
            <a:endParaRPr sz="2400">
              <a:latin typeface="Century Schoolbook"/>
              <a:cs typeface="Century Schoolbook"/>
            </a:endParaRPr>
          </a:p>
          <a:p>
            <a:pPr marL="2063750" lvl="1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064385" algn="l"/>
              </a:tabLst>
            </a:pPr>
            <a:r>
              <a:rPr sz="2400" dirty="0">
                <a:latin typeface="Century Schoolbook"/>
                <a:cs typeface="Century Schoolbook"/>
              </a:rPr>
              <a:t>Double Side, Dual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Layer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231133"/>
            <a:ext cx="592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INGLE </a:t>
            </a: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IDE</a:t>
            </a:r>
            <a:r>
              <a:rPr sz="3000" b="0" spc="-5" dirty="0">
                <a:latin typeface="Century Schoolbook"/>
                <a:cs typeface="Century Schoolbook"/>
              </a:rPr>
              <a:t>, S</a:t>
            </a:r>
            <a:r>
              <a:rPr b="0" spc="-5" dirty="0">
                <a:latin typeface="Century Schoolbook"/>
                <a:cs typeface="Century Schoolbook"/>
              </a:rPr>
              <a:t>INGLE </a:t>
            </a: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AYER</a:t>
            </a:r>
            <a:r>
              <a:rPr b="0" spc="459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DVD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010279"/>
            <a:ext cx="356933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Accounts </a:t>
            </a:r>
            <a:r>
              <a:rPr sz="2400" dirty="0">
                <a:latin typeface="Century Schoolbook"/>
                <a:cs typeface="Century Schoolbook"/>
              </a:rPr>
              <a:t>for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most</a:t>
            </a:r>
            <a:endParaRPr sz="2400">
              <a:latin typeface="Century Schoolbook"/>
              <a:cs typeface="Century Schoolbook"/>
            </a:endParaRPr>
          </a:p>
          <a:p>
            <a:pPr marL="28575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DVD’s</a:t>
            </a:r>
            <a:endParaRPr sz="2400">
              <a:latin typeface="Century Schoolbook"/>
              <a:cs typeface="Century Schoolbook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4.7 </a:t>
            </a:r>
            <a:r>
              <a:rPr sz="2400" dirty="0">
                <a:latin typeface="Century Schoolbook"/>
                <a:cs typeface="Century Schoolbook"/>
              </a:rPr>
              <a:t>GB of </a:t>
            </a:r>
            <a:r>
              <a:rPr sz="2400" spc="-5" dirty="0">
                <a:latin typeface="Century Schoolbook"/>
                <a:cs typeface="Century Schoolbook"/>
              </a:rPr>
              <a:t>data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capacity</a:t>
            </a:r>
            <a:endParaRPr sz="2400">
              <a:latin typeface="Century Schoolbook"/>
              <a:cs typeface="Century Schoolbook"/>
            </a:endParaRPr>
          </a:p>
          <a:p>
            <a:pPr marL="285750" marR="50673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"7 </a:t>
            </a:r>
            <a:r>
              <a:rPr sz="2400" dirty="0">
                <a:latin typeface="Century Schoolbook"/>
                <a:cs typeface="Century Schoolbook"/>
              </a:rPr>
              <a:t>times" </a:t>
            </a:r>
            <a:r>
              <a:rPr sz="2400" spc="-5" dirty="0">
                <a:latin typeface="Century Schoolbook"/>
                <a:cs typeface="Century Schoolbook"/>
              </a:rPr>
              <a:t>the data  capacity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today’s  music CDs and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CD-  </a:t>
            </a:r>
            <a:r>
              <a:rPr sz="2400" spc="-5" dirty="0">
                <a:latin typeface="Century Schoolbook"/>
                <a:cs typeface="Century Schoolbook"/>
              </a:rPr>
              <a:t>ROMs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1981075"/>
            <a:ext cx="3810000" cy="232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9870" y="581933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98164"/>
            <a:ext cx="70973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10" dirty="0"/>
              <a:t>L</a:t>
            </a:r>
            <a:r>
              <a:rPr sz="2300" spc="10" dirty="0"/>
              <a:t>OGICAL STRUCTURE OF A </a:t>
            </a:r>
            <a:r>
              <a:rPr sz="2900" spc="10" dirty="0"/>
              <a:t>H</a:t>
            </a:r>
            <a:r>
              <a:rPr sz="2300" spc="10" dirty="0"/>
              <a:t>ARD</a:t>
            </a:r>
            <a:r>
              <a:rPr sz="2300" spc="170" dirty="0"/>
              <a:t> </a:t>
            </a:r>
            <a:r>
              <a:rPr sz="2900" spc="5" dirty="0"/>
              <a:t>D</a:t>
            </a:r>
            <a:r>
              <a:rPr sz="2300" spc="5" dirty="0"/>
              <a:t>RIVE</a:t>
            </a:r>
            <a:r>
              <a:rPr sz="2900" spc="5" dirty="0"/>
              <a:t>: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535940" y="1339947"/>
            <a:ext cx="6820534" cy="51320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-5" dirty="0">
                <a:latin typeface="Century Schoolbook"/>
                <a:cs typeface="Century Schoolbook"/>
              </a:rPr>
              <a:t>Tracks-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circular areas of </a:t>
            </a:r>
            <a:r>
              <a:rPr sz="2000" spc="-5" dirty="0">
                <a:latin typeface="Century Schoolbook"/>
                <a:cs typeface="Century Schoolbook"/>
              </a:rPr>
              <a:t>the</a:t>
            </a:r>
            <a:r>
              <a:rPr sz="2000" spc="-10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disk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Length of a </a:t>
            </a:r>
            <a:r>
              <a:rPr sz="2000" spc="-5" dirty="0">
                <a:latin typeface="Century Schoolbook"/>
                <a:cs typeface="Century Schoolbook"/>
              </a:rPr>
              <a:t>track </a:t>
            </a:r>
            <a:r>
              <a:rPr sz="2000" dirty="0">
                <a:latin typeface="Century Schoolbook"/>
                <a:cs typeface="Century Schoolbook"/>
              </a:rPr>
              <a:t>one circumference of</a:t>
            </a:r>
            <a:r>
              <a:rPr sz="2000" spc="-14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disk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Over </a:t>
            </a:r>
            <a:r>
              <a:rPr sz="2000" spc="-5" dirty="0">
                <a:latin typeface="Century Schoolbook"/>
                <a:cs typeface="Century Schoolbook"/>
              </a:rPr>
              <a:t>1000 </a:t>
            </a:r>
            <a:r>
              <a:rPr sz="2000" dirty="0">
                <a:latin typeface="Century Schoolbook"/>
                <a:cs typeface="Century Schoolbook"/>
              </a:rPr>
              <a:t>on a hard</a:t>
            </a:r>
            <a:r>
              <a:rPr sz="2000" spc="-7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disk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Data first written </a:t>
            </a:r>
            <a:r>
              <a:rPr sz="2000" spc="-5" dirty="0">
                <a:latin typeface="Century Schoolbook"/>
                <a:cs typeface="Century Schoolbook"/>
              </a:rPr>
              <a:t>to </a:t>
            </a:r>
            <a:r>
              <a:rPr sz="2000" dirty="0">
                <a:latin typeface="Century Schoolbook"/>
                <a:cs typeface="Century Schoolbook"/>
              </a:rPr>
              <a:t>outer </a:t>
            </a:r>
            <a:r>
              <a:rPr sz="2000" spc="-5" dirty="0">
                <a:latin typeface="Century Schoolbook"/>
                <a:cs typeface="Century Schoolbook"/>
              </a:rPr>
              <a:t>most</a:t>
            </a:r>
            <a:r>
              <a:rPr sz="2000" spc="-170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track</a:t>
            </a:r>
            <a:endParaRPr sz="20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dirty="0">
                <a:latin typeface="Century Schoolbook"/>
                <a:cs typeface="Century Schoolbook"/>
              </a:rPr>
              <a:t>Sectors-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Divides </a:t>
            </a:r>
            <a:r>
              <a:rPr sz="2000" spc="-5" dirty="0">
                <a:latin typeface="Century Schoolbook"/>
                <a:cs typeface="Century Schoolbook"/>
              </a:rPr>
              <a:t>tracks</a:t>
            </a:r>
            <a:r>
              <a:rPr sz="2000" spc="-8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sections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On a floppy 9 sectors</a:t>
            </a:r>
            <a:r>
              <a:rPr sz="2000" spc="-11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exits</a:t>
            </a:r>
            <a:endParaRPr sz="20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dirty="0">
                <a:latin typeface="Century Schoolbook"/>
                <a:cs typeface="Century Schoolbook"/>
              </a:rPr>
              <a:t>Cylinders-</a:t>
            </a:r>
            <a:endParaRPr sz="2000">
              <a:latin typeface="Century Schoolbook"/>
              <a:cs typeface="Century Schoolbook"/>
            </a:endParaRPr>
          </a:p>
          <a:p>
            <a:pPr marL="652780" marR="5080" lvl="1" indent="-273050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Logical groupings of </a:t>
            </a:r>
            <a:r>
              <a:rPr sz="2000" spc="-5" dirty="0">
                <a:latin typeface="Century Schoolbook"/>
                <a:cs typeface="Century Schoolbook"/>
              </a:rPr>
              <a:t>the the same track </a:t>
            </a:r>
            <a:r>
              <a:rPr sz="2000" dirty="0">
                <a:latin typeface="Century Schoolbook"/>
                <a:cs typeface="Century Schoolbook"/>
              </a:rPr>
              <a:t>on </a:t>
            </a:r>
            <a:r>
              <a:rPr sz="2000" spc="-5" dirty="0">
                <a:latin typeface="Century Schoolbook"/>
                <a:cs typeface="Century Schoolbook"/>
              </a:rPr>
              <a:t>each</a:t>
            </a:r>
            <a:r>
              <a:rPr sz="2000" spc="-14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disk  surface in a </a:t>
            </a:r>
            <a:r>
              <a:rPr sz="2000" spc="-5" dirty="0">
                <a:latin typeface="Century Schoolbook"/>
                <a:cs typeface="Century Schoolbook"/>
              </a:rPr>
              <a:t>disk</a:t>
            </a:r>
            <a:r>
              <a:rPr sz="2000" spc="-6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unit</a:t>
            </a:r>
            <a:endParaRPr sz="20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dirty="0">
                <a:latin typeface="Century Schoolbook"/>
                <a:cs typeface="Century Schoolbook"/>
              </a:rPr>
              <a:t>Clusters-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Century Schoolbook"/>
                <a:cs typeface="Century Schoolbook"/>
              </a:rPr>
              <a:t>Groups of sectors used </a:t>
            </a:r>
            <a:r>
              <a:rPr sz="2000" spc="-5" dirty="0">
                <a:latin typeface="Century Schoolbook"/>
                <a:cs typeface="Century Schoolbook"/>
              </a:rPr>
              <a:t>by </a:t>
            </a:r>
            <a:r>
              <a:rPr sz="2000" dirty="0">
                <a:latin typeface="Century Schoolbook"/>
                <a:cs typeface="Century Schoolbook"/>
              </a:rPr>
              <a:t>operating</a:t>
            </a:r>
            <a:r>
              <a:rPr sz="2000" spc="-16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system</a:t>
            </a:r>
            <a:endParaRPr sz="20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484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entury Schoolbook"/>
                <a:cs typeface="Century Schoolbook"/>
              </a:rPr>
              <a:t>64 </a:t>
            </a:r>
            <a:r>
              <a:rPr sz="2000" dirty="0">
                <a:latin typeface="Century Schoolbook"/>
                <a:cs typeface="Century Schoolbook"/>
              </a:rPr>
              <a:t>sectors in one</a:t>
            </a:r>
            <a:r>
              <a:rPr sz="2000" spc="-7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cluster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100" y="5871772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4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231133"/>
            <a:ext cx="5617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INGLE </a:t>
            </a: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IDE</a:t>
            </a:r>
            <a:r>
              <a:rPr sz="3000" b="0" spc="-5" dirty="0">
                <a:latin typeface="Century Schoolbook"/>
                <a:cs typeface="Century Schoolbook"/>
              </a:rPr>
              <a:t>, D</a:t>
            </a:r>
            <a:r>
              <a:rPr b="0" spc="-5" dirty="0">
                <a:latin typeface="Century Schoolbook"/>
                <a:cs typeface="Century Schoolbook"/>
              </a:rPr>
              <a:t>UAL </a:t>
            </a: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AYER</a:t>
            </a:r>
            <a:r>
              <a:rPr b="0" spc="475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DVD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934078"/>
            <a:ext cx="341122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8.5 </a:t>
            </a:r>
            <a:r>
              <a:rPr sz="2400" dirty="0">
                <a:latin typeface="Century Schoolbook"/>
                <a:cs typeface="Century Schoolbook"/>
              </a:rPr>
              <a:t>GB on one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side</a:t>
            </a:r>
            <a:endParaRPr sz="2400">
              <a:latin typeface="Century Schoolbook"/>
              <a:cs typeface="Century Schoolbook"/>
            </a:endParaRPr>
          </a:p>
          <a:p>
            <a:pPr marL="285750" marR="210185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additional 3.8 </a:t>
            </a:r>
            <a:r>
              <a:rPr sz="2400" dirty="0">
                <a:latin typeface="Century Schoolbook"/>
                <a:cs typeface="Century Schoolbook"/>
              </a:rPr>
              <a:t>GB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on 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second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layer</a:t>
            </a:r>
            <a:endParaRPr sz="2400">
              <a:latin typeface="Century Schoolbook"/>
              <a:cs typeface="Century Schoolbook"/>
            </a:endParaRPr>
          </a:p>
          <a:p>
            <a:pPr marL="285750" marR="5080" indent="-27368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more than "13 times"  the </a:t>
            </a:r>
            <a:r>
              <a:rPr sz="2400" dirty="0">
                <a:latin typeface="Century Schoolbook"/>
                <a:cs typeface="Century Schoolbook"/>
              </a:rPr>
              <a:t>capacity of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today’s  music CDs and </a:t>
            </a:r>
            <a:r>
              <a:rPr sz="2400" spc="-10" dirty="0">
                <a:latin typeface="Century Schoolbook"/>
                <a:cs typeface="Century Schoolbook"/>
              </a:rPr>
              <a:t>CD-  </a:t>
            </a:r>
            <a:r>
              <a:rPr sz="2400" spc="-5" dirty="0">
                <a:latin typeface="Century Schoolbook"/>
                <a:cs typeface="Century Schoolbook"/>
              </a:rPr>
              <a:t>ROMs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3810000" cy="232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357" y="783585"/>
            <a:ext cx="8418493" cy="548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231133"/>
            <a:ext cx="5617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D</a:t>
            </a:r>
            <a:r>
              <a:rPr b="0" spc="-5" dirty="0">
                <a:latin typeface="Century Schoolbook"/>
                <a:cs typeface="Century Schoolbook"/>
              </a:rPr>
              <a:t>UAL </a:t>
            </a: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IDE</a:t>
            </a:r>
            <a:r>
              <a:rPr sz="3000" b="0" spc="-5" dirty="0">
                <a:latin typeface="Century Schoolbook"/>
                <a:cs typeface="Century Schoolbook"/>
              </a:rPr>
              <a:t>, S</a:t>
            </a:r>
            <a:r>
              <a:rPr b="0" spc="-5" dirty="0">
                <a:latin typeface="Century Schoolbook"/>
                <a:cs typeface="Century Schoolbook"/>
              </a:rPr>
              <a:t>INGLE </a:t>
            </a: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AYER</a:t>
            </a:r>
            <a:r>
              <a:rPr b="0" spc="475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DVD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2" y="2010279"/>
            <a:ext cx="3297554" cy="310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7940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9.4 </a:t>
            </a:r>
            <a:r>
              <a:rPr sz="2400" dirty="0">
                <a:latin typeface="Century Schoolbook"/>
                <a:cs typeface="Century Schoolbook"/>
              </a:rPr>
              <a:t>GB </a:t>
            </a:r>
            <a:r>
              <a:rPr sz="2400" spc="-5" dirty="0">
                <a:latin typeface="Century Schoolbook"/>
                <a:cs typeface="Century Schoolbook"/>
              </a:rPr>
              <a:t>(4.7 </a:t>
            </a:r>
            <a:r>
              <a:rPr sz="2400" dirty="0">
                <a:latin typeface="Century Schoolbook"/>
                <a:cs typeface="Century Schoolbook"/>
              </a:rPr>
              <a:t>on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each  side)</a:t>
            </a:r>
            <a:endParaRPr sz="2400">
              <a:latin typeface="Century Schoolbook"/>
              <a:cs typeface="Century Schoolbook"/>
            </a:endParaRPr>
          </a:p>
          <a:p>
            <a:pPr marL="285115" marR="698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provides </a:t>
            </a:r>
            <a:r>
              <a:rPr sz="2400" dirty="0">
                <a:latin typeface="Century Schoolbook"/>
                <a:cs typeface="Century Schoolbook"/>
              </a:rPr>
              <a:t>a little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more  </a:t>
            </a:r>
            <a:r>
              <a:rPr sz="2400" dirty="0">
                <a:latin typeface="Century Schoolbook"/>
                <a:cs typeface="Century Schoolbook"/>
              </a:rPr>
              <a:t>capacity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Flipping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disc or  </a:t>
            </a:r>
            <a:r>
              <a:rPr sz="2400" spc="-5" dirty="0">
                <a:latin typeface="Century Schoolbook"/>
                <a:cs typeface="Century Schoolbook"/>
              </a:rPr>
              <a:t>having </a:t>
            </a:r>
            <a:r>
              <a:rPr sz="2400" dirty="0">
                <a:latin typeface="Century Schoolbook"/>
                <a:cs typeface="Century Schoolbook"/>
              </a:rPr>
              <a:t>a DVD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Player  </a:t>
            </a:r>
            <a:r>
              <a:rPr sz="2400" dirty="0">
                <a:latin typeface="Century Schoolbook"/>
                <a:cs typeface="Century Schoolbook"/>
              </a:rPr>
              <a:t>capable of two-sided  </a:t>
            </a:r>
            <a:r>
              <a:rPr sz="2400" spc="-5" dirty="0">
                <a:latin typeface="Century Schoolbook"/>
                <a:cs typeface="Century Schoolbook"/>
              </a:rPr>
              <a:t>playback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required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133600"/>
            <a:ext cx="3810000" cy="232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231133"/>
            <a:ext cx="5314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D</a:t>
            </a:r>
            <a:r>
              <a:rPr b="0" spc="-5" dirty="0">
                <a:latin typeface="Century Schoolbook"/>
                <a:cs typeface="Century Schoolbook"/>
              </a:rPr>
              <a:t>UAL </a:t>
            </a: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IDE</a:t>
            </a:r>
            <a:r>
              <a:rPr sz="3000" b="0" spc="-5" dirty="0">
                <a:latin typeface="Century Schoolbook"/>
                <a:cs typeface="Century Schoolbook"/>
              </a:rPr>
              <a:t>, D</a:t>
            </a:r>
            <a:r>
              <a:rPr b="0" spc="-5" dirty="0">
                <a:latin typeface="Century Schoolbook"/>
                <a:cs typeface="Century Schoolbook"/>
              </a:rPr>
              <a:t>UAL </a:t>
            </a: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AYER</a:t>
            </a:r>
            <a:r>
              <a:rPr b="0" spc="490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DVD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010279"/>
            <a:ext cx="3333115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entury Schoolbook"/>
                <a:cs typeface="Century Schoolbook"/>
              </a:rPr>
              <a:t>Maximum capacity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17GB (8.5GB </a:t>
            </a:r>
            <a:r>
              <a:rPr sz="2400" dirty="0">
                <a:latin typeface="Century Schoolbook"/>
                <a:cs typeface="Century Schoolbook"/>
              </a:rPr>
              <a:t>on each  side)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E8537"/>
              </a:buClr>
              <a:buFont typeface="Wingdings"/>
              <a:buChar char=""/>
            </a:pPr>
            <a:endParaRPr sz="3500">
              <a:latin typeface="Times New Roman"/>
              <a:cs typeface="Times New Roman"/>
            </a:endParaRPr>
          </a:p>
          <a:p>
            <a:pPr marL="285750" marR="36195" indent="-273685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entury Schoolbook"/>
                <a:cs typeface="Century Schoolbook"/>
              </a:rPr>
              <a:t>Flipping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disc or  having a DVD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Player  capable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two-sided  playback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required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2133600"/>
            <a:ext cx="3810000" cy="232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29737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CD </a:t>
            </a:r>
            <a:r>
              <a:rPr b="0" spc="-5" dirty="0">
                <a:latin typeface="Century Schoolbook"/>
                <a:cs typeface="Century Schoolbook"/>
              </a:rPr>
              <a:t>VERSUS</a:t>
            </a:r>
            <a:r>
              <a:rPr b="0" spc="120" dirty="0">
                <a:latin typeface="Century Schoolbook"/>
                <a:cs typeface="Century Schoolbook"/>
              </a:rPr>
              <a:t> </a:t>
            </a:r>
            <a:r>
              <a:rPr sz="3000" b="0" dirty="0">
                <a:latin typeface="Century Schoolbook"/>
                <a:cs typeface="Century Schoolbook"/>
              </a:rPr>
              <a:t>DVD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023488"/>
            <a:ext cx="8669020" cy="44164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54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Both discs are the same physical </a:t>
            </a:r>
            <a:r>
              <a:rPr sz="2400" dirty="0">
                <a:latin typeface="Century Schoolbook"/>
                <a:cs typeface="Century Schoolbook"/>
              </a:rPr>
              <a:t>size (120 </a:t>
            </a:r>
            <a:r>
              <a:rPr sz="2400" spc="-5" dirty="0">
                <a:latin typeface="Century Schoolbook"/>
                <a:cs typeface="Century Schoolbook"/>
              </a:rPr>
              <a:t>mm </a:t>
            </a:r>
            <a:r>
              <a:rPr sz="2400" dirty="0">
                <a:latin typeface="Century Schoolbook"/>
                <a:cs typeface="Century Schoolbook"/>
              </a:rPr>
              <a:t>diameter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&amp;</a:t>
            </a:r>
            <a:endParaRPr sz="2400">
              <a:latin typeface="Century Schoolbook"/>
              <a:cs typeface="Century Schoolbook"/>
            </a:endParaRPr>
          </a:p>
          <a:p>
            <a:pPr marL="12700" marR="370205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entury Schoolbook"/>
                <a:cs typeface="Century Schoolbook"/>
              </a:rPr>
              <a:t>1.2 mm thickness, </a:t>
            </a:r>
            <a:r>
              <a:rPr sz="2400" dirty="0">
                <a:latin typeface="Century Schoolbook"/>
                <a:cs typeface="Century Schoolbook"/>
              </a:rPr>
              <a:t>which </a:t>
            </a:r>
            <a:r>
              <a:rPr sz="2400" spc="-5" dirty="0">
                <a:latin typeface="Century Schoolbook"/>
                <a:cs typeface="Century Schoolbook"/>
              </a:rPr>
              <a:t>makes CDs </a:t>
            </a:r>
            <a:r>
              <a:rPr sz="2400" dirty="0">
                <a:latin typeface="Century Schoolbook"/>
                <a:cs typeface="Century Schoolbook"/>
              </a:rPr>
              <a:t>compatible with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DVD  </a:t>
            </a:r>
            <a:r>
              <a:rPr sz="2400" spc="-5" dirty="0">
                <a:latin typeface="Century Schoolbook"/>
                <a:cs typeface="Century Schoolbook"/>
              </a:rPr>
              <a:t>players.</a:t>
            </a:r>
            <a:endParaRPr sz="2400">
              <a:latin typeface="Century Schoolbook"/>
              <a:cs typeface="Century Schoolbook"/>
            </a:endParaRPr>
          </a:p>
          <a:p>
            <a:pPr marL="12700" marR="621665">
              <a:lnSpc>
                <a:spcPts val="4320"/>
              </a:lnSpc>
              <a:spcBef>
                <a:spcPts val="38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Both discs are made </a:t>
            </a: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same </a:t>
            </a:r>
            <a:r>
              <a:rPr sz="2400" spc="-5" dirty="0">
                <a:latin typeface="Century Schoolbook"/>
                <a:cs typeface="Century Schoolbook"/>
              </a:rPr>
              <a:t>basic </a:t>
            </a:r>
            <a:r>
              <a:rPr sz="2400" spc="-10" dirty="0">
                <a:latin typeface="Century Schoolbook"/>
                <a:cs typeface="Century Schoolbook"/>
              </a:rPr>
              <a:t>technology </a:t>
            </a:r>
            <a:r>
              <a:rPr sz="2400" spc="-5" dirty="0">
                <a:latin typeface="Century Schoolbook"/>
                <a:cs typeface="Century Schoolbook"/>
              </a:rPr>
              <a:t>and  production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processes</a:t>
            </a:r>
            <a:endParaRPr sz="2400">
              <a:latin typeface="Century Schoolbook"/>
              <a:cs typeface="Century Schoolbook"/>
            </a:endParaRPr>
          </a:p>
          <a:p>
            <a:pPr marL="120014" indent="-107950">
              <a:lnSpc>
                <a:spcPct val="100000"/>
              </a:lnSpc>
              <a:spcBef>
                <a:spcPts val="105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Both technologies </a:t>
            </a:r>
            <a:r>
              <a:rPr sz="2400" dirty="0">
                <a:latin typeface="Century Schoolbook"/>
                <a:cs typeface="Century Schoolbook"/>
              </a:rPr>
              <a:t>read </a:t>
            </a:r>
            <a:r>
              <a:rPr sz="2400" spc="-5" dirty="0">
                <a:latin typeface="Century Schoolbook"/>
                <a:cs typeface="Century Schoolbook"/>
              </a:rPr>
              <a:t>discs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same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manner</a:t>
            </a:r>
            <a:endParaRPr sz="2400">
              <a:latin typeface="Century Schoolbook"/>
              <a:cs typeface="Century Schoolboo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entury Schoolbook"/>
                <a:cs typeface="Century Schoolbook"/>
              </a:rPr>
              <a:t>DVD </a:t>
            </a:r>
            <a:r>
              <a:rPr sz="2400" spc="-5" dirty="0">
                <a:latin typeface="Century Schoolbook"/>
                <a:cs typeface="Century Schoolbook"/>
              </a:rPr>
              <a:t>software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dirty="0">
                <a:latin typeface="Century Schoolbook"/>
                <a:cs typeface="Century Schoolbook"/>
              </a:rPr>
              <a:t>replicated from </a:t>
            </a:r>
            <a:r>
              <a:rPr sz="2400" spc="-5" dirty="0">
                <a:latin typeface="Century Schoolbook"/>
                <a:cs typeface="Century Schoolbook"/>
              </a:rPr>
              <a:t>existing CD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production  </a:t>
            </a:r>
            <a:r>
              <a:rPr sz="2400" dirty="0">
                <a:latin typeface="Century Schoolbook"/>
                <a:cs typeface="Century Schoolbook"/>
              </a:rPr>
              <a:t>facilities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dirty="0"/>
              <a:t>DVANTAGES OF</a:t>
            </a:r>
            <a:r>
              <a:rPr spc="270" dirty="0"/>
              <a:t> </a:t>
            </a:r>
            <a:r>
              <a:rPr sz="3000" dirty="0"/>
              <a:t>DVD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732910"/>
            <a:ext cx="7252970" cy="403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95"/>
              </a:spcBef>
              <a:buClr>
                <a:srgbClr val="FE8537"/>
              </a:buClr>
              <a:buSzPct val="68181"/>
              <a:buFont typeface="Arial"/>
              <a:buChar char="•"/>
              <a:tabLst>
                <a:tab pos="28575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DVD can hold exponentially more </a:t>
            </a:r>
            <a:r>
              <a:rPr sz="2200" spc="-10" dirty="0">
                <a:latin typeface="Century Schoolbook"/>
                <a:cs typeface="Century Schoolbook"/>
              </a:rPr>
              <a:t>data than </a:t>
            </a:r>
            <a:r>
              <a:rPr sz="2200" spc="-5" dirty="0">
                <a:latin typeface="Century Schoolbook"/>
                <a:cs typeface="Century Schoolbook"/>
              </a:rPr>
              <a:t>a </a:t>
            </a:r>
            <a:r>
              <a:rPr sz="2200" spc="-10" dirty="0">
                <a:latin typeface="Century Schoolbook"/>
                <a:cs typeface="Century Schoolbook"/>
              </a:rPr>
              <a:t>CD</a:t>
            </a:r>
            <a:r>
              <a:rPr sz="2200" spc="11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can</a:t>
            </a:r>
            <a:endParaRPr sz="2200" dirty="0">
              <a:latin typeface="Century Schoolbook"/>
              <a:cs typeface="Century Schoolbook"/>
            </a:endParaRPr>
          </a:p>
          <a:p>
            <a:pPr marL="285115" marR="163830" indent="-273050" algn="just">
              <a:lnSpc>
                <a:spcPct val="150000"/>
              </a:lnSpc>
              <a:spcBef>
                <a:spcPts val="600"/>
              </a:spcBef>
              <a:buClr>
                <a:srgbClr val="FE8537"/>
              </a:buClr>
              <a:buSzPct val="68181"/>
              <a:buFont typeface="Arial"/>
              <a:buChar char="•"/>
              <a:tabLst>
                <a:tab pos="28575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DVD has Higher density </a:t>
            </a:r>
            <a:r>
              <a:rPr sz="2200" spc="-10" dirty="0">
                <a:latin typeface="Century Schoolbook"/>
                <a:cs typeface="Century Schoolbook"/>
              </a:rPr>
              <a:t>data </a:t>
            </a:r>
            <a:r>
              <a:rPr sz="2200" spc="-5" dirty="0">
                <a:latin typeface="Century Schoolbook"/>
                <a:cs typeface="Century Schoolbook"/>
              </a:rPr>
              <a:t>storage where smaller  </a:t>
            </a:r>
            <a:r>
              <a:rPr sz="2200" spc="-10" dirty="0">
                <a:latin typeface="Century Schoolbook"/>
                <a:cs typeface="Century Schoolbook"/>
              </a:rPr>
              <a:t>pits and </a:t>
            </a:r>
            <a:r>
              <a:rPr sz="2200" spc="-5" dirty="0">
                <a:latin typeface="Century Schoolbook"/>
                <a:cs typeface="Century Schoolbook"/>
              </a:rPr>
              <a:t>smaller </a:t>
            </a:r>
            <a:r>
              <a:rPr sz="2200" spc="-10" dirty="0">
                <a:latin typeface="Century Schoolbook"/>
                <a:cs typeface="Century Schoolbook"/>
              </a:rPr>
              <a:t>tracks </a:t>
            </a:r>
            <a:r>
              <a:rPr sz="2200" dirty="0">
                <a:latin typeface="Century Schoolbook"/>
                <a:cs typeface="Century Schoolbook"/>
              </a:rPr>
              <a:t>in </a:t>
            </a:r>
            <a:r>
              <a:rPr sz="2200" spc="-10" dirty="0">
                <a:latin typeface="Century Schoolbook"/>
                <a:cs typeface="Century Schoolbook"/>
              </a:rPr>
              <a:t>DVDs provide </a:t>
            </a:r>
            <a:r>
              <a:rPr sz="2200" spc="-5" dirty="0">
                <a:latin typeface="Century Schoolbook"/>
                <a:cs typeface="Century Schoolbook"/>
              </a:rPr>
              <a:t>seven times  storage alone compared to</a:t>
            </a:r>
            <a:r>
              <a:rPr sz="220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CDs</a:t>
            </a:r>
            <a:endParaRPr sz="2200" dirty="0">
              <a:latin typeface="Century Schoolbook"/>
              <a:cs typeface="Century Schoolbook"/>
            </a:endParaRPr>
          </a:p>
          <a:p>
            <a:pPr marL="285115" marR="122555" indent="-273050">
              <a:lnSpc>
                <a:spcPct val="150000"/>
              </a:lnSpc>
              <a:spcBef>
                <a:spcPts val="600"/>
              </a:spcBef>
              <a:buClr>
                <a:srgbClr val="FE8537"/>
              </a:buClr>
              <a:buSzPct val="68181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DVD has less overhead &amp; more </a:t>
            </a:r>
            <a:r>
              <a:rPr sz="2200" spc="-10" dirty="0">
                <a:latin typeface="Century Schoolbook"/>
                <a:cs typeface="Century Schoolbook"/>
              </a:rPr>
              <a:t>area </a:t>
            </a:r>
            <a:r>
              <a:rPr sz="2200" spc="-5" dirty="0">
                <a:latin typeface="Century Schoolbook"/>
                <a:cs typeface="Century Schoolbook"/>
              </a:rPr>
              <a:t>because </a:t>
            </a:r>
            <a:r>
              <a:rPr sz="2200" spc="-10" dirty="0">
                <a:latin typeface="Century Schoolbook"/>
                <a:cs typeface="Century Schoolbook"/>
              </a:rPr>
              <a:t>the  DVD’s </a:t>
            </a:r>
            <a:r>
              <a:rPr sz="2200" spc="-5" dirty="0">
                <a:latin typeface="Century Schoolbook"/>
                <a:cs typeface="Century Schoolbook"/>
              </a:rPr>
              <a:t>error-correction scheme is more efficient </a:t>
            </a:r>
            <a:r>
              <a:rPr sz="2200" spc="-10" dirty="0">
                <a:latin typeface="Century Schoolbook"/>
                <a:cs typeface="Century Schoolbook"/>
              </a:rPr>
              <a:t>and  </a:t>
            </a:r>
            <a:r>
              <a:rPr sz="2200" spc="-5" dirty="0">
                <a:latin typeface="Century Schoolbook"/>
                <a:cs typeface="Century Schoolbook"/>
              </a:rPr>
              <a:t>requires less storage space that can be used </a:t>
            </a:r>
            <a:r>
              <a:rPr sz="2200" dirty="0">
                <a:latin typeface="Century Schoolbook"/>
                <a:cs typeface="Century Schoolbook"/>
              </a:rPr>
              <a:t>for </a:t>
            </a:r>
            <a:r>
              <a:rPr sz="2200" spc="-5" dirty="0">
                <a:latin typeface="Century Schoolbook"/>
                <a:cs typeface="Century Schoolbook"/>
              </a:rPr>
              <a:t>other  information</a:t>
            </a:r>
            <a:endParaRPr sz="2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5" y="241751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898"/>
            <a:ext cx="71285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DVD can </a:t>
            </a:r>
            <a:r>
              <a:rPr sz="2400" spc="-5" dirty="0">
                <a:latin typeface="Century Schoolbook"/>
                <a:cs typeface="Century Schoolbook"/>
              </a:rPr>
              <a:t>have </a:t>
            </a:r>
            <a:r>
              <a:rPr sz="2400" dirty="0">
                <a:latin typeface="Century Schoolbook"/>
                <a:cs typeface="Century Schoolbook"/>
              </a:rPr>
              <a:t>Multi-layer storage whereas </a:t>
            </a:r>
            <a:r>
              <a:rPr sz="2400" spc="-5" dirty="0">
                <a:latin typeface="Century Schoolbook"/>
                <a:cs typeface="Century Schoolbook"/>
              </a:rPr>
              <a:t>CD  </a:t>
            </a:r>
            <a:r>
              <a:rPr sz="2400" dirty="0">
                <a:latin typeface="Century Schoolbook"/>
                <a:cs typeface="Century Schoolbook"/>
              </a:rPr>
              <a:t>stores </a:t>
            </a:r>
            <a:r>
              <a:rPr sz="2400" spc="-5" dirty="0">
                <a:latin typeface="Century Schoolbook"/>
                <a:cs typeface="Century Schoolbook"/>
              </a:rPr>
              <a:t>data </a:t>
            </a:r>
            <a:r>
              <a:rPr sz="2400" dirty="0">
                <a:latin typeface="Century Schoolbook"/>
                <a:cs typeface="Century Schoolbook"/>
              </a:rPr>
              <a:t>on one </a:t>
            </a:r>
            <a:r>
              <a:rPr sz="2400" spc="-5" dirty="0">
                <a:latin typeface="Century Schoolbook"/>
                <a:cs typeface="Century Schoolbook"/>
              </a:rPr>
              <a:t>layer </a:t>
            </a:r>
            <a:r>
              <a:rPr sz="2400" dirty="0">
                <a:latin typeface="Century Schoolbook"/>
                <a:cs typeface="Century Schoolbook"/>
              </a:rPr>
              <a:t>on </a:t>
            </a:r>
            <a:r>
              <a:rPr sz="2400" spc="-5" dirty="0">
                <a:latin typeface="Century Schoolbook"/>
                <a:cs typeface="Century Schoolbook"/>
              </a:rPr>
              <a:t>one </a:t>
            </a:r>
            <a:r>
              <a:rPr sz="2400" dirty="0">
                <a:latin typeface="Century Schoolbook"/>
                <a:cs typeface="Century Schoolbook"/>
              </a:rPr>
              <a:t>side of </a:t>
            </a:r>
            <a:r>
              <a:rPr sz="2400" spc="-5" dirty="0">
                <a:latin typeface="Century Schoolbook"/>
                <a:cs typeface="Century Schoolbook"/>
              </a:rPr>
              <a:t>disc.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DVD  can store </a:t>
            </a:r>
            <a:r>
              <a:rPr sz="2400" spc="-5" dirty="0">
                <a:latin typeface="Century Schoolbook"/>
                <a:cs typeface="Century Schoolbook"/>
              </a:rPr>
              <a:t>up to </a:t>
            </a:r>
            <a:r>
              <a:rPr sz="2400" dirty="0">
                <a:latin typeface="Century Schoolbook"/>
                <a:cs typeface="Century Schoolbook"/>
              </a:rPr>
              <a:t>two </a:t>
            </a:r>
            <a:r>
              <a:rPr sz="2400" spc="-5" dirty="0">
                <a:latin typeface="Century Schoolbook"/>
                <a:cs typeface="Century Schoolbook"/>
              </a:rPr>
              <a:t>layers </a:t>
            </a:r>
            <a:r>
              <a:rPr sz="2400" dirty="0">
                <a:latin typeface="Century Schoolbook"/>
                <a:cs typeface="Century Schoolbook"/>
              </a:rPr>
              <a:t>on up </a:t>
            </a:r>
            <a:r>
              <a:rPr sz="2400" spc="-5" dirty="0">
                <a:latin typeface="Century Schoolbook"/>
                <a:cs typeface="Century Schoolbook"/>
              </a:rPr>
              <a:t>to two </a:t>
            </a:r>
            <a:r>
              <a:rPr sz="2400" dirty="0">
                <a:latin typeface="Century Schoolbook"/>
                <a:cs typeface="Century Schoolbook"/>
              </a:rPr>
              <a:t>sides of 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disc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648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OGICAL</a:t>
            </a:r>
            <a:r>
              <a:rPr b="0" spc="105" dirty="0">
                <a:latin typeface="Century Schoolbook"/>
                <a:cs typeface="Century Schoolbook"/>
              </a:rPr>
              <a:t> </a:t>
            </a:r>
            <a:r>
              <a:rPr sz="3000" b="0" spc="-5" dirty="0">
                <a:latin typeface="Century Schoolbook"/>
                <a:cs typeface="Century Schoolbook"/>
              </a:rPr>
              <a:t>S</a:t>
            </a:r>
            <a:r>
              <a:rPr b="0" spc="-5" dirty="0">
                <a:latin typeface="Century Schoolbook"/>
                <a:cs typeface="Century Schoolbook"/>
              </a:rPr>
              <a:t>TRUCTURE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53663"/>
            <a:ext cx="5208905" cy="30537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Track-at-once</a:t>
            </a:r>
          </a:p>
          <a:p>
            <a:pPr marL="927100" lvl="1" indent="-183515">
              <a:lnSpc>
                <a:spcPct val="100000"/>
              </a:lnSpc>
              <a:spcBef>
                <a:spcPts val="229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CD </a:t>
            </a:r>
            <a:r>
              <a:rPr sz="1800" dirty="0">
                <a:latin typeface="Century Schoolbook"/>
                <a:cs typeface="Century Schoolbook"/>
              </a:rPr>
              <a:t>– </a:t>
            </a:r>
            <a:r>
              <a:rPr sz="1800" spc="-5" dirty="0">
                <a:latin typeface="Century Schoolbook"/>
                <a:cs typeface="Century Schoolbook"/>
              </a:rPr>
              <a:t>data</a:t>
            </a:r>
            <a:r>
              <a:rPr sz="1800" spc="-1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discs</a:t>
            </a:r>
            <a:endParaRPr sz="1800" dirty="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3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Disc-at-once</a:t>
            </a:r>
          </a:p>
          <a:p>
            <a:pPr marL="927100" lvl="1" indent="-183515">
              <a:lnSpc>
                <a:spcPct val="100000"/>
              </a:lnSpc>
              <a:spcBef>
                <a:spcPts val="22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Audio</a:t>
            </a:r>
            <a:r>
              <a:rPr sz="1800" spc="-1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discs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219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Century Schoolbook"/>
                <a:cs typeface="Century Schoolbook"/>
              </a:rPr>
              <a:t>DVDs</a:t>
            </a:r>
          </a:p>
          <a:p>
            <a:pPr marL="285115" indent="-273050">
              <a:lnSpc>
                <a:spcPct val="100000"/>
              </a:lnSpc>
              <a:spcBef>
                <a:spcPts val="3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Packet </a:t>
            </a:r>
            <a:r>
              <a:rPr sz="2400" dirty="0">
                <a:latin typeface="Century Schoolbook"/>
                <a:cs typeface="Century Schoolbook"/>
              </a:rPr>
              <a:t>writing</a:t>
            </a:r>
          </a:p>
          <a:p>
            <a:pPr marL="927100" lvl="1" indent="-183515">
              <a:lnSpc>
                <a:spcPct val="100000"/>
              </a:lnSpc>
              <a:spcBef>
                <a:spcPts val="229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Used </a:t>
            </a:r>
            <a:r>
              <a:rPr sz="1800" dirty="0">
                <a:latin typeface="Century Schoolbook"/>
                <a:cs typeface="Century Schoolbook"/>
              </a:rPr>
              <a:t>with </a:t>
            </a:r>
            <a:r>
              <a:rPr sz="1800" spc="-5" dirty="0">
                <a:latin typeface="Century Schoolbook"/>
                <a:cs typeface="Century Schoolbook"/>
              </a:rPr>
              <a:t>drag </a:t>
            </a:r>
            <a:r>
              <a:rPr sz="1800" dirty="0">
                <a:latin typeface="Century Schoolbook"/>
                <a:cs typeface="Century Schoolbook"/>
              </a:rPr>
              <a:t>&amp; Drop </a:t>
            </a:r>
            <a:r>
              <a:rPr sz="1800" spc="-5" dirty="0">
                <a:latin typeface="Century Schoolbook"/>
                <a:cs typeface="Century Schoolbook"/>
              </a:rPr>
              <a:t>writing</a:t>
            </a:r>
            <a:r>
              <a:rPr sz="1800" spc="-4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software</a:t>
            </a:r>
            <a:endParaRPr sz="1800" dirty="0">
              <a:latin typeface="Century Schoolbook"/>
              <a:cs typeface="Century Schoolbook"/>
            </a:endParaRPr>
          </a:p>
          <a:p>
            <a:pPr marL="1200150" lvl="2" indent="-182880">
              <a:lnSpc>
                <a:spcPct val="100000"/>
              </a:lnSpc>
              <a:spcBef>
                <a:spcPts val="215"/>
              </a:spcBef>
              <a:buClr>
                <a:srgbClr val="FEC3AD"/>
              </a:buClr>
              <a:buSzPct val="58333"/>
              <a:buFont typeface="Wingdings"/>
              <a:buChar char=""/>
              <a:tabLst>
                <a:tab pos="1200150" algn="l"/>
              </a:tabLst>
            </a:pPr>
            <a:r>
              <a:rPr sz="1800" dirty="0">
                <a:latin typeface="Century Schoolbook"/>
                <a:cs typeface="Century Schoolbook"/>
              </a:rPr>
              <a:t>Dangerous for forensic</a:t>
            </a:r>
            <a:r>
              <a:rPr sz="1800" spc="-5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workstations</a:t>
            </a:r>
            <a:endParaRPr sz="1800" dirty="0">
              <a:latin typeface="Century Schoolbook"/>
              <a:cs typeface="Century Schoolbook"/>
            </a:endParaRPr>
          </a:p>
          <a:p>
            <a:pPr marL="927100" lvl="1" indent="-183515">
              <a:lnSpc>
                <a:spcPct val="100000"/>
              </a:lnSpc>
              <a:spcBef>
                <a:spcPts val="215"/>
              </a:spcBef>
              <a:buClr>
                <a:srgbClr val="E0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Century Schoolbook"/>
                <a:cs typeface="Century Schoolbook"/>
              </a:rPr>
              <a:t>Non-video</a:t>
            </a:r>
            <a:r>
              <a:rPr sz="1800" spc="-2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DVDs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2124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entury Schoolbook"/>
                <a:cs typeface="Century Schoolbook"/>
              </a:rPr>
              <a:t>I</a:t>
            </a:r>
            <a:r>
              <a:rPr b="0" dirty="0">
                <a:latin typeface="Century Schoolbook"/>
                <a:cs typeface="Century Schoolbook"/>
              </a:rPr>
              <a:t>NT</a:t>
            </a:r>
            <a:r>
              <a:rPr b="0" spc="-10" dirty="0">
                <a:latin typeface="Century Schoolbook"/>
                <a:cs typeface="Century Schoolbook"/>
              </a:rPr>
              <a:t>E</a:t>
            </a:r>
            <a:r>
              <a:rPr b="0" spc="-5" dirty="0">
                <a:latin typeface="Century Schoolbook"/>
                <a:cs typeface="Century Schoolbook"/>
              </a:rPr>
              <a:t>R</a:t>
            </a:r>
            <a:r>
              <a:rPr b="0" spc="-10" dirty="0">
                <a:latin typeface="Century Schoolbook"/>
                <a:cs typeface="Century Schoolbook"/>
              </a:rPr>
              <a:t>F</a:t>
            </a:r>
            <a:r>
              <a:rPr b="0" spc="-5" dirty="0">
                <a:latin typeface="Century Schoolbook"/>
                <a:cs typeface="Century Schoolbook"/>
              </a:rPr>
              <a:t>A</a:t>
            </a:r>
            <a:r>
              <a:rPr b="0" spc="-10" dirty="0">
                <a:latin typeface="Century Schoolbook"/>
                <a:cs typeface="Century Schoolbook"/>
              </a:rPr>
              <a:t>C</a:t>
            </a:r>
            <a:r>
              <a:rPr b="0" spc="-5" dirty="0">
                <a:latin typeface="Century Schoolbook"/>
                <a:cs typeface="Century Schoolbook"/>
              </a:rPr>
              <a:t>ES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84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52317"/>
            <a:ext cx="2559050" cy="17945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ATAPI </a:t>
            </a:r>
            <a:r>
              <a:rPr sz="2400" dirty="0">
                <a:latin typeface="Century Schoolbook"/>
                <a:cs typeface="Century Schoolbook"/>
              </a:rPr>
              <a:t>or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SATA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SCSI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USB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1394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Firewire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357" y="783585"/>
            <a:ext cx="8418493" cy="548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8800" y="35814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0" y="76199"/>
                </a:moveTo>
                <a:lnTo>
                  <a:pt x="19049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6372" y="4959856"/>
            <a:ext cx="1823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Track= 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conc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ntr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050" y="1441450"/>
            <a:ext cx="8166099" cy="4929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9846" y="4807456"/>
            <a:ext cx="15659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Sector =  small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arc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74" y="1514089"/>
            <a:ext cx="16662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store  512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38728"/>
            <a:ext cx="3771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T</a:t>
            </a:r>
            <a:r>
              <a:rPr b="0" spc="-5" dirty="0">
                <a:latin typeface="Century Schoolbook"/>
                <a:cs typeface="Century Schoolbook"/>
              </a:rPr>
              <a:t>RACKS AND</a:t>
            </a:r>
            <a:r>
              <a:rPr b="0" spc="285" dirty="0">
                <a:latin typeface="Century Schoolbook"/>
                <a:cs typeface="Century Schoolbook"/>
              </a:rPr>
              <a:t> </a:t>
            </a:r>
            <a:r>
              <a:rPr b="0" spc="-5" dirty="0">
                <a:latin typeface="Century Schoolbook"/>
                <a:cs typeface="Century Schoolbook"/>
              </a:rPr>
              <a:t>SECTORS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100" y="5871772"/>
            <a:ext cx="12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5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975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C</a:t>
            </a:r>
            <a:r>
              <a:rPr b="0" spc="-5" dirty="0">
                <a:latin typeface="Century Schoolbook"/>
                <a:cs typeface="Century Schoolbook"/>
              </a:rPr>
              <a:t>YLINDER AND</a:t>
            </a:r>
            <a:r>
              <a:rPr b="0" spc="275" dirty="0">
                <a:latin typeface="Century Schoolbook"/>
                <a:cs typeface="Century Schoolbook"/>
              </a:rPr>
              <a:t> </a:t>
            </a:r>
            <a:r>
              <a:rPr b="0" spc="-5" dirty="0">
                <a:latin typeface="Century Schoolbook"/>
                <a:cs typeface="Century Schoolbook"/>
              </a:rPr>
              <a:t>TRACKS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900" y="1600193"/>
            <a:ext cx="5410200" cy="487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6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254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entury Schoolbook"/>
                <a:cs typeface="Century Schoolbook"/>
              </a:rPr>
              <a:t>I</a:t>
            </a:r>
            <a:r>
              <a:rPr b="0" dirty="0">
                <a:latin typeface="Century Schoolbook"/>
                <a:cs typeface="Century Schoolbook"/>
              </a:rPr>
              <a:t>NT</a:t>
            </a:r>
            <a:r>
              <a:rPr b="0" spc="-10" dirty="0">
                <a:latin typeface="Century Schoolbook"/>
                <a:cs typeface="Century Schoolbook"/>
              </a:rPr>
              <a:t>E</a:t>
            </a:r>
            <a:r>
              <a:rPr b="0" spc="-5" dirty="0">
                <a:latin typeface="Century Schoolbook"/>
                <a:cs typeface="Century Schoolbook"/>
              </a:rPr>
              <a:t>R</a:t>
            </a:r>
            <a:r>
              <a:rPr b="0" spc="-10" dirty="0">
                <a:latin typeface="Century Schoolbook"/>
                <a:cs typeface="Century Schoolbook"/>
              </a:rPr>
              <a:t>L</a:t>
            </a:r>
            <a:r>
              <a:rPr b="0" spc="-5" dirty="0">
                <a:latin typeface="Century Schoolbook"/>
                <a:cs typeface="Century Schoolbook"/>
              </a:rPr>
              <a:t>E</a:t>
            </a:r>
            <a:r>
              <a:rPr b="0" spc="-10" dirty="0">
                <a:latin typeface="Century Schoolbook"/>
                <a:cs typeface="Century Schoolbook"/>
              </a:rPr>
              <a:t>A</a:t>
            </a:r>
            <a:r>
              <a:rPr b="0" spc="-5" dirty="0">
                <a:latin typeface="Century Schoolbook"/>
                <a:cs typeface="Century Schoolbook"/>
              </a:rPr>
              <a:t>V</a:t>
            </a:r>
            <a:r>
              <a:rPr b="0" spc="-10" dirty="0">
                <a:latin typeface="Century Schoolbook"/>
                <a:cs typeface="Century Schoolbook"/>
              </a:rPr>
              <a:t>I</a:t>
            </a:r>
            <a:r>
              <a:rPr b="0" dirty="0">
                <a:latin typeface="Century Schoolbook"/>
                <a:cs typeface="Century Schoolbook"/>
              </a:rPr>
              <a:t>NG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7</a:t>
            </a:fld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8898"/>
            <a:ext cx="709803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Allows the </a:t>
            </a:r>
            <a:r>
              <a:rPr sz="2400" dirty="0">
                <a:latin typeface="Century Schoolbook"/>
                <a:cs typeface="Century Schoolbook"/>
              </a:rPr>
              <a:t>read/write head </a:t>
            </a:r>
            <a:r>
              <a:rPr sz="2400" spc="-5" dirty="0">
                <a:latin typeface="Century Schoolbook"/>
                <a:cs typeface="Century Schoolbook"/>
              </a:rPr>
              <a:t>to use the </a:t>
            </a:r>
            <a:r>
              <a:rPr sz="2400" dirty="0">
                <a:latin typeface="Century Schoolbook"/>
                <a:cs typeface="Century Schoolbook"/>
              </a:rPr>
              <a:t>rotation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 disk to </a:t>
            </a:r>
            <a:r>
              <a:rPr sz="2400" dirty="0">
                <a:latin typeface="Century Schoolbook"/>
                <a:cs typeface="Century Schoolbook"/>
              </a:rPr>
              <a:t>its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advantage</a:t>
            </a:r>
            <a:endParaRPr sz="2400">
              <a:latin typeface="Century Schoolbook"/>
              <a:cs typeface="Century Schoolbook"/>
            </a:endParaRPr>
          </a:p>
          <a:p>
            <a:pPr marL="285115" marR="505459" indent="-27305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One </a:t>
            </a:r>
            <a:r>
              <a:rPr sz="2400" spc="-5" dirty="0">
                <a:latin typeface="Century Schoolbook"/>
                <a:cs typeface="Century Schoolbook"/>
              </a:rPr>
              <a:t>sector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written to and the disk </a:t>
            </a:r>
            <a:r>
              <a:rPr sz="2400" dirty="0">
                <a:latin typeface="Century Schoolbook"/>
                <a:cs typeface="Century Schoolbook"/>
              </a:rPr>
              <a:t>skips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to  </a:t>
            </a:r>
            <a:r>
              <a:rPr sz="2400" dirty="0">
                <a:latin typeface="Century Schoolbook"/>
                <a:cs typeface="Century Schoolbook"/>
              </a:rPr>
              <a:t>several sectors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down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3789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entury Schoolbook"/>
                <a:cs typeface="Century Schoolbook"/>
              </a:rPr>
              <a:t>P</a:t>
            </a:r>
            <a:r>
              <a:rPr b="0" spc="-5" dirty="0">
                <a:latin typeface="Century Schoolbook"/>
                <a:cs typeface="Century Schoolbook"/>
              </a:rPr>
              <a:t>HYSICAL</a:t>
            </a:r>
            <a:r>
              <a:rPr b="0" spc="130" dirty="0">
                <a:latin typeface="Century Schoolbook"/>
                <a:cs typeface="Century Schoolbook"/>
              </a:rPr>
              <a:t> </a:t>
            </a:r>
            <a:r>
              <a:rPr b="0" spc="-5" dirty="0">
                <a:latin typeface="Century Schoolbook"/>
                <a:cs typeface="Century Schoolbook"/>
              </a:rPr>
              <a:t>STRUCTURE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0"/>
            <a:ext cx="5486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8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849" y="2036761"/>
            <a:ext cx="5686409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7584" y="5874298"/>
            <a:ext cx="2552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9</a:t>
            </a:fld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1893</Words>
  <Application>Microsoft Office PowerPoint</Application>
  <PresentationFormat>On-screen Show (4:3)</PresentationFormat>
  <Paragraphs>293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Century Schoolbook</vt:lpstr>
      <vt:lpstr>Times New Roman</vt:lpstr>
      <vt:lpstr>Wingdings</vt:lpstr>
      <vt:lpstr>Wingdings 2</vt:lpstr>
      <vt:lpstr>Office Theme</vt:lpstr>
      <vt:lpstr>PowerPoint Presentation</vt:lpstr>
      <vt:lpstr>HARD DISKS</vt:lpstr>
      <vt:lpstr>A HARD DISK LAYOUT</vt:lpstr>
      <vt:lpstr>LOGICAL STRUCTURE OF A HARD DRIVE:</vt:lpstr>
      <vt:lpstr>TRACKS AND SECTORS</vt:lpstr>
      <vt:lpstr>CYLINDER AND TRACKS</vt:lpstr>
      <vt:lpstr>INTERLEAVING</vt:lpstr>
      <vt:lpstr>PHYSICAL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 PERFORMANCE CHARACTERISTIC OF HDD</vt:lpstr>
      <vt:lpstr>DISK ACCESS TIMES</vt:lpstr>
      <vt:lpstr>STEPS TO CONFIGURE AND INSTALL A PARALLEL ATA DRIVE</vt:lpstr>
      <vt:lpstr>STEPS TO CONFIGURE AND INSTALL A PARALLEL ATA DRIVE (CONT’D.)</vt:lpstr>
      <vt:lpstr>STEPS TO CONFIGURE AND INSTALL A PARALLEL ATA DRIVE (CONT’D.)</vt:lpstr>
      <vt:lpstr>STEPS TO CONFIGURE AND INSTALL A PARALLEL ATA DRIVE (CONT’D.)</vt:lpstr>
      <vt:lpstr>PowerPoint Presentation</vt:lpstr>
      <vt:lpstr>STEPS TO CONFIGURE AND INSTALL A PARALLEL ATA DRIVE (CONT’D.)</vt:lpstr>
      <vt:lpstr>PowerPoint Presentation</vt:lpstr>
      <vt:lpstr>RAID</vt:lpstr>
      <vt:lpstr>RAID CONTINUED</vt:lpstr>
      <vt:lpstr>RAID 0</vt:lpstr>
      <vt:lpstr>RAID 1</vt:lpstr>
      <vt:lpstr>RAID 5</vt:lpstr>
      <vt:lpstr>INTERFACES / STANDARDS OF HDD</vt:lpstr>
      <vt:lpstr>SCSI</vt:lpstr>
      <vt:lpstr>PowerPoint Presentation</vt:lpstr>
      <vt:lpstr>SATA</vt:lpstr>
      <vt:lpstr>HARD DRIVE CONTROLLERS</vt:lpstr>
      <vt:lpstr>DIFFERENT TYPES OF DVD</vt:lpstr>
      <vt:lpstr>SIZES</vt:lpstr>
      <vt:lpstr>CD CONSTRUCTION</vt:lpstr>
      <vt:lpstr>PowerPoint Presentation</vt:lpstr>
      <vt:lpstr>PowerPoint Presentation</vt:lpstr>
      <vt:lpstr>LAYERS</vt:lpstr>
      <vt:lpstr>SINGLE SIDE, SINGLE LAYER DVD</vt:lpstr>
      <vt:lpstr>SINGLE SIDE, DUAL LAYER DVD</vt:lpstr>
      <vt:lpstr>DUAL SIDE, SINGLE LAYER DVD</vt:lpstr>
      <vt:lpstr>DUAL SIDE, DUAL LAYER DVD</vt:lpstr>
      <vt:lpstr>CD VERSUS DVD</vt:lpstr>
      <vt:lpstr>ADVANTAGES OF DVD</vt:lpstr>
      <vt:lpstr>PowerPoint Presentation</vt:lpstr>
      <vt:lpstr>LOGICAL STRUCTURE</vt:lpstr>
      <vt:lpstr>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nisha</cp:lastModifiedBy>
  <cp:revision>4</cp:revision>
  <dcterms:created xsi:type="dcterms:W3CDTF">2020-07-01T03:53:38Z</dcterms:created>
  <dcterms:modified xsi:type="dcterms:W3CDTF">2020-07-06T05:50:27Z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2018-07-04T00:00:00Z</vt:filetime>
  </property>
</Properties>
</file>