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27" r:id="rId65"/>
    <p:sldId id="319" r:id="rId66"/>
    <p:sldId id="329" r:id="rId67"/>
    <p:sldId id="330" r:id="rId68"/>
    <p:sldId id="320" r:id="rId69"/>
    <p:sldId id="321" r:id="rId70"/>
    <p:sldId id="322" r:id="rId71"/>
    <p:sldId id="331" r:id="rId72"/>
    <p:sldId id="332" r:id="rId73"/>
    <p:sldId id="333" r:id="rId74"/>
    <p:sldId id="328" r:id="rId75"/>
    <p:sldId id="323" r:id="rId76"/>
    <p:sldId id="324" r:id="rId77"/>
    <p:sldId id="325" r:id="rId78"/>
    <p:sldId id="326" r:id="rId79"/>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51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16" name="bg object 16"/>
          <p:cNvSpPr/>
          <p:nvPr/>
        </p:nvSpPr>
        <p:spPr>
          <a:xfrm>
            <a:off x="381000" y="0"/>
            <a:ext cx="444500" cy="6858000"/>
          </a:xfrm>
          <a:custGeom>
            <a:avLst/>
            <a:gdLst/>
            <a:ahLst/>
            <a:cxnLst/>
            <a:rect l="l" t="t" r="r" b="b"/>
            <a:pathLst>
              <a:path w="444500" h="6858000">
                <a:moveTo>
                  <a:pt x="0" y="6857999"/>
                </a:moveTo>
                <a:lnTo>
                  <a:pt x="444495" y="6857999"/>
                </a:lnTo>
                <a:lnTo>
                  <a:pt x="444495" y="0"/>
                </a:lnTo>
                <a:lnTo>
                  <a:pt x="0" y="0"/>
                </a:lnTo>
                <a:lnTo>
                  <a:pt x="0" y="6857999"/>
                </a:lnTo>
                <a:close/>
              </a:path>
            </a:pathLst>
          </a:custGeom>
          <a:solidFill>
            <a:srgbClr val="FEC3AD">
              <a:alpha val="54116"/>
            </a:srgbClr>
          </a:solidFill>
        </p:spPr>
        <p:txBody>
          <a:bodyPr wrap="square" lIns="0" tIns="0" rIns="0" bIns="0" rtlCol="0"/>
          <a:lstStyle/>
          <a:p>
            <a:endParaRPr/>
          </a:p>
        </p:txBody>
      </p:sp>
      <p:sp>
        <p:nvSpPr>
          <p:cNvPr id="17" name="bg object 17"/>
          <p:cNvSpPr/>
          <p:nvPr/>
        </p:nvSpPr>
        <p:spPr>
          <a:xfrm>
            <a:off x="882645" y="0"/>
            <a:ext cx="3175" cy="6858000"/>
          </a:xfrm>
          <a:custGeom>
            <a:avLst/>
            <a:gdLst/>
            <a:ahLst/>
            <a:cxnLst/>
            <a:rect l="l" t="t" r="r" b="b"/>
            <a:pathLst>
              <a:path w="3175" h="6858000">
                <a:moveTo>
                  <a:pt x="0" y="6857999"/>
                </a:moveTo>
                <a:lnTo>
                  <a:pt x="3179" y="6857999"/>
                </a:lnTo>
                <a:lnTo>
                  <a:pt x="3179" y="0"/>
                </a:lnTo>
                <a:lnTo>
                  <a:pt x="0" y="0"/>
                </a:lnTo>
                <a:lnTo>
                  <a:pt x="0" y="6857999"/>
                </a:lnTo>
                <a:close/>
              </a:path>
            </a:pathLst>
          </a:custGeom>
          <a:solidFill>
            <a:srgbClr val="FEC3AD">
              <a:alpha val="54116"/>
            </a:srgbClr>
          </a:solidFill>
        </p:spPr>
        <p:txBody>
          <a:bodyPr wrap="square" lIns="0" tIns="0" rIns="0" bIns="0" rtlCol="0"/>
          <a:lstStyle/>
          <a:p>
            <a:endParaRPr/>
          </a:p>
        </p:txBody>
      </p:sp>
      <p:sp>
        <p:nvSpPr>
          <p:cNvPr id="18" name="bg object 18"/>
          <p:cNvSpPr/>
          <p:nvPr/>
        </p:nvSpPr>
        <p:spPr>
          <a:xfrm>
            <a:off x="942975" y="0"/>
            <a:ext cx="47625" cy="6858000"/>
          </a:xfrm>
          <a:custGeom>
            <a:avLst/>
            <a:gdLst/>
            <a:ahLst/>
            <a:cxnLst/>
            <a:rect l="l" t="t" r="r" b="b"/>
            <a:pathLst>
              <a:path w="47625" h="6858000">
                <a:moveTo>
                  <a:pt x="0" y="6857999"/>
                </a:moveTo>
                <a:lnTo>
                  <a:pt x="47624" y="6857999"/>
                </a:lnTo>
                <a:lnTo>
                  <a:pt x="47624" y="0"/>
                </a:lnTo>
                <a:lnTo>
                  <a:pt x="0" y="0"/>
                </a:lnTo>
                <a:lnTo>
                  <a:pt x="0" y="6857999"/>
                </a:lnTo>
                <a:close/>
              </a:path>
            </a:pathLst>
          </a:custGeom>
          <a:solidFill>
            <a:srgbClr val="FEC3AD">
              <a:alpha val="54116"/>
            </a:srgbClr>
          </a:solidFill>
        </p:spPr>
        <p:txBody>
          <a:bodyPr wrap="square" lIns="0" tIns="0" rIns="0" bIns="0" rtlCol="0"/>
          <a:lstStyle/>
          <a:p>
            <a:endParaRPr/>
          </a:p>
        </p:txBody>
      </p:sp>
      <p:sp>
        <p:nvSpPr>
          <p:cNvPr id="19" name="bg object 19"/>
          <p:cNvSpPr/>
          <p:nvPr/>
        </p:nvSpPr>
        <p:spPr>
          <a:xfrm>
            <a:off x="276225" y="0"/>
            <a:ext cx="104775" cy="6858000"/>
          </a:xfrm>
          <a:custGeom>
            <a:avLst/>
            <a:gdLst/>
            <a:ahLst/>
            <a:cxnLst/>
            <a:rect l="l" t="t" r="r" b="b"/>
            <a:pathLst>
              <a:path w="104775" h="6858000">
                <a:moveTo>
                  <a:pt x="104774" y="0"/>
                </a:moveTo>
                <a:lnTo>
                  <a:pt x="0" y="0"/>
                </a:lnTo>
                <a:lnTo>
                  <a:pt x="0" y="6857999"/>
                </a:lnTo>
                <a:lnTo>
                  <a:pt x="104774" y="6857999"/>
                </a:lnTo>
                <a:lnTo>
                  <a:pt x="104774" y="0"/>
                </a:lnTo>
                <a:close/>
              </a:path>
            </a:pathLst>
          </a:custGeom>
          <a:solidFill>
            <a:srgbClr val="FFD9CE">
              <a:alpha val="36077"/>
            </a:srgbClr>
          </a:solidFill>
        </p:spPr>
        <p:txBody>
          <a:bodyPr wrap="square" lIns="0" tIns="0" rIns="0" bIns="0" rtlCol="0"/>
          <a:lstStyle/>
          <a:p>
            <a:endParaRPr/>
          </a:p>
        </p:txBody>
      </p:sp>
      <p:sp>
        <p:nvSpPr>
          <p:cNvPr id="20" name="bg object 20"/>
          <p:cNvSpPr/>
          <p:nvPr/>
        </p:nvSpPr>
        <p:spPr>
          <a:xfrm>
            <a:off x="990600" y="0"/>
            <a:ext cx="151130" cy="6858000"/>
          </a:xfrm>
          <a:custGeom>
            <a:avLst/>
            <a:gdLst/>
            <a:ahLst/>
            <a:cxnLst/>
            <a:rect l="l" t="t" r="r" b="b"/>
            <a:pathLst>
              <a:path w="151130" h="6858000">
                <a:moveTo>
                  <a:pt x="0" y="6857999"/>
                </a:moveTo>
                <a:lnTo>
                  <a:pt x="150815" y="6857999"/>
                </a:lnTo>
                <a:lnTo>
                  <a:pt x="150815" y="0"/>
                </a:lnTo>
                <a:lnTo>
                  <a:pt x="0" y="0"/>
                </a:lnTo>
                <a:lnTo>
                  <a:pt x="0" y="6857999"/>
                </a:lnTo>
                <a:close/>
              </a:path>
            </a:pathLst>
          </a:custGeom>
          <a:solidFill>
            <a:srgbClr val="FFD9CE">
              <a:alpha val="70195"/>
            </a:srgbClr>
          </a:solidFill>
        </p:spPr>
        <p:txBody>
          <a:bodyPr wrap="square" lIns="0" tIns="0" rIns="0" bIns="0" rtlCol="0"/>
          <a:lstStyle/>
          <a:p>
            <a:endParaRPr/>
          </a:p>
        </p:txBody>
      </p:sp>
      <p:sp>
        <p:nvSpPr>
          <p:cNvPr id="21" name="bg object 21"/>
          <p:cNvSpPr/>
          <p:nvPr/>
        </p:nvSpPr>
        <p:spPr>
          <a:xfrm>
            <a:off x="1141415" y="0"/>
            <a:ext cx="78105" cy="6858000"/>
          </a:xfrm>
          <a:custGeom>
            <a:avLst/>
            <a:gdLst/>
            <a:ahLst/>
            <a:cxnLst/>
            <a:rect l="l" t="t" r="r" b="b"/>
            <a:pathLst>
              <a:path w="78105" h="6858000">
                <a:moveTo>
                  <a:pt x="0" y="6857999"/>
                </a:moveTo>
                <a:lnTo>
                  <a:pt x="77784" y="6857999"/>
                </a:lnTo>
                <a:lnTo>
                  <a:pt x="77784" y="0"/>
                </a:lnTo>
                <a:lnTo>
                  <a:pt x="0" y="0"/>
                </a:lnTo>
                <a:lnTo>
                  <a:pt x="0" y="6857999"/>
                </a:lnTo>
                <a:close/>
              </a:path>
            </a:pathLst>
          </a:custGeom>
          <a:solidFill>
            <a:srgbClr val="FFEDE8">
              <a:alpha val="70979"/>
            </a:srgbClr>
          </a:solidFill>
        </p:spPr>
        <p:txBody>
          <a:bodyPr wrap="square" lIns="0" tIns="0" rIns="0" bIns="0" rtlCol="0"/>
          <a:lstStyle/>
          <a:p>
            <a:endParaRPr/>
          </a:p>
        </p:txBody>
      </p:sp>
      <p:sp>
        <p:nvSpPr>
          <p:cNvPr id="22" name="bg object 22"/>
          <p:cNvSpPr/>
          <p:nvPr/>
        </p:nvSpPr>
        <p:spPr>
          <a:xfrm>
            <a:off x="1295400" y="0"/>
            <a:ext cx="76200" cy="6858000"/>
          </a:xfrm>
          <a:custGeom>
            <a:avLst/>
            <a:gdLst/>
            <a:ahLst/>
            <a:cxnLst/>
            <a:rect l="l" t="t" r="r" b="b"/>
            <a:pathLst>
              <a:path w="76200" h="6858000">
                <a:moveTo>
                  <a:pt x="0" y="6857999"/>
                </a:moveTo>
                <a:lnTo>
                  <a:pt x="76198" y="6857999"/>
                </a:lnTo>
                <a:lnTo>
                  <a:pt x="76198" y="0"/>
                </a:lnTo>
                <a:lnTo>
                  <a:pt x="0" y="0"/>
                </a:lnTo>
                <a:lnTo>
                  <a:pt x="0" y="6857999"/>
                </a:lnTo>
                <a:close/>
              </a:path>
            </a:pathLst>
          </a:custGeom>
          <a:solidFill>
            <a:srgbClr val="FFEDE8">
              <a:alpha val="70979"/>
            </a:srgbClr>
          </a:solidFill>
        </p:spPr>
        <p:txBody>
          <a:bodyPr wrap="square" lIns="0" tIns="0" rIns="0" bIns="0" rtlCol="0"/>
          <a:lstStyle/>
          <a:p>
            <a:endParaRPr/>
          </a:p>
        </p:txBody>
      </p:sp>
      <p:sp>
        <p:nvSpPr>
          <p:cNvPr id="23" name="bg object 23"/>
          <p:cNvSpPr/>
          <p:nvPr/>
        </p:nvSpPr>
        <p:spPr>
          <a:xfrm>
            <a:off x="106358" y="0"/>
            <a:ext cx="0" cy="6858000"/>
          </a:xfrm>
          <a:custGeom>
            <a:avLst/>
            <a:gdLst/>
            <a:ahLst/>
            <a:cxnLst/>
            <a:rect l="l" t="t" r="r" b="b"/>
            <a:pathLst>
              <a:path h="6858000">
                <a:moveTo>
                  <a:pt x="0" y="0"/>
                </a:moveTo>
                <a:lnTo>
                  <a:pt x="0" y="6857999"/>
                </a:lnTo>
              </a:path>
            </a:pathLst>
          </a:custGeom>
          <a:ln w="57149">
            <a:solidFill>
              <a:srgbClr val="FEC3AD"/>
            </a:solidFill>
          </a:ln>
        </p:spPr>
        <p:txBody>
          <a:bodyPr wrap="square" lIns="0" tIns="0" rIns="0" bIns="0" rtlCol="0"/>
          <a:lstStyle/>
          <a:p>
            <a:endParaRPr/>
          </a:p>
        </p:txBody>
      </p:sp>
      <p:sp>
        <p:nvSpPr>
          <p:cNvPr id="24" name="bg object 24"/>
          <p:cNvSpPr/>
          <p:nvPr/>
        </p:nvSpPr>
        <p:spPr>
          <a:xfrm>
            <a:off x="885824" y="0"/>
            <a:ext cx="57150" cy="6858000"/>
          </a:xfrm>
          <a:custGeom>
            <a:avLst/>
            <a:gdLst/>
            <a:ahLst/>
            <a:cxnLst/>
            <a:rect l="l" t="t" r="r" b="b"/>
            <a:pathLst>
              <a:path w="57150" h="6858000">
                <a:moveTo>
                  <a:pt x="0" y="6858000"/>
                </a:moveTo>
                <a:lnTo>
                  <a:pt x="57149" y="6858000"/>
                </a:lnTo>
                <a:lnTo>
                  <a:pt x="57149" y="0"/>
                </a:lnTo>
                <a:lnTo>
                  <a:pt x="0" y="0"/>
                </a:lnTo>
                <a:lnTo>
                  <a:pt x="0" y="6858000"/>
                </a:lnTo>
                <a:close/>
              </a:path>
            </a:pathLst>
          </a:custGeom>
          <a:solidFill>
            <a:srgbClr val="FFEDE8">
              <a:alpha val="83135"/>
            </a:srgbClr>
          </a:solidFill>
        </p:spPr>
        <p:txBody>
          <a:bodyPr wrap="square" lIns="0" tIns="0" rIns="0" bIns="0" rtlCol="0"/>
          <a:lstStyle/>
          <a:p>
            <a:endParaRPr/>
          </a:p>
        </p:txBody>
      </p:sp>
      <p:sp>
        <p:nvSpPr>
          <p:cNvPr id="25" name="bg object 25"/>
          <p:cNvSpPr/>
          <p:nvPr/>
        </p:nvSpPr>
        <p:spPr>
          <a:xfrm>
            <a:off x="825495" y="0"/>
            <a:ext cx="57150" cy="6858000"/>
          </a:xfrm>
          <a:custGeom>
            <a:avLst/>
            <a:gdLst/>
            <a:ahLst/>
            <a:cxnLst/>
            <a:rect l="l" t="t" r="r" b="b"/>
            <a:pathLst>
              <a:path w="57150" h="6858000">
                <a:moveTo>
                  <a:pt x="0" y="6858000"/>
                </a:moveTo>
                <a:lnTo>
                  <a:pt x="57149" y="6858000"/>
                </a:lnTo>
                <a:lnTo>
                  <a:pt x="57149" y="0"/>
                </a:lnTo>
                <a:lnTo>
                  <a:pt x="0" y="0"/>
                </a:lnTo>
                <a:lnTo>
                  <a:pt x="0" y="6858000"/>
                </a:lnTo>
                <a:close/>
              </a:path>
            </a:pathLst>
          </a:custGeom>
          <a:solidFill>
            <a:srgbClr val="FEC3AD"/>
          </a:solidFill>
        </p:spPr>
        <p:txBody>
          <a:bodyPr wrap="square" lIns="0" tIns="0" rIns="0" bIns="0" rtlCol="0"/>
          <a:lstStyle/>
          <a:p>
            <a:endParaRPr/>
          </a:p>
        </p:txBody>
      </p:sp>
      <p:sp>
        <p:nvSpPr>
          <p:cNvPr id="26" name="bg object 26"/>
          <p:cNvSpPr/>
          <p:nvPr/>
        </p:nvSpPr>
        <p:spPr>
          <a:xfrm>
            <a:off x="1727204" y="0"/>
            <a:ext cx="0" cy="6858000"/>
          </a:xfrm>
          <a:custGeom>
            <a:avLst/>
            <a:gdLst/>
            <a:ahLst/>
            <a:cxnLst/>
            <a:rect l="l" t="t" r="r" b="b"/>
            <a:pathLst>
              <a:path h="6858000">
                <a:moveTo>
                  <a:pt x="0" y="0"/>
                </a:moveTo>
                <a:lnTo>
                  <a:pt x="0" y="6857999"/>
                </a:lnTo>
              </a:path>
            </a:pathLst>
          </a:custGeom>
          <a:ln w="28574">
            <a:solidFill>
              <a:srgbClr val="FEC3AD"/>
            </a:solidFill>
          </a:ln>
        </p:spPr>
        <p:txBody>
          <a:bodyPr wrap="square" lIns="0" tIns="0" rIns="0" bIns="0" rtlCol="0"/>
          <a:lstStyle/>
          <a:p>
            <a:endParaRPr/>
          </a:p>
        </p:txBody>
      </p:sp>
      <p:sp>
        <p:nvSpPr>
          <p:cNvPr id="27" name="bg object 27"/>
          <p:cNvSpPr/>
          <p:nvPr/>
        </p:nvSpPr>
        <p:spPr>
          <a:xfrm>
            <a:off x="1066800" y="0"/>
            <a:ext cx="0" cy="6858000"/>
          </a:xfrm>
          <a:custGeom>
            <a:avLst/>
            <a:gdLst/>
            <a:ahLst/>
            <a:cxnLst/>
            <a:rect l="l" t="t" r="r" b="b"/>
            <a:pathLst>
              <a:path h="6858000">
                <a:moveTo>
                  <a:pt x="0" y="0"/>
                </a:moveTo>
                <a:lnTo>
                  <a:pt x="0" y="6857999"/>
                </a:lnTo>
              </a:path>
            </a:pathLst>
          </a:custGeom>
          <a:ln w="9524">
            <a:solidFill>
              <a:srgbClr val="FEC3AD"/>
            </a:solidFill>
          </a:ln>
        </p:spPr>
        <p:txBody>
          <a:bodyPr wrap="square" lIns="0" tIns="0" rIns="0" bIns="0" rtlCol="0"/>
          <a:lstStyle/>
          <a:p>
            <a:endParaRPr/>
          </a:p>
        </p:txBody>
      </p:sp>
      <p:sp>
        <p:nvSpPr>
          <p:cNvPr id="28" name="bg object 28"/>
          <p:cNvSpPr/>
          <p:nvPr/>
        </p:nvSpPr>
        <p:spPr>
          <a:xfrm>
            <a:off x="9085199" y="0"/>
            <a:ext cx="57150" cy="6858000"/>
          </a:xfrm>
          <a:custGeom>
            <a:avLst/>
            <a:gdLst/>
            <a:ahLst/>
            <a:cxnLst/>
            <a:rect l="l" t="t" r="r" b="b"/>
            <a:pathLst>
              <a:path w="57150" h="6858000">
                <a:moveTo>
                  <a:pt x="11430" y="0"/>
                </a:moveTo>
                <a:lnTo>
                  <a:pt x="0" y="0"/>
                </a:lnTo>
                <a:lnTo>
                  <a:pt x="0" y="6858000"/>
                </a:lnTo>
                <a:lnTo>
                  <a:pt x="11430" y="6858000"/>
                </a:lnTo>
                <a:lnTo>
                  <a:pt x="11430" y="0"/>
                </a:lnTo>
                <a:close/>
              </a:path>
              <a:path w="57150" h="6858000">
                <a:moveTo>
                  <a:pt x="57150" y="0"/>
                </a:moveTo>
                <a:lnTo>
                  <a:pt x="22860" y="0"/>
                </a:lnTo>
                <a:lnTo>
                  <a:pt x="22860" y="6858000"/>
                </a:lnTo>
                <a:lnTo>
                  <a:pt x="57150" y="6858000"/>
                </a:lnTo>
                <a:lnTo>
                  <a:pt x="57150" y="0"/>
                </a:lnTo>
                <a:close/>
              </a:path>
            </a:pathLst>
          </a:custGeom>
          <a:solidFill>
            <a:srgbClr val="FEC3AD"/>
          </a:solidFill>
        </p:spPr>
        <p:txBody>
          <a:bodyPr wrap="square" lIns="0" tIns="0" rIns="0" bIns="0" rtlCol="0"/>
          <a:lstStyle/>
          <a:p>
            <a:endParaRPr/>
          </a:p>
        </p:txBody>
      </p:sp>
      <p:sp>
        <p:nvSpPr>
          <p:cNvPr id="29" name="bg object 29"/>
          <p:cNvSpPr/>
          <p:nvPr/>
        </p:nvSpPr>
        <p:spPr>
          <a:xfrm>
            <a:off x="1219200" y="0"/>
            <a:ext cx="76200" cy="6858000"/>
          </a:xfrm>
          <a:custGeom>
            <a:avLst/>
            <a:gdLst/>
            <a:ahLst/>
            <a:cxnLst/>
            <a:rect l="l" t="t" r="r" b="b"/>
            <a:pathLst>
              <a:path w="76200" h="6858000">
                <a:moveTo>
                  <a:pt x="76199" y="0"/>
                </a:moveTo>
                <a:lnTo>
                  <a:pt x="0" y="0"/>
                </a:lnTo>
                <a:lnTo>
                  <a:pt x="0" y="6857999"/>
                </a:lnTo>
                <a:lnTo>
                  <a:pt x="76199" y="6857999"/>
                </a:lnTo>
                <a:lnTo>
                  <a:pt x="76199" y="0"/>
                </a:lnTo>
                <a:close/>
              </a:path>
            </a:pathLst>
          </a:custGeom>
          <a:solidFill>
            <a:srgbClr val="FEC3AD">
              <a:alpha val="50979"/>
            </a:srgbClr>
          </a:solidFill>
        </p:spPr>
        <p:txBody>
          <a:bodyPr wrap="square" lIns="0" tIns="0" rIns="0" bIns="0" rtlCol="0"/>
          <a:lstStyle/>
          <a:p>
            <a:endParaRPr/>
          </a:p>
        </p:txBody>
      </p:sp>
      <p:sp>
        <p:nvSpPr>
          <p:cNvPr id="30" name="bg object 30"/>
          <p:cNvSpPr/>
          <p:nvPr/>
        </p:nvSpPr>
        <p:spPr>
          <a:xfrm>
            <a:off x="609600" y="3428999"/>
            <a:ext cx="1341755" cy="2080260"/>
          </a:xfrm>
          <a:custGeom>
            <a:avLst/>
            <a:gdLst/>
            <a:ahLst/>
            <a:cxnLst/>
            <a:rect l="l" t="t" r="r" b="b"/>
            <a:pathLst>
              <a:path w="1341755" h="2080260">
                <a:moveTo>
                  <a:pt x="1295400" y="647700"/>
                </a:moveTo>
                <a:lnTo>
                  <a:pt x="1293622" y="599363"/>
                </a:lnTo>
                <a:lnTo>
                  <a:pt x="1288376" y="551980"/>
                </a:lnTo>
                <a:lnTo>
                  <a:pt x="1279779" y="505688"/>
                </a:lnTo>
                <a:lnTo>
                  <a:pt x="1267968" y="460616"/>
                </a:lnTo>
                <a:lnTo>
                  <a:pt x="1253070" y="416890"/>
                </a:lnTo>
                <a:lnTo>
                  <a:pt x="1235202" y="374624"/>
                </a:lnTo>
                <a:lnTo>
                  <a:pt x="1214488" y="333959"/>
                </a:lnTo>
                <a:lnTo>
                  <a:pt x="1191056" y="294995"/>
                </a:lnTo>
                <a:lnTo>
                  <a:pt x="1165034" y="257886"/>
                </a:lnTo>
                <a:lnTo>
                  <a:pt x="1136535" y="222745"/>
                </a:lnTo>
                <a:lnTo>
                  <a:pt x="1105700" y="189687"/>
                </a:lnTo>
                <a:lnTo>
                  <a:pt x="1072654" y="158851"/>
                </a:lnTo>
                <a:lnTo>
                  <a:pt x="1037501" y="130365"/>
                </a:lnTo>
                <a:lnTo>
                  <a:pt x="1000391" y="104343"/>
                </a:lnTo>
                <a:lnTo>
                  <a:pt x="961440" y="80911"/>
                </a:lnTo>
                <a:lnTo>
                  <a:pt x="920762" y="60198"/>
                </a:lnTo>
                <a:lnTo>
                  <a:pt x="878509" y="42329"/>
                </a:lnTo>
                <a:lnTo>
                  <a:pt x="834771" y="27419"/>
                </a:lnTo>
                <a:lnTo>
                  <a:pt x="789698" y="15621"/>
                </a:lnTo>
                <a:lnTo>
                  <a:pt x="743419" y="7023"/>
                </a:lnTo>
                <a:lnTo>
                  <a:pt x="696036" y="1778"/>
                </a:lnTo>
                <a:lnTo>
                  <a:pt x="647700" y="0"/>
                </a:lnTo>
                <a:lnTo>
                  <a:pt x="599351" y="1778"/>
                </a:lnTo>
                <a:lnTo>
                  <a:pt x="551980" y="7023"/>
                </a:lnTo>
                <a:lnTo>
                  <a:pt x="505701" y="15621"/>
                </a:lnTo>
                <a:lnTo>
                  <a:pt x="460629" y="27419"/>
                </a:lnTo>
                <a:lnTo>
                  <a:pt x="416902" y="42329"/>
                </a:lnTo>
                <a:lnTo>
                  <a:pt x="374637" y="60198"/>
                </a:lnTo>
                <a:lnTo>
                  <a:pt x="333959" y="80911"/>
                </a:lnTo>
                <a:lnTo>
                  <a:pt x="295008" y="104343"/>
                </a:lnTo>
                <a:lnTo>
                  <a:pt x="257898" y="130365"/>
                </a:lnTo>
                <a:lnTo>
                  <a:pt x="222758" y="158851"/>
                </a:lnTo>
                <a:lnTo>
                  <a:pt x="189699" y="189687"/>
                </a:lnTo>
                <a:lnTo>
                  <a:pt x="158864" y="222745"/>
                </a:lnTo>
                <a:lnTo>
                  <a:pt x="130365" y="257886"/>
                </a:lnTo>
                <a:lnTo>
                  <a:pt x="104343" y="294995"/>
                </a:lnTo>
                <a:lnTo>
                  <a:pt x="80911" y="333959"/>
                </a:lnTo>
                <a:lnTo>
                  <a:pt x="60185" y="374624"/>
                </a:lnTo>
                <a:lnTo>
                  <a:pt x="42316" y="416890"/>
                </a:lnTo>
                <a:lnTo>
                  <a:pt x="27419" y="460616"/>
                </a:lnTo>
                <a:lnTo>
                  <a:pt x="15608" y="505688"/>
                </a:lnTo>
                <a:lnTo>
                  <a:pt x="7010" y="551980"/>
                </a:lnTo>
                <a:lnTo>
                  <a:pt x="1765" y="599363"/>
                </a:lnTo>
                <a:lnTo>
                  <a:pt x="0" y="647700"/>
                </a:lnTo>
                <a:lnTo>
                  <a:pt x="1765" y="696048"/>
                </a:lnTo>
                <a:lnTo>
                  <a:pt x="7010" y="743432"/>
                </a:lnTo>
                <a:lnTo>
                  <a:pt x="15608" y="789711"/>
                </a:lnTo>
                <a:lnTo>
                  <a:pt x="27419" y="834783"/>
                </a:lnTo>
                <a:lnTo>
                  <a:pt x="42316" y="878522"/>
                </a:lnTo>
                <a:lnTo>
                  <a:pt x="60185" y="920775"/>
                </a:lnTo>
                <a:lnTo>
                  <a:pt x="80911" y="961453"/>
                </a:lnTo>
                <a:lnTo>
                  <a:pt x="104343" y="1000404"/>
                </a:lnTo>
                <a:lnTo>
                  <a:pt x="130365" y="1037513"/>
                </a:lnTo>
                <a:lnTo>
                  <a:pt x="158864" y="1072667"/>
                </a:lnTo>
                <a:lnTo>
                  <a:pt x="189699" y="1105712"/>
                </a:lnTo>
                <a:lnTo>
                  <a:pt x="222758" y="1136548"/>
                </a:lnTo>
                <a:lnTo>
                  <a:pt x="257898" y="1165047"/>
                </a:lnTo>
                <a:lnTo>
                  <a:pt x="295008" y="1191069"/>
                </a:lnTo>
                <a:lnTo>
                  <a:pt x="333959" y="1214501"/>
                </a:lnTo>
                <a:lnTo>
                  <a:pt x="374637" y="1235214"/>
                </a:lnTo>
                <a:lnTo>
                  <a:pt x="416902" y="1253083"/>
                </a:lnTo>
                <a:lnTo>
                  <a:pt x="460629" y="1267980"/>
                </a:lnTo>
                <a:lnTo>
                  <a:pt x="505701" y="1279791"/>
                </a:lnTo>
                <a:lnTo>
                  <a:pt x="551980" y="1288389"/>
                </a:lnTo>
                <a:lnTo>
                  <a:pt x="599351" y="1293634"/>
                </a:lnTo>
                <a:lnTo>
                  <a:pt x="647700" y="1295400"/>
                </a:lnTo>
                <a:lnTo>
                  <a:pt x="696036" y="1293634"/>
                </a:lnTo>
                <a:lnTo>
                  <a:pt x="743419" y="1288389"/>
                </a:lnTo>
                <a:lnTo>
                  <a:pt x="789698" y="1279791"/>
                </a:lnTo>
                <a:lnTo>
                  <a:pt x="834771" y="1267980"/>
                </a:lnTo>
                <a:lnTo>
                  <a:pt x="878509" y="1253083"/>
                </a:lnTo>
                <a:lnTo>
                  <a:pt x="920762" y="1235214"/>
                </a:lnTo>
                <a:lnTo>
                  <a:pt x="961440" y="1214501"/>
                </a:lnTo>
                <a:lnTo>
                  <a:pt x="1000391" y="1191069"/>
                </a:lnTo>
                <a:lnTo>
                  <a:pt x="1037501" y="1165047"/>
                </a:lnTo>
                <a:lnTo>
                  <a:pt x="1072654" y="1136548"/>
                </a:lnTo>
                <a:lnTo>
                  <a:pt x="1105700" y="1105712"/>
                </a:lnTo>
                <a:lnTo>
                  <a:pt x="1136535" y="1072667"/>
                </a:lnTo>
                <a:lnTo>
                  <a:pt x="1165034" y="1037513"/>
                </a:lnTo>
                <a:lnTo>
                  <a:pt x="1191056" y="1000404"/>
                </a:lnTo>
                <a:lnTo>
                  <a:pt x="1214488" y="961453"/>
                </a:lnTo>
                <a:lnTo>
                  <a:pt x="1235202" y="920775"/>
                </a:lnTo>
                <a:lnTo>
                  <a:pt x="1253070" y="878522"/>
                </a:lnTo>
                <a:lnTo>
                  <a:pt x="1267968" y="834783"/>
                </a:lnTo>
                <a:lnTo>
                  <a:pt x="1279779" y="789711"/>
                </a:lnTo>
                <a:lnTo>
                  <a:pt x="1288376" y="743432"/>
                </a:lnTo>
                <a:lnTo>
                  <a:pt x="1293622" y="696048"/>
                </a:lnTo>
                <a:lnTo>
                  <a:pt x="1295400" y="647700"/>
                </a:lnTo>
                <a:close/>
              </a:path>
              <a:path w="1341755" h="2080260">
                <a:moveTo>
                  <a:pt x="1341501" y="1758950"/>
                </a:moveTo>
                <a:lnTo>
                  <a:pt x="1338021" y="1711553"/>
                </a:lnTo>
                <a:lnTo>
                  <a:pt x="1327912" y="1666316"/>
                </a:lnTo>
                <a:lnTo>
                  <a:pt x="1311681" y="1623733"/>
                </a:lnTo>
                <a:lnTo>
                  <a:pt x="1289812" y="1584312"/>
                </a:lnTo>
                <a:lnTo>
                  <a:pt x="1262811" y="1548549"/>
                </a:lnTo>
                <a:lnTo>
                  <a:pt x="1231176" y="1516913"/>
                </a:lnTo>
                <a:lnTo>
                  <a:pt x="1195400" y="1489925"/>
                </a:lnTo>
                <a:lnTo>
                  <a:pt x="1155979" y="1468069"/>
                </a:lnTo>
                <a:lnTo>
                  <a:pt x="1113409" y="1451851"/>
                </a:lnTo>
                <a:lnTo>
                  <a:pt x="1068197" y="1441754"/>
                </a:lnTo>
                <a:lnTo>
                  <a:pt x="1020826" y="1438275"/>
                </a:lnTo>
                <a:lnTo>
                  <a:pt x="973416" y="1441754"/>
                </a:lnTo>
                <a:lnTo>
                  <a:pt x="928179" y="1451851"/>
                </a:lnTo>
                <a:lnTo>
                  <a:pt x="885609" y="1468069"/>
                </a:lnTo>
                <a:lnTo>
                  <a:pt x="846188" y="1489925"/>
                </a:lnTo>
                <a:lnTo>
                  <a:pt x="810412" y="1516913"/>
                </a:lnTo>
                <a:lnTo>
                  <a:pt x="778776" y="1548549"/>
                </a:lnTo>
                <a:lnTo>
                  <a:pt x="751789" y="1584312"/>
                </a:lnTo>
                <a:lnTo>
                  <a:pt x="729932" y="1623733"/>
                </a:lnTo>
                <a:lnTo>
                  <a:pt x="713714" y="1666316"/>
                </a:lnTo>
                <a:lnTo>
                  <a:pt x="703618" y="1711553"/>
                </a:lnTo>
                <a:lnTo>
                  <a:pt x="700138" y="1758950"/>
                </a:lnTo>
                <a:lnTo>
                  <a:pt x="703618" y="1806359"/>
                </a:lnTo>
                <a:lnTo>
                  <a:pt x="713714" y="1851596"/>
                </a:lnTo>
                <a:lnTo>
                  <a:pt x="729932" y="1894166"/>
                </a:lnTo>
                <a:lnTo>
                  <a:pt x="751789" y="1933587"/>
                </a:lnTo>
                <a:lnTo>
                  <a:pt x="778776" y="1969363"/>
                </a:lnTo>
                <a:lnTo>
                  <a:pt x="810412" y="2000999"/>
                </a:lnTo>
                <a:lnTo>
                  <a:pt x="846188" y="2027986"/>
                </a:lnTo>
                <a:lnTo>
                  <a:pt x="885609" y="2049843"/>
                </a:lnTo>
                <a:lnTo>
                  <a:pt x="928179" y="2066061"/>
                </a:lnTo>
                <a:lnTo>
                  <a:pt x="973416" y="2076157"/>
                </a:lnTo>
                <a:lnTo>
                  <a:pt x="1020826" y="2079637"/>
                </a:lnTo>
                <a:lnTo>
                  <a:pt x="1068197" y="2076157"/>
                </a:lnTo>
                <a:lnTo>
                  <a:pt x="1113409" y="2066061"/>
                </a:lnTo>
                <a:lnTo>
                  <a:pt x="1155979" y="2049843"/>
                </a:lnTo>
                <a:lnTo>
                  <a:pt x="1195400" y="2027986"/>
                </a:lnTo>
                <a:lnTo>
                  <a:pt x="1231176" y="2000999"/>
                </a:lnTo>
                <a:lnTo>
                  <a:pt x="1262811" y="1969363"/>
                </a:lnTo>
                <a:lnTo>
                  <a:pt x="1289812" y="1933587"/>
                </a:lnTo>
                <a:lnTo>
                  <a:pt x="1311681" y="1894166"/>
                </a:lnTo>
                <a:lnTo>
                  <a:pt x="1327912" y="1851596"/>
                </a:lnTo>
                <a:lnTo>
                  <a:pt x="1338021" y="1806359"/>
                </a:lnTo>
                <a:lnTo>
                  <a:pt x="1341501" y="1758950"/>
                </a:lnTo>
                <a:close/>
              </a:path>
            </a:pathLst>
          </a:custGeom>
          <a:solidFill>
            <a:srgbClr val="FE8537"/>
          </a:solidFill>
        </p:spPr>
        <p:txBody>
          <a:bodyPr wrap="square" lIns="0" tIns="0" rIns="0" bIns="0" rtlCol="0"/>
          <a:lstStyle/>
          <a:p>
            <a:endParaRPr/>
          </a:p>
        </p:txBody>
      </p:sp>
      <p:sp>
        <p:nvSpPr>
          <p:cNvPr id="31" name="bg object 31"/>
          <p:cNvSpPr/>
          <p:nvPr/>
        </p:nvSpPr>
        <p:spPr>
          <a:xfrm>
            <a:off x="1090614" y="5500746"/>
            <a:ext cx="138110" cy="136468"/>
          </a:xfrm>
          <a:prstGeom prst="rect">
            <a:avLst/>
          </a:prstGeom>
          <a:blipFill>
            <a:blip r:embed="rId2" cstate="print"/>
            <a:stretch>
              <a:fillRect/>
            </a:stretch>
          </a:blipFill>
        </p:spPr>
        <p:txBody>
          <a:bodyPr wrap="square" lIns="0" tIns="0" rIns="0" bIns="0" rtlCol="0"/>
          <a:lstStyle/>
          <a:p>
            <a:endParaRPr/>
          </a:p>
        </p:txBody>
      </p:sp>
      <p:sp>
        <p:nvSpPr>
          <p:cNvPr id="32" name="bg object 32"/>
          <p:cNvSpPr/>
          <p:nvPr/>
        </p:nvSpPr>
        <p:spPr>
          <a:xfrm>
            <a:off x="1663687" y="4495799"/>
            <a:ext cx="607060" cy="1567180"/>
          </a:xfrm>
          <a:custGeom>
            <a:avLst/>
            <a:gdLst/>
            <a:ahLst/>
            <a:cxnLst/>
            <a:rect l="l" t="t" r="r" b="b"/>
            <a:pathLst>
              <a:path w="607060" h="1567179">
                <a:moveTo>
                  <a:pt x="274701" y="1429537"/>
                </a:moveTo>
                <a:lnTo>
                  <a:pt x="267690" y="1386141"/>
                </a:lnTo>
                <a:lnTo>
                  <a:pt x="248170" y="1348447"/>
                </a:lnTo>
                <a:lnTo>
                  <a:pt x="218414" y="1318717"/>
                </a:lnTo>
                <a:lnTo>
                  <a:pt x="180695" y="1299222"/>
                </a:lnTo>
                <a:lnTo>
                  <a:pt x="137299" y="1292225"/>
                </a:lnTo>
                <a:lnTo>
                  <a:pt x="93903" y="1299222"/>
                </a:lnTo>
                <a:lnTo>
                  <a:pt x="56210" y="1318717"/>
                </a:lnTo>
                <a:lnTo>
                  <a:pt x="26492" y="1348447"/>
                </a:lnTo>
                <a:lnTo>
                  <a:pt x="6997" y="1386141"/>
                </a:lnTo>
                <a:lnTo>
                  <a:pt x="0" y="1429537"/>
                </a:lnTo>
                <a:lnTo>
                  <a:pt x="6997" y="1472946"/>
                </a:lnTo>
                <a:lnTo>
                  <a:pt x="26492" y="1510639"/>
                </a:lnTo>
                <a:lnTo>
                  <a:pt x="56210" y="1540370"/>
                </a:lnTo>
                <a:lnTo>
                  <a:pt x="93903" y="1559864"/>
                </a:lnTo>
                <a:lnTo>
                  <a:pt x="137299" y="1566862"/>
                </a:lnTo>
                <a:lnTo>
                  <a:pt x="180695" y="1559864"/>
                </a:lnTo>
                <a:lnTo>
                  <a:pt x="218414" y="1540370"/>
                </a:lnTo>
                <a:lnTo>
                  <a:pt x="248170" y="1510639"/>
                </a:lnTo>
                <a:lnTo>
                  <a:pt x="267690" y="1472946"/>
                </a:lnTo>
                <a:lnTo>
                  <a:pt x="274701" y="1429537"/>
                </a:lnTo>
                <a:close/>
              </a:path>
              <a:path w="607060" h="1567179">
                <a:moveTo>
                  <a:pt x="606437" y="182499"/>
                </a:moveTo>
                <a:lnTo>
                  <a:pt x="599909" y="134010"/>
                </a:lnTo>
                <a:lnTo>
                  <a:pt x="581494" y="90424"/>
                </a:lnTo>
                <a:lnTo>
                  <a:pt x="552945" y="53492"/>
                </a:lnTo>
                <a:lnTo>
                  <a:pt x="516013" y="24942"/>
                </a:lnTo>
                <a:lnTo>
                  <a:pt x="472427" y="6527"/>
                </a:lnTo>
                <a:lnTo>
                  <a:pt x="423938" y="0"/>
                </a:lnTo>
                <a:lnTo>
                  <a:pt x="375386" y="6527"/>
                </a:lnTo>
                <a:lnTo>
                  <a:pt x="331762" y="24942"/>
                </a:lnTo>
                <a:lnTo>
                  <a:pt x="294805" y="53492"/>
                </a:lnTo>
                <a:lnTo>
                  <a:pt x="266242" y="90424"/>
                </a:lnTo>
                <a:lnTo>
                  <a:pt x="247827" y="134010"/>
                </a:lnTo>
                <a:lnTo>
                  <a:pt x="241312" y="182499"/>
                </a:lnTo>
                <a:lnTo>
                  <a:pt x="247827" y="231051"/>
                </a:lnTo>
                <a:lnTo>
                  <a:pt x="266242" y="274662"/>
                </a:lnTo>
                <a:lnTo>
                  <a:pt x="294805" y="311632"/>
                </a:lnTo>
                <a:lnTo>
                  <a:pt x="331762" y="340194"/>
                </a:lnTo>
                <a:lnTo>
                  <a:pt x="375386" y="358609"/>
                </a:lnTo>
                <a:lnTo>
                  <a:pt x="423938" y="365137"/>
                </a:lnTo>
                <a:lnTo>
                  <a:pt x="472427" y="358609"/>
                </a:lnTo>
                <a:lnTo>
                  <a:pt x="516013" y="340194"/>
                </a:lnTo>
                <a:lnTo>
                  <a:pt x="552945" y="311632"/>
                </a:lnTo>
                <a:lnTo>
                  <a:pt x="581494" y="274662"/>
                </a:lnTo>
                <a:lnTo>
                  <a:pt x="599909" y="231051"/>
                </a:lnTo>
                <a:lnTo>
                  <a:pt x="606437" y="182499"/>
                </a:lnTo>
                <a:close/>
              </a:path>
            </a:pathLst>
          </a:custGeom>
          <a:solidFill>
            <a:srgbClr val="FE8537"/>
          </a:solidFill>
        </p:spPr>
        <p:txBody>
          <a:bodyPr wrap="square" lIns="0" tIns="0" rIns="0" bIns="0" rtlCol="0"/>
          <a:lstStyle/>
          <a:p>
            <a:endParaRPr/>
          </a:p>
        </p:txBody>
      </p:sp>
      <p:sp>
        <p:nvSpPr>
          <p:cNvPr id="2" name="Holder 2"/>
          <p:cNvSpPr>
            <a:spLocks noGrp="1"/>
          </p:cNvSpPr>
          <p:nvPr>
            <p:ph type="ctrTitle"/>
          </p:nvPr>
        </p:nvSpPr>
        <p:spPr>
          <a:xfrm>
            <a:off x="2364995" y="4362625"/>
            <a:ext cx="4414008" cy="970914"/>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2364995" y="4362625"/>
            <a:ext cx="4414008" cy="970914"/>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7/28/2020</a:t>
            </a:fld>
            <a:endParaRPr lang="en-US"/>
          </a:p>
        </p:txBody>
      </p:sp>
      <p:sp>
        <p:nvSpPr>
          <p:cNvPr id="6" name="Holder 6"/>
          <p:cNvSpPr>
            <a:spLocks noGrp="1"/>
          </p:cNvSpPr>
          <p:nvPr>
            <p:ph type="sldNum" sz="quarter" idx="7"/>
          </p:nvPr>
        </p:nvSpPr>
        <p:spPr/>
        <p:txBody>
          <a:bodyPr lIns="0" tIns="0" rIns="0" bIns="0"/>
          <a:lstStyle>
            <a:lvl1pPr>
              <a:defRPr sz="1400" b="1" i="0">
                <a:solidFill>
                  <a:schemeClr val="bg1"/>
                </a:solidFill>
                <a:latin typeface="Century Schoolbook"/>
                <a:cs typeface="Century Schoolbook"/>
              </a:defRPr>
            </a:lvl1pPr>
          </a:lstStyle>
          <a:p>
            <a:pPr marL="38100">
              <a:lnSpc>
                <a:spcPct val="100000"/>
              </a:lnSpc>
              <a:spcBef>
                <a:spcPts val="85"/>
              </a:spcBef>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50" b="0" i="0">
                <a:solidFill>
                  <a:srgbClr val="565F6C"/>
                </a:solidFill>
                <a:latin typeface="Century Schoolbook"/>
                <a:cs typeface="Century Schoolbook"/>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Century Schoolbook"/>
                <a:cs typeface="Century Schoolbook"/>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7/28/2020</a:t>
            </a:fld>
            <a:endParaRPr lang="en-US"/>
          </a:p>
        </p:txBody>
      </p:sp>
      <p:sp>
        <p:nvSpPr>
          <p:cNvPr id="6" name="Holder 6"/>
          <p:cNvSpPr>
            <a:spLocks noGrp="1"/>
          </p:cNvSpPr>
          <p:nvPr>
            <p:ph type="sldNum" sz="quarter" idx="7"/>
          </p:nvPr>
        </p:nvSpPr>
        <p:spPr/>
        <p:txBody>
          <a:bodyPr lIns="0" tIns="0" rIns="0" bIns="0"/>
          <a:lstStyle>
            <a:lvl1pPr>
              <a:defRPr sz="1400" b="1" i="0">
                <a:solidFill>
                  <a:schemeClr val="bg1"/>
                </a:solidFill>
                <a:latin typeface="Century Schoolbook"/>
                <a:cs typeface="Century Schoolbook"/>
              </a:defRPr>
            </a:lvl1pPr>
          </a:lstStyle>
          <a:p>
            <a:pPr marL="38100">
              <a:lnSpc>
                <a:spcPct val="100000"/>
              </a:lnSpc>
              <a:spcBef>
                <a:spcPts val="85"/>
              </a:spcBef>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50" b="0" i="0">
                <a:solidFill>
                  <a:srgbClr val="565F6C"/>
                </a:solidFill>
                <a:latin typeface="Century Schoolbook"/>
                <a:cs typeface="Century Schoolbook"/>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7/28/2020</a:t>
            </a:fld>
            <a:endParaRPr lang="en-US"/>
          </a:p>
        </p:txBody>
      </p:sp>
      <p:sp>
        <p:nvSpPr>
          <p:cNvPr id="7" name="Holder 7"/>
          <p:cNvSpPr>
            <a:spLocks noGrp="1"/>
          </p:cNvSpPr>
          <p:nvPr>
            <p:ph type="sldNum" sz="quarter" idx="7"/>
          </p:nvPr>
        </p:nvSpPr>
        <p:spPr/>
        <p:txBody>
          <a:bodyPr lIns="0" tIns="0" rIns="0" bIns="0"/>
          <a:lstStyle>
            <a:lvl1pPr>
              <a:defRPr sz="1400" b="1" i="0">
                <a:solidFill>
                  <a:schemeClr val="bg1"/>
                </a:solidFill>
                <a:latin typeface="Century Schoolbook"/>
                <a:cs typeface="Century Schoolbook"/>
              </a:defRPr>
            </a:lvl1pPr>
          </a:lstStyle>
          <a:p>
            <a:pPr marL="38100">
              <a:lnSpc>
                <a:spcPct val="100000"/>
              </a:lnSpc>
              <a:spcBef>
                <a:spcPts val="85"/>
              </a:spcBef>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50" b="0" i="0">
                <a:solidFill>
                  <a:srgbClr val="565F6C"/>
                </a:solidFill>
                <a:latin typeface="Century Schoolbook"/>
                <a:cs typeface="Century Schoolbook"/>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7/28/2020</a:t>
            </a:fld>
            <a:endParaRPr lang="en-US"/>
          </a:p>
        </p:txBody>
      </p:sp>
      <p:sp>
        <p:nvSpPr>
          <p:cNvPr id="5" name="Holder 5"/>
          <p:cNvSpPr>
            <a:spLocks noGrp="1"/>
          </p:cNvSpPr>
          <p:nvPr>
            <p:ph type="sldNum" sz="quarter" idx="7"/>
          </p:nvPr>
        </p:nvSpPr>
        <p:spPr/>
        <p:txBody>
          <a:bodyPr lIns="0" tIns="0" rIns="0" bIns="0"/>
          <a:lstStyle>
            <a:lvl1pPr>
              <a:defRPr sz="1400" b="1" i="0">
                <a:solidFill>
                  <a:schemeClr val="bg1"/>
                </a:solidFill>
                <a:latin typeface="Century Schoolbook"/>
                <a:cs typeface="Century Schoolbook"/>
              </a:defRPr>
            </a:lvl1pPr>
          </a:lstStyle>
          <a:p>
            <a:pPr marL="38100">
              <a:lnSpc>
                <a:spcPct val="100000"/>
              </a:lnSpc>
              <a:spcBef>
                <a:spcPts val="85"/>
              </a:spcBef>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7/28/2020</a:t>
            </a:fld>
            <a:endParaRPr lang="en-US"/>
          </a:p>
        </p:txBody>
      </p:sp>
      <p:sp>
        <p:nvSpPr>
          <p:cNvPr id="4" name="Holder 4"/>
          <p:cNvSpPr>
            <a:spLocks noGrp="1"/>
          </p:cNvSpPr>
          <p:nvPr>
            <p:ph type="sldNum" sz="quarter" idx="7"/>
          </p:nvPr>
        </p:nvSpPr>
        <p:spPr/>
        <p:txBody>
          <a:bodyPr lIns="0" tIns="0" rIns="0" bIns="0"/>
          <a:lstStyle>
            <a:lvl1pPr>
              <a:defRPr sz="1400" b="1" i="0">
                <a:solidFill>
                  <a:schemeClr val="bg1"/>
                </a:solidFill>
                <a:latin typeface="Century Schoolbook"/>
                <a:cs typeface="Century Schoolbook"/>
              </a:defRPr>
            </a:lvl1pPr>
          </a:lstStyle>
          <a:p>
            <a:pPr marL="38100">
              <a:lnSpc>
                <a:spcPct val="100000"/>
              </a:lnSpc>
              <a:spcBef>
                <a:spcPts val="85"/>
              </a:spcBef>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763000" y="0"/>
            <a:ext cx="0" cy="6858000"/>
          </a:xfrm>
          <a:custGeom>
            <a:avLst/>
            <a:gdLst/>
            <a:ahLst/>
            <a:cxnLst/>
            <a:rect l="l" t="t" r="r" b="b"/>
            <a:pathLst>
              <a:path h="6858000">
                <a:moveTo>
                  <a:pt x="0" y="0"/>
                </a:moveTo>
                <a:lnTo>
                  <a:pt x="0" y="6857999"/>
                </a:lnTo>
              </a:path>
            </a:pathLst>
          </a:custGeom>
          <a:ln w="38099">
            <a:solidFill>
              <a:srgbClr val="FEC3AD"/>
            </a:solidFill>
          </a:ln>
        </p:spPr>
        <p:txBody>
          <a:bodyPr wrap="square" lIns="0" tIns="0" rIns="0" bIns="0" rtlCol="0"/>
          <a:lstStyle/>
          <a:p>
            <a:endParaRPr/>
          </a:p>
        </p:txBody>
      </p:sp>
      <p:sp>
        <p:nvSpPr>
          <p:cNvPr id="17" name="bg object 17"/>
          <p:cNvSpPr/>
          <p:nvPr/>
        </p:nvSpPr>
        <p:spPr>
          <a:xfrm>
            <a:off x="47625" y="0"/>
            <a:ext cx="57150" cy="6858000"/>
          </a:xfrm>
          <a:custGeom>
            <a:avLst/>
            <a:gdLst/>
            <a:ahLst/>
            <a:cxnLst/>
            <a:rect l="l" t="t" r="r" b="b"/>
            <a:pathLst>
              <a:path w="57150" h="6858000">
                <a:moveTo>
                  <a:pt x="11430" y="0"/>
                </a:moveTo>
                <a:lnTo>
                  <a:pt x="0" y="0"/>
                </a:lnTo>
                <a:lnTo>
                  <a:pt x="0" y="6858000"/>
                </a:lnTo>
                <a:lnTo>
                  <a:pt x="11430" y="6858000"/>
                </a:lnTo>
                <a:lnTo>
                  <a:pt x="11430" y="0"/>
                </a:lnTo>
                <a:close/>
              </a:path>
              <a:path w="57150" h="6858000">
                <a:moveTo>
                  <a:pt x="57150" y="0"/>
                </a:moveTo>
                <a:lnTo>
                  <a:pt x="22860" y="0"/>
                </a:lnTo>
                <a:lnTo>
                  <a:pt x="22860" y="6858000"/>
                </a:lnTo>
                <a:lnTo>
                  <a:pt x="57150" y="6858000"/>
                </a:lnTo>
                <a:lnTo>
                  <a:pt x="57150" y="0"/>
                </a:lnTo>
                <a:close/>
              </a:path>
            </a:pathLst>
          </a:custGeom>
          <a:solidFill>
            <a:srgbClr val="FEC3AD"/>
          </a:solidFill>
        </p:spPr>
        <p:txBody>
          <a:bodyPr wrap="square" lIns="0" tIns="0" rIns="0" bIns="0" rtlCol="0"/>
          <a:lstStyle/>
          <a:p>
            <a:endParaRPr/>
          </a:p>
        </p:txBody>
      </p:sp>
      <p:sp>
        <p:nvSpPr>
          <p:cNvPr id="18" name="bg object 18"/>
          <p:cNvSpPr/>
          <p:nvPr/>
        </p:nvSpPr>
        <p:spPr>
          <a:xfrm>
            <a:off x="8839200" y="0"/>
            <a:ext cx="304800" cy="6858000"/>
          </a:xfrm>
          <a:custGeom>
            <a:avLst/>
            <a:gdLst/>
            <a:ahLst/>
            <a:cxnLst/>
            <a:rect l="l" t="t" r="r" b="b"/>
            <a:pathLst>
              <a:path w="304800" h="6858000">
                <a:moveTo>
                  <a:pt x="304799" y="0"/>
                </a:moveTo>
                <a:lnTo>
                  <a:pt x="0" y="0"/>
                </a:lnTo>
                <a:lnTo>
                  <a:pt x="0" y="6857999"/>
                </a:lnTo>
                <a:lnTo>
                  <a:pt x="304799" y="6857999"/>
                </a:lnTo>
                <a:lnTo>
                  <a:pt x="304799" y="0"/>
                </a:lnTo>
                <a:close/>
              </a:path>
            </a:pathLst>
          </a:custGeom>
          <a:solidFill>
            <a:srgbClr val="FEC3AD">
              <a:alpha val="87057"/>
            </a:srgbClr>
          </a:solidFill>
        </p:spPr>
        <p:txBody>
          <a:bodyPr wrap="square" lIns="0" tIns="0" rIns="0" bIns="0" rtlCol="0"/>
          <a:lstStyle/>
          <a:p>
            <a:endParaRPr/>
          </a:p>
        </p:txBody>
      </p:sp>
      <p:sp>
        <p:nvSpPr>
          <p:cNvPr id="19" name="bg object 19"/>
          <p:cNvSpPr/>
          <p:nvPr/>
        </p:nvSpPr>
        <p:spPr>
          <a:xfrm>
            <a:off x="8915400" y="0"/>
            <a:ext cx="0" cy="6858000"/>
          </a:xfrm>
          <a:custGeom>
            <a:avLst/>
            <a:gdLst/>
            <a:ahLst/>
            <a:cxnLst/>
            <a:rect l="l" t="t" r="r" b="b"/>
            <a:pathLst>
              <a:path h="6858000">
                <a:moveTo>
                  <a:pt x="0" y="0"/>
                </a:moveTo>
                <a:lnTo>
                  <a:pt x="0" y="6857999"/>
                </a:lnTo>
              </a:path>
            </a:pathLst>
          </a:custGeom>
          <a:ln w="9524">
            <a:solidFill>
              <a:srgbClr val="FE8537"/>
            </a:solidFill>
          </a:ln>
        </p:spPr>
        <p:txBody>
          <a:bodyPr wrap="square" lIns="0" tIns="0" rIns="0" bIns="0" rtlCol="0"/>
          <a:lstStyle/>
          <a:p>
            <a:endParaRPr/>
          </a:p>
        </p:txBody>
      </p:sp>
      <p:sp>
        <p:nvSpPr>
          <p:cNvPr id="20" name="bg object 20"/>
          <p:cNvSpPr/>
          <p:nvPr/>
        </p:nvSpPr>
        <p:spPr>
          <a:xfrm>
            <a:off x="345329" y="983745"/>
            <a:ext cx="8360520" cy="5280525"/>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535940" y="347289"/>
            <a:ext cx="8072119" cy="1031875"/>
          </a:xfrm>
          <a:prstGeom prst="rect">
            <a:avLst/>
          </a:prstGeom>
        </p:spPr>
        <p:txBody>
          <a:bodyPr wrap="square" lIns="0" tIns="0" rIns="0" bIns="0">
            <a:spAutoFit/>
          </a:bodyPr>
          <a:lstStyle>
            <a:lvl1pPr>
              <a:defRPr sz="2650" b="0" i="0">
                <a:solidFill>
                  <a:srgbClr val="565F6C"/>
                </a:solidFill>
                <a:latin typeface="Century Schoolbook"/>
                <a:cs typeface="Century Schoolbook"/>
              </a:defRPr>
            </a:lvl1pPr>
          </a:lstStyle>
          <a:p>
            <a:endParaRPr/>
          </a:p>
        </p:txBody>
      </p:sp>
      <p:sp>
        <p:nvSpPr>
          <p:cNvPr id="3" name="Holder 3"/>
          <p:cNvSpPr>
            <a:spLocks noGrp="1"/>
          </p:cNvSpPr>
          <p:nvPr>
            <p:ph type="body" idx="1"/>
          </p:nvPr>
        </p:nvSpPr>
        <p:spPr>
          <a:xfrm>
            <a:off x="535940" y="1211321"/>
            <a:ext cx="7901305" cy="1379220"/>
          </a:xfrm>
          <a:prstGeom prst="rect">
            <a:avLst/>
          </a:prstGeom>
        </p:spPr>
        <p:txBody>
          <a:bodyPr wrap="square" lIns="0" tIns="0" rIns="0" bIns="0">
            <a:spAutoFit/>
          </a:bodyPr>
          <a:lstStyle>
            <a:lvl1pPr>
              <a:defRPr sz="2400" b="0" i="0">
                <a:solidFill>
                  <a:schemeClr val="tx1"/>
                </a:solidFill>
                <a:latin typeface="Century Schoolbook"/>
                <a:cs typeface="Century Schoolbook"/>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7/28/2020</a:t>
            </a:fld>
            <a:endParaRPr lang="en-US"/>
          </a:p>
        </p:txBody>
      </p:sp>
      <p:sp>
        <p:nvSpPr>
          <p:cNvPr id="6" name="Holder 6"/>
          <p:cNvSpPr>
            <a:spLocks noGrp="1"/>
          </p:cNvSpPr>
          <p:nvPr>
            <p:ph type="sldNum" sz="quarter" idx="7"/>
          </p:nvPr>
        </p:nvSpPr>
        <p:spPr>
          <a:xfrm>
            <a:off x="8294884" y="5874298"/>
            <a:ext cx="280670" cy="240029"/>
          </a:xfrm>
          <a:prstGeom prst="rect">
            <a:avLst/>
          </a:prstGeom>
        </p:spPr>
        <p:txBody>
          <a:bodyPr wrap="square" lIns="0" tIns="0" rIns="0" bIns="0">
            <a:spAutoFit/>
          </a:bodyPr>
          <a:lstStyle>
            <a:lvl1pPr>
              <a:defRPr sz="1400" b="1" i="0">
                <a:solidFill>
                  <a:schemeClr val="bg1"/>
                </a:solidFill>
                <a:latin typeface="Century Schoolbook"/>
                <a:cs typeface="Century Schoolbook"/>
              </a:defRPr>
            </a:lvl1pPr>
          </a:lstStyle>
          <a:p>
            <a:pPr marL="38100">
              <a:lnSpc>
                <a:spcPct val="100000"/>
              </a:lnSpc>
              <a:spcBef>
                <a:spcPts val="85"/>
              </a:spcBef>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7.gi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364995" y="4362625"/>
            <a:ext cx="3253104" cy="970915"/>
          </a:xfrm>
          <a:prstGeom prst="rect">
            <a:avLst/>
          </a:prstGeom>
        </p:spPr>
        <p:txBody>
          <a:bodyPr vert="horz" wrap="square" lIns="0" tIns="146050" rIns="0" bIns="0" rtlCol="0">
            <a:spAutoFit/>
          </a:bodyPr>
          <a:lstStyle/>
          <a:p>
            <a:pPr marL="12700">
              <a:lnSpc>
                <a:spcPct val="100000"/>
              </a:lnSpc>
              <a:spcBef>
                <a:spcPts val="1150"/>
              </a:spcBef>
            </a:pPr>
            <a:r>
              <a:rPr sz="3000" b="1" spc="-5" dirty="0">
                <a:solidFill>
                  <a:srgbClr val="565F6C"/>
                </a:solidFill>
                <a:latin typeface="Century Schoolbook"/>
                <a:cs typeface="Century Schoolbook"/>
              </a:rPr>
              <a:t>U</a:t>
            </a:r>
            <a:r>
              <a:rPr sz="2400" b="1" spc="-5" dirty="0">
                <a:solidFill>
                  <a:srgbClr val="565F6C"/>
                </a:solidFill>
                <a:latin typeface="Century Schoolbook"/>
                <a:cs typeface="Century Schoolbook"/>
              </a:rPr>
              <a:t>NIT</a:t>
            </a:r>
            <a:r>
              <a:rPr sz="3000" b="1" spc="-5" dirty="0">
                <a:solidFill>
                  <a:srgbClr val="565F6C"/>
                </a:solidFill>
                <a:latin typeface="Century Schoolbook"/>
                <a:cs typeface="Century Schoolbook"/>
              </a:rPr>
              <a:t>-III</a:t>
            </a:r>
            <a:endParaRPr sz="3000">
              <a:latin typeface="Century Schoolbook"/>
              <a:cs typeface="Century Schoolbook"/>
            </a:endParaRPr>
          </a:p>
          <a:p>
            <a:pPr marL="12700">
              <a:lnSpc>
                <a:spcPct val="100000"/>
              </a:lnSpc>
              <a:spcBef>
                <a:spcPts val="630"/>
              </a:spcBef>
            </a:pPr>
            <a:r>
              <a:rPr sz="1800" b="1" dirty="0">
                <a:solidFill>
                  <a:srgbClr val="565F6C"/>
                </a:solidFill>
                <a:latin typeface="Century Schoolbook"/>
                <a:cs typeface="Century Schoolbook"/>
              </a:rPr>
              <a:t>Input Devices and</a:t>
            </a:r>
            <a:r>
              <a:rPr sz="1800" b="1" spc="-80" dirty="0">
                <a:solidFill>
                  <a:srgbClr val="565F6C"/>
                </a:solidFill>
                <a:latin typeface="Century Schoolbook"/>
                <a:cs typeface="Century Schoolbook"/>
              </a:rPr>
              <a:t> </a:t>
            </a:r>
            <a:r>
              <a:rPr sz="1800" b="1" dirty="0">
                <a:solidFill>
                  <a:srgbClr val="565F6C"/>
                </a:solidFill>
                <a:latin typeface="Century Schoolbook"/>
                <a:cs typeface="Century Schoolbook"/>
              </a:rPr>
              <a:t>Printers</a:t>
            </a:r>
            <a:endParaRPr sz="1800">
              <a:latin typeface="Century Schoolbook"/>
              <a:cs typeface="Century Schoolbook"/>
            </a:endParaRPr>
          </a:p>
        </p:txBody>
      </p:sp>
      <p:sp>
        <p:nvSpPr>
          <p:cNvPr id="3" name="object 3"/>
          <p:cNvSpPr txBox="1"/>
          <p:nvPr/>
        </p:nvSpPr>
        <p:spPr>
          <a:xfrm>
            <a:off x="1566800" y="5065266"/>
            <a:ext cx="128270" cy="239395"/>
          </a:xfrm>
          <a:prstGeom prst="rect">
            <a:avLst/>
          </a:prstGeom>
        </p:spPr>
        <p:txBody>
          <a:bodyPr vert="horz" wrap="square" lIns="0" tIns="13335" rIns="0" bIns="0" rtlCol="0">
            <a:spAutoFit/>
          </a:bodyPr>
          <a:lstStyle/>
          <a:p>
            <a:pPr marL="12700">
              <a:lnSpc>
                <a:spcPct val="100000"/>
              </a:lnSpc>
              <a:spcBef>
                <a:spcPts val="105"/>
              </a:spcBef>
            </a:pPr>
            <a:r>
              <a:rPr sz="1400" b="1" dirty="0">
                <a:solidFill>
                  <a:srgbClr val="FFFFFF"/>
                </a:solidFill>
                <a:latin typeface="Century Schoolbook"/>
                <a:cs typeface="Century Schoolbook"/>
              </a:rPr>
              <a:t>1</a:t>
            </a:r>
            <a:endParaRPr sz="1400">
              <a:latin typeface="Century Schoolbook"/>
              <a:cs typeface="Century Schoolboo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85800" y="1219209"/>
            <a:ext cx="7467600" cy="459738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535940" y="408249"/>
            <a:ext cx="3874770" cy="514350"/>
          </a:xfrm>
          <a:prstGeom prst="rect">
            <a:avLst/>
          </a:prstGeom>
        </p:spPr>
        <p:txBody>
          <a:bodyPr vert="horz" wrap="square" lIns="0" tIns="13335" rIns="0" bIns="0" rtlCol="0">
            <a:spAutoFit/>
          </a:bodyPr>
          <a:lstStyle/>
          <a:p>
            <a:pPr marL="12700">
              <a:lnSpc>
                <a:spcPct val="100000"/>
              </a:lnSpc>
              <a:spcBef>
                <a:spcPts val="105"/>
              </a:spcBef>
            </a:pPr>
            <a:r>
              <a:rPr sz="3200" dirty="0"/>
              <a:t>P</a:t>
            </a:r>
            <a:r>
              <a:rPr sz="2550" dirty="0"/>
              <a:t>ARTS </a:t>
            </a:r>
            <a:r>
              <a:rPr sz="2550" spc="5" dirty="0"/>
              <a:t>OF</a:t>
            </a:r>
            <a:r>
              <a:rPr sz="2550" spc="310" dirty="0"/>
              <a:t> </a:t>
            </a:r>
            <a:r>
              <a:rPr sz="3200" dirty="0"/>
              <a:t>K</a:t>
            </a:r>
            <a:r>
              <a:rPr sz="2550" dirty="0"/>
              <a:t>EYBOARD</a:t>
            </a:r>
            <a:endParaRPr sz="2550"/>
          </a:p>
        </p:txBody>
      </p:sp>
      <p:sp>
        <p:nvSpPr>
          <p:cNvPr id="4" name="object 4"/>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10</a:t>
            </a:fld>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896234"/>
            <a:ext cx="2876550" cy="482600"/>
          </a:xfrm>
          <a:prstGeom prst="rect">
            <a:avLst/>
          </a:prstGeom>
        </p:spPr>
        <p:txBody>
          <a:bodyPr vert="horz" wrap="square" lIns="0" tIns="12700" rIns="0" bIns="0" rtlCol="0">
            <a:spAutoFit/>
          </a:bodyPr>
          <a:lstStyle/>
          <a:p>
            <a:pPr marL="12700">
              <a:lnSpc>
                <a:spcPct val="100000"/>
              </a:lnSpc>
              <a:spcBef>
                <a:spcPts val="100"/>
              </a:spcBef>
            </a:pPr>
            <a:r>
              <a:rPr sz="3000" spc="-5" dirty="0"/>
              <a:t>A</a:t>
            </a:r>
            <a:r>
              <a:rPr sz="2400" spc="-5" dirty="0"/>
              <a:t>LTERNATE</a:t>
            </a:r>
            <a:r>
              <a:rPr sz="2400" spc="130" dirty="0"/>
              <a:t> </a:t>
            </a:r>
            <a:r>
              <a:rPr sz="3000" spc="-10" dirty="0"/>
              <a:t>K</a:t>
            </a:r>
            <a:r>
              <a:rPr sz="2400" spc="-10" dirty="0"/>
              <a:t>EY</a:t>
            </a:r>
            <a:endParaRPr sz="2400"/>
          </a:p>
        </p:txBody>
      </p:sp>
      <p:sp>
        <p:nvSpPr>
          <p:cNvPr id="3" name="object 3"/>
          <p:cNvSpPr txBox="1"/>
          <p:nvPr/>
        </p:nvSpPr>
        <p:spPr>
          <a:xfrm>
            <a:off x="535940" y="1552317"/>
            <a:ext cx="5629275" cy="910590"/>
          </a:xfrm>
          <a:prstGeom prst="rect">
            <a:avLst/>
          </a:prstGeom>
        </p:spPr>
        <p:txBody>
          <a:bodyPr vert="horz" wrap="square" lIns="0" tIns="88900" rIns="0" bIns="0" rtlCol="0">
            <a:spAutoFit/>
          </a:bodyPr>
          <a:lstStyle/>
          <a:p>
            <a:pPr marL="285115" indent="-273050">
              <a:lnSpc>
                <a:spcPct val="100000"/>
              </a:lnSpc>
              <a:spcBef>
                <a:spcPts val="700"/>
              </a:spcBef>
              <a:buClr>
                <a:srgbClr val="FE8537"/>
              </a:buClr>
              <a:buSzPct val="68750"/>
              <a:buFont typeface="Wingdings"/>
              <a:buChar char=""/>
              <a:tabLst>
                <a:tab pos="285750" algn="l"/>
              </a:tabLst>
            </a:pPr>
            <a:r>
              <a:rPr sz="2400" spc="-5" dirty="0">
                <a:latin typeface="Century Schoolbook"/>
                <a:cs typeface="Century Schoolbook"/>
              </a:rPr>
              <a:t>Also </a:t>
            </a:r>
            <a:r>
              <a:rPr sz="2400" dirty="0">
                <a:latin typeface="Century Schoolbook"/>
                <a:cs typeface="Century Schoolbook"/>
              </a:rPr>
              <a:t>called </a:t>
            </a:r>
            <a:r>
              <a:rPr sz="2400" spc="-5" dirty="0">
                <a:latin typeface="Century Schoolbook"/>
                <a:cs typeface="Century Schoolbook"/>
              </a:rPr>
              <a:t>ALT</a:t>
            </a:r>
            <a:r>
              <a:rPr sz="2400" spc="-25" dirty="0">
                <a:latin typeface="Century Schoolbook"/>
                <a:cs typeface="Century Schoolbook"/>
              </a:rPr>
              <a:t> </a:t>
            </a:r>
            <a:r>
              <a:rPr sz="2400" dirty="0">
                <a:latin typeface="Century Schoolbook"/>
                <a:cs typeface="Century Schoolbook"/>
              </a:rPr>
              <a:t>key</a:t>
            </a:r>
            <a:endParaRPr sz="2400">
              <a:latin typeface="Century Schoolbook"/>
              <a:cs typeface="Century Schoolbook"/>
            </a:endParaRPr>
          </a:p>
          <a:p>
            <a:pPr marL="285115" indent="-273050">
              <a:lnSpc>
                <a:spcPct val="100000"/>
              </a:lnSpc>
              <a:spcBef>
                <a:spcPts val="605"/>
              </a:spcBef>
              <a:buClr>
                <a:srgbClr val="FE8537"/>
              </a:buClr>
              <a:buSzPct val="68750"/>
              <a:buFont typeface="Wingdings"/>
              <a:buChar char=""/>
              <a:tabLst>
                <a:tab pos="285750" algn="l"/>
              </a:tabLst>
            </a:pPr>
            <a:r>
              <a:rPr sz="2400" spc="-5" dirty="0">
                <a:latin typeface="Century Schoolbook"/>
                <a:cs typeface="Century Schoolbook"/>
              </a:rPr>
              <a:t>Executes </a:t>
            </a:r>
            <a:r>
              <a:rPr sz="2400" dirty="0">
                <a:latin typeface="Century Schoolbook"/>
                <a:cs typeface="Century Schoolbook"/>
              </a:rPr>
              <a:t>commands with other</a:t>
            </a:r>
            <a:r>
              <a:rPr sz="2400" spc="-95" dirty="0">
                <a:latin typeface="Century Schoolbook"/>
                <a:cs typeface="Century Schoolbook"/>
              </a:rPr>
              <a:t> </a:t>
            </a:r>
            <a:r>
              <a:rPr sz="2400" dirty="0">
                <a:latin typeface="Century Schoolbook"/>
                <a:cs typeface="Century Schoolbook"/>
              </a:rPr>
              <a:t>key(s)</a:t>
            </a:r>
            <a:endParaRPr sz="2400">
              <a:latin typeface="Century Schoolbook"/>
              <a:cs typeface="Century Schoolbook"/>
            </a:endParaRPr>
          </a:p>
        </p:txBody>
      </p:sp>
      <p:grpSp>
        <p:nvGrpSpPr>
          <p:cNvPr id="4" name="object 4"/>
          <p:cNvGrpSpPr/>
          <p:nvPr/>
        </p:nvGrpSpPr>
        <p:grpSpPr>
          <a:xfrm>
            <a:off x="2286000" y="3257550"/>
            <a:ext cx="4691380" cy="1943100"/>
            <a:chOff x="2286000" y="3257550"/>
            <a:chExt cx="4691380" cy="1943100"/>
          </a:xfrm>
        </p:grpSpPr>
        <p:sp>
          <p:nvSpPr>
            <p:cNvPr id="5" name="object 5"/>
            <p:cNvSpPr/>
            <p:nvPr/>
          </p:nvSpPr>
          <p:spPr>
            <a:xfrm>
              <a:off x="2286000" y="3581271"/>
              <a:ext cx="4691115" cy="1493901"/>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3581399" y="3276600"/>
              <a:ext cx="1524000" cy="1905000"/>
            </a:xfrm>
            <a:custGeom>
              <a:avLst/>
              <a:gdLst/>
              <a:ahLst/>
              <a:cxnLst/>
              <a:rect l="l" t="t" r="r" b="b"/>
              <a:pathLst>
                <a:path w="1524000" h="1905000">
                  <a:moveTo>
                    <a:pt x="0" y="952499"/>
                  </a:moveTo>
                  <a:lnTo>
                    <a:pt x="1206" y="898452"/>
                  </a:lnTo>
                  <a:lnTo>
                    <a:pt x="4781" y="845195"/>
                  </a:lnTo>
                  <a:lnTo>
                    <a:pt x="10662" y="792809"/>
                  </a:lnTo>
                  <a:lnTo>
                    <a:pt x="18784" y="741374"/>
                  </a:lnTo>
                  <a:lnTo>
                    <a:pt x="29082" y="690971"/>
                  </a:lnTo>
                  <a:lnTo>
                    <a:pt x="41492" y="641681"/>
                  </a:lnTo>
                  <a:lnTo>
                    <a:pt x="55950" y="593584"/>
                  </a:lnTo>
                  <a:lnTo>
                    <a:pt x="72392" y="546759"/>
                  </a:lnTo>
                  <a:lnTo>
                    <a:pt x="90754" y="501289"/>
                  </a:lnTo>
                  <a:lnTo>
                    <a:pt x="110970" y="457252"/>
                  </a:lnTo>
                  <a:lnTo>
                    <a:pt x="132977" y="414730"/>
                  </a:lnTo>
                  <a:lnTo>
                    <a:pt x="156710" y="373803"/>
                  </a:lnTo>
                  <a:lnTo>
                    <a:pt x="182105" y="334551"/>
                  </a:lnTo>
                  <a:lnTo>
                    <a:pt x="209098" y="297055"/>
                  </a:lnTo>
                  <a:lnTo>
                    <a:pt x="237625" y="261395"/>
                  </a:lnTo>
                  <a:lnTo>
                    <a:pt x="267621" y="227652"/>
                  </a:lnTo>
                  <a:lnTo>
                    <a:pt x="299021" y="195906"/>
                  </a:lnTo>
                  <a:lnTo>
                    <a:pt x="331763" y="166237"/>
                  </a:lnTo>
                  <a:lnTo>
                    <a:pt x="365780" y="138727"/>
                  </a:lnTo>
                  <a:lnTo>
                    <a:pt x="401009" y="113454"/>
                  </a:lnTo>
                  <a:lnTo>
                    <a:pt x="437386" y="90501"/>
                  </a:lnTo>
                  <a:lnTo>
                    <a:pt x="474846" y="69946"/>
                  </a:lnTo>
                  <a:lnTo>
                    <a:pt x="513326" y="51872"/>
                  </a:lnTo>
                  <a:lnTo>
                    <a:pt x="552760" y="36357"/>
                  </a:lnTo>
                  <a:lnTo>
                    <a:pt x="593084" y="23483"/>
                  </a:lnTo>
                  <a:lnTo>
                    <a:pt x="634235" y="13329"/>
                  </a:lnTo>
                  <a:lnTo>
                    <a:pt x="676147" y="5978"/>
                  </a:lnTo>
                  <a:lnTo>
                    <a:pt x="718757" y="1507"/>
                  </a:lnTo>
                  <a:lnTo>
                    <a:pt x="761999" y="0"/>
                  </a:lnTo>
                  <a:lnTo>
                    <a:pt x="805242" y="1507"/>
                  </a:lnTo>
                  <a:lnTo>
                    <a:pt x="847852" y="5978"/>
                  </a:lnTo>
                  <a:lnTo>
                    <a:pt x="889764" y="13329"/>
                  </a:lnTo>
                  <a:lnTo>
                    <a:pt x="930915" y="23483"/>
                  </a:lnTo>
                  <a:lnTo>
                    <a:pt x="971239" y="36357"/>
                  </a:lnTo>
                  <a:lnTo>
                    <a:pt x="1010673" y="51872"/>
                  </a:lnTo>
                  <a:lnTo>
                    <a:pt x="1049152" y="69946"/>
                  </a:lnTo>
                  <a:lnTo>
                    <a:pt x="1086613" y="90501"/>
                  </a:lnTo>
                  <a:lnTo>
                    <a:pt x="1122990" y="113454"/>
                  </a:lnTo>
                  <a:lnTo>
                    <a:pt x="1158219" y="138727"/>
                  </a:lnTo>
                  <a:lnTo>
                    <a:pt x="1192236" y="166237"/>
                  </a:lnTo>
                  <a:lnTo>
                    <a:pt x="1224978" y="195906"/>
                  </a:lnTo>
                  <a:lnTo>
                    <a:pt x="1256378" y="227652"/>
                  </a:lnTo>
                  <a:lnTo>
                    <a:pt x="1286374" y="261395"/>
                  </a:lnTo>
                  <a:lnTo>
                    <a:pt x="1314901" y="297055"/>
                  </a:lnTo>
                  <a:lnTo>
                    <a:pt x="1341894" y="334551"/>
                  </a:lnTo>
                  <a:lnTo>
                    <a:pt x="1367289" y="373803"/>
                  </a:lnTo>
                  <a:lnTo>
                    <a:pt x="1391022" y="414730"/>
                  </a:lnTo>
                  <a:lnTo>
                    <a:pt x="1413029" y="457252"/>
                  </a:lnTo>
                  <a:lnTo>
                    <a:pt x="1433245" y="501289"/>
                  </a:lnTo>
                  <a:lnTo>
                    <a:pt x="1451607" y="546759"/>
                  </a:lnTo>
                  <a:lnTo>
                    <a:pt x="1468049" y="593584"/>
                  </a:lnTo>
                  <a:lnTo>
                    <a:pt x="1482507" y="641681"/>
                  </a:lnTo>
                  <a:lnTo>
                    <a:pt x="1494917" y="690971"/>
                  </a:lnTo>
                  <a:lnTo>
                    <a:pt x="1505215" y="741374"/>
                  </a:lnTo>
                  <a:lnTo>
                    <a:pt x="1513337" y="792809"/>
                  </a:lnTo>
                  <a:lnTo>
                    <a:pt x="1519218" y="845195"/>
                  </a:lnTo>
                  <a:lnTo>
                    <a:pt x="1522793" y="898452"/>
                  </a:lnTo>
                  <a:lnTo>
                    <a:pt x="1523999" y="952499"/>
                  </a:lnTo>
                  <a:lnTo>
                    <a:pt x="1522793" y="1006548"/>
                  </a:lnTo>
                  <a:lnTo>
                    <a:pt x="1519218" y="1059805"/>
                  </a:lnTo>
                  <a:lnTo>
                    <a:pt x="1513337" y="1112192"/>
                  </a:lnTo>
                  <a:lnTo>
                    <a:pt x="1505215" y="1163627"/>
                  </a:lnTo>
                  <a:lnTo>
                    <a:pt x="1494917" y="1214030"/>
                  </a:lnTo>
                  <a:lnTo>
                    <a:pt x="1482507" y="1263320"/>
                  </a:lnTo>
                  <a:lnTo>
                    <a:pt x="1468049" y="1311418"/>
                  </a:lnTo>
                  <a:lnTo>
                    <a:pt x="1451607" y="1358242"/>
                  </a:lnTo>
                  <a:lnTo>
                    <a:pt x="1433245" y="1403713"/>
                  </a:lnTo>
                  <a:lnTo>
                    <a:pt x="1413029" y="1447750"/>
                  </a:lnTo>
                  <a:lnTo>
                    <a:pt x="1391022" y="1490272"/>
                  </a:lnTo>
                  <a:lnTo>
                    <a:pt x="1367289" y="1531199"/>
                  </a:lnTo>
                  <a:lnTo>
                    <a:pt x="1341894" y="1570450"/>
                  </a:lnTo>
                  <a:lnTo>
                    <a:pt x="1314901" y="1607946"/>
                  </a:lnTo>
                  <a:lnTo>
                    <a:pt x="1286374" y="1643606"/>
                  </a:lnTo>
                  <a:lnTo>
                    <a:pt x="1256378" y="1677349"/>
                  </a:lnTo>
                  <a:lnTo>
                    <a:pt x="1224978" y="1709095"/>
                  </a:lnTo>
                  <a:lnTo>
                    <a:pt x="1192236" y="1738763"/>
                  </a:lnTo>
                  <a:lnTo>
                    <a:pt x="1158219" y="1766274"/>
                  </a:lnTo>
                  <a:lnTo>
                    <a:pt x="1122990" y="1791546"/>
                  </a:lnTo>
                  <a:lnTo>
                    <a:pt x="1086613" y="1814499"/>
                  </a:lnTo>
                  <a:lnTo>
                    <a:pt x="1049152" y="1835054"/>
                  </a:lnTo>
                  <a:lnTo>
                    <a:pt x="1010673" y="1853128"/>
                  </a:lnTo>
                  <a:lnTo>
                    <a:pt x="971239" y="1868643"/>
                  </a:lnTo>
                  <a:lnTo>
                    <a:pt x="930915" y="1881517"/>
                  </a:lnTo>
                  <a:lnTo>
                    <a:pt x="889764" y="1891670"/>
                  </a:lnTo>
                  <a:lnTo>
                    <a:pt x="847852" y="1899022"/>
                  </a:lnTo>
                  <a:lnTo>
                    <a:pt x="805242" y="1903492"/>
                  </a:lnTo>
                  <a:lnTo>
                    <a:pt x="761999" y="1904999"/>
                  </a:lnTo>
                  <a:lnTo>
                    <a:pt x="718757" y="1903492"/>
                  </a:lnTo>
                  <a:lnTo>
                    <a:pt x="676147" y="1899022"/>
                  </a:lnTo>
                  <a:lnTo>
                    <a:pt x="634235" y="1891670"/>
                  </a:lnTo>
                  <a:lnTo>
                    <a:pt x="593084" y="1881517"/>
                  </a:lnTo>
                  <a:lnTo>
                    <a:pt x="552760" y="1868643"/>
                  </a:lnTo>
                  <a:lnTo>
                    <a:pt x="513326" y="1853128"/>
                  </a:lnTo>
                  <a:lnTo>
                    <a:pt x="474846" y="1835054"/>
                  </a:lnTo>
                  <a:lnTo>
                    <a:pt x="437386" y="1814499"/>
                  </a:lnTo>
                  <a:lnTo>
                    <a:pt x="401009" y="1791546"/>
                  </a:lnTo>
                  <a:lnTo>
                    <a:pt x="365780" y="1766274"/>
                  </a:lnTo>
                  <a:lnTo>
                    <a:pt x="331763" y="1738763"/>
                  </a:lnTo>
                  <a:lnTo>
                    <a:pt x="299021" y="1709095"/>
                  </a:lnTo>
                  <a:lnTo>
                    <a:pt x="267621" y="1677349"/>
                  </a:lnTo>
                  <a:lnTo>
                    <a:pt x="237625" y="1643606"/>
                  </a:lnTo>
                  <a:lnTo>
                    <a:pt x="209098" y="1607946"/>
                  </a:lnTo>
                  <a:lnTo>
                    <a:pt x="182105" y="1570450"/>
                  </a:lnTo>
                  <a:lnTo>
                    <a:pt x="156710" y="1531199"/>
                  </a:lnTo>
                  <a:lnTo>
                    <a:pt x="132977" y="1490272"/>
                  </a:lnTo>
                  <a:lnTo>
                    <a:pt x="110970" y="1447750"/>
                  </a:lnTo>
                  <a:lnTo>
                    <a:pt x="90754" y="1403713"/>
                  </a:lnTo>
                  <a:lnTo>
                    <a:pt x="72392" y="1358242"/>
                  </a:lnTo>
                  <a:lnTo>
                    <a:pt x="55950" y="1311418"/>
                  </a:lnTo>
                  <a:lnTo>
                    <a:pt x="41492" y="1263320"/>
                  </a:lnTo>
                  <a:lnTo>
                    <a:pt x="29082" y="1214030"/>
                  </a:lnTo>
                  <a:lnTo>
                    <a:pt x="18784" y="1163627"/>
                  </a:lnTo>
                  <a:lnTo>
                    <a:pt x="10662" y="1112192"/>
                  </a:lnTo>
                  <a:lnTo>
                    <a:pt x="4781" y="1059805"/>
                  </a:lnTo>
                  <a:lnTo>
                    <a:pt x="1206" y="1006548"/>
                  </a:lnTo>
                  <a:lnTo>
                    <a:pt x="0" y="952499"/>
                  </a:lnTo>
                  <a:close/>
                </a:path>
              </a:pathLst>
            </a:custGeom>
            <a:ln w="38099">
              <a:solidFill>
                <a:srgbClr val="00FF00"/>
              </a:solidFill>
            </a:ln>
          </p:spPr>
          <p:txBody>
            <a:bodyPr wrap="square" lIns="0" tIns="0" rIns="0" bIns="0" rtlCol="0"/>
            <a:lstStyle/>
            <a:p>
              <a:endParaRPr/>
            </a:p>
          </p:txBody>
        </p:sp>
      </p:grpSp>
      <p:sp>
        <p:nvSpPr>
          <p:cNvPr id="7" name="object 7"/>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11</a:t>
            </a:fld>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896234"/>
            <a:ext cx="1556385" cy="482600"/>
          </a:xfrm>
          <a:prstGeom prst="rect">
            <a:avLst/>
          </a:prstGeom>
        </p:spPr>
        <p:txBody>
          <a:bodyPr vert="horz" wrap="square" lIns="0" tIns="12700" rIns="0" bIns="0" rtlCol="0">
            <a:spAutoFit/>
          </a:bodyPr>
          <a:lstStyle/>
          <a:p>
            <a:pPr marL="12700">
              <a:lnSpc>
                <a:spcPct val="100000"/>
              </a:lnSpc>
              <a:spcBef>
                <a:spcPts val="100"/>
              </a:spcBef>
            </a:pPr>
            <a:r>
              <a:rPr sz="3000" spc="-5" dirty="0"/>
              <a:t>T</a:t>
            </a:r>
            <a:r>
              <a:rPr sz="2400" spc="-5" dirty="0"/>
              <a:t>AB</a:t>
            </a:r>
            <a:r>
              <a:rPr sz="2400" spc="95" dirty="0"/>
              <a:t> </a:t>
            </a:r>
            <a:r>
              <a:rPr sz="3000" spc="-10" dirty="0"/>
              <a:t>K</a:t>
            </a:r>
            <a:r>
              <a:rPr sz="2400" spc="-10" dirty="0"/>
              <a:t>EY</a:t>
            </a:r>
            <a:endParaRPr sz="2400"/>
          </a:p>
        </p:txBody>
      </p:sp>
      <p:sp>
        <p:nvSpPr>
          <p:cNvPr id="3" name="object 3"/>
          <p:cNvSpPr txBox="1"/>
          <p:nvPr/>
        </p:nvSpPr>
        <p:spPr>
          <a:xfrm>
            <a:off x="535940" y="1628898"/>
            <a:ext cx="6856095" cy="1123315"/>
          </a:xfrm>
          <a:prstGeom prst="rect">
            <a:avLst/>
          </a:prstGeom>
        </p:spPr>
        <p:txBody>
          <a:bodyPr vert="horz" wrap="square" lIns="0" tIns="12700" rIns="0" bIns="0" rtlCol="0">
            <a:spAutoFit/>
          </a:bodyPr>
          <a:lstStyle/>
          <a:p>
            <a:pPr marL="285115" marR="5080" indent="-273050">
              <a:lnSpc>
                <a:spcPct val="100000"/>
              </a:lnSpc>
              <a:spcBef>
                <a:spcPts val="100"/>
              </a:spcBef>
              <a:buClr>
                <a:srgbClr val="FE8537"/>
              </a:buClr>
              <a:buSzPct val="68750"/>
              <a:buFont typeface="Wingdings"/>
              <a:buChar char=""/>
              <a:tabLst>
                <a:tab pos="285750" algn="l"/>
                <a:tab pos="1654175" algn="l"/>
              </a:tabLst>
            </a:pPr>
            <a:r>
              <a:rPr sz="2400" dirty="0">
                <a:latin typeface="Century Schoolbook"/>
                <a:cs typeface="Century Schoolbook"/>
              </a:rPr>
              <a:t>Moves </a:t>
            </a:r>
            <a:r>
              <a:rPr sz="2400" spc="-5" dirty="0">
                <a:latin typeface="Century Schoolbook"/>
                <a:cs typeface="Century Schoolbook"/>
              </a:rPr>
              <a:t>the cursor/insertion point to </a:t>
            </a:r>
            <a:r>
              <a:rPr sz="2400" dirty="0">
                <a:latin typeface="Century Schoolbook"/>
                <a:cs typeface="Century Schoolbook"/>
              </a:rPr>
              <a:t>a preset  </a:t>
            </a:r>
            <a:r>
              <a:rPr sz="2400" spc="-5" dirty="0">
                <a:latin typeface="Century Schoolbook"/>
                <a:cs typeface="Century Schoolbook"/>
              </a:rPr>
              <a:t>position.</a:t>
            </a:r>
            <a:r>
              <a:rPr sz="2400" spc="-5" dirty="0">
                <a:latin typeface="Times New Roman"/>
                <a:cs typeface="Times New Roman"/>
              </a:rPr>
              <a:t>	</a:t>
            </a:r>
            <a:r>
              <a:rPr sz="2400" dirty="0">
                <a:latin typeface="Century Schoolbook"/>
                <a:cs typeface="Century Schoolbook"/>
              </a:rPr>
              <a:t>Used </a:t>
            </a:r>
            <a:r>
              <a:rPr sz="2400" spc="-5" dirty="0">
                <a:latin typeface="Century Schoolbook"/>
                <a:cs typeface="Century Schoolbook"/>
              </a:rPr>
              <a:t>to indent paragraphs </a:t>
            </a:r>
            <a:r>
              <a:rPr sz="2400" dirty="0">
                <a:latin typeface="Century Schoolbook"/>
                <a:cs typeface="Century Schoolbook"/>
              </a:rPr>
              <a:t>or </a:t>
            </a:r>
            <a:r>
              <a:rPr sz="2400" spc="-5" dirty="0">
                <a:latin typeface="Century Schoolbook"/>
                <a:cs typeface="Century Schoolbook"/>
              </a:rPr>
              <a:t>to</a:t>
            </a:r>
            <a:r>
              <a:rPr sz="2400" spc="-114" dirty="0">
                <a:latin typeface="Century Schoolbook"/>
                <a:cs typeface="Century Schoolbook"/>
              </a:rPr>
              <a:t> </a:t>
            </a:r>
            <a:r>
              <a:rPr sz="2400" spc="-10" dirty="0">
                <a:latin typeface="Century Schoolbook"/>
                <a:cs typeface="Century Schoolbook"/>
              </a:rPr>
              <a:t>type  </a:t>
            </a:r>
            <a:r>
              <a:rPr sz="2400" dirty="0">
                <a:latin typeface="Century Schoolbook"/>
                <a:cs typeface="Century Schoolbook"/>
              </a:rPr>
              <a:t>columns.</a:t>
            </a:r>
            <a:endParaRPr sz="2400">
              <a:latin typeface="Century Schoolbook"/>
              <a:cs typeface="Century Schoolbook"/>
            </a:endParaRPr>
          </a:p>
        </p:txBody>
      </p:sp>
      <p:sp>
        <p:nvSpPr>
          <p:cNvPr id="4" name="object 4"/>
          <p:cNvSpPr txBox="1"/>
          <p:nvPr/>
        </p:nvSpPr>
        <p:spPr>
          <a:xfrm>
            <a:off x="4511932" y="3399595"/>
            <a:ext cx="406400" cy="274955"/>
          </a:xfrm>
          <a:prstGeom prst="rect">
            <a:avLst/>
          </a:prstGeom>
        </p:spPr>
        <p:txBody>
          <a:bodyPr vert="horz" wrap="square" lIns="0" tIns="0" rIns="0" bIns="0" rtlCol="0">
            <a:spAutoFit/>
          </a:bodyPr>
          <a:lstStyle/>
          <a:p>
            <a:pPr>
              <a:lnSpc>
                <a:spcPts val="2135"/>
              </a:lnSpc>
            </a:pPr>
            <a:r>
              <a:rPr sz="1800" dirty="0">
                <a:solidFill>
                  <a:srgbClr val="FFFFFF"/>
                </a:solidFill>
                <a:latin typeface="Century Schoolbook"/>
                <a:cs typeface="Century Schoolbook"/>
              </a:rPr>
              <a:t>T</a:t>
            </a:r>
            <a:r>
              <a:rPr sz="1800" spc="-10" dirty="0">
                <a:solidFill>
                  <a:srgbClr val="FFFFFF"/>
                </a:solidFill>
                <a:latin typeface="Century Schoolbook"/>
                <a:cs typeface="Century Schoolbook"/>
              </a:rPr>
              <a:t>a</a:t>
            </a:r>
            <a:r>
              <a:rPr sz="1800" dirty="0">
                <a:solidFill>
                  <a:srgbClr val="FFFFFF"/>
                </a:solidFill>
                <a:latin typeface="Century Schoolbook"/>
                <a:cs typeface="Century Schoolbook"/>
              </a:rPr>
              <a:t>b</a:t>
            </a:r>
            <a:endParaRPr sz="1800">
              <a:latin typeface="Century Schoolbook"/>
              <a:cs typeface="Century Schoolbook"/>
            </a:endParaRPr>
          </a:p>
        </p:txBody>
      </p:sp>
      <p:grpSp>
        <p:nvGrpSpPr>
          <p:cNvPr id="5" name="object 5"/>
          <p:cNvGrpSpPr/>
          <p:nvPr/>
        </p:nvGrpSpPr>
        <p:grpSpPr>
          <a:xfrm>
            <a:off x="1143000" y="2895600"/>
            <a:ext cx="6705600" cy="2857500"/>
            <a:chOff x="1143000" y="2895600"/>
            <a:chExt cx="6705600" cy="2857500"/>
          </a:xfrm>
        </p:grpSpPr>
        <p:sp>
          <p:nvSpPr>
            <p:cNvPr id="6" name="object 6"/>
            <p:cNvSpPr/>
            <p:nvPr/>
          </p:nvSpPr>
          <p:spPr>
            <a:xfrm>
              <a:off x="4038600" y="2971800"/>
              <a:ext cx="3810000" cy="2743200"/>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1143000" y="2895600"/>
              <a:ext cx="2857500" cy="2857500"/>
            </a:xfrm>
            <a:prstGeom prst="rect">
              <a:avLst/>
            </a:prstGeom>
            <a:blipFill>
              <a:blip r:embed="rId3" cstate="print"/>
              <a:stretch>
                <a:fillRect/>
              </a:stretch>
            </a:blipFill>
          </p:spPr>
          <p:txBody>
            <a:bodyPr wrap="square" lIns="0" tIns="0" rIns="0" bIns="0" rtlCol="0"/>
            <a:lstStyle/>
            <a:p>
              <a:endParaRPr/>
            </a:p>
          </p:txBody>
        </p:sp>
      </p:grpSp>
      <p:sp>
        <p:nvSpPr>
          <p:cNvPr id="8" name="object 8"/>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12</a:t>
            </a:fld>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896234"/>
            <a:ext cx="2306320" cy="482600"/>
          </a:xfrm>
          <a:prstGeom prst="rect">
            <a:avLst/>
          </a:prstGeom>
        </p:spPr>
        <p:txBody>
          <a:bodyPr vert="horz" wrap="square" lIns="0" tIns="12700" rIns="0" bIns="0" rtlCol="0">
            <a:spAutoFit/>
          </a:bodyPr>
          <a:lstStyle/>
          <a:p>
            <a:pPr marL="12700">
              <a:lnSpc>
                <a:spcPct val="100000"/>
              </a:lnSpc>
              <a:spcBef>
                <a:spcPts val="100"/>
              </a:spcBef>
            </a:pPr>
            <a:r>
              <a:rPr sz="3000" spc="-5" dirty="0"/>
              <a:t>A</a:t>
            </a:r>
            <a:r>
              <a:rPr sz="2400" spc="-5" dirty="0"/>
              <a:t>RROW</a:t>
            </a:r>
            <a:r>
              <a:rPr sz="2400" spc="110" dirty="0"/>
              <a:t> </a:t>
            </a:r>
            <a:r>
              <a:rPr sz="3000" spc="-10" dirty="0"/>
              <a:t>K</a:t>
            </a:r>
            <a:r>
              <a:rPr sz="2400" spc="-10" dirty="0"/>
              <a:t>EYS</a:t>
            </a:r>
            <a:endParaRPr sz="2400"/>
          </a:p>
        </p:txBody>
      </p:sp>
      <p:sp>
        <p:nvSpPr>
          <p:cNvPr id="3" name="object 3"/>
          <p:cNvSpPr txBox="1"/>
          <p:nvPr/>
        </p:nvSpPr>
        <p:spPr>
          <a:xfrm>
            <a:off x="535940" y="1628898"/>
            <a:ext cx="6957059" cy="757555"/>
          </a:xfrm>
          <a:prstGeom prst="rect">
            <a:avLst/>
          </a:prstGeom>
        </p:spPr>
        <p:txBody>
          <a:bodyPr vert="horz" wrap="square" lIns="0" tIns="12700" rIns="0" bIns="0" rtlCol="0">
            <a:spAutoFit/>
          </a:bodyPr>
          <a:lstStyle/>
          <a:p>
            <a:pPr marL="285115" marR="5080" indent="-273050">
              <a:lnSpc>
                <a:spcPct val="100000"/>
              </a:lnSpc>
              <a:spcBef>
                <a:spcPts val="100"/>
              </a:spcBef>
              <a:buClr>
                <a:srgbClr val="FE8537"/>
              </a:buClr>
              <a:buSzPct val="68750"/>
              <a:buFont typeface="Wingdings"/>
              <a:buChar char=""/>
              <a:tabLst>
                <a:tab pos="285750" algn="l"/>
              </a:tabLst>
            </a:pPr>
            <a:r>
              <a:rPr sz="2400" dirty="0">
                <a:latin typeface="Century Schoolbook"/>
                <a:cs typeface="Century Schoolbook"/>
              </a:rPr>
              <a:t>Move </a:t>
            </a:r>
            <a:r>
              <a:rPr sz="2400" spc="-5" dirty="0">
                <a:latin typeface="Century Schoolbook"/>
                <a:cs typeface="Century Schoolbook"/>
              </a:rPr>
              <a:t>the cursor/insertion point </a:t>
            </a:r>
            <a:r>
              <a:rPr sz="2400" dirty="0">
                <a:latin typeface="Century Schoolbook"/>
                <a:cs typeface="Century Schoolbook"/>
              </a:rPr>
              <a:t>in </a:t>
            </a:r>
            <a:r>
              <a:rPr sz="2400" spc="-5" dirty="0">
                <a:latin typeface="Century Schoolbook"/>
                <a:cs typeface="Century Schoolbook"/>
              </a:rPr>
              <a:t>the direction  </a:t>
            </a:r>
            <a:r>
              <a:rPr sz="2400" dirty="0">
                <a:latin typeface="Century Schoolbook"/>
                <a:cs typeface="Century Schoolbook"/>
              </a:rPr>
              <a:t>indicated </a:t>
            </a:r>
            <a:r>
              <a:rPr sz="2400" spc="-5" dirty="0">
                <a:latin typeface="Century Schoolbook"/>
                <a:cs typeface="Century Schoolbook"/>
              </a:rPr>
              <a:t>by the arrow </a:t>
            </a:r>
            <a:r>
              <a:rPr sz="2400" dirty="0">
                <a:latin typeface="Century Schoolbook"/>
                <a:cs typeface="Century Schoolbook"/>
              </a:rPr>
              <a:t>on each</a:t>
            </a:r>
            <a:r>
              <a:rPr sz="2400" spc="-75" dirty="0">
                <a:latin typeface="Century Schoolbook"/>
                <a:cs typeface="Century Schoolbook"/>
              </a:rPr>
              <a:t> </a:t>
            </a:r>
            <a:r>
              <a:rPr sz="2400" dirty="0">
                <a:latin typeface="Century Schoolbook"/>
                <a:cs typeface="Century Schoolbook"/>
              </a:rPr>
              <a:t>key</a:t>
            </a:r>
            <a:endParaRPr sz="2400">
              <a:latin typeface="Century Schoolbook"/>
              <a:cs typeface="Century Schoolbook"/>
            </a:endParaRPr>
          </a:p>
        </p:txBody>
      </p:sp>
      <p:sp>
        <p:nvSpPr>
          <p:cNvPr id="4" name="object 4"/>
          <p:cNvSpPr/>
          <p:nvPr/>
        </p:nvSpPr>
        <p:spPr>
          <a:xfrm>
            <a:off x="2057400" y="2743206"/>
            <a:ext cx="5029200" cy="3451219"/>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13</a:t>
            </a:fld>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896234"/>
            <a:ext cx="2872105" cy="482600"/>
          </a:xfrm>
          <a:prstGeom prst="rect">
            <a:avLst/>
          </a:prstGeom>
        </p:spPr>
        <p:txBody>
          <a:bodyPr vert="horz" wrap="square" lIns="0" tIns="12700" rIns="0" bIns="0" rtlCol="0">
            <a:spAutoFit/>
          </a:bodyPr>
          <a:lstStyle/>
          <a:p>
            <a:pPr marL="12700">
              <a:lnSpc>
                <a:spcPct val="100000"/>
              </a:lnSpc>
              <a:spcBef>
                <a:spcPts val="100"/>
              </a:spcBef>
            </a:pPr>
            <a:r>
              <a:rPr sz="3000" spc="-5" dirty="0"/>
              <a:t>B</a:t>
            </a:r>
            <a:r>
              <a:rPr sz="2400" spc="-5" dirty="0"/>
              <a:t>ACKSPACE</a:t>
            </a:r>
            <a:r>
              <a:rPr sz="2400" spc="135" dirty="0"/>
              <a:t> </a:t>
            </a:r>
            <a:r>
              <a:rPr sz="3000" spc="-10" dirty="0"/>
              <a:t>K</a:t>
            </a:r>
            <a:r>
              <a:rPr sz="2400" spc="-10" dirty="0"/>
              <a:t>EY</a:t>
            </a:r>
            <a:endParaRPr sz="2400"/>
          </a:p>
        </p:txBody>
      </p:sp>
      <p:sp>
        <p:nvSpPr>
          <p:cNvPr id="3" name="object 3"/>
          <p:cNvSpPr txBox="1"/>
          <p:nvPr/>
        </p:nvSpPr>
        <p:spPr>
          <a:xfrm>
            <a:off x="535940" y="1628898"/>
            <a:ext cx="7106284" cy="1123315"/>
          </a:xfrm>
          <a:prstGeom prst="rect">
            <a:avLst/>
          </a:prstGeom>
        </p:spPr>
        <p:txBody>
          <a:bodyPr vert="horz" wrap="square" lIns="0" tIns="12700" rIns="0" bIns="0" rtlCol="0">
            <a:spAutoFit/>
          </a:bodyPr>
          <a:lstStyle/>
          <a:p>
            <a:pPr marL="285115" marR="5080" indent="-273050">
              <a:lnSpc>
                <a:spcPct val="100000"/>
              </a:lnSpc>
              <a:spcBef>
                <a:spcPts val="100"/>
              </a:spcBef>
              <a:buClr>
                <a:srgbClr val="FE8537"/>
              </a:buClr>
              <a:buSzPct val="68750"/>
              <a:buFont typeface="Wingdings"/>
              <a:buChar char=""/>
              <a:tabLst>
                <a:tab pos="285750" algn="l"/>
                <a:tab pos="2610485" algn="l"/>
                <a:tab pos="2886075" algn="l"/>
              </a:tabLst>
            </a:pPr>
            <a:r>
              <a:rPr sz="2400" spc="-5" dirty="0">
                <a:latin typeface="Century Schoolbook"/>
                <a:cs typeface="Century Schoolbook"/>
              </a:rPr>
              <a:t>Removes</a:t>
            </a:r>
            <a:r>
              <a:rPr sz="2400" dirty="0">
                <a:latin typeface="Century Schoolbook"/>
                <a:cs typeface="Century Schoolbook"/>
              </a:rPr>
              <a:t> (erases)</a:t>
            </a:r>
            <a:r>
              <a:rPr sz="2400" dirty="0">
                <a:latin typeface="Times New Roman"/>
                <a:cs typeface="Times New Roman"/>
              </a:rPr>
              <a:t>	</a:t>
            </a:r>
            <a:r>
              <a:rPr sz="2400" spc="-5" dirty="0">
                <a:latin typeface="Century Schoolbook"/>
                <a:cs typeface="Century Schoolbook"/>
              </a:rPr>
              <a:t>the </a:t>
            </a:r>
            <a:r>
              <a:rPr sz="2400" dirty="0">
                <a:latin typeface="Century Schoolbook"/>
                <a:cs typeface="Century Schoolbook"/>
              </a:rPr>
              <a:t>character </a:t>
            </a:r>
            <a:r>
              <a:rPr sz="2400" spc="-5" dirty="0">
                <a:latin typeface="Century Schoolbook"/>
                <a:cs typeface="Century Schoolbook"/>
              </a:rPr>
              <a:t>to the </a:t>
            </a:r>
            <a:r>
              <a:rPr sz="2400" dirty="0">
                <a:latin typeface="Century Schoolbook"/>
                <a:cs typeface="Century Schoolbook"/>
              </a:rPr>
              <a:t>left </a:t>
            </a:r>
            <a:r>
              <a:rPr sz="2400" spc="-5" dirty="0">
                <a:latin typeface="Century Schoolbook"/>
                <a:cs typeface="Century Schoolbook"/>
              </a:rPr>
              <a:t>of</a:t>
            </a:r>
            <a:r>
              <a:rPr sz="2400" spc="-105" dirty="0">
                <a:latin typeface="Century Schoolbook"/>
                <a:cs typeface="Century Schoolbook"/>
              </a:rPr>
              <a:t> </a:t>
            </a:r>
            <a:r>
              <a:rPr sz="2400" spc="-5" dirty="0">
                <a:latin typeface="Century Schoolbook"/>
                <a:cs typeface="Century Schoolbook"/>
              </a:rPr>
              <a:t>the  </a:t>
            </a:r>
            <a:r>
              <a:rPr sz="2400" dirty="0">
                <a:latin typeface="Century Schoolbook"/>
                <a:cs typeface="Century Schoolbook"/>
              </a:rPr>
              <a:t>insertion</a:t>
            </a:r>
            <a:r>
              <a:rPr sz="2400" spc="-40" dirty="0">
                <a:latin typeface="Century Schoolbook"/>
                <a:cs typeface="Century Schoolbook"/>
              </a:rPr>
              <a:t> </a:t>
            </a:r>
            <a:r>
              <a:rPr sz="2400" spc="-5" dirty="0">
                <a:latin typeface="Century Schoolbook"/>
                <a:cs typeface="Century Schoolbook"/>
              </a:rPr>
              <a:t>point.</a:t>
            </a:r>
            <a:r>
              <a:rPr sz="2400" spc="-5" dirty="0">
                <a:latin typeface="Times New Roman"/>
                <a:cs typeface="Times New Roman"/>
              </a:rPr>
              <a:t>	</a:t>
            </a:r>
            <a:r>
              <a:rPr sz="2400" dirty="0">
                <a:latin typeface="Century Schoolbook"/>
                <a:cs typeface="Century Schoolbook"/>
              </a:rPr>
              <a:t>Use </a:t>
            </a:r>
            <a:r>
              <a:rPr sz="2400" spc="-5" dirty="0">
                <a:latin typeface="Century Schoolbook"/>
                <a:cs typeface="Century Schoolbook"/>
              </a:rPr>
              <a:t>the </a:t>
            </a:r>
            <a:r>
              <a:rPr sz="2400" dirty="0">
                <a:latin typeface="Century Schoolbook"/>
                <a:cs typeface="Century Schoolbook"/>
              </a:rPr>
              <a:t>right little finger </a:t>
            </a:r>
            <a:r>
              <a:rPr sz="2400" spc="-5" dirty="0">
                <a:latin typeface="Century Schoolbook"/>
                <a:cs typeface="Century Schoolbook"/>
              </a:rPr>
              <a:t>to  </a:t>
            </a:r>
            <a:r>
              <a:rPr sz="2400" dirty="0">
                <a:latin typeface="Century Schoolbook"/>
                <a:cs typeface="Century Schoolbook"/>
              </a:rPr>
              <a:t>operate </a:t>
            </a:r>
            <a:r>
              <a:rPr sz="2400" spc="-5" dirty="0">
                <a:latin typeface="Century Schoolbook"/>
                <a:cs typeface="Century Schoolbook"/>
              </a:rPr>
              <a:t>the</a:t>
            </a:r>
            <a:r>
              <a:rPr sz="2400" spc="-20" dirty="0">
                <a:latin typeface="Century Schoolbook"/>
                <a:cs typeface="Century Schoolbook"/>
              </a:rPr>
              <a:t> </a:t>
            </a:r>
            <a:r>
              <a:rPr sz="2400" dirty="0">
                <a:latin typeface="Century Schoolbook"/>
                <a:cs typeface="Century Schoolbook"/>
              </a:rPr>
              <a:t>key.</a:t>
            </a:r>
            <a:endParaRPr sz="2400">
              <a:latin typeface="Century Schoolbook"/>
              <a:cs typeface="Century Schoolbook"/>
            </a:endParaRPr>
          </a:p>
        </p:txBody>
      </p:sp>
      <p:sp>
        <p:nvSpPr>
          <p:cNvPr id="4" name="object 4"/>
          <p:cNvSpPr txBox="1"/>
          <p:nvPr/>
        </p:nvSpPr>
        <p:spPr>
          <a:xfrm>
            <a:off x="2714619" y="3779438"/>
            <a:ext cx="811530" cy="306070"/>
          </a:xfrm>
          <a:prstGeom prst="rect">
            <a:avLst/>
          </a:prstGeom>
        </p:spPr>
        <p:txBody>
          <a:bodyPr vert="horz" wrap="square" lIns="0" tIns="0" rIns="0" bIns="0" rtlCol="0">
            <a:spAutoFit/>
          </a:bodyPr>
          <a:lstStyle/>
          <a:p>
            <a:pPr>
              <a:lnSpc>
                <a:spcPts val="2375"/>
              </a:lnSpc>
            </a:pPr>
            <a:r>
              <a:rPr sz="2000" spc="-5" dirty="0">
                <a:solidFill>
                  <a:srgbClr val="FFFFFF"/>
                </a:solidFill>
                <a:latin typeface="Century Schoolbook"/>
                <a:cs typeface="Century Schoolbook"/>
              </a:rPr>
              <a:t>ac</a:t>
            </a:r>
            <a:r>
              <a:rPr sz="2000" dirty="0">
                <a:solidFill>
                  <a:srgbClr val="FFFFFF"/>
                </a:solidFill>
                <a:latin typeface="Century Schoolbook"/>
                <a:cs typeface="Century Schoolbook"/>
              </a:rPr>
              <a:t>kspa</a:t>
            </a:r>
            <a:endParaRPr sz="2000">
              <a:latin typeface="Century Schoolbook"/>
              <a:cs typeface="Century Schoolbook"/>
            </a:endParaRPr>
          </a:p>
        </p:txBody>
      </p:sp>
      <p:grpSp>
        <p:nvGrpSpPr>
          <p:cNvPr id="5" name="object 5"/>
          <p:cNvGrpSpPr/>
          <p:nvPr/>
        </p:nvGrpSpPr>
        <p:grpSpPr>
          <a:xfrm>
            <a:off x="838200" y="2895600"/>
            <a:ext cx="7306309" cy="2514600"/>
            <a:chOff x="838200" y="2895600"/>
            <a:chExt cx="7306309" cy="2514600"/>
          </a:xfrm>
        </p:grpSpPr>
        <p:sp>
          <p:nvSpPr>
            <p:cNvPr id="6" name="object 6"/>
            <p:cNvSpPr/>
            <p:nvPr/>
          </p:nvSpPr>
          <p:spPr>
            <a:xfrm>
              <a:off x="4343400" y="2895600"/>
              <a:ext cx="3800490" cy="2514600"/>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838200" y="3657472"/>
              <a:ext cx="3257550" cy="1560576"/>
            </a:xfrm>
            <a:prstGeom prst="rect">
              <a:avLst/>
            </a:prstGeom>
            <a:blipFill>
              <a:blip r:embed="rId3" cstate="print"/>
              <a:stretch>
                <a:fillRect/>
              </a:stretch>
            </a:blipFill>
          </p:spPr>
          <p:txBody>
            <a:bodyPr wrap="square" lIns="0" tIns="0" rIns="0" bIns="0" rtlCol="0"/>
            <a:lstStyle/>
            <a:p>
              <a:endParaRPr/>
            </a:p>
          </p:txBody>
        </p:sp>
      </p:grpSp>
      <p:sp>
        <p:nvSpPr>
          <p:cNvPr id="8" name="object 8"/>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14</a:t>
            </a:fld>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792856"/>
            <a:ext cx="2806700" cy="482600"/>
          </a:xfrm>
          <a:prstGeom prst="rect">
            <a:avLst/>
          </a:prstGeom>
        </p:spPr>
        <p:txBody>
          <a:bodyPr vert="horz" wrap="square" lIns="0" tIns="12700" rIns="0" bIns="0" rtlCol="0">
            <a:spAutoFit/>
          </a:bodyPr>
          <a:lstStyle/>
          <a:p>
            <a:pPr marL="12700">
              <a:lnSpc>
                <a:spcPct val="100000"/>
              </a:lnSpc>
              <a:spcBef>
                <a:spcPts val="100"/>
              </a:spcBef>
            </a:pPr>
            <a:r>
              <a:rPr sz="3000" spc="-5" dirty="0"/>
              <a:t>C</a:t>
            </a:r>
            <a:r>
              <a:rPr sz="2400" spc="-5" dirty="0"/>
              <a:t>APS </a:t>
            </a:r>
            <a:r>
              <a:rPr sz="3000" dirty="0"/>
              <a:t>L</a:t>
            </a:r>
            <a:r>
              <a:rPr sz="2400" dirty="0"/>
              <a:t>OCK</a:t>
            </a:r>
            <a:r>
              <a:rPr sz="2400" spc="254" dirty="0"/>
              <a:t> </a:t>
            </a:r>
            <a:r>
              <a:rPr sz="3000" spc="-10" dirty="0"/>
              <a:t>K</a:t>
            </a:r>
            <a:r>
              <a:rPr sz="2400" spc="-10" dirty="0"/>
              <a:t>EY</a:t>
            </a:r>
            <a:endParaRPr sz="2400"/>
          </a:p>
        </p:txBody>
      </p:sp>
      <p:sp>
        <p:nvSpPr>
          <p:cNvPr id="3" name="object 3"/>
          <p:cNvSpPr txBox="1">
            <a:spLocks noGrp="1"/>
          </p:cNvSpPr>
          <p:nvPr>
            <p:ph type="body" idx="1"/>
          </p:nvPr>
        </p:nvSpPr>
        <p:spPr>
          <a:prstGeom prst="rect">
            <a:avLst/>
          </a:prstGeom>
        </p:spPr>
        <p:txBody>
          <a:bodyPr vert="horz" wrap="square" lIns="0" tIns="48895" rIns="0" bIns="0" rtlCol="0">
            <a:spAutoFit/>
          </a:bodyPr>
          <a:lstStyle/>
          <a:p>
            <a:pPr marL="285115" marR="5080" indent="-273050">
              <a:lnSpc>
                <a:spcPct val="90000"/>
              </a:lnSpc>
              <a:spcBef>
                <a:spcPts val="385"/>
              </a:spcBef>
              <a:buClr>
                <a:srgbClr val="FE8537"/>
              </a:buClr>
              <a:buSzPct val="68750"/>
              <a:buFont typeface="Wingdings"/>
              <a:buChar char=""/>
              <a:tabLst>
                <a:tab pos="285750" algn="l"/>
                <a:tab pos="1451610" algn="l"/>
                <a:tab pos="6308725" algn="l"/>
              </a:tabLst>
            </a:pPr>
            <a:r>
              <a:rPr dirty="0"/>
              <a:t>Used for keying a </a:t>
            </a:r>
            <a:r>
              <a:rPr spc="-5" dirty="0"/>
              <a:t>string </a:t>
            </a:r>
            <a:r>
              <a:rPr dirty="0"/>
              <a:t>of (three or </a:t>
            </a:r>
            <a:r>
              <a:rPr spc="-5" dirty="0"/>
              <a:t>more) all </a:t>
            </a:r>
            <a:r>
              <a:rPr dirty="0"/>
              <a:t>capital  letters.</a:t>
            </a:r>
            <a:r>
              <a:rPr dirty="0">
                <a:latin typeface="Times New Roman"/>
                <a:cs typeface="Times New Roman"/>
              </a:rPr>
              <a:t>	</a:t>
            </a:r>
            <a:r>
              <a:rPr spc="-5" dirty="0"/>
              <a:t>Capitalizes all </a:t>
            </a:r>
            <a:r>
              <a:rPr dirty="0"/>
              <a:t>letters</a:t>
            </a:r>
            <a:r>
              <a:rPr spc="-35" dirty="0"/>
              <a:t> </a:t>
            </a:r>
            <a:r>
              <a:rPr dirty="0"/>
              <a:t>when</a:t>
            </a:r>
            <a:r>
              <a:rPr spc="-20" dirty="0"/>
              <a:t> </a:t>
            </a:r>
            <a:r>
              <a:rPr dirty="0"/>
              <a:t>used.</a:t>
            </a:r>
            <a:r>
              <a:rPr dirty="0">
                <a:latin typeface="Times New Roman"/>
                <a:cs typeface="Times New Roman"/>
              </a:rPr>
              <a:t>	</a:t>
            </a:r>
            <a:r>
              <a:rPr spc="-5" dirty="0"/>
              <a:t>If </a:t>
            </a:r>
            <a:r>
              <a:rPr dirty="0"/>
              <a:t>caps</a:t>
            </a:r>
            <a:r>
              <a:rPr spc="-100" dirty="0"/>
              <a:t> </a:t>
            </a:r>
            <a:r>
              <a:rPr dirty="0"/>
              <a:t>lock  </a:t>
            </a:r>
            <a:r>
              <a:rPr spc="-5" dirty="0"/>
              <a:t>mode </a:t>
            </a:r>
            <a:r>
              <a:rPr dirty="0"/>
              <a:t>is in use </a:t>
            </a:r>
            <a:r>
              <a:rPr spc="-5" dirty="0"/>
              <a:t>and </a:t>
            </a:r>
            <a:r>
              <a:rPr dirty="0"/>
              <a:t>a letter is keyed while </a:t>
            </a:r>
            <a:r>
              <a:rPr spc="-5" dirty="0"/>
              <a:t>holding  down </a:t>
            </a:r>
            <a:r>
              <a:rPr dirty="0"/>
              <a:t>a shift key, a lowercase letter will </a:t>
            </a:r>
            <a:r>
              <a:rPr spc="-5" dirty="0"/>
              <a:t>be</a:t>
            </a:r>
            <a:r>
              <a:rPr spc="-160" dirty="0"/>
              <a:t> </a:t>
            </a:r>
            <a:r>
              <a:rPr dirty="0"/>
              <a:t>keyed.</a:t>
            </a:r>
          </a:p>
        </p:txBody>
      </p:sp>
      <p:grpSp>
        <p:nvGrpSpPr>
          <p:cNvPr id="4" name="object 4"/>
          <p:cNvGrpSpPr/>
          <p:nvPr/>
        </p:nvGrpSpPr>
        <p:grpSpPr>
          <a:xfrm>
            <a:off x="2343150" y="3505215"/>
            <a:ext cx="4257675" cy="3114675"/>
            <a:chOff x="2343150" y="3505215"/>
            <a:chExt cx="4257675" cy="3114675"/>
          </a:xfrm>
        </p:grpSpPr>
        <p:sp>
          <p:nvSpPr>
            <p:cNvPr id="5" name="object 5"/>
            <p:cNvSpPr/>
            <p:nvPr/>
          </p:nvSpPr>
          <p:spPr>
            <a:xfrm>
              <a:off x="2819400" y="3505215"/>
              <a:ext cx="3781409" cy="3114659"/>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2362200" y="4190999"/>
              <a:ext cx="2895600" cy="1905000"/>
            </a:xfrm>
            <a:custGeom>
              <a:avLst/>
              <a:gdLst/>
              <a:ahLst/>
              <a:cxnLst/>
              <a:rect l="l" t="t" r="r" b="b"/>
              <a:pathLst>
                <a:path w="2895600" h="1905000">
                  <a:moveTo>
                    <a:pt x="0" y="952499"/>
                  </a:moveTo>
                  <a:lnTo>
                    <a:pt x="1149" y="914192"/>
                  </a:lnTo>
                  <a:lnTo>
                    <a:pt x="10216" y="838757"/>
                  </a:lnTo>
                  <a:lnTo>
                    <a:pt x="28019" y="765084"/>
                  </a:lnTo>
                  <a:lnTo>
                    <a:pt x="54212" y="693403"/>
                  </a:lnTo>
                  <a:lnTo>
                    <a:pt x="70346" y="658380"/>
                  </a:lnTo>
                  <a:lnTo>
                    <a:pt x="88448" y="623939"/>
                  </a:lnTo>
                  <a:lnTo>
                    <a:pt x="108474" y="590111"/>
                  </a:lnTo>
                  <a:lnTo>
                    <a:pt x="130381" y="556922"/>
                  </a:lnTo>
                  <a:lnTo>
                    <a:pt x="154127" y="524402"/>
                  </a:lnTo>
                  <a:lnTo>
                    <a:pt x="179667" y="492578"/>
                  </a:lnTo>
                  <a:lnTo>
                    <a:pt x="206958" y="461480"/>
                  </a:lnTo>
                  <a:lnTo>
                    <a:pt x="235957" y="431136"/>
                  </a:lnTo>
                  <a:lnTo>
                    <a:pt x="266622" y="401574"/>
                  </a:lnTo>
                  <a:lnTo>
                    <a:pt x="298907" y="372823"/>
                  </a:lnTo>
                  <a:lnTo>
                    <a:pt x="332772" y="344910"/>
                  </a:lnTo>
                  <a:lnTo>
                    <a:pt x="368171" y="317866"/>
                  </a:lnTo>
                  <a:lnTo>
                    <a:pt x="405062" y="291718"/>
                  </a:lnTo>
                  <a:lnTo>
                    <a:pt x="443402" y="266494"/>
                  </a:lnTo>
                  <a:lnTo>
                    <a:pt x="483148" y="242223"/>
                  </a:lnTo>
                  <a:lnTo>
                    <a:pt x="524255" y="218933"/>
                  </a:lnTo>
                  <a:lnTo>
                    <a:pt x="566681" y="196654"/>
                  </a:lnTo>
                  <a:lnTo>
                    <a:pt x="610383" y="175413"/>
                  </a:lnTo>
                  <a:lnTo>
                    <a:pt x="655317" y="155239"/>
                  </a:lnTo>
                  <a:lnTo>
                    <a:pt x="701440" y="136160"/>
                  </a:lnTo>
                  <a:lnTo>
                    <a:pt x="748709" y="118205"/>
                  </a:lnTo>
                  <a:lnTo>
                    <a:pt x="797081" y="101402"/>
                  </a:lnTo>
                  <a:lnTo>
                    <a:pt x="846512" y="85779"/>
                  </a:lnTo>
                  <a:lnTo>
                    <a:pt x="896959" y="71366"/>
                  </a:lnTo>
                  <a:lnTo>
                    <a:pt x="948379" y="58191"/>
                  </a:lnTo>
                  <a:lnTo>
                    <a:pt x="1000729" y="46281"/>
                  </a:lnTo>
                  <a:lnTo>
                    <a:pt x="1053965" y="35666"/>
                  </a:lnTo>
                  <a:lnTo>
                    <a:pt x="1108043" y="26375"/>
                  </a:lnTo>
                  <a:lnTo>
                    <a:pt x="1162922" y="18434"/>
                  </a:lnTo>
                  <a:lnTo>
                    <a:pt x="1218558" y="11874"/>
                  </a:lnTo>
                  <a:lnTo>
                    <a:pt x="1274906" y="6721"/>
                  </a:lnTo>
                  <a:lnTo>
                    <a:pt x="1331925" y="3006"/>
                  </a:lnTo>
                  <a:lnTo>
                    <a:pt x="1389570" y="756"/>
                  </a:lnTo>
                  <a:lnTo>
                    <a:pt x="1447799" y="0"/>
                  </a:lnTo>
                  <a:lnTo>
                    <a:pt x="1506028" y="756"/>
                  </a:lnTo>
                  <a:lnTo>
                    <a:pt x="1563673" y="3006"/>
                  </a:lnTo>
                  <a:lnTo>
                    <a:pt x="1620692" y="6721"/>
                  </a:lnTo>
                  <a:lnTo>
                    <a:pt x="1677040" y="11874"/>
                  </a:lnTo>
                  <a:lnTo>
                    <a:pt x="1732675" y="18434"/>
                  </a:lnTo>
                  <a:lnTo>
                    <a:pt x="1787554" y="26375"/>
                  </a:lnTo>
                  <a:lnTo>
                    <a:pt x="1841632" y="35666"/>
                  </a:lnTo>
                  <a:lnTo>
                    <a:pt x="1894868" y="46281"/>
                  </a:lnTo>
                  <a:lnTo>
                    <a:pt x="1947217" y="58191"/>
                  </a:lnTo>
                  <a:lnTo>
                    <a:pt x="1998637" y="71366"/>
                  </a:lnTo>
                  <a:lnTo>
                    <a:pt x="2049084" y="85779"/>
                  </a:lnTo>
                  <a:lnTo>
                    <a:pt x="2098515" y="101402"/>
                  </a:lnTo>
                  <a:lnTo>
                    <a:pt x="2146887" y="118205"/>
                  </a:lnTo>
                  <a:lnTo>
                    <a:pt x="2194156" y="136160"/>
                  </a:lnTo>
                  <a:lnTo>
                    <a:pt x="2240279" y="155239"/>
                  </a:lnTo>
                  <a:lnTo>
                    <a:pt x="2285213" y="175413"/>
                  </a:lnTo>
                  <a:lnTo>
                    <a:pt x="2328915" y="196654"/>
                  </a:lnTo>
                  <a:lnTo>
                    <a:pt x="2371341" y="218933"/>
                  </a:lnTo>
                  <a:lnTo>
                    <a:pt x="2412449" y="242223"/>
                  </a:lnTo>
                  <a:lnTo>
                    <a:pt x="2452194" y="266494"/>
                  </a:lnTo>
                  <a:lnTo>
                    <a:pt x="2490534" y="291718"/>
                  </a:lnTo>
                  <a:lnTo>
                    <a:pt x="2527426" y="317866"/>
                  </a:lnTo>
                  <a:lnTo>
                    <a:pt x="2562825" y="344910"/>
                  </a:lnTo>
                  <a:lnTo>
                    <a:pt x="2596690" y="372823"/>
                  </a:lnTo>
                  <a:lnTo>
                    <a:pt x="2628976" y="401574"/>
                  </a:lnTo>
                  <a:lnTo>
                    <a:pt x="2659640" y="431136"/>
                  </a:lnTo>
                  <a:lnTo>
                    <a:pt x="2688640" y="461480"/>
                  </a:lnTo>
                  <a:lnTo>
                    <a:pt x="2715931" y="492578"/>
                  </a:lnTo>
                  <a:lnTo>
                    <a:pt x="2741471" y="524402"/>
                  </a:lnTo>
                  <a:lnTo>
                    <a:pt x="2765217" y="556922"/>
                  </a:lnTo>
                  <a:lnTo>
                    <a:pt x="2787124" y="590111"/>
                  </a:lnTo>
                  <a:lnTo>
                    <a:pt x="2807150" y="623939"/>
                  </a:lnTo>
                  <a:lnTo>
                    <a:pt x="2825252" y="658380"/>
                  </a:lnTo>
                  <a:lnTo>
                    <a:pt x="2841387" y="693403"/>
                  </a:lnTo>
                  <a:lnTo>
                    <a:pt x="2855510" y="728981"/>
                  </a:lnTo>
                  <a:lnTo>
                    <a:pt x="2877551" y="801686"/>
                  </a:lnTo>
                  <a:lnTo>
                    <a:pt x="2891030" y="876268"/>
                  </a:lnTo>
                  <a:lnTo>
                    <a:pt x="2895599" y="952499"/>
                  </a:lnTo>
                  <a:lnTo>
                    <a:pt x="2894450" y="990808"/>
                  </a:lnTo>
                  <a:lnTo>
                    <a:pt x="2885382" y="1066245"/>
                  </a:lnTo>
                  <a:lnTo>
                    <a:pt x="2867579" y="1139918"/>
                  </a:lnTo>
                  <a:lnTo>
                    <a:pt x="2841387" y="1211600"/>
                  </a:lnTo>
                  <a:lnTo>
                    <a:pt x="2825252" y="1246624"/>
                  </a:lnTo>
                  <a:lnTo>
                    <a:pt x="2807150" y="1281064"/>
                  </a:lnTo>
                  <a:lnTo>
                    <a:pt x="2787124" y="1314893"/>
                  </a:lnTo>
                  <a:lnTo>
                    <a:pt x="2765217" y="1348082"/>
                  </a:lnTo>
                  <a:lnTo>
                    <a:pt x="2741471" y="1380603"/>
                  </a:lnTo>
                  <a:lnTo>
                    <a:pt x="2715931" y="1412426"/>
                  </a:lnTo>
                  <a:lnTo>
                    <a:pt x="2688640" y="1443524"/>
                  </a:lnTo>
                  <a:lnTo>
                    <a:pt x="2659640" y="1473868"/>
                  </a:lnTo>
                  <a:lnTo>
                    <a:pt x="2628976" y="1503430"/>
                  </a:lnTo>
                  <a:lnTo>
                    <a:pt x="2596690" y="1532182"/>
                  </a:lnTo>
                  <a:lnTo>
                    <a:pt x="2562825" y="1560094"/>
                  </a:lnTo>
                  <a:lnTo>
                    <a:pt x="2527426" y="1587138"/>
                  </a:lnTo>
                  <a:lnTo>
                    <a:pt x="2490534" y="1613286"/>
                  </a:lnTo>
                  <a:lnTo>
                    <a:pt x="2452194" y="1638510"/>
                  </a:lnTo>
                  <a:lnTo>
                    <a:pt x="2412449" y="1662780"/>
                  </a:lnTo>
                  <a:lnTo>
                    <a:pt x="2371341" y="1686069"/>
                  </a:lnTo>
                  <a:lnTo>
                    <a:pt x="2328915" y="1708349"/>
                  </a:lnTo>
                  <a:lnTo>
                    <a:pt x="2285213" y="1729589"/>
                  </a:lnTo>
                  <a:lnTo>
                    <a:pt x="2240279" y="1749763"/>
                  </a:lnTo>
                  <a:lnTo>
                    <a:pt x="2194156" y="1768842"/>
                  </a:lnTo>
                  <a:lnTo>
                    <a:pt x="2146887" y="1786797"/>
                  </a:lnTo>
                  <a:lnTo>
                    <a:pt x="2098515" y="1803600"/>
                  </a:lnTo>
                  <a:lnTo>
                    <a:pt x="2049084" y="1819221"/>
                  </a:lnTo>
                  <a:lnTo>
                    <a:pt x="1998637" y="1833634"/>
                  </a:lnTo>
                  <a:lnTo>
                    <a:pt x="1947217" y="1846810"/>
                  </a:lnTo>
                  <a:lnTo>
                    <a:pt x="1894868" y="1858719"/>
                  </a:lnTo>
                  <a:lnTo>
                    <a:pt x="1841632" y="1869333"/>
                  </a:lnTo>
                  <a:lnTo>
                    <a:pt x="1787554" y="1878625"/>
                  </a:lnTo>
                  <a:lnTo>
                    <a:pt x="1732675" y="1886565"/>
                  </a:lnTo>
                  <a:lnTo>
                    <a:pt x="1677040" y="1893126"/>
                  </a:lnTo>
                  <a:lnTo>
                    <a:pt x="1620692" y="1898278"/>
                  </a:lnTo>
                  <a:lnTo>
                    <a:pt x="1563673" y="1901993"/>
                  </a:lnTo>
                  <a:lnTo>
                    <a:pt x="1506028" y="1904243"/>
                  </a:lnTo>
                  <a:lnTo>
                    <a:pt x="1447799" y="1904999"/>
                  </a:lnTo>
                  <a:lnTo>
                    <a:pt x="1389570" y="1904243"/>
                  </a:lnTo>
                  <a:lnTo>
                    <a:pt x="1331925" y="1901993"/>
                  </a:lnTo>
                  <a:lnTo>
                    <a:pt x="1274906" y="1898278"/>
                  </a:lnTo>
                  <a:lnTo>
                    <a:pt x="1218558" y="1893126"/>
                  </a:lnTo>
                  <a:lnTo>
                    <a:pt x="1162922" y="1886565"/>
                  </a:lnTo>
                  <a:lnTo>
                    <a:pt x="1108043" y="1878625"/>
                  </a:lnTo>
                  <a:lnTo>
                    <a:pt x="1053965" y="1869333"/>
                  </a:lnTo>
                  <a:lnTo>
                    <a:pt x="1000729" y="1858719"/>
                  </a:lnTo>
                  <a:lnTo>
                    <a:pt x="948379" y="1846810"/>
                  </a:lnTo>
                  <a:lnTo>
                    <a:pt x="896959" y="1833634"/>
                  </a:lnTo>
                  <a:lnTo>
                    <a:pt x="846512" y="1819221"/>
                  </a:lnTo>
                  <a:lnTo>
                    <a:pt x="797081" y="1803600"/>
                  </a:lnTo>
                  <a:lnTo>
                    <a:pt x="748709" y="1786797"/>
                  </a:lnTo>
                  <a:lnTo>
                    <a:pt x="701440" y="1768842"/>
                  </a:lnTo>
                  <a:lnTo>
                    <a:pt x="655317" y="1749763"/>
                  </a:lnTo>
                  <a:lnTo>
                    <a:pt x="610383" y="1729589"/>
                  </a:lnTo>
                  <a:lnTo>
                    <a:pt x="566681" y="1708349"/>
                  </a:lnTo>
                  <a:lnTo>
                    <a:pt x="524255" y="1686069"/>
                  </a:lnTo>
                  <a:lnTo>
                    <a:pt x="483148" y="1662780"/>
                  </a:lnTo>
                  <a:lnTo>
                    <a:pt x="443402" y="1638510"/>
                  </a:lnTo>
                  <a:lnTo>
                    <a:pt x="405062" y="1613286"/>
                  </a:lnTo>
                  <a:lnTo>
                    <a:pt x="368171" y="1587138"/>
                  </a:lnTo>
                  <a:lnTo>
                    <a:pt x="332772" y="1560094"/>
                  </a:lnTo>
                  <a:lnTo>
                    <a:pt x="298907" y="1532182"/>
                  </a:lnTo>
                  <a:lnTo>
                    <a:pt x="266622" y="1503430"/>
                  </a:lnTo>
                  <a:lnTo>
                    <a:pt x="235957" y="1473868"/>
                  </a:lnTo>
                  <a:lnTo>
                    <a:pt x="206958" y="1443524"/>
                  </a:lnTo>
                  <a:lnTo>
                    <a:pt x="179667" y="1412426"/>
                  </a:lnTo>
                  <a:lnTo>
                    <a:pt x="154127" y="1380603"/>
                  </a:lnTo>
                  <a:lnTo>
                    <a:pt x="130381" y="1348082"/>
                  </a:lnTo>
                  <a:lnTo>
                    <a:pt x="108474" y="1314893"/>
                  </a:lnTo>
                  <a:lnTo>
                    <a:pt x="88448" y="1281064"/>
                  </a:lnTo>
                  <a:lnTo>
                    <a:pt x="70346" y="1246624"/>
                  </a:lnTo>
                  <a:lnTo>
                    <a:pt x="54212" y="1211600"/>
                  </a:lnTo>
                  <a:lnTo>
                    <a:pt x="40088" y="1176022"/>
                  </a:lnTo>
                  <a:lnTo>
                    <a:pt x="18047" y="1103316"/>
                  </a:lnTo>
                  <a:lnTo>
                    <a:pt x="4569" y="1028732"/>
                  </a:lnTo>
                  <a:lnTo>
                    <a:pt x="0" y="952499"/>
                  </a:lnTo>
                  <a:close/>
                </a:path>
              </a:pathLst>
            </a:custGeom>
            <a:ln w="38099">
              <a:solidFill>
                <a:srgbClr val="00FF00"/>
              </a:solidFill>
            </a:ln>
          </p:spPr>
          <p:txBody>
            <a:bodyPr wrap="square" lIns="0" tIns="0" rIns="0" bIns="0" rtlCol="0"/>
            <a:lstStyle/>
            <a:p>
              <a:endParaRPr/>
            </a:p>
          </p:txBody>
        </p:sp>
      </p:grpSp>
      <p:sp>
        <p:nvSpPr>
          <p:cNvPr id="7" name="object 7"/>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15</a:t>
            </a:fld>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896234"/>
            <a:ext cx="2836545" cy="482600"/>
          </a:xfrm>
          <a:prstGeom prst="rect">
            <a:avLst/>
          </a:prstGeom>
        </p:spPr>
        <p:txBody>
          <a:bodyPr vert="horz" wrap="square" lIns="0" tIns="12700" rIns="0" bIns="0" rtlCol="0">
            <a:spAutoFit/>
          </a:bodyPr>
          <a:lstStyle/>
          <a:p>
            <a:pPr marL="12700">
              <a:lnSpc>
                <a:spcPct val="100000"/>
              </a:lnSpc>
              <a:spcBef>
                <a:spcPts val="100"/>
              </a:spcBef>
            </a:pPr>
            <a:r>
              <a:rPr sz="3000" spc="-5" dirty="0"/>
              <a:t>F</a:t>
            </a:r>
            <a:r>
              <a:rPr sz="2400" spc="-5" dirty="0"/>
              <a:t>UNCTION</a:t>
            </a:r>
            <a:r>
              <a:rPr sz="2400" spc="90" dirty="0"/>
              <a:t> </a:t>
            </a:r>
            <a:r>
              <a:rPr sz="3000" spc="-5" dirty="0"/>
              <a:t>K</a:t>
            </a:r>
            <a:r>
              <a:rPr sz="2400" spc="-5" dirty="0"/>
              <a:t>EYS</a:t>
            </a:r>
            <a:endParaRPr sz="2400"/>
          </a:p>
        </p:txBody>
      </p:sp>
      <p:sp>
        <p:nvSpPr>
          <p:cNvPr id="3" name="object 3"/>
          <p:cNvSpPr txBox="1"/>
          <p:nvPr/>
        </p:nvSpPr>
        <p:spPr>
          <a:xfrm>
            <a:off x="535940" y="1628898"/>
            <a:ext cx="7312659" cy="1489075"/>
          </a:xfrm>
          <a:prstGeom prst="rect">
            <a:avLst/>
          </a:prstGeom>
        </p:spPr>
        <p:txBody>
          <a:bodyPr vert="horz" wrap="square" lIns="0" tIns="12700" rIns="0" bIns="0" rtlCol="0">
            <a:spAutoFit/>
          </a:bodyPr>
          <a:lstStyle/>
          <a:p>
            <a:pPr marL="285115" marR="5080" indent="-273050" algn="just">
              <a:lnSpc>
                <a:spcPct val="100000"/>
              </a:lnSpc>
              <a:spcBef>
                <a:spcPts val="100"/>
              </a:spcBef>
              <a:buClr>
                <a:srgbClr val="FE8537"/>
              </a:buClr>
              <a:buSzPct val="68750"/>
              <a:buFont typeface="Wingdings"/>
              <a:buChar char=""/>
              <a:tabLst>
                <a:tab pos="285750" algn="l"/>
              </a:tabLst>
            </a:pPr>
            <a:r>
              <a:rPr sz="2400" dirty="0">
                <a:latin typeface="Century Schoolbook"/>
                <a:cs typeface="Century Schoolbook"/>
              </a:rPr>
              <a:t>Special </a:t>
            </a:r>
            <a:r>
              <a:rPr sz="2400" spc="-5" dirty="0">
                <a:latin typeface="Century Schoolbook"/>
                <a:cs typeface="Century Schoolbook"/>
              </a:rPr>
              <a:t>keys </a:t>
            </a:r>
            <a:r>
              <a:rPr sz="2400" dirty="0">
                <a:latin typeface="Century Schoolbook"/>
                <a:cs typeface="Century Schoolbook"/>
              </a:rPr>
              <a:t>located </a:t>
            </a:r>
            <a:r>
              <a:rPr sz="2400" spc="-5" dirty="0">
                <a:latin typeface="Century Schoolbook"/>
                <a:cs typeface="Century Schoolbook"/>
              </a:rPr>
              <a:t>at the top </a:t>
            </a:r>
            <a:r>
              <a:rPr sz="2400" dirty="0">
                <a:latin typeface="Century Schoolbook"/>
                <a:cs typeface="Century Schoolbook"/>
              </a:rPr>
              <a:t>of </a:t>
            </a:r>
            <a:r>
              <a:rPr sz="2400" spc="-5" dirty="0">
                <a:latin typeface="Century Schoolbook"/>
                <a:cs typeface="Century Schoolbook"/>
              </a:rPr>
              <a:t>the keyboard  (F1, F2, F3, F4, etc.) that are </a:t>
            </a:r>
            <a:r>
              <a:rPr sz="2400" dirty="0">
                <a:latin typeface="Century Schoolbook"/>
                <a:cs typeface="Century Schoolbook"/>
              </a:rPr>
              <a:t>used </a:t>
            </a:r>
            <a:r>
              <a:rPr sz="2400" spc="-5" dirty="0">
                <a:latin typeface="Century Schoolbook"/>
                <a:cs typeface="Century Schoolbook"/>
              </a:rPr>
              <a:t>alone </a:t>
            </a:r>
            <a:r>
              <a:rPr sz="2400" dirty="0">
                <a:latin typeface="Century Schoolbook"/>
                <a:cs typeface="Century Schoolbook"/>
              </a:rPr>
              <a:t>or with  </a:t>
            </a:r>
            <a:r>
              <a:rPr sz="2400" spc="-5" dirty="0">
                <a:latin typeface="Century Schoolbook"/>
                <a:cs typeface="Century Schoolbook"/>
              </a:rPr>
              <a:t>the CTRL, </a:t>
            </a:r>
            <a:r>
              <a:rPr sz="2400" spc="-10" dirty="0">
                <a:latin typeface="Century Schoolbook"/>
                <a:cs typeface="Century Schoolbook"/>
              </a:rPr>
              <a:t>ALT, </a:t>
            </a:r>
            <a:r>
              <a:rPr sz="2400" spc="-5" dirty="0">
                <a:latin typeface="Century Schoolbook"/>
                <a:cs typeface="Century Schoolbook"/>
              </a:rPr>
              <a:t>and Shift </a:t>
            </a:r>
            <a:r>
              <a:rPr sz="2400" dirty="0">
                <a:latin typeface="Century Schoolbook"/>
                <a:cs typeface="Century Schoolbook"/>
              </a:rPr>
              <a:t>keys to </a:t>
            </a:r>
            <a:r>
              <a:rPr sz="2400" spc="-10" dirty="0">
                <a:latin typeface="Century Schoolbook"/>
                <a:cs typeface="Century Schoolbook"/>
              </a:rPr>
              <a:t>execute  </a:t>
            </a:r>
            <a:r>
              <a:rPr sz="2400" spc="-5" dirty="0">
                <a:latin typeface="Century Schoolbook"/>
                <a:cs typeface="Century Schoolbook"/>
              </a:rPr>
              <a:t>software</a:t>
            </a:r>
            <a:r>
              <a:rPr sz="2400" spc="-15" dirty="0">
                <a:latin typeface="Century Schoolbook"/>
                <a:cs typeface="Century Schoolbook"/>
              </a:rPr>
              <a:t> </a:t>
            </a:r>
            <a:r>
              <a:rPr sz="2400" spc="-5" dirty="0">
                <a:latin typeface="Century Schoolbook"/>
                <a:cs typeface="Century Schoolbook"/>
              </a:rPr>
              <a:t>commands</a:t>
            </a:r>
            <a:endParaRPr sz="2400">
              <a:latin typeface="Century Schoolbook"/>
              <a:cs typeface="Century Schoolbook"/>
            </a:endParaRPr>
          </a:p>
        </p:txBody>
      </p:sp>
      <p:grpSp>
        <p:nvGrpSpPr>
          <p:cNvPr id="4" name="object 4"/>
          <p:cNvGrpSpPr/>
          <p:nvPr/>
        </p:nvGrpSpPr>
        <p:grpSpPr>
          <a:xfrm>
            <a:off x="1524000" y="3781425"/>
            <a:ext cx="6429375" cy="2828925"/>
            <a:chOff x="1524000" y="3781425"/>
            <a:chExt cx="6429375" cy="2828925"/>
          </a:xfrm>
        </p:grpSpPr>
        <p:sp>
          <p:nvSpPr>
            <p:cNvPr id="5" name="object 5"/>
            <p:cNvSpPr/>
            <p:nvPr/>
          </p:nvSpPr>
          <p:spPr>
            <a:xfrm>
              <a:off x="1524000" y="3886199"/>
              <a:ext cx="6096000" cy="272415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2133599" y="3810000"/>
              <a:ext cx="5791200" cy="762000"/>
            </a:xfrm>
            <a:custGeom>
              <a:avLst/>
              <a:gdLst/>
              <a:ahLst/>
              <a:cxnLst/>
              <a:rect l="l" t="t" r="r" b="b"/>
              <a:pathLst>
                <a:path w="5791200" h="762000">
                  <a:moveTo>
                    <a:pt x="0" y="380999"/>
                  </a:moveTo>
                  <a:lnTo>
                    <a:pt x="16443" y="340152"/>
                  </a:lnTo>
                  <a:lnTo>
                    <a:pt x="49713" y="310325"/>
                  </a:lnTo>
                  <a:lnTo>
                    <a:pt x="100143" y="281294"/>
                  </a:lnTo>
                  <a:lnTo>
                    <a:pt x="142945" y="262429"/>
                  </a:lnTo>
                  <a:lnTo>
                    <a:pt x="192848" y="243987"/>
                  </a:lnTo>
                  <a:lnTo>
                    <a:pt x="249642" y="225995"/>
                  </a:lnTo>
                  <a:lnTo>
                    <a:pt x="313117" y="208482"/>
                  </a:lnTo>
                  <a:lnTo>
                    <a:pt x="383062" y="191475"/>
                  </a:lnTo>
                  <a:lnTo>
                    <a:pt x="420396" y="183170"/>
                  </a:lnTo>
                  <a:lnTo>
                    <a:pt x="459268" y="175001"/>
                  </a:lnTo>
                  <a:lnTo>
                    <a:pt x="499653" y="166973"/>
                  </a:lnTo>
                  <a:lnTo>
                    <a:pt x="541524" y="159089"/>
                  </a:lnTo>
                  <a:lnTo>
                    <a:pt x="584855" y="151352"/>
                  </a:lnTo>
                  <a:lnTo>
                    <a:pt x="629620" y="143765"/>
                  </a:lnTo>
                  <a:lnTo>
                    <a:pt x="675793" y="136333"/>
                  </a:lnTo>
                  <a:lnTo>
                    <a:pt x="723347" y="129058"/>
                  </a:lnTo>
                  <a:lnTo>
                    <a:pt x="772255" y="121944"/>
                  </a:lnTo>
                  <a:lnTo>
                    <a:pt x="822493" y="114995"/>
                  </a:lnTo>
                  <a:lnTo>
                    <a:pt x="874033" y="108214"/>
                  </a:lnTo>
                  <a:lnTo>
                    <a:pt x="926849" y="101604"/>
                  </a:lnTo>
                  <a:lnTo>
                    <a:pt x="980915" y="95169"/>
                  </a:lnTo>
                  <a:lnTo>
                    <a:pt x="1036205" y="88912"/>
                  </a:lnTo>
                  <a:lnTo>
                    <a:pt x="1092692" y="82837"/>
                  </a:lnTo>
                  <a:lnTo>
                    <a:pt x="1150350" y="76947"/>
                  </a:lnTo>
                  <a:lnTo>
                    <a:pt x="1209153" y="71246"/>
                  </a:lnTo>
                  <a:lnTo>
                    <a:pt x="1269075" y="65737"/>
                  </a:lnTo>
                  <a:lnTo>
                    <a:pt x="1330089" y="60424"/>
                  </a:lnTo>
                  <a:lnTo>
                    <a:pt x="1392169" y="55309"/>
                  </a:lnTo>
                  <a:lnTo>
                    <a:pt x="1455289" y="50398"/>
                  </a:lnTo>
                  <a:lnTo>
                    <a:pt x="1519423" y="45692"/>
                  </a:lnTo>
                  <a:lnTo>
                    <a:pt x="1584544" y="41195"/>
                  </a:lnTo>
                  <a:lnTo>
                    <a:pt x="1650625" y="36911"/>
                  </a:lnTo>
                  <a:lnTo>
                    <a:pt x="1717642" y="32844"/>
                  </a:lnTo>
                  <a:lnTo>
                    <a:pt x="1785567" y="28996"/>
                  </a:lnTo>
                  <a:lnTo>
                    <a:pt x="1854374" y="25372"/>
                  </a:lnTo>
                  <a:lnTo>
                    <a:pt x="1924037" y="21974"/>
                  </a:lnTo>
                  <a:lnTo>
                    <a:pt x="1994530" y="18806"/>
                  </a:lnTo>
                  <a:lnTo>
                    <a:pt x="2065826" y="15872"/>
                  </a:lnTo>
                  <a:lnTo>
                    <a:pt x="2137900" y="13175"/>
                  </a:lnTo>
                  <a:lnTo>
                    <a:pt x="2210724" y="10718"/>
                  </a:lnTo>
                  <a:lnTo>
                    <a:pt x="2284273" y="8505"/>
                  </a:lnTo>
                  <a:lnTo>
                    <a:pt x="2358520" y="6540"/>
                  </a:lnTo>
                  <a:lnTo>
                    <a:pt x="2433440" y="4825"/>
                  </a:lnTo>
                  <a:lnTo>
                    <a:pt x="2509005" y="3365"/>
                  </a:lnTo>
                  <a:lnTo>
                    <a:pt x="2585190" y="2163"/>
                  </a:lnTo>
                  <a:lnTo>
                    <a:pt x="2661968" y="1222"/>
                  </a:lnTo>
                  <a:lnTo>
                    <a:pt x="2739313" y="545"/>
                  </a:lnTo>
                  <a:lnTo>
                    <a:pt x="2817199" y="136"/>
                  </a:lnTo>
                  <a:lnTo>
                    <a:pt x="2895599" y="0"/>
                  </a:lnTo>
                  <a:lnTo>
                    <a:pt x="2974000" y="136"/>
                  </a:lnTo>
                  <a:lnTo>
                    <a:pt x="3051886" y="545"/>
                  </a:lnTo>
                  <a:lnTo>
                    <a:pt x="3129231" y="1222"/>
                  </a:lnTo>
                  <a:lnTo>
                    <a:pt x="3206009" y="2163"/>
                  </a:lnTo>
                  <a:lnTo>
                    <a:pt x="3282194" y="3365"/>
                  </a:lnTo>
                  <a:lnTo>
                    <a:pt x="3357759" y="4825"/>
                  </a:lnTo>
                  <a:lnTo>
                    <a:pt x="3432678" y="6540"/>
                  </a:lnTo>
                  <a:lnTo>
                    <a:pt x="3506926" y="8505"/>
                  </a:lnTo>
                  <a:lnTo>
                    <a:pt x="3580475" y="10718"/>
                  </a:lnTo>
                  <a:lnTo>
                    <a:pt x="3653299" y="13175"/>
                  </a:lnTo>
                  <a:lnTo>
                    <a:pt x="3725372" y="15872"/>
                  </a:lnTo>
                  <a:lnTo>
                    <a:pt x="3796669" y="18806"/>
                  </a:lnTo>
                  <a:lnTo>
                    <a:pt x="3867162" y="21974"/>
                  </a:lnTo>
                  <a:lnTo>
                    <a:pt x="3936825" y="25372"/>
                  </a:lnTo>
                  <a:lnTo>
                    <a:pt x="4005632" y="28996"/>
                  </a:lnTo>
                  <a:lnTo>
                    <a:pt x="4073557" y="32844"/>
                  </a:lnTo>
                  <a:lnTo>
                    <a:pt x="4140574" y="36911"/>
                  </a:lnTo>
                  <a:lnTo>
                    <a:pt x="4206655" y="41195"/>
                  </a:lnTo>
                  <a:lnTo>
                    <a:pt x="4271776" y="45692"/>
                  </a:lnTo>
                  <a:lnTo>
                    <a:pt x="4335910" y="50398"/>
                  </a:lnTo>
                  <a:lnTo>
                    <a:pt x="4399030" y="55309"/>
                  </a:lnTo>
                  <a:lnTo>
                    <a:pt x="4461110" y="60424"/>
                  </a:lnTo>
                  <a:lnTo>
                    <a:pt x="4522124" y="65737"/>
                  </a:lnTo>
                  <a:lnTo>
                    <a:pt x="4582046" y="71246"/>
                  </a:lnTo>
                  <a:lnTo>
                    <a:pt x="4640849" y="76947"/>
                  </a:lnTo>
                  <a:lnTo>
                    <a:pt x="4698507" y="82837"/>
                  </a:lnTo>
                  <a:lnTo>
                    <a:pt x="4754994" y="88912"/>
                  </a:lnTo>
                  <a:lnTo>
                    <a:pt x="4810284" y="95169"/>
                  </a:lnTo>
                  <a:lnTo>
                    <a:pt x="4864350" y="101604"/>
                  </a:lnTo>
                  <a:lnTo>
                    <a:pt x="4917166" y="108214"/>
                  </a:lnTo>
                  <a:lnTo>
                    <a:pt x="4968706" y="114995"/>
                  </a:lnTo>
                  <a:lnTo>
                    <a:pt x="5018944" y="121944"/>
                  </a:lnTo>
                  <a:lnTo>
                    <a:pt x="5067852" y="129058"/>
                  </a:lnTo>
                  <a:lnTo>
                    <a:pt x="5115406" y="136333"/>
                  </a:lnTo>
                  <a:lnTo>
                    <a:pt x="5161579" y="143765"/>
                  </a:lnTo>
                  <a:lnTo>
                    <a:pt x="5206344" y="151352"/>
                  </a:lnTo>
                  <a:lnTo>
                    <a:pt x="5249675" y="159089"/>
                  </a:lnTo>
                  <a:lnTo>
                    <a:pt x="5291546" y="166973"/>
                  </a:lnTo>
                  <a:lnTo>
                    <a:pt x="5331931" y="175001"/>
                  </a:lnTo>
                  <a:lnTo>
                    <a:pt x="5370803" y="183170"/>
                  </a:lnTo>
                  <a:lnTo>
                    <a:pt x="5408137" y="191475"/>
                  </a:lnTo>
                  <a:lnTo>
                    <a:pt x="5478082" y="208482"/>
                  </a:lnTo>
                  <a:lnTo>
                    <a:pt x="5541557" y="225995"/>
                  </a:lnTo>
                  <a:lnTo>
                    <a:pt x="5598351" y="243987"/>
                  </a:lnTo>
                  <a:lnTo>
                    <a:pt x="5648254" y="262429"/>
                  </a:lnTo>
                  <a:lnTo>
                    <a:pt x="5691056" y="281294"/>
                  </a:lnTo>
                  <a:lnTo>
                    <a:pt x="5726547" y="300555"/>
                  </a:lnTo>
                  <a:lnTo>
                    <a:pt x="5765616" y="330127"/>
                  </a:lnTo>
                  <a:lnTo>
                    <a:pt x="5790159" y="370683"/>
                  </a:lnTo>
                  <a:lnTo>
                    <a:pt x="5791199" y="380999"/>
                  </a:lnTo>
                  <a:lnTo>
                    <a:pt x="5790159" y="391316"/>
                  </a:lnTo>
                  <a:lnTo>
                    <a:pt x="5765616" y="431872"/>
                  </a:lnTo>
                  <a:lnTo>
                    <a:pt x="5726547" y="461444"/>
                  </a:lnTo>
                  <a:lnTo>
                    <a:pt x="5691056" y="480705"/>
                  </a:lnTo>
                  <a:lnTo>
                    <a:pt x="5648254" y="499570"/>
                  </a:lnTo>
                  <a:lnTo>
                    <a:pt x="5598351" y="518012"/>
                  </a:lnTo>
                  <a:lnTo>
                    <a:pt x="5541557" y="536004"/>
                  </a:lnTo>
                  <a:lnTo>
                    <a:pt x="5478082" y="553517"/>
                  </a:lnTo>
                  <a:lnTo>
                    <a:pt x="5408137" y="570524"/>
                  </a:lnTo>
                  <a:lnTo>
                    <a:pt x="5370803" y="578829"/>
                  </a:lnTo>
                  <a:lnTo>
                    <a:pt x="5331931" y="586998"/>
                  </a:lnTo>
                  <a:lnTo>
                    <a:pt x="5291546" y="595026"/>
                  </a:lnTo>
                  <a:lnTo>
                    <a:pt x="5249675" y="602910"/>
                  </a:lnTo>
                  <a:lnTo>
                    <a:pt x="5206344" y="610647"/>
                  </a:lnTo>
                  <a:lnTo>
                    <a:pt x="5161579" y="618234"/>
                  </a:lnTo>
                  <a:lnTo>
                    <a:pt x="5115406" y="625666"/>
                  </a:lnTo>
                  <a:lnTo>
                    <a:pt x="5067852" y="632941"/>
                  </a:lnTo>
                  <a:lnTo>
                    <a:pt x="5018944" y="640055"/>
                  </a:lnTo>
                  <a:lnTo>
                    <a:pt x="4968706" y="647004"/>
                  </a:lnTo>
                  <a:lnTo>
                    <a:pt x="4917166" y="653785"/>
                  </a:lnTo>
                  <a:lnTo>
                    <a:pt x="4864350" y="660395"/>
                  </a:lnTo>
                  <a:lnTo>
                    <a:pt x="4810284" y="666830"/>
                  </a:lnTo>
                  <a:lnTo>
                    <a:pt x="4754994" y="673087"/>
                  </a:lnTo>
                  <a:lnTo>
                    <a:pt x="4698507" y="679162"/>
                  </a:lnTo>
                  <a:lnTo>
                    <a:pt x="4640849" y="685052"/>
                  </a:lnTo>
                  <a:lnTo>
                    <a:pt x="4582046" y="690753"/>
                  </a:lnTo>
                  <a:lnTo>
                    <a:pt x="4522124" y="696262"/>
                  </a:lnTo>
                  <a:lnTo>
                    <a:pt x="4461110" y="701575"/>
                  </a:lnTo>
                  <a:lnTo>
                    <a:pt x="4399030" y="706690"/>
                  </a:lnTo>
                  <a:lnTo>
                    <a:pt x="4335910" y="711601"/>
                  </a:lnTo>
                  <a:lnTo>
                    <a:pt x="4271776" y="716307"/>
                  </a:lnTo>
                  <a:lnTo>
                    <a:pt x="4206655" y="720804"/>
                  </a:lnTo>
                  <a:lnTo>
                    <a:pt x="4140574" y="725088"/>
                  </a:lnTo>
                  <a:lnTo>
                    <a:pt x="4073557" y="729155"/>
                  </a:lnTo>
                  <a:lnTo>
                    <a:pt x="4005632" y="733003"/>
                  </a:lnTo>
                  <a:lnTo>
                    <a:pt x="3936825" y="736627"/>
                  </a:lnTo>
                  <a:lnTo>
                    <a:pt x="3867162" y="740025"/>
                  </a:lnTo>
                  <a:lnTo>
                    <a:pt x="3796669" y="743193"/>
                  </a:lnTo>
                  <a:lnTo>
                    <a:pt x="3725372" y="746127"/>
                  </a:lnTo>
                  <a:lnTo>
                    <a:pt x="3653299" y="748824"/>
                  </a:lnTo>
                  <a:lnTo>
                    <a:pt x="3580475" y="751281"/>
                  </a:lnTo>
                  <a:lnTo>
                    <a:pt x="3506926" y="753494"/>
                  </a:lnTo>
                  <a:lnTo>
                    <a:pt x="3432678" y="755459"/>
                  </a:lnTo>
                  <a:lnTo>
                    <a:pt x="3357759" y="757174"/>
                  </a:lnTo>
                  <a:lnTo>
                    <a:pt x="3282194" y="758634"/>
                  </a:lnTo>
                  <a:lnTo>
                    <a:pt x="3206009" y="759836"/>
                  </a:lnTo>
                  <a:lnTo>
                    <a:pt x="3129231" y="760777"/>
                  </a:lnTo>
                  <a:lnTo>
                    <a:pt x="3051886" y="761454"/>
                  </a:lnTo>
                  <a:lnTo>
                    <a:pt x="2974000" y="761863"/>
                  </a:lnTo>
                  <a:lnTo>
                    <a:pt x="2895599" y="761999"/>
                  </a:lnTo>
                  <a:lnTo>
                    <a:pt x="2817199" y="761863"/>
                  </a:lnTo>
                  <a:lnTo>
                    <a:pt x="2739313" y="761454"/>
                  </a:lnTo>
                  <a:lnTo>
                    <a:pt x="2661968" y="760777"/>
                  </a:lnTo>
                  <a:lnTo>
                    <a:pt x="2585190" y="759836"/>
                  </a:lnTo>
                  <a:lnTo>
                    <a:pt x="2509005" y="758634"/>
                  </a:lnTo>
                  <a:lnTo>
                    <a:pt x="2433440" y="757174"/>
                  </a:lnTo>
                  <a:lnTo>
                    <a:pt x="2358520" y="755459"/>
                  </a:lnTo>
                  <a:lnTo>
                    <a:pt x="2284273" y="753494"/>
                  </a:lnTo>
                  <a:lnTo>
                    <a:pt x="2210724" y="751281"/>
                  </a:lnTo>
                  <a:lnTo>
                    <a:pt x="2137900" y="748824"/>
                  </a:lnTo>
                  <a:lnTo>
                    <a:pt x="2065826" y="746127"/>
                  </a:lnTo>
                  <a:lnTo>
                    <a:pt x="1994530" y="743193"/>
                  </a:lnTo>
                  <a:lnTo>
                    <a:pt x="1924037" y="740025"/>
                  </a:lnTo>
                  <a:lnTo>
                    <a:pt x="1854374" y="736627"/>
                  </a:lnTo>
                  <a:lnTo>
                    <a:pt x="1785567" y="733003"/>
                  </a:lnTo>
                  <a:lnTo>
                    <a:pt x="1717642" y="729155"/>
                  </a:lnTo>
                  <a:lnTo>
                    <a:pt x="1650625" y="725088"/>
                  </a:lnTo>
                  <a:lnTo>
                    <a:pt x="1584544" y="720804"/>
                  </a:lnTo>
                  <a:lnTo>
                    <a:pt x="1519423" y="716307"/>
                  </a:lnTo>
                  <a:lnTo>
                    <a:pt x="1455289" y="711601"/>
                  </a:lnTo>
                  <a:lnTo>
                    <a:pt x="1392169" y="706690"/>
                  </a:lnTo>
                  <a:lnTo>
                    <a:pt x="1330089" y="701575"/>
                  </a:lnTo>
                  <a:lnTo>
                    <a:pt x="1269075" y="696262"/>
                  </a:lnTo>
                  <a:lnTo>
                    <a:pt x="1209153" y="690753"/>
                  </a:lnTo>
                  <a:lnTo>
                    <a:pt x="1150350" y="685052"/>
                  </a:lnTo>
                  <a:lnTo>
                    <a:pt x="1092692" y="679162"/>
                  </a:lnTo>
                  <a:lnTo>
                    <a:pt x="1036205" y="673087"/>
                  </a:lnTo>
                  <a:lnTo>
                    <a:pt x="980915" y="666830"/>
                  </a:lnTo>
                  <a:lnTo>
                    <a:pt x="926849" y="660395"/>
                  </a:lnTo>
                  <a:lnTo>
                    <a:pt x="874033" y="653785"/>
                  </a:lnTo>
                  <a:lnTo>
                    <a:pt x="822493" y="647004"/>
                  </a:lnTo>
                  <a:lnTo>
                    <a:pt x="772255" y="640055"/>
                  </a:lnTo>
                  <a:lnTo>
                    <a:pt x="723347" y="632941"/>
                  </a:lnTo>
                  <a:lnTo>
                    <a:pt x="675793" y="625666"/>
                  </a:lnTo>
                  <a:lnTo>
                    <a:pt x="629620" y="618234"/>
                  </a:lnTo>
                  <a:lnTo>
                    <a:pt x="584855" y="610647"/>
                  </a:lnTo>
                  <a:lnTo>
                    <a:pt x="541524" y="602910"/>
                  </a:lnTo>
                  <a:lnTo>
                    <a:pt x="499653" y="595026"/>
                  </a:lnTo>
                  <a:lnTo>
                    <a:pt x="459268" y="586998"/>
                  </a:lnTo>
                  <a:lnTo>
                    <a:pt x="420396" y="578829"/>
                  </a:lnTo>
                  <a:lnTo>
                    <a:pt x="383062" y="570524"/>
                  </a:lnTo>
                  <a:lnTo>
                    <a:pt x="313117" y="553517"/>
                  </a:lnTo>
                  <a:lnTo>
                    <a:pt x="249642" y="536004"/>
                  </a:lnTo>
                  <a:lnTo>
                    <a:pt x="192848" y="518012"/>
                  </a:lnTo>
                  <a:lnTo>
                    <a:pt x="142945" y="499570"/>
                  </a:lnTo>
                  <a:lnTo>
                    <a:pt x="100143" y="480705"/>
                  </a:lnTo>
                  <a:lnTo>
                    <a:pt x="64651" y="461444"/>
                  </a:lnTo>
                  <a:lnTo>
                    <a:pt x="25582" y="431872"/>
                  </a:lnTo>
                  <a:lnTo>
                    <a:pt x="1040" y="391316"/>
                  </a:lnTo>
                  <a:lnTo>
                    <a:pt x="0" y="380999"/>
                  </a:lnTo>
                  <a:close/>
                </a:path>
              </a:pathLst>
            </a:custGeom>
            <a:ln w="57149">
              <a:solidFill>
                <a:srgbClr val="00FF00"/>
              </a:solidFill>
            </a:ln>
          </p:spPr>
          <p:txBody>
            <a:bodyPr wrap="square" lIns="0" tIns="0" rIns="0" bIns="0" rtlCol="0"/>
            <a:lstStyle/>
            <a:p>
              <a:endParaRPr/>
            </a:p>
          </p:txBody>
        </p:sp>
      </p:grpSp>
      <p:sp>
        <p:nvSpPr>
          <p:cNvPr id="7" name="object 7"/>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16</a:t>
            </a:fld>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896234"/>
            <a:ext cx="2483485" cy="482600"/>
          </a:xfrm>
          <a:prstGeom prst="rect">
            <a:avLst/>
          </a:prstGeom>
        </p:spPr>
        <p:txBody>
          <a:bodyPr vert="horz" wrap="square" lIns="0" tIns="12700" rIns="0" bIns="0" rtlCol="0">
            <a:spAutoFit/>
          </a:bodyPr>
          <a:lstStyle/>
          <a:p>
            <a:pPr marL="12700">
              <a:lnSpc>
                <a:spcPct val="100000"/>
              </a:lnSpc>
              <a:spcBef>
                <a:spcPts val="100"/>
              </a:spcBef>
            </a:pPr>
            <a:r>
              <a:rPr sz="3000" dirty="0"/>
              <a:t>C</a:t>
            </a:r>
            <a:r>
              <a:rPr sz="2400" dirty="0"/>
              <a:t>ONTROL</a:t>
            </a:r>
            <a:r>
              <a:rPr sz="2400" spc="60" dirty="0"/>
              <a:t> </a:t>
            </a:r>
            <a:r>
              <a:rPr sz="3000" spc="-10" dirty="0"/>
              <a:t>K</a:t>
            </a:r>
            <a:r>
              <a:rPr sz="2400" spc="-10" dirty="0"/>
              <a:t>EY</a:t>
            </a:r>
            <a:endParaRPr sz="2400"/>
          </a:p>
        </p:txBody>
      </p:sp>
      <p:sp>
        <p:nvSpPr>
          <p:cNvPr id="3" name="object 3"/>
          <p:cNvSpPr txBox="1"/>
          <p:nvPr/>
        </p:nvSpPr>
        <p:spPr>
          <a:xfrm>
            <a:off x="535940" y="1552317"/>
            <a:ext cx="5713095" cy="910590"/>
          </a:xfrm>
          <a:prstGeom prst="rect">
            <a:avLst/>
          </a:prstGeom>
        </p:spPr>
        <p:txBody>
          <a:bodyPr vert="horz" wrap="square" lIns="0" tIns="88900" rIns="0" bIns="0" rtlCol="0">
            <a:spAutoFit/>
          </a:bodyPr>
          <a:lstStyle/>
          <a:p>
            <a:pPr marL="285115" indent="-273050">
              <a:lnSpc>
                <a:spcPct val="100000"/>
              </a:lnSpc>
              <a:spcBef>
                <a:spcPts val="700"/>
              </a:spcBef>
              <a:buClr>
                <a:srgbClr val="FE8537"/>
              </a:buClr>
              <a:buSzPct val="68750"/>
              <a:buFont typeface="Wingdings"/>
              <a:buChar char=""/>
              <a:tabLst>
                <a:tab pos="285750" algn="l"/>
              </a:tabLst>
            </a:pPr>
            <a:r>
              <a:rPr sz="2400" spc="-5" dirty="0">
                <a:latin typeface="Century Schoolbook"/>
                <a:cs typeface="Century Schoolbook"/>
              </a:rPr>
              <a:t>Also </a:t>
            </a:r>
            <a:r>
              <a:rPr sz="2400" dirty="0">
                <a:latin typeface="Century Schoolbook"/>
                <a:cs typeface="Century Schoolbook"/>
              </a:rPr>
              <a:t>called</a:t>
            </a:r>
            <a:r>
              <a:rPr sz="2400" spc="-30" dirty="0">
                <a:latin typeface="Century Schoolbook"/>
                <a:cs typeface="Century Schoolbook"/>
              </a:rPr>
              <a:t> </a:t>
            </a:r>
            <a:r>
              <a:rPr sz="2400" spc="-10" dirty="0">
                <a:latin typeface="Century Schoolbook"/>
                <a:cs typeface="Century Schoolbook"/>
              </a:rPr>
              <a:t>CTRL</a:t>
            </a:r>
            <a:endParaRPr sz="2400">
              <a:latin typeface="Century Schoolbook"/>
              <a:cs typeface="Century Schoolbook"/>
            </a:endParaRPr>
          </a:p>
          <a:p>
            <a:pPr marL="285115" indent="-273050">
              <a:lnSpc>
                <a:spcPct val="100000"/>
              </a:lnSpc>
              <a:spcBef>
                <a:spcPts val="605"/>
              </a:spcBef>
              <a:buClr>
                <a:srgbClr val="FE8537"/>
              </a:buClr>
              <a:buSzPct val="68750"/>
              <a:buFont typeface="Wingdings"/>
              <a:buChar char=""/>
              <a:tabLst>
                <a:tab pos="285750" algn="l"/>
              </a:tabLst>
            </a:pPr>
            <a:r>
              <a:rPr sz="2400" spc="-5" dirty="0">
                <a:latin typeface="Century Schoolbook"/>
                <a:cs typeface="Century Schoolbook"/>
              </a:rPr>
              <a:t>Executes </a:t>
            </a:r>
            <a:r>
              <a:rPr sz="2400" dirty="0">
                <a:latin typeface="Century Schoolbook"/>
                <a:cs typeface="Century Schoolbook"/>
              </a:rPr>
              <a:t>commands with other key</a:t>
            </a:r>
            <a:r>
              <a:rPr sz="2400" spc="-105" dirty="0">
                <a:latin typeface="Century Schoolbook"/>
                <a:cs typeface="Century Schoolbook"/>
              </a:rPr>
              <a:t> </a:t>
            </a:r>
            <a:r>
              <a:rPr sz="2400" dirty="0">
                <a:latin typeface="Century Schoolbook"/>
                <a:cs typeface="Century Schoolbook"/>
              </a:rPr>
              <a:t>(s)</a:t>
            </a:r>
            <a:endParaRPr sz="2400">
              <a:latin typeface="Century Schoolbook"/>
              <a:cs typeface="Century Schoolbook"/>
            </a:endParaRPr>
          </a:p>
        </p:txBody>
      </p:sp>
      <p:grpSp>
        <p:nvGrpSpPr>
          <p:cNvPr id="4" name="object 4"/>
          <p:cNvGrpSpPr/>
          <p:nvPr/>
        </p:nvGrpSpPr>
        <p:grpSpPr>
          <a:xfrm>
            <a:off x="2266950" y="3333750"/>
            <a:ext cx="4710430" cy="1866900"/>
            <a:chOff x="2266950" y="3333750"/>
            <a:chExt cx="4710430" cy="1866900"/>
          </a:xfrm>
        </p:grpSpPr>
        <p:sp>
          <p:nvSpPr>
            <p:cNvPr id="5" name="object 5"/>
            <p:cNvSpPr/>
            <p:nvPr/>
          </p:nvSpPr>
          <p:spPr>
            <a:xfrm>
              <a:off x="2286000" y="3581271"/>
              <a:ext cx="4691115" cy="1493901"/>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2286000" y="3352800"/>
              <a:ext cx="1371600" cy="1828800"/>
            </a:xfrm>
            <a:custGeom>
              <a:avLst/>
              <a:gdLst/>
              <a:ahLst/>
              <a:cxnLst/>
              <a:rect l="l" t="t" r="r" b="b"/>
              <a:pathLst>
                <a:path w="1371600" h="1828800">
                  <a:moveTo>
                    <a:pt x="0" y="914399"/>
                  </a:moveTo>
                  <a:lnTo>
                    <a:pt x="1251" y="858702"/>
                  </a:lnTo>
                  <a:lnTo>
                    <a:pt x="4959" y="803886"/>
                  </a:lnTo>
                  <a:lnTo>
                    <a:pt x="11050" y="750047"/>
                  </a:lnTo>
                  <a:lnTo>
                    <a:pt x="19454" y="697282"/>
                  </a:lnTo>
                  <a:lnTo>
                    <a:pt x="30097" y="645686"/>
                  </a:lnTo>
                  <a:lnTo>
                    <a:pt x="42910" y="595355"/>
                  </a:lnTo>
                  <a:lnTo>
                    <a:pt x="57819" y="546384"/>
                  </a:lnTo>
                  <a:lnTo>
                    <a:pt x="74753" y="498869"/>
                  </a:lnTo>
                  <a:lnTo>
                    <a:pt x="93641" y="452905"/>
                  </a:lnTo>
                  <a:lnTo>
                    <a:pt x="114410" y="408589"/>
                  </a:lnTo>
                  <a:lnTo>
                    <a:pt x="136989" y="366017"/>
                  </a:lnTo>
                  <a:lnTo>
                    <a:pt x="161305" y="325283"/>
                  </a:lnTo>
                  <a:lnTo>
                    <a:pt x="187288" y="286483"/>
                  </a:lnTo>
                  <a:lnTo>
                    <a:pt x="214865" y="249714"/>
                  </a:lnTo>
                  <a:lnTo>
                    <a:pt x="243965" y="215070"/>
                  </a:lnTo>
                  <a:lnTo>
                    <a:pt x="274516" y="182649"/>
                  </a:lnTo>
                  <a:lnTo>
                    <a:pt x="306445" y="152544"/>
                  </a:lnTo>
                  <a:lnTo>
                    <a:pt x="339682" y="124852"/>
                  </a:lnTo>
                  <a:lnTo>
                    <a:pt x="374155" y="99669"/>
                  </a:lnTo>
                  <a:lnTo>
                    <a:pt x="409791" y="77091"/>
                  </a:lnTo>
                  <a:lnTo>
                    <a:pt x="446519" y="57212"/>
                  </a:lnTo>
                  <a:lnTo>
                    <a:pt x="484267" y="40129"/>
                  </a:lnTo>
                  <a:lnTo>
                    <a:pt x="522964" y="25938"/>
                  </a:lnTo>
                  <a:lnTo>
                    <a:pt x="562537" y="14733"/>
                  </a:lnTo>
                  <a:lnTo>
                    <a:pt x="602916" y="6612"/>
                  </a:lnTo>
                  <a:lnTo>
                    <a:pt x="644027" y="1668"/>
                  </a:lnTo>
                  <a:lnTo>
                    <a:pt x="685799" y="0"/>
                  </a:lnTo>
                  <a:lnTo>
                    <a:pt x="727572" y="1668"/>
                  </a:lnTo>
                  <a:lnTo>
                    <a:pt x="768683" y="6612"/>
                  </a:lnTo>
                  <a:lnTo>
                    <a:pt x="809062" y="14733"/>
                  </a:lnTo>
                  <a:lnTo>
                    <a:pt x="848635" y="25938"/>
                  </a:lnTo>
                  <a:lnTo>
                    <a:pt x="887332" y="40129"/>
                  </a:lnTo>
                  <a:lnTo>
                    <a:pt x="925080" y="57212"/>
                  </a:lnTo>
                  <a:lnTo>
                    <a:pt x="961808" y="77091"/>
                  </a:lnTo>
                  <a:lnTo>
                    <a:pt x="997444" y="99669"/>
                  </a:lnTo>
                  <a:lnTo>
                    <a:pt x="1031917" y="124852"/>
                  </a:lnTo>
                  <a:lnTo>
                    <a:pt x="1065154" y="152544"/>
                  </a:lnTo>
                  <a:lnTo>
                    <a:pt x="1097083" y="182649"/>
                  </a:lnTo>
                  <a:lnTo>
                    <a:pt x="1127634" y="215070"/>
                  </a:lnTo>
                  <a:lnTo>
                    <a:pt x="1156734" y="249714"/>
                  </a:lnTo>
                  <a:lnTo>
                    <a:pt x="1184311" y="286483"/>
                  </a:lnTo>
                  <a:lnTo>
                    <a:pt x="1210294" y="325283"/>
                  </a:lnTo>
                  <a:lnTo>
                    <a:pt x="1234610" y="366017"/>
                  </a:lnTo>
                  <a:lnTo>
                    <a:pt x="1257189" y="408589"/>
                  </a:lnTo>
                  <a:lnTo>
                    <a:pt x="1277958" y="452905"/>
                  </a:lnTo>
                  <a:lnTo>
                    <a:pt x="1296846" y="498869"/>
                  </a:lnTo>
                  <a:lnTo>
                    <a:pt x="1313780" y="546384"/>
                  </a:lnTo>
                  <a:lnTo>
                    <a:pt x="1328689" y="595355"/>
                  </a:lnTo>
                  <a:lnTo>
                    <a:pt x="1341502" y="645686"/>
                  </a:lnTo>
                  <a:lnTo>
                    <a:pt x="1352145" y="697282"/>
                  </a:lnTo>
                  <a:lnTo>
                    <a:pt x="1360549" y="750047"/>
                  </a:lnTo>
                  <a:lnTo>
                    <a:pt x="1366640" y="803886"/>
                  </a:lnTo>
                  <a:lnTo>
                    <a:pt x="1370348" y="858702"/>
                  </a:lnTo>
                  <a:lnTo>
                    <a:pt x="1371599" y="914399"/>
                  </a:lnTo>
                  <a:lnTo>
                    <a:pt x="1370348" y="970097"/>
                  </a:lnTo>
                  <a:lnTo>
                    <a:pt x="1366640" y="1024912"/>
                  </a:lnTo>
                  <a:lnTo>
                    <a:pt x="1360549" y="1078750"/>
                  </a:lnTo>
                  <a:lnTo>
                    <a:pt x="1352145" y="1131515"/>
                  </a:lnTo>
                  <a:lnTo>
                    <a:pt x="1341502" y="1183111"/>
                  </a:lnTo>
                  <a:lnTo>
                    <a:pt x="1328689" y="1233442"/>
                  </a:lnTo>
                  <a:lnTo>
                    <a:pt x="1313780" y="1282413"/>
                  </a:lnTo>
                  <a:lnTo>
                    <a:pt x="1296846" y="1329928"/>
                  </a:lnTo>
                  <a:lnTo>
                    <a:pt x="1277958" y="1375891"/>
                  </a:lnTo>
                  <a:lnTo>
                    <a:pt x="1257189" y="1420207"/>
                  </a:lnTo>
                  <a:lnTo>
                    <a:pt x="1234610" y="1462780"/>
                  </a:lnTo>
                  <a:lnTo>
                    <a:pt x="1210294" y="1503514"/>
                  </a:lnTo>
                  <a:lnTo>
                    <a:pt x="1184311" y="1542314"/>
                  </a:lnTo>
                  <a:lnTo>
                    <a:pt x="1156734" y="1579083"/>
                  </a:lnTo>
                  <a:lnTo>
                    <a:pt x="1127634" y="1613727"/>
                  </a:lnTo>
                  <a:lnTo>
                    <a:pt x="1097083" y="1646149"/>
                  </a:lnTo>
                  <a:lnTo>
                    <a:pt x="1065154" y="1676253"/>
                  </a:lnTo>
                  <a:lnTo>
                    <a:pt x="1031917" y="1703945"/>
                  </a:lnTo>
                  <a:lnTo>
                    <a:pt x="997444" y="1729128"/>
                  </a:lnTo>
                  <a:lnTo>
                    <a:pt x="961808" y="1751707"/>
                  </a:lnTo>
                  <a:lnTo>
                    <a:pt x="925080" y="1771586"/>
                  </a:lnTo>
                  <a:lnTo>
                    <a:pt x="887332" y="1788669"/>
                  </a:lnTo>
                  <a:lnTo>
                    <a:pt x="848635" y="1802861"/>
                  </a:lnTo>
                  <a:lnTo>
                    <a:pt x="809062" y="1814066"/>
                  </a:lnTo>
                  <a:lnTo>
                    <a:pt x="768683" y="1822187"/>
                  </a:lnTo>
                  <a:lnTo>
                    <a:pt x="727572" y="1827130"/>
                  </a:lnTo>
                  <a:lnTo>
                    <a:pt x="685799" y="1828799"/>
                  </a:lnTo>
                  <a:lnTo>
                    <a:pt x="644027" y="1827130"/>
                  </a:lnTo>
                  <a:lnTo>
                    <a:pt x="602916" y="1822187"/>
                  </a:lnTo>
                  <a:lnTo>
                    <a:pt x="562537" y="1814066"/>
                  </a:lnTo>
                  <a:lnTo>
                    <a:pt x="522964" y="1802861"/>
                  </a:lnTo>
                  <a:lnTo>
                    <a:pt x="484267" y="1788669"/>
                  </a:lnTo>
                  <a:lnTo>
                    <a:pt x="446519" y="1771586"/>
                  </a:lnTo>
                  <a:lnTo>
                    <a:pt x="409791" y="1751707"/>
                  </a:lnTo>
                  <a:lnTo>
                    <a:pt x="374155" y="1729128"/>
                  </a:lnTo>
                  <a:lnTo>
                    <a:pt x="339682" y="1703945"/>
                  </a:lnTo>
                  <a:lnTo>
                    <a:pt x="306445" y="1676253"/>
                  </a:lnTo>
                  <a:lnTo>
                    <a:pt x="274516" y="1646149"/>
                  </a:lnTo>
                  <a:lnTo>
                    <a:pt x="243965" y="1613727"/>
                  </a:lnTo>
                  <a:lnTo>
                    <a:pt x="214865" y="1579083"/>
                  </a:lnTo>
                  <a:lnTo>
                    <a:pt x="187288" y="1542314"/>
                  </a:lnTo>
                  <a:lnTo>
                    <a:pt x="161305" y="1503514"/>
                  </a:lnTo>
                  <a:lnTo>
                    <a:pt x="136989" y="1462780"/>
                  </a:lnTo>
                  <a:lnTo>
                    <a:pt x="114410" y="1420207"/>
                  </a:lnTo>
                  <a:lnTo>
                    <a:pt x="93641" y="1375891"/>
                  </a:lnTo>
                  <a:lnTo>
                    <a:pt x="74753" y="1329928"/>
                  </a:lnTo>
                  <a:lnTo>
                    <a:pt x="57819" y="1282413"/>
                  </a:lnTo>
                  <a:lnTo>
                    <a:pt x="42910" y="1233442"/>
                  </a:lnTo>
                  <a:lnTo>
                    <a:pt x="30097" y="1183111"/>
                  </a:lnTo>
                  <a:lnTo>
                    <a:pt x="19454" y="1131515"/>
                  </a:lnTo>
                  <a:lnTo>
                    <a:pt x="11050" y="1078750"/>
                  </a:lnTo>
                  <a:lnTo>
                    <a:pt x="4959" y="1024912"/>
                  </a:lnTo>
                  <a:lnTo>
                    <a:pt x="1251" y="970097"/>
                  </a:lnTo>
                  <a:lnTo>
                    <a:pt x="0" y="914399"/>
                  </a:lnTo>
                  <a:close/>
                </a:path>
              </a:pathLst>
            </a:custGeom>
            <a:ln w="38099">
              <a:solidFill>
                <a:srgbClr val="00FF00"/>
              </a:solidFill>
            </a:ln>
          </p:spPr>
          <p:txBody>
            <a:bodyPr wrap="square" lIns="0" tIns="0" rIns="0" bIns="0" rtlCol="0"/>
            <a:lstStyle/>
            <a:p>
              <a:endParaRPr/>
            </a:p>
          </p:txBody>
        </p:sp>
      </p:grpSp>
      <p:sp>
        <p:nvSpPr>
          <p:cNvPr id="7" name="object 7"/>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17</a:t>
            </a:fld>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763000" y="0"/>
            <a:ext cx="0" cy="6858000"/>
          </a:xfrm>
          <a:custGeom>
            <a:avLst/>
            <a:gdLst/>
            <a:ahLst/>
            <a:cxnLst/>
            <a:rect l="l" t="t" r="r" b="b"/>
            <a:pathLst>
              <a:path h="6858000">
                <a:moveTo>
                  <a:pt x="0" y="0"/>
                </a:moveTo>
                <a:lnTo>
                  <a:pt x="0" y="6857999"/>
                </a:lnTo>
              </a:path>
            </a:pathLst>
          </a:custGeom>
          <a:ln w="38099">
            <a:solidFill>
              <a:srgbClr val="FEC3AD"/>
            </a:solidFill>
          </a:ln>
        </p:spPr>
        <p:txBody>
          <a:bodyPr wrap="square" lIns="0" tIns="0" rIns="0" bIns="0" rtlCol="0"/>
          <a:lstStyle/>
          <a:p>
            <a:endParaRPr/>
          </a:p>
        </p:txBody>
      </p:sp>
      <p:sp>
        <p:nvSpPr>
          <p:cNvPr id="3" name="object 3"/>
          <p:cNvSpPr/>
          <p:nvPr/>
        </p:nvSpPr>
        <p:spPr>
          <a:xfrm>
            <a:off x="47625" y="0"/>
            <a:ext cx="57150" cy="6858000"/>
          </a:xfrm>
          <a:custGeom>
            <a:avLst/>
            <a:gdLst/>
            <a:ahLst/>
            <a:cxnLst/>
            <a:rect l="l" t="t" r="r" b="b"/>
            <a:pathLst>
              <a:path w="57150" h="6858000">
                <a:moveTo>
                  <a:pt x="11430" y="0"/>
                </a:moveTo>
                <a:lnTo>
                  <a:pt x="0" y="0"/>
                </a:lnTo>
                <a:lnTo>
                  <a:pt x="0" y="6858000"/>
                </a:lnTo>
                <a:lnTo>
                  <a:pt x="11430" y="6858000"/>
                </a:lnTo>
                <a:lnTo>
                  <a:pt x="11430" y="0"/>
                </a:lnTo>
                <a:close/>
              </a:path>
              <a:path w="57150" h="6858000">
                <a:moveTo>
                  <a:pt x="57150" y="0"/>
                </a:moveTo>
                <a:lnTo>
                  <a:pt x="22860" y="0"/>
                </a:lnTo>
                <a:lnTo>
                  <a:pt x="22860" y="6858000"/>
                </a:lnTo>
                <a:lnTo>
                  <a:pt x="57150" y="6858000"/>
                </a:lnTo>
                <a:lnTo>
                  <a:pt x="57150" y="0"/>
                </a:lnTo>
                <a:close/>
              </a:path>
            </a:pathLst>
          </a:custGeom>
          <a:solidFill>
            <a:srgbClr val="FEC3AD"/>
          </a:solidFill>
        </p:spPr>
        <p:txBody>
          <a:bodyPr wrap="square" lIns="0" tIns="0" rIns="0" bIns="0" rtlCol="0"/>
          <a:lstStyle/>
          <a:p>
            <a:endParaRPr/>
          </a:p>
        </p:txBody>
      </p:sp>
      <p:grpSp>
        <p:nvGrpSpPr>
          <p:cNvPr id="4" name="object 4"/>
          <p:cNvGrpSpPr/>
          <p:nvPr/>
        </p:nvGrpSpPr>
        <p:grpSpPr>
          <a:xfrm>
            <a:off x="8839200" y="0"/>
            <a:ext cx="304800" cy="6858000"/>
            <a:chOff x="8839200" y="0"/>
            <a:chExt cx="304800" cy="6858000"/>
          </a:xfrm>
        </p:grpSpPr>
        <p:sp>
          <p:nvSpPr>
            <p:cNvPr id="5" name="object 5"/>
            <p:cNvSpPr/>
            <p:nvPr/>
          </p:nvSpPr>
          <p:spPr>
            <a:xfrm>
              <a:off x="8839200" y="0"/>
              <a:ext cx="304800" cy="6858000"/>
            </a:xfrm>
            <a:custGeom>
              <a:avLst/>
              <a:gdLst/>
              <a:ahLst/>
              <a:cxnLst/>
              <a:rect l="l" t="t" r="r" b="b"/>
              <a:pathLst>
                <a:path w="304800" h="6858000">
                  <a:moveTo>
                    <a:pt x="304799" y="0"/>
                  </a:moveTo>
                  <a:lnTo>
                    <a:pt x="0" y="0"/>
                  </a:lnTo>
                  <a:lnTo>
                    <a:pt x="0" y="6857999"/>
                  </a:lnTo>
                  <a:lnTo>
                    <a:pt x="304799" y="6857999"/>
                  </a:lnTo>
                  <a:lnTo>
                    <a:pt x="304799" y="0"/>
                  </a:lnTo>
                  <a:close/>
                </a:path>
              </a:pathLst>
            </a:custGeom>
            <a:solidFill>
              <a:srgbClr val="FEC3AD">
                <a:alpha val="87057"/>
              </a:srgbClr>
            </a:solidFill>
          </p:spPr>
          <p:txBody>
            <a:bodyPr wrap="square" lIns="0" tIns="0" rIns="0" bIns="0" rtlCol="0"/>
            <a:lstStyle/>
            <a:p>
              <a:endParaRPr/>
            </a:p>
          </p:txBody>
        </p:sp>
        <p:sp>
          <p:nvSpPr>
            <p:cNvPr id="6" name="object 6"/>
            <p:cNvSpPr/>
            <p:nvPr/>
          </p:nvSpPr>
          <p:spPr>
            <a:xfrm>
              <a:off x="8915400" y="0"/>
              <a:ext cx="0" cy="6858000"/>
            </a:xfrm>
            <a:custGeom>
              <a:avLst/>
              <a:gdLst/>
              <a:ahLst/>
              <a:cxnLst/>
              <a:rect l="l" t="t" r="r" b="b"/>
              <a:pathLst>
                <a:path h="6858000">
                  <a:moveTo>
                    <a:pt x="0" y="0"/>
                  </a:moveTo>
                  <a:lnTo>
                    <a:pt x="0" y="6857999"/>
                  </a:lnTo>
                </a:path>
              </a:pathLst>
            </a:custGeom>
            <a:ln w="9524">
              <a:solidFill>
                <a:srgbClr val="FE8537"/>
              </a:solidFill>
            </a:ln>
          </p:spPr>
          <p:txBody>
            <a:bodyPr wrap="square" lIns="0" tIns="0" rIns="0" bIns="0" rtlCol="0"/>
            <a:lstStyle/>
            <a:p>
              <a:endParaRPr/>
            </a:p>
          </p:txBody>
        </p:sp>
      </p:grpSp>
      <p:sp>
        <p:nvSpPr>
          <p:cNvPr id="7" name="object 7"/>
          <p:cNvSpPr/>
          <p:nvPr/>
        </p:nvSpPr>
        <p:spPr>
          <a:xfrm>
            <a:off x="367193" y="833802"/>
            <a:ext cx="8360520" cy="5280525"/>
          </a:xfrm>
          <a:prstGeom prst="rect">
            <a:avLst/>
          </a:prstGeom>
          <a:gradFill>
            <a:gsLst>
              <a:gs pos="91500">
                <a:schemeClr val="accent1">
                  <a:lumMod val="60000"/>
                  <a:lumOff val="40000"/>
                </a:schemeClr>
              </a:gs>
              <a:gs pos="10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a:glow>
              <a:schemeClr val="bg1"/>
            </a:glow>
            <a:outerShdw blurRad="50800" dist="50800" dir="5400000" algn="ctr" rotWithShape="0">
              <a:schemeClr val="bg1"/>
            </a:outerShdw>
            <a:softEdge rad="0"/>
          </a:effectLst>
        </p:spPr>
        <p:txBody>
          <a:bodyPr wrap="square" lIns="0" tIns="0" rIns="0" bIns="0" rtlCol="0"/>
          <a:lstStyle/>
          <a:p>
            <a:endParaRPr/>
          </a:p>
        </p:txBody>
      </p:sp>
      <p:sp>
        <p:nvSpPr>
          <p:cNvPr id="8" name="object 8"/>
          <p:cNvSpPr txBox="1">
            <a:spLocks noGrp="1"/>
          </p:cNvSpPr>
          <p:nvPr>
            <p:ph type="title"/>
          </p:nvPr>
        </p:nvSpPr>
        <p:spPr>
          <a:xfrm>
            <a:off x="535940" y="896234"/>
            <a:ext cx="2176780" cy="482600"/>
          </a:xfrm>
          <a:prstGeom prst="rect">
            <a:avLst/>
          </a:prstGeom>
        </p:spPr>
        <p:txBody>
          <a:bodyPr vert="horz" wrap="square" lIns="0" tIns="12700" rIns="0" bIns="0" rtlCol="0">
            <a:spAutoFit/>
          </a:bodyPr>
          <a:lstStyle/>
          <a:p>
            <a:pPr marL="12700">
              <a:lnSpc>
                <a:spcPct val="100000"/>
              </a:lnSpc>
              <a:spcBef>
                <a:spcPts val="100"/>
              </a:spcBef>
            </a:pPr>
            <a:r>
              <a:rPr sz="3000" spc="-10" dirty="0"/>
              <a:t>D</a:t>
            </a:r>
            <a:r>
              <a:rPr sz="2400" spc="-10" dirty="0"/>
              <a:t>ELETE</a:t>
            </a:r>
            <a:r>
              <a:rPr sz="2400" spc="-254" dirty="0"/>
              <a:t> </a:t>
            </a:r>
            <a:r>
              <a:rPr sz="3000" spc="-10" dirty="0"/>
              <a:t>K</a:t>
            </a:r>
            <a:r>
              <a:rPr sz="2400" spc="-10" dirty="0"/>
              <a:t>EY</a:t>
            </a:r>
            <a:endParaRPr sz="2400" dirty="0"/>
          </a:p>
        </p:txBody>
      </p:sp>
      <p:sp>
        <p:nvSpPr>
          <p:cNvPr id="15" name="object 15"/>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18</a:t>
            </a:fld>
            <a:endParaRPr dirty="0"/>
          </a:p>
        </p:txBody>
      </p:sp>
      <p:sp>
        <p:nvSpPr>
          <p:cNvPr id="9" name="object 9"/>
          <p:cNvSpPr txBox="1"/>
          <p:nvPr/>
        </p:nvSpPr>
        <p:spPr>
          <a:xfrm>
            <a:off x="535940" y="1628898"/>
            <a:ext cx="7252970" cy="757555"/>
          </a:xfrm>
          <a:prstGeom prst="rect">
            <a:avLst/>
          </a:prstGeom>
        </p:spPr>
        <p:txBody>
          <a:bodyPr vert="horz" wrap="square" lIns="0" tIns="12700" rIns="0" bIns="0" rtlCol="0">
            <a:spAutoFit/>
          </a:bodyPr>
          <a:lstStyle/>
          <a:p>
            <a:pPr marL="285115" marR="5080" indent="-273050">
              <a:lnSpc>
                <a:spcPct val="100000"/>
              </a:lnSpc>
              <a:spcBef>
                <a:spcPts val="100"/>
              </a:spcBef>
              <a:buClr>
                <a:srgbClr val="FE8537"/>
              </a:buClr>
              <a:buSzPct val="68750"/>
              <a:buFont typeface="Wingdings"/>
              <a:buChar char=""/>
              <a:tabLst>
                <a:tab pos="285750" algn="l"/>
              </a:tabLst>
            </a:pPr>
            <a:r>
              <a:rPr sz="2400" spc="-5" dirty="0">
                <a:latin typeface="Century Schoolbook"/>
                <a:cs typeface="Century Schoolbook"/>
              </a:rPr>
              <a:t>Removes </a:t>
            </a:r>
            <a:r>
              <a:rPr sz="2400" dirty="0">
                <a:latin typeface="Century Schoolbook"/>
                <a:cs typeface="Century Schoolbook"/>
              </a:rPr>
              <a:t>(erases) </a:t>
            </a:r>
            <a:r>
              <a:rPr sz="2400" spc="-5" dirty="0">
                <a:latin typeface="Century Schoolbook"/>
                <a:cs typeface="Century Schoolbook"/>
              </a:rPr>
              <a:t>the </a:t>
            </a:r>
            <a:r>
              <a:rPr sz="2400" dirty="0">
                <a:latin typeface="Century Schoolbook"/>
                <a:cs typeface="Century Schoolbook"/>
              </a:rPr>
              <a:t>character </a:t>
            </a:r>
            <a:r>
              <a:rPr sz="2400" spc="-5" dirty="0">
                <a:latin typeface="Century Schoolbook"/>
                <a:cs typeface="Century Schoolbook"/>
              </a:rPr>
              <a:t>to the </a:t>
            </a:r>
            <a:r>
              <a:rPr sz="2400" dirty="0">
                <a:latin typeface="Century Schoolbook"/>
                <a:cs typeface="Century Schoolbook"/>
              </a:rPr>
              <a:t>right of</a:t>
            </a:r>
            <a:r>
              <a:rPr sz="2400" spc="-120" dirty="0">
                <a:latin typeface="Century Schoolbook"/>
                <a:cs typeface="Century Schoolbook"/>
              </a:rPr>
              <a:t> </a:t>
            </a:r>
            <a:r>
              <a:rPr sz="2400" spc="-5" dirty="0">
                <a:latin typeface="Century Schoolbook"/>
                <a:cs typeface="Century Schoolbook"/>
              </a:rPr>
              <a:t>the  cursor/insertion</a:t>
            </a:r>
            <a:r>
              <a:rPr sz="2400" spc="-45" dirty="0">
                <a:latin typeface="Century Schoolbook"/>
                <a:cs typeface="Century Schoolbook"/>
              </a:rPr>
              <a:t> </a:t>
            </a:r>
            <a:r>
              <a:rPr sz="2400" spc="-5" dirty="0">
                <a:latin typeface="Century Schoolbook"/>
                <a:cs typeface="Century Schoolbook"/>
              </a:rPr>
              <a:t>point</a:t>
            </a:r>
            <a:endParaRPr sz="2400" dirty="0">
              <a:latin typeface="Century Schoolbook"/>
              <a:cs typeface="Century Schoolbook"/>
            </a:endParaRPr>
          </a:p>
        </p:txBody>
      </p:sp>
      <p:sp>
        <p:nvSpPr>
          <p:cNvPr id="10" name="object 10"/>
          <p:cNvSpPr txBox="1"/>
          <p:nvPr/>
        </p:nvSpPr>
        <p:spPr>
          <a:xfrm>
            <a:off x="3813178" y="3383658"/>
            <a:ext cx="66865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Century Schoolbook"/>
                <a:cs typeface="Century Schoolbook"/>
              </a:rPr>
              <a:t>Insert</a:t>
            </a:r>
            <a:endParaRPr sz="1800" dirty="0">
              <a:latin typeface="Century Schoolbook"/>
              <a:cs typeface="Century Schoolbook"/>
            </a:endParaRPr>
          </a:p>
        </p:txBody>
      </p:sp>
      <p:sp>
        <p:nvSpPr>
          <p:cNvPr id="11" name="object 11"/>
          <p:cNvSpPr txBox="1"/>
          <p:nvPr/>
        </p:nvSpPr>
        <p:spPr>
          <a:xfrm>
            <a:off x="4879921" y="3383658"/>
            <a:ext cx="64770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Century Schoolbook"/>
                <a:cs typeface="Century Schoolbook"/>
              </a:rPr>
              <a:t>Home</a:t>
            </a:r>
            <a:endParaRPr sz="1800">
              <a:latin typeface="Century Schoolbook"/>
              <a:cs typeface="Century Schoolbook"/>
            </a:endParaRPr>
          </a:p>
        </p:txBody>
      </p:sp>
      <p:sp>
        <p:nvSpPr>
          <p:cNvPr id="12" name="object 12"/>
          <p:cNvSpPr txBox="1"/>
          <p:nvPr/>
        </p:nvSpPr>
        <p:spPr>
          <a:xfrm>
            <a:off x="6023627" y="3170297"/>
            <a:ext cx="542290" cy="848360"/>
          </a:xfrm>
          <a:prstGeom prst="rect">
            <a:avLst/>
          </a:prstGeom>
        </p:spPr>
        <p:txBody>
          <a:bodyPr vert="horz" wrap="square" lIns="0" tIns="12700" rIns="0" bIns="0" rtlCol="0">
            <a:spAutoFit/>
          </a:bodyPr>
          <a:lstStyle/>
          <a:p>
            <a:pPr marL="12700" marR="5080">
              <a:lnSpc>
                <a:spcPct val="150000"/>
              </a:lnSpc>
              <a:spcBef>
                <a:spcPts val="100"/>
              </a:spcBef>
            </a:pPr>
            <a:r>
              <a:rPr sz="1800" dirty="0">
                <a:solidFill>
                  <a:srgbClr val="FFFFFF"/>
                </a:solidFill>
                <a:latin typeface="Century Schoolbook"/>
                <a:cs typeface="Century Schoolbook"/>
              </a:rPr>
              <a:t>P</a:t>
            </a:r>
            <a:r>
              <a:rPr sz="1800" spc="-10" dirty="0">
                <a:solidFill>
                  <a:srgbClr val="FFFFFF"/>
                </a:solidFill>
                <a:latin typeface="Century Schoolbook"/>
                <a:cs typeface="Century Schoolbook"/>
              </a:rPr>
              <a:t>a</a:t>
            </a:r>
            <a:r>
              <a:rPr sz="1800" dirty="0">
                <a:solidFill>
                  <a:srgbClr val="FFFFFF"/>
                </a:solidFill>
                <a:latin typeface="Century Schoolbook"/>
                <a:cs typeface="Century Schoolbook"/>
              </a:rPr>
              <a:t>ge </a:t>
            </a:r>
            <a:r>
              <a:rPr sz="1800" dirty="0">
                <a:solidFill>
                  <a:srgbClr val="FFFFFF"/>
                </a:solidFill>
                <a:latin typeface="Times New Roman"/>
                <a:cs typeface="Times New Roman"/>
              </a:rPr>
              <a:t> </a:t>
            </a:r>
            <a:r>
              <a:rPr sz="1800" spc="-5" dirty="0">
                <a:solidFill>
                  <a:srgbClr val="FFFFFF"/>
                </a:solidFill>
                <a:latin typeface="Century Schoolbook"/>
                <a:cs typeface="Century Schoolbook"/>
              </a:rPr>
              <a:t>Up</a:t>
            </a:r>
            <a:endParaRPr sz="1800" dirty="0">
              <a:latin typeface="Century Schoolbook"/>
              <a:cs typeface="Century Schoolbook"/>
            </a:endParaRPr>
          </a:p>
        </p:txBody>
      </p:sp>
      <p:sp>
        <p:nvSpPr>
          <p:cNvPr id="13" name="object 13"/>
          <p:cNvSpPr txBox="1"/>
          <p:nvPr/>
        </p:nvSpPr>
        <p:spPr>
          <a:xfrm>
            <a:off x="3813178" y="4374258"/>
            <a:ext cx="1605280" cy="299720"/>
          </a:xfrm>
          <a:prstGeom prst="rect">
            <a:avLst/>
          </a:prstGeom>
        </p:spPr>
        <p:txBody>
          <a:bodyPr vert="horz" wrap="square" lIns="0" tIns="12700" rIns="0" bIns="0" rtlCol="0">
            <a:spAutoFit/>
          </a:bodyPr>
          <a:lstStyle/>
          <a:p>
            <a:pPr marL="12700">
              <a:lnSpc>
                <a:spcPct val="100000"/>
              </a:lnSpc>
              <a:spcBef>
                <a:spcPts val="100"/>
              </a:spcBef>
              <a:tabLst>
                <a:tab pos="1155700" algn="l"/>
              </a:tabLst>
            </a:pPr>
            <a:r>
              <a:rPr sz="1800" dirty="0">
                <a:solidFill>
                  <a:srgbClr val="FFFFFF"/>
                </a:solidFill>
                <a:latin typeface="Century Schoolbook"/>
                <a:cs typeface="Century Schoolbook"/>
              </a:rPr>
              <a:t>Delete</a:t>
            </a:r>
            <a:r>
              <a:rPr sz="1800" dirty="0">
                <a:solidFill>
                  <a:srgbClr val="FFFFFF"/>
                </a:solidFill>
                <a:latin typeface="Times New Roman"/>
                <a:cs typeface="Times New Roman"/>
              </a:rPr>
              <a:t>	</a:t>
            </a:r>
            <a:r>
              <a:rPr sz="1800" spc="-5" dirty="0">
                <a:solidFill>
                  <a:srgbClr val="FFFFFF"/>
                </a:solidFill>
                <a:latin typeface="Century Schoolbook"/>
                <a:cs typeface="Century Schoolbook"/>
              </a:rPr>
              <a:t>End</a:t>
            </a:r>
            <a:endParaRPr sz="1800">
              <a:latin typeface="Century Schoolbook"/>
              <a:cs typeface="Century Schoolbook"/>
            </a:endParaRPr>
          </a:p>
        </p:txBody>
      </p:sp>
      <p:sp>
        <p:nvSpPr>
          <p:cNvPr id="14" name="object 14"/>
          <p:cNvSpPr txBox="1"/>
          <p:nvPr/>
        </p:nvSpPr>
        <p:spPr>
          <a:xfrm>
            <a:off x="6023627" y="4312918"/>
            <a:ext cx="636270" cy="849630"/>
          </a:xfrm>
          <a:prstGeom prst="rect">
            <a:avLst/>
          </a:prstGeom>
        </p:spPr>
        <p:txBody>
          <a:bodyPr vert="horz" wrap="square" lIns="0" tIns="12700" rIns="0" bIns="0" rtlCol="0">
            <a:spAutoFit/>
          </a:bodyPr>
          <a:lstStyle/>
          <a:p>
            <a:pPr marL="12700" marR="5080">
              <a:lnSpc>
                <a:spcPct val="150100"/>
              </a:lnSpc>
              <a:spcBef>
                <a:spcPts val="100"/>
              </a:spcBef>
            </a:pPr>
            <a:r>
              <a:rPr sz="1800" spc="-5" dirty="0">
                <a:solidFill>
                  <a:srgbClr val="FFFFFF"/>
                </a:solidFill>
                <a:latin typeface="Century Schoolbook"/>
                <a:cs typeface="Century Schoolbook"/>
              </a:rPr>
              <a:t>Page  </a:t>
            </a:r>
            <a:r>
              <a:rPr sz="1800" dirty="0">
                <a:solidFill>
                  <a:srgbClr val="FFFFFF"/>
                </a:solidFill>
                <a:latin typeface="Century Schoolbook"/>
                <a:cs typeface="Century Schoolbook"/>
              </a:rPr>
              <a:t>Do</a:t>
            </a:r>
            <a:r>
              <a:rPr sz="1800" spc="5" dirty="0">
                <a:solidFill>
                  <a:srgbClr val="FFFFFF"/>
                </a:solidFill>
                <a:latin typeface="Century Schoolbook"/>
                <a:cs typeface="Century Schoolbook"/>
              </a:rPr>
              <a:t>w</a:t>
            </a:r>
            <a:r>
              <a:rPr sz="1800" dirty="0">
                <a:solidFill>
                  <a:srgbClr val="FFFFFF"/>
                </a:solidFill>
                <a:latin typeface="Century Schoolbook"/>
                <a:cs typeface="Century Schoolbook"/>
              </a:rPr>
              <a:t>n</a:t>
            </a:r>
            <a:endParaRPr sz="1800">
              <a:latin typeface="Century Schoolbook"/>
              <a:cs typeface="Century Schoolbook"/>
            </a:endParaRPr>
          </a:p>
        </p:txBody>
      </p:sp>
      <p:sp>
        <p:nvSpPr>
          <p:cNvPr id="16" name="Rounded Rectangle 15"/>
          <p:cNvSpPr/>
          <p:nvPr/>
        </p:nvSpPr>
        <p:spPr>
          <a:xfrm>
            <a:off x="3657600" y="4312918"/>
            <a:ext cx="958218" cy="71628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972434"/>
            <a:ext cx="5869940" cy="391160"/>
          </a:xfrm>
          <a:prstGeom prst="rect">
            <a:avLst/>
          </a:prstGeom>
        </p:spPr>
        <p:txBody>
          <a:bodyPr vert="horz" wrap="square" lIns="0" tIns="12700" rIns="0" bIns="0" rtlCol="0">
            <a:spAutoFit/>
          </a:bodyPr>
          <a:lstStyle/>
          <a:p>
            <a:pPr marL="12700">
              <a:lnSpc>
                <a:spcPct val="100000"/>
              </a:lnSpc>
              <a:spcBef>
                <a:spcPts val="100"/>
              </a:spcBef>
            </a:pPr>
            <a:r>
              <a:rPr sz="2400" spc="-10" dirty="0"/>
              <a:t>ALTERNATIVE </a:t>
            </a:r>
            <a:r>
              <a:rPr sz="2400" dirty="0"/>
              <a:t>KEYBOARD</a:t>
            </a:r>
            <a:r>
              <a:rPr sz="2400" spc="380" dirty="0"/>
              <a:t> </a:t>
            </a:r>
            <a:r>
              <a:rPr sz="2400" spc="-5" dirty="0"/>
              <a:t>LAYOUTS</a:t>
            </a:r>
            <a:endParaRPr sz="2400"/>
          </a:p>
        </p:txBody>
      </p:sp>
      <p:sp>
        <p:nvSpPr>
          <p:cNvPr id="4" name="object 4"/>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19</a:t>
            </a:fld>
            <a:endParaRPr dirty="0"/>
          </a:p>
        </p:txBody>
      </p:sp>
      <p:sp>
        <p:nvSpPr>
          <p:cNvPr id="3" name="object 3"/>
          <p:cNvSpPr txBox="1"/>
          <p:nvPr/>
        </p:nvSpPr>
        <p:spPr>
          <a:xfrm>
            <a:off x="535940" y="1553663"/>
            <a:ext cx="6866255" cy="3904615"/>
          </a:xfrm>
          <a:prstGeom prst="rect">
            <a:avLst/>
          </a:prstGeom>
        </p:spPr>
        <p:txBody>
          <a:bodyPr vert="horz" wrap="square" lIns="0" tIns="51435" rIns="0" bIns="0" rtlCol="0">
            <a:spAutoFit/>
          </a:bodyPr>
          <a:lstStyle/>
          <a:p>
            <a:pPr marL="12700">
              <a:lnSpc>
                <a:spcPct val="100000"/>
              </a:lnSpc>
              <a:spcBef>
                <a:spcPts val="405"/>
              </a:spcBef>
            </a:pPr>
            <a:r>
              <a:rPr sz="2400" spc="-5" dirty="0">
                <a:latin typeface="Century Schoolbook"/>
                <a:cs typeface="Century Schoolbook"/>
              </a:rPr>
              <a:t>Alphabetic</a:t>
            </a:r>
            <a:endParaRPr sz="2400" dirty="0">
              <a:latin typeface="Century Schoolbook"/>
              <a:cs typeface="Century Schoolbook"/>
            </a:endParaRPr>
          </a:p>
          <a:p>
            <a:pPr marL="652780" indent="-273685">
              <a:lnSpc>
                <a:spcPct val="100000"/>
              </a:lnSpc>
              <a:spcBef>
                <a:spcPts val="229"/>
              </a:spcBef>
              <a:buClr>
                <a:srgbClr val="FE8537"/>
              </a:buClr>
              <a:buSzPct val="80555"/>
              <a:buFont typeface="Wingdings 2"/>
              <a:buChar char=""/>
              <a:tabLst>
                <a:tab pos="652780" algn="l"/>
                <a:tab pos="653415" algn="l"/>
              </a:tabLst>
            </a:pPr>
            <a:r>
              <a:rPr sz="1800" dirty="0">
                <a:latin typeface="Century Schoolbook"/>
                <a:cs typeface="Century Schoolbook"/>
              </a:rPr>
              <a:t>keys arranged in </a:t>
            </a:r>
            <a:r>
              <a:rPr sz="1800" spc="-5" dirty="0">
                <a:latin typeface="Century Schoolbook"/>
                <a:cs typeface="Century Schoolbook"/>
              </a:rPr>
              <a:t>alphabetic</a:t>
            </a:r>
            <a:r>
              <a:rPr sz="1800" spc="-40" dirty="0">
                <a:latin typeface="Century Schoolbook"/>
                <a:cs typeface="Century Schoolbook"/>
              </a:rPr>
              <a:t> </a:t>
            </a:r>
            <a:r>
              <a:rPr sz="1800" dirty="0">
                <a:latin typeface="Century Schoolbook"/>
                <a:cs typeface="Century Schoolbook"/>
              </a:rPr>
              <a:t>order</a:t>
            </a:r>
          </a:p>
          <a:p>
            <a:pPr marL="652780" indent="-273685">
              <a:lnSpc>
                <a:spcPct val="100000"/>
              </a:lnSpc>
              <a:spcBef>
                <a:spcPts val="215"/>
              </a:spcBef>
              <a:buClr>
                <a:srgbClr val="FE8537"/>
              </a:buClr>
              <a:buSzPct val="80555"/>
              <a:buFont typeface="Wingdings 2"/>
              <a:buChar char=""/>
              <a:tabLst>
                <a:tab pos="652780" algn="l"/>
                <a:tab pos="653415" algn="l"/>
              </a:tabLst>
            </a:pPr>
            <a:r>
              <a:rPr sz="1800" dirty="0">
                <a:latin typeface="Century Schoolbook"/>
                <a:cs typeface="Century Schoolbook"/>
              </a:rPr>
              <a:t>not </a:t>
            </a:r>
            <a:r>
              <a:rPr sz="1800" spc="-5" dirty="0">
                <a:latin typeface="Century Schoolbook"/>
                <a:cs typeface="Century Schoolbook"/>
              </a:rPr>
              <a:t>faster </a:t>
            </a:r>
            <a:r>
              <a:rPr sz="1800" dirty="0">
                <a:latin typeface="Century Schoolbook"/>
                <a:cs typeface="Century Schoolbook"/>
              </a:rPr>
              <a:t>for </a:t>
            </a:r>
            <a:r>
              <a:rPr sz="1800" spc="-5" dirty="0">
                <a:latin typeface="Century Schoolbook"/>
                <a:cs typeface="Century Schoolbook"/>
              </a:rPr>
              <a:t>trained </a:t>
            </a:r>
            <a:r>
              <a:rPr sz="1800" spc="-10" dirty="0">
                <a:latin typeface="Century Schoolbook"/>
                <a:cs typeface="Century Schoolbook"/>
              </a:rPr>
              <a:t>typists</a:t>
            </a:r>
            <a:endParaRPr sz="1800" dirty="0">
              <a:latin typeface="Century Schoolbook"/>
              <a:cs typeface="Century Schoolbook"/>
            </a:endParaRPr>
          </a:p>
          <a:p>
            <a:pPr marL="652780" indent="-273685">
              <a:lnSpc>
                <a:spcPct val="100000"/>
              </a:lnSpc>
              <a:spcBef>
                <a:spcPts val="215"/>
              </a:spcBef>
              <a:buClr>
                <a:srgbClr val="FE8537"/>
              </a:buClr>
              <a:buSzPct val="80555"/>
              <a:buFont typeface="Wingdings 2"/>
              <a:buChar char=""/>
              <a:tabLst>
                <a:tab pos="652780" algn="l"/>
                <a:tab pos="653415" algn="l"/>
              </a:tabLst>
            </a:pPr>
            <a:r>
              <a:rPr sz="1800" dirty="0">
                <a:latin typeface="Century Schoolbook"/>
                <a:cs typeface="Century Schoolbook"/>
              </a:rPr>
              <a:t>not </a:t>
            </a:r>
            <a:r>
              <a:rPr sz="1800" spc="-5" dirty="0">
                <a:latin typeface="Century Schoolbook"/>
                <a:cs typeface="Century Schoolbook"/>
              </a:rPr>
              <a:t>faster </a:t>
            </a:r>
            <a:r>
              <a:rPr sz="1800" dirty="0">
                <a:latin typeface="Century Schoolbook"/>
                <a:cs typeface="Century Schoolbook"/>
              </a:rPr>
              <a:t>for </a:t>
            </a:r>
            <a:r>
              <a:rPr sz="1800" spc="-5" dirty="0">
                <a:latin typeface="Century Schoolbook"/>
                <a:cs typeface="Century Schoolbook"/>
              </a:rPr>
              <a:t>beginners</a:t>
            </a:r>
            <a:r>
              <a:rPr sz="1800" spc="-10" dirty="0">
                <a:latin typeface="Century Schoolbook"/>
                <a:cs typeface="Century Schoolbook"/>
              </a:rPr>
              <a:t> </a:t>
            </a:r>
            <a:r>
              <a:rPr sz="1800" spc="-5" dirty="0">
                <a:latin typeface="Century Schoolbook"/>
                <a:cs typeface="Century Schoolbook"/>
              </a:rPr>
              <a:t>either!</a:t>
            </a:r>
            <a:endParaRPr sz="1800" dirty="0">
              <a:latin typeface="Century Schoolbook"/>
              <a:cs typeface="Century Schoolbook"/>
            </a:endParaRPr>
          </a:p>
          <a:p>
            <a:pPr>
              <a:lnSpc>
                <a:spcPct val="100000"/>
              </a:lnSpc>
              <a:spcBef>
                <a:spcPts val="10"/>
              </a:spcBef>
              <a:buClr>
                <a:srgbClr val="FE8537"/>
              </a:buClr>
              <a:buFont typeface="Wingdings 2"/>
              <a:buChar char=""/>
            </a:pPr>
            <a:endParaRPr sz="2900" dirty="0">
              <a:latin typeface="Century Schoolbook"/>
              <a:cs typeface="Century Schoolbook"/>
            </a:endParaRPr>
          </a:p>
          <a:p>
            <a:pPr marL="12700">
              <a:lnSpc>
                <a:spcPct val="100000"/>
              </a:lnSpc>
            </a:pPr>
            <a:r>
              <a:rPr sz="2400" dirty="0">
                <a:latin typeface="Century Schoolbook"/>
                <a:cs typeface="Century Schoolbook"/>
              </a:rPr>
              <a:t>Dvorak</a:t>
            </a:r>
          </a:p>
          <a:p>
            <a:pPr marL="652780" indent="-273685">
              <a:lnSpc>
                <a:spcPct val="100000"/>
              </a:lnSpc>
              <a:spcBef>
                <a:spcPts val="225"/>
              </a:spcBef>
              <a:buClr>
                <a:srgbClr val="FE8537"/>
              </a:buClr>
              <a:buSzPct val="80555"/>
              <a:buFont typeface="Wingdings 2"/>
              <a:buChar char=""/>
              <a:tabLst>
                <a:tab pos="652780" algn="l"/>
                <a:tab pos="653415" algn="l"/>
              </a:tabLst>
            </a:pPr>
            <a:r>
              <a:rPr sz="1800" dirty="0">
                <a:latin typeface="Century Schoolbook"/>
                <a:cs typeface="Century Schoolbook"/>
              </a:rPr>
              <a:t>common </a:t>
            </a:r>
            <a:r>
              <a:rPr sz="1800" spc="-5" dirty="0">
                <a:latin typeface="Century Schoolbook"/>
                <a:cs typeface="Century Schoolbook"/>
              </a:rPr>
              <a:t>letters </a:t>
            </a:r>
            <a:r>
              <a:rPr sz="1800" dirty="0">
                <a:latin typeface="Century Schoolbook"/>
                <a:cs typeface="Century Schoolbook"/>
              </a:rPr>
              <a:t>under </a:t>
            </a:r>
            <a:r>
              <a:rPr sz="1800" spc="-5" dirty="0">
                <a:latin typeface="Century Schoolbook"/>
                <a:cs typeface="Century Schoolbook"/>
              </a:rPr>
              <a:t>dominant</a:t>
            </a:r>
            <a:r>
              <a:rPr sz="1800" dirty="0">
                <a:latin typeface="Century Schoolbook"/>
                <a:cs typeface="Century Schoolbook"/>
              </a:rPr>
              <a:t> fingers</a:t>
            </a:r>
          </a:p>
          <a:p>
            <a:pPr marL="652780" indent="-273685">
              <a:lnSpc>
                <a:spcPct val="100000"/>
              </a:lnSpc>
              <a:spcBef>
                <a:spcPts val="219"/>
              </a:spcBef>
              <a:buClr>
                <a:srgbClr val="FE8537"/>
              </a:buClr>
              <a:buSzPct val="80555"/>
              <a:buFont typeface="Wingdings 2"/>
              <a:buChar char=""/>
              <a:tabLst>
                <a:tab pos="652780" algn="l"/>
                <a:tab pos="653415" algn="l"/>
              </a:tabLst>
            </a:pPr>
            <a:r>
              <a:rPr sz="1800" spc="-10" dirty="0">
                <a:latin typeface="Century Schoolbook"/>
                <a:cs typeface="Century Schoolbook"/>
              </a:rPr>
              <a:t>biased </a:t>
            </a:r>
            <a:r>
              <a:rPr sz="1800" spc="-5" dirty="0">
                <a:latin typeface="Century Schoolbook"/>
                <a:cs typeface="Century Schoolbook"/>
              </a:rPr>
              <a:t>towards </a:t>
            </a:r>
            <a:r>
              <a:rPr sz="1800" dirty="0">
                <a:latin typeface="Century Schoolbook"/>
                <a:cs typeface="Century Schoolbook"/>
              </a:rPr>
              <a:t>right</a:t>
            </a:r>
            <a:r>
              <a:rPr sz="1800" spc="20" dirty="0">
                <a:latin typeface="Century Schoolbook"/>
                <a:cs typeface="Century Schoolbook"/>
              </a:rPr>
              <a:t> </a:t>
            </a:r>
            <a:r>
              <a:rPr sz="1800" dirty="0">
                <a:latin typeface="Century Schoolbook"/>
                <a:cs typeface="Century Schoolbook"/>
              </a:rPr>
              <a:t>hand</a:t>
            </a:r>
          </a:p>
          <a:p>
            <a:pPr marL="652780" indent="-273685">
              <a:lnSpc>
                <a:spcPct val="100000"/>
              </a:lnSpc>
              <a:spcBef>
                <a:spcPts val="215"/>
              </a:spcBef>
              <a:buClr>
                <a:srgbClr val="FE8537"/>
              </a:buClr>
              <a:buSzPct val="80555"/>
              <a:buFont typeface="Wingdings 2"/>
              <a:buChar char=""/>
              <a:tabLst>
                <a:tab pos="652780" algn="l"/>
                <a:tab pos="653415" algn="l"/>
              </a:tabLst>
            </a:pPr>
            <a:r>
              <a:rPr sz="1800" dirty="0">
                <a:latin typeface="Century Schoolbook"/>
                <a:cs typeface="Century Schoolbook"/>
              </a:rPr>
              <a:t>common </a:t>
            </a:r>
            <a:r>
              <a:rPr sz="1800" spc="-5" dirty="0">
                <a:latin typeface="Century Schoolbook"/>
                <a:cs typeface="Century Schoolbook"/>
              </a:rPr>
              <a:t>combinations </a:t>
            </a:r>
            <a:r>
              <a:rPr sz="1800" dirty="0">
                <a:latin typeface="Century Schoolbook"/>
                <a:cs typeface="Century Schoolbook"/>
              </a:rPr>
              <a:t>of </a:t>
            </a:r>
            <a:r>
              <a:rPr sz="1800" spc="-5" dirty="0">
                <a:latin typeface="Century Schoolbook"/>
                <a:cs typeface="Century Schoolbook"/>
              </a:rPr>
              <a:t>letters alternate between</a:t>
            </a:r>
            <a:r>
              <a:rPr sz="1800" dirty="0">
                <a:latin typeface="Century Schoolbook"/>
                <a:cs typeface="Century Schoolbook"/>
              </a:rPr>
              <a:t> hands</a:t>
            </a:r>
          </a:p>
          <a:p>
            <a:pPr marL="652780" indent="-273685">
              <a:lnSpc>
                <a:spcPct val="100000"/>
              </a:lnSpc>
              <a:spcBef>
                <a:spcPts val="219"/>
              </a:spcBef>
              <a:buClr>
                <a:srgbClr val="FE8537"/>
              </a:buClr>
              <a:buSzPct val="80555"/>
              <a:buFont typeface="Wingdings 2"/>
              <a:buChar char=""/>
              <a:tabLst>
                <a:tab pos="652780" algn="l"/>
                <a:tab pos="653415" algn="l"/>
              </a:tabLst>
            </a:pPr>
            <a:r>
              <a:rPr sz="1800" spc="-10" dirty="0">
                <a:latin typeface="Century Schoolbook"/>
                <a:cs typeface="Century Schoolbook"/>
              </a:rPr>
              <a:t>10-15% </a:t>
            </a:r>
            <a:r>
              <a:rPr sz="1800" spc="-5" dirty="0">
                <a:latin typeface="Century Schoolbook"/>
                <a:cs typeface="Century Schoolbook"/>
              </a:rPr>
              <a:t>improvement </a:t>
            </a:r>
            <a:r>
              <a:rPr sz="1800" dirty="0">
                <a:latin typeface="Century Schoolbook"/>
                <a:cs typeface="Century Schoolbook"/>
              </a:rPr>
              <a:t>in </a:t>
            </a:r>
            <a:r>
              <a:rPr sz="1800" spc="-5" dirty="0">
                <a:latin typeface="Century Schoolbook"/>
                <a:cs typeface="Century Schoolbook"/>
              </a:rPr>
              <a:t>speed and </a:t>
            </a:r>
            <a:r>
              <a:rPr sz="1800" dirty="0">
                <a:latin typeface="Century Schoolbook"/>
                <a:cs typeface="Century Schoolbook"/>
              </a:rPr>
              <a:t>reduction in</a:t>
            </a:r>
            <a:r>
              <a:rPr sz="1800" spc="-15" dirty="0">
                <a:latin typeface="Century Schoolbook"/>
                <a:cs typeface="Century Schoolbook"/>
              </a:rPr>
              <a:t> </a:t>
            </a:r>
            <a:r>
              <a:rPr sz="1800" spc="-5" dirty="0">
                <a:latin typeface="Century Schoolbook"/>
                <a:cs typeface="Century Schoolbook"/>
              </a:rPr>
              <a:t>fatigue</a:t>
            </a:r>
            <a:endParaRPr sz="1800" dirty="0">
              <a:latin typeface="Century Schoolbook"/>
              <a:cs typeface="Century Schoolbook"/>
            </a:endParaRPr>
          </a:p>
          <a:p>
            <a:pPr marL="652780" marR="5080" indent="-273050">
              <a:lnSpc>
                <a:spcPts val="1939"/>
              </a:lnSpc>
              <a:spcBef>
                <a:spcPts val="459"/>
              </a:spcBef>
              <a:buClr>
                <a:srgbClr val="FE8537"/>
              </a:buClr>
              <a:buSzPct val="80555"/>
              <a:buFont typeface="Wingdings 2"/>
              <a:buChar char=""/>
              <a:tabLst>
                <a:tab pos="652780" algn="l"/>
                <a:tab pos="653415" algn="l"/>
              </a:tabLst>
            </a:pPr>
            <a:r>
              <a:rPr sz="1800" spc="-5" dirty="0">
                <a:latin typeface="Century Schoolbook"/>
                <a:cs typeface="Century Schoolbook"/>
              </a:rPr>
              <a:t>But </a:t>
            </a:r>
            <a:r>
              <a:rPr sz="1800" dirty="0">
                <a:latin typeface="Century Schoolbook"/>
                <a:cs typeface="Century Schoolbook"/>
              </a:rPr>
              <a:t>- </a:t>
            </a:r>
            <a:r>
              <a:rPr sz="1800" spc="-5" dirty="0">
                <a:latin typeface="Century Schoolbook"/>
                <a:cs typeface="Century Schoolbook"/>
              </a:rPr>
              <a:t>large social </a:t>
            </a:r>
            <a:r>
              <a:rPr sz="1800" spc="-10" dirty="0">
                <a:latin typeface="Century Schoolbook"/>
                <a:cs typeface="Century Schoolbook"/>
              </a:rPr>
              <a:t>base </a:t>
            </a:r>
            <a:r>
              <a:rPr sz="1800" dirty="0">
                <a:latin typeface="Century Schoolbook"/>
                <a:cs typeface="Century Schoolbook"/>
              </a:rPr>
              <a:t>of </a:t>
            </a:r>
            <a:r>
              <a:rPr sz="1800" spc="-5" dirty="0">
                <a:latin typeface="Century Schoolbook"/>
                <a:cs typeface="Century Schoolbook"/>
              </a:rPr>
              <a:t>QWERTY typists produce market  pressures </a:t>
            </a:r>
            <a:r>
              <a:rPr sz="1800" dirty="0">
                <a:latin typeface="Century Schoolbook"/>
                <a:cs typeface="Century Schoolbook"/>
              </a:rPr>
              <a:t>not </a:t>
            </a:r>
            <a:r>
              <a:rPr sz="1800" spc="-5" dirty="0">
                <a:latin typeface="Century Schoolbook"/>
                <a:cs typeface="Century Schoolbook"/>
              </a:rPr>
              <a:t>to</a:t>
            </a:r>
            <a:r>
              <a:rPr sz="1800" dirty="0">
                <a:latin typeface="Century Schoolbook"/>
                <a:cs typeface="Century Schoolbook"/>
              </a:rPr>
              <a:t> change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896234"/>
            <a:ext cx="2725420" cy="482600"/>
          </a:xfrm>
          <a:prstGeom prst="rect">
            <a:avLst/>
          </a:prstGeom>
        </p:spPr>
        <p:txBody>
          <a:bodyPr vert="horz" wrap="square" lIns="0" tIns="12700" rIns="0" bIns="0" rtlCol="0">
            <a:spAutoFit/>
          </a:bodyPr>
          <a:lstStyle/>
          <a:p>
            <a:pPr marL="12700">
              <a:lnSpc>
                <a:spcPct val="100000"/>
              </a:lnSpc>
              <a:spcBef>
                <a:spcPts val="100"/>
              </a:spcBef>
            </a:pPr>
            <a:r>
              <a:rPr sz="3000" dirty="0"/>
              <a:t>T</a:t>
            </a:r>
            <a:r>
              <a:rPr sz="2400" dirty="0"/>
              <a:t>HE</a:t>
            </a:r>
            <a:r>
              <a:rPr sz="2400" spc="90" dirty="0"/>
              <a:t> </a:t>
            </a:r>
            <a:r>
              <a:rPr sz="3000" spc="-5" dirty="0"/>
              <a:t>K</a:t>
            </a:r>
            <a:r>
              <a:rPr sz="2400" spc="-5" dirty="0"/>
              <a:t>EYBOARD</a:t>
            </a:r>
            <a:endParaRPr sz="2400"/>
          </a:p>
        </p:txBody>
      </p:sp>
      <p:sp>
        <p:nvSpPr>
          <p:cNvPr id="3" name="object 3"/>
          <p:cNvSpPr txBox="1"/>
          <p:nvPr/>
        </p:nvSpPr>
        <p:spPr>
          <a:xfrm>
            <a:off x="535940" y="1555745"/>
            <a:ext cx="7312025" cy="3870325"/>
          </a:xfrm>
          <a:prstGeom prst="rect">
            <a:avLst/>
          </a:prstGeom>
        </p:spPr>
        <p:txBody>
          <a:bodyPr vert="horz" wrap="square" lIns="0" tIns="85725" rIns="0" bIns="0" rtlCol="0">
            <a:spAutoFit/>
          </a:bodyPr>
          <a:lstStyle/>
          <a:p>
            <a:pPr marL="285115" marR="5080" indent="-273050" algn="just">
              <a:lnSpc>
                <a:spcPct val="80000"/>
              </a:lnSpc>
              <a:spcBef>
                <a:spcPts val="675"/>
              </a:spcBef>
              <a:buClr>
                <a:srgbClr val="FE8537"/>
              </a:buClr>
              <a:buSzPct val="68750"/>
              <a:buFont typeface="Wingdings"/>
              <a:buChar char=""/>
              <a:tabLst>
                <a:tab pos="285750" algn="l"/>
              </a:tabLst>
            </a:pPr>
            <a:r>
              <a:rPr sz="2400" dirty="0">
                <a:latin typeface="Century Schoolbook"/>
                <a:cs typeface="Century Schoolbook"/>
              </a:rPr>
              <a:t>A computer keyboard </a:t>
            </a:r>
            <a:r>
              <a:rPr sz="2400" spc="-10" dirty="0">
                <a:latin typeface="Century Schoolbook"/>
                <a:cs typeface="Century Schoolbook"/>
              </a:rPr>
              <a:t>is </a:t>
            </a:r>
            <a:r>
              <a:rPr sz="2400" dirty="0">
                <a:latin typeface="Century Schoolbook"/>
                <a:cs typeface="Century Schoolbook"/>
              </a:rPr>
              <a:t>a </a:t>
            </a:r>
            <a:r>
              <a:rPr sz="2400" spc="-5" dirty="0">
                <a:latin typeface="Century Schoolbook"/>
                <a:cs typeface="Century Schoolbook"/>
              </a:rPr>
              <a:t>hardware device </a:t>
            </a:r>
            <a:r>
              <a:rPr sz="2400" spc="-10" dirty="0">
                <a:latin typeface="Century Schoolbook"/>
                <a:cs typeface="Century Schoolbook"/>
              </a:rPr>
              <a:t>that  </a:t>
            </a:r>
            <a:r>
              <a:rPr sz="2400" spc="-5" dirty="0">
                <a:latin typeface="Century Schoolbook"/>
                <a:cs typeface="Century Schoolbook"/>
              </a:rPr>
              <a:t>functions </a:t>
            </a:r>
            <a:r>
              <a:rPr sz="2400" spc="-10" dirty="0">
                <a:latin typeface="Century Schoolbook"/>
                <a:cs typeface="Century Schoolbook"/>
              </a:rPr>
              <a:t>in </a:t>
            </a:r>
            <a:r>
              <a:rPr sz="2400" spc="-5" dirty="0">
                <a:latin typeface="Century Schoolbook"/>
                <a:cs typeface="Century Schoolbook"/>
              </a:rPr>
              <a:t>accordance </a:t>
            </a:r>
            <a:r>
              <a:rPr sz="2400" dirty="0">
                <a:latin typeface="Century Schoolbook"/>
                <a:cs typeface="Century Schoolbook"/>
              </a:rPr>
              <a:t>to </a:t>
            </a:r>
            <a:r>
              <a:rPr sz="2400" spc="-5" dirty="0">
                <a:latin typeface="Century Schoolbook"/>
                <a:cs typeface="Century Schoolbook"/>
              </a:rPr>
              <a:t>the instructions made  by the user. It comprises circuits, switches </a:t>
            </a:r>
            <a:r>
              <a:rPr sz="2400" spc="-10" dirty="0">
                <a:latin typeface="Century Schoolbook"/>
                <a:cs typeface="Century Schoolbook"/>
              </a:rPr>
              <a:t>and  </a:t>
            </a:r>
            <a:r>
              <a:rPr sz="2400" spc="-5" dirty="0">
                <a:latin typeface="Century Schoolbook"/>
                <a:cs typeface="Century Schoolbook"/>
              </a:rPr>
              <a:t>processors that help </a:t>
            </a:r>
            <a:r>
              <a:rPr sz="2400" dirty="0">
                <a:latin typeface="Century Schoolbook"/>
                <a:cs typeface="Century Schoolbook"/>
              </a:rPr>
              <a:t>in </a:t>
            </a:r>
            <a:r>
              <a:rPr sz="2400" spc="-5" dirty="0">
                <a:latin typeface="Century Schoolbook"/>
                <a:cs typeface="Century Schoolbook"/>
              </a:rPr>
              <a:t>transferring keystroke  messages </a:t>
            </a:r>
            <a:r>
              <a:rPr sz="2400" dirty="0">
                <a:latin typeface="Century Schoolbook"/>
                <a:cs typeface="Century Schoolbook"/>
              </a:rPr>
              <a:t>to </a:t>
            </a:r>
            <a:r>
              <a:rPr sz="2400" spc="-5" dirty="0">
                <a:latin typeface="Century Schoolbook"/>
                <a:cs typeface="Century Schoolbook"/>
              </a:rPr>
              <a:t>the </a:t>
            </a:r>
            <a:r>
              <a:rPr sz="2400" dirty="0">
                <a:latin typeface="Century Schoolbook"/>
                <a:cs typeface="Century Schoolbook"/>
              </a:rPr>
              <a:t>computer.</a:t>
            </a:r>
          </a:p>
          <a:p>
            <a:pPr>
              <a:lnSpc>
                <a:spcPct val="100000"/>
              </a:lnSpc>
              <a:spcBef>
                <a:spcPts val="45"/>
              </a:spcBef>
              <a:buClr>
                <a:srgbClr val="FE8537"/>
              </a:buClr>
              <a:buFont typeface="Wingdings"/>
              <a:buChar char=""/>
            </a:pPr>
            <a:endParaRPr sz="2400" dirty="0">
              <a:latin typeface="Century Schoolbook"/>
              <a:cs typeface="Century Schoolbook"/>
            </a:endParaRPr>
          </a:p>
          <a:p>
            <a:pPr marL="285115" indent="-273050" algn="just">
              <a:lnSpc>
                <a:spcPct val="100000"/>
              </a:lnSpc>
              <a:buClr>
                <a:srgbClr val="FE8537"/>
              </a:buClr>
              <a:buSzPct val="68750"/>
              <a:buFont typeface="Wingdings"/>
              <a:buChar char=""/>
              <a:tabLst>
                <a:tab pos="285750" algn="l"/>
              </a:tabLst>
            </a:pPr>
            <a:r>
              <a:rPr sz="2400" dirty="0">
                <a:latin typeface="Century Schoolbook"/>
                <a:cs typeface="Century Schoolbook"/>
              </a:rPr>
              <a:t>Keyboard skill is call</a:t>
            </a:r>
            <a:r>
              <a:rPr sz="2400" spc="-65" dirty="0">
                <a:latin typeface="Century Schoolbook"/>
                <a:cs typeface="Century Schoolbook"/>
              </a:rPr>
              <a:t> </a:t>
            </a:r>
            <a:r>
              <a:rPr sz="2400" spc="-5" dirty="0">
                <a:latin typeface="Century Schoolbook"/>
                <a:cs typeface="Century Schoolbook"/>
              </a:rPr>
              <a:t>Keyboarding.</a:t>
            </a:r>
            <a:endParaRPr sz="2400" dirty="0">
              <a:latin typeface="Century Schoolbook"/>
              <a:cs typeface="Century Schoolbook"/>
            </a:endParaRPr>
          </a:p>
          <a:p>
            <a:pPr>
              <a:lnSpc>
                <a:spcPct val="100000"/>
              </a:lnSpc>
              <a:spcBef>
                <a:spcPts val="40"/>
              </a:spcBef>
              <a:buClr>
                <a:srgbClr val="FE8537"/>
              </a:buClr>
              <a:buFont typeface="Wingdings"/>
              <a:buChar char=""/>
            </a:pPr>
            <a:endParaRPr sz="2400" dirty="0">
              <a:latin typeface="Century Schoolbook"/>
              <a:cs typeface="Century Schoolbook"/>
            </a:endParaRPr>
          </a:p>
          <a:p>
            <a:pPr marL="285115" indent="-273050" algn="just">
              <a:lnSpc>
                <a:spcPct val="100000"/>
              </a:lnSpc>
              <a:buClr>
                <a:srgbClr val="FE8537"/>
              </a:buClr>
              <a:buSzPct val="68750"/>
              <a:buFont typeface="Wingdings"/>
              <a:buChar char=""/>
              <a:tabLst>
                <a:tab pos="285750" algn="l"/>
              </a:tabLst>
            </a:pPr>
            <a:r>
              <a:rPr sz="2400" dirty="0">
                <a:latin typeface="Century Schoolbook"/>
                <a:cs typeface="Century Schoolbook"/>
              </a:rPr>
              <a:t>Keyboard</a:t>
            </a:r>
            <a:r>
              <a:rPr sz="2400" spc="-10" dirty="0">
                <a:latin typeface="Century Schoolbook"/>
                <a:cs typeface="Century Schoolbook"/>
              </a:rPr>
              <a:t> </a:t>
            </a:r>
            <a:r>
              <a:rPr sz="2400" dirty="0">
                <a:latin typeface="Century Schoolbook"/>
                <a:cs typeface="Century Schoolbook"/>
              </a:rPr>
              <a:t>connector</a:t>
            </a:r>
          </a:p>
          <a:p>
            <a:pPr marL="652780" marR="5080" lvl="1" indent="-273050" algn="just">
              <a:lnSpc>
                <a:spcPts val="2020"/>
              </a:lnSpc>
              <a:spcBef>
                <a:spcPts val="490"/>
              </a:spcBef>
              <a:buClr>
                <a:srgbClr val="FE8537"/>
              </a:buClr>
              <a:buSzPct val="78571"/>
              <a:buFont typeface="Wingdings 2"/>
              <a:buChar char=""/>
              <a:tabLst>
                <a:tab pos="653415" algn="l"/>
              </a:tabLst>
            </a:pPr>
            <a:r>
              <a:rPr sz="2100" dirty="0">
                <a:latin typeface="Century Schoolbook"/>
                <a:cs typeface="Century Schoolbook"/>
              </a:rPr>
              <a:t>Keyboards </a:t>
            </a:r>
            <a:r>
              <a:rPr sz="2100" spc="-10" dirty="0">
                <a:latin typeface="Century Schoolbook"/>
                <a:cs typeface="Century Schoolbook"/>
              </a:rPr>
              <a:t>are </a:t>
            </a:r>
            <a:r>
              <a:rPr sz="2100" spc="-5" dirty="0">
                <a:latin typeface="Century Schoolbook"/>
                <a:cs typeface="Century Schoolbook"/>
              </a:rPr>
              <a:t>generally plugged into the rear of the  CPU, </a:t>
            </a:r>
            <a:r>
              <a:rPr sz="2100" dirty="0">
                <a:latin typeface="Century Schoolbook"/>
                <a:cs typeface="Century Schoolbook"/>
              </a:rPr>
              <a:t>on </a:t>
            </a:r>
            <a:r>
              <a:rPr sz="2100" spc="-5" dirty="0">
                <a:latin typeface="Century Schoolbook"/>
                <a:cs typeface="Century Schoolbook"/>
              </a:rPr>
              <a:t>the motherboard, </a:t>
            </a:r>
            <a:r>
              <a:rPr sz="2100" dirty="0">
                <a:latin typeface="Century Schoolbook"/>
                <a:cs typeface="Century Schoolbook"/>
              </a:rPr>
              <a:t>using a </a:t>
            </a:r>
            <a:r>
              <a:rPr sz="2100" spc="-5" dirty="0">
                <a:latin typeface="Century Schoolbook"/>
                <a:cs typeface="Century Schoolbook"/>
              </a:rPr>
              <a:t>purple </a:t>
            </a:r>
            <a:r>
              <a:rPr sz="2100" dirty="0">
                <a:latin typeface="Century Schoolbook"/>
                <a:cs typeface="Century Schoolbook"/>
              </a:rPr>
              <a:t>PS/2  connector, or on USB</a:t>
            </a:r>
            <a:r>
              <a:rPr sz="2100" spc="5" dirty="0">
                <a:latin typeface="Century Schoolbook"/>
                <a:cs typeface="Century Schoolbook"/>
              </a:rPr>
              <a:t> </a:t>
            </a:r>
            <a:r>
              <a:rPr sz="2100" spc="-5" dirty="0">
                <a:latin typeface="Century Schoolbook"/>
                <a:cs typeface="Century Schoolbook"/>
              </a:rPr>
              <a:t>port.</a:t>
            </a:r>
            <a:endParaRPr sz="2100" dirty="0">
              <a:latin typeface="Century Schoolbook"/>
              <a:cs typeface="Century Schoolbook"/>
            </a:endParaRPr>
          </a:p>
        </p:txBody>
      </p:sp>
      <p:sp>
        <p:nvSpPr>
          <p:cNvPr id="4" name="object 4"/>
          <p:cNvSpPr txBox="1"/>
          <p:nvPr/>
        </p:nvSpPr>
        <p:spPr>
          <a:xfrm>
            <a:off x="8372100" y="5871772"/>
            <a:ext cx="128270" cy="239395"/>
          </a:xfrm>
          <a:prstGeom prst="rect">
            <a:avLst/>
          </a:prstGeom>
        </p:spPr>
        <p:txBody>
          <a:bodyPr vert="horz" wrap="square" lIns="0" tIns="13335" rIns="0" bIns="0" rtlCol="0">
            <a:spAutoFit/>
          </a:bodyPr>
          <a:lstStyle/>
          <a:p>
            <a:pPr marL="12700">
              <a:lnSpc>
                <a:spcPct val="100000"/>
              </a:lnSpc>
              <a:spcBef>
                <a:spcPts val="105"/>
              </a:spcBef>
            </a:pPr>
            <a:r>
              <a:rPr sz="1400" b="1" dirty="0">
                <a:solidFill>
                  <a:srgbClr val="FFFFFF"/>
                </a:solidFill>
                <a:latin typeface="Century Schoolbook"/>
                <a:cs typeface="Century Schoolbook"/>
              </a:rPr>
              <a:t>2</a:t>
            </a:r>
            <a:endParaRPr sz="1400">
              <a:latin typeface="Century Schoolbook"/>
              <a:cs typeface="Century Schoolbook"/>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93451" y="1549649"/>
            <a:ext cx="7351395" cy="3596640"/>
          </a:xfrm>
          <a:prstGeom prst="rect">
            <a:avLst/>
          </a:prstGeom>
        </p:spPr>
        <p:txBody>
          <a:bodyPr vert="horz" wrap="square" lIns="0" tIns="12700" rIns="0" bIns="0" rtlCol="0">
            <a:spAutoFit/>
          </a:bodyPr>
          <a:lstStyle/>
          <a:p>
            <a:pPr marL="12700">
              <a:lnSpc>
                <a:spcPct val="100000"/>
              </a:lnSpc>
              <a:spcBef>
                <a:spcPts val="100"/>
              </a:spcBef>
            </a:pPr>
            <a:r>
              <a:rPr sz="2400" dirty="0">
                <a:latin typeface="Century Schoolbook"/>
                <a:cs typeface="Century Schoolbook"/>
              </a:rPr>
              <a:t>When </a:t>
            </a:r>
            <a:r>
              <a:rPr sz="2400" spc="-5" dirty="0">
                <a:latin typeface="Century Schoolbook"/>
                <a:cs typeface="Century Schoolbook"/>
              </a:rPr>
              <a:t>you press </a:t>
            </a:r>
            <a:r>
              <a:rPr sz="2400" dirty="0">
                <a:latin typeface="Century Schoolbook"/>
                <a:cs typeface="Century Schoolbook"/>
              </a:rPr>
              <a:t>a</a:t>
            </a:r>
            <a:r>
              <a:rPr sz="2400" spc="-50" dirty="0">
                <a:latin typeface="Century Schoolbook"/>
                <a:cs typeface="Century Schoolbook"/>
              </a:rPr>
              <a:t> </a:t>
            </a:r>
            <a:r>
              <a:rPr sz="2400" dirty="0">
                <a:latin typeface="Century Schoolbook"/>
                <a:cs typeface="Century Schoolbook"/>
              </a:rPr>
              <a:t>key:</a:t>
            </a:r>
            <a:endParaRPr sz="2400">
              <a:latin typeface="Century Schoolbook"/>
              <a:cs typeface="Century Schoolbook"/>
            </a:endParaRPr>
          </a:p>
          <a:p>
            <a:pPr>
              <a:lnSpc>
                <a:spcPct val="100000"/>
              </a:lnSpc>
              <a:spcBef>
                <a:spcPts val="25"/>
              </a:spcBef>
            </a:pPr>
            <a:endParaRPr sz="2700">
              <a:latin typeface="Century Schoolbook"/>
              <a:cs typeface="Century Schoolbook"/>
            </a:endParaRPr>
          </a:p>
          <a:p>
            <a:pPr marL="295275" indent="-274955">
              <a:lnSpc>
                <a:spcPct val="100000"/>
              </a:lnSpc>
              <a:buClr>
                <a:srgbClr val="FE8537"/>
              </a:buClr>
              <a:buSzPct val="68750"/>
              <a:buFont typeface="Wingdings"/>
              <a:buChar char=""/>
              <a:tabLst>
                <a:tab pos="295910" algn="l"/>
              </a:tabLst>
            </a:pPr>
            <a:r>
              <a:rPr sz="2400" dirty="0">
                <a:latin typeface="Century Schoolbook"/>
                <a:cs typeface="Century Schoolbook"/>
              </a:rPr>
              <a:t>The keyboard controller </a:t>
            </a:r>
            <a:r>
              <a:rPr sz="2400" spc="-5" dirty="0">
                <a:latin typeface="Century Schoolbook"/>
                <a:cs typeface="Century Schoolbook"/>
              </a:rPr>
              <a:t>detects the</a:t>
            </a:r>
            <a:r>
              <a:rPr sz="2400" spc="-100" dirty="0">
                <a:latin typeface="Century Schoolbook"/>
                <a:cs typeface="Century Schoolbook"/>
              </a:rPr>
              <a:t> </a:t>
            </a:r>
            <a:r>
              <a:rPr sz="2400" dirty="0">
                <a:latin typeface="Century Schoolbook"/>
                <a:cs typeface="Century Schoolbook"/>
              </a:rPr>
              <a:t>keystroke.</a:t>
            </a:r>
            <a:endParaRPr sz="2400">
              <a:latin typeface="Century Schoolbook"/>
              <a:cs typeface="Century Schoolbook"/>
            </a:endParaRPr>
          </a:p>
          <a:p>
            <a:pPr marL="295275" marR="153670" indent="-274955">
              <a:lnSpc>
                <a:spcPct val="100000"/>
              </a:lnSpc>
              <a:spcBef>
                <a:spcPts val="600"/>
              </a:spcBef>
              <a:buClr>
                <a:srgbClr val="FE8537"/>
              </a:buClr>
              <a:buSzPct val="68750"/>
              <a:buFont typeface="Wingdings"/>
              <a:buChar char=""/>
              <a:tabLst>
                <a:tab pos="295910" algn="l"/>
                <a:tab pos="1381760" algn="l"/>
              </a:tabLst>
            </a:pPr>
            <a:r>
              <a:rPr sz="2400" dirty="0">
                <a:latin typeface="Century Schoolbook"/>
                <a:cs typeface="Century Schoolbook"/>
              </a:rPr>
              <a:t>The controller </a:t>
            </a:r>
            <a:r>
              <a:rPr sz="2400" spc="-5" dirty="0">
                <a:latin typeface="Century Schoolbook"/>
                <a:cs typeface="Century Schoolbook"/>
              </a:rPr>
              <a:t>places </a:t>
            </a:r>
            <a:r>
              <a:rPr sz="2400" dirty="0">
                <a:latin typeface="Century Schoolbook"/>
                <a:cs typeface="Century Schoolbook"/>
              </a:rPr>
              <a:t>a scan code in </a:t>
            </a:r>
            <a:r>
              <a:rPr sz="2400" spc="-5" dirty="0">
                <a:latin typeface="Century Schoolbook"/>
                <a:cs typeface="Century Schoolbook"/>
              </a:rPr>
              <a:t>the</a:t>
            </a:r>
            <a:r>
              <a:rPr sz="2400" spc="-195" dirty="0">
                <a:latin typeface="Century Schoolbook"/>
                <a:cs typeface="Century Schoolbook"/>
              </a:rPr>
              <a:t> </a:t>
            </a:r>
            <a:r>
              <a:rPr sz="2400" dirty="0">
                <a:latin typeface="Century Schoolbook"/>
                <a:cs typeface="Century Schoolbook"/>
              </a:rPr>
              <a:t>keyboard  </a:t>
            </a:r>
            <a:r>
              <a:rPr sz="2400" spc="-5" dirty="0">
                <a:latin typeface="Century Schoolbook"/>
                <a:cs typeface="Century Schoolbook"/>
              </a:rPr>
              <a:t>buffer,</a:t>
            </a:r>
            <a:r>
              <a:rPr sz="2400" spc="-5" dirty="0">
                <a:latin typeface="Times New Roman"/>
                <a:cs typeface="Times New Roman"/>
              </a:rPr>
              <a:t>	</a:t>
            </a:r>
            <a:r>
              <a:rPr sz="2400" dirty="0">
                <a:latin typeface="Century Schoolbook"/>
                <a:cs typeface="Century Schoolbook"/>
              </a:rPr>
              <a:t>indicating which key was</a:t>
            </a:r>
            <a:r>
              <a:rPr sz="2400" spc="-105" dirty="0">
                <a:latin typeface="Century Schoolbook"/>
                <a:cs typeface="Century Schoolbook"/>
              </a:rPr>
              <a:t> </a:t>
            </a:r>
            <a:r>
              <a:rPr sz="2400" spc="-5" dirty="0">
                <a:latin typeface="Century Schoolbook"/>
                <a:cs typeface="Century Schoolbook"/>
              </a:rPr>
              <a:t>pressed.</a:t>
            </a:r>
            <a:endParaRPr sz="2400">
              <a:latin typeface="Century Schoolbook"/>
              <a:cs typeface="Century Schoolbook"/>
            </a:endParaRPr>
          </a:p>
          <a:p>
            <a:pPr marL="295275" marR="207645" indent="-274955">
              <a:lnSpc>
                <a:spcPct val="100000"/>
              </a:lnSpc>
              <a:spcBef>
                <a:spcPts val="605"/>
              </a:spcBef>
              <a:buClr>
                <a:srgbClr val="FE8537"/>
              </a:buClr>
              <a:buSzPct val="68750"/>
              <a:buFont typeface="Wingdings"/>
              <a:buChar char=""/>
              <a:tabLst>
                <a:tab pos="295910" algn="l"/>
              </a:tabLst>
            </a:pPr>
            <a:r>
              <a:rPr sz="2400" dirty="0">
                <a:latin typeface="Century Schoolbook"/>
                <a:cs typeface="Century Schoolbook"/>
              </a:rPr>
              <a:t>The keyboard sends </a:t>
            </a:r>
            <a:r>
              <a:rPr sz="2400" spc="-5" dirty="0">
                <a:latin typeface="Century Schoolbook"/>
                <a:cs typeface="Century Schoolbook"/>
              </a:rPr>
              <a:t>the </a:t>
            </a:r>
            <a:r>
              <a:rPr sz="2400" dirty="0">
                <a:latin typeface="Century Schoolbook"/>
                <a:cs typeface="Century Schoolbook"/>
              </a:rPr>
              <a:t>computer </a:t>
            </a:r>
            <a:r>
              <a:rPr sz="2400" spc="-5" dirty="0">
                <a:latin typeface="Century Schoolbook"/>
                <a:cs typeface="Century Schoolbook"/>
              </a:rPr>
              <a:t>an </a:t>
            </a:r>
            <a:r>
              <a:rPr sz="2400" dirty="0">
                <a:latin typeface="Century Schoolbook"/>
                <a:cs typeface="Century Schoolbook"/>
              </a:rPr>
              <a:t>interrupt  request, </a:t>
            </a:r>
            <a:r>
              <a:rPr sz="2400" spc="-5" dirty="0">
                <a:latin typeface="Century Schoolbook"/>
                <a:cs typeface="Century Schoolbook"/>
              </a:rPr>
              <a:t>telling the CPU </a:t>
            </a:r>
            <a:r>
              <a:rPr sz="2400" dirty="0">
                <a:latin typeface="Century Schoolbook"/>
                <a:cs typeface="Century Schoolbook"/>
              </a:rPr>
              <a:t>to </a:t>
            </a:r>
            <a:r>
              <a:rPr sz="2400" spc="-5" dirty="0">
                <a:latin typeface="Century Schoolbook"/>
                <a:cs typeface="Century Schoolbook"/>
              </a:rPr>
              <a:t>accept the</a:t>
            </a:r>
            <a:r>
              <a:rPr sz="2400" spc="-130" dirty="0">
                <a:latin typeface="Century Schoolbook"/>
                <a:cs typeface="Century Schoolbook"/>
              </a:rPr>
              <a:t> </a:t>
            </a:r>
            <a:r>
              <a:rPr sz="2400" dirty="0">
                <a:latin typeface="Century Schoolbook"/>
                <a:cs typeface="Century Schoolbook"/>
              </a:rPr>
              <a:t>keystroke.</a:t>
            </a:r>
            <a:endParaRPr sz="2400">
              <a:latin typeface="Century Schoolbook"/>
              <a:cs typeface="Century Schoolbook"/>
            </a:endParaRPr>
          </a:p>
          <a:p>
            <a:pPr marL="295275" marR="5080" indent="-274955">
              <a:lnSpc>
                <a:spcPct val="100000"/>
              </a:lnSpc>
              <a:spcBef>
                <a:spcPts val="600"/>
              </a:spcBef>
              <a:buClr>
                <a:srgbClr val="FE8537"/>
              </a:buClr>
              <a:buSzPct val="68750"/>
              <a:buFont typeface="Wingdings"/>
              <a:buChar char=""/>
              <a:tabLst>
                <a:tab pos="295910" algn="l"/>
              </a:tabLst>
            </a:pPr>
            <a:r>
              <a:rPr sz="2400" dirty="0">
                <a:latin typeface="Century Schoolbook"/>
                <a:cs typeface="Century Schoolbook"/>
              </a:rPr>
              <a:t>Operating system responds </a:t>
            </a:r>
            <a:r>
              <a:rPr sz="2400" spc="-5" dirty="0">
                <a:latin typeface="Century Schoolbook"/>
                <a:cs typeface="Century Schoolbook"/>
              </a:rPr>
              <a:t>Controller </a:t>
            </a:r>
            <a:r>
              <a:rPr sz="2400" dirty="0">
                <a:latin typeface="Century Schoolbook"/>
                <a:cs typeface="Century Schoolbook"/>
              </a:rPr>
              <a:t>repeats</a:t>
            </a:r>
            <a:r>
              <a:rPr sz="2400" spc="-155" dirty="0">
                <a:latin typeface="Century Schoolbook"/>
                <a:cs typeface="Century Schoolbook"/>
              </a:rPr>
              <a:t> </a:t>
            </a:r>
            <a:r>
              <a:rPr sz="2400" spc="-5" dirty="0">
                <a:latin typeface="Century Schoolbook"/>
                <a:cs typeface="Century Schoolbook"/>
              </a:rPr>
              <a:t>the  </a:t>
            </a:r>
            <a:r>
              <a:rPr sz="2400" dirty="0">
                <a:latin typeface="Century Schoolbook"/>
                <a:cs typeface="Century Schoolbook"/>
              </a:rPr>
              <a:t>letter if</a:t>
            </a:r>
            <a:r>
              <a:rPr sz="2400" spc="-20" dirty="0">
                <a:latin typeface="Century Schoolbook"/>
                <a:cs typeface="Century Schoolbook"/>
              </a:rPr>
              <a:t> </a:t>
            </a:r>
            <a:r>
              <a:rPr sz="2400" dirty="0">
                <a:latin typeface="Century Schoolbook"/>
                <a:cs typeface="Century Schoolbook"/>
              </a:rPr>
              <a:t>held</a:t>
            </a:r>
            <a:endParaRPr sz="2400">
              <a:latin typeface="Century Schoolbook"/>
              <a:cs typeface="Century Schoolbook"/>
            </a:endParaRPr>
          </a:p>
        </p:txBody>
      </p:sp>
      <p:sp>
        <p:nvSpPr>
          <p:cNvPr id="4" name="object 4"/>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20</a:t>
            </a:fld>
            <a:endParaRPr dirty="0"/>
          </a:p>
        </p:txBody>
      </p:sp>
      <p:sp>
        <p:nvSpPr>
          <p:cNvPr id="3" name="object 3"/>
          <p:cNvSpPr txBox="1">
            <a:spLocks noGrp="1"/>
          </p:cNvSpPr>
          <p:nvPr>
            <p:ph type="title"/>
          </p:nvPr>
        </p:nvSpPr>
        <p:spPr>
          <a:xfrm>
            <a:off x="944682" y="712973"/>
            <a:ext cx="7586980" cy="482600"/>
          </a:xfrm>
          <a:prstGeom prst="rect">
            <a:avLst/>
          </a:prstGeom>
        </p:spPr>
        <p:txBody>
          <a:bodyPr vert="horz" wrap="square" lIns="0" tIns="12700" rIns="0" bIns="0" rtlCol="0">
            <a:spAutoFit/>
          </a:bodyPr>
          <a:lstStyle/>
          <a:p>
            <a:pPr marL="12700">
              <a:lnSpc>
                <a:spcPct val="100000"/>
              </a:lnSpc>
              <a:spcBef>
                <a:spcPts val="100"/>
              </a:spcBef>
            </a:pPr>
            <a:r>
              <a:rPr sz="3000" dirty="0"/>
              <a:t>T</a:t>
            </a:r>
            <a:r>
              <a:rPr sz="2400" dirty="0"/>
              <a:t>HE </a:t>
            </a:r>
            <a:r>
              <a:rPr sz="3000" spc="-5" dirty="0"/>
              <a:t>K</a:t>
            </a:r>
            <a:r>
              <a:rPr sz="2400" spc="-5" dirty="0"/>
              <a:t>EYBOARD </a:t>
            </a:r>
            <a:r>
              <a:rPr sz="3000" dirty="0"/>
              <a:t>- H</a:t>
            </a:r>
            <a:r>
              <a:rPr sz="2400" dirty="0"/>
              <a:t>OW A </a:t>
            </a:r>
            <a:r>
              <a:rPr sz="3000" spc="-5" dirty="0"/>
              <a:t>K</a:t>
            </a:r>
            <a:r>
              <a:rPr sz="2400" spc="-5" dirty="0"/>
              <a:t>EYBOARD</a:t>
            </a:r>
            <a:r>
              <a:rPr sz="2400" spc="165" dirty="0"/>
              <a:t> </a:t>
            </a:r>
            <a:r>
              <a:rPr sz="3000" spc="-5" dirty="0"/>
              <a:t>W</a:t>
            </a:r>
            <a:r>
              <a:rPr sz="2400" spc="-5" dirty="0"/>
              <a:t>ORKS</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894710"/>
            <a:ext cx="5709920" cy="482600"/>
          </a:xfrm>
          <a:prstGeom prst="rect">
            <a:avLst/>
          </a:prstGeom>
        </p:spPr>
        <p:txBody>
          <a:bodyPr vert="horz" wrap="square" lIns="0" tIns="12700" rIns="0" bIns="0" rtlCol="0">
            <a:spAutoFit/>
          </a:bodyPr>
          <a:lstStyle/>
          <a:p>
            <a:pPr marL="12700">
              <a:lnSpc>
                <a:spcPct val="100000"/>
              </a:lnSpc>
              <a:spcBef>
                <a:spcPts val="100"/>
              </a:spcBef>
            </a:pPr>
            <a:r>
              <a:rPr sz="3000" b="1" spc="-5" dirty="0">
                <a:latin typeface="Century Schoolbook"/>
                <a:cs typeface="Century Schoolbook"/>
              </a:rPr>
              <a:t>T</a:t>
            </a:r>
            <a:r>
              <a:rPr sz="2400" b="1" spc="-5" dirty="0">
                <a:latin typeface="Century Schoolbook"/>
                <a:cs typeface="Century Schoolbook"/>
              </a:rPr>
              <a:t>YPES </a:t>
            </a:r>
            <a:r>
              <a:rPr sz="2400" b="1" dirty="0">
                <a:latin typeface="Century Schoolbook"/>
                <a:cs typeface="Century Schoolbook"/>
              </a:rPr>
              <a:t>OF KEYBOARD</a:t>
            </a:r>
            <a:r>
              <a:rPr sz="2400" b="1" spc="465" dirty="0">
                <a:latin typeface="Century Schoolbook"/>
                <a:cs typeface="Century Schoolbook"/>
              </a:rPr>
              <a:t> </a:t>
            </a:r>
            <a:r>
              <a:rPr sz="2400" b="1" spc="-5" dirty="0">
                <a:latin typeface="Century Schoolbook"/>
                <a:cs typeface="Century Schoolbook"/>
              </a:rPr>
              <a:t>SWITCHES</a:t>
            </a:r>
            <a:endParaRPr sz="2400">
              <a:latin typeface="Century Schoolbook"/>
              <a:cs typeface="Century Schoolbook"/>
            </a:endParaRPr>
          </a:p>
        </p:txBody>
      </p:sp>
      <p:sp>
        <p:nvSpPr>
          <p:cNvPr id="4" name="object 4"/>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21</a:t>
            </a:fld>
            <a:endParaRPr dirty="0"/>
          </a:p>
        </p:txBody>
      </p:sp>
      <p:sp>
        <p:nvSpPr>
          <p:cNvPr id="3" name="object 3"/>
          <p:cNvSpPr txBox="1"/>
          <p:nvPr/>
        </p:nvSpPr>
        <p:spPr>
          <a:xfrm>
            <a:off x="535940" y="1628898"/>
            <a:ext cx="7474584" cy="2966085"/>
          </a:xfrm>
          <a:prstGeom prst="rect">
            <a:avLst/>
          </a:prstGeom>
        </p:spPr>
        <p:txBody>
          <a:bodyPr vert="horz" wrap="square" lIns="0" tIns="12700" rIns="0" bIns="0" rtlCol="0">
            <a:spAutoFit/>
          </a:bodyPr>
          <a:lstStyle/>
          <a:p>
            <a:pPr marL="285115" marR="5080" indent="-273050">
              <a:lnSpc>
                <a:spcPct val="100000"/>
              </a:lnSpc>
              <a:spcBef>
                <a:spcPts val="100"/>
              </a:spcBef>
            </a:pPr>
            <a:r>
              <a:rPr sz="2400" dirty="0">
                <a:latin typeface="Century Schoolbook"/>
                <a:cs typeface="Century Schoolbook"/>
              </a:rPr>
              <a:t>Mainly four </a:t>
            </a:r>
            <a:r>
              <a:rPr sz="2400" spc="-5" dirty="0">
                <a:latin typeface="Century Schoolbook"/>
                <a:cs typeface="Century Schoolbook"/>
              </a:rPr>
              <a:t>technologies are </a:t>
            </a:r>
            <a:r>
              <a:rPr sz="2400" dirty="0">
                <a:latin typeface="Century Schoolbook"/>
                <a:cs typeface="Century Schoolbook"/>
              </a:rPr>
              <a:t>used </a:t>
            </a:r>
            <a:r>
              <a:rPr sz="2400" spc="-5" dirty="0">
                <a:latin typeface="Century Schoolbook"/>
                <a:cs typeface="Century Schoolbook"/>
              </a:rPr>
              <a:t>to make</a:t>
            </a:r>
            <a:r>
              <a:rPr sz="2400" spc="-140" dirty="0">
                <a:latin typeface="Century Schoolbook"/>
                <a:cs typeface="Century Schoolbook"/>
              </a:rPr>
              <a:t> </a:t>
            </a:r>
            <a:r>
              <a:rPr sz="2400" dirty="0">
                <a:latin typeface="Century Schoolbook"/>
                <a:cs typeface="Century Schoolbook"/>
              </a:rPr>
              <a:t>keyboard-  switches.</a:t>
            </a:r>
            <a:endParaRPr sz="2400">
              <a:latin typeface="Century Schoolbook"/>
              <a:cs typeface="Century Schoolbook"/>
            </a:endParaRPr>
          </a:p>
          <a:p>
            <a:pPr>
              <a:lnSpc>
                <a:spcPct val="100000"/>
              </a:lnSpc>
              <a:spcBef>
                <a:spcPts val="40"/>
              </a:spcBef>
            </a:pPr>
            <a:endParaRPr sz="3350">
              <a:latin typeface="Century Schoolbook"/>
              <a:cs typeface="Century Schoolbook"/>
            </a:endParaRPr>
          </a:p>
          <a:p>
            <a:pPr marL="285115" indent="-273050">
              <a:lnSpc>
                <a:spcPct val="100000"/>
              </a:lnSpc>
              <a:buClr>
                <a:srgbClr val="FE8537"/>
              </a:buClr>
              <a:buSzPct val="68750"/>
              <a:buFont typeface="Wingdings"/>
              <a:buChar char=""/>
              <a:tabLst>
                <a:tab pos="285750" algn="l"/>
              </a:tabLst>
            </a:pPr>
            <a:r>
              <a:rPr sz="2400" b="1" spc="-5" dirty="0">
                <a:latin typeface="Century Schoolbook"/>
                <a:cs typeface="Century Schoolbook"/>
              </a:rPr>
              <a:t>Mechanical</a:t>
            </a:r>
            <a:r>
              <a:rPr sz="2400" b="1" spc="10" dirty="0">
                <a:latin typeface="Century Schoolbook"/>
                <a:cs typeface="Century Schoolbook"/>
              </a:rPr>
              <a:t> </a:t>
            </a:r>
            <a:r>
              <a:rPr sz="2400" b="1" dirty="0">
                <a:latin typeface="Century Schoolbook"/>
                <a:cs typeface="Century Schoolbook"/>
              </a:rPr>
              <a:t>switches</a:t>
            </a:r>
            <a:endParaRPr sz="2400">
              <a:latin typeface="Century Schoolbook"/>
              <a:cs typeface="Century Schoolbook"/>
            </a:endParaRPr>
          </a:p>
          <a:p>
            <a:pPr marL="285115" indent="-273050">
              <a:lnSpc>
                <a:spcPct val="100000"/>
              </a:lnSpc>
              <a:spcBef>
                <a:spcPts val="605"/>
              </a:spcBef>
              <a:buClr>
                <a:srgbClr val="FE8537"/>
              </a:buClr>
              <a:buSzPct val="68750"/>
              <a:buFont typeface="Wingdings"/>
              <a:buChar char=""/>
              <a:tabLst>
                <a:tab pos="285750" algn="l"/>
              </a:tabLst>
            </a:pPr>
            <a:r>
              <a:rPr sz="2400" b="1" dirty="0">
                <a:latin typeface="Century Schoolbook"/>
                <a:cs typeface="Century Schoolbook"/>
              </a:rPr>
              <a:t>Membrane</a:t>
            </a:r>
            <a:r>
              <a:rPr sz="2400" b="1" spc="-65" dirty="0">
                <a:latin typeface="Century Schoolbook"/>
                <a:cs typeface="Century Schoolbook"/>
              </a:rPr>
              <a:t> </a:t>
            </a:r>
            <a:r>
              <a:rPr sz="2400" b="1" spc="-5" dirty="0">
                <a:latin typeface="Century Schoolbook"/>
                <a:cs typeface="Century Schoolbook"/>
              </a:rPr>
              <a:t>key-switches</a:t>
            </a:r>
            <a:endParaRPr sz="2400">
              <a:latin typeface="Century Schoolbook"/>
              <a:cs typeface="Century Schoolbook"/>
            </a:endParaRPr>
          </a:p>
          <a:p>
            <a:pPr marL="285115" indent="-273050">
              <a:lnSpc>
                <a:spcPct val="100000"/>
              </a:lnSpc>
              <a:spcBef>
                <a:spcPts val="600"/>
              </a:spcBef>
              <a:buClr>
                <a:srgbClr val="FE8537"/>
              </a:buClr>
              <a:buSzPct val="68750"/>
              <a:buFont typeface="Wingdings"/>
              <a:buChar char=""/>
              <a:tabLst>
                <a:tab pos="285750" algn="l"/>
              </a:tabLst>
            </a:pPr>
            <a:r>
              <a:rPr sz="2400" b="1" spc="-5" dirty="0">
                <a:latin typeface="Century Schoolbook"/>
                <a:cs typeface="Century Schoolbook"/>
              </a:rPr>
              <a:t>Capacitate</a:t>
            </a:r>
            <a:r>
              <a:rPr sz="2400" b="1" spc="-30" dirty="0">
                <a:latin typeface="Century Schoolbook"/>
                <a:cs typeface="Century Schoolbook"/>
              </a:rPr>
              <a:t> </a:t>
            </a:r>
            <a:r>
              <a:rPr sz="2400" b="1" spc="-5" dirty="0">
                <a:latin typeface="Century Schoolbook"/>
                <a:cs typeface="Century Schoolbook"/>
              </a:rPr>
              <a:t>key-switches</a:t>
            </a:r>
            <a:endParaRPr sz="2400">
              <a:latin typeface="Century Schoolbook"/>
              <a:cs typeface="Century Schoolbook"/>
            </a:endParaRPr>
          </a:p>
          <a:p>
            <a:pPr marL="285115" indent="-273050">
              <a:lnSpc>
                <a:spcPct val="100000"/>
              </a:lnSpc>
              <a:spcBef>
                <a:spcPts val="600"/>
              </a:spcBef>
              <a:buClr>
                <a:srgbClr val="FE8537"/>
              </a:buClr>
              <a:buSzPct val="68750"/>
              <a:buFont typeface="Wingdings"/>
              <a:buChar char=""/>
              <a:tabLst>
                <a:tab pos="285750" algn="l"/>
              </a:tabLst>
            </a:pPr>
            <a:r>
              <a:rPr sz="2400" b="1" spc="-5" dirty="0">
                <a:latin typeface="Century Schoolbook"/>
                <a:cs typeface="Century Schoolbook"/>
              </a:rPr>
              <a:t>Hall effect</a:t>
            </a:r>
            <a:r>
              <a:rPr sz="2400" b="1" spc="-85" dirty="0">
                <a:latin typeface="Century Schoolbook"/>
                <a:cs typeface="Century Schoolbook"/>
              </a:rPr>
              <a:t> </a:t>
            </a:r>
            <a:r>
              <a:rPr sz="2400" b="1" dirty="0">
                <a:latin typeface="Century Schoolbook"/>
                <a:cs typeface="Century Schoolbook"/>
              </a:rPr>
              <a:t>key-switches</a:t>
            </a:r>
            <a:r>
              <a:rPr sz="2400" dirty="0">
                <a:latin typeface="Century Schoolbook"/>
                <a:cs typeface="Century Schoolbook"/>
              </a:rPr>
              <a:t>:</a:t>
            </a:r>
            <a:endParaRPr sz="2400">
              <a:latin typeface="Century Schoolbook"/>
              <a:cs typeface="Century Schoolbook"/>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90600" y="1523999"/>
            <a:ext cx="6248400" cy="38862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535940" y="437205"/>
            <a:ext cx="4632325" cy="514350"/>
          </a:xfrm>
          <a:prstGeom prst="rect">
            <a:avLst/>
          </a:prstGeom>
        </p:spPr>
        <p:txBody>
          <a:bodyPr vert="horz" wrap="square" lIns="0" tIns="13335" rIns="0" bIns="0" rtlCol="0">
            <a:spAutoFit/>
          </a:bodyPr>
          <a:lstStyle/>
          <a:p>
            <a:pPr marL="12700">
              <a:lnSpc>
                <a:spcPct val="100000"/>
              </a:lnSpc>
              <a:spcBef>
                <a:spcPts val="105"/>
              </a:spcBef>
            </a:pPr>
            <a:r>
              <a:rPr sz="3200" b="1" u="heavy" spc="5" dirty="0">
                <a:uFill>
                  <a:solidFill>
                    <a:srgbClr val="565F6C"/>
                  </a:solidFill>
                </a:uFill>
                <a:latin typeface="Century Schoolbook"/>
                <a:cs typeface="Century Schoolbook"/>
              </a:rPr>
              <a:t>M</a:t>
            </a:r>
            <a:r>
              <a:rPr sz="2550" b="1" u="heavy" spc="5" dirty="0">
                <a:uFill>
                  <a:solidFill>
                    <a:srgbClr val="565F6C"/>
                  </a:solidFill>
                </a:uFill>
                <a:latin typeface="Century Schoolbook"/>
                <a:cs typeface="Century Schoolbook"/>
              </a:rPr>
              <a:t>ECHANICAL</a:t>
            </a:r>
            <a:r>
              <a:rPr sz="2550" b="1" u="heavy" spc="110" dirty="0">
                <a:uFill>
                  <a:solidFill>
                    <a:srgbClr val="565F6C"/>
                  </a:solidFill>
                </a:uFill>
                <a:latin typeface="Century Schoolbook"/>
                <a:cs typeface="Century Schoolbook"/>
              </a:rPr>
              <a:t> </a:t>
            </a:r>
            <a:r>
              <a:rPr sz="2550" b="1" u="heavy" spc="5" dirty="0">
                <a:uFill>
                  <a:solidFill>
                    <a:srgbClr val="565F6C"/>
                  </a:solidFill>
                </a:uFill>
                <a:latin typeface="Century Schoolbook"/>
                <a:cs typeface="Century Schoolbook"/>
              </a:rPr>
              <a:t>SWITCHES</a:t>
            </a:r>
            <a:endParaRPr sz="2550">
              <a:latin typeface="Century Schoolbook"/>
              <a:cs typeface="Century Schoolbook"/>
            </a:endParaRPr>
          </a:p>
        </p:txBody>
      </p:sp>
      <p:sp>
        <p:nvSpPr>
          <p:cNvPr id="4" name="object 4"/>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22</a:t>
            </a:fld>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4540" y="772409"/>
            <a:ext cx="4632325" cy="513715"/>
          </a:xfrm>
          <a:prstGeom prst="rect">
            <a:avLst/>
          </a:prstGeom>
        </p:spPr>
        <p:txBody>
          <a:bodyPr vert="horz" wrap="square" lIns="0" tIns="13335" rIns="0" bIns="0" rtlCol="0">
            <a:spAutoFit/>
          </a:bodyPr>
          <a:lstStyle/>
          <a:p>
            <a:pPr marL="12700">
              <a:lnSpc>
                <a:spcPct val="100000"/>
              </a:lnSpc>
              <a:spcBef>
                <a:spcPts val="105"/>
              </a:spcBef>
            </a:pPr>
            <a:r>
              <a:rPr sz="3200" b="1" u="heavy" spc="5" dirty="0">
                <a:uFill>
                  <a:solidFill>
                    <a:srgbClr val="565F6C"/>
                  </a:solidFill>
                </a:uFill>
                <a:latin typeface="Century Schoolbook"/>
                <a:cs typeface="Century Schoolbook"/>
              </a:rPr>
              <a:t>M</a:t>
            </a:r>
            <a:r>
              <a:rPr sz="2550" b="1" u="heavy" spc="5" dirty="0">
                <a:uFill>
                  <a:solidFill>
                    <a:srgbClr val="565F6C"/>
                  </a:solidFill>
                </a:uFill>
                <a:latin typeface="Century Schoolbook"/>
                <a:cs typeface="Century Schoolbook"/>
              </a:rPr>
              <a:t>ECHANICAL</a:t>
            </a:r>
            <a:r>
              <a:rPr sz="2550" b="1" u="heavy" spc="110" dirty="0">
                <a:uFill>
                  <a:solidFill>
                    <a:srgbClr val="565F6C"/>
                  </a:solidFill>
                </a:uFill>
                <a:latin typeface="Century Schoolbook"/>
                <a:cs typeface="Century Schoolbook"/>
              </a:rPr>
              <a:t> </a:t>
            </a:r>
            <a:r>
              <a:rPr sz="2550" b="1" u="heavy" dirty="0">
                <a:uFill>
                  <a:solidFill>
                    <a:srgbClr val="565F6C"/>
                  </a:solidFill>
                </a:uFill>
                <a:latin typeface="Century Schoolbook"/>
                <a:cs typeface="Century Schoolbook"/>
              </a:rPr>
              <a:t>SWITCHES</a:t>
            </a:r>
            <a:endParaRPr sz="2550">
              <a:latin typeface="Century Schoolbook"/>
              <a:cs typeface="Century Schoolbook"/>
            </a:endParaRPr>
          </a:p>
        </p:txBody>
      </p:sp>
      <p:sp>
        <p:nvSpPr>
          <p:cNvPr id="3" name="object 3"/>
          <p:cNvSpPr txBox="1"/>
          <p:nvPr/>
        </p:nvSpPr>
        <p:spPr>
          <a:xfrm>
            <a:off x="78740" y="1705098"/>
            <a:ext cx="8607425" cy="2372995"/>
          </a:xfrm>
          <a:prstGeom prst="rect">
            <a:avLst/>
          </a:prstGeom>
        </p:spPr>
        <p:txBody>
          <a:bodyPr vert="horz" wrap="square" lIns="0" tIns="12700" rIns="0" bIns="0" rtlCol="0">
            <a:spAutoFit/>
          </a:bodyPr>
          <a:lstStyle/>
          <a:p>
            <a:pPr marL="287020" marR="66040" indent="-274320">
              <a:lnSpc>
                <a:spcPct val="100000"/>
              </a:lnSpc>
              <a:spcBef>
                <a:spcPts val="100"/>
              </a:spcBef>
              <a:buClr>
                <a:srgbClr val="FE8537"/>
              </a:buClr>
              <a:buSzPct val="68750"/>
              <a:buFont typeface="Wingdings"/>
              <a:buChar char=""/>
              <a:tabLst>
                <a:tab pos="287020" algn="l"/>
              </a:tabLst>
            </a:pPr>
            <a:r>
              <a:rPr sz="2400" spc="-5" dirty="0">
                <a:latin typeface="Century Schoolbook"/>
                <a:cs typeface="Century Schoolbook"/>
              </a:rPr>
              <a:t>In mechanical </a:t>
            </a:r>
            <a:r>
              <a:rPr sz="2400" dirty="0">
                <a:latin typeface="Century Schoolbook"/>
                <a:cs typeface="Century Schoolbook"/>
              </a:rPr>
              <a:t>switch keys </a:t>
            </a:r>
            <a:r>
              <a:rPr sz="2400" spc="-5" dirty="0">
                <a:latin typeface="Century Schoolbook"/>
                <a:cs typeface="Century Schoolbook"/>
              </a:rPr>
              <a:t>two pieces </a:t>
            </a:r>
            <a:r>
              <a:rPr sz="2400" dirty="0">
                <a:latin typeface="Century Schoolbook"/>
                <a:cs typeface="Century Schoolbook"/>
              </a:rPr>
              <a:t>of </a:t>
            </a:r>
            <a:r>
              <a:rPr sz="2400" spc="-5" dirty="0">
                <a:latin typeface="Century Schoolbook"/>
                <a:cs typeface="Century Schoolbook"/>
              </a:rPr>
              <a:t>metals are pushed  together </a:t>
            </a:r>
            <a:r>
              <a:rPr sz="2400" dirty="0">
                <a:latin typeface="Century Schoolbook"/>
                <a:cs typeface="Century Schoolbook"/>
              </a:rPr>
              <a:t>when one </a:t>
            </a:r>
            <a:r>
              <a:rPr sz="2400" spc="-5" dirty="0">
                <a:latin typeface="Century Schoolbook"/>
                <a:cs typeface="Century Schoolbook"/>
              </a:rPr>
              <a:t>presses the</a:t>
            </a:r>
            <a:r>
              <a:rPr sz="2400" spc="-70" dirty="0">
                <a:latin typeface="Century Schoolbook"/>
                <a:cs typeface="Century Schoolbook"/>
              </a:rPr>
              <a:t> </a:t>
            </a:r>
            <a:r>
              <a:rPr sz="2400" dirty="0">
                <a:latin typeface="Century Schoolbook"/>
                <a:cs typeface="Century Schoolbook"/>
              </a:rPr>
              <a:t>key.</a:t>
            </a:r>
          </a:p>
          <a:p>
            <a:pPr marL="287020" marR="170815" indent="-274320">
              <a:lnSpc>
                <a:spcPct val="100000"/>
              </a:lnSpc>
              <a:spcBef>
                <a:spcPts val="600"/>
              </a:spcBef>
              <a:buClr>
                <a:srgbClr val="FE8537"/>
              </a:buClr>
              <a:buSzPct val="68750"/>
              <a:buFont typeface="Wingdings"/>
              <a:buChar char=""/>
              <a:tabLst>
                <a:tab pos="370205" algn="l"/>
                <a:tab pos="370840" algn="l"/>
              </a:tabLst>
            </a:pPr>
            <a:r>
              <a:rPr dirty="0"/>
              <a:t>	</a:t>
            </a:r>
            <a:r>
              <a:rPr sz="2400" dirty="0">
                <a:latin typeface="Century Schoolbook"/>
                <a:cs typeface="Century Schoolbook"/>
              </a:rPr>
              <a:t>The </a:t>
            </a:r>
            <a:r>
              <a:rPr sz="2400" spc="-5" dirty="0">
                <a:latin typeface="Century Schoolbook"/>
                <a:cs typeface="Century Schoolbook"/>
              </a:rPr>
              <a:t>metal </a:t>
            </a:r>
            <a:r>
              <a:rPr sz="2400" dirty="0">
                <a:latin typeface="Century Schoolbook"/>
                <a:cs typeface="Century Schoolbook"/>
              </a:rPr>
              <a:t>switch elements </a:t>
            </a:r>
            <a:r>
              <a:rPr sz="2400" spc="-5" dirty="0">
                <a:latin typeface="Century Schoolbook"/>
                <a:cs typeface="Century Schoolbook"/>
              </a:rPr>
              <a:t>are </a:t>
            </a:r>
            <a:r>
              <a:rPr sz="2400" dirty="0">
                <a:latin typeface="Century Schoolbook"/>
                <a:cs typeface="Century Schoolbook"/>
              </a:rPr>
              <a:t>often </a:t>
            </a:r>
            <a:r>
              <a:rPr sz="2400" spc="-5" dirty="0">
                <a:latin typeface="Century Schoolbook"/>
                <a:cs typeface="Century Schoolbook"/>
              </a:rPr>
              <a:t>made </a:t>
            </a:r>
            <a:r>
              <a:rPr sz="2400" dirty="0">
                <a:latin typeface="Century Schoolbook"/>
                <a:cs typeface="Century Schoolbook"/>
              </a:rPr>
              <a:t>of a </a:t>
            </a:r>
            <a:r>
              <a:rPr sz="2400" spc="-5" dirty="0">
                <a:latin typeface="Century Schoolbook"/>
                <a:cs typeface="Century Schoolbook"/>
              </a:rPr>
              <a:t>phosphor-  bronze alloy </a:t>
            </a:r>
            <a:r>
              <a:rPr sz="2400" dirty="0">
                <a:latin typeface="Century Schoolbook"/>
                <a:cs typeface="Century Schoolbook"/>
              </a:rPr>
              <a:t>with </a:t>
            </a:r>
            <a:r>
              <a:rPr sz="2400" spc="-5" dirty="0">
                <a:latin typeface="Century Schoolbook"/>
                <a:cs typeface="Century Schoolbook"/>
              </a:rPr>
              <a:t>gold plating </a:t>
            </a:r>
            <a:r>
              <a:rPr sz="2400" dirty="0">
                <a:latin typeface="Century Schoolbook"/>
                <a:cs typeface="Century Schoolbook"/>
              </a:rPr>
              <a:t>on contact</a:t>
            </a:r>
            <a:r>
              <a:rPr sz="2400" spc="-105" dirty="0">
                <a:latin typeface="Century Schoolbook"/>
                <a:cs typeface="Century Schoolbook"/>
              </a:rPr>
              <a:t> </a:t>
            </a:r>
            <a:r>
              <a:rPr sz="2400" spc="-5" dirty="0">
                <a:latin typeface="Century Schoolbook"/>
                <a:cs typeface="Century Schoolbook"/>
              </a:rPr>
              <a:t>areas.</a:t>
            </a:r>
            <a:endParaRPr sz="2400" dirty="0">
              <a:latin typeface="Century Schoolbook"/>
              <a:cs typeface="Century Schoolbook"/>
            </a:endParaRPr>
          </a:p>
          <a:p>
            <a:pPr marL="370840" indent="-358140">
              <a:lnSpc>
                <a:spcPct val="100000"/>
              </a:lnSpc>
              <a:spcBef>
                <a:spcPts val="605"/>
              </a:spcBef>
              <a:buClr>
                <a:srgbClr val="FE8537"/>
              </a:buClr>
              <a:buSzPct val="68750"/>
              <a:buFont typeface="Wingdings"/>
              <a:buChar char=""/>
              <a:tabLst>
                <a:tab pos="370205" algn="l"/>
                <a:tab pos="370840" algn="l"/>
              </a:tabLst>
            </a:pPr>
            <a:r>
              <a:rPr sz="2400" spc="-5" dirty="0">
                <a:latin typeface="Century Schoolbook"/>
                <a:cs typeface="Century Schoolbook"/>
              </a:rPr>
              <a:t>They </a:t>
            </a:r>
            <a:r>
              <a:rPr sz="2400" dirty="0">
                <a:latin typeface="Century Schoolbook"/>
                <a:cs typeface="Century Schoolbook"/>
              </a:rPr>
              <a:t>contain a spring </a:t>
            </a:r>
            <a:r>
              <a:rPr sz="2400" spc="-5" dirty="0">
                <a:latin typeface="Century Schoolbook"/>
                <a:cs typeface="Century Schoolbook"/>
              </a:rPr>
              <a:t>to </a:t>
            </a:r>
            <a:r>
              <a:rPr sz="2400" dirty="0">
                <a:latin typeface="Century Schoolbook"/>
                <a:cs typeface="Century Schoolbook"/>
              </a:rPr>
              <a:t>return </a:t>
            </a:r>
            <a:r>
              <a:rPr sz="2400" spc="-5" dirty="0">
                <a:latin typeface="Century Schoolbook"/>
                <a:cs typeface="Century Schoolbook"/>
              </a:rPr>
              <a:t>the </a:t>
            </a:r>
            <a:r>
              <a:rPr sz="2400" dirty="0">
                <a:latin typeface="Century Schoolbook"/>
                <a:cs typeface="Century Schoolbook"/>
              </a:rPr>
              <a:t>key </a:t>
            </a:r>
            <a:r>
              <a:rPr sz="2400" spc="-5" dirty="0">
                <a:latin typeface="Century Schoolbook"/>
                <a:cs typeface="Century Schoolbook"/>
              </a:rPr>
              <a:t>to the</a:t>
            </a:r>
            <a:r>
              <a:rPr sz="2400" spc="-95" dirty="0">
                <a:latin typeface="Century Schoolbook"/>
                <a:cs typeface="Century Schoolbook"/>
              </a:rPr>
              <a:t> </a:t>
            </a:r>
            <a:r>
              <a:rPr sz="2400" spc="-5" dirty="0">
                <a:latin typeface="Century Schoolbook"/>
                <a:cs typeface="Century Schoolbook"/>
              </a:rPr>
              <a:t>non-pressed</a:t>
            </a:r>
            <a:endParaRPr sz="2400" dirty="0">
              <a:latin typeface="Century Schoolbook"/>
              <a:cs typeface="Century Schoolbook"/>
            </a:endParaRPr>
          </a:p>
          <a:p>
            <a:pPr marL="287020">
              <a:lnSpc>
                <a:spcPct val="100000"/>
              </a:lnSpc>
            </a:pPr>
            <a:r>
              <a:rPr sz="2400" spc="-5" dirty="0">
                <a:latin typeface="Century Schoolbook"/>
                <a:cs typeface="Century Schoolbook"/>
              </a:rPr>
              <a:t>positioned </a:t>
            </a:r>
            <a:r>
              <a:rPr sz="2400" dirty="0">
                <a:latin typeface="Century Schoolbook"/>
                <a:cs typeface="Century Schoolbook"/>
              </a:rPr>
              <a:t>a form </a:t>
            </a:r>
            <a:r>
              <a:rPr sz="2400" spc="-5" dirty="0">
                <a:latin typeface="Century Schoolbook"/>
                <a:cs typeface="Century Schoolbook"/>
              </a:rPr>
              <a:t>to damp</a:t>
            </a:r>
            <a:r>
              <a:rPr sz="2400" spc="-55" dirty="0">
                <a:latin typeface="Century Schoolbook"/>
                <a:cs typeface="Century Schoolbook"/>
              </a:rPr>
              <a:t> </a:t>
            </a:r>
            <a:r>
              <a:rPr sz="2400" spc="-5" dirty="0">
                <a:latin typeface="Century Schoolbook"/>
                <a:cs typeface="Century Schoolbook"/>
              </a:rPr>
              <a:t>bouncing.</a:t>
            </a:r>
            <a:endParaRPr sz="2400" dirty="0">
              <a:latin typeface="Century Schoolbook"/>
              <a:cs typeface="Century Schoolbook"/>
            </a:endParaRPr>
          </a:p>
        </p:txBody>
      </p:sp>
      <p:sp>
        <p:nvSpPr>
          <p:cNvPr id="4" name="object 4"/>
          <p:cNvSpPr/>
          <p:nvPr/>
        </p:nvSpPr>
        <p:spPr>
          <a:xfrm>
            <a:off x="1295400" y="4114800"/>
            <a:ext cx="5257800" cy="2362200"/>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23</a:t>
            </a:fld>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926714"/>
            <a:ext cx="4542155" cy="452120"/>
          </a:xfrm>
          <a:prstGeom prst="rect">
            <a:avLst/>
          </a:prstGeom>
        </p:spPr>
        <p:txBody>
          <a:bodyPr vert="horz" wrap="square" lIns="0" tIns="12065" rIns="0" bIns="0" rtlCol="0">
            <a:spAutoFit/>
          </a:bodyPr>
          <a:lstStyle/>
          <a:p>
            <a:pPr marL="12700">
              <a:lnSpc>
                <a:spcPct val="100000"/>
              </a:lnSpc>
              <a:spcBef>
                <a:spcPts val="95"/>
              </a:spcBef>
            </a:pPr>
            <a:r>
              <a:rPr sz="2800" b="1" u="heavy" spc="-10" dirty="0">
                <a:uFill>
                  <a:solidFill>
                    <a:srgbClr val="565F6C"/>
                  </a:solidFill>
                </a:uFill>
                <a:latin typeface="Century Schoolbook"/>
                <a:cs typeface="Century Schoolbook"/>
              </a:rPr>
              <a:t>M</a:t>
            </a:r>
            <a:r>
              <a:rPr sz="2250" b="1" u="heavy" spc="-10" dirty="0">
                <a:uFill>
                  <a:solidFill>
                    <a:srgbClr val="565F6C"/>
                  </a:solidFill>
                </a:uFill>
                <a:latin typeface="Century Schoolbook"/>
                <a:cs typeface="Century Schoolbook"/>
              </a:rPr>
              <a:t>EMBRANE</a:t>
            </a:r>
            <a:r>
              <a:rPr sz="2250" b="1" u="heavy" spc="110" dirty="0">
                <a:uFill>
                  <a:solidFill>
                    <a:srgbClr val="565F6C"/>
                  </a:solidFill>
                </a:uFill>
                <a:latin typeface="Century Schoolbook"/>
                <a:cs typeface="Century Schoolbook"/>
              </a:rPr>
              <a:t> </a:t>
            </a:r>
            <a:r>
              <a:rPr sz="2250" b="1" u="heavy" spc="-10" dirty="0">
                <a:uFill>
                  <a:solidFill>
                    <a:srgbClr val="565F6C"/>
                  </a:solidFill>
                </a:uFill>
                <a:latin typeface="Century Schoolbook"/>
                <a:cs typeface="Century Schoolbook"/>
              </a:rPr>
              <a:t>KEY</a:t>
            </a:r>
            <a:r>
              <a:rPr sz="2800" b="1" u="heavy" spc="-10" dirty="0">
                <a:uFill>
                  <a:solidFill>
                    <a:srgbClr val="565F6C"/>
                  </a:solidFill>
                </a:uFill>
                <a:latin typeface="Century Schoolbook"/>
                <a:cs typeface="Century Schoolbook"/>
              </a:rPr>
              <a:t>-</a:t>
            </a:r>
            <a:r>
              <a:rPr sz="2250" b="1" u="heavy" spc="-10" dirty="0">
                <a:uFill>
                  <a:solidFill>
                    <a:srgbClr val="565F6C"/>
                  </a:solidFill>
                </a:uFill>
                <a:latin typeface="Century Schoolbook"/>
                <a:cs typeface="Century Schoolbook"/>
              </a:rPr>
              <a:t>SWITCHES</a:t>
            </a:r>
            <a:endParaRPr sz="2250">
              <a:latin typeface="Century Schoolbook"/>
              <a:cs typeface="Century Schoolbook"/>
            </a:endParaRPr>
          </a:p>
        </p:txBody>
      </p:sp>
      <p:sp>
        <p:nvSpPr>
          <p:cNvPr id="3" name="object 3"/>
          <p:cNvSpPr txBox="1"/>
          <p:nvPr/>
        </p:nvSpPr>
        <p:spPr>
          <a:xfrm>
            <a:off x="78740" y="1552697"/>
            <a:ext cx="8713470" cy="391160"/>
          </a:xfrm>
          <a:prstGeom prst="rect">
            <a:avLst/>
          </a:prstGeom>
        </p:spPr>
        <p:txBody>
          <a:bodyPr vert="horz" wrap="square" lIns="0" tIns="12700" rIns="0" bIns="0" rtlCol="0">
            <a:spAutoFit/>
          </a:bodyPr>
          <a:lstStyle/>
          <a:p>
            <a:pPr marL="287020" indent="-274320">
              <a:lnSpc>
                <a:spcPct val="100000"/>
              </a:lnSpc>
              <a:spcBef>
                <a:spcPts val="100"/>
              </a:spcBef>
              <a:buClr>
                <a:srgbClr val="FE8537"/>
              </a:buClr>
              <a:buSzPct val="68750"/>
              <a:buFont typeface="Wingdings"/>
              <a:buChar char=""/>
              <a:tabLst>
                <a:tab pos="287020" algn="l"/>
              </a:tabLst>
            </a:pPr>
            <a:r>
              <a:rPr sz="2400" dirty="0">
                <a:latin typeface="Century Schoolbook"/>
                <a:cs typeface="Century Schoolbook"/>
              </a:rPr>
              <a:t>These </a:t>
            </a:r>
            <a:r>
              <a:rPr sz="2400" spc="-5" dirty="0">
                <a:latin typeface="Century Schoolbook"/>
                <a:cs typeface="Century Schoolbook"/>
              </a:rPr>
              <a:t>are </a:t>
            </a:r>
            <a:r>
              <a:rPr sz="2400" dirty="0">
                <a:latin typeface="Century Schoolbook"/>
                <a:cs typeface="Century Schoolbook"/>
              </a:rPr>
              <a:t>special </a:t>
            </a:r>
            <a:r>
              <a:rPr sz="2400" spc="-5" dirty="0">
                <a:latin typeface="Century Schoolbook"/>
                <a:cs typeface="Century Schoolbook"/>
              </a:rPr>
              <a:t>types </a:t>
            </a:r>
            <a:r>
              <a:rPr sz="2400" dirty="0">
                <a:latin typeface="Century Schoolbook"/>
                <a:cs typeface="Century Schoolbook"/>
              </a:rPr>
              <a:t>of </a:t>
            </a:r>
            <a:r>
              <a:rPr sz="2400" spc="-5" dirty="0">
                <a:latin typeface="Century Schoolbook"/>
                <a:cs typeface="Century Schoolbook"/>
              </a:rPr>
              <a:t>mechanical </a:t>
            </a:r>
            <a:r>
              <a:rPr sz="2400" dirty="0">
                <a:latin typeface="Century Schoolbook"/>
                <a:cs typeface="Century Schoolbook"/>
              </a:rPr>
              <a:t>switches. This</a:t>
            </a:r>
            <a:r>
              <a:rPr sz="2400" spc="-195" dirty="0">
                <a:latin typeface="Century Schoolbook"/>
                <a:cs typeface="Century Schoolbook"/>
              </a:rPr>
              <a:t> </a:t>
            </a:r>
            <a:r>
              <a:rPr sz="2400" dirty="0">
                <a:latin typeface="Century Schoolbook"/>
                <a:cs typeface="Century Schoolbook"/>
              </a:rPr>
              <a:t>consist</a:t>
            </a:r>
            <a:endParaRPr sz="2400">
              <a:latin typeface="Century Schoolbook"/>
              <a:cs typeface="Century Schoolbook"/>
            </a:endParaRPr>
          </a:p>
        </p:txBody>
      </p:sp>
      <p:sp>
        <p:nvSpPr>
          <p:cNvPr id="4" name="object 4"/>
          <p:cNvSpPr txBox="1"/>
          <p:nvPr/>
        </p:nvSpPr>
        <p:spPr>
          <a:xfrm>
            <a:off x="8839200" y="0"/>
            <a:ext cx="97155" cy="6858000"/>
          </a:xfrm>
          <a:prstGeom prst="rect">
            <a:avLst/>
          </a:prstGeom>
          <a:solidFill>
            <a:srgbClr val="FEC3AD">
              <a:alpha val="87057"/>
            </a:srgbClr>
          </a:solidFill>
        </p:spPr>
        <p:txBody>
          <a:bodyPr vert="horz" wrap="square" lIns="0" tIns="0" rIns="0" bIns="0" rtlCol="0">
            <a:spAutoFit/>
          </a:bodyPr>
          <a:lstStyle/>
          <a:p>
            <a:pPr marR="12065">
              <a:lnSpc>
                <a:spcPct val="100000"/>
              </a:lnSpc>
            </a:pPr>
            <a:endParaRPr sz="2900">
              <a:latin typeface="Times New Roman"/>
              <a:cs typeface="Times New Roman"/>
            </a:endParaRPr>
          </a:p>
          <a:p>
            <a:pPr marR="12065">
              <a:lnSpc>
                <a:spcPct val="100000"/>
              </a:lnSpc>
            </a:pPr>
            <a:endParaRPr sz="2900">
              <a:latin typeface="Times New Roman"/>
              <a:cs typeface="Times New Roman"/>
            </a:endParaRPr>
          </a:p>
          <a:p>
            <a:pPr marR="12065">
              <a:lnSpc>
                <a:spcPct val="100000"/>
              </a:lnSpc>
            </a:pPr>
            <a:endParaRPr sz="2900">
              <a:latin typeface="Times New Roman"/>
              <a:cs typeface="Times New Roman"/>
            </a:endParaRPr>
          </a:p>
          <a:p>
            <a:pPr>
              <a:lnSpc>
                <a:spcPct val="100000"/>
              </a:lnSpc>
              <a:spcBef>
                <a:spcPts val="2320"/>
              </a:spcBef>
            </a:pPr>
            <a:r>
              <a:rPr sz="2400" spc="-5" dirty="0">
                <a:latin typeface="Century Schoolbook"/>
                <a:cs typeface="Century Schoolbook"/>
              </a:rPr>
              <a:t>s</a:t>
            </a:r>
            <a:endParaRPr sz="2400">
              <a:latin typeface="Century Schoolbook"/>
              <a:cs typeface="Century Schoolbook"/>
            </a:endParaRPr>
          </a:p>
        </p:txBody>
      </p:sp>
      <p:sp>
        <p:nvSpPr>
          <p:cNvPr id="5" name="object 5"/>
          <p:cNvSpPr txBox="1"/>
          <p:nvPr/>
        </p:nvSpPr>
        <p:spPr>
          <a:xfrm>
            <a:off x="353060" y="1918534"/>
            <a:ext cx="8323580"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Century Schoolbook"/>
                <a:cs typeface="Century Schoolbook"/>
              </a:rPr>
              <a:t>of 3 </a:t>
            </a:r>
            <a:r>
              <a:rPr sz="2400" spc="-5" dirty="0">
                <a:latin typeface="Century Schoolbook"/>
                <a:cs typeface="Century Schoolbook"/>
              </a:rPr>
              <a:t>layers </a:t>
            </a:r>
            <a:r>
              <a:rPr sz="2400" dirty="0">
                <a:latin typeface="Century Schoolbook"/>
                <a:cs typeface="Century Schoolbook"/>
              </a:rPr>
              <a:t>of </a:t>
            </a:r>
            <a:r>
              <a:rPr sz="2400" spc="-5" dirty="0">
                <a:latin typeface="Century Schoolbook"/>
                <a:cs typeface="Century Schoolbook"/>
              </a:rPr>
              <a:t>plastic </a:t>
            </a:r>
            <a:r>
              <a:rPr sz="2400" dirty="0">
                <a:latin typeface="Century Schoolbook"/>
                <a:cs typeface="Century Schoolbook"/>
              </a:rPr>
              <a:t>or </a:t>
            </a:r>
            <a:r>
              <a:rPr sz="2400" spc="-5" dirty="0">
                <a:latin typeface="Century Schoolbook"/>
                <a:cs typeface="Century Schoolbook"/>
              </a:rPr>
              <a:t>rubber </a:t>
            </a:r>
            <a:r>
              <a:rPr sz="2400" dirty="0">
                <a:latin typeface="Century Schoolbook"/>
                <a:cs typeface="Century Schoolbook"/>
              </a:rPr>
              <a:t>sandwiched </a:t>
            </a:r>
            <a:r>
              <a:rPr sz="2400" spc="-5" dirty="0">
                <a:latin typeface="Century Schoolbook"/>
                <a:cs typeface="Century Schoolbook"/>
              </a:rPr>
              <a:t>as </a:t>
            </a:r>
            <a:r>
              <a:rPr sz="2400" dirty="0">
                <a:latin typeface="Century Schoolbook"/>
                <a:cs typeface="Century Schoolbook"/>
              </a:rPr>
              <a:t>shown</a:t>
            </a:r>
            <a:r>
              <a:rPr sz="2400" spc="-110" dirty="0">
                <a:latin typeface="Century Schoolbook"/>
                <a:cs typeface="Century Schoolbook"/>
              </a:rPr>
              <a:t> </a:t>
            </a:r>
            <a:r>
              <a:rPr sz="2400" spc="-5" dirty="0">
                <a:latin typeface="Century Schoolbook"/>
                <a:cs typeface="Century Schoolbook"/>
              </a:rPr>
              <a:t>below.</a:t>
            </a:r>
            <a:endParaRPr sz="2400">
              <a:latin typeface="Century Schoolbook"/>
              <a:cs typeface="Century Schoolbook"/>
            </a:endParaRPr>
          </a:p>
        </p:txBody>
      </p:sp>
      <p:sp>
        <p:nvSpPr>
          <p:cNvPr id="6" name="object 6"/>
          <p:cNvSpPr txBox="1"/>
          <p:nvPr/>
        </p:nvSpPr>
        <p:spPr>
          <a:xfrm>
            <a:off x="78740" y="2360799"/>
            <a:ext cx="8484870" cy="391160"/>
          </a:xfrm>
          <a:prstGeom prst="rect">
            <a:avLst/>
          </a:prstGeom>
        </p:spPr>
        <p:txBody>
          <a:bodyPr vert="horz" wrap="square" lIns="0" tIns="12700" rIns="0" bIns="0" rtlCol="0">
            <a:spAutoFit/>
          </a:bodyPr>
          <a:lstStyle/>
          <a:p>
            <a:pPr marL="287020" indent="-274320">
              <a:lnSpc>
                <a:spcPct val="100000"/>
              </a:lnSpc>
              <a:spcBef>
                <a:spcPts val="100"/>
              </a:spcBef>
              <a:buClr>
                <a:srgbClr val="FE8537"/>
              </a:buClr>
              <a:buSzPct val="68750"/>
              <a:buFont typeface="Wingdings"/>
              <a:buChar char=""/>
              <a:tabLst>
                <a:tab pos="287020" algn="l"/>
              </a:tabLst>
            </a:pPr>
            <a:r>
              <a:rPr sz="2400" dirty="0">
                <a:latin typeface="Century Schoolbook"/>
                <a:cs typeface="Century Schoolbook"/>
              </a:rPr>
              <a:t>When we </a:t>
            </a:r>
            <a:r>
              <a:rPr sz="2400" spc="-5" dirty="0">
                <a:latin typeface="Century Schoolbook"/>
                <a:cs typeface="Century Schoolbook"/>
              </a:rPr>
              <a:t>press </a:t>
            </a:r>
            <a:r>
              <a:rPr sz="2400" dirty="0">
                <a:latin typeface="Century Schoolbook"/>
                <a:cs typeface="Century Schoolbook"/>
              </a:rPr>
              <a:t>a key we </a:t>
            </a:r>
            <a:r>
              <a:rPr sz="2400" spc="-5" dirty="0">
                <a:latin typeface="Century Schoolbook"/>
                <a:cs typeface="Century Schoolbook"/>
              </a:rPr>
              <a:t>push the top </a:t>
            </a:r>
            <a:r>
              <a:rPr sz="2400" dirty="0">
                <a:latin typeface="Century Schoolbook"/>
                <a:cs typeface="Century Schoolbook"/>
              </a:rPr>
              <a:t>ink line </a:t>
            </a:r>
            <a:r>
              <a:rPr sz="2400" spc="-5" dirty="0">
                <a:latin typeface="Century Schoolbook"/>
                <a:cs typeface="Century Schoolbook"/>
              </a:rPr>
              <a:t>through</a:t>
            </a:r>
            <a:r>
              <a:rPr sz="2400" spc="-200" dirty="0">
                <a:latin typeface="Century Schoolbook"/>
                <a:cs typeface="Century Schoolbook"/>
              </a:rPr>
              <a:t> </a:t>
            </a:r>
            <a:r>
              <a:rPr sz="2400" spc="-5" dirty="0">
                <a:latin typeface="Century Schoolbook"/>
                <a:cs typeface="Century Schoolbook"/>
              </a:rPr>
              <a:t>the</a:t>
            </a:r>
            <a:endParaRPr sz="2400">
              <a:latin typeface="Century Schoolbook"/>
              <a:cs typeface="Century Schoolbook"/>
            </a:endParaRPr>
          </a:p>
        </p:txBody>
      </p:sp>
      <p:sp>
        <p:nvSpPr>
          <p:cNvPr id="7" name="object 7"/>
          <p:cNvSpPr txBox="1"/>
          <p:nvPr/>
        </p:nvSpPr>
        <p:spPr>
          <a:xfrm>
            <a:off x="353060" y="2726559"/>
            <a:ext cx="492188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entury Schoolbook"/>
                <a:cs typeface="Century Schoolbook"/>
              </a:rPr>
              <a:t>hole </a:t>
            </a:r>
            <a:r>
              <a:rPr sz="2400" spc="-5" dirty="0">
                <a:latin typeface="Century Schoolbook"/>
                <a:cs typeface="Century Schoolbook"/>
              </a:rPr>
              <a:t>to </a:t>
            </a:r>
            <a:r>
              <a:rPr sz="2400" dirty="0">
                <a:latin typeface="Century Schoolbook"/>
                <a:cs typeface="Century Schoolbook"/>
              </a:rPr>
              <a:t>contact </a:t>
            </a:r>
            <a:r>
              <a:rPr sz="2400" spc="-5" dirty="0">
                <a:latin typeface="Century Schoolbook"/>
                <a:cs typeface="Century Schoolbook"/>
              </a:rPr>
              <a:t>the bottom </a:t>
            </a:r>
            <a:r>
              <a:rPr sz="2400" dirty="0">
                <a:latin typeface="Century Schoolbook"/>
                <a:cs typeface="Century Schoolbook"/>
              </a:rPr>
              <a:t>ink</a:t>
            </a:r>
            <a:r>
              <a:rPr sz="2400" spc="-114" dirty="0">
                <a:latin typeface="Century Schoolbook"/>
                <a:cs typeface="Century Schoolbook"/>
              </a:rPr>
              <a:t> </a:t>
            </a:r>
            <a:r>
              <a:rPr sz="2400" dirty="0">
                <a:latin typeface="Century Schoolbook"/>
                <a:cs typeface="Century Schoolbook"/>
              </a:rPr>
              <a:t>line.</a:t>
            </a:r>
            <a:endParaRPr sz="2400">
              <a:latin typeface="Century Schoolbook"/>
              <a:cs typeface="Century Schoolbook"/>
            </a:endParaRPr>
          </a:p>
        </p:txBody>
      </p:sp>
      <p:sp>
        <p:nvSpPr>
          <p:cNvPr id="8" name="object 8"/>
          <p:cNvSpPr txBox="1"/>
          <p:nvPr/>
        </p:nvSpPr>
        <p:spPr>
          <a:xfrm>
            <a:off x="78740" y="3168469"/>
            <a:ext cx="8271509" cy="391795"/>
          </a:xfrm>
          <a:prstGeom prst="rect">
            <a:avLst/>
          </a:prstGeom>
        </p:spPr>
        <p:txBody>
          <a:bodyPr vert="horz" wrap="square" lIns="0" tIns="12700" rIns="0" bIns="0" rtlCol="0">
            <a:spAutoFit/>
          </a:bodyPr>
          <a:lstStyle/>
          <a:p>
            <a:pPr marL="287020" indent="-274320">
              <a:lnSpc>
                <a:spcPct val="100000"/>
              </a:lnSpc>
              <a:spcBef>
                <a:spcPts val="100"/>
              </a:spcBef>
              <a:buClr>
                <a:srgbClr val="FE8537"/>
              </a:buClr>
              <a:buSzPct val="68750"/>
              <a:buFont typeface="Wingdings"/>
              <a:buChar char=""/>
              <a:tabLst>
                <a:tab pos="287020" algn="l"/>
              </a:tabLst>
            </a:pPr>
            <a:r>
              <a:rPr sz="2400" spc="-5" dirty="0">
                <a:latin typeface="Century Schoolbook"/>
                <a:cs typeface="Century Schoolbook"/>
              </a:rPr>
              <a:t>The advantage </a:t>
            </a:r>
            <a:r>
              <a:rPr sz="2400" dirty="0">
                <a:latin typeface="Century Schoolbook"/>
                <a:cs typeface="Century Schoolbook"/>
              </a:rPr>
              <a:t>is </a:t>
            </a:r>
            <a:r>
              <a:rPr sz="2400" spc="-5" dirty="0">
                <a:latin typeface="Century Schoolbook"/>
                <a:cs typeface="Century Schoolbook"/>
              </a:rPr>
              <a:t>that these types </a:t>
            </a:r>
            <a:r>
              <a:rPr sz="2400" dirty="0">
                <a:latin typeface="Century Schoolbook"/>
                <a:cs typeface="Century Schoolbook"/>
              </a:rPr>
              <a:t>of key-switches can</a:t>
            </a:r>
            <a:r>
              <a:rPr sz="2400" spc="-100" dirty="0">
                <a:latin typeface="Century Schoolbook"/>
                <a:cs typeface="Century Schoolbook"/>
              </a:rPr>
              <a:t> </a:t>
            </a:r>
            <a:r>
              <a:rPr sz="2400" spc="-5" dirty="0">
                <a:latin typeface="Century Schoolbook"/>
                <a:cs typeface="Century Schoolbook"/>
              </a:rPr>
              <a:t>be</a:t>
            </a:r>
            <a:endParaRPr sz="2400">
              <a:latin typeface="Century Schoolbook"/>
              <a:cs typeface="Century Schoolbook"/>
            </a:endParaRPr>
          </a:p>
        </p:txBody>
      </p:sp>
      <p:sp>
        <p:nvSpPr>
          <p:cNvPr id="9" name="object 9"/>
          <p:cNvSpPr txBox="1"/>
          <p:nvPr/>
        </p:nvSpPr>
        <p:spPr>
          <a:xfrm>
            <a:off x="353060" y="3534534"/>
            <a:ext cx="7774305" cy="756920"/>
          </a:xfrm>
          <a:prstGeom prst="rect">
            <a:avLst/>
          </a:prstGeom>
        </p:spPr>
        <p:txBody>
          <a:bodyPr vert="horz" wrap="square" lIns="0" tIns="12700" rIns="0" bIns="0" rtlCol="0">
            <a:spAutoFit/>
          </a:bodyPr>
          <a:lstStyle/>
          <a:p>
            <a:pPr marL="12700" marR="5080">
              <a:lnSpc>
                <a:spcPct val="100000"/>
              </a:lnSpc>
              <a:spcBef>
                <a:spcPts val="100"/>
              </a:spcBef>
            </a:pPr>
            <a:r>
              <a:rPr sz="2400" spc="-5" dirty="0">
                <a:latin typeface="Century Schoolbook"/>
                <a:cs typeface="Century Schoolbook"/>
              </a:rPr>
              <a:t>made very thin and </a:t>
            </a:r>
            <a:r>
              <a:rPr sz="2400" dirty="0">
                <a:latin typeface="Century Schoolbook"/>
                <a:cs typeface="Century Schoolbook"/>
              </a:rPr>
              <a:t>sealed units. Lifetime of </a:t>
            </a:r>
            <a:r>
              <a:rPr sz="2400" spc="-5" dirty="0">
                <a:latin typeface="Century Schoolbook"/>
                <a:cs typeface="Century Schoolbook"/>
              </a:rPr>
              <a:t>these</a:t>
            </a:r>
            <a:r>
              <a:rPr sz="2400" spc="-125" dirty="0">
                <a:latin typeface="Century Schoolbook"/>
                <a:cs typeface="Century Schoolbook"/>
              </a:rPr>
              <a:t> </a:t>
            </a:r>
            <a:r>
              <a:rPr sz="2400" dirty="0">
                <a:latin typeface="Century Schoolbook"/>
                <a:cs typeface="Century Schoolbook"/>
              </a:rPr>
              <a:t>key-  switches </a:t>
            </a:r>
            <a:r>
              <a:rPr sz="2400" spc="-5" dirty="0">
                <a:latin typeface="Century Schoolbook"/>
                <a:cs typeface="Century Schoolbook"/>
              </a:rPr>
              <a:t>vary </a:t>
            </a:r>
            <a:r>
              <a:rPr sz="2400" dirty="0">
                <a:latin typeface="Century Schoolbook"/>
                <a:cs typeface="Century Schoolbook"/>
              </a:rPr>
              <a:t>over a wide</a:t>
            </a:r>
            <a:r>
              <a:rPr sz="2400" spc="-80" dirty="0">
                <a:latin typeface="Century Schoolbook"/>
                <a:cs typeface="Century Schoolbook"/>
              </a:rPr>
              <a:t> </a:t>
            </a:r>
            <a:r>
              <a:rPr sz="2400" spc="-5" dirty="0">
                <a:latin typeface="Century Schoolbook"/>
                <a:cs typeface="Century Schoolbook"/>
              </a:rPr>
              <a:t>range.</a:t>
            </a:r>
            <a:endParaRPr sz="2400">
              <a:latin typeface="Century Schoolbook"/>
              <a:cs typeface="Century Schoolbook"/>
            </a:endParaRPr>
          </a:p>
        </p:txBody>
      </p:sp>
      <p:sp>
        <p:nvSpPr>
          <p:cNvPr id="10" name="object 10"/>
          <p:cNvSpPr/>
          <p:nvPr/>
        </p:nvSpPr>
        <p:spPr>
          <a:xfrm>
            <a:off x="2438400" y="4419600"/>
            <a:ext cx="4267200" cy="2200275"/>
          </a:xfrm>
          <a:prstGeom prst="rect">
            <a:avLst/>
          </a:prstGeom>
          <a:blipFill>
            <a:blip r:embed="rId2" cstate="print"/>
            <a:stretch>
              <a:fillRect/>
            </a:stretch>
          </a:blipFill>
        </p:spPr>
        <p:txBody>
          <a:bodyPr wrap="square" lIns="0" tIns="0" rIns="0" bIns="0" rtlCol="0"/>
          <a:lstStyle/>
          <a:p>
            <a:endParaRPr/>
          </a:p>
        </p:txBody>
      </p:sp>
      <p:sp>
        <p:nvSpPr>
          <p:cNvPr id="11" name="object 11"/>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24</a:t>
            </a:fld>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864230"/>
            <a:ext cx="5182870" cy="513715"/>
          </a:xfrm>
          <a:prstGeom prst="rect">
            <a:avLst/>
          </a:prstGeom>
        </p:spPr>
        <p:txBody>
          <a:bodyPr vert="horz" wrap="square" lIns="0" tIns="13335" rIns="0" bIns="0" rtlCol="0">
            <a:spAutoFit/>
          </a:bodyPr>
          <a:lstStyle/>
          <a:p>
            <a:pPr marL="12700">
              <a:lnSpc>
                <a:spcPct val="100000"/>
              </a:lnSpc>
              <a:spcBef>
                <a:spcPts val="105"/>
              </a:spcBef>
            </a:pPr>
            <a:r>
              <a:rPr sz="3200" b="1" u="heavy" spc="5" dirty="0">
                <a:uFill>
                  <a:solidFill>
                    <a:srgbClr val="565F6C"/>
                  </a:solidFill>
                </a:uFill>
                <a:latin typeface="Century Schoolbook"/>
                <a:cs typeface="Century Schoolbook"/>
              </a:rPr>
              <a:t>M</a:t>
            </a:r>
            <a:r>
              <a:rPr sz="2550" b="1" u="heavy" spc="5" dirty="0">
                <a:uFill>
                  <a:solidFill>
                    <a:srgbClr val="565F6C"/>
                  </a:solidFill>
                </a:uFill>
                <a:latin typeface="Century Schoolbook"/>
                <a:cs typeface="Century Schoolbook"/>
              </a:rPr>
              <a:t>EMBRANE</a:t>
            </a:r>
            <a:r>
              <a:rPr sz="2550" b="1" u="heavy" spc="145" dirty="0">
                <a:uFill>
                  <a:solidFill>
                    <a:srgbClr val="565F6C"/>
                  </a:solidFill>
                </a:uFill>
                <a:latin typeface="Century Schoolbook"/>
                <a:cs typeface="Century Schoolbook"/>
              </a:rPr>
              <a:t> </a:t>
            </a:r>
            <a:r>
              <a:rPr sz="2550" b="1" u="heavy" dirty="0">
                <a:uFill>
                  <a:solidFill>
                    <a:srgbClr val="565F6C"/>
                  </a:solidFill>
                </a:uFill>
                <a:latin typeface="Century Schoolbook"/>
                <a:cs typeface="Century Schoolbook"/>
              </a:rPr>
              <a:t>KEY</a:t>
            </a:r>
            <a:r>
              <a:rPr sz="3200" b="1" u="heavy" dirty="0">
                <a:uFill>
                  <a:solidFill>
                    <a:srgbClr val="565F6C"/>
                  </a:solidFill>
                </a:uFill>
                <a:latin typeface="Century Schoolbook"/>
                <a:cs typeface="Century Schoolbook"/>
              </a:rPr>
              <a:t>-</a:t>
            </a:r>
            <a:r>
              <a:rPr sz="2550" b="1" u="heavy" dirty="0">
                <a:uFill>
                  <a:solidFill>
                    <a:srgbClr val="565F6C"/>
                  </a:solidFill>
                </a:uFill>
                <a:latin typeface="Century Schoolbook"/>
                <a:cs typeface="Century Schoolbook"/>
              </a:rPr>
              <a:t>SWITCHES</a:t>
            </a:r>
            <a:endParaRPr sz="2550">
              <a:latin typeface="Century Schoolbook"/>
              <a:cs typeface="Century Schoolbook"/>
            </a:endParaRPr>
          </a:p>
        </p:txBody>
      </p:sp>
      <p:sp>
        <p:nvSpPr>
          <p:cNvPr id="3" name="object 3"/>
          <p:cNvSpPr/>
          <p:nvPr/>
        </p:nvSpPr>
        <p:spPr>
          <a:xfrm>
            <a:off x="1676400" y="2209800"/>
            <a:ext cx="5075316" cy="2971800"/>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25</a:t>
            </a:fld>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529788"/>
            <a:ext cx="4692650" cy="452120"/>
          </a:xfrm>
          <a:prstGeom prst="rect">
            <a:avLst/>
          </a:prstGeom>
        </p:spPr>
        <p:txBody>
          <a:bodyPr vert="horz" wrap="square" lIns="0" tIns="12065" rIns="0" bIns="0" rtlCol="0">
            <a:spAutoFit/>
          </a:bodyPr>
          <a:lstStyle/>
          <a:p>
            <a:pPr marL="12700">
              <a:lnSpc>
                <a:spcPct val="100000"/>
              </a:lnSpc>
              <a:spcBef>
                <a:spcPts val="95"/>
              </a:spcBef>
            </a:pPr>
            <a:r>
              <a:rPr sz="2800" b="1" u="heavy" spc="-5" dirty="0">
                <a:uFill>
                  <a:solidFill>
                    <a:srgbClr val="565F6C"/>
                  </a:solidFill>
                </a:uFill>
                <a:latin typeface="Century Schoolbook"/>
                <a:cs typeface="Century Schoolbook"/>
              </a:rPr>
              <a:t>C</a:t>
            </a:r>
            <a:r>
              <a:rPr sz="2250" b="1" u="heavy" spc="-5" dirty="0">
                <a:uFill>
                  <a:solidFill>
                    <a:srgbClr val="565F6C"/>
                  </a:solidFill>
                </a:uFill>
                <a:latin typeface="Century Schoolbook"/>
                <a:cs typeface="Century Schoolbook"/>
              </a:rPr>
              <a:t>APACITATE</a:t>
            </a:r>
            <a:r>
              <a:rPr sz="2250" b="1" u="heavy" spc="40" dirty="0">
                <a:uFill>
                  <a:solidFill>
                    <a:srgbClr val="565F6C"/>
                  </a:solidFill>
                </a:uFill>
                <a:latin typeface="Century Schoolbook"/>
                <a:cs typeface="Century Schoolbook"/>
              </a:rPr>
              <a:t> </a:t>
            </a:r>
            <a:r>
              <a:rPr sz="2250" b="1" u="heavy" spc="-5" dirty="0">
                <a:uFill>
                  <a:solidFill>
                    <a:srgbClr val="565F6C"/>
                  </a:solidFill>
                </a:uFill>
                <a:latin typeface="Century Schoolbook"/>
                <a:cs typeface="Century Schoolbook"/>
              </a:rPr>
              <a:t>KEY</a:t>
            </a:r>
            <a:r>
              <a:rPr sz="2800" b="1" u="heavy" spc="-5" dirty="0">
                <a:uFill>
                  <a:solidFill>
                    <a:srgbClr val="565F6C"/>
                  </a:solidFill>
                </a:uFill>
                <a:latin typeface="Century Schoolbook"/>
                <a:cs typeface="Century Schoolbook"/>
              </a:rPr>
              <a:t>-</a:t>
            </a:r>
            <a:r>
              <a:rPr sz="2250" b="1" u="heavy" spc="-5" dirty="0">
                <a:uFill>
                  <a:solidFill>
                    <a:srgbClr val="565F6C"/>
                  </a:solidFill>
                </a:uFill>
                <a:latin typeface="Century Schoolbook"/>
                <a:cs typeface="Century Schoolbook"/>
              </a:rPr>
              <a:t>SWITCHES</a:t>
            </a:r>
            <a:endParaRPr sz="2250">
              <a:latin typeface="Century Schoolbook"/>
              <a:cs typeface="Century Schoolbook"/>
            </a:endParaRPr>
          </a:p>
        </p:txBody>
      </p:sp>
      <p:sp>
        <p:nvSpPr>
          <p:cNvPr id="4" name="object 4"/>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26</a:t>
            </a:fld>
            <a:endParaRPr dirty="0"/>
          </a:p>
        </p:txBody>
      </p:sp>
      <p:sp>
        <p:nvSpPr>
          <p:cNvPr id="3" name="object 3"/>
          <p:cNvSpPr txBox="1"/>
          <p:nvPr/>
        </p:nvSpPr>
        <p:spPr>
          <a:xfrm>
            <a:off x="688340" y="1324097"/>
            <a:ext cx="7598409" cy="4354195"/>
          </a:xfrm>
          <a:prstGeom prst="rect">
            <a:avLst/>
          </a:prstGeom>
        </p:spPr>
        <p:txBody>
          <a:bodyPr vert="horz" wrap="square" lIns="0" tIns="12065" rIns="0" bIns="0" rtlCol="0">
            <a:spAutoFit/>
          </a:bodyPr>
          <a:lstStyle/>
          <a:p>
            <a:pPr marL="287020" marR="447040" indent="-274955">
              <a:lnSpc>
                <a:spcPct val="100000"/>
              </a:lnSpc>
              <a:spcBef>
                <a:spcPts val="95"/>
              </a:spcBef>
              <a:buClr>
                <a:srgbClr val="FE8537"/>
              </a:buClr>
              <a:buSzPct val="68181"/>
              <a:buFont typeface="Wingdings"/>
              <a:buChar char=""/>
              <a:tabLst>
                <a:tab pos="287655" algn="l"/>
              </a:tabLst>
            </a:pPr>
            <a:r>
              <a:rPr sz="2200" spc="-5" dirty="0">
                <a:latin typeface="Century Schoolbook"/>
                <a:cs typeface="Century Schoolbook"/>
              </a:rPr>
              <a:t>This </a:t>
            </a:r>
            <a:r>
              <a:rPr sz="2200" spc="-10" dirty="0">
                <a:latin typeface="Century Schoolbook"/>
                <a:cs typeface="Century Schoolbook"/>
              </a:rPr>
              <a:t>type </a:t>
            </a:r>
            <a:r>
              <a:rPr sz="2200" spc="-5" dirty="0">
                <a:latin typeface="Century Schoolbook"/>
                <a:cs typeface="Century Schoolbook"/>
              </a:rPr>
              <a:t>has </a:t>
            </a:r>
            <a:r>
              <a:rPr sz="2200" spc="-10" dirty="0">
                <a:latin typeface="Century Schoolbook"/>
                <a:cs typeface="Century Schoolbook"/>
              </a:rPr>
              <a:t>two </a:t>
            </a:r>
            <a:r>
              <a:rPr sz="2200" spc="-5" dirty="0">
                <a:latin typeface="Century Schoolbook"/>
                <a:cs typeface="Century Schoolbook"/>
              </a:rPr>
              <a:t>small metal </a:t>
            </a:r>
            <a:r>
              <a:rPr sz="2200" spc="-10" dirty="0">
                <a:latin typeface="Century Schoolbook"/>
                <a:cs typeface="Century Schoolbook"/>
              </a:rPr>
              <a:t>plates </a:t>
            </a:r>
            <a:r>
              <a:rPr sz="2200" spc="-5" dirty="0">
                <a:latin typeface="Century Schoolbook"/>
                <a:cs typeface="Century Schoolbook"/>
              </a:rPr>
              <a:t>on </a:t>
            </a:r>
            <a:r>
              <a:rPr sz="2200" spc="-10" dirty="0">
                <a:latin typeface="Century Schoolbook"/>
                <a:cs typeface="Century Schoolbook"/>
              </a:rPr>
              <a:t>the </a:t>
            </a:r>
            <a:r>
              <a:rPr sz="2200" spc="-5" dirty="0">
                <a:latin typeface="Century Schoolbook"/>
                <a:cs typeface="Century Schoolbook"/>
              </a:rPr>
              <a:t>PCB </a:t>
            </a:r>
            <a:r>
              <a:rPr sz="2200" spc="-10" dirty="0">
                <a:latin typeface="Century Schoolbook"/>
                <a:cs typeface="Century Schoolbook"/>
              </a:rPr>
              <a:t>and  </a:t>
            </a:r>
            <a:r>
              <a:rPr sz="2200" spc="-5" dirty="0">
                <a:latin typeface="Century Schoolbook"/>
                <a:cs typeface="Century Schoolbook"/>
              </a:rPr>
              <a:t>another metal plate on </a:t>
            </a:r>
            <a:r>
              <a:rPr sz="2200" spc="-10" dirty="0">
                <a:latin typeface="Century Schoolbook"/>
                <a:cs typeface="Century Schoolbook"/>
              </a:rPr>
              <a:t>the </a:t>
            </a:r>
            <a:r>
              <a:rPr sz="2200" spc="-5" dirty="0">
                <a:latin typeface="Century Schoolbook"/>
                <a:cs typeface="Century Schoolbook"/>
              </a:rPr>
              <a:t>bottom of a piece of</a:t>
            </a:r>
            <a:r>
              <a:rPr sz="2200" dirty="0">
                <a:latin typeface="Century Schoolbook"/>
                <a:cs typeface="Century Schoolbook"/>
              </a:rPr>
              <a:t> </a:t>
            </a:r>
            <a:r>
              <a:rPr sz="2200" spc="-5" dirty="0">
                <a:latin typeface="Century Schoolbook"/>
                <a:cs typeface="Century Schoolbook"/>
              </a:rPr>
              <a:t>foam.</a:t>
            </a:r>
            <a:endParaRPr sz="2200" dirty="0">
              <a:latin typeface="Century Schoolbook"/>
              <a:cs typeface="Century Schoolbook"/>
            </a:endParaRPr>
          </a:p>
          <a:p>
            <a:pPr marL="287020" marR="5080" indent="-274955">
              <a:lnSpc>
                <a:spcPct val="100000"/>
              </a:lnSpc>
              <a:spcBef>
                <a:spcPts val="605"/>
              </a:spcBef>
              <a:buClr>
                <a:srgbClr val="FE8537"/>
              </a:buClr>
              <a:buSzPct val="68181"/>
              <a:buFont typeface="Wingdings"/>
              <a:buChar char=""/>
              <a:tabLst>
                <a:tab pos="364490" algn="l"/>
                <a:tab pos="365125" algn="l"/>
              </a:tabLst>
            </a:pPr>
            <a:r>
              <a:rPr dirty="0"/>
              <a:t>	</a:t>
            </a:r>
            <a:r>
              <a:rPr sz="2200" spc="-5" dirty="0">
                <a:latin typeface="Century Schoolbook"/>
                <a:cs typeface="Century Schoolbook"/>
              </a:rPr>
              <a:t>When we press a key </a:t>
            </a:r>
            <a:r>
              <a:rPr sz="2200" spc="-10" dirty="0">
                <a:latin typeface="Century Schoolbook"/>
                <a:cs typeface="Century Schoolbook"/>
              </a:rPr>
              <a:t>the </a:t>
            </a:r>
            <a:r>
              <a:rPr sz="2200" spc="-5" dirty="0">
                <a:latin typeface="Century Schoolbook"/>
                <a:cs typeface="Century Schoolbook"/>
              </a:rPr>
              <a:t>movable plate is pushed closer  to </a:t>
            </a:r>
            <a:r>
              <a:rPr sz="2200" spc="-10" dirty="0">
                <a:latin typeface="Century Schoolbook"/>
                <a:cs typeface="Century Schoolbook"/>
              </a:rPr>
              <a:t>the </a:t>
            </a:r>
            <a:r>
              <a:rPr sz="2200" spc="-5" dirty="0">
                <a:latin typeface="Century Schoolbook"/>
                <a:cs typeface="Century Schoolbook"/>
              </a:rPr>
              <a:t>fixed plate &amp; </a:t>
            </a:r>
            <a:r>
              <a:rPr sz="2200" spc="-10" dirty="0">
                <a:latin typeface="Century Schoolbook"/>
                <a:cs typeface="Century Schoolbook"/>
              </a:rPr>
              <a:t>this </a:t>
            </a:r>
            <a:r>
              <a:rPr sz="2200" spc="-5" dirty="0">
                <a:latin typeface="Century Schoolbook"/>
                <a:cs typeface="Century Schoolbook"/>
              </a:rPr>
              <a:t>changes </a:t>
            </a:r>
            <a:r>
              <a:rPr sz="2200" spc="-10" dirty="0">
                <a:latin typeface="Century Schoolbook"/>
                <a:cs typeface="Century Schoolbook"/>
              </a:rPr>
              <a:t>the </a:t>
            </a:r>
            <a:r>
              <a:rPr sz="2200" spc="-5" dirty="0">
                <a:latin typeface="Century Schoolbook"/>
                <a:cs typeface="Century Schoolbook"/>
              </a:rPr>
              <a:t>capacitance  between </a:t>
            </a:r>
            <a:r>
              <a:rPr sz="2200" spc="-10" dirty="0">
                <a:latin typeface="Century Schoolbook"/>
                <a:cs typeface="Century Schoolbook"/>
              </a:rPr>
              <a:t>the </a:t>
            </a:r>
            <a:r>
              <a:rPr sz="2200" spc="-5" dirty="0">
                <a:latin typeface="Century Schoolbook"/>
                <a:cs typeface="Century Schoolbook"/>
              </a:rPr>
              <a:t>fixed</a:t>
            </a:r>
            <a:r>
              <a:rPr sz="2200" spc="20" dirty="0">
                <a:latin typeface="Century Schoolbook"/>
                <a:cs typeface="Century Schoolbook"/>
              </a:rPr>
              <a:t> </a:t>
            </a:r>
            <a:r>
              <a:rPr sz="2200" spc="-5" dirty="0">
                <a:latin typeface="Century Schoolbook"/>
                <a:cs typeface="Century Schoolbook"/>
              </a:rPr>
              <a:t>plates.</a:t>
            </a:r>
            <a:endParaRPr sz="2200" dirty="0">
              <a:latin typeface="Century Schoolbook"/>
              <a:cs typeface="Century Schoolbook"/>
            </a:endParaRPr>
          </a:p>
          <a:p>
            <a:pPr marL="287020" indent="-274955">
              <a:lnSpc>
                <a:spcPct val="100000"/>
              </a:lnSpc>
              <a:spcBef>
                <a:spcPts val="600"/>
              </a:spcBef>
              <a:buClr>
                <a:srgbClr val="FE8537"/>
              </a:buClr>
              <a:buSzPct val="68181"/>
              <a:buFont typeface="Wingdings"/>
              <a:buChar char=""/>
              <a:tabLst>
                <a:tab pos="287655" algn="l"/>
              </a:tabLst>
            </a:pPr>
            <a:r>
              <a:rPr sz="2200" spc="-5" dirty="0">
                <a:latin typeface="Century Schoolbook"/>
                <a:cs typeface="Century Schoolbook"/>
              </a:rPr>
              <a:t>The </a:t>
            </a:r>
            <a:r>
              <a:rPr sz="2200" dirty="0">
                <a:latin typeface="Century Schoolbook"/>
                <a:cs typeface="Century Schoolbook"/>
              </a:rPr>
              <a:t>sense </a:t>
            </a:r>
            <a:r>
              <a:rPr sz="2200" spc="-5" dirty="0">
                <a:latin typeface="Century Schoolbook"/>
                <a:cs typeface="Century Schoolbook"/>
              </a:rPr>
              <a:t>amplifier detects this change in</a:t>
            </a:r>
            <a:r>
              <a:rPr sz="2200" spc="-10" dirty="0">
                <a:latin typeface="Century Schoolbook"/>
                <a:cs typeface="Century Schoolbook"/>
              </a:rPr>
              <a:t> </a:t>
            </a:r>
            <a:r>
              <a:rPr sz="2200" spc="-5" dirty="0">
                <a:latin typeface="Century Schoolbook"/>
                <a:cs typeface="Century Schoolbook"/>
              </a:rPr>
              <a:t>capacitance</a:t>
            </a:r>
            <a:endParaRPr sz="2200" dirty="0">
              <a:latin typeface="Century Schoolbook"/>
              <a:cs typeface="Century Schoolbook"/>
            </a:endParaRPr>
          </a:p>
          <a:p>
            <a:pPr marL="287020">
              <a:lnSpc>
                <a:spcPct val="100000"/>
              </a:lnSpc>
            </a:pPr>
            <a:r>
              <a:rPr sz="2200" spc="-10" dirty="0">
                <a:latin typeface="Century Schoolbook"/>
                <a:cs typeface="Century Schoolbook"/>
              </a:rPr>
              <a:t>and produces </a:t>
            </a:r>
            <a:r>
              <a:rPr sz="2200" spc="-5" dirty="0">
                <a:latin typeface="Century Schoolbook"/>
                <a:cs typeface="Century Schoolbook"/>
              </a:rPr>
              <a:t>a logic level signal indicating a</a:t>
            </a:r>
            <a:r>
              <a:rPr sz="2200" spc="85" dirty="0">
                <a:latin typeface="Century Schoolbook"/>
                <a:cs typeface="Century Schoolbook"/>
              </a:rPr>
              <a:t> </a:t>
            </a:r>
            <a:r>
              <a:rPr sz="2200" spc="-5" dirty="0">
                <a:latin typeface="Century Schoolbook"/>
                <a:cs typeface="Century Schoolbook"/>
              </a:rPr>
              <a:t>key-press.</a:t>
            </a:r>
            <a:endParaRPr sz="2200" dirty="0">
              <a:latin typeface="Century Schoolbook"/>
              <a:cs typeface="Century Schoolbook"/>
            </a:endParaRPr>
          </a:p>
          <a:p>
            <a:pPr marL="287020" marR="187325" indent="-274955">
              <a:lnSpc>
                <a:spcPct val="100000"/>
              </a:lnSpc>
              <a:spcBef>
                <a:spcPts val="600"/>
              </a:spcBef>
              <a:buClr>
                <a:srgbClr val="FE8537"/>
              </a:buClr>
              <a:buSzPct val="68181"/>
              <a:buFont typeface="Wingdings"/>
              <a:buChar char=""/>
              <a:tabLst>
                <a:tab pos="287655" algn="l"/>
              </a:tabLst>
            </a:pPr>
            <a:r>
              <a:rPr sz="2200" spc="-5" dirty="0">
                <a:latin typeface="Century Schoolbook"/>
                <a:cs typeface="Century Schoolbook"/>
              </a:rPr>
              <a:t>The </a:t>
            </a:r>
            <a:r>
              <a:rPr sz="2200" spc="-10" dirty="0">
                <a:latin typeface="Century Schoolbook"/>
                <a:cs typeface="Century Schoolbook"/>
              </a:rPr>
              <a:t>advantage </a:t>
            </a:r>
            <a:r>
              <a:rPr sz="2200" spc="-5" dirty="0">
                <a:latin typeface="Century Schoolbook"/>
                <a:cs typeface="Century Schoolbook"/>
              </a:rPr>
              <a:t>is </a:t>
            </a:r>
            <a:r>
              <a:rPr sz="2200" spc="-10" dirty="0">
                <a:latin typeface="Century Schoolbook"/>
                <a:cs typeface="Century Schoolbook"/>
              </a:rPr>
              <a:t>the </a:t>
            </a:r>
            <a:r>
              <a:rPr sz="2200" spc="-5" dirty="0">
                <a:latin typeface="Century Schoolbook"/>
                <a:cs typeface="Century Schoolbook"/>
              </a:rPr>
              <a:t>absence </a:t>
            </a:r>
            <a:r>
              <a:rPr sz="2200" dirty="0">
                <a:latin typeface="Century Schoolbook"/>
                <a:cs typeface="Century Schoolbook"/>
              </a:rPr>
              <a:t>of </a:t>
            </a:r>
            <a:r>
              <a:rPr sz="2200" spc="-5" dirty="0">
                <a:latin typeface="Century Schoolbook"/>
                <a:cs typeface="Century Schoolbook"/>
              </a:rPr>
              <a:t>mechanical contacts </a:t>
            </a:r>
            <a:r>
              <a:rPr sz="2200" spc="-10" dirty="0">
                <a:latin typeface="Century Schoolbook"/>
                <a:cs typeface="Century Schoolbook"/>
              </a:rPr>
              <a:t>to  </a:t>
            </a:r>
            <a:r>
              <a:rPr sz="2200" spc="-5" dirty="0">
                <a:latin typeface="Century Schoolbook"/>
                <a:cs typeface="Century Schoolbook"/>
              </a:rPr>
              <a:t>be oxidized or</a:t>
            </a:r>
            <a:r>
              <a:rPr sz="2200" dirty="0">
                <a:latin typeface="Century Schoolbook"/>
                <a:cs typeface="Century Schoolbook"/>
              </a:rPr>
              <a:t> </a:t>
            </a:r>
            <a:r>
              <a:rPr sz="2200" spc="-10" dirty="0">
                <a:latin typeface="Century Schoolbook"/>
                <a:cs typeface="Century Schoolbook"/>
              </a:rPr>
              <a:t>dirty</a:t>
            </a:r>
            <a:endParaRPr sz="2200" dirty="0">
              <a:latin typeface="Century Schoolbook"/>
              <a:cs typeface="Century Schoolbook"/>
            </a:endParaRPr>
          </a:p>
          <a:p>
            <a:pPr marL="287020" marR="186055" indent="-274955">
              <a:lnSpc>
                <a:spcPct val="100000"/>
              </a:lnSpc>
              <a:spcBef>
                <a:spcPts val="605"/>
              </a:spcBef>
              <a:buClr>
                <a:srgbClr val="FE8537"/>
              </a:buClr>
              <a:buSzPct val="68181"/>
              <a:buFont typeface="Wingdings"/>
              <a:buChar char=""/>
              <a:tabLst>
                <a:tab pos="364490" algn="l"/>
                <a:tab pos="365125" algn="l"/>
              </a:tabLst>
            </a:pPr>
            <a:r>
              <a:rPr dirty="0"/>
              <a:t>	</a:t>
            </a:r>
            <a:r>
              <a:rPr sz="2200" spc="-5" dirty="0">
                <a:latin typeface="Century Schoolbook"/>
                <a:cs typeface="Century Schoolbook"/>
              </a:rPr>
              <a:t>And the </a:t>
            </a:r>
            <a:r>
              <a:rPr sz="2200" dirty="0">
                <a:latin typeface="Century Schoolbook"/>
                <a:cs typeface="Century Schoolbook"/>
              </a:rPr>
              <a:t>only </a:t>
            </a:r>
            <a:r>
              <a:rPr sz="2200" spc="-10" dirty="0">
                <a:latin typeface="Century Schoolbook"/>
                <a:cs typeface="Century Schoolbook"/>
              </a:rPr>
              <a:t>disadvantage </a:t>
            </a:r>
            <a:r>
              <a:rPr sz="2200" spc="-5" dirty="0">
                <a:latin typeface="Century Schoolbook"/>
                <a:cs typeface="Century Schoolbook"/>
              </a:rPr>
              <a:t>is that a </a:t>
            </a:r>
            <a:r>
              <a:rPr sz="2200" dirty="0">
                <a:latin typeface="Century Schoolbook"/>
                <a:cs typeface="Century Schoolbook"/>
              </a:rPr>
              <a:t>special </a:t>
            </a:r>
            <a:r>
              <a:rPr sz="2200" spc="-5" dirty="0">
                <a:latin typeface="Century Schoolbook"/>
                <a:cs typeface="Century Schoolbook"/>
              </a:rPr>
              <a:t>circuitry is  required to </a:t>
            </a:r>
            <a:r>
              <a:rPr sz="2200" spc="-10" dirty="0">
                <a:latin typeface="Century Schoolbook"/>
                <a:cs typeface="Century Schoolbook"/>
              </a:rPr>
              <a:t>detect the </a:t>
            </a:r>
            <a:r>
              <a:rPr sz="2200" spc="-5" dirty="0">
                <a:latin typeface="Century Schoolbook"/>
                <a:cs typeface="Century Schoolbook"/>
              </a:rPr>
              <a:t>change in capacitance. The  lifetime is about 20 million</a:t>
            </a:r>
            <a:r>
              <a:rPr sz="2200" spc="-55" dirty="0">
                <a:latin typeface="Century Schoolbook"/>
                <a:cs typeface="Century Schoolbook"/>
              </a:rPr>
              <a:t> </a:t>
            </a:r>
            <a:r>
              <a:rPr sz="2200" spc="-5" dirty="0">
                <a:latin typeface="Century Schoolbook"/>
                <a:cs typeface="Century Schoolbook"/>
              </a:rPr>
              <a:t>keystrokes.</a:t>
            </a:r>
            <a:endParaRPr sz="2200" dirty="0">
              <a:latin typeface="Century Schoolbook"/>
              <a:cs typeface="Century Schoolbook"/>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95399" y="1371599"/>
            <a:ext cx="5867400" cy="48006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27</a:t>
            </a:fld>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4540" y="834893"/>
            <a:ext cx="4882515" cy="452120"/>
          </a:xfrm>
          <a:prstGeom prst="rect">
            <a:avLst/>
          </a:prstGeom>
        </p:spPr>
        <p:txBody>
          <a:bodyPr vert="horz" wrap="square" lIns="0" tIns="12065" rIns="0" bIns="0" rtlCol="0">
            <a:spAutoFit/>
          </a:bodyPr>
          <a:lstStyle/>
          <a:p>
            <a:pPr marL="12700">
              <a:lnSpc>
                <a:spcPct val="100000"/>
              </a:lnSpc>
              <a:spcBef>
                <a:spcPts val="95"/>
              </a:spcBef>
            </a:pPr>
            <a:r>
              <a:rPr sz="2800" b="1" u="heavy" spc="-5" dirty="0">
                <a:uFill>
                  <a:solidFill>
                    <a:srgbClr val="565F6C"/>
                  </a:solidFill>
                </a:uFill>
                <a:latin typeface="Century Schoolbook"/>
                <a:cs typeface="Century Schoolbook"/>
              </a:rPr>
              <a:t>H</a:t>
            </a:r>
            <a:r>
              <a:rPr sz="2250" b="1" u="heavy" spc="-5" dirty="0">
                <a:uFill>
                  <a:solidFill>
                    <a:srgbClr val="565F6C"/>
                  </a:solidFill>
                </a:uFill>
                <a:latin typeface="Century Schoolbook"/>
                <a:cs typeface="Century Schoolbook"/>
              </a:rPr>
              <a:t>ALL EFFECT</a:t>
            </a:r>
            <a:r>
              <a:rPr sz="2250" b="1" u="heavy" spc="165" dirty="0">
                <a:uFill>
                  <a:solidFill>
                    <a:srgbClr val="565F6C"/>
                  </a:solidFill>
                </a:uFill>
                <a:latin typeface="Century Schoolbook"/>
                <a:cs typeface="Century Schoolbook"/>
              </a:rPr>
              <a:t> </a:t>
            </a:r>
            <a:r>
              <a:rPr sz="2250" b="1" u="heavy" spc="-5" dirty="0">
                <a:uFill>
                  <a:solidFill>
                    <a:srgbClr val="565F6C"/>
                  </a:solidFill>
                </a:uFill>
                <a:latin typeface="Century Schoolbook"/>
                <a:cs typeface="Century Schoolbook"/>
              </a:rPr>
              <a:t>KEY</a:t>
            </a:r>
            <a:r>
              <a:rPr sz="2800" b="1" u="heavy" spc="-5" dirty="0">
                <a:uFill>
                  <a:solidFill>
                    <a:srgbClr val="565F6C"/>
                  </a:solidFill>
                </a:uFill>
                <a:latin typeface="Century Schoolbook"/>
                <a:cs typeface="Century Schoolbook"/>
              </a:rPr>
              <a:t>-</a:t>
            </a:r>
            <a:r>
              <a:rPr sz="2250" b="1" u="heavy" spc="-5" dirty="0">
                <a:uFill>
                  <a:solidFill>
                    <a:srgbClr val="565F6C"/>
                  </a:solidFill>
                </a:uFill>
                <a:latin typeface="Century Schoolbook"/>
                <a:cs typeface="Century Schoolbook"/>
              </a:rPr>
              <a:t>SWITCHES</a:t>
            </a:r>
            <a:endParaRPr sz="2250">
              <a:latin typeface="Century Schoolbook"/>
              <a:cs typeface="Century Schoolbook"/>
            </a:endParaRPr>
          </a:p>
        </p:txBody>
      </p:sp>
      <p:sp>
        <p:nvSpPr>
          <p:cNvPr id="4" name="object 4"/>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28</a:t>
            </a:fld>
            <a:endParaRPr dirty="0"/>
          </a:p>
        </p:txBody>
      </p:sp>
      <p:sp>
        <p:nvSpPr>
          <p:cNvPr id="3" name="object 3"/>
          <p:cNvSpPr txBox="1"/>
          <p:nvPr/>
        </p:nvSpPr>
        <p:spPr>
          <a:xfrm>
            <a:off x="78740" y="1780741"/>
            <a:ext cx="8957310" cy="3684270"/>
          </a:xfrm>
          <a:prstGeom prst="rect">
            <a:avLst/>
          </a:prstGeom>
        </p:spPr>
        <p:txBody>
          <a:bodyPr vert="horz" wrap="square" lIns="0" tIns="88900" rIns="0" bIns="0" rtlCol="0">
            <a:spAutoFit/>
          </a:bodyPr>
          <a:lstStyle/>
          <a:p>
            <a:pPr marL="285115" indent="-273050">
              <a:lnSpc>
                <a:spcPct val="100000"/>
              </a:lnSpc>
              <a:spcBef>
                <a:spcPts val="700"/>
              </a:spcBef>
              <a:buClr>
                <a:srgbClr val="FE8537"/>
              </a:buClr>
              <a:buSzPct val="68181"/>
              <a:buFont typeface="Wingdings"/>
              <a:buChar char=""/>
              <a:tabLst>
                <a:tab pos="285750" algn="l"/>
              </a:tabLst>
            </a:pPr>
            <a:r>
              <a:rPr sz="2200" spc="-5" dirty="0">
                <a:latin typeface="Century Schoolbook"/>
                <a:cs typeface="Century Schoolbook"/>
              </a:rPr>
              <a:t>This </a:t>
            </a:r>
            <a:r>
              <a:rPr sz="2200" spc="-10" dirty="0">
                <a:latin typeface="Century Schoolbook"/>
                <a:cs typeface="Century Schoolbook"/>
              </a:rPr>
              <a:t>type </a:t>
            </a:r>
            <a:r>
              <a:rPr sz="2200" spc="-5" dirty="0">
                <a:latin typeface="Century Schoolbook"/>
                <a:cs typeface="Century Schoolbook"/>
              </a:rPr>
              <a:t>also has no mechanical</a:t>
            </a:r>
            <a:r>
              <a:rPr sz="2200" spc="15" dirty="0">
                <a:latin typeface="Century Schoolbook"/>
                <a:cs typeface="Century Schoolbook"/>
              </a:rPr>
              <a:t> </a:t>
            </a:r>
            <a:r>
              <a:rPr sz="2200" spc="-5" dirty="0">
                <a:latin typeface="Century Schoolbook"/>
                <a:cs typeface="Century Schoolbook"/>
              </a:rPr>
              <a:t>contacts.</a:t>
            </a:r>
            <a:endParaRPr sz="2200" dirty="0">
              <a:latin typeface="Century Schoolbook"/>
              <a:cs typeface="Century Schoolbook"/>
            </a:endParaRPr>
          </a:p>
          <a:p>
            <a:pPr marL="285115" marR="5080" indent="-273050">
              <a:lnSpc>
                <a:spcPct val="100000"/>
              </a:lnSpc>
              <a:spcBef>
                <a:spcPts val="600"/>
              </a:spcBef>
              <a:buClr>
                <a:srgbClr val="FE8537"/>
              </a:buClr>
              <a:buSzPct val="68181"/>
              <a:buFont typeface="Wingdings"/>
              <a:buChar char=""/>
              <a:tabLst>
                <a:tab pos="285750" algn="l"/>
              </a:tabLst>
            </a:pPr>
            <a:r>
              <a:rPr sz="2200" spc="-5" dirty="0">
                <a:latin typeface="Century Schoolbook"/>
                <a:cs typeface="Century Schoolbook"/>
              </a:rPr>
              <a:t>It </a:t>
            </a:r>
            <a:r>
              <a:rPr sz="2200" dirty="0">
                <a:latin typeface="Century Schoolbook"/>
                <a:cs typeface="Century Schoolbook"/>
              </a:rPr>
              <a:t>uses </a:t>
            </a:r>
            <a:r>
              <a:rPr sz="2200" spc="-10" dirty="0">
                <a:latin typeface="Century Schoolbook"/>
                <a:cs typeface="Century Schoolbook"/>
              </a:rPr>
              <a:t>the principle </a:t>
            </a:r>
            <a:r>
              <a:rPr sz="2200" spc="-5" dirty="0">
                <a:latin typeface="Century Schoolbook"/>
                <a:cs typeface="Century Schoolbook"/>
              </a:rPr>
              <a:t>of deflection of a moving change by a magnetic  field.</a:t>
            </a:r>
            <a:endParaRPr sz="2200" dirty="0">
              <a:latin typeface="Century Schoolbook"/>
              <a:cs typeface="Century Schoolbook"/>
            </a:endParaRPr>
          </a:p>
          <a:p>
            <a:pPr marL="285115" marR="74295" indent="-273050">
              <a:lnSpc>
                <a:spcPct val="100000"/>
              </a:lnSpc>
              <a:spcBef>
                <a:spcPts val="600"/>
              </a:spcBef>
              <a:buClr>
                <a:srgbClr val="FE8537"/>
              </a:buClr>
              <a:buSzPct val="68181"/>
              <a:buFont typeface="Wingdings"/>
              <a:buChar char=""/>
              <a:tabLst>
                <a:tab pos="285750" algn="l"/>
              </a:tabLst>
            </a:pPr>
            <a:r>
              <a:rPr sz="2200" spc="-5" dirty="0">
                <a:latin typeface="Century Schoolbook"/>
                <a:cs typeface="Century Schoolbook"/>
              </a:rPr>
              <a:t>When a key is pressed, </a:t>
            </a:r>
            <a:r>
              <a:rPr sz="2200" spc="-10" dirty="0">
                <a:latin typeface="Century Schoolbook"/>
                <a:cs typeface="Century Schoolbook"/>
              </a:rPr>
              <a:t>the </a:t>
            </a:r>
            <a:r>
              <a:rPr sz="2200" spc="-5" dirty="0">
                <a:latin typeface="Century Schoolbook"/>
                <a:cs typeface="Century Schoolbook"/>
              </a:rPr>
              <a:t>crystal is moved into a magnetic field,  </a:t>
            </a:r>
            <a:r>
              <a:rPr sz="2200" spc="-10" dirty="0">
                <a:latin typeface="Century Schoolbook"/>
                <a:cs typeface="Century Schoolbook"/>
              </a:rPr>
              <a:t>this </a:t>
            </a:r>
            <a:r>
              <a:rPr sz="2200" spc="-5" dirty="0">
                <a:latin typeface="Century Schoolbook"/>
                <a:cs typeface="Century Schoolbook"/>
              </a:rPr>
              <a:t>has its flux </a:t>
            </a:r>
            <a:r>
              <a:rPr sz="2200" dirty="0">
                <a:latin typeface="Century Schoolbook"/>
                <a:cs typeface="Century Schoolbook"/>
              </a:rPr>
              <a:t>lines </a:t>
            </a:r>
            <a:r>
              <a:rPr sz="2200" spc="-5" dirty="0">
                <a:latin typeface="Century Schoolbook"/>
                <a:cs typeface="Century Schoolbook"/>
              </a:rPr>
              <a:t>perpendicular to </a:t>
            </a:r>
            <a:r>
              <a:rPr sz="2200" spc="-10" dirty="0">
                <a:latin typeface="Century Schoolbook"/>
                <a:cs typeface="Century Schoolbook"/>
              </a:rPr>
              <a:t>the </a:t>
            </a:r>
            <a:r>
              <a:rPr sz="2200" spc="-5" dirty="0">
                <a:latin typeface="Century Schoolbook"/>
                <a:cs typeface="Century Schoolbook"/>
              </a:rPr>
              <a:t>direction of current flow  in </a:t>
            </a:r>
            <a:r>
              <a:rPr sz="2200" spc="-10" dirty="0">
                <a:latin typeface="Century Schoolbook"/>
                <a:cs typeface="Century Schoolbook"/>
              </a:rPr>
              <a:t>the</a:t>
            </a:r>
            <a:r>
              <a:rPr sz="2200" spc="5" dirty="0">
                <a:latin typeface="Century Schoolbook"/>
                <a:cs typeface="Century Schoolbook"/>
              </a:rPr>
              <a:t> </a:t>
            </a:r>
            <a:r>
              <a:rPr sz="2200" spc="-5" dirty="0">
                <a:latin typeface="Century Schoolbook"/>
                <a:cs typeface="Century Schoolbook"/>
              </a:rPr>
              <a:t>crystal.</a:t>
            </a:r>
            <a:endParaRPr sz="2200" dirty="0">
              <a:latin typeface="Century Schoolbook"/>
              <a:cs typeface="Century Schoolbook"/>
            </a:endParaRPr>
          </a:p>
          <a:p>
            <a:pPr marL="285115" marR="99060" indent="-273050">
              <a:lnSpc>
                <a:spcPct val="100000"/>
              </a:lnSpc>
              <a:spcBef>
                <a:spcPts val="605"/>
              </a:spcBef>
              <a:buClr>
                <a:srgbClr val="FE8537"/>
              </a:buClr>
              <a:buSzPct val="68181"/>
              <a:buFont typeface="Wingdings"/>
              <a:buChar char=""/>
              <a:tabLst>
                <a:tab pos="362585" algn="l"/>
                <a:tab pos="363220" algn="l"/>
              </a:tabLst>
            </a:pPr>
            <a:r>
              <a:rPr dirty="0"/>
              <a:t>	</a:t>
            </a:r>
            <a:r>
              <a:rPr sz="2200" spc="-5" dirty="0">
                <a:latin typeface="Century Schoolbook"/>
                <a:cs typeface="Century Schoolbook"/>
              </a:rPr>
              <a:t>This causes a small </a:t>
            </a:r>
            <a:r>
              <a:rPr sz="2200" spc="-10" dirty="0">
                <a:latin typeface="Century Schoolbook"/>
                <a:cs typeface="Century Schoolbook"/>
              </a:rPr>
              <a:t>voltage </a:t>
            </a:r>
            <a:r>
              <a:rPr sz="2200" spc="-5" dirty="0">
                <a:latin typeface="Century Schoolbook"/>
                <a:cs typeface="Century Schoolbook"/>
              </a:rPr>
              <a:t>to be developed between </a:t>
            </a:r>
            <a:r>
              <a:rPr sz="2200" spc="-10" dirty="0">
                <a:latin typeface="Century Schoolbook"/>
                <a:cs typeface="Century Schoolbook"/>
              </a:rPr>
              <a:t>two </a:t>
            </a:r>
            <a:r>
              <a:rPr sz="2200" dirty="0">
                <a:latin typeface="Century Schoolbook"/>
                <a:cs typeface="Century Schoolbook"/>
              </a:rPr>
              <a:t>of </a:t>
            </a:r>
            <a:r>
              <a:rPr sz="2200" spc="-5" dirty="0">
                <a:latin typeface="Century Schoolbook"/>
                <a:cs typeface="Century Schoolbook"/>
              </a:rPr>
              <a:t>other  opposing faces </a:t>
            </a:r>
            <a:r>
              <a:rPr sz="2200" dirty="0">
                <a:latin typeface="Century Schoolbook"/>
                <a:cs typeface="Century Schoolbook"/>
              </a:rPr>
              <a:t>of </a:t>
            </a:r>
            <a:r>
              <a:rPr sz="2200" spc="-5" dirty="0">
                <a:latin typeface="Century Schoolbook"/>
                <a:cs typeface="Century Schoolbook"/>
              </a:rPr>
              <a:t>the crystal. </a:t>
            </a:r>
            <a:r>
              <a:rPr sz="2200" dirty="0">
                <a:latin typeface="Century Schoolbook"/>
                <a:cs typeface="Century Schoolbook"/>
              </a:rPr>
              <a:t>This </a:t>
            </a:r>
            <a:r>
              <a:rPr sz="2200" spc="-5" dirty="0">
                <a:latin typeface="Century Schoolbook"/>
                <a:cs typeface="Century Schoolbook"/>
              </a:rPr>
              <a:t>indicated a key-press. </a:t>
            </a:r>
            <a:r>
              <a:rPr sz="2200" dirty="0">
                <a:latin typeface="Century Schoolbook"/>
                <a:cs typeface="Century Schoolbook"/>
              </a:rPr>
              <a:t>It </a:t>
            </a:r>
            <a:r>
              <a:rPr sz="2200" spc="-5" dirty="0">
                <a:latin typeface="Century Schoolbook"/>
                <a:cs typeface="Century Schoolbook"/>
              </a:rPr>
              <a:t>is </a:t>
            </a:r>
            <a:r>
              <a:rPr sz="2200" spc="-10" dirty="0">
                <a:latin typeface="Century Schoolbook"/>
                <a:cs typeface="Century Schoolbook"/>
              </a:rPr>
              <a:t>more  </a:t>
            </a:r>
            <a:r>
              <a:rPr sz="2200" spc="-5" dirty="0">
                <a:latin typeface="Century Schoolbook"/>
                <a:cs typeface="Century Schoolbook"/>
              </a:rPr>
              <a:t>expensive but </a:t>
            </a:r>
            <a:r>
              <a:rPr sz="2200" spc="-10" dirty="0">
                <a:latin typeface="Century Schoolbook"/>
                <a:cs typeface="Century Schoolbook"/>
              </a:rPr>
              <a:t>they are very </a:t>
            </a:r>
            <a:r>
              <a:rPr sz="2200" spc="-5" dirty="0">
                <a:latin typeface="Century Schoolbook"/>
                <a:cs typeface="Century Schoolbook"/>
              </a:rPr>
              <a:t>dependable </a:t>
            </a:r>
            <a:r>
              <a:rPr sz="2200" spc="-10" dirty="0">
                <a:latin typeface="Century Schoolbook"/>
                <a:cs typeface="Century Schoolbook"/>
              </a:rPr>
              <a:t>and </a:t>
            </a:r>
            <a:r>
              <a:rPr sz="2200" spc="-5" dirty="0">
                <a:latin typeface="Century Schoolbook"/>
                <a:cs typeface="Century Schoolbook"/>
              </a:rPr>
              <a:t>have a lifetime of 100  million or more</a:t>
            </a:r>
            <a:r>
              <a:rPr sz="2200" spc="-25" dirty="0">
                <a:latin typeface="Century Schoolbook"/>
                <a:cs typeface="Century Schoolbook"/>
              </a:rPr>
              <a:t> </a:t>
            </a:r>
            <a:r>
              <a:rPr sz="2200" spc="-5" dirty="0">
                <a:latin typeface="Century Schoolbook"/>
                <a:cs typeface="Century Schoolbook"/>
              </a:rPr>
              <a:t>Keystrokes.</a:t>
            </a:r>
            <a:endParaRPr sz="2200" dirty="0">
              <a:latin typeface="Century Schoolbook"/>
              <a:cs typeface="Century Schoolbook"/>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864230"/>
            <a:ext cx="5574665" cy="513715"/>
          </a:xfrm>
          <a:prstGeom prst="rect">
            <a:avLst/>
          </a:prstGeom>
        </p:spPr>
        <p:txBody>
          <a:bodyPr vert="horz" wrap="square" lIns="0" tIns="13335" rIns="0" bIns="0" rtlCol="0">
            <a:spAutoFit/>
          </a:bodyPr>
          <a:lstStyle/>
          <a:p>
            <a:pPr marL="12700">
              <a:lnSpc>
                <a:spcPct val="100000"/>
              </a:lnSpc>
              <a:spcBef>
                <a:spcPts val="105"/>
              </a:spcBef>
            </a:pPr>
            <a:r>
              <a:rPr sz="3200" b="1" u="heavy" dirty="0">
                <a:uFill>
                  <a:solidFill>
                    <a:srgbClr val="565F6C"/>
                  </a:solidFill>
                </a:uFill>
                <a:latin typeface="Century Schoolbook"/>
                <a:cs typeface="Century Schoolbook"/>
              </a:rPr>
              <a:t>H</a:t>
            </a:r>
            <a:r>
              <a:rPr sz="2550" b="1" u="heavy" dirty="0">
                <a:uFill>
                  <a:solidFill>
                    <a:srgbClr val="565F6C"/>
                  </a:solidFill>
                </a:uFill>
                <a:latin typeface="Century Schoolbook"/>
                <a:cs typeface="Century Schoolbook"/>
              </a:rPr>
              <a:t>ALL </a:t>
            </a:r>
            <a:r>
              <a:rPr sz="2550" b="1" u="heavy" spc="5" dirty="0">
                <a:uFill>
                  <a:solidFill>
                    <a:srgbClr val="565F6C"/>
                  </a:solidFill>
                </a:uFill>
                <a:latin typeface="Century Schoolbook"/>
                <a:cs typeface="Century Schoolbook"/>
              </a:rPr>
              <a:t>EFFECT</a:t>
            </a:r>
            <a:r>
              <a:rPr sz="2550" b="1" u="heavy" spc="350" dirty="0">
                <a:uFill>
                  <a:solidFill>
                    <a:srgbClr val="565F6C"/>
                  </a:solidFill>
                </a:uFill>
                <a:latin typeface="Century Schoolbook"/>
                <a:cs typeface="Century Schoolbook"/>
              </a:rPr>
              <a:t> </a:t>
            </a:r>
            <a:r>
              <a:rPr sz="2550" b="1" u="heavy" dirty="0">
                <a:uFill>
                  <a:solidFill>
                    <a:srgbClr val="565F6C"/>
                  </a:solidFill>
                </a:uFill>
                <a:latin typeface="Century Schoolbook"/>
                <a:cs typeface="Century Schoolbook"/>
              </a:rPr>
              <a:t>KEY</a:t>
            </a:r>
            <a:r>
              <a:rPr sz="3200" b="1" u="heavy" dirty="0">
                <a:uFill>
                  <a:solidFill>
                    <a:srgbClr val="565F6C"/>
                  </a:solidFill>
                </a:uFill>
                <a:latin typeface="Century Schoolbook"/>
                <a:cs typeface="Century Schoolbook"/>
              </a:rPr>
              <a:t>-</a:t>
            </a:r>
            <a:r>
              <a:rPr sz="2550" b="1" u="heavy" dirty="0">
                <a:uFill>
                  <a:solidFill>
                    <a:srgbClr val="565F6C"/>
                  </a:solidFill>
                </a:uFill>
                <a:latin typeface="Century Schoolbook"/>
                <a:cs typeface="Century Schoolbook"/>
              </a:rPr>
              <a:t>SWITCHES</a:t>
            </a:r>
            <a:endParaRPr sz="2550">
              <a:latin typeface="Century Schoolbook"/>
              <a:cs typeface="Century Schoolbook"/>
            </a:endParaRPr>
          </a:p>
        </p:txBody>
      </p:sp>
      <p:sp>
        <p:nvSpPr>
          <p:cNvPr id="3" name="object 3"/>
          <p:cNvSpPr/>
          <p:nvPr/>
        </p:nvSpPr>
        <p:spPr>
          <a:xfrm>
            <a:off x="2057400" y="2057348"/>
            <a:ext cx="4038600" cy="3776715"/>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29</a:t>
            </a:fld>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316427"/>
            <a:ext cx="3627120" cy="483234"/>
          </a:xfrm>
          <a:prstGeom prst="rect">
            <a:avLst/>
          </a:prstGeom>
        </p:spPr>
        <p:txBody>
          <a:bodyPr vert="horz" wrap="square" lIns="0" tIns="12700" rIns="0" bIns="0" rtlCol="0">
            <a:spAutoFit/>
          </a:bodyPr>
          <a:lstStyle/>
          <a:p>
            <a:pPr marL="12700">
              <a:lnSpc>
                <a:spcPct val="100000"/>
              </a:lnSpc>
              <a:spcBef>
                <a:spcPts val="100"/>
              </a:spcBef>
            </a:pPr>
            <a:r>
              <a:rPr sz="3000" spc="-5" dirty="0"/>
              <a:t>T</a:t>
            </a:r>
            <a:r>
              <a:rPr sz="2400" spc="-5" dirty="0"/>
              <a:t>YPES </a:t>
            </a:r>
            <a:r>
              <a:rPr sz="2400" dirty="0"/>
              <a:t>OF</a:t>
            </a:r>
            <a:r>
              <a:rPr sz="2400" spc="275" dirty="0"/>
              <a:t> </a:t>
            </a:r>
            <a:r>
              <a:rPr sz="3000" spc="-5" dirty="0"/>
              <a:t>K</a:t>
            </a:r>
            <a:r>
              <a:rPr sz="2400" spc="-5" dirty="0"/>
              <a:t>EYBOARD</a:t>
            </a:r>
            <a:endParaRPr sz="2400"/>
          </a:p>
        </p:txBody>
      </p:sp>
      <p:sp>
        <p:nvSpPr>
          <p:cNvPr id="3" name="object 3"/>
          <p:cNvSpPr txBox="1"/>
          <p:nvPr/>
        </p:nvSpPr>
        <p:spPr>
          <a:xfrm>
            <a:off x="688340" y="869945"/>
            <a:ext cx="7247255" cy="5906770"/>
          </a:xfrm>
          <a:prstGeom prst="rect">
            <a:avLst/>
          </a:prstGeom>
        </p:spPr>
        <p:txBody>
          <a:bodyPr vert="horz" wrap="square" lIns="0" tIns="85725" rIns="0" bIns="0" rtlCol="0">
            <a:spAutoFit/>
          </a:bodyPr>
          <a:lstStyle/>
          <a:p>
            <a:pPr marL="285750" indent="-273685">
              <a:lnSpc>
                <a:spcPct val="100000"/>
              </a:lnSpc>
              <a:spcBef>
                <a:spcPts val="675"/>
              </a:spcBef>
              <a:buClr>
                <a:srgbClr val="FE8537"/>
              </a:buClr>
              <a:buSzPct val="68750"/>
              <a:buFont typeface="Wingdings"/>
              <a:buChar char=""/>
              <a:tabLst>
                <a:tab pos="286385" algn="l"/>
              </a:tabLst>
            </a:pPr>
            <a:r>
              <a:rPr sz="2400" spc="-5" dirty="0">
                <a:latin typeface="Century Schoolbook"/>
                <a:cs typeface="Century Schoolbook"/>
              </a:rPr>
              <a:t>1) PC-XT </a:t>
            </a:r>
            <a:r>
              <a:rPr sz="2400" dirty="0">
                <a:latin typeface="Century Schoolbook"/>
                <a:cs typeface="Century Schoolbook"/>
              </a:rPr>
              <a:t>keyboard</a:t>
            </a:r>
          </a:p>
          <a:p>
            <a:pPr marL="652780" marR="5080" lvl="1" indent="-273050">
              <a:lnSpc>
                <a:spcPct val="100000"/>
              </a:lnSpc>
              <a:spcBef>
                <a:spcPts val="505"/>
              </a:spcBef>
              <a:buClr>
                <a:srgbClr val="FE8537"/>
              </a:buClr>
              <a:buSzPct val="78571"/>
              <a:buFont typeface="Wingdings 2"/>
              <a:buChar char=""/>
              <a:tabLst>
                <a:tab pos="652780" algn="l"/>
                <a:tab pos="653415" algn="l"/>
                <a:tab pos="3756660" algn="l"/>
              </a:tabLst>
            </a:pPr>
            <a:r>
              <a:rPr sz="2100" dirty="0">
                <a:latin typeface="Century Schoolbook"/>
                <a:cs typeface="Century Schoolbook"/>
              </a:rPr>
              <a:t>- </a:t>
            </a:r>
            <a:r>
              <a:rPr sz="2100" spc="-5" dirty="0">
                <a:latin typeface="Century Schoolbook"/>
                <a:cs typeface="Century Schoolbook"/>
              </a:rPr>
              <a:t>this keyboard</a:t>
            </a:r>
            <a:r>
              <a:rPr sz="2100" dirty="0">
                <a:latin typeface="Century Schoolbook"/>
                <a:cs typeface="Century Schoolbook"/>
              </a:rPr>
              <a:t> has</a:t>
            </a:r>
            <a:r>
              <a:rPr sz="2100" spc="15" dirty="0">
                <a:latin typeface="Century Schoolbook"/>
                <a:cs typeface="Century Schoolbook"/>
              </a:rPr>
              <a:t> </a:t>
            </a:r>
            <a:r>
              <a:rPr sz="2100" dirty="0">
                <a:latin typeface="Century Schoolbook"/>
                <a:cs typeface="Century Schoolbook"/>
              </a:rPr>
              <a:t>only</a:t>
            </a:r>
            <a:r>
              <a:rPr sz="2100" dirty="0">
                <a:latin typeface="Times New Roman"/>
                <a:cs typeface="Times New Roman"/>
              </a:rPr>
              <a:t>	</a:t>
            </a:r>
            <a:r>
              <a:rPr sz="2100" dirty="0">
                <a:latin typeface="Century Schoolbook"/>
                <a:cs typeface="Century Schoolbook"/>
              </a:rPr>
              <a:t>one </a:t>
            </a:r>
            <a:r>
              <a:rPr sz="2100" spc="-5" dirty="0">
                <a:latin typeface="Century Schoolbook"/>
                <a:cs typeface="Century Schoolbook"/>
              </a:rPr>
              <a:t>side </a:t>
            </a:r>
            <a:r>
              <a:rPr sz="2100" dirty="0">
                <a:latin typeface="Century Schoolbook"/>
                <a:cs typeface="Century Schoolbook"/>
              </a:rPr>
              <a:t>communication.  The </a:t>
            </a:r>
            <a:r>
              <a:rPr sz="2100" spc="-5" dirty="0">
                <a:latin typeface="Century Schoolbook"/>
                <a:cs typeface="Century Schoolbook"/>
              </a:rPr>
              <a:t>keyboard </a:t>
            </a:r>
            <a:r>
              <a:rPr sz="2100" dirty="0">
                <a:latin typeface="Century Schoolbook"/>
                <a:cs typeface="Century Schoolbook"/>
              </a:rPr>
              <a:t>can send </a:t>
            </a:r>
            <a:r>
              <a:rPr sz="2100" spc="-5" dirty="0">
                <a:latin typeface="Century Schoolbook"/>
                <a:cs typeface="Century Schoolbook"/>
              </a:rPr>
              <a:t>information to the </a:t>
            </a:r>
            <a:r>
              <a:rPr sz="2100" dirty="0">
                <a:latin typeface="Century Schoolbook"/>
                <a:cs typeface="Century Schoolbook"/>
              </a:rPr>
              <a:t>system </a:t>
            </a:r>
            <a:r>
              <a:rPr sz="2100" spc="-5" dirty="0">
                <a:latin typeface="Century Schoolbook"/>
                <a:cs typeface="Century Schoolbook"/>
              </a:rPr>
              <a:t>but  the </a:t>
            </a:r>
            <a:r>
              <a:rPr sz="2100" dirty="0">
                <a:latin typeface="Century Schoolbook"/>
                <a:cs typeface="Century Schoolbook"/>
              </a:rPr>
              <a:t>system was not </a:t>
            </a:r>
            <a:r>
              <a:rPr sz="2100" spc="-5" dirty="0">
                <a:latin typeface="Century Schoolbook"/>
                <a:cs typeface="Century Schoolbook"/>
              </a:rPr>
              <a:t>allowed to </a:t>
            </a:r>
            <a:r>
              <a:rPr sz="2100" dirty="0">
                <a:latin typeface="Century Schoolbook"/>
                <a:cs typeface="Century Schoolbook"/>
              </a:rPr>
              <a:t>send </a:t>
            </a:r>
            <a:r>
              <a:rPr sz="2100" spc="-5" dirty="0">
                <a:latin typeface="Century Schoolbook"/>
                <a:cs typeface="Century Schoolbook"/>
              </a:rPr>
              <a:t>any information  </a:t>
            </a:r>
            <a:r>
              <a:rPr sz="2100" dirty="0">
                <a:latin typeface="Century Schoolbook"/>
                <a:cs typeface="Century Schoolbook"/>
              </a:rPr>
              <a:t>or command </a:t>
            </a:r>
            <a:r>
              <a:rPr sz="2100" spc="-5" dirty="0">
                <a:latin typeface="Century Schoolbook"/>
                <a:cs typeface="Century Schoolbook"/>
              </a:rPr>
              <a:t>to the</a:t>
            </a:r>
            <a:r>
              <a:rPr sz="2100" spc="-30" dirty="0">
                <a:latin typeface="Century Schoolbook"/>
                <a:cs typeface="Century Schoolbook"/>
              </a:rPr>
              <a:t> </a:t>
            </a:r>
            <a:r>
              <a:rPr sz="2100" spc="-5" dirty="0">
                <a:latin typeface="Century Schoolbook"/>
                <a:cs typeface="Century Schoolbook"/>
              </a:rPr>
              <a:t>keyboard</a:t>
            </a:r>
            <a:endParaRPr sz="2100" dirty="0">
              <a:latin typeface="Century Schoolbook"/>
              <a:cs typeface="Century Schoolbook"/>
            </a:endParaRPr>
          </a:p>
          <a:p>
            <a:pPr marL="652780" lvl="1" indent="-273685">
              <a:lnSpc>
                <a:spcPct val="100000"/>
              </a:lnSpc>
              <a:spcBef>
                <a:spcPts val="505"/>
              </a:spcBef>
              <a:buClr>
                <a:srgbClr val="FE8537"/>
              </a:buClr>
              <a:buSzPct val="78571"/>
              <a:buFont typeface="Wingdings 2"/>
              <a:buChar char=""/>
              <a:tabLst>
                <a:tab pos="652780" algn="l"/>
                <a:tab pos="653415" algn="l"/>
              </a:tabLst>
            </a:pPr>
            <a:r>
              <a:rPr sz="2100" spc="-5" dirty="0">
                <a:latin typeface="Century Schoolbook"/>
                <a:cs typeface="Century Schoolbook"/>
              </a:rPr>
              <a:t>Number </a:t>
            </a:r>
            <a:r>
              <a:rPr sz="2100" dirty="0">
                <a:latin typeface="Century Schoolbook"/>
                <a:cs typeface="Century Schoolbook"/>
              </a:rPr>
              <a:t>of</a:t>
            </a:r>
            <a:r>
              <a:rPr sz="2100" spc="-10" dirty="0">
                <a:latin typeface="Century Schoolbook"/>
                <a:cs typeface="Century Schoolbook"/>
              </a:rPr>
              <a:t> </a:t>
            </a:r>
            <a:r>
              <a:rPr sz="2100" spc="-5" dirty="0">
                <a:latin typeface="Century Schoolbook"/>
                <a:cs typeface="Century Schoolbook"/>
              </a:rPr>
              <a:t>key-83</a:t>
            </a:r>
            <a:endParaRPr sz="2100" dirty="0">
              <a:latin typeface="Century Schoolbook"/>
              <a:cs typeface="Century Schoolbook"/>
            </a:endParaRPr>
          </a:p>
          <a:p>
            <a:pPr marL="652780" lvl="1" indent="-273685">
              <a:lnSpc>
                <a:spcPct val="100000"/>
              </a:lnSpc>
              <a:spcBef>
                <a:spcPts val="505"/>
              </a:spcBef>
              <a:buClr>
                <a:srgbClr val="FE8537"/>
              </a:buClr>
              <a:buSzPct val="78571"/>
              <a:buFont typeface="Wingdings 2"/>
              <a:buChar char=""/>
              <a:tabLst>
                <a:tab pos="652780" algn="l"/>
                <a:tab pos="653415" algn="l"/>
              </a:tabLst>
            </a:pPr>
            <a:r>
              <a:rPr sz="2100" dirty="0">
                <a:latin typeface="Century Schoolbook"/>
                <a:cs typeface="Century Schoolbook"/>
              </a:rPr>
              <a:t>Mode of communication:</a:t>
            </a:r>
            <a:r>
              <a:rPr sz="2100" spc="-20" dirty="0">
                <a:latin typeface="Century Schoolbook"/>
                <a:cs typeface="Century Schoolbook"/>
              </a:rPr>
              <a:t> </a:t>
            </a:r>
            <a:r>
              <a:rPr sz="2100" spc="-5" dirty="0">
                <a:latin typeface="Century Schoolbook"/>
                <a:cs typeface="Century Schoolbook"/>
              </a:rPr>
              <a:t>unidirectional</a:t>
            </a:r>
            <a:endParaRPr sz="2100" dirty="0">
              <a:latin typeface="Century Schoolbook"/>
              <a:cs typeface="Century Schoolbook"/>
            </a:endParaRPr>
          </a:p>
          <a:p>
            <a:pPr marL="652780" lvl="1" indent="-273685">
              <a:lnSpc>
                <a:spcPct val="100000"/>
              </a:lnSpc>
              <a:spcBef>
                <a:spcPts val="505"/>
              </a:spcBef>
              <a:buClr>
                <a:srgbClr val="FE8537"/>
              </a:buClr>
              <a:buSzPct val="78571"/>
              <a:buFont typeface="Wingdings 2"/>
              <a:buChar char=""/>
              <a:tabLst>
                <a:tab pos="652780" algn="l"/>
                <a:tab pos="653415" algn="l"/>
              </a:tabLst>
            </a:pPr>
            <a:r>
              <a:rPr sz="2100" spc="-5" dirty="0">
                <a:latin typeface="Century Schoolbook"/>
                <a:cs typeface="Century Schoolbook"/>
              </a:rPr>
              <a:t>Size </a:t>
            </a:r>
            <a:r>
              <a:rPr sz="2100" dirty="0">
                <a:latin typeface="Century Schoolbook"/>
                <a:cs typeface="Century Schoolbook"/>
              </a:rPr>
              <a:t>of </a:t>
            </a:r>
            <a:r>
              <a:rPr sz="2100" spc="-5" dirty="0">
                <a:latin typeface="Century Schoolbook"/>
                <a:cs typeface="Century Schoolbook"/>
              </a:rPr>
              <a:t>Enter and </a:t>
            </a:r>
            <a:r>
              <a:rPr sz="2100" dirty="0">
                <a:latin typeface="Century Schoolbook"/>
                <a:cs typeface="Century Schoolbook"/>
              </a:rPr>
              <a:t>shift keys were</a:t>
            </a:r>
            <a:r>
              <a:rPr sz="2100" spc="15" dirty="0">
                <a:latin typeface="Century Schoolbook"/>
                <a:cs typeface="Century Schoolbook"/>
              </a:rPr>
              <a:t> </a:t>
            </a:r>
            <a:r>
              <a:rPr sz="2100" spc="-5" dirty="0">
                <a:latin typeface="Century Schoolbook"/>
                <a:cs typeface="Century Schoolbook"/>
              </a:rPr>
              <a:t>small.</a:t>
            </a:r>
            <a:endParaRPr sz="2100" dirty="0">
              <a:latin typeface="Century Schoolbook"/>
              <a:cs typeface="Century Schoolbook"/>
            </a:endParaRPr>
          </a:p>
          <a:p>
            <a:pPr marL="652780" marR="190500" lvl="1" indent="-273050">
              <a:lnSpc>
                <a:spcPct val="100000"/>
              </a:lnSpc>
              <a:spcBef>
                <a:spcPts val="505"/>
              </a:spcBef>
              <a:buClr>
                <a:srgbClr val="FE8537"/>
              </a:buClr>
              <a:buSzPct val="78571"/>
              <a:buFont typeface="Wingdings 2"/>
              <a:buChar char=""/>
              <a:tabLst>
                <a:tab pos="652780" algn="l"/>
                <a:tab pos="653415" algn="l"/>
              </a:tabLst>
            </a:pPr>
            <a:r>
              <a:rPr sz="2100" dirty="0">
                <a:latin typeface="Century Schoolbook"/>
                <a:cs typeface="Century Schoolbook"/>
              </a:rPr>
              <a:t>No </a:t>
            </a:r>
            <a:r>
              <a:rPr sz="2100" spc="-5" dirty="0">
                <a:latin typeface="Century Schoolbook"/>
                <a:cs typeface="Century Schoolbook"/>
              </a:rPr>
              <a:t>indicators to </a:t>
            </a:r>
            <a:r>
              <a:rPr sz="2100" dirty="0">
                <a:latin typeface="Century Schoolbook"/>
                <a:cs typeface="Century Schoolbook"/>
              </a:rPr>
              <a:t>show status of num_lock, caps_lock  </a:t>
            </a:r>
            <a:r>
              <a:rPr sz="2100" spc="-5" dirty="0">
                <a:latin typeface="Century Schoolbook"/>
                <a:cs typeface="Century Schoolbook"/>
              </a:rPr>
              <a:t>and</a:t>
            </a:r>
            <a:r>
              <a:rPr sz="2100" spc="-10" dirty="0">
                <a:latin typeface="Century Schoolbook"/>
                <a:cs typeface="Century Schoolbook"/>
              </a:rPr>
              <a:t> </a:t>
            </a:r>
            <a:r>
              <a:rPr sz="2100" dirty="0">
                <a:latin typeface="Century Schoolbook"/>
                <a:cs typeface="Century Schoolbook"/>
              </a:rPr>
              <a:t>scroll_lock.</a:t>
            </a:r>
          </a:p>
          <a:p>
            <a:pPr marL="379730">
              <a:lnSpc>
                <a:spcPct val="100000"/>
              </a:lnSpc>
              <a:spcBef>
                <a:spcPts val="505"/>
              </a:spcBef>
            </a:pPr>
            <a:r>
              <a:rPr sz="2100" spc="-5" dirty="0">
                <a:latin typeface="Century Schoolbook"/>
                <a:cs typeface="Century Schoolbook"/>
              </a:rPr>
              <a:t>2) PC-AT</a:t>
            </a:r>
            <a:r>
              <a:rPr sz="2100" spc="-10" dirty="0">
                <a:latin typeface="Century Schoolbook"/>
                <a:cs typeface="Century Schoolbook"/>
              </a:rPr>
              <a:t> </a:t>
            </a:r>
            <a:r>
              <a:rPr sz="2100" dirty="0">
                <a:latin typeface="Century Schoolbook"/>
                <a:cs typeface="Century Schoolbook"/>
              </a:rPr>
              <a:t>keyboard</a:t>
            </a:r>
          </a:p>
          <a:p>
            <a:pPr marL="652780" indent="-273685">
              <a:lnSpc>
                <a:spcPct val="100000"/>
              </a:lnSpc>
              <a:spcBef>
                <a:spcPts val="505"/>
              </a:spcBef>
              <a:buClr>
                <a:srgbClr val="FE8537"/>
              </a:buClr>
              <a:buSzPct val="78571"/>
              <a:buChar char="-"/>
              <a:tabLst>
                <a:tab pos="652780" algn="l"/>
                <a:tab pos="653415" algn="l"/>
              </a:tabLst>
            </a:pPr>
            <a:r>
              <a:rPr sz="2100" spc="-5" dirty="0">
                <a:latin typeface="Century Schoolbook"/>
                <a:cs typeface="Century Schoolbook"/>
              </a:rPr>
              <a:t>Number </a:t>
            </a:r>
            <a:r>
              <a:rPr sz="2100" dirty="0">
                <a:latin typeface="Century Schoolbook"/>
                <a:cs typeface="Century Schoolbook"/>
              </a:rPr>
              <a:t>of</a:t>
            </a:r>
            <a:r>
              <a:rPr sz="2100" spc="-10" dirty="0">
                <a:latin typeface="Century Schoolbook"/>
                <a:cs typeface="Century Schoolbook"/>
              </a:rPr>
              <a:t> </a:t>
            </a:r>
            <a:r>
              <a:rPr sz="2100" spc="-5" dirty="0">
                <a:latin typeface="Century Schoolbook"/>
                <a:cs typeface="Century Schoolbook"/>
              </a:rPr>
              <a:t>keys:84</a:t>
            </a:r>
            <a:endParaRPr sz="2100" dirty="0">
              <a:latin typeface="Century Schoolbook"/>
              <a:cs typeface="Century Schoolbook"/>
            </a:endParaRPr>
          </a:p>
          <a:p>
            <a:pPr marL="652780" indent="-273685">
              <a:lnSpc>
                <a:spcPct val="100000"/>
              </a:lnSpc>
              <a:spcBef>
                <a:spcPts val="505"/>
              </a:spcBef>
              <a:buClr>
                <a:srgbClr val="FE8537"/>
              </a:buClr>
              <a:buSzPct val="78571"/>
              <a:buChar char="-"/>
              <a:tabLst>
                <a:tab pos="652780" algn="l"/>
                <a:tab pos="653415" algn="l"/>
              </a:tabLst>
            </a:pPr>
            <a:r>
              <a:rPr sz="2100" dirty="0">
                <a:latin typeface="Century Schoolbook"/>
                <a:cs typeface="Century Schoolbook"/>
              </a:rPr>
              <a:t>Mode of communication:</a:t>
            </a:r>
            <a:r>
              <a:rPr sz="2100" spc="-20" dirty="0">
                <a:latin typeface="Century Schoolbook"/>
                <a:cs typeface="Century Schoolbook"/>
              </a:rPr>
              <a:t> </a:t>
            </a:r>
            <a:r>
              <a:rPr sz="2100" spc="-5" dirty="0">
                <a:latin typeface="Century Schoolbook"/>
                <a:cs typeface="Century Schoolbook"/>
              </a:rPr>
              <a:t>bidirectional</a:t>
            </a:r>
            <a:endParaRPr sz="2100" dirty="0">
              <a:latin typeface="Century Schoolbook"/>
              <a:cs typeface="Century Schoolbook"/>
            </a:endParaRPr>
          </a:p>
          <a:p>
            <a:pPr marL="652780" indent="-273685">
              <a:lnSpc>
                <a:spcPct val="100000"/>
              </a:lnSpc>
              <a:spcBef>
                <a:spcPts val="505"/>
              </a:spcBef>
              <a:buClr>
                <a:srgbClr val="FE8537"/>
              </a:buClr>
              <a:buSzPct val="78571"/>
              <a:buChar char="-"/>
              <a:tabLst>
                <a:tab pos="652780" algn="l"/>
                <a:tab pos="653415" algn="l"/>
              </a:tabLst>
            </a:pPr>
            <a:r>
              <a:rPr sz="2100" spc="-5" dirty="0">
                <a:latin typeface="Century Schoolbook"/>
                <a:cs typeface="Century Schoolbook"/>
              </a:rPr>
              <a:t>Numberic keypad </a:t>
            </a:r>
            <a:r>
              <a:rPr sz="2100" dirty="0">
                <a:latin typeface="Century Schoolbook"/>
                <a:cs typeface="Century Schoolbook"/>
              </a:rPr>
              <a:t>moved </a:t>
            </a:r>
            <a:r>
              <a:rPr sz="2100" spc="-5" dirty="0">
                <a:latin typeface="Century Schoolbook"/>
                <a:cs typeface="Century Schoolbook"/>
              </a:rPr>
              <a:t>away </a:t>
            </a:r>
            <a:r>
              <a:rPr sz="2100" dirty="0">
                <a:latin typeface="Century Schoolbook"/>
                <a:cs typeface="Century Schoolbook"/>
              </a:rPr>
              <a:t>from </a:t>
            </a:r>
            <a:r>
              <a:rPr sz="2100" spc="-5" dirty="0">
                <a:latin typeface="Century Schoolbook"/>
                <a:cs typeface="Century Schoolbook"/>
              </a:rPr>
              <a:t>alphabet</a:t>
            </a:r>
            <a:r>
              <a:rPr sz="2100" spc="-45" dirty="0">
                <a:latin typeface="Century Schoolbook"/>
                <a:cs typeface="Century Schoolbook"/>
              </a:rPr>
              <a:t> </a:t>
            </a:r>
            <a:r>
              <a:rPr sz="2100" spc="-5" dirty="0">
                <a:latin typeface="Century Schoolbook"/>
                <a:cs typeface="Century Schoolbook"/>
              </a:rPr>
              <a:t>keys</a:t>
            </a:r>
            <a:endParaRPr sz="2100" dirty="0">
              <a:latin typeface="Century Schoolbook"/>
              <a:cs typeface="Century Schoolbook"/>
            </a:endParaRPr>
          </a:p>
          <a:p>
            <a:pPr marL="652780" marR="61594" indent="-273050">
              <a:lnSpc>
                <a:spcPct val="100000"/>
              </a:lnSpc>
              <a:spcBef>
                <a:spcPts val="505"/>
              </a:spcBef>
              <a:buClr>
                <a:srgbClr val="FE8537"/>
              </a:buClr>
              <a:buSzPct val="78571"/>
              <a:buChar char="-"/>
              <a:tabLst>
                <a:tab pos="652780" algn="l"/>
                <a:tab pos="653415" algn="l"/>
              </a:tabLst>
            </a:pPr>
            <a:r>
              <a:rPr sz="2100" dirty="0">
                <a:latin typeface="Century Schoolbook"/>
                <a:cs typeface="Century Schoolbook"/>
              </a:rPr>
              <a:t>Most of </a:t>
            </a:r>
            <a:r>
              <a:rPr sz="2100" spc="-5" dirty="0">
                <a:latin typeface="Century Schoolbook"/>
                <a:cs typeface="Century Schoolbook"/>
              </a:rPr>
              <a:t>the keys that </a:t>
            </a:r>
            <a:r>
              <a:rPr sz="2100" dirty="0">
                <a:latin typeface="Century Schoolbook"/>
                <a:cs typeface="Century Schoolbook"/>
              </a:rPr>
              <a:t>were </a:t>
            </a:r>
            <a:r>
              <a:rPr sz="2100" spc="-5" dirty="0">
                <a:latin typeface="Century Schoolbook"/>
                <a:cs typeface="Century Schoolbook"/>
              </a:rPr>
              <a:t>indicated </a:t>
            </a:r>
            <a:r>
              <a:rPr sz="2100" dirty="0">
                <a:latin typeface="Century Schoolbook"/>
                <a:cs typeface="Century Schoolbook"/>
              </a:rPr>
              <a:t>only with </a:t>
            </a:r>
            <a:r>
              <a:rPr sz="2100" spc="-5" dirty="0">
                <a:latin typeface="Century Schoolbook"/>
                <a:cs typeface="Century Schoolbook"/>
              </a:rPr>
              <a:t>arrow  symbols</a:t>
            </a:r>
            <a:endParaRPr sz="2100" dirty="0">
              <a:latin typeface="Century Schoolbook"/>
              <a:cs typeface="Century Schoolbook"/>
            </a:endParaRPr>
          </a:p>
        </p:txBody>
      </p:sp>
      <p:sp>
        <p:nvSpPr>
          <p:cNvPr id="4" name="object 4"/>
          <p:cNvSpPr txBox="1"/>
          <p:nvPr/>
        </p:nvSpPr>
        <p:spPr>
          <a:xfrm>
            <a:off x="8372100" y="5871772"/>
            <a:ext cx="128270" cy="239395"/>
          </a:xfrm>
          <a:prstGeom prst="rect">
            <a:avLst/>
          </a:prstGeom>
        </p:spPr>
        <p:txBody>
          <a:bodyPr vert="horz" wrap="square" lIns="0" tIns="13335" rIns="0" bIns="0" rtlCol="0">
            <a:spAutoFit/>
          </a:bodyPr>
          <a:lstStyle/>
          <a:p>
            <a:pPr marL="12700">
              <a:lnSpc>
                <a:spcPct val="100000"/>
              </a:lnSpc>
              <a:spcBef>
                <a:spcPts val="105"/>
              </a:spcBef>
            </a:pPr>
            <a:r>
              <a:rPr sz="1400" b="1" dirty="0">
                <a:solidFill>
                  <a:srgbClr val="FFFFFF"/>
                </a:solidFill>
                <a:latin typeface="Century Schoolbook"/>
                <a:cs typeface="Century Schoolbook"/>
              </a:rPr>
              <a:t>3</a:t>
            </a:r>
            <a:endParaRPr sz="1400">
              <a:latin typeface="Century Schoolbook"/>
              <a:cs typeface="Century Schoolbook"/>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23108"/>
            <a:ext cx="3856990" cy="452120"/>
          </a:xfrm>
          <a:prstGeom prst="rect">
            <a:avLst/>
          </a:prstGeom>
        </p:spPr>
        <p:txBody>
          <a:bodyPr vert="horz" wrap="square" lIns="0" tIns="12065" rIns="0" bIns="0" rtlCol="0">
            <a:spAutoFit/>
          </a:bodyPr>
          <a:lstStyle/>
          <a:p>
            <a:pPr marL="12700">
              <a:lnSpc>
                <a:spcPct val="100000"/>
              </a:lnSpc>
              <a:spcBef>
                <a:spcPts val="95"/>
              </a:spcBef>
            </a:pPr>
            <a:r>
              <a:rPr sz="2800" b="1" u="heavy" spc="-10" dirty="0">
                <a:uFill>
                  <a:solidFill>
                    <a:srgbClr val="565F6C"/>
                  </a:solidFill>
                </a:uFill>
                <a:latin typeface="Century Schoolbook"/>
                <a:cs typeface="Century Schoolbook"/>
              </a:rPr>
              <a:t>K</a:t>
            </a:r>
            <a:r>
              <a:rPr sz="2250" b="1" u="heavy" spc="-10" dirty="0">
                <a:uFill>
                  <a:solidFill>
                    <a:srgbClr val="565F6C"/>
                  </a:solidFill>
                </a:uFill>
                <a:latin typeface="Century Schoolbook"/>
                <a:cs typeface="Century Schoolbook"/>
              </a:rPr>
              <a:t>EYBOARD</a:t>
            </a:r>
            <a:r>
              <a:rPr sz="2250" b="1" u="heavy" spc="80" dirty="0">
                <a:uFill>
                  <a:solidFill>
                    <a:srgbClr val="565F6C"/>
                  </a:solidFill>
                </a:uFill>
                <a:latin typeface="Century Schoolbook"/>
                <a:cs typeface="Century Schoolbook"/>
              </a:rPr>
              <a:t> </a:t>
            </a:r>
            <a:r>
              <a:rPr sz="2250" b="1" u="heavy" spc="-10" dirty="0">
                <a:uFill>
                  <a:solidFill>
                    <a:srgbClr val="565F6C"/>
                  </a:solidFill>
                </a:uFill>
                <a:latin typeface="Century Schoolbook"/>
                <a:cs typeface="Century Schoolbook"/>
              </a:rPr>
              <a:t>INTERFACE</a:t>
            </a:r>
            <a:endParaRPr sz="2250">
              <a:latin typeface="Century Schoolbook"/>
              <a:cs typeface="Century Schoolbook"/>
            </a:endParaRPr>
          </a:p>
        </p:txBody>
      </p:sp>
      <p:sp>
        <p:nvSpPr>
          <p:cNvPr id="4" name="object 4"/>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30</a:t>
            </a:fld>
            <a:endParaRPr dirty="0"/>
          </a:p>
        </p:txBody>
      </p:sp>
      <p:sp>
        <p:nvSpPr>
          <p:cNvPr id="3" name="object 3"/>
          <p:cNvSpPr txBox="1"/>
          <p:nvPr/>
        </p:nvSpPr>
        <p:spPr>
          <a:xfrm>
            <a:off x="535940" y="1095497"/>
            <a:ext cx="7292975" cy="4644390"/>
          </a:xfrm>
          <a:prstGeom prst="rect">
            <a:avLst/>
          </a:prstGeom>
        </p:spPr>
        <p:txBody>
          <a:bodyPr vert="horz" wrap="square" lIns="0" tIns="12700" rIns="0" bIns="0" rtlCol="0">
            <a:spAutoFit/>
          </a:bodyPr>
          <a:lstStyle/>
          <a:p>
            <a:pPr marL="285115" marR="5080" indent="-273050">
              <a:lnSpc>
                <a:spcPct val="100000"/>
              </a:lnSpc>
              <a:spcBef>
                <a:spcPts val="100"/>
              </a:spcBef>
              <a:buClr>
                <a:srgbClr val="FE8537"/>
              </a:buClr>
              <a:buSzPct val="68750"/>
              <a:buFont typeface="Wingdings"/>
              <a:buChar char=""/>
              <a:tabLst>
                <a:tab pos="285750" algn="l"/>
              </a:tabLst>
            </a:pPr>
            <a:r>
              <a:rPr sz="2400" spc="-5" dirty="0">
                <a:latin typeface="Century Schoolbook"/>
                <a:cs typeface="Century Schoolbook"/>
              </a:rPr>
              <a:t>It </a:t>
            </a:r>
            <a:r>
              <a:rPr sz="2400" dirty="0">
                <a:latin typeface="Century Schoolbook"/>
                <a:cs typeface="Century Schoolbook"/>
              </a:rPr>
              <a:t>uses a </a:t>
            </a:r>
            <a:r>
              <a:rPr sz="2400" spc="-5" dirty="0">
                <a:latin typeface="Century Schoolbook"/>
                <a:cs typeface="Century Schoolbook"/>
              </a:rPr>
              <a:t>special, dedicated interface to talk to the  PC.</a:t>
            </a:r>
            <a:endParaRPr sz="2400" dirty="0">
              <a:latin typeface="Century Schoolbook"/>
              <a:cs typeface="Century Schoolbook"/>
            </a:endParaRPr>
          </a:p>
          <a:p>
            <a:pPr marL="285115" marR="670560" indent="-273050">
              <a:lnSpc>
                <a:spcPct val="100000"/>
              </a:lnSpc>
              <a:spcBef>
                <a:spcPts val="600"/>
              </a:spcBef>
              <a:buClr>
                <a:srgbClr val="FE8537"/>
              </a:buClr>
              <a:buSzPct val="68750"/>
              <a:buFont typeface="Wingdings"/>
              <a:buChar char=""/>
              <a:tabLst>
                <a:tab pos="285750" algn="l"/>
              </a:tabLst>
            </a:pPr>
            <a:r>
              <a:rPr sz="2400" spc="-5" dirty="0">
                <a:latin typeface="Century Schoolbook"/>
                <a:cs typeface="Century Schoolbook"/>
              </a:rPr>
              <a:t>All </a:t>
            </a:r>
            <a:r>
              <a:rPr sz="2400" dirty="0">
                <a:latin typeface="Century Schoolbook"/>
                <a:cs typeface="Century Schoolbook"/>
              </a:rPr>
              <a:t>keyboard uses </a:t>
            </a:r>
            <a:r>
              <a:rPr sz="2400" spc="-5" dirty="0">
                <a:latin typeface="Century Schoolbook"/>
                <a:cs typeface="Century Schoolbook"/>
              </a:rPr>
              <a:t>the </a:t>
            </a:r>
            <a:r>
              <a:rPr sz="2400" dirty="0">
                <a:latin typeface="Century Schoolbook"/>
                <a:cs typeface="Century Schoolbook"/>
              </a:rPr>
              <a:t>standard connectors</a:t>
            </a:r>
            <a:r>
              <a:rPr sz="2400" spc="-140" dirty="0">
                <a:latin typeface="Century Schoolbook"/>
                <a:cs typeface="Century Schoolbook"/>
              </a:rPr>
              <a:t> </a:t>
            </a:r>
            <a:r>
              <a:rPr sz="2400" spc="-5" dirty="0">
                <a:latin typeface="Century Schoolbook"/>
                <a:cs typeface="Century Schoolbook"/>
              </a:rPr>
              <a:t>to  attach </a:t>
            </a:r>
            <a:r>
              <a:rPr sz="2400" dirty="0">
                <a:latin typeface="Century Schoolbook"/>
                <a:cs typeface="Century Schoolbook"/>
              </a:rPr>
              <a:t>to </a:t>
            </a:r>
            <a:r>
              <a:rPr sz="2400" spc="-5" dirty="0">
                <a:latin typeface="Century Schoolbook"/>
                <a:cs typeface="Century Schoolbook"/>
              </a:rPr>
              <a:t>the motherboard </a:t>
            </a:r>
            <a:r>
              <a:rPr sz="2400" dirty="0">
                <a:latin typeface="Century Schoolbook"/>
                <a:cs typeface="Century Schoolbook"/>
              </a:rPr>
              <a:t>use </a:t>
            </a:r>
            <a:r>
              <a:rPr sz="2400" spc="-5" dirty="0">
                <a:latin typeface="Century Schoolbook"/>
                <a:cs typeface="Century Schoolbook"/>
              </a:rPr>
              <a:t>the </a:t>
            </a:r>
            <a:r>
              <a:rPr sz="2400" dirty="0">
                <a:latin typeface="Century Schoolbook"/>
                <a:cs typeface="Century Schoolbook"/>
              </a:rPr>
              <a:t>regular  keyboard</a:t>
            </a:r>
            <a:r>
              <a:rPr sz="2400" spc="-5" dirty="0">
                <a:latin typeface="Century Schoolbook"/>
                <a:cs typeface="Century Schoolbook"/>
              </a:rPr>
              <a:t> interface.</a:t>
            </a:r>
            <a:endParaRPr sz="2400" dirty="0">
              <a:latin typeface="Century Schoolbook"/>
              <a:cs typeface="Century Schoolbook"/>
            </a:endParaRPr>
          </a:p>
          <a:p>
            <a:pPr marL="285115" marR="527050" indent="-273050">
              <a:lnSpc>
                <a:spcPct val="100000"/>
              </a:lnSpc>
              <a:spcBef>
                <a:spcPts val="605"/>
              </a:spcBef>
              <a:buClr>
                <a:srgbClr val="FE8537"/>
              </a:buClr>
              <a:buSzPct val="68750"/>
              <a:buFont typeface="Wingdings"/>
              <a:buChar char=""/>
              <a:tabLst>
                <a:tab pos="285750" algn="l"/>
              </a:tabLst>
            </a:pPr>
            <a:r>
              <a:rPr sz="2400" spc="-5" dirty="0">
                <a:latin typeface="Century Schoolbook"/>
                <a:cs typeface="Century Schoolbook"/>
              </a:rPr>
              <a:t>An alternative to the regular interface </a:t>
            </a:r>
            <a:r>
              <a:rPr sz="2400" dirty="0">
                <a:latin typeface="Century Schoolbook"/>
                <a:cs typeface="Century Schoolbook"/>
              </a:rPr>
              <a:t>is </a:t>
            </a:r>
            <a:r>
              <a:rPr sz="2400" spc="-5" dirty="0">
                <a:latin typeface="Century Schoolbook"/>
                <a:cs typeface="Century Schoolbook"/>
              </a:rPr>
              <a:t>to  </a:t>
            </a:r>
            <a:r>
              <a:rPr sz="2400" dirty="0">
                <a:latin typeface="Century Schoolbook"/>
                <a:cs typeface="Century Schoolbook"/>
              </a:rPr>
              <a:t>connect a USB keyboard to </a:t>
            </a:r>
            <a:r>
              <a:rPr sz="2400" spc="-5" dirty="0">
                <a:latin typeface="Century Schoolbook"/>
                <a:cs typeface="Century Schoolbook"/>
              </a:rPr>
              <a:t>your</a:t>
            </a:r>
            <a:r>
              <a:rPr sz="2400" spc="-100" dirty="0">
                <a:latin typeface="Century Schoolbook"/>
                <a:cs typeface="Century Schoolbook"/>
              </a:rPr>
              <a:t> </a:t>
            </a:r>
            <a:r>
              <a:rPr sz="2400" spc="-5" dirty="0">
                <a:latin typeface="Century Schoolbook"/>
                <a:cs typeface="Century Schoolbook"/>
              </a:rPr>
              <a:t>USB-enabled  PC.</a:t>
            </a:r>
            <a:endParaRPr sz="2400" dirty="0">
              <a:latin typeface="Century Schoolbook"/>
              <a:cs typeface="Century Schoolbook"/>
            </a:endParaRPr>
          </a:p>
          <a:p>
            <a:pPr marL="285115" marR="37465" indent="-273050">
              <a:lnSpc>
                <a:spcPct val="100000"/>
              </a:lnSpc>
              <a:spcBef>
                <a:spcPts val="600"/>
              </a:spcBef>
              <a:buClr>
                <a:srgbClr val="FE8537"/>
              </a:buClr>
              <a:buSzPct val="68750"/>
              <a:buFont typeface="Wingdings"/>
              <a:buChar char=""/>
              <a:tabLst>
                <a:tab pos="285750" algn="l"/>
              </a:tabLst>
            </a:pPr>
            <a:r>
              <a:rPr sz="2400" dirty="0">
                <a:latin typeface="Century Schoolbook"/>
                <a:cs typeface="Century Schoolbook"/>
              </a:rPr>
              <a:t>The USB is not a </a:t>
            </a:r>
            <a:r>
              <a:rPr sz="2400" spc="-5" dirty="0">
                <a:latin typeface="Century Schoolbook"/>
                <a:cs typeface="Century Schoolbook"/>
              </a:rPr>
              <a:t>keyboard interface at all, but  general purpose, multi </a:t>
            </a:r>
            <a:r>
              <a:rPr sz="2400" dirty="0">
                <a:latin typeface="Century Schoolbook"/>
                <a:cs typeface="Century Schoolbook"/>
              </a:rPr>
              <a:t>functional serial interface  for </a:t>
            </a:r>
            <a:r>
              <a:rPr sz="2400" spc="-5" dirty="0">
                <a:latin typeface="Century Schoolbook"/>
                <a:cs typeface="Century Schoolbook"/>
              </a:rPr>
              <a:t>all </a:t>
            </a:r>
            <a:r>
              <a:rPr sz="2400" dirty="0">
                <a:latin typeface="Century Schoolbook"/>
                <a:cs typeface="Century Schoolbook"/>
              </a:rPr>
              <a:t>sorts of </a:t>
            </a:r>
            <a:r>
              <a:rPr sz="2400" spc="-5" dirty="0">
                <a:latin typeface="Century Schoolbook"/>
                <a:cs typeface="Century Schoolbook"/>
              </a:rPr>
              <a:t>devices, </a:t>
            </a:r>
            <a:r>
              <a:rPr sz="2400" dirty="0">
                <a:latin typeface="Century Schoolbook"/>
                <a:cs typeface="Century Schoolbook"/>
              </a:rPr>
              <a:t>from </a:t>
            </a:r>
            <a:r>
              <a:rPr sz="2400" spc="-5" dirty="0">
                <a:latin typeface="Century Schoolbook"/>
                <a:cs typeface="Century Schoolbook"/>
              </a:rPr>
              <a:t>keyboard and mice to  printers, scanners and </a:t>
            </a:r>
            <a:r>
              <a:rPr sz="2400" dirty="0">
                <a:latin typeface="Century Schoolbook"/>
                <a:cs typeface="Century Schoolbook"/>
              </a:rPr>
              <a:t>even </a:t>
            </a:r>
            <a:r>
              <a:rPr sz="2400" spc="-5" dirty="0">
                <a:latin typeface="Century Schoolbook"/>
                <a:cs typeface="Century Schoolbook"/>
              </a:rPr>
              <a:t>storage</a:t>
            </a:r>
            <a:r>
              <a:rPr sz="2400" spc="-80" dirty="0">
                <a:latin typeface="Century Schoolbook"/>
                <a:cs typeface="Century Schoolbook"/>
              </a:rPr>
              <a:t> </a:t>
            </a:r>
            <a:r>
              <a:rPr sz="2400" spc="-5" dirty="0">
                <a:latin typeface="Century Schoolbook"/>
                <a:cs typeface="Century Schoolbook"/>
              </a:rPr>
              <a:t>devices.</a:t>
            </a:r>
            <a:endParaRPr sz="2400" dirty="0">
              <a:latin typeface="Century Schoolbook"/>
              <a:cs typeface="Century Schoolbook"/>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9209"/>
            <a:ext cx="5664835" cy="452120"/>
          </a:xfrm>
          <a:prstGeom prst="rect">
            <a:avLst/>
          </a:prstGeom>
        </p:spPr>
        <p:txBody>
          <a:bodyPr vert="horz" wrap="square" lIns="0" tIns="12065" rIns="0" bIns="0" rtlCol="0">
            <a:spAutoFit/>
          </a:bodyPr>
          <a:lstStyle/>
          <a:p>
            <a:pPr marL="12700">
              <a:lnSpc>
                <a:spcPct val="100000"/>
              </a:lnSpc>
              <a:spcBef>
                <a:spcPts val="95"/>
              </a:spcBef>
            </a:pPr>
            <a:r>
              <a:rPr sz="2800" b="1" u="heavy" spc="-5" dirty="0">
                <a:uFill>
                  <a:solidFill>
                    <a:srgbClr val="565F6C"/>
                  </a:solidFill>
                </a:uFill>
                <a:latin typeface="Century Schoolbook"/>
                <a:cs typeface="Century Schoolbook"/>
              </a:rPr>
              <a:t>T</a:t>
            </a:r>
            <a:r>
              <a:rPr sz="2250" b="1" u="heavy" spc="-5" dirty="0">
                <a:uFill>
                  <a:solidFill>
                    <a:srgbClr val="565F6C"/>
                  </a:solidFill>
                </a:uFill>
                <a:latin typeface="Century Schoolbook"/>
                <a:cs typeface="Century Schoolbook"/>
              </a:rPr>
              <a:t>HE </a:t>
            </a:r>
            <a:r>
              <a:rPr sz="2800" b="1" u="heavy" spc="-5" dirty="0">
                <a:uFill>
                  <a:solidFill>
                    <a:srgbClr val="565F6C"/>
                  </a:solidFill>
                </a:uFill>
                <a:latin typeface="Century Schoolbook"/>
                <a:cs typeface="Century Schoolbook"/>
              </a:rPr>
              <a:t>M</a:t>
            </a:r>
            <a:r>
              <a:rPr sz="2250" b="1" u="heavy" spc="-5" dirty="0">
                <a:uFill>
                  <a:solidFill>
                    <a:srgbClr val="565F6C"/>
                  </a:solidFill>
                </a:uFill>
                <a:latin typeface="Century Schoolbook"/>
                <a:cs typeface="Century Schoolbook"/>
              </a:rPr>
              <a:t>OUSE </a:t>
            </a:r>
            <a:r>
              <a:rPr sz="2800" b="1" u="heavy" spc="-5" dirty="0">
                <a:uFill>
                  <a:solidFill>
                    <a:srgbClr val="565F6C"/>
                  </a:solidFill>
                </a:uFill>
                <a:latin typeface="Century Schoolbook"/>
                <a:cs typeface="Century Schoolbook"/>
              </a:rPr>
              <a:t>- W</a:t>
            </a:r>
            <a:r>
              <a:rPr sz="2250" b="1" u="heavy" spc="-5" dirty="0">
                <a:uFill>
                  <a:solidFill>
                    <a:srgbClr val="565F6C"/>
                  </a:solidFill>
                </a:uFill>
                <a:latin typeface="Century Schoolbook"/>
                <a:cs typeface="Century Schoolbook"/>
              </a:rPr>
              <a:t>HAT IS A</a:t>
            </a:r>
            <a:r>
              <a:rPr sz="2250" b="1" u="heavy" spc="50" dirty="0">
                <a:uFill>
                  <a:solidFill>
                    <a:srgbClr val="565F6C"/>
                  </a:solidFill>
                </a:uFill>
                <a:latin typeface="Century Schoolbook"/>
                <a:cs typeface="Century Schoolbook"/>
              </a:rPr>
              <a:t> </a:t>
            </a:r>
            <a:r>
              <a:rPr sz="2800" b="1" u="heavy" spc="-5" dirty="0">
                <a:uFill>
                  <a:solidFill>
                    <a:srgbClr val="565F6C"/>
                  </a:solidFill>
                </a:uFill>
                <a:latin typeface="Century Schoolbook"/>
                <a:cs typeface="Century Schoolbook"/>
              </a:rPr>
              <a:t>M</a:t>
            </a:r>
            <a:r>
              <a:rPr sz="2250" b="1" u="heavy" spc="-5" dirty="0">
                <a:uFill>
                  <a:solidFill>
                    <a:srgbClr val="565F6C"/>
                  </a:solidFill>
                </a:uFill>
                <a:latin typeface="Century Schoolbook"/>
                <a:cs typeface="Century Schoolbook"/>
              </a:rPr>
              <a:t>OUSE</a:t>
            </a:r>
            <a:r>
              <a:rPr sz="2800" b="1" u="heavy" spc="-5" dirty="0">
                <a:uFill>
                  <a:solidFill>
                    <a:srgbClr val="565F6C"/>
                  </a:solidFill>
                </a:uFill>
                <a:latin typeface="Century Schoolbook"/>
                <a:cs typeface="Century Schoolbook"/>
              </a:rPr>
              <a:t>?</a:t>
            </a:r>
            <a:endParaRPr sz="2800">
              <a:latin typeface="Century Schoolbook"/>
              <a:cs typeface="Century Schoolbook"/>
            </a:endParaRPr>
          </a:p>
        </p:txBody>
      </p:sp>
      <p:sp>
        <p:nvSpPr>
          <p:cNvPr id="3" name="object 3"/>
          <p:cNvSpPr txBox="1"/>
          <p:nvPr/>
        </p:nvSpPr>
        <p:spPr>
          <a:xfrm>
            <a:off x="535940" y="1622801"/>
            <a:ext cx="6867525" cy="2007870"/>
          </a:xfrm>
          <a:prstGeom prst="rect">
            <a:avLst/>
          </a:prstGeom>
        </p:spPr>
        <p:txBody>
          <a:bodyPr vert="horz" wrap="square" lIns="0" tIns="12700" rIns="0" bIns="0" rtlCol="0">
            <a:spAutoFit/>
          </a:bodyPr>
          <a:lstStyle/>
          <a:p>
            <a:pPr marL="285115" marR="140335" indent="-273050">
              <a:lnSpc>
                <a:spcPct val="100000"/>
              </a:lnSpc>
              <a:spcBef>
                <a:spcPts val="100"/>
              </a:spcBef>
              <a:buClr>
                <a:srgbClr val="FE8537"/>
              </a:buClr>
              <a:buSzPct val="68750"/>
              <a:buFont typeface="Wingdings"/>
              <a:buChar char=""/>
              <a:tabLst>
                <a:tab pos="285750" algn="l"/>
              </a:tabLst>
            </a:pPr>
            <a:r>
              <a:rPr sz="2400" dirty="0">
                <a:latin typeface="Times New Roman"/>
                <a:cs typeface="Times New Roman"/>
              </a:rPr>
              <a:t>The </a:t>
            </a:r>
            <a:r>
              <a:rPr sz="2400" spc="-5" dirty="0">
                <a:latin typeface="Times New Roman"/>
                <a:cs typeface="Times New Roman"/>
              </a:rPr>
              <a:t>mouse </a:t>
            </a:r>
            <a:r>
              <a:rPr sz="2400" dirty="0">
                <a:latin typeface="Times New Roman"/>
                <a:cs typeface="Times New Roman"/>
              </a:rPr>
              <a:t>is a pointing device. </a:t>
            </a:r>
            <a:r>
              <a:rPr sz="2400" spc="-85" dirty="0">
                <a:latin typeface="Times New Roman"/>
                <a:cs typeface="Times New Roman"/>
              </a:rPr>
              <a:t>You </a:t>
            </a:r>
            <a:r>
              <a:rPr sz="2400" dirty="0">
                <a:latin typeface="Times New Roman"/>
                <a:cs typeface="Times New Roman"/>
              </a:rPr>
              <a:t>use it to </a:t>
            </a:r>
            <a:r>
              <a:rPr sz="2400" spc="-5" dirty="0">
                <a:latin typeface="Times New Roman"/>
                <a:cs typeface="Times New Roman"/>
              </a:rPr>
              <a:t>move</a:t>
            </a:r>
            <a:r>
              <a:rPr sz="2400" spc="-140" dirty="0">
                <a:latin typeface="Times New Roman"/>
                <a:cs typeface="Times New Roman"/>
              </a:rPr>
              <a:t> </a:t>
            </a:r>
            <a:r>
              <a:rPr sz="2400" dirty="0">
                <a:latin typeface="Times New Roman"/>
                <a:cs typeface="Times New Roman"/>
              </a:rPr>
              <a:t>a  graphical pointer on the</a:t>
            </a:r>
            <a:r>
              <a:rPr sz="2400" spc="-90" dirty="0">
                <a:latin typeface="Times New Roman"/>
                <a:cs typeface="Times New Roman"/>
              </a:rPr>
              <a:t> </a:t>
            </a:r>
            <a:r>
              <a:rPr sz="2400" dirty="0">
                <a:latin typeface="Times New Roman"/>
                <a:cs typeface="Times New Roman"/>
              </a:rPr>
              <a:t>screen.</a:t>
            </a:r>
            <a:endParaRPr sz="2400">
              <a:latin typeface="Times New Roman"/>
              <a:cs typeface="Times New Roman"/>
            </a:endParaRPr>
          </a:p>
          <a:p>
            <a:pPr>
              <a:lnSpc>
                <a:spcPct val="100000"/>
              </a:lnSpc>
              <a:buClr>
                <a:srgbClr val="FE8537"/>
              </a:buClr>
              <a:buFont typeface="Wingdings"/>
              <a:buChar char=""/>
            </a:pPr>
            <a:endParaRPr sz="3550">
              <a:latin typeface="Times New Roman"/>
              <a:cs typeface="Times New Roman"/>
            </a:endParaRPr>
          </a:p>
          <a:p>
            <a:pPr marL="285115" marR="5080" indent="-273050">
              <a:lnSpc>
                <a:spcPct val="100000"/>
              </a:lnSpc>
              <a:buClr>
                <a:srgbClr val="FE8537"/>
              </a:buClr>
              <a:buSzPct val="68750"/>
              <a:buFont typeface="Wingdings"/>
              <a:buChar char=""/>
              <a:tabLst>
                <a:tab pos="285750" algn="l"/>
              </a:tabLst>
            </a:pPr>
            <a:r>
              <a:rPr sz="2400" dirty="0">
                <a:latin typeface="Times New Roman"/>
                <a:cs typeface="Times New Roman"/>
              </a:rPr>
              <a:t>The </a:t>
            </a:r>
            <a:r>
              <a:rPr sz="2400" spc="-5" dirty="0">
                <a:latin typeface="Times New Roman"/>
                <a:cs typeface="Times New Roman"/>
              </a:rPr>
              <a:t>mouse </a:t>
            </a:r>
            <a:r>
              <a:rPr sz="2400" dirty="0">
                <a:latin typeface="Times New Roman"/>
                <a:cs typeface="Times New Roman"/>
              </a:rPr>
              <a:t>can be used to issue </a:t>
            </a:r>
            <a:r>
              <a:rPr sz="2400" spc="-5" dirty="0">
                <a:latin typeface="Times New Roman"/>
                <a:cs typeface="Times New Roman"/>
              </a:rPr>
              <a:t>commands, </a:t>
            </a:r>
            <a:r>
              <a:rPr sz="2400" spc="-35" dirty="0">
                <a:latin typeface="Times New Roman"/>
                <a:cs typeface="Times New Roman"/>
              </a:rPr>
              <a:t>draw, </a:t>
            </a:r>
            <a:r>
              <a:rPr sz="2400" dirty="0">
                <a:latin typeface="Times New Roman"/>
                <a:cs typeface="Times New Roman"/>
              </a:rPr>
              <a:t>and  perform other types of input</a:t>
            </a:r>
            <a:r>
              <a:rPr sz="2400" spc="-75" dirty="0">
                <a:latin typeface="Times New Roman"/>
                <a:cs typeface="Times New Roman"/>
              </a:rPr>
              <a:t> </a:t>
            </a:r>
            <a:r>
              <a:rPr sz="2400" dirty="0">
                <a:latin typeface="Times New Roman"/>
                <a:cs typeface="Times New Roman"/>
              </a:rPr>
              <a:t>tasks.</a:t>
            </a:r>
            <a:endParaRPr sz="2400">
              <a:latin typeface="Times New Roman"/>
              <a:cs typeface="Times New Roman"/>
            </a:endParaRPr>
          </a:p>
        </p:txBody>
      </p:sp>
      <p:sp>
        <p:nvSpPr>
          <p:cNvPr id="4" name="object 4"/>
          <p:cNvSpPr/>
          <p:nvPr/>
        </p:nvSpPr>
        <p:spPr>
          <a:xfrm>
            <a:off x="2286000" y="4114800"/>
            <a:ext cx="2438400" cy="1981200"/>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31</a:t>
            </a:fld>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37204"/>
            <a:ext cx="5387975" cy="483234"/>
          </a:xfrm>
          <a:prstGeom prst="rect">
            <a:avLst/>
          </a:prstGeom>
        </p:spPr>
        <p:txBody>
          <a:bodyPr vert="horz" wrap="square" lIns="0" tIns="12700" rIns="0" bIns="0" rtlCol="0">
            <a:spAutoFit/>
          </a:bodyPr>
          <a:lstStyle/>
          <a:p>
            <a:pPr marL="12700">
              <a:lnSpc>
                <a:spcPct val="100000"/>
              </a:lnSpc>
              <a:spcBef>
                <a:spcPts val="100"/>
              </a:spcBef>
            </a:pPr>
            <a:r>
              <a:rPr sz="3000" b="1" spc="-5" dirty="0">
                <a:latin typeface="Century Schoolbook"/>
                <a:cs typeface="Century Schoolbook"/>
              </a:rPr>
              <a:t>D</a:t>
            </a:r>
            <a:r>
              <a:rPr sz="2400" b="1" spc="-5" dirty="0">
                <a:latin typeface="Century Schoolbook"/>
                <a:cs typeface="Century Schoolbook"/>
              </a:rPr>
              <a:t>IFFERENT </a:t>
            </a:r>
            <a:r>
              <a:rPr sz="3000" b="1" spc="-5" dirty="0">
                <a:latin typeface="Century Schoolbook"/>
                <a:cs typeface="Century Schoolbook"/>
              </a:rPr>
              <a:t>T</a:t>
            </a:r>
            <a:r>
              <a:rPr sz="2400" b="1" spc="-5" dirty="0">
                <a:latin typeface="Century Schoolbook"/>
                <a:cs typeface="Century Schoolbook"/>
              </a:rPr>
              <a:t>YPES </a:t>
            </a:r>
            <a:r>
              <a:rPr sz="2400" b="1" dirty="0">
                <a:latin typeface="Century Schoolbook"/>
                <a:cs typeface="Century Schoolbook"/>
              </a:rPr>
              <a:t>OF</a:t>
            </a:r>
            <a:r>
              <a:rPr sz="2400" b="1" spc="495" dirty="0">
                <a:latin typeface="Century Schoolbook"/>
                <a:cs typeface="Century Schoolbook"/>
              </a:rPr>
              <a:t> </a:t>
            </a:r>
            <a:r>
              <a:rPr sz="3000" b="1" dirty="0">
                <a:latin typeface="Century Schoolbook"/>
                <a:cs typeface="Century Schoolbook"/>
              </a:rPr>
              <a:t>M</a:t>
            </a:r>
            <a:r>
              <a:rPr sz="2400" b="1" dirty="0">
                <a:latin typeface="Century Schoolbook"/>
                <a:cs typeface="Century Schoolbook"/>
              </a:rPr>
              <a:t>OUSE</a:t>
            </a:r>
            <a:endParaRPr sz="2400">
              <a:latin typeface="Century Schoolbook"/>
              <a:cs typeface="Century Schoolbook"/>
            </a:endParaRPr>
          </a:p>
        </p:txBody>
      </p:sp>
      <p:sp>
        <p:nvSpPr>
          <p:cNvPr id="3" name="object 3"/>
          <p:cNvSpPr txBox="1"/>
          <p:nvPr/>
        </p:nvSpPr>
        <p:spPr>
          <a:xfrm>
            <a:off x="535940" y="1627373"/>
            <a:ext cx="6714490" cy="1856739"/>
          </a:xfrm>
          <a:prstGeom prst="rect">
            <a:avLst/>
          </a:prstGeom>
        </p:spPr>
        <p:txBody>
          <a:bodyPr vert="horz" wrap="square" lIns="0" tIns="12700" rIns="0" bIns="0" rtlCol="0">
            <a:spAutoFit/>
          </a:bodyPr>
          <a:lstStyle/>
          <a:p>
            <a:pPr marL="285115" indent="-273050">
              <a:lnSpc>
                <a:spcPct val="100000"/>
              </a:lnSpc>
              <a:spcBef>
                <a:spcPts val="100"/>
              </a:spcBef>
              <a:buClr>
                <a:srgbClr val="FE8537"/>
              </a:buClr>
              <a:buSzPct val="68750"/>
              <a:buFont typeface="Wingdings"/>
              <a:buChar char=""/>
              <a:tabLst>
                <a:tab pos="285750" algn="l"/>
              </a:tabLst>
            </a:pPr>
            <a:r>
              <a:rPr sz="2400" b="1" spc="-5" dirty="0">
                <a:latin typeface="Century Schoolbook"/>
                <a:cs typeface="Century Schoolbook"/>
              </a:rPr>
              <a:t>Mechanical </a:t>
            </a:r>
            <a:r>
              <a:rPr sz="2400" b="1" dirty="0">
                <a:latin typeface="Century Schoolbook"/>
                <a:cs typeface="Century Schoolbook"/>
              </a:rPr>
              <a:t>Mouse/ Ball</a:t>
            </a:r>
            <a:r>
              <a:rPr sz="2400" b="1" spc="-10" dirty="0">
                <a:latin typeface="Century Schoolbook"/>
                <a:cs typeface="Century Schoolbook"/>
              </a:rPr>
              <a:t> </a:t>
            </a:r>
            <a:r>
              <a:rPr sz="2400" b="1" dirty="0">
                <a:latin typeface="Century Schoolbook"/>
                <a:cs typeface="Century Schoolbook"/>
              </a:rPr>
              <a:t>Mouse</a:t>
            </a:r>
            <a:endParaRPr sz="2400">
              <a:latin typeface="Century Schoolbook"/>
              <a:cs typeface="Century Schoolbook"/>
            </a:endParaRPr>
          </a:p>
          <a:p>
            <a:pPr>
              <a:lnSpc>
                <a:spcPct val="100000"/>
              </a:lnSpc>
              <a:spcBef>
                <a:spcPts val="5"/>
              </a:spcBef>
            </a:pPr>
            <a:endParaRPr sz="2400">
              <a:latin typeface="Century Schoolbook"/>
              <a:cs typeface="Century Schoolbook"/>
            </a:endParaRPr>
          </a:p>
          <a:p>
            <a:pPr marL="285115" marR="5080">
              <a:lnSpc>
                <a:spcPct val="100000"/>
              </a:lnSpc>
              <a:spcBef>
                <a:spcPts val="5"/>
              </a:spcBef>
            </a:pPr>
            <a:r>
              <a:rPr sz="2400" dirty="0">
                <a:latin typeface="Century Schoolbook"/>
                <a:cs typeface="Century Schoolbook"/>
              </a:rPr>
              <a:t>Mechanical </a:t>
            </a:r>
            <a:r>
              <a:rPr sz="2400" spc="-5" dirty="0">
                <a:latin typeface="Century Schoolbook"/>
                <a:cs typeface="Century Schoolbook"/>
              </a:rPr>
              <a:t>mouse </a:t>
            </a:r>
            <a:r>
              <a:rPr sz="2400" dirty="0">
                <a:latin typeface="Century Schoolbook"/>
                <a:cs typeface="Century Schoolbook"/>
              </a:rPr>
              <a:t>contains a </a:t>
            </a:r>
            <a:r>
              <a:rPr sz="2400" spc="-5" dirty="0">
                <a:latin typeface="Century Schoolbook"/>
                <a:cs typeface="Century Schoolbook"/>
              </a:rPr>
              <a:t>rubber </a:t>
            </a:r>
            <a:r>
              <a:rPr sz="2400" dirty="0">
                <a:latin typeface="Century Schoolbook"/>
                <a:cs typeface="Century Schoolbook"/>
              </a:rPr>
              <a:t>or</a:t>
            </a:r>
            <a:r>
              <a:rPr sz="2400" spc="-140" dirty="0">
                <a:latin typeface="Century Schoolbook"/>
                <a:cs typeface="Century Schoolbook"/>
              </a:rPr>
              <a:t> </a:t>
            </a:r>
            <a:r>
              <a:rPr sz="2400" spc="-5" dirty="0">
                <a:latin typeface="Century Schoolbook"/>
                <a:cs typeface="Century Schoolbook"/>
              </a:rPr>
              <a:t>metal  ball </a:t>
            </a:r>
            <a:r>
              <a:rPr sz="2400" dirty="0">
                <a:latin typeface="Century Schoolbook"/>
                <a:cs typeface="Century Schoolbook"/>
              </a:rPr>
              <a:t>inside it. </a:t>
            </a:r>
            <a:r>
              <a:rPr sz="2400" spc="-5" dirty="0">
                <a:latin typeface="Century Schoolbook"/>
                <a:cs typeface="Century Schoolbook"/>
              </a:rPr>
              <a:t>The movement </a:t>
            </a:r>
            <a:r>
              <a:rPr sz="2400" dirty="0">
                <a:latin typeface="Century Schoolbook"/>
                <a:cs typeface="Century Schoolbook"/>
              </a:rPr>
              <a:t>of </a:t>
            </a:r>
            <a:r>
              <a:rPr sz="2400" spc="-5" dirty="0">
                <a:latin typeface="Century Schoolbook"/>
                <a:cs typeface="Century Schoolbook"/>
              </a:rPr>
              <a:t>the </a:t>
            </a:r>
            <a:r>
              <a:rPr sz="2400" dirty="0">
                <a:latin typeface="Century Schoolbook"/>
                <a:cs typeface="Century Schoolbook"/>
              </a:rPr>
              <a:t>cursor  </a:t>
            </a:r>
            <a:r>
              <a:rPr sz="2400" spc="-5" dirty="0">
                <a:latin typeface="Century Schoolbook"/>
                <a:cs typeface="Century Schoolbook"/>
              </a:rPr>
              <a:t>depends </a:t>
            </a:r>
            <a:r>
              <a:rPr sz="2400" dirty="0">
                <a:latin typeface="Century Schoolbook"/>
                <a:cs typeface="Century Schoolbook"/>
              </a:rPr>
              <a:t>on </a:t>
            </a:r>
            <a:r>
              <a:rPr sz="2400" spc="-5" dirty="0">
                <a:latin typeface="Century Schoolbook"/>
                <a:cs typeface="Century Schoolbook"/>
              </a:rPr>
              <a:t>the movement </a:t>
            </a:r>
            <a:r>
              <a:rPr sz="2400" dirty="0">
                <a:latin typeface="Century Schoolbook"/>
                <a:cs typeface="Century Schoolbook"/>
              </a:rPr>
              <a:t>of </a:t>
            </a:r>
            <a:r>
              <a:rPr sz="2400" spc="-5" dirty="0">
                <a:latin typeface="Century Schoolbook"/>
                <a:cs typeface="Century Schoolbook"/>
              </a:rPr>
              <a:t>the</a:t>
            </a:r>
            <a:r>
              <a:rPr sz="2400" spc="-65" dirty="0">
                <a:latin typeface="Century Schoolbook"/>
                <a:cs typeface="Century Schoolbook"/>
              </a:rPr>
              <a:t> </a:t>
            </a:r>
            <a:r>
              <a:rPr sz="2400" spc="-5" dirty="0">
                <a:latin typeface="Century Schoolbook"/>
                <a:cs typeface="Century Schoolbook"/>
              </a:rPr>
              <a:t>ball.</a:t>
            </a:r>
            <a:endParaRPr sz="2400">
              <a:latin typeface="Century Schoolbook"/>
              <a:cs typeface="Century Schoolbook"/>
            </a:endParaRPr>
          </a:p>
        </p:txBody>
      </p:sp>
      <p:sp>
        <p:nvSpPr>
          <p:cNvPr id="4" name="object 4"/>
          <p:cNvSpPr/>
          <p:nvPr/>
        </p:nvSpPr>
        <p:spPr>
          <a:xfrm>
            <a:off x="2514600" y="3733800"/>
            <a:ext cx="2752725" cy="2028825"/>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32</a:t>
            </a:fld>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371599" y="1452615"/>
            <a:ext cx="6248400" cy="4414784"/>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33</a:t>
            </a:fld>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95579" rIns="0" bIns="0" rtlCol="0">
            <a:spAutoFit/>
          </a:bodyPr>
          <a:lstStyle/>
          <a:p>
            <a:pPr marL="12700" marR="5080" indent="-635">
              <a:lnSpc>
                <a:spcPct val="100000"/>
              </a:lnSpc>
              <a:spcBef>
                <a:spcPts val="100"/>
              </a:spcBef>
            </a:pPr>
            <a:r>
              <a:rPr sz="2700" b="1" spc="5" dirty="0">
                <a:latin typeface="Century Schoolbook"/>
                <a:cs typeface="Century Schoolbook"/>
              </a:rPr>
              <a:t>O</a:t>
            </a:r>
            <a:r>
              <a:rPr sz="2150" b="1" spc="5" dirty="0">
                <a:latin typeface="Century Schoolbook"/>
                <a:cs typeface="Century Schoolbook"/>
              </a:rPr>
              <a:t>PTOMECHANICAL </a:t>
            </a:r>
            <a:r>
              <a:rPr sz="2700" b="1" dirty="0">
                <a:latin typeface="Century Schoolbook"/>
                <a:cs typeface="Century Schoolbook"/>
              </a:rPr>
              <a:t>/ </a:t>
            </a:r>
            <a:r>
              <a:rPr sz="2700" b="1" spc="5" dirty="0">
                <a:latin typeface="Century Schoolbook"/>
                <a:cs typeface="Century Schoolbook"/>
              </a:rPr>
              <a:t>O</a:t>
            </a:r>
            <a:r>
              <a:rPr sz="2150" b="1" spc="5" dirty="0">
                <a:latin typeface="Century Schoolbook"/>
                <a:cs typeface="Century Schoolbook"/>
              </a:rPr>
              <a:t>PTICAL</a:t>
            </a:r>
            <a:r>
              <a:rPr sz="2700" b="1" spc="5" dirty="0">
                <a:latin typeface="Century Schoolbook"/>
                <a:cs typeface="Century Schoolbook"/>
              </a:rPr>
              <a:t>-</a:t>
            </a:r>
            <a:r>
              <a:rPr sz="2150" b="1" spc="5" dirty="0">
                <a:latin typeface="Century Schoolbook"/>
                <a:cs typeface="Century Schoolbook"/>
              </a:rPr>
              <a:t>MECHANICAL  </a:t>
            </a:r>
            <a:r>
              <a:rPr sz="2700" b="1" spc="5" dirty="0">
                <a:latin typeface="Century Schoolbook"/>
                <a:cs typeface="Century Schoolbook"/>
              </a:rPr>
              <a:t>M</a:t>
            </a:r>
            <a:r>
              <a:rPr sz="2150" b="1" spc="5" dirty="0">
                <a:latin typeface="Century Schoolbook"/>
                <a:cs typeface="Century Schoolbook"/>
              </a:rPr>
              <a:t>OUSE</a:t>
            </a:r>
            <a:endParaRPr sz="2150">
              <a:latin typeface="Century Schoolbook"/>
              <a:cs typeface="Century Schoolbook"/>
            </a:endParaRPr>
          </a:p>
        </p:txBody>
      </p:sp>
      <p:sp>
        <p:nvSpPr>
          <p:cNvPr id="4" name="object 4"/>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34</a:t>
            </a:fld>
            <a:endParaRPr dirty="0"/>
          </a:p>
        </p:txBody>
      </p:sp>
      <p:sp>
        <p:nvSpPr>
          <p:cNvPr id="3" name="object 3"/>
          <p:cNvSpPr txBox="1"/>
          <p:nvPr/>
        </p:nvSpPr>
        <p:spPr>
          <a:xfrm>
            <a:off x="535940" y="1628898"/>
            <a:ext cx="7237730" cy="2663190"/>
          </a:xfrm>
          <a:prstGeom prst="rect">
            <a:avLst/>
          </a:prstGeom>
        </p:spPr>
        <p:txBody>
          <a:bodyPr vert="horz" wrap="square" lIns="0" tIns="12700" rIns="0" bIns="0" rtlCol="0">
            <a:spAutoFit/>
          </a:bodyPr>
          <a:lstStyle/>
          <a:p>
            <a:pPr marL="285115" marR="5080" indent="-273050" algn="just">
              <a:lnSpc>
                <a:spcPct val="100000"/>
              </a:lnSpc>
              <a:spcBef>
                <a:spcPts val="100"/>
              </a:spcBef>
              <a:buClr>
                <a:srgbClr val="FE8537"/>
              </a:buClr>
              <a:buSzPct val="68750"/>
              <a:buFont typeface="Wingdings"/>
              <a:buChar char=""/>
              <a:tabLst>
                <a:tab pos="285750" algn="l"/>
              </a:tabLst>
            </a:pPr>
            <a:r>
              <a:rPr sz="2400" spc="-5" dirty="0">
                <a:latin typeface="Century Schoolbook"/>
                <a:cs typeface="Century Schoolbook"/>
              </a:rPr>
              <a:t>An </a:t>
            </a:r>
            <a:r>
              <a:rPr sz="2400" dirty="0">
                <a:latin typeface="Century Schoolbook"/>
                <a:cs typeface="Century Schoolbook"/>
              </a:rPr>
              <a:t>Optomechanical or </a:t>
            </a:r>
            <a:r>
              <a:rPr sz="2400" spc="-5" dirty="0">
                <a:latin typeface="Century Schoolbook"/>
                <a:cs typeface="Century Schoolbook"/>
              </a:rPr>
              <a:t>optical-mechanical mouse  </a:t>
            </a:r>
            <a:r>
              <a:rPr sz="2400" dirty="0">
                <a:latin typeface="Century Schoolbook"/>
                <a:cs typeface="Century Schoolbook"/>
              </a:rPr>
              <a:t>is same </a:t>
            </a:r>
            <a:r>
              <a:rPr sz="2400" spc="-5" dirty="0">
                <a:latin typeface="Century Schoolbook"/>
                <a:cs typeface="Century Schoolbook"/>
              </a:rPr>
              <a:t>as the mechanical mouse except that the  </a:t>
            </a:r>
            <a:r>
              <a:rPr sz="2400" dirty="0">
                <a:latin typeface="Century Schoolbook"/>
                <a:cs typeface="Century Schoolbook"/>
              </a:rPr>
              <a:t>sensors used in it </a:t>
            </a:r>
            <a:r>
              <a:rPr sz="2400" spc="-5" dirty="0">
                <a:latin typeface="Century Schoolbook"/>
                <a:cs typeface="Century Schoolbook"/>
              </a:rPr>
              <a:t>are </a:t>
            </a:r>
            <a:r>
              <a:rPr sz="2400" dirty="0">
                <a:latin typeface="Century Schoolbook"/>
                <a:cs typeface="Century Schoolbook"/>
              </a:rPr>
              <a:t>optical </a:t>
            </a:r>
            <a:r>
              <a:rPr sz="2400" spc="-5" dirty="0">
                <a:latin typeface="Century Schoolbook"/>
                <a:cs typeface="Century Schoolbook"/>
              </a:rPr>
              <a:t>and </a:t>
            </a:r>
            <a:r>
              <a:rPr sz="2400" dirty="0">
                <a:latin typeface="Century Schoolbook"/>
                <a:cs typeface="Century Schoolbook"/>
              </a:rPr>
              <a:t>not</a:t>
            </a:r>
            <a:r>
              <a:rPr sz="2400" spc="-160" dirty="0">
                <a:latin typeface="Century Schoolbook"/>
                <a:cs typeface="Century Schoolbook"/>
              </a:rPr>
              <a:t> </a:t>
            </a:r>
            <a:r>
              <a:rPr sz="2400" spc="-5" dirty="0">
                <a:latin typeface="Century Schoolbook"/>
                <a:cs typeface="Century Schoolbook"/>
              </a:rPr>
              <a:t>mechanical.</a:t>
            </a:r>
            <a:endParaRPr sz="2400">
              <a:latin typeface="Century Schoolbook"/>
              <a:cs typeface="Century Schoolbook"/>
            </a:endParaRPr>
          </a:p>
          <a:p>
            <a:pPr marL="285115" marR="661035" indent="-273050">
              <a:lnSpc>
                <a:spcPct val="100000"/>
              </a:lnSpc>
              <a:spcBef>
                <a:spcPts val="600"/>
              </a:spcBef>
              <a:buClr>
                <a:srgbClr val="FE8537"/>
              </a:buClr>
              <a:buSzPct val="68750"/>
              <a:buFont typeface="Wingdings"/>
              <a:buChar char=""/>
              <a:tabLst>
                <a:tab pos="285750" algn="l"/>
              </a:tabLst>
            </a:pPr>
            <a:r>
              <a:rPr sz="2400" dirty="0">
                <a:latin typeface="Century Schoolbook"/>
                <a:cs typeface="Century Schoolbook"/>
              </a:rPr>
              <a:t>The </a:t>
            </a:r>
            <a:r>
              <a:rPr sz="2400" spc="-5" dirty="0">
                <a:latin typeface="Century Schoolbook"/>
                <a:cs typeface="Century Schoolbook"/>
              </a:rPr>
              <a:t>device </a:t>
            </a:r>
            <a:r>
              <a:rPr sz="2400" dirty="0">
                <a:latin typeface="Century Schoolbook"/>
                <a:cs typeface="Century Schoolbook"/>
              </a:rPr>
              <a:t>is a </a:t>
            </a:r>
            <a:r>
              <a:rPr sz="2400" spc="-5" dirty="0">
                <a:latin typeface="Century Schoolbook"/>
                <a:cs typeface="Century Schoolbook"/>
              </a:rPr>
              <a:t>combination </a:t>
            </a:r>
            <a:r>
              <a:rPr sz="2400" dirty="0">
                <a:latin typeface="Century Schoolbook"/>
                <a:cs typeface="Century Schoolbook"/>
              </a:rPr>
              <a:t>of optical </a:t>
            </a:r>
            <a:r>
              <a:rPr sz="2400" spc="-5" dirty="0">
                <a:latin typeface="Century Schoolbook"/>
                <a:cs typeface="Century Schoolbook"/>
              </a:rPr>
              <a:t>and  mechanical technologies, </a:t>
            </a:r>
            <a:r>
              <a:rPr sz="2400" dirty="0">
                <a:latin typeface="Century Schoolbook"/>
                <a:cs typeface="Century Schoolbook"/>
              </a:rPr>
              <a:t>wherein, </a:t>
            </a:r>
            <a:r>
              <a:rPr sz="2400" spc="-5" dirty="0">
                <a:latin typeface="Century Schoolbook"/>
                <a:cs typeface="Century Schoolbook"/>
              </a:rPr>
              <a:t>the ball</a:t>
            </a:r>
            <a:r>
              <a:rPr sz="2400" spc="-120" dirty="0">
                <a:latin typeface="Century Schoolbook"/>
                <a:cs typeface="Century Schoolbook"/>
              </a:rPr>
              <a:t> </a:t>
            </a:r>
            <a:r>
              <a:rPr sz="2400" dirty="0">
                <a:latin typeface="Century Schoolbook"/>
                <a:cs typeface="Century Schoolbook"/>
              </a:rPr>
              <a:t>is  </a:t>
            </a:r>
            <a:r>
              <a:rPr sz="2400" spc="-5" dirty="0">
                <a:latin typeface="Century Schoolbook"/>
                <a:cs typeface="Century Schoolbook"/>
              </a:rPr>
              <a:t>present but the mouse movement </a:t>
            </a:r>
            <a:r>
              <a:rPr sz="2400" dirty="0">
                <a:latin typeface="Century Schoolbook"/>
                <a:cs typeface="Century Schoolbook"/>
              </a:rPr>
              <a:t>is </a:t>
            </a:r>
            <a:r>
              <a:rPr sz="2400" spc="-5" dirty="0">
                <a:latin typeface="Century Schoolbook"/>
                <a:cs typeface="Century Schoolbook"/>
              </a:rPr>
              <a:t>detected  </a:t>
            </a:r>
            <a:r>
              <a:rPr sz="2400" dirty="0">
                <a:latin typeface="Century Schoolbook"/>
                <a:cs typeface="Century Schoolbook"/>
              </a:rPr>
              <a:t>optically leading </a:t>
            </a:r>
            <a:r>
              <a:rPr sz="2400" spc="-5" dirty="0">
                <a:latin typeface="Century Schoolbook"/>
                <a:cs typeface="Century Schoolbook"/>
              </a:rPr>
              <a:t>to more</a:t>
            </a:r>
            <a:r>
              <a:rPr sz="2400" spc="-60" dirty="0">
                <a:latin typeface="Century Schoolbook"/>
                <a:cs typeface="Century Schoolbook"/>
              </a:rPr>
              <a:t> </a:t>
            </a:r>
            <a:r>
              <a:rPr sz="2400" spc="-5" dirty="0">
                <a:latin typeface="Century Schoolbook"/>
                <a:cs typeface="Century Schoolbook"/>
              </a:rPr>
              <a:t>accuracy.</a:t>
            </a:r>
            <a:endParaRPr sz="2400">
              <a:latin typeface="Century Schoolbook"/>
              <a:cs typeface="Century Schoolbook"/>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90600" y="1905000"/>
            <a:ext cx="6705600" cy="40386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35</a:t>
            </a:fld>
            <a:endParaRP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38728"/>
            <a:ext cx="2790190" cy="483234"/>
          </a:xfrm>
          <a:prstGeom prst="rect">
            <a:avLst/>
          </a:prstGeom>
        </p:spPr>
        <p:txBody>
          <a:bodyPr vert="horz" wrap="square" lIns="0" tIns="12700" rIns="0" bIns="0" rtlCol="0">
            <a:spAutoFit/>
          </a:bodyPr>
          <a:lstStyle/>
          <a:p>
            <a:pPr marL="12700">
              <a:lnSpc>
                <a:spcPct val="100000"/>
              </a:lnSpc>
              <a:spcBef>
                <a:spcPts val="100"/>
              </a:spcBef>
            </a:pPr>
            <a:r>
              <a:rPr sz="3000" spc="-10" dirty="0"/>
              <a:t>O</a:t>
            </a:r>
            <a:r>
              <a:rPr sz="2400" spc="-10" dirty="0"/>
              <a:t>PTICAL</a:t>
            </a:r>
            <a:r>
              <a:rPr sz="2400" spc="140" dirty="0"/>
              <a:t> </a:t>
            </a:r>
            <a:r>
              <a:rPr sz="2400" dirty="0"/>
              <a:t>MOUSE</a:t>
            </a:r>
            <a:endParaRPr sz="2400"/>
          </a:p>
        </p:txBody>
      </p:sp>
      <p:sp>
        <p:nvSpPr>
          <p:cNvPr id="3" name="object 3"/>
          <p:cNvSpPr txBox="1"/>
          <p:nvPr/>
        </p:nvSpPr>
        <p:spPr>
          <a:xfrm>
            <a:off x="903534" y="1564886"/>
            <a:ext cx="5464175" cy="1177925"/>
          </a:xfrm>
          <a:prstGeom prst="rect">
            <a:avLst/>
          </a:prstGeom>
        </p:spPr>
        <p:txBody>
          <a:bodyPr vert="horz" wrap="square" lIns="0" tIns="76835" rIns="0" bIns="0" rtlCol="0">
            <a:spAutoFit/>
          </a:bodyPr>
          <a:lstStyle/>
          <a:p>
            <a:pPr marL="285115" indent="-273050">
              <a:lnSpc>
                <a:spcPct val="100000"/>
              </a:lnSpc>
              <a:spcBef>
                <a:spcPts val="605"/>
              </a:spcBef>
              <a:buClr>
                <a:srgbClr val="FE8537"/>
              </a:buClr>
              <a:buSzPct val="78571"/>
              <a:buFont typeface="Wingdings 2"/>
              <a:buChar char=""/>
              <a:tabLst>
                <a:tab pos="285115" algn="l"/>
                <a:tab pos="285750" algn="l"/>
              </a:tabLst>
            </a:pPr>
            <a:r>
              <a:rPr sz="2100" dirty="0">
                <a:latin typeface="Century Schoolbook"/>
                <a:cs typeface="Century Schoolbook"/>
              </a:rPr>
              <a:t>Light shown onto mouse</a:t>
            </a:r>
            <a:r>
              <a:rPr sz="2100" spc="-30" dirty="0">
                <a:latin typeface="Century Schoolbook"/>
                <a:cs typeface="Century Schoolbook"/>
              </a:rPr>
              <a:t> </a:t>
            </a:r>
            <a:r>
              <a:rPr sz="2100" spc="-5" dirty="0">
                <a:latin typeface="Century Schoolbook"/>
                <a:cs typeface="Century Schoolbook"/>
              </a:rPr>
              <a:t>pad</a:t>
            </a:r>
            <a:endParaRPr sz="2100">
              <a:latin typeface="Century Schoolbook"/>
              <a:cs typeface="Century Schoolbook"/>
            </a:endParaRPr>
          </a:p>
          <a:p>
            <a:pPr marL="285115" indent="-273050">
              <a:lnSpc>
                <a:spcPct val="100000"/>
              </a:lnSpc>
              <a:spcBef>
                <a:spcPts val="505"/>
              </a:spcBef>
              <a:buClr>
                <a:srgbClr val="FE8537"/>
              </a:buClr>
              <a:buSzPct val="78571"/>
              <a:buFont typeface="Wingdings 2"/>
              <a:buChar char=""/>
              <a:tabLst>
                <a:tab pos="285115" algn="l"/>
                <a:tab pos="285750" algn="l"/>
              </a:tabLst>
            </a:pPr>
            <a:r>
              <a:rPr sz="2100" spc="-5" dirty="0">
                <a:latin typeface="Century Schoolbook"/>
                <a:cs typeface="Century Schoolbook"/>
              </a:rPr>
              <a:t>Reflection </a:t>
            </a:r>
            <a:r>
              <a:rPr sz="2100" dirty="0">
                <a:latin typeface="Century Schoolbook"/>
                <a:cs typeface="Century Schoolbook"/>
              </a:rPr>
              <a:t>determines speed </a:t>
            </a:r>
            <a:r>
              <a:rPr sz="2100" spc="-5" dirty="0">
                <a:latin typeface="Century Schoolbook"/>
                <a:cs typeface="Century Schoolbook"/>
              </a:rPr>
              <a:t>and</a:t>
            </a:r>
            <a:r>
              <a:rPr sz="2100" spc="-95" dirty="0">
                <a:latin typeface="Century Schoolbook"/>
                <a:cs typeface="Century Schoolbook"/>
              </a:rPr>
              <a:t> </a:t>
            </a:r>
            <a:r>
              <a:rPr sz="2100" spc="-5" dirty="0">
                <a:latin typeface="Century Schoolbook"/>
                <a:cs typeface="Century Schoolbook"/>
              </a:rPr>
              <a:t>direction</a:t>
            </a:r>
            <a:endParaRPr sz="2100">
              <a:latin typeface="Century Schoolbook"/>
              <a:cs typeface="Century Schoolbook"/>
            </a:endParaRPr>
          </a:p>
          <a:p>
            <a:pPr marL="285115" indent="-273050">
              <a:lnSpc>
                <a:spcPct val="100000"/>
              </a:lnSpc>
              <a:spcBef>
                <a:spcPts val="505"/>
              </a:spcBef>
              <a:buClr>
                <a:srgbClr val="FE8537"/>
              </a:buClr>
              <a:buSzPct val="78571"/>
              <a:buFont typeface="Wingdings 2"/>
              <a:buChar char=""/>
              <a:tabLst>
                <a:tab pos="285115" algn="l"/>
                <a:tab pos="285750" algn="l"/>
              </a:tabLst>
            </a:pPr>
            <a:r>
              <a:rPr sz="2100" spc="-5" dirty="0">
                <a:latin typeface="Century Schoolbook"/>
                <a:cs typeface="Century Schoolbook"/>
              </a:rPr>
              <a:t>Requires </a:t>
            </a:r>
            <a:r>
              <a:rPr sz="2100" dirty="0">
                <a:latin typeface="Century Schoolbook"/>
                <a:cs typeface="Century Schoolbook"/>
              </a:rPr>
              <a:t>little</a:t>
            </a:r>
            <a:r>
              <a:rPr sz="2100" spc="-10" dirty="0">
                <a:latin typeface="Century Schoolbook"/>
                <a:cs typeface="Century Schoolbook"/>
              </a:rPr>
              <a:t> </a:t>
            </a:r>
            <a:r>
              <a:rPr sz="2100" spc="-5" dirty="0">
                <a:latin typeface="Century Schoolbook"/>
                <a:cs typeface="Century Schoolbook"/>
              </a:rPr>
              <a:t>maintenance</a:t>
            </a:r>
            <a:endParaRPr sz="2100">
              <a:latin typeface="Century Schoolbook"/>
              <a:cs typeface="Century Schoolbook"/>
            </a:endParaRPr>
          </a:p>
        </p:txBody>
      </p:sp>
      <p:grpSp>
        <p:nvGrpSpPr>
          <p:cNvPr id="4" name="object 4"/>
          <p:cNvGrpSpPr/>
          <p:nvPr/>
        </p:nvGrpSpPr>
        <p:grpSpPr>
          <a:xfrm>
            <a:off x="533400" y="2895593"/>
            <a:ext cx="7391400" cy="3178175"/>
            <a:chOff x="533400" y="2895593"/>
            <a:chExt cx="7391400" cy="3178175"/>
          </a:xfrm>
        </p:grpSpPr>
        <p:sp>
          <p:nvSpPr>
            <p:cNvPr id="5" name="object 5"/>
            <p:cNvSpPr/>
            <p:nvPr/>
          </p:nvSpPr>
          <p:spPr>
            <a:xfrm>
              <a:off x="533400" y="3657600"/>
              <a:ext cx="1828800" cy="16764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3048000" y="2895593"/>
              <a:ext cx="4876800" cy="3178180"/>
            </a:xfrm>
            <a:prstGeom prst="rect">
              <a:avLst/>
            </a:prstGeom>
            <a:blipFill>
              <a:blip r:embed="rId3" cstate="print"/>
              <a:stretch>
                <a:fillRect/>
              </a:stretch>
            </a:blipFill>
          </p:spPr>
          <p:txBody>
            <a:bodyPr wrap="square" lIns="0" tIns="0" rIns="0" bIns="0" rtlCol="0"/>
            <a:lstStyle/>
            <a:p>
              <a:endParaRPr/>
            </a:p>
          </p:txBody>
        </p:sp>
      </p:grpSp>
      <p:sp>
        <p:nvSpPr>
          <p:cNvPr id="7" name="object 7"/>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36</a:t>
            </a:fld>
            <a:endParaRP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06725"/>
            <a:ext cx="5872480" cy="514350"/>
          </a:xfrm>
          <a:prstGeom prst="rect">
            <a:avLst/>
          </a:prstGeom>
        </p:spPr>
        <p:txBody>
          <a:bodyPr vert="horz" wrap="square" lIns="0" tIns="13335" rIns="0" bIns="0" rtlCol="0">
            <a:spAutoFit/>
          </a:bodyPr>
          <a:lstStyle/>
          <a:p>
            <a:pPr marL="12700">
              <a:lnSpc>
                <a:spcPct val="100000"/>
              </a:lnSpc>
              <a:spcBef>
                <a:spcPts val="105"/>
              </a:spcBef>
            </a:pPr>
            <a:r>
              <a:rPr sz="3200" b="1" spc="5" dirty="0">
                <a:latin typeface="Century Schoolbook"/>
                <a:cs typeface="Century Schoolbook"/>
              </a:rPr>
              <a:t>W</a:t>
            </a:r>
            <a:r>
              <a:rPr sz="2550" b="1" spc="5" dirty="0">
                <a:latin typeface="Century Schoolbook"/>
                <a:cs typeface="Century Schoolbook"/>
              </a:rPr>
              <a:t>ORKING </a:t>
            </a:r>
            <a:r>
              <a:rPr sz="2550" b="1" dirty="0">
                <a:latin typeface="Century Schoolbook"/>
                <a:cs typeface="Century Schoolbook"/>
              </a:rPr>
              <a:t>OF </a:t>
            </a:r>
            <a:r>
              <a:rPr sz="3200" b="1" spc="5" dirty="0">
                <a:latin typeface="Century Schoolbook"/>
                <a:cs typeface="Century Schoolbook"/>
              </a:rPr>
              <a:t>O</a:t>
            </a:r>
            <a:r>
              <a:rPr sz="2550" b="1" spc="5" dirty="0">
                <a:latin typeface="Century Schoolbook"/>
                <a:cs typeface="Century Schoolbook"/>
              </a:rPr>
              <a:t>PTICAL</a:t>
            </a:r>
            <a:r>
              <a:rPr sz="2550" b="1" spc="525" dirty="0">
                <a:latin typeface="Century Schoolbook"/>
                <a:cs typeface="Century Schoolbook"/>
              </a:rPr>
              <a:t> </a:t>
            </a:r>
            <a:r>
              <a:rPr sz="3200" b="1" dirty="0">
                <a:latin typeface="Century Schoolbook"/>
                <a:cs typeface="Century Schoolbook"/>
              </a:rPr>
              <a:t>M</a:t>
            </a:r>
            <a:r>
              <a:rPr sz="2550" b="1" dirty="0">
                <a:latin typeface="Century Schoolbook"/>
                <a:cs typeface="Century Schoolbook"/>
              </a:rPr>
              <a:t>OUSE</a:t>
            </a:r>
            <a:endParaRPr sz="2550">
              <a:latin typeface="Century Schoolbook"/>
              <a:cs typeface="Century Schoolbook"/>
            </a:endParaRPr>
          </a:p>
        </p:txBody>
      </p:sp>
      <p:sp>
        <p:nvSpPr>
          <p:cNvPr id="3" name="object 3"/>
          <p:cNvSpPr txBox="1"/>
          <p:nvPr/>
        </p:nvSpPr>
        <p:spPr>
          <a:xfrm>
            <a:off x="8320284" y="5871772"/>
            <a:ext cx="229870" cy="239395"/>
          </a:xfrm>
          <a:prstGeom prst="rect">
            <a:avLst/>
          </a:prstGeom>
        </p:spPr>
        <p:txBody>
          <a:bodyPr vert="horz" wrap="square" lIns="0" tIns="13335" rIns="0" bIns="0" rtlCol="0">
            <a:spAutoFit/>
          </a:bodyPr>
          <a:lstStyle/>
          <a:p>
            <a:pPr marL="12700">
              <a:lnSpc>
                <a:spcPct val="100000"/>
              </a:lnSpc>
              <a:spcBef>
                <a:spcPts val="105"/>
              </a:spcBef>
            </a:pPr>
            <a:r>
              <a:rPr sz="1400" b="1" spc="-5" dirty="0">
                <a:solidFill>
                  <a:srgbClr val="FFFFFF"/>
                </a:solidFill>
                <a:latin typeface="Century Schoolbook"/>
                <a:cs typeface="Century Schoolbook"/>
              </a:rPr>
              <a:t>37</a:t>
            </a:r>
            <a:endParaRPr sz="1400">
              <a:latin typeface="Century Schoolbook"/>
              <a:cs typeface="Century Schoolbook"/>
            </a:endParaRPr>
          </a:p>
        </p:txBody>
      </p:sp>
      <p:sp>
        <p:nvSpPr>
          <p:cNvPr id="4" name="object 4"/>
          <p:cNvSpPr txBox="1"/>
          <p:nvPr/>
        </p:nvSpPr>
        <p:spPr>
          <a:xfrm>
            <a:off x="535940" y="1553285"/>
            <a:ext cx="7312659" cy="4721225"/>
          </a:xfrm>
          <a:prstGeom prst="rect">
            <a:avLst/>
          </a:prstGeom>
        </p:spPr>
        <p:txBody>
          <a:bodyPr vert="horz" wrap="square" lIns="0" tIns="58419" rIns="0" bIns="0" rtlCol="0">
            <a:spAutoFit/>
          </a:bodyPr>
          <a:lstStyle/>
          <a:p>
            <a:pPr marL="285115" indent="-273050">
              <a:lnSpc>
                <a:spcPct val="100000"/>
              </a:lnSpc>
              <a:spcBef>
                <a:spcPts val="459"/>
              </a:spcBef>
              <a:buClr>
                <a:srgbClr val="FE8537"/>
              </a:buClr>
              <a:buSzPct val="70000"/>
              <a:buFont typeface="Wingdings"/>
              <a:buChar char=""/>
              <a:tabLst>
                <a:tab pos="285750" algn="l"/>
              </a:tabLst>
            </a:pPr>
            <a:r>
              <a:rPr sz="2000" dirty="0">
                <a:latin typeface="Century Schoolbook"/>
                <a:cs typeface="Century Schoolbook"/>
              </a:rPr>
              <a:t>Optical </a:t>
            </a:r>
            <a:r>
              <a:rPr sz="2000" spc="-5" dirty="0">
                <a:latin typeface="Century Schoolbook"/>
                <a:cs typeface="Century Schoolbook"/>
              </a:rPr>
              <a:t>mouses do </a:t>
            </a:r>
            <a:r>
              <a:rPr sz="2000" dirty="0">
                <a:latin typeface="Century Schoolbook"/>
                <a:cs typeface="Century Schoolbook"/>
              </a:rPr>
              <a:t>have </a:t>
            </a:r>
            <a:r>
              <a:rPr sz="2000" spc="-5" dirty="0">
                <a:latin typeface="Century Schoolbook"/>
                <a:cs typeface="Century Schoolbook"/>
              </a:rPr>
              <a:t>an </a:t>
            </a:r>
            <a:r>
              <a:rPr sz="2000" dirty="0">
                <a:latin typeface="Century Schoolbook"/>
                <a:cs typeface="Century Schoolbook"/>
              </a:rPr>
              <a:t>inbuilt </a:t>
            </a:r>
            <a:r>
              <a:rPr sz="2000" spc="-5" dirty="0">
                <a:latin typeface="Century Schoolbook"/>
                <a:cs typeface="Century Schoolbook"/>
              </a:rPr>
              <a:t>optical</a:t>
            </a:r>
            <a:r>
              <a:rPr sz="2000" spc="-160" dirty="0">
                <a:latin typeface="Century Schoolbook"/>
                <a:cs typeface="Century Schoolbook"/>
              </a:rPr>
              <a:t> </a:t>
            </a:r>
            <a:r>
              <a:rPr sz="2000" dirty="0">
                <a:latin typeface="Century Schoolbook"/>
                <a:cs typeface="Century Schoolbook"/>
              </a:rPr>
              <a:t>sensor.</a:t>
            </a:r>
            <a:endParaRPr sz="2000">
              <a:latin typeface="Century Schoolbook"/>
              <a:cs typeface="Century Schoolbook"/>
            </a:endParaRPr>
          </a:p>
          <a:p>
            <a:pPr marL="285115" marR="329565" indent="-273050">
              <a:lnSpc>
                <a:spcPts val="2160"/>
              </a:lnSpc>
              <a:spcBef>
                <a:spcPts val="635"/>
              </a:spcBef>
              <a:buClr>
                <a:srgbClr val="FE8537"/>
              </a:buClr>
              <a:buSzPct val="70000"/>
              <a:buFont typeface="Wingdings"/>
              <a:buChar char=""/>
              <a:tabLst>
                <a:tab pos="285750" algn="l"/>
              </a:tabLst>
            </a:pPr>
            <a:r>
              <a:rPr sz="2000" dirty="0">
                <a:latin typeface="Century Schoolbook"/>
                <a:cs typeface="Century Schoolbook"/>
              </a:rPr>
              <a:t>The optical sensor reads </a:t>
            </a:r>
            <a:r>
              <a:rPr sz="2000" spc="-5" dirty="0">
                <a:latin typeface="Century Schoolbook"/>
                <a:cs typeface="Century Schoolbook"/>
              </a:rPr>
              <a:t>the </a:t>
            </a:r>
            <a:r>
              <a:rPr sz="2000" dirty="0">
                <a:latin typeface="Century Schoolbook"/>
                <a:cs typeface="Century Schoolbook"/>
              </a:rPr>
              <a:t>movements of </a:t>
            </a:r>
            <a:r>
              <a:rPr sz="2000" spc="-5" dirty="0">
                <a:latin typeface="Century Schoolbook"/>
                <a:cs typeface="Century Schoolbook"/>
              </a:rPr>
              <a:t>the </a:t>
            </a:r>
            <a:r>
              <a:rPr sz="2000" dirty="0">
                <a:latin typeface="Century Schoolbook"/>
                <a:cs typeface="Century Schoolbook"/>
              </a:rPr>
              <a:t>optical  </a:t>
            </a:r>
            <a:r>
              <a:rPr sz="2000" spc="-5" dirty="0">
                <a:latin typeface="Century Schoolbook"/>
                <a:cs typeface="Century Schoolbook"/>
              </a:rPr>
              <a:t>mouse </a:t>
            </a:r>
            <a:r>
              <a:rPr sz="2000" dirty="0">
                <a:latin typeface="Century Schoolbook"/>
                <a:cs typeface="Century Schoolbook"/>
              </a:rPr>
              <a:t>(moved </a:t>
            </a:r>
            <a:r>
              <a:rPr sz="2000" spc="-5" dirty="0">
                <a:latin typeface="Century Schoolbook"/>
                <a:cs typeface="Century Schoolbook"/>
              </a:rPr>
              <a:t>by the </a:t>
            </a:r>
            <a:r>
              <a:rPr sz="2000" dirty="0">
                <a:latin typeface="Century Schoolbook"/>
                <a:cs typeface="Century Schoolbook"/>
              </a:rPr>
              <a:t>user) with </a:t>
            </a:r>
            <a:r>
              <a:rPr sz="2000" spc="-5" dirty="0">
                <a:latin typeface="Century Schoolbook"/>
                <a:cs typeface="Century Schoolbook"/>
              </a:rPr>
              <a:t>the </a:t>
            </a:r>
            <a:r>
              <a:rPr sz="2000" dirty="0">
                <a:latin typeface="Century Schoolbook"/>
                <a:cs typeface="Century Schoolbook"/>
              </a:rPr>
              <a:t>help of </a:t>
            </a:r>
            <a:r>
              <a:rPr sz="2000" spc="-5" dirty="0">
                <a:latin typeface="Century Schoolbook"/>
                <a:cs typeface="Century Schoolbook"/>
              </a:rPr>
              <a:t>the </a:t>
            </a:r>
            <a:r>
              <a:rPr sz="2000" dirty="0">
                <a:latin typeface="Century Schoolbook"/>
                <a:cs typeface="Century Schoolbook"/>
              </a:rPr>
              <a:t>light</a:t>
            </a:r>
            <a:r>
              <a:rPr sz="2000" spc="-215" dirty="0">
                <a:latin typeface="Century Schoolbook"/>
                <a:cs typeface="Century Schoolbook"/>
              </a:rPr>
              <a:t> </a:t>
            </a:r>
            <a:r>
              <a:rPr sz="2000" dirty="0">
                <a:latin typeface="Century Schoolbook"/>
                <a:cs typeface="Century Schoolbook"/>
              </a:rPr>
              <a:t>rays  which comes out from </a:t>
            </a:r>
            <a:r>
              <a:rPr sz="2000" spc="-5" dirty="0">
                <a:latin typeface="Century Schoolbook"/>
                <a:cs typeface="Century Schoolbook"/>
              </a:rPr>
              <a:t>the bottom. </a:t>
            </a:r>
            <a:r>
              <a:rPr sz="2000" dirty="0">
                <a:latin typeface="Century Schoolbook"/>
                <a:cs typeface="Century Schoolbook"/>
              </a:rPr>
              <a:t>( The </a:t>
            </a:r>
            <a:r>
              <a:rPr sz="2000" spc="-5" dirty="0">
                <a:latin typeface="Century Schoolbook"/>
                <a:cs typeface="Century Schoolbook"/>
              </a:rPr>
              <a:t>area </a:t>
            </a:r>
            <a:r>
              <a:rPr sz="2000" dirty="0">
                <a:latin typeface="Century Schoolbook"/>
                <a:cs typeface="Century Schoolbook"/>
              </a:rPr>
              <a:t>in which a  light</a:t>
            </a:r>
            <a:r>
              <a:rPr sz="2000" spc="-45" dirty="0">
                <a:latin typeface="Century Schoolbook"/>
                <a:cs typeface="Century Schoolbook"/>
              </a:rPr>
              <a:t> </a:t>
            </a:r>
            <a:r>
              <a:rPr sz="2000" dirty="0">
                <a:latin typeface="Century Schoolbook"/>
                <a:cs typeface="Century Schoolbook"/>
              </a:rPr>
              <a:t>glows).</a:t>
            </a:r>
            <a:endParaRPr sz="2000">
              <a:latin typeface="Century Schoolbook"/>
              <a:cs typeface="Century Schoolbook"/>
            </a:endParaRPr>
          </a:p>
          <a:p>
            <a:pPr marL="285115" marR="5715" indent="-273050" algn="just">
              <a:lnSpc>
                <a:spcPts val="2160"/>
              </a:lnSpc>
              <a:spcBef>
                <a:spcPts val="600"/>
              </a:spcBef>
              <a:buClr>
                <a:srgbClr val="FE8537"/>
              </a:buClr>
              <a:buSzPct val="70000"/>
              <a:buFont typeface="Wingdings"/>
              <a:buChar char=""/>
              <a:tabLst>
                <a:tab pos="285750" algn="l"/>
              </a:tabLst>
            </a:pPr>
            <a:r>
              <a:rPr sz="2000" dirty="0">
                <a:latin typeface="Century Schoolbook"/>
                <a:cs typeface="Century Schoolbook"/>
              </a:rPr>
              <a:t>When </a:t>
            </a:r>
            <a:r>
              <a:rPr sz="2000" spc="-5" dirty="0">
                <a:latin typeface="Century Schoolbook"/>
                <a:cs typeface="Century Schoolbook"/>
              </a:rPr>
              <a:t>the </a:t>
            </a:r>
            <a:r>
              <a:rPr sz="2000" dirty="0">
                <a:latin typeface="Century Schoolbook"/>
                <a:cs typeface="Century Schoolbook"/>
              </a:rPr>
              <a:t>user </a:t>
            </a:r>
            <a:r>
              <a:rPr sz="2000" spc="-5" dirty="0">
                <a:latin typeface="Century Schoolbook"/>
                <a:cs typeface="Century Schoolbook"/>
              </a:rPr>
              <a:t>moves the </a:t>
            </a:r>
            <a:r>
              <a:rPr sz="2000" dirty="0">
                <a:latin typeface="Century Schoolbook"/>
                <a:cs typeface="Century Schoolbook"/>
              </a:rPr>
              <a:t>optical </a:t>
            </a:r>
            <a:r>
              <a:rPr sz="2000" spc="-5" dirty="0">
                <a:latin typeface="Century Schoolbook"/>
                <a:cs typeface="Century Schoolbook"/>
              </a:rPr>
              <a:t>mouse, the LED (Light  Emitting Diode) present inside </a:t>
            </a:r>
            <a:r>
              <a:rPr sz="2000" dirty="0">
                <a:latin typeface="Century Schoolbook"/>
                <a:cs typeface="Century Schoolbook"/>
              </a:rPr>
              <a:t>the </a:t>
            </a:r>
            <a:r>
              <a:rPr sz="2000" spc="-5" dirty="0">
                <a:latin typeface="Century Schoolbook"/>
                <a:cs typeface="Century Schoolbook"/>
              </a:rPr>
              <a:t>mouse emits </a:t>
            </a:r>
            <a:r>
              <a:rPr sz="2000" dirty="0">
                <a:latin typeface="Century Schoolbook"/>
                <a:cs typeface="Century Schoolbook"/>
              </a:rPr>
              <a:t>the light  </a:t>
            </a:r>
            <a:r>
              <a:rPr sz="2000" spc="-5" dirty="0">
                <a:latin typeface="Century Schoolbook"/>
                <a:cs typeface="Century Schoolbook"/>
              </a:rPr>
              <a:t>according </a:t>
            </a:r>
            <a:r>
              <a:rPr sz="2000" dirty="0">
                <a:latin typeface="Century Schoolbook"/>
                <a:cs typeface="Century Schoolbook"/>
              </a:rPr>
              <a:t>the </a:t>
            </a:r>
            <a:r>
              <a:rPr sz="2000" spc="-5" dirty="0">
                <a:latin typeface="Century Schoolbook"/>
                <a:cs typeface="Century Schoolbook"/>
              </a:rPr>
              <a:t>minute</a:t>
            </a:r>
            <a:r>
              <a:rPr sz="2000" spc="-60" dirty="0">
                <a:latin typeface="Century Schoolbook"/>
                <a:cs typeface="Century Schoolbook"/>
              </a:rPr>
              <a:t> </a:t>
            </a:r>
            <a:r>
              <a:rPr sz="2000" spc="-5" dirty="0">
                <a:latin typeface="Century Schoolbook"/>
                <a:cs typeface="Century Schoolbook"/>
              </a:rPr>
              <a:t>movements.</a:t>
            </a:r>
            <a:endParaRPr sz="2000">
              <a:latin typeface="Century Schoolbook"/>
              <a:cs typeface="Century Schoolbook"/>
            </a:endParaRPr>
          </a:p>
          <a:p>
            <a:pPr marL="285115" marR="5080" indent="-273050" algn="just">
              <a:lnSpc>
                <a:spcPct val="90000"/>
              </a:lnSpc>
              <a:spcBef>
                <a:spcPts val="570"/>
              </a:spcBef>
              <a:buClr>
                <a:srgbClr val="FE8537"/>
              </a:buClr>
              <a:buSzPct val="70000"/>
              <a:buFont typeface="Wingdings"/>
              <a:buChar char=""/>
              <a:tabLst>
                <a:tab pos="285750" algn="l"/>
              </a:tabLst>
            </a:pPr>
            <a:r>
              <a:rPr sz="2000" dirty="0">
                <a:latin typeface="Century Schoolbook"/>
                <a:cs typeface="Century Schoolbook"/>
              </a:rPr>
              <a:t>These </a:t>
            </a:r>
            <a:r>
              <a:rPr sz="2000" spc="-5" dirty="0">
                <a:latin typeface="Century Schoolbook"/>
                <a:cs typeface="Century Schoolbook"/>
              </a:rPr>
              <a:t>movements are send </a:t>
            </a:r>
            <a:r>
              <a:rPr sz="2000" spc="-10" dirty="0">
                <a:latin typeface="Century Schoolbook"/>
                <a:cs typeface="Century Schoolbook"/>
              </a:rPr>
              <a:t>to </a:t>
            </a:r>
            <a:r>
              <a:rPr sz="2000" spc="-5" dirty="0">
                <a:latin typeface="Century Schoolbook"/>
                <a:cs typeface="Century Schoolbook"/>
              </a:rPr>
              <a:t>the </a:t>
            </a:r>
            <a:r>
              <a:rPr sz="2000" spc="-10" dirty="0">
                <a:latin typeface="Century Schoolbook"/>
                <a:cs typeface="Century Schoolbook"/>
              </a:rPr>
              <a:t>camera </a:t>
            </a:r>
            <a:r>
              <a:rPr sz="2000" dirty="0">
                <a:latin typeface="Century Schoolbook"/>
                <a:cs typeface="Century Schoolbook"/>
              </a:rPr>
              <a:t>as </a:t>
            </a:r>
            <a:r>
              <a:rPr sz="2000" spc="-5" dirty="0">
                <a:latin typeface="Century Schoolbook"/>
                <a:cs typeface="Century Schoolbook"/>
              </a:rPr>
              <a:t>light rays. </a:t>
            </a:r>
            <a:r>
              <a:rPr sz="2000" dirty="0">
                <a:latin typeface="Century Schoolbook"/>
                <a:cs typeface="Century Schoolbook"/>
              </a:rPr>
              <a:t>The  camera </a:t>
            </a:r>
            <a:r>
              <a:rPr sz="2000" spc="-5" dirty="0">
                <a:latin typeface="Century Schoolbook"/>
                <a:cs typeface="Century Schoolbook"/>
              </a:rPr>
              <a:t>captures the difference </a:t>
            </a:r>
            <a:r>
              <a:rPr sz="2000" dirty="0">
                <a:latin typeface="Century Schoolbook"/>
                <a:cs typeface="Century Schoolbook"/>
              </a:rPr>
              <a:t>in </a:t>
            </a:r>
            <a:r>
              <a:rPr sz="2000" spc="-5" dirty="0">
                <a:latin typeface="Century Schoolbook"/>
                <a:cs typeface="Century Schoolbook"/>
              </a:rPr>
              <a:t>light rays </a:t>
            </a:r>
            <a:r>
              <a:rPr sz="2000" dirty="0">
                <a:latin typeface="Century Schoolbook"/>
                <a:cs typeface="Century Schoolbook"/>
              </a:rPr>
              <a:t>as </a:t>
            </a:r>
            <a:r>
              <a:rPr sz="2000" spc="-5" dirty="0">
                <a:latin typeface="Century Schoolbook"/>
                <a:cs typeface="Century Schoolbook"/>
              </a:rPr>
              <a:t>images.  </a:t>
            </a:r>
            <a:r>
              <a:rPr sz="2000" dirty="0">
                <a:latin typeface="Century Schoolbook"/>
                <a:cs typeface="Century Schoolbook"/>
              </a:rPr>
              <a:t>When </a:t>
            </a:r>
            <a:r>
              <a:rPr sz="2000" spc="-5" dirty="0">
                <a:latin typeface="Century Schoolbook"/>
                <a:cs typeface="Century Schoolbook"/>
              </a:rPr>
              <a:t>the camera captures the images, </a:t>
            </a:r>
            <a:r>
              <a:rPr sz="2000" dirty="0">
                <a:latin typeface="Century Schoolbook"/>
                <a:cs typeface="Century Schoolbook"/>
              </a:rPr>
              <a:t>each </a:t>
            </a:r>
            <a:r>
              <a:rPr sz="2000" spc="-5" dirty="0">
                <a:latin typeface="Century Schoolbook"/>
                <a:cs typeface="Century Schoolbook"/>
              </a:rPr>
              <a:t>and </a:t>
            </a:r>
            <a:r>
              <a:rPr sz="2000" dirty="0">
                <a:latin typeface="Century Schoolbook"/>
                <a:cs typeface="Century Schoolbook"/>
              </a:rPr>
              <a:t>every  </a:t>
            </a:r>
            <a:r>
              <a:rPr sz="2000" spc="-5" dirty="0">
                <a:latin typeface="Century Schoolbook"/>
                <a:cs typeface="Century Schoolbook"/>
              </a:rPr>
              <a:t>pictures and </a:t>
            </a:r>
            <a:r>
              <a:rPr sz="2000" dirty="0">
                <a:latin typeface="Century Schoolbook"/>
                <a:cs typeface="Century Schoolbook"/>
              </a:rPr>
              <a:t>compared </a:t>
            </a:r>
            <a:r>
              <a:rPr sz="2000" spc="-10" dirty="0">
                <a:latin typeface="Century Schoolbook"/>
                <a:cs typeface="Century Schoolbook"/>
              </a:rPr>
              <a:t>to </a:t>
            </a:r>
            <a:r>
              <a:rPr sz="2000" spc="-5" dirty="0">
                <a:latin typeface="Century Schoolbook"/>
                <a:cs typeface="Century Schoolbook"/>
              </a:rPr>
              <a:t>one another with the digital  technology. </a:t>
            </a:r>
            <a:r>
              <a:rPr sz="2000" dirty="0">
                <a:latin typeface="Century Schoolbook"/>
                <a:cs typeface="Century Schoolbook"/>
              </a:rPr>
              <a:t>With the </a:t>
            </a:r>
            <a:r>
              <a:rPr sz="2000" spc="-5" dirty="0">
                <a:latin typeface="Century Schoolbook"/>
                <a:cs typeface="Century Schoolbook"/>
              </a:rPr>
              <a:t>comparison, the </a:t>
            </a:r>
            <a:r>
              <a:rPr sz="2000" dirty="0">
                <a:latin typeface="Century Schoolbook"/>
                <a:cs typeface="Century Schoolbook"/>
              </a:rPr>
              <a:t>speed </a:t>
            </a:r>
            <a:r>
              <a:rPr sz="2000" spc="-5" dirty="0">
                <a:latin typeface="Century Schoolbook"/>
                <a:cs typeface="Century Schoolbook"/>
              </a:rPr>
              <a:t>of the mouse  and </a:t>
            </a:r>
            <a:r>
              <a:rPr sz="2000" dirty="0">
                <a:latin typeface="Century Schoolbook"/>
                <a:cs typeface="Century Schoolbook"/>
              </a:rPr>
              <a:t>the </a:t>
            </a:r>
            <a:r>
              <a:rPr sz="2000" spc="-5" dirty="0">
                <a:latin typeface="Century Schoolbook"/>
                <a:cs typeface="Century Schoolbook"/>
              </a:rPr>
              <a:t>direction of the movement of the mouse are </a:t>
            </a:r>
            <a:r>
              <a:rPr sz="2000" dirty="0">
                <a:latin typeface="Century Schoolbook"/>
                <a:cs typeface="Century Schoolbook"/>
              </a:rPr>
              <a:t>rapidly  calculated. </a:t>
            </a:r>
            <a:r>
              <a:rPr sz="2000" spc="-5" dirty="0">
                <a:latin typeface="Century Schoolbook"/>
                <a:cs typeface="Century Schoolbook"/>
              </a:rPr>
              <a:t>According </a:t>
            </a:r>
            <a:r>
              <a:rPr sz="2000" dirty="0">
                <a:latin typeface="Century Schoolbook"/>
                <a:cs typeface="Century Schoolbook"/>
              </a:rPr>
              <a:t>to </a:t>
            </a:r>
            <a:r>
              <a:rPr sz="2000" spc="-5" dirty="0">
                <a:latin typeface="Century Schoolbook"/>
                <a:cs typeface="Century Schoolbook"/>
              </a:rPr>
              <a:t>the calculation, </a:t>
            </a:r>
            <a:r>
              <a:rPr sz="2000" dirty="0">
                <a:latin typeface="Century Schoolbook"/>
                <a:cs typeface="Century Schoolbook"/>
              </a:rPr>
              <a:t>the </a:t>
            </a:r>
            <a:r>
              <a:rPr sz="2000" spc="-5" dirty="0">
                <a:latin typeface="Century Schoolbook"/>
                <a:cs typeface="Century Schoolbook"/>
              </a:rPr>
              <a:t>pointer moves  </a:t>
            </a:r>
            <a:r>
              <a:rPr sz="2000" dirty="0">
                <a:latin typeface="Century Schoolbook"/>
                <a:cs typeface="Century Schoolbook"/>
              </a:rPr>
              <a:t>on </a:t>
            </a:r>
            <a:r>
              <a:rPr sz="2000" spc="-5" dirty="0">
                <a:latin typeface="Century Schoolbook"/>
                <a:cs typeface="Century Schoolbook"/>
              </a:rPr>
              <a:t>the</a:t>
            </a:r>
            <a:r>
              <a:rPr sz="2000" spc="-35" dirty="0">
                <a:latin typeface="Century Schoolbook"/>
                <a:cs typeface="Century Schoolbook"/>
              </a:rPr>
              <a:t> </a:t>
            </a:r>
            <a:r>
              <a:rPr sz="2000" dirty="0">
                <a:latin typeface="Century Schoolbook"/>
                <a:cs typeface="Century Schoolbook"/>
              </a:rPr>
              <a:t>screen.</a:t>
            </a:r>
            <a:endParaRPr sz="2000">
              <a:latin typeface="Century Schoolbook"/>
              <a:cs typeface="Century Schoolbook"/>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37204"/>
            <a:ext cx="4768850" cy="483234"/>
          </a:xfrm>
          <a:prstGeom prst="rect">
            <a:avLst/>
          </a:prstGeom>
        </p:spPr>
        <p:txBody>
          <a:bodyPr vert="horz" wrap="square" lIns="0" tIns="12700" rIns="0" bIns="0" rtlCol="0">
            <a:spAutoFit/>
          </a:bodyPr>
          <a:lstStyle/>
          <a:p>
            <a:pPr marL="12700">
              <a:lnSpc>
                <a:spcPct val="100000"/>
              </a:lnSpc>
              <a:spcBef>
                <a:spcPts val="100"/>
              </a:spcBef>
            </a:pPr>
            <a:r>
              <a:rPr sz="3000" b="1" dirty="0">
                <a:latin typeface="Century Schoolbook"/>
                <a:cs typeface="Century Schoolbook"/>
              </a:rPr>
              <a:t>M</a:t>
            </a:r>
            <a:r>
              <a:rPr sz="2400" b="1" dirty="0">
                <a:latin typeface="Century Schoolbook"/>
                <a:cs typeface="Century Schoolbook"/>
              </a:rPr>
              <a:t>OUSE </a:t>
            </a:r>
            <a:r>
              <a:rPr sz="3000" b="1" spc="-5" dirty="0">
                <a:latin typeface="Century Schoolbook"/>
                <a:cs typeface="Century Schoolbook"/>
              </a:rPr>
              <a:t>I</a:t>
            </a:r>
            <a:r>
              <a:rPr sz="2400" b="1" spc="-5" dirty="0">
                <a:latin typeface="Century Schoolbook"/>
                <a:cs typeface="Century Schoolbook"/>
              </a:rPr>
              <a:t>NTERFACE</a:t>
            </a:r>
            <a:r>
              <a:rPr sz="2400" b="1" spc="315" dirty="0">
                <a:latin typeface="Century Schoolbook"/>
                <a:cs typeface="Century Schoolbook"/>
              </a:rPr>
              <a:t> </a:t>
            </a:r>
            <a:r>
              <a:rPr sz="3000" b="1" spc="-5" dirty="0">
                <a:latin typeface="Century Schoolbook"/>
                <a:cs typeface="Century Schoolbook"/>
              </a:rPr>
              <a:t>T</a:t>
            </a:r>
            <a:r>
              <a:rPr sz="2400" b="1" spc="-5" dirty="0">
                <a:latin typeface="Century Schoolbook"/>
                <a:cs typeface="Century Schoolbook"/>
              </a:rPr>
              <a:t>YPES</a:t>
            </a:r>
            <a:endParaRPr sz="2400">
              <a:latin typeface="Century Schoolbook"/>
              <a:cs typeface="Century Schoolbook"/>
            </a:endParaRPr>
          </a:p>
        </p:txBody>
      </p:sp>
      <p:sp>
        <p:nvSpPr>
          <p:cNvPr id="4" name="object 4"/>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38</a:t>
            </a:fld>
            <a:endParaRPr dirty="0"/>
          </a:p>
        </p:txBody>
      </p:sp>
      <p:sp>
        <p:nvSpPr>
          <p:cNvPr id="3" name="object 3"/>
          <p:cNvSpPr txBox="1"/>
          <p:nvPr/>
        </p:nvSpPr>
        <p:spPr>
          <a:xfrm>
            <a:off x="535940" y="1552317"/>
            <a:ext cx="6198870" cy="1352550"/>
          </a:xfrm>
          <a:prstGeom prst="rect">
            <a:avLst/>
          </a:prstGeom>
        </p:spPr>
        <p:txBody>
          <a:bodyPr vert="horz" wrap="square" lIns="0" tIns="88900" rIns="0" bIns="0" rtlCol="0">
            <a:spAutoFit/>
          </a:bodyPr>
          <a:lstStyle/>
          <a:p>
            <a:pPr marL="285115" indent="-273050">
              <a:lnSpc>
                <a:spcPct val="100000"/>
              </a:lnSpc>
              <a:spcBef>
                <a:spcPts val="700"/>
              </a:spcBef>
              <a:buClr>
                <a:srgbClr val="FE8537"/>
              </a:buClr>
              <a:buSzPct val="68750"/>
              <a:buFont typeface="Wingdings"/>
              <a:buChar char=""/>
              <a:tabLst>
                <a:tab pos="285750" algn="l"/>
              </a:tabLst>
            </a:pPr>
            <a:r>
              <a:rPr sz="2400" dirty="0">
                <a:latin typeface="Century Schoolbook"/>
                <a:cs typeface="Century Schoolbook"/>
              </a:rPr>
              <a:t>Serial</a:t>
            </a:r>
            <a:r>
              <a:rPr sz="2400" spc="-25" dirty="0">
                <a:latin typeface="Century Schoolbook"/>
                <a:cs typeface="Century Schoolbook"/>
              </a:rPr>
              <a:t> </a:t>
            </a:r>
            <a:r>
              <a:rPr sz="2400" spc="-5" dirty="0">
                <a:latin typeface="Century Schoolbook"/>
                <a:cs typeface="Century Schoolbook"/>
              </a:rPr>
              <a:t>interface</a:t>
            </a:r>
            <a:endParaRPr sz="2400">
              <a:latin typeface="Century Schoolbook"/>
              <a:cs typeface="Century Schoolbook"/>
            </a:endParaRPr>
          </a:p>
          <a:p>
            <a:pPr marL="285115" indent="-273050">
              <a:lnSpc>
                <a:spcPct val="100000"/>
              </a:lnSpc>
              <a:spcBef>
                <a:spcPts val="605"/>
              </a:spcBef>
              <a:buClr>
                <a:srgbClr val="FE8537"/>
              </a:buClr>
              <a:buSzPct val="68750"/>
              <a:buFont typeface="Wingdings"/>
              <a:buChar char=""/>
              <a:tabLst>
                <a:tab pos="285750" algn="l"/>
              </a:tabLst>
            </a:pPr>
            <a:r>
              <a:rPr sz="2400" dirty="0">
                <a:latin typeface="Century Schoolbook"/>
                <a:cs typeface="Century Schoolbook"/>
              </a:rPr>
              <a:t>Dedicated </a:t>
            </a:r>
            <a:r>
              <a:rPr sz="2400" spc="-5" dirty="0">
                <a:latin typeface="Century Schoolbook"/>
                <a:cs typeface="Century Schoolbook"/>
              </a:rPr>
              <a:t>motherboard </a:t>
            </a:r>
            <a:r>
              <a:rPr sz="2400" dirty="0">
                <a:latin typeface="Century Schoolbook"/>
                <a:cs typeface="Century Schoolbook"/>
              </a:rPr>
              <a:t>(PS/2) </a:t>
            </a:r>
            <a:r>
              <a:rPr sz="2400" spc="-5" dirty="0">
                <a:latin typeface="Century Schoolbook"/>
                <a:cs typeface="Century Schoolbook"/>
              </a:rPr>
              <a:t>mouse</a:t>
            </a:r>
            <a:r>
              <a:rPr sz="2400" spc="-110" dirty="0">
                <a:latin typeface="Century Schoolbook"/>
                <a:cs typeface="Century Schoolbook"/>
              </a:rPr>
              <a:t> </a:t>
            </a:r>
            <a:r>
              <a:rPr sz="2400" spc="-5" dirty="0">
                <a:latin typeface="Century Schoolbook"/>
                <a:cs typeface="Century Schoolbook"/>
              </a:rPr>
              <a:t>port</a:t>
            </a:r>
            <a:endParaRPr sz="2400">
              <a:latin typeface="Century Schoolbook"/>
              <a:cs typeface="Century Schoolbook"/>
            </a:endParaRPr>
          </a:p>
          <a:p>
            <a:pPr marL="285115" indent="-273050">
              <a:lnSpc>
                <a:spcPct val="100000"/>
              </a:lnSpc>
              <a:spcBef>
                <a:spcPts val="600"/>
              </a:spcBef>
              <a:buClr>
                <a:srgbClr val="FE8537"/>
              </a:buClr>
              <a:buSzPct val="68750"/>
              <a:buFont typeface="Wingdings"/>
              <a:buChar char=""/>
              <a:tabLst>
                <a:tab pos="285750" algn="l"/>
              </a:tabLst>
            </a:pPr>
            <a:r>
              <a:rPr sz="2400" dirty="0">
                <a:latin typeface="Century Schoolbook"/>
                <a:cs typeface="Century Schoolbook"/>
              </a:rPr>
              <a:t>USB</a:t>
            </a:r>
            <a:r>
              <a:rPr sz="2400" spc="-5" dirty="0">
                <a:latin typeface="Century Schoolbook"/>
                <a:cs typeface="Century Schoolbook"/>
              </a:rPr>
              <a:t> port</a:t>
            </a:r>
            <a:endParaRPr sz="2400">
              <a:latin typeface="Century Schoolbook"/>
              <a:cs typeface="Century Schoolbook"/>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894710"/>
            <a:ext cx="3573145" cy="482600"/>
          </a:xfrm>
          <a:prstGeom prst="rect">
            <a:avLst/>
          </a:prstGeom>
        </p:spPr>
        <p:txBody>
          <a:bodyPr vert="horz" wrap="square" lIns="0" tIns="12700" rIns="0" bIns="0" rtlCol="0">
            <a:spAutoFit/>
          </a:bodyPr>
          <a:lstStyle/>
          <a:p>
            <a:pPr marL="12700">
              <a:lnSpc>
                <a:spcPct val="100000"/>
              </a:lnSpc>
              <a:spcBef>
                <a:spcPts val="100"/>
              </a:spcBef>
            </a:pPr>
            <a:r>
              <a:rPr sz="3000" b="1" dirty="0">
                <a:latin typeface="Century Schoolbook"/>
                <a:cs typeface="Century Schoolbook"/>
              </a:rPr>
              <a:t>S</a:t>
            </a:r>
            <a:r>
              <a:rPr sz="2400" b="1" dirty="0">
                <a:latin typeface="Century Schoolbook"/>
                <a:cs typeface="Century Schoolbook"/>
              </a:rPr>
              <a:t>ERIAL</a:t>
            </a:r>
            <a:r>
              <a:rPr sz="2400" b="1" spc="125" dirty="0">
                <a:latin typeface="Century Schoolbook"/>
                <a:cs typeface="Century Schoolbook"/>
              </a:rPr>
              <a:t> </a:t>
            </a:r>
            <a:r>
              <a:rPr sz="2400" b="1" spc="-5" dirty="0">
                <a:latin typeface="Century Schoolbook"/>
                <a:cs typeface="Century Schoolbook"/>
              </a:rPr>
              <a:t>INTERFACE</a:t>
            </a:r>
            <a:r>
              <a:rPr sz="3000" b="1" spc="-5" dirty="0">
                <a:latin typeface="Century Schoolbook"/>
                <a:cs typeface="Century Schoolbook"/>
              </a:rPr>
              <a:t>:</a:t>
            </a:r>
            <a:endParaRPr sz="3000">
              <a:latin typeface="Century Schoolbook"/>
              <a:cs typeface="Century Schoolbook"/>
            </a:endParaRPr>
          </a:p>
        </p:txBody>
      </p:sp>
      <p:sp>
        <p:nvSpPr>
          <p:cNvPr id="3" name="object 3"/>
          <p:cNvSpPr txBox="1"/>
          <p:nvPr/>
        </p:nvSpPr>
        <p:spPr>
          <a:xfrm>
            <a:off x="535940" y="1628898"/>
            <a:ext cx="3614420" cy="4126229"/>
          </a:xfrm>
          <a:prstGeom prst="rect">
            <a:avLst/>
          </a:prstGeom>
        </p:spPr>
        <p:txBody>
          <a:bodyPr vert="horz" wrap="square" lIns="0" tIns="12700" rIns="0" bIns="0" rtlCol="0">
            <a:spAutoFit/>
          </a:bodyPr>
          <a:lstStyle/>
          <a:p>
            <a:pPr marL="285115" marR="5080" indent="-273050">
              <a:lnSpc>
                <a:spcPct val="100000"/>
              </a:lnSpc>
              <a:spcBef>
                <a:spcPts val="100"/>
              </a:spcBef>
              <a:buClr>
                <a:srgbClr val="FE8537"/>
              </a:buClr>
              <a:buSzPct val="68750"/>
              <a:buFont typeface="Wingdings"/>
              <a:buChar char=""/>
              <a:tabLst>
                <a:tab pos="285750" algn="l"/>
              </a:tabLst>
            </a:pPr>
            <a:r>
              <a:rPr sz="2400" spc="-5" dirty="0">
                <a:latin typeface="Century Schoolbook"/>
                <a:cs typeface="Century Schoolbook"/>
              </a:rPr>
              <a:t>popular method </a:t>
            </a:r>
            <a:r>
              <a:rPr sz="2400" dirty="0">
                <a:latin typeface="Century Schoolbook"/>
                <a:cs typeface="Century Schoolbook"/>
              </a:rPr>
              <a:t>of  connecting a </a:t>
            </a:r>
            <a:r>
              <a:rPr sz="2400" spc="-5" dirty="0">
                <a:latin typeface="Century Schoolbook"/>
                <a:cs typeface="Century Schoolbook"/>
              </a:rPr>
              <a:t>mouse to  </a:t>
            </a:r>
            <a:r>
              <a:rPr sz="2400" dirty="0">
                <a:latin typeface="Century Schoolbook"/>
                <a:cs typeface="Century Schoolbook"/>
              </a:rPr>
              <a:t>older </a:t>
            </a:r>
            <a:r>
              <a:rPr sz="2400" spc="-5" dirty="0">
                <a:latin typeface="Century Schoolbook"/>
                <a:cs typeface="Century Schoolbook"/>
              </a:rPr>
              <a:t>pcs </a:t>
            </a:r>
            <a:r>
              <a:rPr sz="2400" dirty="0">
                <a:latin typeface="Century Schoolbook"/>
                <a:cs typeface="Century Schoolbook"/>
              </a:rPr>
              <a:t>is </a:t>
            </a:r>
            <a:r>
              <a:rPr sz="2400" spc="-5" dirty="0">
                <a:latin typeface="Century Schoolbook"/>
                <a:cs typeface="Century Schoolbook"/>
              </a:rPr>
              <a:t>through</a:t>
            </a:r>
            <a:r>
              <a:rPr sz="2400" spc="-150" dirty="0">
                <a:latin typeface="Century Schoolbook"/>
                <a:cs typeface="Century Schoolbook"/>
              </a:rPr>
              <a:t> </a:t>
            </a:r>
            <a:r>
              <a:rPr sz="2400" spc="-5" dirty="0">
                <a:latin typeface="Century Schoolbook"/>
                <a:cs typeface="Century Schoolbook"/>
              </a:rPr>
              <a:t>the  standard </a:t>
            </a:r>
            <a:r>
              <a:rPr sz="2400" dirty="0">
                <a:latin typeface="Century Schoolbook"/>
                <a:cs typeface="Century Schoolbook"/>
              </a:rPr>
              <a:t>serial  interface.</a:t>
            </a:r>
          </a:p>
          <a:p>
            <a:pPr marL="285115" marR="47625" indent="-273050">
              <a:lnSpc>
                <a:spcPct val="100000"/>
              </a:lnSpc>
              <a:spcBef>
                <a:spcPts val="605"/>
              </a:spcBef>
              <a:buClr>
                <a:srgbClr val="FE8537"/>
              </a:buClr>
              <a:buSzPct val="68750"/>
              <a:buFont typeface="Wingdings"/>
              <a:buChar char=""/>
              <a:tabLst>
                <a:tab pos="285750" algn="l"/>
                <a:tab pos="909955" algn="l"/>
              </a:tabLst>
            </a:pPr>
            <a:r>
              <a:rPr sz="2400" spc="-5" dirty="0">
                <a:latin typeface="Century Schoolbook"/>
                <a:cs typeface="Century Schoolbook"/>
              </a:rPr>
              <a:t>the </a:t>
            </a:r>
            <a:r>
              <a:rPr sz="2400" dirty="0">
                <a:latin typeface="Century Schoolbook"/>
                <a:cs typeface="Century Schoolbook"/>
              </a:rPr>
              <a:t>connector on </a:t>
            </a:r>
            <a:r>
              <a:rPr sz="2400" spc="-5" dirty="0">
                <a:latin typeface="Century Schoolbook"/>
                <a:cs typeface="Century Schoolbook"/>
              </a:rPr>
              <a:t>the  </a:t>
            </a:r>
            <a:r>
              <a:rPr sz="2400" dirty="0">
                <a:latin typeface="Century Schoolbook"/>
                <a:cs typeface="Century Schoolbook"/>
              </a:rPr>
              <a:t>end of </a:t>
            </a:r>
            <a:r>
              <a:rPr sz="2400" spc="-5" dirty="0">
                <a:latin typeface="Century Schoolbook"/>
                <a:cs typeface="Century Schoolbook"/>
              </a:rPr>
              <a:t>the mouse </a:t>
            </a:r>
            <a:r>
              <a:rPr sz="2400" dirty="0">
                <a:latin typeface="Century Schoolbook"/>
                <a:cs typeface="Century Schoolbook"/>
              </a:rPr>
              <a:t>cable  is </a:t>
            </a:r>
            <a:r>
              <a:rPr sz="2400" spc="-5" dirty="0">
                <a:latin typeface="Century Schoolbook"/>
                <a:cs typeface="Century Schoolbook"/>
              </a:rPr>
              <a:t>typically </a:t>
            </a:r>
            <a:r>
              <a:rPr sz="2400" dirty="0">
                <a:latin typeface="Century Schoolbook"/>
                <a:cs typeface="Century Schoolbook"/>
              </a:rPr>
              <a:t>a </a:t>
            </a:r>
            <a:r>
              <a:rPr sz="2400" spc="-5" dirty="0">
                <a:latin typeface="Century Schoolbook"/>
                <a:cs typeface="Century Schoolbook"/>
              </a:rPr>
              <a:t>9-pin  </a:t>
            </a:r>
            <a:r>
              <a:rPr sz="2400" dirty="0">
                <a:latin typeface="Century Schoolbook"/>
                <a:cs typeface="Century Schoolbook"/>
              </a:rPr>
              <a:t>female connector;</a:t>
            </a:r>
            <a:r>
              <a:rPr sz="2400" spc="-120" dirty="0">
                <a:latin typeface="Century Schoolbook"/>
                <a:cs typeface="Century Schoolbook"/>
              </a:rPr>
              <a:t> </a:t>
            </a:r>
            <a:r>
              <a:rPr sz="2400" dirty="0">
                <a:latin typeface="Century Schoolbook"/>
                <a:cs typeface="Century Schoolbook"/>
              </a:rPr>
              <a:t>some  </a:t>
            </a:r>
            <a:r>
              <a:rPr sz="2400" spc="-5" dirty="0">
                <a:latin typeface="Century Schoolbook"/>
                <a:cs typeface="Century Schoolbook"/>
              </a:rPr>
              <a:t>very </a:t>
            </a:r>
            <a:r>
              <a:rPr sz="2400" dirty="0">
                <a:latin typeface="Century Schoolbook"/>
                <a:cs typeface="Century Schoolbook"/>
              </a:rPr>
              <a:t>old </a:t>
            </a:r>
            <a:r>
              <a:rPr sz="2400" spc="-5" dirty="0">
                <a:latin typeface="Century Schoolbook"/>
                <a:cs typeface="Century Schoolbook"/>
              </a:rPr>
              <a:t>mice </a:t>
            </a:r>
            <a:r>
              <a:rPr sz="2400" dirty="0">
                <a:latin typeface="Century Schoolbook"/>
                <a:cs typeface="Century Schoolbook"/>
              </a:rPr>
              <a:t>used a</a:t>
            </a:r>
            <a:r>
              <a:rPr sz="2400" spc="-140" dirty="0">
                <a:latin typeface="Century Schoolbook"/>
                <a:cs typeface="Century Schoolbook"/>
              </a:rPr>
              <a:t> </a:t>
            </a:r>
            <a:r>
              <a:rPr sz="2400" spc="-5" dirty="0">
                <a:latin typeface="Century Schoolbook"/>
                <a:cs typeface="Century Schoolbook"/>
              </a:rPr>
              <a:t>25  pin</a:t>
            </a:r>
            <a:r>
              <a:rPr sz="2400" spc="-5" dirty="0">
                <a:latin typeface="Times New Roman"/>
                <a:cs typeface="Times New Roman"/>
              </a:rPr>
              <a:t>	</a:t>
            </a:r>
            <a:r>
              <a:rPr sz="2400" spc="-5" dirty="0">
                <a:latin typeface="Century Schoolbook"/>
                <a:cs typeface="Century Schoolbook"/>
              </a:rPr>
              <a:t>female</a:t>
            </a:r>
            <a:r>
              <a:rPr sz="2400" spc="-55" dirty="0">
                <a:latin typeface="Century Schoolbook"/>
                <a:cs typeface="Century Schoolbook"/>
              </a:rPr>
              <a:t> </a:t>
            </a:r>
            <a:r>
              <a:rPr sz="2400" dirty="0">
                <a:latin typeface="Century Schoolbook"/>
                <a:cs typeface="Century Schoolbook"/>
              </a:rPr>
              <a:t>connector.</a:t>
            </a:r>
          </a:p>
        </p:txBody>
      </p:sp>
      <p:sp>
        <p:nvSpPr>
          <p:cNvPr id="4" name="object 4"/>
          <p:cNvSpPr/>
          <p:nvPr/>
        </p:nvSpPr>
        <p:spPr>
          <a:xfrm>
            <a:off x="4419600" y="2514475"/>
            <a:ext cx="3986143" cy="1757424"/>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39</a:t>
            </a:fld>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940" y="259800"/>
            <a:ext cx="6689725" cy="2641600"/>
          </a:xfrm>
          <a:prstGeom prst="rect">
            <a:avLst/>
          </a:prstGeom>
        </p:spPr>
        <p:txBody>
          <a:bodyPr vert="horz" wrap="square" lIns="0" tIns="85725" rIns="0" bIns="0" rtlCol="0">
            <a:spAutoFit/>
          </a:bodyPr>
          <a:lstStyle/>
          <a:p>
            <a:pPr marL="285115" indent="-273050">
              <a:lnSpc>
                <a:spcPct val="100000"/>
              </a:lnSpc>
              <a:spcBef>
                <a:spcPts val="675"/>
              </a:spcBef>
              <a:buClr>
                <a:srgbClr val="FE8537"/>
              </a:buClr>
              <a:buSzPct val="68750"/>
              <a:buFont typeface="Wingdings"/>
              <a:buChar char=""/>
              <a:tabLst>
                <a:tab pos="285750" algn="l"/>
              </a:tabLst>
            </a:pPr>
            <a:r>
              <a:rPr sz="2400" spc="-5" dirty="0">
                <a:latin typeface="Century Schoolbook"/>
                <a:cs typeface="Century Schoolbook"/>
              </a:rPr>
              <a:t>3) Enhanced PC-AT</a:t>
            </a:r>
            <a:r>
              <a:rPr sz="2400" spc="5" dirty="0">
                <a:latin typeface="Century Schoolbook"/>
                <a:cs typeface="Century Schoolbook"/>
              </a:rPr>
              <a:t> </a:t>
            </a:r>
            <a:r>
              <a:rPr sz="2400" dirty="0">
                <a:latin typeface="Century Schoolbook"/>
                <a:cs typeface="Century Schoolbook"/>
              </a:rPr>
              <a:t>keyboard</a:t>
            </a:r>
            <a:endParaRPr sz="2400">
              <a:latin typeface="Century Schoolbook"/>
              <a:cs typeface="Century Schoolbook"/>
            </a:endParaRPr>
          </a:p>
          <a:p>
            <a:pPr marL="652780" lvl="1" indent="-273685">
              <a:lnSpc>
                <a:spcPct val="100000"/>
              </a:lnSpc>
              <a:spcBef>
                <a:spcPts val="509"/>
              </a:spcBef>
              <a:buClr>
                <a:srgbClr val="FE8537"/>
              </a:buClr>
              <a:buSzPct val="78571"/>
              <a:buFont typeface="Wingdings 2"/>
              <a:buChar char=""/>
              <a:tabLst>
                <a:tab pos="652780" algn="l"/>
                <a:tab pos="653415" algn="l"/>
              </a:tabLst>
            </a:pPr>
            <a:r>
              <a:rPr sz="2100" spc="-5" dirty="0">
                <a:latin typeface="Century Schoolbook"/>
                <a:cs typeface="Century Schoolbook"/>
              </a:rPr>
              <a:t>Number </a:t>
            </a:r>
            <a:r>
              <a:rPr sz="2100" dirty="0">
                <a:latin typeface="Century Schoolbook"/>
                <a:cs typeface="Century Schoolbook"/>
              </a:rPr>
              <a:t>of </a:t>
            </a:r>
            <a:r>
              <a:rPr sz="2100" spc="-5" dirty="0">
                <a:latin typeface="Century Schoolbook"/>
                <a:cs typeface="Century Schoolbook"/>
              </a:rPr>
              <a:t>keys:</a:t>
            </a:r>
            <a:r>
              <a:rPr sz="2100" spc="-10" dirty="0">
                <a:latin typeface="Century Schoolbook"/>
                <a:cs typeface="Century Schoolbook"/>
              </a:rPr>
              <a:t> </a:t>
            </a:r>
            <a:r>
              <a:rPr sz="2100" spc="-5" dirty="0">
                <a:latin typeface="Century Schoolbook"/>
                <a:cs typeface="Century Schoolbook"/>
              </a:rPr>
              <a:t>101</a:t>
            </a:r>
            <a:endParaRPr sz="2100">
              <a:latin typeface="Century Schoolbook"/>
              <a:cs typeface="Century Schoolbook"/>
            </a:endParaRPr>
          </a:p>
          <a:p>
            <a:pPr marL="652780" lvl="1" indent="-273685">
              <a:lnSpc>
                <a:spcPct val="100000"/>
              </a:lnSpc>
              <a:spcBef>
                <a:spcPts val="500"/>
              </a:spcBef>
              <a:buClr>
                <a:srgbClr val="FE8537"/>
              </a:buClr>
              <a:buSzPct val="78571"/>
              <a:buFont typeface="Wingdings 2"/>
              <a:buChar char=""/>
              <a:tabLst>
                <a:tab pos="652780" algn="l"/>
                <a:tab pos="653415" algn="l"/>
              </a:tabLst>
            </a:pPr>
            <a:r>
              <a:rPr sz="2100" spc="-10" dirty="0">
                <a:latin typeface="Century Schoolbook"/>
                <a:cs typeface="Century Schoolbook"/>
              </a:rPr>
              <a:t>Additional </a:t>
            </a:r>
            <a:r>
              <a:rPr sz="2100" dirty="0">
                <a:latin typeface="Century Schoolbook"/>
                <a:cs typeface="Century Schoolbook"/>
              </a:rPr>
              <a:t>navigation </a:t>
            </a:r>
            <a:r>
              <a:rPr sz="2100" spc="-5" dirty="0">
                <a:latin typeface="Century Schoolbook"/>
                <a:cs typeface="Century Schoolbook"/>
              </a:rPr>
              <a:t>and </a:t>
            </a:r>
            <a:r>
              <a:rPr sz="2100" dirty="0">
                <a:latin typeface="Century Schoolbook"/>
                <a:cs typeface="Century Schoolbook"/>
              </a:rPr>
              <a:t>control</a:t>
            </a:r>
            <a:r>
              <a:rPr sz="2100" spc="-10" dirty="0">
                <a:latin typeface="Century Schoolbook"/>
                <a:cs typeface="Century Schoolbook"/>
              </a:rPr>
              <a:t> </a:t>
            </a:r>
            <a:r>
              <a:rPr sz="2100" spc="-5" dirty="0">
                <a:latin typeface="Century Schoolbook"/>
                <a:cs typeface="Century Schoolbook"/>
              </a:rPr>
              <a:t>keys.</a:t>
            </a:r>
            <a:endParaRPr sz="2100">
              <a:latin typeface="Century Schoolbook"/>
              <a:cs typeface="Century Schoolbook"/>
            </a:endParaRPr>
          </a:p>
          <a:p>
            <a:pPr marL="652780" lvl="1" indent="-273685">
              <a:lnSpc>
                <a:spcPct val="100000"/>
              </a:lnSpc>
              <a:spcBef>
                <a:spcPts val="505"/>
              </a:spcBef>
              <a:buClr>
                <a:srgbClr val="FE8537"/>
              </a:buClr>
              <a:buSzPct val="78571"/>
              <a:buFont typeface="Wingdings 2"/>
              <a:buChar char=""/>
              <a:tabLst>
                <a:tab pos="652780" algn="l"/>
                <a:tab pos="653415" algn="l"/>
              </a:tabLst>
            </a:pPr>
            <a:r>
              <a:rPr sz="2100" spc="-5" dirty="0">
                <a:latin typeface="Century Schoolbook"/>
                <a:cs typeface="Century Schoolbook"/>
              </a:rPr>
              <a:t>12 function </a:t>
            </a:r>
            <a:r>
              <a:rPr sz="2100" dirty="0">
                <a:latin typeface="Century Schoolbook"/>
                <a:cs typeface="Century Schoolbook"/>
              </a:rPr>
              <a:t>keys in separate row </a:t>
            </a:r>
            <a:r>
              <a:rPr sz="2100" spc="-5" dirty="0">
                <a:latin typeface="Century Schoolbook"/>
                <a:cs typeface="Century Schoolbook"/>
              </a:rPr>
              <a:t>along top</a:t>
            </a:r>
            <a:r>
              <a:rPr sz="2100" spc="-55" dirty="0">
                <a:latin typeface="Century Schoolbook"/>
                <a:cs typeface="Century Schoolbook"/>
              </a:rPr>
              <a:t> </a:t>
            </a:r>
            <a:r>
              <a:rPr sz="2100" dirty="0">
                <a:latin typeface="Century Schoolbook"/>
                <a:cs typeface="Century Schoolbook"/>
              </a:rPr>
              <a:t>were</a:t>
            </a:r>
            <a:endParaRPr sz="2100">
              <a:latin typeface="Century Schoolbook"/>
              <a:cs typeface="Century Schoolbook"/>
            </a:endParaRPr>
          </a:p>
          <a:p>
            <a:pPr marL="652780">
              <a:lnSpc>
                <a:spcPct val="100000"/>
              </a:lnSpc>
              <a:spcBef>
                <a:spcPts val="5"/>
              </a:spcBef>
            </a:pPr>
            <a:r>
              <a:rPr sz="2100" spc="-5" dirty="0">
                <a:latin typeface="Century Schoolbook"/>
                <a:cs typeface="Century Schoolbook"/>
              </a:rPr>
              <a:t>provided</a:t>
            </a:r>
            <a:endParaRPr sz="2100">
              <a:latin typeface="Century Schoolbook"/>
              <a:cs typeface="Century Schoolbook"/>
            </a:endParaRPr>
          </a:p>
          <a:p>
            <a:pPr marL="652780" marR="5080" lvl="1" indent="-273050">
              <a:lnSpc>
                <a:spcPct val="100000"/>
              </a:lnSpc>
              <a:spcBef>
                <a:spcPts val="505"/>
              </a:spcBef>
              <a:buClr>
                <a:srgbClr val="FE8537"/>
              </a:buClr>
              <a:buSzPct val="78571"/>
              <a:buFont typeface="Wingdings 2"/>
              <a:buChar char=""/>
              <a:tabLst>
                <a:tab pos="652780" algn="l"/>
                <a:tab pos="653415" algn="l"/>
              </a:tabLst>
            </a:pPr>
            <a:r>
              <a:rPr sz="2100" spc="-5" dirty="0">
                <a:latin typeface="Century Schoolbook"/>
                <a:cs typeface="Century Schoolbook"/>
              </a:rPr>
              <a:t>Provided </a:t>
            </a:r>
            <a:r>
              <a:rPr sz="2100" spc="-10" dirty="0">
                <a:latin typeface="Century Schoolbook"/>
                <a:cs typeface="Century Schoolbook"/>
              </a:rPr>
              <a:t>additional </a:t>
            </a:r>
            <a:r>
              <a:rPr sz="2100" spc="-5" dirty="0">
                <a:latin typeface="Century Schoolbook"/>
                <a:cs typeface="Century Schoolbook"/>
              </a:rPr>
              <a:t>CTRL and ALT </a:t>
            </a:r>
            <a:r>
              <a:rPr sz="2100" dirty="0">
                <a:latin typeface="Century Schoolbook"/>
                <a:cs typeface="Century Schoolbook"/>
              </a:rPr>
              <a:t>keys on </a:t>
            </a:r>
            <a:r>
              <a:rPr sz="2100" spc="-5" dirty="0">
                <a:latin typeface="Century Schoolbook"/>
                <a:cs typeface="Century Schoolbook"/>
              </a:rPr>
              <a:t>both  sides </a:t>
            </a:r>
            <a:r>
              <a:rPr sz="2100" dirty="0">
                <a:latin typeface="Century Schoolbook"/>
                <a:cs typeface="Century Schoolbook"/>
              </a:rPr>
              <a:t>of </a:t>
            </a:r>
            <a:r>
              <a:rPr sz="2100" spc="-5" dirty="0">
                <a:latin typeface="Century Schoolbook"/>
                <a:cs typeface="Century Schoolbook"/>
              </a:rPr>
              <a:t>space bar </a:t>
            </a:r>
            <a:r>
              <a:rPr sz="2100" dirty="0">
                <a:latin typeface="Century Schoolbook"/>
                <a:cs typeface="Century Schoolbook"/>
              </a:rPr>
              <a:t>for easy</a:t>
            </a:r>
            <a:r>
              <a:rPr sz="2100" spc="10" dirty="0">
                <a:latin typeface="Century Schoolbook"/>
                <a:cs typeface="Century Schoolbook"/>
              </a:rPr>
              <a:t> </a:t>
            </a:r>
            <a:r>
              <a:rPr sz="2100" spc="-5" dirty="0">
                <a:latin typeface="Century Schoolbook"/>
                <a:cs typeface="Century Schoolbook"/>
              </a:rPr>
              <a:t>access</a:t>
            </a:r>
            <a:endParaRPr sz="2100">
              <a:latin typeface="Century Schoolbook"/>
              <a:cs typeface="Century Schoolbook"/>
            </a:endParaRPr>
          </a:p>
        </p:txBody>
      </p:sp>
      <p:sp>
        <p:nvSpPr>
          <p:cNvPr id="3" name="object 3"/>
          <p:cNvSpPr txBox="1"/>
          <p:nvPr/>
        </p:nvSpPr>
        <p:spPr>
          <a:xfrm>
            <a:off x="8372100" y="5871772"/>
            <a:ext cx="128270" cy="239395"/>
          </a:xfrm>
          <a:prstGeom prst="rect">
            <a:avLst/>
          </a:prstGeom>
        </p:spPr>
        <p:txBody>
          <a:bodyPr vert="horz" wrap="square" lIns="0" tIns="13335" rIns="0" bIns="0" rtlCol="0">
            <a:spAutoFit/>
          </a:bodyPr>
          <a:lstStyle/>
          <a:p>
            <a:pPr marL="12700">
              <a:lnSpc>
                <a:spcPct val="100000"/>
              </a:lnSpc>
              <a:spcBef>
                <a:spcPts val="105"/>
              </a:spcBef>
            </a:pPr>
            <a:r>
              <a:rPr sz="1400" b="1" dirty="0">
                <a:solidFill>
                  <a:srgbClr val="FFFFFF"/>
                </a:solidFill>
                <a:latin typeface="Century Schoolbook"/>
                <a:cs typeface="Century Schoolbook"/>
              </a:rPr>
              <a:t>4</a:t>
            </a:r>
            <a:endParaRPr sz="1400">
              <a:latin typeface="Century Schoolbook"/>
              <a:cs typeface="Century Schoolbook"/>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894710"/>
            <a:ext cx="3415029" cy="482600"/>
          </a:xfrm>
          <a:prstGeom prst="rect">
            <a:avLst/>
          </a:prstGeom>
        </p:spPr>
        <p:txBody>
          <a:bodyPr vert="horz" wrap="square" lIns="0" tIns="12700" rIns="0" bIns="0" rtlCol="0">
            <a:spAutoFit/>
          </a:bodyPr>
          <a:lstStyle/>
          <a:p>
            <a:pPr marL="12700">
              <a:lnSpc>
                <a:spcPct val="100000"/>
              </a:lnSpc>
              <a:spcBef>
                <a:spcPts val="100"/>
              </a:spcBef>
            </a:pPr>
            <a:r>
              <a:rPr sz="3000" b="1" dirty="0">
                <a:latin typeface="Century Schoolbook"/>
                <a:cs typeface="Century Schoolbook"/>
              </a:rPr>
              <a:t>PS/2 </a:t>
            </a:r>
            <a:r>
              <a:rPr sz="2400" b="1" dirty="0">
                <a:latin typeface="Century Schoolbook"/>
                <a:cs typeface="Century Schoolbook"/>
              </a:rPr>
              <a:t>MOUSE</a:t>
            </a:r>
            <a:r>
              <a:rPr sz="2400" b="1" spc="75" dirty="0">
                <a:latin typeface="Century Schoolbook"/>
                <a:cs typeface="Century Schoolbook"/>
              </a:rPr>
              <a:t> </a:t>
            </a:r>
            <a:r>
              <a:rPr sz="2400" b="1" dirty="0">
                <a:latin typeface="Century Schoolbook"/>
                <a:cs typeface="Century Schoolbook"/>
              </a:rPr>
              <a:t>PORT</a:t>
            </a:r>
            <a:r>
              <a:rPr sz="3000" b="1" dirty="0">
                <a:latin typeface="Century Schoolbook"/>
                <a:cs typeface="Century Schoolbook"/>
              </a:rPr>
              <a:t>:</a:t>
            </a:r>
            <a:endParaRPr sz="3000">
              <a:latin typeface="Century Schoolbook"/>
              <a:cs typeface="Century Schoolbook"/>
            </a:endParaRPr>
          </a:p>
        </p:txBody>
      </p:sp>
      <p:sp>
        <p:nvSpPr>
          <p:cNvPr id="3" name="object 3"/>
          <p:cNvSpPr txBox="1"/>
          <p:nvPr/>
        </p:nvSpPr>
        <p:spPr>
          <a:xfrm>
            <a:off x="535940" y="1628898"/>
            <a:ext cx="4417060" cy="4568825"/>
          </a:xfrm>
          <a:prstGeom prst="rect">
            <a:avLst/>
          </a:prstGeom>
        </p:spPr>
        <p:txBody>
          <a:bodyPr vert="horz" wrap="square" lIns="0" tIns="12700" rIns="0" bIns="0" rtlCol="0">
            <a:spAutoFit/>
          </a:bodyPr>
          <a:lstStyle/>
          <a:p>
            <a:pPr marL="285115" marR="135890" indent="-273050">
              <a:lnSpc>
                <a:spcPct val="100000"/>
              </a:lnSpc>
              <a:spcBef>
                <a:spcPts val="100"/>
              </a:spcBef>
              <a:buClr>
                <a:srgbClr val="FE8537"/>
              </a:buClr>
              <a:buSzPct val="68750"/>
              <a:buFont typeface="Wingdings"/>
              <a:buChar char=""/>
              <a:tabLst>
                <a:tab pos="285750" algn="l"/>
              </a:tabLst>
            </a:pPr>
            <a:r>
              <a:rPr sz="2400" dirty="0">
                <a:latin typeface="Century Schoolbook"/>
                <a:cs typeface="Century Schoolbook"/>
              </a:rPr>
              <a:t>PS/2 keyboard/mouse  </a:t>
            </a:r>
            <a:r>
              <a:rPr sz="2400" spc="-5" dirty="0">
                <a:latin typeface="Century Schoolbook"/>
                <a:cs typeface="Century Schoolbook"/>
              </a:rPr>
              <a:t>interface </a:t>
            </a:r>
            <a:r>
              <a:rPr sz="2400" dirty="0">
                <a:latin typeface="Century Schoolbook"/>
                <a:cs typeface="Century Schoolbook"/>
              </a:rPr>
              <a:t>PS/2 was a </a:t>
            </a:r>
            <a:r>
              <a:rPr sz="2400" spc="-5" dirty="0">
                <a:latin typeface="Century Schoolbook"/>
                <a:cs typeface="Century Schoolbook"/>
              </a:rPr>
              <a:t>type </a:t>
            </a:r>
            <a:r>
              <a:rPr sz="2400" dirty="0">
                <a:latin typeface="Century Schoolbook"/>
                <a:cs typeface="Century Schoolbook"/>
              </a:rPr>
              <a:t>of  </a:t>
            </a:r>
            <a:r>
              <a:rPr sz="2400" spc="-5" dirty="0">
                <a:latin typeface="Century Schoolbook"/>
                <a:cs typeface="Century Schoolbook"/>
              </a:rPr>
              <a:t>personal </a:t>
            </a:r>
            <a:r>
              <a:rPr sz="2400" dirty="0">
                <a:latin typeface="Century Schoolbook"/>
                <a:cs typeface="Century Schoolbook"/>
              </a:rPr>
              <a:t>computer</a:t>
            </a:r>
            <a:r>
              <a:rPr sz="2400" spc="-80" dirty="0">
                <a:latin typeface="Century Schoolbook"/>
                <a:cs typeface="Century Schoolbook"/>
              </a:rPr>
              <a:t> </a:t>
            </a:r>
            <a:r>
              <a:rPr sz="2400" spc="-5" dirty="0">
                <a:latin typeface="Century Schoolbook"/>
                <a:cs typeface="Century Schoolbook"/>
              </a:rPr>
              <a:t>produced  by </a:t>
            </a:r>
            <a:r>
              <a:rPr sz="2400" spc="-10" dirty="0">
                <a:latin typeface="Century Schoolbook"/>
                <a:cs typeface="Century Schoolbook"/>
              </a:rPr>
              <a:t>IBM </a:t>
            </a:r>
            <a:r>
              <a:rPr sz="2400" dirty="0">
                <a:latin typeface="Century Schoolbook"/>
                <a:cs typeface="Century Schoolbook"/>
              </a:rPr>
              <a:t>in </a:t>
            </a:r>
            <a:r>
              <a:rPr sz="2400" spc="-5" dirty="0">
                <a:latin typeface="Century Schoolbook"/>
                <a:cs typeface="Century Schoolbook"/>
              </a:rPr>
              <a:t>the</a:t>
            </a:r>
            <a:r>
              <a:rPr sz="2400" spc="-30" dirty="0">
                <a:latin typeface="Century Schoolbook"/>
                <a:cs typeface="Century Schoolbook"/>
              </a:rPr>
              <a:t> </a:t>
            </a:r>
            <a:r>
              <a:rPr sz="2400" spc="-5" dirty="0">
                <a:latin typeface="Century Schoolbook"/>
                <a:cs typeface="Century Schoolbook"/>
              </a:rPr>
              <a:t>1980s.</a:t>
            </a:r>
            <a:endParaRPr sz="2400">
              <a:latin typeface="Century Schoolbook"/>
              <a:cs typeface="Century Schoolbook"/>
            </a:endParaRPr>
          </a:p>
          <a:p>
            <a:pPr marL="285115" marR="157480" indent="-273050">
              <a:lnSpc>
                <a:spcPct val="100000"/>
              </a:lnSpc>
              <a:spcBef>
                <a:spcPts val="605"/>
              </a:spcBef>
              <a:buClr>
                <a:srgbClr val="FE8537"/>
              </a:buClr>
              <a:buSzPct val="68750"/>
              <a:buFont typeface="Wingdings"/>
              <a:buChar char=""/>
              <a:tabLst>
                <a:tab pos="285750" algn="l"/>
              </a:tabLst>
            </a:pPr>
            <a:r>
              <a:rPr sz="2400" dirty="0">
                <a:latin typeface="Century Schoolbook"/>
                <a:cs typeface="Century Schoolbook"/>
              </a:rPr>
              <a:t>a </a:t>
            </a:r>
            <a:r>
              <a:rPr sz="2400" spc="-5" dirty="0">
                <a:latin typeface="Century Schoolbook"/>
                <a:cs typeface="Century Schoolbook"/>
              </a:rPr>
              <a:t>mini </a:t>
            </a:r>
            <a:r>
              <a:rPr sz="2400" dirty="0">
                <a:latin typeface="Century Schoolbook"/>
                <a:cs typeface="Century Schoolbook"/>
              </a:rPr>
              <a:t>DIN connector,  survives </a:t>
            </a:r>
            <a:r>
              <a:rPr sz="2400" spc="-5" dirty="0">
                <a:latin typeface="Century Schoolbook"/>
                <a:cs typeface="Century Schoolbook"/>
              </a:rPr>
              <a:t>as </a:t>
            </a:r>
            <a:r>
              <a:rPr sz="2400" dirty="0">
                <a:latin typeface="Century Schoolbook"/>
                <a:cs typeface="Century Schoolbook"/>
              </a:rPr>
              <a:t>the commonest  connector for keyboards</a:t>
            </a:r>
            <a:r>
              <a:rPr sz="2400" spc="-135" dirty="0">
                <a:latin typeface="Century Schoolbook"/>
                <a:cs typeface="Century Schoolbook"/>
              </a:rPr>
              <a:t> </a:t>
            </a:r>
            <a:r>
              <a:rPr sz="2400" spc="-5" dirty="0">
                <a:latin typeface="Century Schoolbook"/>
                <a:cs typeface="Century Schoolbook"/>
              </a:rPr>
              <a:t>and  mice.</a:t>
            </a:r>
            <a:endParaRPr sz="2400">
              <a:latin typeface="Century Schoolbook"/>
              <a:cs typeface="Century Schoolbook"/>
            </a:endParaRPr>
          </a:p>
          <a:p>
            <a:pPr marL="285115" marR="5080" indent="-273050">
              <a:lnSpc>
                <a:spcPct val="100000"/>
              </a:lnSpc>
              <a:spcBef>
                <a:spcPts val="600"/>
              </a:spcBef>
              <a:buClr>
                <a:srgbClr val="FE8537"/>
              </a:buClr>
              <a:buSzPct val="68750"/>
              <a:buFont typeface="Wingdings"/>
              <a:buChar char=""/>
              <a:tabLst>
                <a:tab pos="285750" algn="l"/>
              </a:tabLst>
            </a:pPr>
            <a:r>
              <a:rPr sz="2400" spc="-5" dirty="0">
                <a:latin typeface="Century Schoolbook"/>
                <a:cs typeface="Century Schoolbook"/>
              </a:rPr>
              <a:t>The pin </a:t>
            </a:r>
            <a:r>
              <a:rPr sz="2400" dirty="0">
                <a:latin typeface="Century Schoolbook"/>
                <a:cs typeface="Century Schoolbook"/>
              </a:rPr>
              <a:t>connections </a:t>
            </a:r>
            <a:r>
              <a:rPr sz="2400" spc="-5" dirty="0">
                <a:latin typeface="Century Schoolbook"/>
                <a:cs typeface="Century Schoolbook"/>
              </a:rPr>
              <a:t>are  </a:t>
            </a:r>
            <a:r>
              <a:rPr sz="2400" dirty="0">
                <a:latin typeface="Century Schoolbook"/>
                <a:cs typeface="Century Schoolbook"/>
              </a:rPr>
              <a:t>identical for </a:t>
            </a:r>
            <a:r>
              <a:rPr sz="2400" spc="-5" dirty="0">
                <a:latin typeface="Century Schoolbook"/>
                <a:cs typeface="Century Schoolbook"/>
              </a:rPr>
              <a:t>both devices</a:t>
            </a:r>
            <a:r>
              <a:rPr sz="2400" spc="-135" dirty="0">
                <a:latin typeface="Century Schoolbook"/>
                <a:cs typeface="Century Schoolbook"/>
              </a:rPr>
              <a:t> </a:t>
            </a:r>
            <a:r>
              <a:rPr sz="2400" spc="-5" dirty="0">
                <a:latin typeface="Century Schoolbook"/>
                <a:cs typeface="Century Schoolbook"/>
              </a:rPr>
              <a:t>and  frequently the interface may  be </a:t>
            </a:r>
            <a:r>
              <a:rPr sz="2400" dirty="0">
                <a:latin typeface="Century Schoolbook"/>
                <a:cs typeface="Century Schoolbook"/>
              </a:rPr>
              <a:t>used for either</a:t>
            </a:r>
            <a:r>
              <a:rPr sz="2400" spc="-75" dirty="0">
                <a:latin typeface="Century Schoolbook"/>
                <a:cs typeface="Century Schoolbook"/>
              </a:rPr>
              <a:t> </a:t>
            </a:r>
            <a:r>
              <a:rPr sz="2400" spc="-5" dirty="0">
                <a:latin typeface="Century Schoolbook"/>
                <a:cs typeface="Century Schoolbook"/>
              </a:rPr>
              <a:t>device.</a:t>
            </a:r>
            <a:endParaRPr sz="2400">
              <a:latin typeface="Century Schoolbook"/>
              <a:cs typeface="Century Schoolbook"/>
            </a:endParaRPr>
          </a:p>
        </p:txBody>
      </p:sp>
      <p:sp>
        <p:nvSpPr>
          <p:cNvPr id="4" name="object 4"/>
          <p:cNvSpPr txBox="1"/>
          <p:nvPr/>
        </p:nvSpPr>
        <p:spPr>
          <a:xfrm>
            <a:off x="8320284" y="5871772"/>
            <a:ext cx="229870" cy="239395"/>
          </a:xfrm>
          <a:prstGeom prst="rect">
            <a:avLst/>
          </a:prstGeom>
        </p:spPr>
        <p:txBody>
          <a:bodyPr vert="horz" wrap="square" lIns="0" tIns="13335" rIns="0" bIns="0" rtlCol="0">
            <a:spAutoFit/>
          </a:bodyPr>
          <a:lstStyle/>
          <a:p>
            <a:pPr marL="12700">
              <a:lnSpc>
                <a:spcPct val="100000"/>
              </a:lnSpc>
              <a:spcBef>
                <a:spcPts val="105"/>
              </a:spcBef>
            </a:pPr>
            <a:r>
              <a:rPr sz="1400" b="1" spc="-5" dirty="0">
                <a:solidFill>
                  <a:srgbClr val="FFFFFF"/>
                </a:solidFill>
                <a:latin typeface="Century Schoolbook"/>
                <a:cs typeface="Century Schoolbook"/>
              </a:rPr>
              <a:t>40</a:t>
            </a:r>
            <a:endParaRPr sz="1400">
              <a:latin typeface="Century Schoolbook"/>
              <a:cs typeface="Century Schoolbook"/>
            </a:endParaRPr>
          </a:p>
        </p:txBody>
      </p:sp>
      <p:sp>
        <p:nvSpPr>
          <p:cNvPr id="5" name="object 5"/>
          <p:cNvSpPr/>
          <p:nvPr/>
        </p:nvSpPr>
        <p:spPr>
          <a:xfrm>
            <a:off x="5273680" y="2514600"/>
            <a:ext cx="3184519" cy="30480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894710"/>
            <a:ext cx="999490" cy="482600"/>
          </a:xfrm>
          <a:prstGeom prst="rect">
            <a:avLst/>
          </a:prstGeom>
        </p:spPr>
        <p:txBody>
          <a:bodyPr vert="horz" wrap="square" lIns="0" tIns="12700" rIns="0" bIns="0" rtlCol="0">
            <a:spAutoFit/>
          </a:bodyPr>
          <a:lstStyle/>
          <a:p>
            <a:pPr marL="12700">
              <a:lnSpc>
                <a:spcPct val="100000"/>
              </a:lnSpc>
              <a:spcBef>
                <a:spcPts val="100"/>
              </a:spcBef>
            </a:pPr>
            <a:r>
              <a:rPr sz="3000" b="1" dirty="0">
                <a:latin typeface="Century Schoolbook"/>
                <a:cs typeface="Century Schoolbook"/>
              </a:rPr>
              <a:t>USB:</a:t>
            </a:r>
            <a:endParaRPr sz="3000">
              <a:latin typeface="Century Schoolbook"/>
              <a:cs typeface="Century Schoolbook"/>
            </a:endParaRPr>
          </a:p>
        </p:txBody>
      </p:sp>
      <p:sp>
        <p:nvSpPr>
          <p:cNvPr id="3" name="object 3"/>
          <p:cNvSpPr txBox="1"/>
          <p:nvPr/>
        </p:nvSpPr>
        <p:spPr>
          <a:xfrm>
            <a:off x="535940" y="1628898"/>
            <a:ext cx="4215765" cy="3394710"/>
          </a:xfrm>
          <a:prstGeom prst="rect">
            <a:avLst/>
          </a:prstGeom>
        </p:spPr>
        <p:txBody>
          <a:bodyPr vert="horz" wrap="square" lIns="0" tIns="12700" rIns="0" bIns="0" rtlCol="0">
            <a:spAutoFit/>
          </a:bodyPr>
          <a:lstStyle/>
          <a:p>
            <a:pPr marL="285115" marR="5080" indent="-273050">
              <a:lnSpc>
                <a:spcPct val="100000"/>
              </a:lnSpc>
              <a:spcBef>
                <a:spcPts val="100"/>
              </a:spcBef>
              <a:buClr>
                <a:srgbClr val="FE8537"/>
              </a:buClr>
              <a:buSzPct val="68750"/>
              <a:buFont typeface="Wingdings"/>
              <a:buChar char=""/>
              <a:tabLst>
                <a:tab pos="285750" algn="l"/>
              </a:tabLst>
            </a:pPr>
            <a:r>
              <a:rPr sz="2400" dirty="0">
                <a:latin typeface="Century Schoolbook"/>
                <a:cs typeface="Century Schoolbook"/>
              </a:rPr>
              <a:t>(Universal Serial </a:t>
            </a:r>
            <a:r>
              <a:rPr sz="2400" spc="-5" dirty="0">
                <a:latin typeface="Century Schoolbook"/>
                <a:cs typeface="Century Schoolbook"/>
              </a:rPr>
              <a:t>Bus) </a:t>
            </a:r>
            <a:r>
              <a:rPr sz="2400" dirty="0">
                <a:latin typeface="Century Schoolbook"/>
                <a:cs typeface="Century Schoolbook"/>
              </a:rPr>
              <a:t>A  widely used hardware  </a:t>
            </a:r>
            <a:r>
              <a:rPr sz="2400" spc="-5" dirty="0">
                <a:latin typeface="Century Schoolbook"/>
                <a:cs typeface="Century Schoolbook"/>
              </a:rPr>
              <a:t>interface </a:t>
            </a:r>
            <a:r>
              <a:rPr sz="2400" dirty="0">
                <a:latin typeface="Century Schoolbook"/>
                <a:cs typeface="Century Schoolbook"/>
              </a:rPr>
              <a:t>for </a:t>
            </a:r>
            <a:r>
              <a:rPr sz="2400" spc="-5" dirty="0">
                <a:latin typeface="Century Schoolbook"/>
                <a:cs typeface="Century Schoolbook"/>
              </a:rPr>
              <a:t>attaching </a:t>
            </a:r>
            <a:r>
              <a:rPr sz="2400" dirty="0">
                <a:latin typeface="Century Schoolbook"/>
                <a:cs typeface="Century Schoolbook"/>
              </a:rPr>
              <a:t>a  </a:t>
            </a:r>
            <a:r>
              <a:rPr sz="2400" spc="-5" dirty="0">
                <a:latin typeface="Century Schoolbook"/>
                <a:cs typeface="Century Schoolbook"/>
              </a:rPr>
              <a:t>maximum </a:t>
            </a:r>
            <a:r>
              <a:rPr sz="2400" dirty="0">
                <a:latin typeface="Century Schoolbook"/>
                <a:cs typeface="Century Schoolbook"/>
              </a:rPr>
              <a:t>of </a:t>
            </a:r>
            <a:r>
              <a:rPr sz="2400" spc="-5" dirty="0">
                <a:latin typeface="Century Schoolbook"/>
                <a:cs typeface="Century Schoolbook"/>
              </a:rPr>
              <a:t>127 peripheral  devices to </a:t>
            </a:r>
            <a:r>
              <a:rPr sz="2400" dirty="0">
                <a:latin typeface="Century Schoolbook"/>
                <a:cs typeface="Century Schoolbook"/>
              </a:rPr>
              <a:t>a</a:t>
            </a:r>
            <a:r>
              <a:rPr sz="2400" spc="-50" dirty="0">
                <a:latin typeface="Century Schoolbook"/>
                <a:cs typeface="Century Schoolbook"/>
              </a:rPr>
              <a:t> </a:t>
            </a:r>
            <a:r>
              <a:rPr sz="2400" dirty="0">
                <a:latin typeface="Century Schoolbook"/>
                <a:cs typeface="Century Schoolbook"/>
              </a:rPr>
              <a:t>computer.</a:t>
            </a:r>
            <a:endParaRPr sz="2400">
              <a:latin typeface="Century Schoolbook"/>
              <a:cs typeface="Century Schoolbook"/>
            </a:endParaRPr>
          </a:p>
          <a:p>
            <a:pPr marL="285115" marR="266065" indent="-273050">
              <a:lnSpc>
                <a:spcPct val="100000"/>
              </a:lnSpc>
              <a:spcBef>
                <a:spcPts val="605"/>
              </a:spcBef>
              <a:buClr>
                <a:srgbClr val="FE8537"/>
              </a:buClr>
              <a:buSzPct val="68750"/>
              <a:buFont typeface="Wingdings"/>
              <a:buChar char=""/>
              <a:tabLst>
                <a:tab pos="285750" algn="l"/>
              </a:tabLst>
            </a:pPr>
            <a:r>
              <a:rPr sz="2400" dirty="0">
                <a:latin typeface="Century Schoolbook"/>
                <a:cs typeface="Century Schoolbook"/>
              </a:rPr>
              <a:t>USB </a:t>
            </a:r>
            <a:r>
              <a:rPr sz="2400" spc="-5" dirty="0">
                <a:latin typeface="Century Schoolbook"/>
                <a:cs typeface="Century Schoolbook"/>
              </a:rPr>
              <a:t>devices are </a:t>
            </a:r>
            <a:r>
              <a:rPr sz="2400" dirty="0">
                <a:latin typeface="Century Schoolbook"/>
                <a:cs typeface="Century Schoolbook"/>
              </a:rPr>
              <a:t>"hot  </a:t>
            </a:r>
            <a:r>
              <a:rPr sz="2400" spc="-5" dirty="0">
                <a:latin typeface="Century Schoolbook"/>
                <a:cs typeface="Century Schoolbook"/>
              </a:rPr>
              <a:t>swappable;" they </a:t>
            </a:r>
            <a:r>
              <a:rPr sz="2400" dirty="0">
                <a:latin typeface="Century Schoolbook"/>
                <a:cs typeface="Century Schoolbook"/>
              </a:rPr>
              <a:t>can </a:t>
            </a:r>
            <a:r>
              <a:rPr sz="2400" spc="-5" dirty="0">
                <a:latin typeface="Century Schoolbook"/>
                <a:cs typeface="Century Schoolbook"/>
              </a:rPr>
              <a:t>be  plugged </a:t>
            </a:r>
            <a:r>
              <a:rPr sz="2400" dirty="0">
                <a:latin typeface="Century Schoolbook"/>
                <a:cs typeface="Century Schoolbook"/>
              </a:rPr>
              <a:t>in </a:t>
            </a:r>
            <a:r>
              <a:rPr sz="2400" spc="-5" dirty="0">
                <a:latin typeface="Century Schoolbook"/>
                <a:cs typeface="Century Schoolbook"/>
              </a:rPr>
              <a:t>and</a:t>
            </a:r>
            <a:r>
              <a:rPr sz="2400" spc="-110" dirty="0">
                <a:latin typeface="Century Schoolbook"/>
                <a:cs typeface="Century Schoolbook"/>
              </a:rPr>
              <a:t> </a:t>
            </a:r>
            <a:r>
              <a:rPr sz="2400" spc="-5" dirty="0">
                <a:latin typeface="Century Schoolbook"/>
                <a:cs typeface="Century Schoolbook"/>
              </a:rPr>
              <a:t>unplugged  </a:t>
            </a:r>
            <a:r>
              <a:rPr sz="2400" dirty="0">
                <a:latin typeface="Century Schoolbook"/>
                <a:cs typeface="Century Schoolbook"/>
              </a:rPr>
              <a:t>while </a:t>
            </a:r>
            <a:r>
              <a:rPr sz="2400" spc="-5" dirty="0">
                <a:latin typeface="Century Schoolbook"/>
                <a:cs typeface="Century Schoolbook"/>
              </a:rPr>
              <a:t>the </a:t>
            </a:r>
            <a:r>
              <a:rPr sz="2400" dirty="0">
                <a:latin typeface="Century Schoolbook"/>
                <a:cs typeface="Century Schoolbook"/>
              </a:rPr>
              <a:t>computer is</a:t>
            </a:r>
            <a:r>
              <a:rPr sz="2400" spc="-125" dirty="0">
                <a:latin typeface="Century Schoolbook"/>
                <a:cs typeface="Century Schoolbook"/>
              </a:rPr>
              <a:t> </a:t>
            </a:r>
            <a:r>
              <a:rPr sz="2400" dirty="0">
                <a:latin typeface="Century Schoolbook"/>
                <a:cs typeface="Century Schoolbook"/>
              </a:rPr>
              <a:t>on.</a:t>
            </a:r>
            <a:endParaRPr sz="2400">
              <a:latin typeface="Century Schoolbook"/>
              <a:cs typeface="Century Schoolbook"/>
            </a:endParaRPr>
          </a:p>
        </p:txBody>
      </p:sp>
      <p:sp>
        <p:nvSpPr>
          <p:cNvPr id="4" name="object 4"/>
          <p:cNvSpPr/>
          <p:nvPr/>
        </p:nvSpPr>
        <p:spPr>
          <a:xfrm>
            <a:off x="4876800" y="1447790"/>
            <a:ext cx="3429000" cy="4011686"/>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41</a:t>
            </a:fld>
            <a:endParaRPr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52400" y="983745"/>
            <a:ext cx="8553450" cy="5280660"/>
            <a:chOff x="152400" y="983745"/>
            <a:chExt cx="8553450" cy="5280660"/>
          </a:xfrm>
        </p:grpSpPr>
        <p:sp>
          <p:nvSpPr>
            <p:cNvPr id="3" name="object 3"/>
            <p:cNvSpPr/>
            <p:nvPr/>
          </p:nvSpPr>
          <p:spPr>
            <a:xfrm>
              <a:off x="152400" y="3276600"/>
              <a:ext cx="3251210" cy="217804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6172200" y="2209851"/>
              <a:ext cx="1981200" cy="3767084"/>
            </a:xfrm>
            <a:prstGeom prst="rect">
              <a:avLst/>
            </a:prstGeom>
            <a:blipFill>
              <a:blip r:embed="rId3" cstate="print"/>
              <a:stretch>
                <a:fillRect/>
              </a:stretch>
            </a:blipFill>
          </p:spPr>
          <p:txBody>
            <a:bodyPr wrap="square" lIns="0" tIns="0" rIns="0" bIns="0" rtlCol="0"/>
            <a:lstStyle/>
            <a:p>
              <a:endParaRPr/>
            </a:p>
          </p:txBody>
        </p:sp>
      </p:grpSp>
      <p:sp>
        <p:nvSpPr>
          <p:cNvPr id="5" name="object 5"/>
          <p:cNvSpPr txBox="1">
            <a:spLocks noGrp="1"/>
          </p:cNvSpPr>
          <p:nvPr>
            <p:ph type="title"/>
          </p:nvPr>
        </p:nvSpPr>
        <p:spPr>
          <a:xfrm>
            <a:off x="612140" y="497529"/>
            <a:ext cx="3792220" cy="483234"/>
          </a:xfrm>
          <a:prstGeom prst="rect">
            <a:avLst/>
          </a:prstGeom>
        </p:spPr>
        <p:txBody>
          <a:bodyPr vert="horz" wrap="square" lIns="0" tIns="12700" rIns="0" bIns="0" rtlCol="0">
            <a:spAutoFit/>
          </a:bodyPr>
          <a:lstStyle/>
          <a:p>
            <a:pPr marL="12700">
              <a:lnSpc>
                <a:spcPct val="100000"/>
              </a:lnSpc>
              <a:spcBef>
                <a:spcPts val="100"/>
              </a:spcBef>
            </a:pPr>
            <a:r>
              <a:rPr sz="2400" b="1" dirty="0">
                <a:latin typeface="Century Schoolbook"/>
                <a:cs typeface="Century Schoolbook"/>
              </a:rPr>
              <a:t>WHAT IS A</a:t>
            </a:r>
            <a:r>
              <a:rPr sz="2400" b="1" spc="430" dirty="0">
                <a:latin typeface="Century Schoolbook"/>
                <a:cs typeface="Century Schoolbook"/>
              </a:rPr>
              <a:t> </a:t>
            </a:r>
            <a:r>
              <a:rPr sz="2400" b="1" dirty="0">
                <a:latin typeface="Century Schoolbook"/>
                <a:cs typeface="Century Schoolbook"/>
              </a:rPr>
              <a:t>SCANNER</a:t>
            </a:r>
            <a:r>
              <a:rPr sz="3000" b="1" dirty="0">
                <a:latin typeface="Century Schoolbook"/>
                <a:cs typeface="Century Schoolbook"/>
              </a:rPr>
              <a:t>?</a:t>
            </a:r>
            <a:endParaRPr sz="3000">
              <a:latin typeface="Century Schoolbook"/>
              <a:cs typeface="Century Schoolbook"/>
            </a:endParaRPr>
          </a:p>
        </p:txBody>
      </p:sp>
      <p:sp>
        <p:nvSpPr>
          <p:cNvPr id="6" name="object 6"/>
          <p:cNvSpPr txBox="1"/>
          <p:nvPr/>
        </p:nvSpPr>
        <p:spPr>
          <a:xfrm>
            <a:off x="535940" y="1628898"/>
            <a:ext cx="7695565" cy="757555"/>
          </a:xfrm>
          <a:prstGeom prst="rect">
            <a:avLst/>
          </a:prstGeom>
        </p:spPr>
        <p:txBody>
          <a:bodyPr vert="horz" wrap="square" lIns="0" tIns="12700" rIns="0" bIns="0" rtlCol="0">
            <a:spAutoFit/>
          </a:bodyPr>
          <a:lstStyle/>
          <a:p>
            <a:pPr marL="285115" marR="5080" indent="-273050">
              <a:lnSpc>
                <a:spcPct val="100000"/>
              </a:lnSpc>
              <a:spcBef>
                <a:spcPts val="100"/>
              </a:spcBef>
              <a:buClr>
                <a:srgbClr val="FE8537"/>
              </a:buClr>
              <a:buSzPct val="68750"/>
              <a:buFont typeface="Wingdings"/>
              <a:buChar char=""/>
              <a:tabLst>
                <a:tab pos="285750" algn="l"/>
              </a:tabLst>
            </a:pPr>
            <a:r>
              <a:rPr sz="2400" dirty="0">
                <a:latin typeface="Century Schoolbook"/>
                <a:cs typeface="Century Schoolbook"/>
              </a:rPr>
              <a:t>A </a:t>
            </a:r>
            <a:r>
              <a:rPr sz="2400" spc="-5" dirty="0">
                <a:latin typeface="Century Schoolbook"/>
                <a:cs typeface="Century Schoolbook"/>
              </a:rPr>
              <a:t>scanner, </a:t>
            </a:r>
            <a:r>
              <a:rPr sz="2400" dirty="0">
                <a:latin typeface="Century Schoolbook"/>
                <a:cs typeface="Century Schoolbook"/>
              </a:rPr>
              <a:t>simply </a:t>
            </a:r>
            <a:r>
              <a:rPr sz="2400" spc="-5" dirty="0">
                <a:latin typeface="Century Schoolbook"/>
                <a:cs typeface="Century Schoolbook"/>
              </a:rPr>
              <a:t>put, </a:t>
            </a:r>
            <a:r>
              <a:rPr sz="2400" dirty="0">
                <a:latin typeface="Century Schoolbook"/>
                <a:cs typeface="Century Schoolbook"/>
              </a:rPr>
              <a:t>is a </a:t>
            </a:r>
            <a:r>
              <a:rPr sz="2400" spc="-5" dirty="0">
                <a:latin typeface="Century Schoolbook"/>
                <a:cs typeface="Century Schoolbook"/>
              </a:rPr>
              <a:t>device </a:t>
            </a:r>
            <a:r>
              <a:rPr sz="2400" dirty="0">
                <a:latin typeface="Century Schoolbook"/>
                <a:cs typeface="Century Schoolbook"/>
              </a:rPr>
              <a:t>used </a:t>
            </a:r>
            <a:r>
              <a:rPr sz="2400" spc="-5" dirty="0">
                <a:latin typeface="Century Schoolbook"/>
                <a:cs typeface="Century Schoolbook"/>
              </a:rPr>
              <a:t>to analyze</a:t>
            </a:r>
            <a:r>
              <a:rPr sz="2400" spc="-145" dirty="0">
                <a:latin typeface="Century Schoolbook"/>
                <a:cs typeface="Century Schoolbook"/>
              </a:rPr>
              <a:t> </a:t>
            </a:r>
            <a:r>
              <a:rPr sz="2400" spc="-5" dirty="0">
                <a:latin typeface="Century Schoolbook"/>
                <a:cs typeface="Century Schoolbook"/>
              </a:rPr>
              <a:t>an  </a:t>
            </a:r>
            <a:r>
              <a:rPr sz="2400" dirty="0">
                <a:latin typeface="Century Schoolbook"/>
                <a:cs typeface="Century Schoolbook"/>
              </a:rPr>
              <a:t>image </a:t>
            </a:r>
            <a:r>
              <a:rPr sz="2400" spc="-5" dirty="0">
                <a:latin typeface="Century Schoolbook"/>
                <a:cs typeface="Century Schoolbook"/>
              </a:rPr>
              <a:t>and process</a:t>
            </a:r>
            <a:r>
              <a:rPr sz="2400" spc="-40" dirty="0">
                <a:latin typeface="Century Schoolbook"/>
                <a:cs typeface="Century Schoolbook"/>
              </a:rPr>
              <a:t> </a:t>
            </a:r>
            <a:r>
              <a:rPr sz="2400" dirty="0">
                <a:latin typeface="Century Schoolbook"/>
                <a:cs typeface="Century Schoolbook"/>
              </a:rPr>
              <a:t>it.</a:t>
            </a:r>
            <a:endParaRPr sz="2400">
              <a:latin typeface="Century Schoolbook"/>
              <a:cs typeface="Century Schoolbook"/>
            </a:endParaRPr>
          </a:p>
        </p:txBody>
      </p:sp>
      <p:grpSp>
        <p:nvGrpSpPr>
          <p:cNvPr id="7" name="object 7"/>
          <p:cNvGrpSpPr/>
          <p:nvPr/>
        </p:nvGrpSpPr>
        <p:grpSpPr>
          <a:xfrm>
            <a:off x="2928361" y="4375280"/>
            <a:ext cx="3558540" cy="1238250"/>
            <a:chOff x="2928361" y="4375280"/>
            <a:chExt cx="3558540" cy="1238250"/>
          </a:xfrm>
        </p:grpSpPr>
        <p:sp>
          <p:nvSpPr>
            <p:cNvPr id="8" name="object 8"/>
            <p:cNvSpPr/>
            <p:nvPr/>
          </p:nvSpPr>
          <p:spPr>
            <a:xfrm>
              <a:off x="2934712" y="4381630"/>
              <a:ext cx="3545840" cy="1225550"/>
            </a:xfrm>
            <a:custGeom>
              <a:avLst/>
              <a:gdLst/>
              <a:ahLst/>
              <a:cxnLst/>
              <a:rect l="l" t="t" r="r" b="b"/>
              <a:pathLst>
                <a:path w="3545840" h="1225550">
                  <a:moveTo>
                    <a:pt x="199272" y="24883"/>
                  </a:moveTo>
                  <a:lnTo>
                    <a:pt x="119505" y="407157"/>
                  </a:lnTo>
                  <a:lnTo>
                    <a:pt x="3123584" y="1034415"/>
                  </a:lnTo>
                  <a:lnTo>
                    <a:pt x="3083686" y="1225509"/>
                  </a:lnTo>
                  <a:lnTo>
                    <a:pt x="3545732" y="923031"/>
                  </a:lnTo>
                  <a:lnTo>
                    <a:pt x="3368434" y="652140"/>
                  </a:lnTo>
                  <a:lnTo>
                    <a:pt x="3203442" y="652140"/>
                  </a:lnTo>
                  <a:lnTo>
                    <a:pt x="199272" y="24883"/>
                  </a:lnTo>
                  <a:close/>
                </a:path>
                <a:path w="3545840" h="1225550">
                  <a:moveTo>
                    <a:pt x="3243340" y="461010"/>
                  </a:moveTo>
                  <a:lnTo>
                    <a:pt x="3203442" y="652140"/>
                  </a:lnTo>
                  <a:lnTo>
                    <a:pt x="3368434" y="652140"/>
                  </a:lnTo>
                  <a:lnTo>
                    <a:pt x="3243340" y="461010"/>
                  </a:lnTo>
                  <a:close/>
                </a:path>
                <a:path w="3545840" h="1225550">
                  <a:moveTo>
                    <a:pt x="127644" y="9906"/>
                  </a:moveTo>
                  <a:lnTo>
                    <a:pt x="47887" y="392298"/>
                  </a:lnTo>
                  <a:lnTo>
                    <a:pt x="95631" y="402204"/>
                  </a:lnTo>
                  <a:lnTo>
                    <a:pt x="175406" y="19930"/>
                  </a:lnTo>
                  <a:lnTo>
                    <a:pt x="127644" y="9906"/>
                  </a:lnTo>
                  <a:close/>
                </a:path>
                <a:path w="3545840" h="1225550">
                  <a:moveTo>
                    <a:pt x="79891" y="0"/>
                  </a:moveTo>
                  <a:lnTo>
                    <a:pt x="0" y="382261"/>
                  </a:lnTo>
                  <a:lnTo>
                    <a:pt x="24003" y="387214"/>
                  </a:lnTo>
                  <a:lnTo>
                    <a:pt x="103763" y="4953"/>
                  </a:lnTo>
                  <a:lnTo>
                    <a:pt x="79891" y="0"/>
                  </a:lnTo>
                  <a:close/>
                </a:path>
              </a:pathLst>
            </a:custGeom>
            <a:solidFill>
              <a:srgbClr val="7597D9"/>
            </a:solidFill>
          </p:spPr>
          <p:txBody>
            <a:bodyPr wrap="square" lIns="0" tIns="0" rIns="0" bIns="0" rtlCol="0"/>
            <a:lstStyle/>
            <a:p>
              <a:endParaRPr/>
            </a:p>
          </p:txBody>
        </p:sp>
        <p:sp>
          <p:nvSpPr>
            <p:cNvPr id="9" name="object 9"/>
            <p:cNvSpPr/>
            <p:nvPr/>
          </p:nvSpPr>
          <p:spPr>
            <a:xfrm>
              <a:off x="2934711" y="4381631"/>
              <a:ext cx="3545840" cy="1225550"/>
            </a:xfrm>
            <a:custGeom>
              <a:avLst/>
              <a:gdLst/>
              <a:ahLst/>
              <a:cxnLst/>
              <a:rect l="l" t="t" r="r" b="b"/>
              <a:pathLst>
                <a:path w="3545840" h="1225550">
                  <a:moveTo>
                    <a:pt x="79891" y="0"/>
                  </a:moveTo>
                  <a:lnTo>
                    <a:pt x="103763" y="4952"/>
                  </a:lnTo>
                  <a:lnTo>
                    <a:pt x="24002" y="387214"/>
                  </a:lnTo>
                  <a:lnTo>
                    <a:pt x="0" y="382261"/>
                  </a:lnTo>
                  <a:lnTo>
                    <a:pt x="79891" y="0"/>
                  </a:lnTo>
                  <a:close/>
                </a:path>
                <a:path w="3545840" h="1225550">
                  <a:moveTo>
                    <a:pt x="127644" y="9905"/>
                  </a:moveTo>
                  <a:lnTo>
                    <a:pt x="175406" y="19930"/>
                  </a:lnTo>
                  <a:lnTo>
                    <a:pt x="95630" y="402204"/>
                  </a:lnTo>
                  <a:lnTo>
                    <a:pt x="47887" y="392298"/>
                  </a:lnTo>
                  <a:lnTo>
                    <a:pt x="127644" y="9905"/>
                  </a:lnTo>
                  <a:close/>
                </a:path>
                <a:path w="3545840" h="1225550">
                  <a:moveTo>
                    <a:pt x="199272" y="24883"/>
                  </a:moveTo>
                  <a:lnTo>
                    <a:pt x="3203441" y="652140"/>
                  </a:lnTo>
                  <a:lnTo>
                    <a:pt x="3243340" y="461009"/>
                  </a:lnTo>
                  <a:lnTo>
                    <a:pt x="3545732" y="923031"/>
                  </a:lnTo>
                  <a:lnTo>
                    <a:pt x="3083685" y="1225509"/>
                  </a:lnTo>
                  <a:lnTo>
                    <a:pt x="3123584" y="1034414"/>
                  </a:lnTo>
                  <a:lnTo>
                    <a:pt x="119505" y="407157"/>
                  </a:lnTo>
                  <a:lnTo>
                    <a:pt x="199272" y="24883"/>
                  </a:lnTo>
                  <a:close/>
                </a:path>
              </a:pathLst>
            </a:custGeom>
            <a:ln w="12700">
              <a:solidFill>
                <a:srgbClr val="000000"/>
              </a:solidFill>
            </a:ln>
          </p:spPr>
          <p:txBody>
            <a:bodyPr wrap="square" lIns="0" tIns="0" rIns="0" bIns="0" rtlCol="0"/>
            <a:lstStyle/>
            <a:p>
              <a:endParaRPr/>
            </a:p>
          </p:txBody>
        </p:sp>
        <p:sp>
          <p:nvSpPr>
            <p:cNvPr id="10" name="object 10"/>
            <p:cNvSpPr/>
            <p:nvPr/>
          </p:nvSpPr>
          <p:spPr>
            <a:xfrm>
              <a:off x="3863694" y="4702336"/>
              <a:ext cx="1629286" cy="492775"/>
            </a:xfrm>
            <a:prstGeom prst="rect">
              <a:avLst/>
            </a:prstGeom>
            <a:blipFill>
              <a:blip r:embed="rId4" cstate="print"/>
              <a:stretch>
                <a:fillRect/>
              </a:stretch>
            </a:blipFill>
          </p:spPr>
          <p:txBody>
            <a:bodyPr wrap="square" lIns="0" tIns="0" rIns="0" bIns="0" rtlCol="0"/>
            <a:lstStyle/>
            <a:p>
              <a:endParaRPr/>
            </a:p>
          </p:txBody>
        </p:sp>
      </p:grpSp>
      <p:sp>
        <p:nvSpPr>
          <p:cNvPr id="11" name="object 11"/>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42</a:t>
            </a:fld>
            <a:endParaRPr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842894"/>
            <a:ext cx="4371340" cy="513715"/>
          </a:xfrm>
          <a:prstGeom prst="rect">
            <a:avLst/>
          </a:prstGeom>
        </p:spPr>
        <p:txBody>
          <a:bodyPr vert="horz" wrap="square" lIns="0" tIns="13335" rIns="0" bIns="0" rtlCol="0">
            <a:spAutoFit/>
          </a:bodyPr>
          <a:lstStyle/>
          <a:p>
            <a:pPr marL="12700">
              <a:lnSpc>
                <a:spcPct val="100000"/>
              </a:lnSpc>
              <a:spcBef>
                <a:spcPts val="105"/>
              </a:spcBef>
            </a:pPr>
            <a:r>
              <a:rPr sz="3200" dirty="0"/>
              <a:t>TYPES OF</a:t>
            </a:r>
            <a:r>
              <a:rPr sz="3200" spc="375" dirty="0"/>
              <a:t> </a:t>
            </a:r>
            <a:r>
              <a:rPr sz="3200" dirty="0"/>
              <a:t>SCANNER</a:t>
            </a:r>
            <a:endParaRPr sz="3200"/>
          </a:p>
        </p:txBody>
      </p:sp>
      <p:sp>
        <p:nvSpPr>
          <p:cNvPr id="4" name="object 4"/>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43</a:t>
            </a:fld>
            <a:endParaRPr dirty="0"/>
          </a:p>
        </p:txBody>
      </p:sp>
      <p:sp>
        <p:nvSpPr>
          <p:cNvPr id="3" name="object 3"/>
          <p:cNvSpPr txBox="1"/>
          <p:nvPr/>
        </p:nvSpPr>
        <p:spPr>
          <a:xfrm>
            <a:off x="535940" y="1628898"/>
            <a:ext cx="7248525" cy="2967355"/>
          </a:xfrm>
          <a:prstGeom prst="rect">
            <a:avLst/>
          </a:prstGeom>
        </p:spPr>
        <p:txBody>
          <a:bodyPr vert="horz" wrap="square" lIns="0" tIns="12700" rIns="0" bIns="0" rtlCol="0">
            <a:spAutoFit/>
          </a:bodyPr>
          <a:lstStyle/>
          <a:p>
            <a:pPr marL="285115" marR="5080" indent="-273050">
              <a:lnSpc>
                <a:spcPct val="100000"/>
              </a:lnSpc>
              <a:spcBef>
                <a:spcPts val="100"/>
              </a:spcBef>
              <a:buClr>
                <a:srgbClr val="FE8537"/>
              </a:buClr>
              <a:buSzPct val="68750"/>
              <a:buFont typeface="Wingdings"/>
              <a:buChar char=""/>
              <a:tabLst>
                <a:tab pos="285750" algn="l"/>
              </a:tabLst>
            </a:pPr>
            <a:r>
              <a:rPr sz="2400" dirty="0">
                <a:latin typeface="Century Schoolbook"/>
                <a:cs typeface="Century Schoolbook"/>
              </a:rPr>
              <a:t>There </a:t>
            </a:r>
            <a:r>
              <a:rPr sz="2400" spc="-5" dirty="0">
                <a:latin typeface="Century Schoolbook"/>
                <a:cs typeface="Century Schoolbook"/>
              </a:rPr>
              <a:t>are different types </a:t>
            </a:r>
            <a:r>
              <a:rPr sz="2400" dirty="0">
                <a:latin typeface="Century Schoolbook"/>
                <a:cs typeface="Century Schoolbook"/>
              </a:rPr>
              <a:t>of scanners for</a:t>
            </a:r>
            <a:r>
              <a:rPr sz="2400" spc="-100" dirty="0">
                <a:latin typeface="Century Schoolbook"/>
                <a:cs typeface="Century Schoolbook"/>
              </a:rPr>
              <a:t> </a:t>
            </a:r>
            <a:r>
              <a:rPr sz="2400" spc="-5" dirty="0">
                <a:latin typeface="Century Schoolbook"/>
                <a:cs typeface="Century Schoolbook"/>
              </a:rPr>
              <a:t>different  types </a:t>
            </a:r>
            <a:r>
              <a:rPr sz="2400" dirty="0">
                <a:latin typeface="Century Schoolbook"/>
                <a:cs typeface="Century Schoolbook"/>
              </a:rPr>
              <a:t>of </a:t>
            </a:r>
            <a:r>
              <a:rPr sz="2400" spc="-5" dirty="0">
                <a:latin typeface="Century Schoolbook"/>
                <a:cs typeface="Century Schoolbook"/>
              </a:rPr>
              <a:t>documents that </a:t>
            </a:r>
            <a:r>
              <a:rPr sz="2400" dirty="0">
                <a:latin typeface="Century Schoolbook"/>
                <a:cs typeface="Century Schoolbook"/>
              </a:rPr>
              <a:t>need </a:t>
            </a:r>
            <a:r>
              <a:rPr sz="2400" spc="-5" dirty="0">
                <a:latin typeface="Century Schoolbook"/>
                <a:cs typeface="Century Schoolbook"/>
              </a:rPr>
              <a:t>to be</a:t>
            </a:r>
            <a:r>
              <a:rPr sz="2400" spc="-55" dirty="0">
                <a:latin typeface="Century Schoolbook"/>
                <a:cs typeface="Century Schoolbook"/>
              </a:rPr>
              <a:t> </a:t>
            </a:r>
            <a:r>
              <a:rPr sz="2400" dirty="0">
                <a:latin typeface="Century Schoolbook"/>
                <a:cs typeface="Century Schoolbook"/>
              </a:rPr>
              <a:t>scanned.</a:t>
            </a:r>
            <a:endParaRPr sz="2400">
              <a:latin typeface="Century Schoolbook"/>
              <a:cs typeface="Century Schoolbook"/>
            </a:endParaRPr>
          </a:p>
          <a:p>
            <a:pPr>
              <a:lnSpc>
                <a:spcPct val="100000"/>
              </a:lnSpc>
              <a:spcBef>
                <a:spcPts val="55"/>
              </a:spcBef>
              <a:buClr>
                <a:srgbClr val="FE8537"/>
              </a:buClr>
              <a:buFont typeface="Wingdings"/>
              <a:buChar char=""/>
            </a:pPr>
            <a:endParaRPr sz="3350">
              <a:latin typeface="Century Schoolbook"/>
              <a:cs typeface="Century Schoolbook"/>
            </a:endParaRPr>
          </a:p>
          <a:p>
            <a:pPr marL="285115" indent="-273050">
              <a:lnSpc>
                <a:spcPct val="100000"/>
              </a:lnSpc>
              <a:buClr>
                <a:srgbClr val="FE8537"/>
              </a:buClr>
              <a:buSzPct val="68750"/>
              <a:buFont typeface="Wingdings"/>
              <a:buChar char=""/>
              <a:tabLst>
                <a:tab pos="285750" algn="l"/>
              </a:tabLst>
            </a:pPr>
            <a:r>
              <a:rPr sz="2400" spc="-5" dirty="0">
                <a:latin typeface="Century Schoolbook"/>
                <a:cs typeface="Century Schoolbook"/>
              </a:rPr>
              <a:t>Flatbed</a:t>
            </a:r>
            <a:r>
              <a:rPr sz="2400" dirty="0">
                <a:latin typeface="Century Schoolbook"/>
                <a:cs typeface="Century Schoolbook"/>
              </a:rPr>
              <a:t> Scanners</a:t>
            </a:r>
            <a:endParaRPr sz="2400">
              <a:latin typeface="Century Schoolbook"/>
              <a:cs typeface="Century Schoolbook"/>
            </a:endParaRPr>
          </a:p>
          <a:p>
            <a:pPr marL="285115" indent="-273050">
              <a:lnSpc>
                <a:spcPct val="100000"/>
              </a:lnSpc>
              <a:spcBef>
                <a:spcPts val="600"/>
              </a:spcBef>
              <a:buClr>
                <a:srgbClr val="FE8537"/>
              </a:buClr>
              <a:buSzPct val="68750"/>
              <a:buFont typeface="Wingdings"/>
              <a:buChar char=""/>
              <a:tabLst>
                <a:tab pos="285750" algn="l"/>
              </a:tabLst>
            </a:pPr>
            <a:r>
              <a:rPr sz="2400" dirty="0">
                <a:latin typeface="Century Schoolbook"/>
                <a:cs typeface="Century Schoolbook"/>
              </a:rPr>
              <a:t>Sheet-fed</a:t>
            </a:r>
            <a:r>
              <a:rPr sz="2400" spc="-20" dirty="0">
                <a:latin typeface="Century Schoolbook"/>
                <a:cs typeface="Century Schoolbook"/>
              </a:rPr>
              <a:t> </a:t>
            </a:r>
            <a:r>
              <a:rPr sz="2400" dirty="0">
                <a:latin typeface="Century Schoolbook"/>
                <a:cs typeface="Century Schoolbook"/>
              </a:rPr>
              <a:t>Scanners</a:t>
            </a:r>
            <a:endParaRPr sz="2400">
              <a:latin typeface="Century Schoolbook"/>
              <a:cs typeface="Century Schoolbook"/>
            </a:endParaRPr>
          </a:p>
          <a:p>
            <a:pPr marL="285115" indent="-273050">
              <a:lnSpc>
                <a:spcPct val="100000"/>
              </a:lnSpc>
              <a:spcBef>
                <a:spcPts val="600"/>
              </a:spcBef>
              <a:buClr>
                <a:srgbClr val="FE8537"/>
              </a:buClr>
              <a:buSzPct val="68750"/>
              <a:buFont typeface="Wingdings"/>
              <a:buChar char=""/>
              <a:tabLst>
                <a:tab pos="285750" algn="l"/>
              </a:tabLst>
            </a:pPr>
            <a:r>
              <a:rPr sz="2400" dirty="0">
                <a:latin typeface="Century Schoolbook"/>
                <a:cs typeface="Century Schoolbook"/>
              </a:rPr>
              <a:t>Handheld</a:t>
            </a:r>
            <a:r>
              <a:rPr sz="2400" spc="-20" dirty="0">
                <a:latin typeface="Century Schoolbook"/>
                <a:cs typeface="Century Schoolbook"/>
              </a:rPr>
              <a:t> </a:t>
            </a:r>
            <a:r>
              <a:rPr sz="2400" dirty="0">
                <a:latin typeface="Century Schoolbook"/>
                <a:cs typeface="Century Schoolbook"/>
              </a:rPr>
              <a:t>Scanners</a:t>
            </a:r>
            <a:endParaRPr sz="2400">
              <a:latin typeface="Century Schoolbook"/>
              <a:cs typeface="Century Schoolbook"/>
            </a:endParaRPr>
          </a:p>
          <a:p>
            <a:pPr marL="285115" indent="-273050">
              <a:lnSpc>
                <a:spcPct val="100000"/>
              </a:lnSpc>
              <a:spcBef>
                <a:spcPts val="600"/>
              </a:spcBef>
              <a:buClr>
                <a:srgbClr val="FE8537"/>
              </a:buClr>
              <a:buSzPct val="68750"/>
              <a:buFont typeface="Wingdings"/>
              <a:buChar char=""/>
              <a:tabLst>
                <a:tab pos="285750" algn="l"/>
              </a:tabLst>
            </a:pPr>
            <a:r>
              <a:rPr sz="2400" dirty="0">
                <a:latin typeface="Century Schoolbook"/>
                <a:cs typeface="Century Schoolbook"/>
              </a:rPr>
              <a:t>Drum</a:t>
            </a:r>
            <a:r>
              <a:rPr sz="2400" spc="-25" dirty="0">
                <a:latin typeface="Century Schoolbook"/>
                <a:cs typeface="Century Schoolbook"/>
              </a:rPr>
              <a:t> </a:t>
            </a:r>
            <a:r>
              <a:rPr sz="2400" dirty="0">
                <a:latin typeface="Century Schoolbook"/>
                <a:cs typeface="Century Schoolbook"/>
              </a:rPr>
              <a:t>Scanners</a:t>
            </a:r>
            <a:endParaRPr sz="2400">
              <a:latin typeface="Century Schoolbook"/>
              <a:cs typeface="Century Schoolbook"/>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896234"/>
            <a:ext cx="3307079" cy="482600"/>
          </a:xfrm>
          <a:prstGeom prst="rect">
            <a:avLst/>
          </a:prstGeom>
        </p:spPr>
        <p:txBody>
          <a:bodyPr vert="horz" wrap="square" lIns="0" tIns="12700" rIns="0" bIns="0" rtlCol="0">
            <a:spAutoFit/>
          </a:bodyPr>
          <a:lstStyle/>
          <a:p>
            <a:pPr marL="12700">
              <a:lnSpc>
                <a:spcPct val="100000"/>
              </a:lnSpc>
              <a:spcBef>
                <a:spcPts val="100"/>
              </a:spcBef>
            </a:pPr>
            <a:r>
              <a:rPr sz="3000" spc="-5" dirty="0"/>
              <a:t>F</a:t>
            </a:r>
            <a:r>
              <a:rPr sz="2400" spc="-5" dirty="0"/>
              <a:t>LATBED</a:t>
            </a:r>
            <a:r>
              <a:rPr sz="2400" spc="125" dirty="0"/>
              <a:t> </a:t>
            </a:r>
            <a:r>
              <a:rPr sz="3000" spc="-5" dirty="0"/>
              <a:t>S</a:t>
            </a:r>
            <a:r>
              <a:rPr sz="2400" spc="-5" dirty="0"/>
              <a:t>CANNER</a:t>
            </a:r>
            <a:endParaRPr sz="2400"/>
          </a:p>
        </p:txBody>
      </p:sp>
      <p:sp>
        <p:nvSpPr>
          <p:cNvPr id="3" name="object 3"/>
          <p:cNvSpPr txBox="1"/>
          <p:nvPr/>
        </p:nvSpPr>
        <p:spPr>
          <a:xfrm>
            <a:off x="535940" y="1628898"/>
            <a:ext cx="4558665" cy="3547110"/>
          </a:xfrm>
          <a:prstGeom prst="rect">
            <a:avLst/>
          </a:prstGeom>
        </p:spPr>
        <p:txBody>
          <a:bodyPr vert="horz" wrap="square" lIns="0" tIns="12700" rIns="0" bIns="0" rtlCol="0">
            <a:spAutoFit/>
          </a:bodyPr>
          <a:lstStyle/>
          <a:p>
            <a:pPr marL="285115" marR="217804" indent="-273050">
              <a:lnSpc>
                <a:spcPct val="100000"/>
              </a:lnSpc>
              <a:spcBef>
                <a:spcPts val="100"/>
              </a:spcBef>
              <a:buClr>
                <a:srgbClr val="FE8537"/>
              </a:buClr>
              <a:buSzPct val="68750"/>
              <a:buFont typeface="Wingdings"/>
              <a:buChar char=""/>
              <a:tabLst>
                <a:tab pos="285750" algn="l"/>
              </a:tabLst>
            </a:pPr>
            <a:r>
              <a:rPr sz="2400" dirty="0">
                <a:latin typeface="Century Schoolbook"/>
                <a:cs typeface="Century Schoolbook"/>
              </a:rPr>
              <a:t>Used for </a:t>
            </a:r>
            <a:r>
              <a:rPr sz="2400" spc="-5" dirty="0">
                <a:latin typeface="Century Schoolbook"/>
                <a:cs typeface="Century Schoolbook"/>
              </a:rPr>
              <a:t>scanning most  documents, photos, and</a:t>
            </a:r>
            <a:r>
              <a:rPr sz="2400" spc="-114" dirty="0">
                <a:latin typeface="Century Schoolbook"/>
                <a:cs typeface="Century Schoolbook"/>
              </a:rPr>
              <a:t> </a:t>
            </a:r>
            <a:r>
              <a:rPr sz="2400" dirty="0">
                <a:latin typeface="Century Schoolbook"/>
                <a:cs typeface="Century Schoolbook"/>
              </a:rPr>
              <a:t>even  flat objects from a PC or  laptop.</a:t>
            </a:r>
            <a:endParaRPr sz="2400">
              <a:latin typeface="Century Schoolbook"/>
              <a:cs typeface="Century Schoolbook"/>
            </a:endParaRPr>
          </a:p>
          <a:p>
            <a:pPr marL="285115" indent="-273050">
              <a:lnSpc>
                <a:spcPct val="100000"/>
              </a:lnSpc>
              <a:spcBef>
                <a:spcPts val="605"/>
              </a:spcBef>
              <a:buClr>
                <a:srgbClr val="FE8537"/>
              </a:buClr>
              <a:buSzPct val="68750"/>
              <a:buFont typeface="Wingdings"/>
              <a:buChar char=""/>
              <a:tabLst>
                <a:tab pos="285750" algn="l"/>
              </a:tabLst>
            </a:pPr>
            <a:r>
              <a:rPr sz="2400" spc="-5" dirty="0">
                <a:latin typeface="Century Schoolbook"/>
                <a:cs typeface="Century Schoolbook"/>
              </a:rPr>
              <a:t>Flatbed </a:t>
            </a:r>
            <a:r>
              <a:rPr sz="2400" dirty="0">
                <a:latin typeface="Century Schoolbook"/>
                <a:cs typeface="Century Schoolbook"/>
              </a:rPr>
              <a:t>scanner works like</a:t>
            </a:r>
            <a:r>
              <a:rPr sz="2400" spc="-114" dirty="0">
                <a:latin typeface="Century Schoolbook"/>
                <a:cs typeface="Century Schoolbook"/>
              </a:rPr>
              <a:t> </a:t>
            </a:r>
            <a:r>
              <a:rPr sz="2400" dirty="0">
                <a:latin typeface="Century Schoolbook"/>
                <a:cs typeface="Century Schoolbook"/>
              </a:rPr>
              <a:t>a</a:t>
            </a:r>
            <a:endParaRPr sz="2400">
              <a:latin typeface="Century Schoolbook"/>
              <a:cs typeface="Century Schoolbook"/>
            </a:endParaRPr>
          </a:p>
          <a:p>
            <a:pPr marL="285115">
              <a:lnSpc>
                <a:spcPct val="100000"/>
              </a:lnSpc>
            </a:pPr>
            <a:r>
              <a:rPr sz="2400" dirty="0">
                <a:latin typeface="Century Schoolbook"/>
                <a:cs typeface="Century Schoolbook"/>
              </a:rPr>
              <a:t>copy</a:t>
            </a:r>
            <a:r>
              <a:rPr sz="2400" spc="-15" dirty="0">
                <a:latin typeface="Century Schoolbook"/>
                <a:cs typeface="Century Schoolbook"/>
              </a:rPr>
              <a:t> </a:t>
            </a:r>
            <a:r>
              <a:rPr sz="2400" spc="-5" dirty="0">
                <a:latin typeface="Century Schoolbook"/>
                <a:cs typeface="Century Schoolbook"/>
              </a:rPr>
              <a:t>machine.</a:t>
            </a:r>
            <a:endParaRPr sz="2400">
              <a:latin typeface="Century Schoolbook"/>
              <a:cs typeface="Century Schoolbook"/>
            </a:endParaRPr>
          </a:p>
          <a:p>
            <a:pPr marL="285115" marR="211454" indent="-273050">
              <a:lnSpc>
                <a:spcPct val="100000"/>
              </a:lnSpc>
              <a:spcBef>
                <a:spcPts val="600"/>
              </a:spcBef>
              <a:buClr>
                <a:srgbClr val="FE8537"/>
              </a:buClr>
              <a:buSzPct val="68750"/>
              <a:buFont typeface="Wingdings"/>
              <a:buChar char=""/>
              <a:tabLst>
                <a:tab pos="285750" algn="l"/>
              </a:tabLst>
            </a:pPr>
            <a:r>
              <a:rPr sz="2400" dirty="0">
                <a:latin typeface="Century Schoolbook"/>
                <a:cs typeface="Century Schoolbook"/>
              </a:rPr>
              <a:t>Scans </a:t>
            </a:r>
            <a:r>
              <a:rPr sz="2400" spc="-5" dirty="0">
                <a:latin typeface="Century Schoolbook"/>
                <a:cs typeface="Century Schoolbook"/>
              </a:rPr>
              <a:t>documents placed</a:t>
            </a:r>
            <a:r>
              <a:rPr sz="2400" spc="-120" dirty="0">
                <a:latin typeface="Century Schoolbook"/>
                <a:cs typeface="Century Schoolbook"/>
              </a:rPr>
              <a:t> </a:t>
            </a:r>
            <a:r>
              <a:rPr sz="2400" dirty="0">
                <a:latin typeface="Century Schoolbook"/>
                <a:cs typeface="Century Schoolbook"/>
              </a:rPr>
              <a:t>face  </a:t>
            </a:r>
            <a:r>
              <a:rPr sz="2400" spc="-5" dirty="0">
                <a:latin typeface="Century Schoolbook"/>
                <a:cs typeface="Century Schoolbook"/>
              </a:rPr>
              <a:t>down </a:t>
            </a:r>
            <a:r>
              <a:rPr sz="2400" dirty="0">
                <a:latin typeface="Century Schoolbook"/>
                <a:cs typeface="Century Schoolbook"/>
              </a:rPr>
              <a:t>on </a:t>
            </a:r>
            <a:r>
              <a:rPr sz="2400" spc="-5" dirty="0">
                <a:latin typeface="Century Schoolbook"/>
                <a:cs typeface="Century Schoolbook"/>
              </a:rPr>
              <a:t>the glass </a:t>
            </a:r>
            <a:r>
              <a:rPr sz="2400" dirty="0">
                <a:latin typeface="Century Schoolbook"/>
                <a:cs typeface="Century Schoolbook"/>
              </a:rPr>
              <a:t>(scan</a:t>
            </a:r>
            <a:r>
              <a:rPr sz="2400" spc="-95" dirty="0">
                <a:latin typeface="Century Schoolbook"/>
                <a:cs typeface="Century Schoolbook"/>
              </a:rPr>
              <a:t> </a:t>
            </a:r>
            <a:r>
              <a:rPr sz="2400" spc="-5" dirty="0">
                <a:latin typeface="Century Schoolbook"/>
                <a:cs typeface="Century Schoolbook"/>
              </a:rPr>
              <a:t>bed)</a:t>
            </a:r>
            <a:endParaRPr sz="2400">
              <a:latin typeface="Century Schoolbook"/>
              <a:cs typeface="Century Schoolbook"/>
            </a:endParaRPr>
          </a:p>
          <a:p>
            <a:pPr marL="285115" indent="-273050">
              <a:lnSpc>
                <a:spcPct val="100000"/>
              </a:lnSpc>
              <a:spcBef>
                <a:spcPts val="600"/>
              </a:spcBef>
              <a:buClr>
                <a:srgbClr val="FE8537"/>
              </a:buClr>
              <a:buSzPct val="68750"/>
              <a:buFont typeface="Wingdings"/>
              <a:buChar char=""/>
              <a:tabLst>
                <a:tab pos="285750" algn="l"/>
              </a:tabLst>
            </a:pPr>
            <a:r>
              <a:rPr sz="2400" dirty="0">
                <a:latin typeface="Century Schoolbook"/>
                <a:cs typeface="Century Schoolbook"/>
              </a:rPr>
              <a:t>Most common </a:t>
            </a:r>
            <a:r>
              <a:rPr sz="2400" spc="-5" dirty="0">
                <a:latin typeface="Century Schoolbook"/>
                <a:cs typeface="Century Schoolbook"/>
              </a:rPr>
              <a:t>type </a:t>
            </a:r>
            <a:r>
              <a:rPr sz="2400" dirty="0">
                <a:latin typeface="Century Schoolbook"/>
                <a:cs typeface="Century Schoolbook"/>
              </a:rPr>
              <a:t>of</a:t>
            </a:r>
            <a:r>
              <a:rPr sz="2400" spc="-75" dirty="0">
                <a:latin typeface="Century Schoolbook"/>
                <a:cs typeface="Century Schoolbook"/>
              </a:rPr>
              <a:t> </a:t>
            </a:r>
            <a:r>
              <a:rPr sz="2400" spc="-5" dirty="0">
                <a:latin typeface="Century Schoolbook"/>
                <a:cs typeface="Century Schoolbook"/>
              </a:rPr>
              <a:t>scanner.</a:t>
            </a:r>
            <a:endParaRPr sz="2400">
              <a:latin typeface="Century Schoolbook"/>
              <a:cs typeface="Century Schoolbook"/>
            </a:endParaRPr>
          </a:p>
        </p:txBody>
      </p:sp>
      <p:sp>
        <p:nvSpPr>
          <p:cNvPr id="4" name="object 4"/>
          <p:cNvSpPr/>
          <p:nvPr/>
        </p:nvSpPr>
        <p:spPr>
          <a:xfrm>
            <a:off x="5638800" y="1752600"/>
            <a:ext cx="2289176" cy="2557400"/>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44</a:t>
            </a:fld>
            <a:endParaRPr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896234"/>
            <a:ext cx="3672840" cy="482600"/>
          </a:xfrm>
          <a:prstGeom prst="rect">
            <a:avLst/>
          </a:prstGeom>
        </p:spPr>
        <p:txBody>
          <a:bodyPr vert="horz" wrap="square" lIns="0" tIns="12700" rIns="0" bIns="0" rtlCol="0">
            <a:spAutoFit/>
          </a:bodyPr>
          <a:lstStyle/>
          <a:p>
            <a:pPr marL="12700">
              <a:lnSpc>
                <a:spcPct val="100000"/>
              </a:lnSpc>
              <a:spcBef>
                <a:spcPts val="100"/>
              </a:spcBef>
            </a:pPr>
            <a:r>
              <a:rPr sz="3000" spc="-5" dirty="0"/>
              <a:t>S</a:t>
            </a:r>
            <a:r>
              <a:rPr sz="2400" spc="-5" dirty="0"/>
              <a:t>HEET</a:t>
            </a:r>
            <a:r>
              <a:rPr sz="3000" spc="-5" dirty="0"/>
              <a:t>-</a:t>
            </a:r>
            <a:r>
              <a:rPr sz="2400" spc="-5" dirty="0"/>
              <a:t>FED</a:t>
            </a:r>
            <a:r>
              <a:rPr sz="2400" spc="130" dirty="0"/>
              <a:t> </a:t>
            </a:r>
            <a:r>
              <a:rPr sz="3000" spc="-5" dirty="0"/>
              <a:t>S</a:t>
            </a:r>
            <a:r>
              <a:rPr sz="2400" spc="-5" dirty="0"/>
              <a:t>CANNER</a:t>
            </a:r>
            <a:endParaRPr sz="2400"/>
          </a:p>
        </p:txBody>
      </p:sp>
      <p:sp>
        <p:nvSpPr>
          <p:cNvPr id="3" name="object 3"/>
          <p:cNvSpPr txBox="1"/>
          <p:nvPr/>
        </p:nvSpPr>
        <p:spPr>
          <a:xfrm>
            <a:off x="535940" y="1628898"/>
            <a:ext cx="4341495" cy="3181350"/>
          </a:xfrm>
          <a:prstGeom prst="rect">
            <a:avLst/>
          </a:prstGeom>
        </p:spPr>
        <p:txBody>
          <a:bodyPr vert="horz" wrap="square" lIns="0" tIns="12700" rIns="0" bIns="0" rtlCol="0">
            <a:spAutoFit/>
          </a:bodyPr>
          <a:lstStyle/>
          <a:p>
            <a:pPr marL="285115" marR="5080" indent="-273050">
              <a:lnSpc>
                <a:spcPct val="100000"/>
              </a:lnSpc>
              <a:spcBef>
                <a:spcPts val="100"/>
              </a:spcBef>
              <a:buClr>
                <a:srgbClr val="FE8537"/>
              </a:buClr>
              <a:buSzPct val="68750"/>
              <a:buFont typeface="Wingdings"/>
              <a:buChar char=""/>
              <a:tabLst>
                <a:tab pos="285750" algn="l"/>
              </a:tabLst>
            </a:pPr>
            <a:r>
              <a:rPr sz="2400" dirty="0">
                <a:latin typeface="Century Schoolbook"/>
                <a:cs typeface="Century Schoolbook"/>
              </a:rPr>
              <a:t>More </a:t>
            </a:r>
            <a:r>
              <a:rPr sz="2400" spc="-5" dirty="0">
                <a:latin typeface="Century Schoolbook"/>
                <a:cs typeface="Century Schoolbook"/>
              </a:rPr>
              <a:t>portable than </a:t>
            </a:r>
            <a:r>
              <a:rPr sz="2400" dirty="0">
                <a:latin typeface="Century Schoolbook"/>
                <a:cs typeface="Century Schoolbook"/>
              </a:rPr>
              <a:t>a</a:t>
            </a:r>
            <a:r>
              <a:rPr sz="2400" spc="-120" dirty="0">
                <a:latin typeface="Century Schoolbook"/>
                <a:cs typeface="Century Schoolbook"/>
              </a:rPr>
              <a:t> </a:t>
            </a:r>
            <a:r>
              <a:rPr sz="2400" dirty="0">
                <a:latin typeface="Century Schoolbook"/>
                <a:cs typeface="Century Schoolbook"/>
              </a:rPr>
              <a:t>flatbed  </a:t>
            </a:r>
            <a:r>
              <a:rPr sz="2400" spc="-5" dirty="0">
                <a:latin typeface="Century Schoolbook"/>
                <a:cs typeface="Century Schoolbook"/>
              </a:rPr>
              <a:t>scanner.</a:t>
            </a:r>
            <a:endParaRPr sz="2400">
              <a:latin typeface="Century Schoolbook"/>
              <a:cs typeface="Century Schoolbook"/>
            </a:endParaRPr>
          </a:p>
          <a:p>
            <a:pPr marL="285115" marR="823594" indent="-273050">
              <a:lnSpc>
                <a:spcPct val="100000"/>
              </a:lnSpc>
              <a:spcBef>
                <a:spcPts val="600"/>
              </a:spcBef>
              <a:buClr>
                <a:srgbClr val="FE8537"/>
              </a:buClr>
              <a:buSzPct val="68750"/>
              <a:buFont typeface="Wingdings"/>
              <a:buChar char=""/>
              <a:tabLst>
                <a:tab pos="285750" algn="l"/>
              </a:tabLst>
            </a:pPr>
            <a:r>
              <a:rPr sz="2400" dirty="0">
                <a:latin typeface="Century Schoolbook"/>
                <a:cs typeface="Century Schoolbook"/>
              </a:rPr>
              <a:t>Used </a:t>
            </a:r>
            <a:r>
              <a:rPr sz="2400" spc="-5" dirty="0">
                <a:latin typeface="Century Schoolbook"/>
                <a:cs typeface="Century Schoolbook"/>
              </a:rPr>
              <a:t>to </a:t>
            </a:r>
            <a:r>
              <a:rPr sz="2400" dirty="0">
                <a:latin typeface="Century Schoolbook"/>
                <a:cs typeface="Century Schoolbook"/>
              </a:rPr>
              <a:t>scan </a:t>
            </a:r>
            <a:r>
              <a:rPr sz="2400" spc="-5" dirty="0">
                <a:latin typeface="Century Schoolbook"/>
                <a:cs typeface="Century Schoolbook"/>
              </a:rPr>
              <a:t>paper  documents and</a:t>
            </a:r>
            <a:r>
              <a:rPr sz="2400" spc="-110" dirty="0">
                <a:latin typeface="Century Schoolbook"/>
                <a:cs typeface="Century Schoolbook"/>
              </a:rPr>
              <a:t> </a:t>
            </a:r>
            <a:r>
              <a:rPr sz="2400" spc="-5" dirty="0">
                <a:latin typeface="Century Schoolbook"/>
                <a:cs typeface="Century Schoolbook"/>
              </a:rPr>
              <a:t>photos.</a:t>
            </a:r>
            <a:endParaRPr sz="2400">
              <a:latin typeface="Century Schoolbook"/>
              <a:cs typeface="Century Schoolbook"/>
            </a:endParaRPr>
          </a:p>
          <a:p>
            <a:pPr marL="285115" indent="-273050">
              <a:lnSpc>
                <a:spcPct val="100000"/>
              </a:lnSpc>
              <a:spcBef>
                <a:spcPts val="605"/>
              </a:spcBef>
              <a:buClr>
                <a:srgbClr val="FE8537"/>
              </a:buClr>
              <a:buSzPct val="68750"/>
              <a:buFont typeface="Wingdings"/>
              <a:buChar char=""/>
              <a:tabLst>
                <a:tab pos="285750" algn="l"/>
              </a:tabLst>
            </a:pPr>
            <a:r>
              <a:rPr sz="2400" spc="-5" dirty="0">
                <a:latin typeface="Century Schoolbook"/>
                <a:cs typeface="Century Schoolbook"/>
              </a:rPr>
              <a:t>The paper moves</a:t>
            </a:r>
            <a:r>
              <a:rPr sz="2400" spc="-40" dirty="0">
                <a:latin typeface="Century Schoolbook"/>
                <a:cs typeface="Century Schoolbook"/>
              </a:rPr>
              <a:t> </a:t>
            </a:r>
            <a:r>
              <a:rPr sz="2400" spc="-5" dirty="0">
                <a:latin typeface="Century Schoolbook"/>
                <a:cs typeface="Century Schoolbook"/>
              </a:rPr>
              <a:t>through</a:t>
            </a:r>
            <a:endParaRPr sz="2400">
              <a:latin typeface="Century Schoolbook"/>
              <a:cs typeface="Century Schoolbook"/>
            </a:endParaRPr>
          </a:p>
          <a:p>
            <a:pPr marL="285115">
              <a:lnSpc>
                <a:spcPct val="100000"/>
              </a:lnSpc>
            </a:pPr>
            <a:r>
              <a:rPr sz="2400" spc="-5" dirty="0">
                <a:latin typeface="Century Schoolbook"/>
                <a:cs typeface="Century Schoolbook"/>
              </a:rPr>
              <a:t>the</a:t>
            </a:r>
            <a:r>
              <a:rPr sz="2400" spc="-15" dirty="0">
                <a:latin typeface="Century Schoolbook"/>
                <a:cs typeface="Century Schoolbook"/>
              </a:rPr>
              <a:t> </a:t>
            </a:r>
            <a:r>
              <a:rPr sz="2400" spc="-5" dirty="0">
                <a:latin typeface="Century Schoolbook"/>
                <a:cs typeface="Century Schoolbook"/>
              </a:rPr>
              <a:t>scanner.</a:t>
            </a:r>
            <a:endParaRPr sz="2400">
              <a:latin typeface="Century Schoolbook"/>
              <a:cs typeface="Century Schoolbook"/>
            </a:endParaRPr>
          </a:p>
          <a:p>
            <a:pPr marL="285115" marR="134620" indent="-273050">
              <a:lnSpc>
                <a:spcPct val="100000"/>
              </a:lnSpc>
              <a:spcBef>
                <a:spcPts val="600"/>
              </a:spcBef>
              <a:buClr>
                <a:srgbClr val="FE8537"/>
              </a:buClr>
              <a:buSzPct val="68750"/>
              <a:buFont typeface="Wingdings"/>
              <a:buChar char=""/>
              <a:tabLst>
                <a:tab pos="285750" algn="l"/>
              </a:tabLst>
            </a:pPr>
            <a:r>
              <a:rPr sz="2400" dirty="0">
                <a:latin typeface="Century Schoolbook"/>
                <a:cs typeface="Century Schoolbook"/>
              </a:rPr>
              <a:t>Usually </a:t>
            </a:r>
            <a:r>
              <a:rPr sz="2400" spc="-5" dirty="0">
                <a:latin typeface="Century Schoolbook"/>
                <a:cs typeface="Century Schoolbook"/>
              </a:rPr>
              <a:t>smaller than </a:t>
            </a:r>
            <a:r>
              <a:rPr sz="2400" dirty="0">
                <a:latin typeface="Century Schoolbook"/>
                <a:cs typeface="Century Schoolbook"/>
              </a:rPr>
              <a:t>a</a:t>
            </a:r>
            <a:r>
              <a:rPr sz="2400" spc="-120" dirty="0">
                <a:latin typeface="Century Schoolbook"/>
                <a:cs typeface="Century Schoolbook"/>
              </a:rPr>
              <a:t> </a:t>
            </a:r>
            <a:r>
              <a:rPr sz="2400" dirty="0">
                <a:latin typeface="Century Schoolbook"/>
                <a:cs typeface="Century Schoolbook"/>
              </a:rPr>
              <a:t>flat-  </a:t>
            </a:r>
            <a:r>
              <a:rPr sz="2400" spc="-5" dirty="0">
                <a:latin typeface="Century Schoolbook"/>
                <a:cs typeface="Century Schoolbook"/>
              </a:rPr>
              <a:t>bed and</a:t>
            </a:r>
            <a:r>
              <a:rPr sz="2400" spc="-20" dirty="0">
                <a:latin typeface="Century Schoolbook"/>
                <a:cs typeface="Century Schoolbook"/>
              </a:rPr>
              <a:t> </a:t>
            </a:r>
            <a:r>
              <a:rPr sz="2400" spc="-5" dirty="0">
                <a:latin typeface="Century Schoolbook"/>
                <a:cs typeface="Century Schoolbook"/>
              </a:rPr>
              <a:t>portable.</a:t>
            </a:r>
            <a:endParaRPr sz="2400">
              <a:latin typeface="Century Schoolbook"/>
              <a:cs typeface="Century Schoolbook"/>
            </a:endParaRPr>
          </a:p>
        </p:txBody>
      </p:sp>
      <p:grpSp>
        <p:nvGrpSpPr>
          <p:cNvPr id="4" name="object 4"/>
          <p:cNvGrpSpPr/>
          <p:nvPr/>
        </p:nvGrpSpPr>
        <p:grpSpPr>
          <a:xfrm>
            <a:off x="5029200" y="1143000"/>
            <a:ext cx="3371850" cy="4686300"/>
            <a:chOff x="5029200" y="1143000"/>
            <a:chExt cx="3371850" cy="4686300"/>
          </a:xfrm>
        </p:grpSpPr>
        <p:sp>
          <p:nvSpPr>
            <p:cNvPr id="5" name="object 5"/>
            <p:cNvSpPr/>
            <p:nvPr/>
          </p:nvSpPr>
          <p:spPr>
            <a:xfrm>
              <a:off x="6019800" y="1143000"/>
              <a:ext cx="2381250" cy="238125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5029200" y="3276600"/>
              <a:ext cx="2552700" cy="2552700"/>
            </a:xfrm>
            <a:prstGeom prst="rect">
              <a:avLst/>
            </a:prstGeom>
            <a:blipFill>
              <a:blip r:embed="rId3" cstate="print"/>
              <a:stretch>
                <a:fillRect/>
              </a:stretch>
            </a:blipFill>
          </p:spPr>
          <p:txBody>
            <a:bodyPr wrap="square" lIns="0" tIns="0" rIns="0" bIns="0" rtlCol="0"/>
            <a:lstStyle/>
            <a:p>
              <a:endParaRPr/>
            </a:p>
          </p:txBody>
        </p:sp>
      </p:grpSp>
      <p:sp>
        <p:nvSpPr>
          <p:cNvPr id="7" name="object 7"/>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45</a:t>
            </a:fld>
            <a:endParaRPr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896234"/>
            <a:ext cx="3685540" cy="482600"/>
          </a:xfrm>
          <a:prstGeom prst="rect">
            <a:avLst/>
          </a:prstGeom>
        </p:spPr>
        <p:txBody>
          <a:bodyPr vert="horz" wrap="square" lIns="0" tIns="12700" rIns="0" bIns="0" rtlCol="0">
            <a:spAutoFit/>
          </a:bodyPr>
          <a:lstStyle/>
          <a:p>
            <a:pPr marL="12700">
              <a:lnSpc>
                <a:spcPct val="100000"/>
              </a:lnSpc>
              <a:spcBef>
                <a:spcPts val="100"/>
              </a:spcBef>
            </a:pPr>
            <a:r>
              <a:rPr sz="3000" spc="-5" dirty="0"/>
              <a:t>H</a:t>
            </a:r>
            <a:r>
              <a:rPr sz="2400" spc="-5" dirty="0"/>
              <a:t>ANDHELD</a:t>
            </a:r>
            <a:r>
              <a:rPr sz="2400" spc="105" dirty="0"/>
              <a:t> </a:t>
            </a:r>
            <a:r>
              <a:rPr sz="3000" spc="-5" dirty="0"/>
              <a:t>S</a:t>
            </a:r>
            <a:r>
              <a:rPr sz="2400" spc="-5" dirty="0"/>
              <a:t>CANNER</a:t>
            </a:r>
            <a:endParaRPr sz="2400"/>
          </a:p>
        </p:txBody>
      </p:sp>
      <p:sp>
        <p:nvSpPr>
          <p:cNvPr id="3" name="object 3"/>
          <p:cNvSpPr txBox="1"/>
          <p:nvPr/>
        </p:nvSpPr>
        <p:spPr>
          <a:xfrm>
            <a:off x="535940" y="1628898"/>
            <a:ext cx="3981450" cy="3623310"/>
          </a:xfrm>
          <a:prstGeom prst="rect">
            <a:avLst/>
          </a:prstGeom>
        </p:spPr>
        <p:txBody>
          <a:bodyPr vert="horz" wrap="square" lIns="0" tIns="12700" rIns="0" bIns="0" rtlCol="0">
            <a:spAutoFit/>
          </a:bodyPr>
          <a:lstStyle/>
          <a:p>
            <a:pPr marL="285115" marR="5080" indent="-273050">
              <a:lnSpc>
                <a:spcPct val="100000"/>
              </a:lnSpc>
              <a:spcBef>
                <a:spcPts val="100"/>
              </a:spcBef>
              <a:buClr>
                <a:srgbClr val="FE8537"/>
              </a:buClr>
              <a:buSzPct val="68750"/>
              <a:buFont typeface="Wingdings"/>
              <a:buChar char=""/>
              <a:tabLst>
                <a:tab pos="285750" algn="l"/>
              </a:tabLst>
            </a:pPr>
            <a:r>
              <a:rPr sz="2400" dirty="0">
                <a:latin typeface="Century Schoolbook"/>
                <a:cs typeface="Century Schoolbook"/>
              </a:rPr>
              <a:t>Smaller </a:t>
            </a:r>
            <a:r>
              <a:rPr sz="2400" spc="-5" dirty="0">
                <a:latin typeface="Century Schoolbook"/>
                <a:cs typeface="Century Schoolbook"/>
              </a:rPr>
              <a:t>than the</a:t>
            </a:r>
            <a:r>
              <a:rPr sz="2400" spc="-90" dirty="0">
                <a:latin typeface="Century Schoolbook"/>
                <a:cs typeface="Century Schoolbook"/>
              </a:rPr>
              <a:t> </a:t>
            </a:r>
            <a:r>
              <a:rPr sz="2400" spc="-5" dirty="0">
                <a:latin typeface="Century Schoolbook"/>
                <a:cs typeface="Century Schoolbook"/>
              </a:rPr>
              <a:t>previous  two</a:t>
            </a:r>
            <a:r>
              <a:rPr sz="2400" spc="-10" dirty="0">
                <a:latin typeface="Century Schoolbook"/>
                <a:cs typeface="Century Schoolbook"/>
              </a:rPr>
              <a:t> </a:t>
            </a:r>
            <a:r>
              <a:rPr sz="2400" dirty="0">
                <a:latin typeface="Century Schoolbook"/>
                <a:cs typeface="Century Schoolbook"/>
              </a:rPr>
              <a:t>scanners.</a:t>
            </a:r>
            <a:endParaRPr sz="2400">
              <a:latin typeface="Century Schoolbook"/>
              <a:cs typeface="Century Schoolbook"/>
            </a:endParaRPr>
          </a:p>
          <a:p>
            <a:pPr>
              <a:lnSpc>
                <a:spcPct val="100000"/>
              </a:lnSpc>
              <a:spcBef>
                <a:spcPts val="55"/>
              </a:spcBef>
              <a:buClr>
                <a:srgbClr val="FE8537"/>
              </a:buClr>
              <a:buFont typeface="Wingdings"/>
              <a:buChar char=""/>
            </a:pPr>
            <a:endParaRPr sz="3350">
              <a:latin typeface="Century Schoolbook"/>
              <a:cs typeface="Century Schoolbook"/>
            </a:endParaRPr>
          </a:p>
          <a:p>
            <a:pPr marL="285115" marR="281940" indent="-273050">
              <a:lnSpc>
                <a:spcPct val="100000"/>
              </a:lnSpc>
              <a:buClr>
                <a:srgbClr val="FE8537"/>
              </a:buClr>
              <a:buSzPct val="68750"/>
              <a:buFont typeface="Wingdings"/>
              <a:buChar char=""/>
              <a:tabLst>
                <a:tab pos="285750" algn="l"/>
              </a:tabLst>
            </a:pPr>
            <a:r>
              <a:rPr sz="2400" dirty="0">
                <a:latin typeface="Century Schoolbook"/>
                <a:cs typeface="Century Schoolbook"/>
              </a:rPr>
              <a:t>The user </a:t>
            </a:r>
            <a:r>
              <a:rPr sz="2400" spc="-5" dirty="0">
                <a:latin typeface="Century Schoolbook"/>
                <a:cs typeface="Century Schoolbook"/>
              </a:rPr>
              <a:t>must move</a:t>
            </a:r>
            <a:r>
              <a:rPr sz="2400" spc="-120" dirty="0">
                <a:latin typeface="Century Schoolbook"/>
                <a:cs typeface="Century Schoolbook"/>
              </a:rPr>
              <a:t> </a:t>
            </a:r>
            <a:r>
              <a:rPr sz="2400" spc="-5" dirty="0">
                <a:latin typeface="Century Schoolbook"/>
                <a:cs typeface="Century Schoolbook"/>
              </a:rPr>
              <a:t>the  scanner across the  document.</a:t>
            </a:r>
            <a:endParaRPr sz="2400">
              <a:latin typeface="Century Schoolbook"/>
              <a:cs typeface="Century Schoolbook"/>
            </a:endParaRPr>
          </a:p>
          <a:p>
            <a:pPr>
              <a:lnSpc>
                <a:spcPct val="100000"/>
              </a:lnSpc>
              <a:spcBef>
                <a:spcPts val="55"/>
              </a:spcBef>
              <a:buClr>
                <a:srgbClr val="FE8537"/>
              </a:buClr>
              <a:buFont typeface="Wingdings"/>
              <a:buChar char=""/>
            </a:pPr>
            <a:endParaRPr sz="3350">
              <a:latin typeface="Century Schoolbook"/>
              <a:cs typeface="Century Schoolbook"/>
            </a:endParaRPr>
          </a:p>
          <a:p>
            <a:pPr marL="285115" indent="-273050">
              <a:lnSpc>
                <a:spcPct val="100000"/>
              </a:lnSpc>
              <a:buClr>
                <a:srgbClr val="FE8537"/>
              </a:buClr>
              <a:buSzPct val="68750"/>
              <a:buFont typeface="Wingdings"/>
              <a:buChar char=""/>
              <a:tabLst>
                <a:tab pos="285750" algn="l"/>
              </a:tabLst>
            </a:pPr>
            <a:r>
              <a:rPr sz="2400" spc="-5" dirty="0">
                <a:latin typeface="Century Schoolbook"/>
                <a:cs typeface="Century Schoolbook"/>
              </a:rPr>
              <a:t>Image quality </a:t>
            </a:r>
            <a:r>
              <a:rPr sz="2400" dirty="0">
                <a:latin typeface="Century Schoolbook"/>
                <a:cs typeface="Century Schoolbook"/>
              </a:rPr>
              <a:t>us</a:t>
            </a:r>
            <a:r>
              <a:rPr sz="2400" spc="-35" dirty="0">
                <a:latin typeface="Century Schoolbook"/>
                <a:cs typeface="Century Schoolbook"/>
              </a:rPr>
              <a:t> </a:t>
            </a:r>
            <a:r>
              <a:rPr sz="2400" spc="-5" dirty="0">
                <a:latin typeface="Century Schoolbook"/>
                <a:cs typeface="Century Schoolbook"/>
              </a:rPr>
              <a:t>usually</a:t>
            </a:r>
            <a:endParaRPr sz="2400">
              <a:latin typeface="Century Schoolbook"/>
              <a:cs typeface="Century Schoolbook"/>
            </a:endParaRPr>
          </a:p>
          <a:p>
            <a:pPr marL="285115">
              <a:lnSpc>
                <a:spcPct val="100000"/>
              </a:lnSpc>
            </a:pPr>
            <a:r>
              <a:rPr sz="2400" dirty="0">
                <a:latin typeface="Century Schoolbook"/>
                <a:cs typeface="Century Schoolbook"/>
              </a:rPr>
              <a:t>lower.</a:t>
            </a:r>
            <a:endParaRPr sz="2400">
              <a:latin typeface="Century Schoolbook"/>
              <a:cs typeface="Century Schoolbook"/>
            </a:endParaRPr>
          </a:p>
        </p:txBody>
      </p:sp>
      <p:sp>
        <p:nvSpPr>
          <p:cNvPr id="4" name="object 4"/>
          <p:cNvSpPr/>
          <p:nvPr/>
        </p:nvSpPr>
        <p:spPr>
          <a:xfrm>
            <a:off x="4572000" y="2209800"/>
            <a:ext cx="3886200" cy="3048000"/>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46</a:t>
            </a:fld>
            <a:endParaRPr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896234"/>
            <a:ext cx="2799715" cy="482600"/>
          </a:xfrm>
          <a:prstGeom prst="rect">
            <a:avLst/>
          </a:prstGeom>
        </p:spPr>
        <p:txBody>
          <a:bodyPr vert="horz" wrap="square" lIns="0" tIns="12700" rIns="0" bIns="0" rtlCol="0">
            <a:spAutoFit/>
          </a:bodyPr>
          <a:lstStyle/>
          <a:p>
            <a:pPr marL="12700">
              <a:lnSpc>
                <a:spcPct val="100000"/>
              </a:lnSpc>
              <a:spcBef>
                <a:spcPts val="100"/>
              </a:spcBef>
            </a:pPr>
            <a:r>
              <a:rPr sz="3000" spc="-5" dirty="0"/>
              <a:t>D</a:t>
            </a:r>
            <a:r>
              <a:rPr sz="2400" spc="-5" dirty="0"/>
              <a:t>RUM</a:t>
            </a:r>
            <a:r>
              <a:rPr sz="2400" spc="95" dirty="0"/>
              <a:t> </a:t>
            </a:r>
            <a:r>
              <a:rPr sz="3000" spc="-5" dirty="0"/>
              <a:t>S</a:t>
            </a:r>
            <a:r>
              <a:rPr sz="2400" spc="-5" dirty="0"/>
              <a:t>CANNER</a:t>
            </a:r>
            <a:endParaRPr sz="2400"/>
          </a:p>
        </p:txBody>
      </p:sp>
      <p:sp>
        <p:nvSpPr>
          <p:cNvPr id="3" name="object 3"/>
          <p:cNvSpPr txBox="1"/>
          <p:nvPr/>
        </p:nvSpPr>
        <p:spPr>
          <a:xfrm>
            <a:off x="535940" y="1628898"/>
            <a:ext cx="3717925" cy="3257550"/>
          </a:xfrm>
          <a:prstGeom prst="rect">
            <a:avLst/>
          </a:prstGeom>
        </p:spPr>
        <p:txBody>
          <a:bodyPr vert="horz" wrap="square" lIns="0" tIns="12700" rIns="0" bIns="0" rtlCol="0">
            <a:spAutoFit/>
          </a:bodyPr>
          <a:lstStyle/>
          <a:p>
            <a:pPr marL="285115" marR="171450" indent="-273050">
              <a:lnSpc>
                <a:spcPct val="100000"/>
              </a:lnSpc>
              <a:spcBef>
                <a:spcPts val="100"/>
              </a:spcBef>
              <a:buClr>
                <a:srgbClr val="FE8537"/>
              </a:buClr>
              <a:buSzPct val="68750"/>
              <a:buFont typeface="Wingdings"/>
              <a:buChar char=""/>
              <a:tabLst>
                <a:tab pos="285750" algn="l"/>
              </a:tabLst>
            </a:pPr>
            <a:r>
              <a:rPr sz="2400" dirty="0">
                <a:latin typeface="Century Schoolbook"/>
                <a:cs typeface="Century Schoolbook"/>
              </a:rPr>
              <a:t>Used </a:t>
            </a:r>
            <a:r>
              <a:rPr sz="2400" spc="-5" dirty="0">
                <a:latin typeface="Century Schoolbook"/>
                <a:cs typeface="Century Schoolbook"/>
              </a:rPr>
              <a:t>by the</a:t>
            </a:r>
            <a:r>
              <a:rPr sz="2400" spc="-114" dirty="0">
                <a:latin typeface="Century Schoolbook"/>
                <a:cs typeface="Century Schoolbook"/>
              </a:rPr>
              <a:t> </a:t>
            </a:r>
            <a:r>
              <a:rPr sz="2400" spc="-5" dirty="0">
                <a:latin typeface="Century Schoolbook"/>
                <a:cs typeface="Century Schoolbook"/>
              </a:rPr>
              <a:t>publishing  industry.</a:t>
            </a:r>
            <a:endParaRPr sz="2400">
              <a:latin typeface="Century Schoolbook"/>
              <a:cs typeface="Century Schoolbook"/>
            </a:endParaRPr>
          </a:p>
          <a:p>
            <a:pPr>
              <a:lnSpc>
                <a:spcPct val="100000"/>
              </a:lnSpc>
              <a:spcBef>
                <a:spcPts val="55"/>
              </a:spcBef>
              <a:buClr>
                <a:srgbClr val="FE8537"/>
              </a:buClr>
              <a:buFont typeface="Wingdings"/>
              <a:buChar char=""/>
            </a:pPr>
            <a:endParaRPr sz="3350">
              <a:latin typeface="Century Schoolbook"/>
              <a:cs typeface="Century Schoolbook"/>
            </a:endParaRPr>
          </a:p>
          <a:p>
            <a:pPr marL="285115" marR="5080" indent="-273050">
              <a:lnSpc>
                <a:spcPct val="100000"/>
              </a:lnSpc>
              <a:buClr>
                <a:srgbClr val="FE8537"/>
              </a:buClr>
              <a:buSzPct val="68750"/>
              <a:buFont typeface="Wingdings"/>
              <a:buChar char=""/>
              <a:tabLst>
                <a:tab pos="285750" algn="l"/>
              </a:tabLst>
            </a:pPr>
            <a:r>
              <a:rPr sz="2400" dirty="0">
                <a:latin typeface="Century Schoolbook"/>
                <a:cs typeface="Century Schoolbook"/>
              </a:rPr>
              <a:t>Document is </a:t>
            </a:r>
            <a:r>
              <a:rPr sz="2400" spc="-5" dirty="0">
                <a:latin typeface="Century Schoolbook"/>
                <a:cs typeface="Century Schoolbook"/>
              </a:rPr>
              <a:t>placed </a:t>
            </a:r>
            <a:r>
              <a:rPr sz="2400" dirty="0">
                <a:latin typeface="Century Schoolbook"/>
                <a:cs typeface="Century Schoolbook"/>
              </a:rPr>
              <a:t>on</a:t>
            </a:r>
            <a:r>
              <a:rPr sz="2400" spc="-155" dirty="0">
                <a:latin typeface="Century Schoolbook"/>
                <a:cs typeface="Century Schoolbook"/>
              </a:rPr>
              <a:t> </a:t>
            </a:r>
            <a:r>
              <a:rPr sz="2400" dirty="0">
                <a:latin typeface="Century Schoolbook"/>
                <a:cs typeface="Century Schoolbook"/>
              </a:rPr>
              <a:t>a  </a:t>
            </a:r>
            <a:r>
              <a:rPr sz="2400" spc="-5" dirty="0">
                <a:latin typeface="Century Schoolbook"/>
                <a:cs typeface="Century Schoolbook"/>
              </a:rPr>
              <a:t>glass</a:t>
            </a:r>
            <a:r>
              <a:rPr sz="2400" spc="-10" dirty="0">
                <a:latin typeface="Century Schoolbook"/>
                <a:cs typeface="Century Schoolbook"/>
              </a:rPr>
              <a:t> </a:t>
            </a:r>
            <a:r>
              <a:rPr sz="2400" spc="-5" dirty="0">
                <a:latin typeface="Century Schoolbook"/>
                <a:cs typeface="Century Schoolbook"/>
              </a:rPr>
              <a:t>cylinder.</a:t>
            </a:r>
            <a:endParaRPr sz="2400">
              <a:latin typeface="Century Schoolbook"/>
              <a:cs typeface="Century Schoolbook"/>
            </a:endParaRPr>
          </a:p>
          <a:p>
            <a:pPr>
              <a:lnSpc>
                <a:spcPct val="100000"/>
              </a:lnSpc>
              <a:spcBef>
                <a:spcPts val="55"/>
              </a:spcBef>
              <a:buClr>
                <a:srgbClr val="FE8537"/>
              </a:buClr>
              <a:buFont typeface="Wingdings"/>
              <a:buChar char=""/>
            </a:pPr>
            <a:endParaRPr sz="3350">
              <a:latin typeface="Century Schoolbook"/>
              <a:cs typeface="Century Schoolbook"/>
            </a:endParaRPr>
          </a:p>
          <a:p>
            <a:pPr marL="285115" marR="567055" indent="-273050">
              <a:lnSpc>
                <a:spcPct val="100000"/>
              </a:lnSpc>
              <a:buClr>
                <a:srgbClr val="FE8537"/>
              </a:buClr>
              <a:buSzPct val="68750"/>
              <a:buFont typeface="Wingdings"/>
              <a:buChar char=""/>
              <a:tabLst>
                <a:tab pos="285750" algn="l"/>
              </a:tabLst>
            </a:pPr>
            <a:r>
              <a:rPr sz="2400" dirty="0">
                <a:latin typeface="Century Schoolbook"/>
                <a:cs typeface="Century Schoolbook"/>
              </a:rPr>
              <a:t>Generates </a:t>
            </a:r>
            <a:r>
              <a:rPr sz="2400" spc="-5" dirty="0">
                <a:latin typeface="Century Schoolbook"/>
                <a:cs typeface="Century Schoolbook"/>
              </a:rPr>
              <a:t>very</a:t>
            </a:r>
            <a:r>
              <a:rPr sz="2400" spc="-114" dirty="0">
                <a:latin typeface="Century Schoolbook"/>
                <a:cs typeface="Century Schoolbook"/>
              </a:rPr>
              <a:t> </a:t>
            </a:r>
            <a:r>
              <a:rPr sz="2400" spc="-5" dirty="0">
                <a:latin typeface="Century Schoolbook"/>
                <a:cs typeface="Century Schoolbook"/>
              </a:rPr>
              <a:t>high  quality</a:t>
            </a:r>
            <a:r>
              <a:rPr sz="2400" spc="-25" dirty="0">
                <a:latin typeface="Century Schoolbook"/>
                <a:cs typeface="Century Schoolbook"/>
              </a:rPr>
              <a:t> </a:t>
            </a:r>
            <a:r>
              <a:rPr sz="2400" dirty="0">
                <a:latin typeface="Century Schoolbook"/>
                <a:cs typeface="Century Schoolbook"/>
              </a:rPr>
              <a:t>scans.</a:t>
            </a:r>
            <a:endParaRPr sz="2400">
              <a:latin typeface="Century Schoolbook"/>
              <a:cs typeface="Century Schoolbook"/>
            </a:endParaRPr>
          </a:p>
        </p:txBody>
      </p:sp>
      <p:sp>
        <p:nvSpPr>
          <p:cNvPr id="4" name="object 4"/>
          <p:cNvSpPr/>
          <p:nvPr/>
        </p:nvSpPr>
        <p:spPr>
          <a:xfrm>
            <a:off x="4343400" y="1828800"/>
            <a:ext cx="4267200" cy="2559048"/>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47</a:t>
            </a:fld>
            <a:endParaRPr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896234"/>
            <a:ext cx="3589654" cy="482600"/>
          </a:xfrm>
          <a:prstGeom prst="rect">
            <a:avLst/>
          </a:prstGeom>
        </p:spPr>
        <p:txBody>
          <a:bodyPr vert="horz" wrap="square" lIns="0" tIns="12700" rIns="0" bIns="0" rtlCol="0">
            <a:spAutoFit/>
          </a:bodyPr>
          <a:lstStyle/>
          <a:p>
            <a:pPr marL="12700">
              <a:lnSpc>
                <a:spcPct val="100000"/>
              </a:lnSpc>
              <a:spcBef>
                <a:spcPts val="100"/>
              </a:spcBef>
            </a:pPr>
            <a:r>
              <a:rPr sz="3000" spc="-5" dirty="0"/>
              <a:t>S</a:t>
            </a:r>
            <a:r>
              <a:rPr sz="2400" spc="-5" dirty="0"/>
              <a:t>CANNER</a:t>
            </a:r>
            <a:r>
              <a:rPr sz="2400" spc="110" dirty="0"/>
              <a:t> </a:t>
            </a:r>
            <a:r>
              <a:rPr sz="3000" spc="-5" dirty="0"/>
              <a:t>S</a:t>
            </a:r>
            <a:r>
              <a:rPr sz="2400" spc="-5" dirty="0"/>
              <a:t>OFTWARE</a:t>
            </a:r>
            <a:endParaRPr sz="2400"/>
          </a:p>
        </p:txBody>
      </p:sp>
      <p:sp>
        <p:nvSpPr>
          <p:cNvPr id="4" name="object 4"/>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48</a:t>
            </a:fld>
            <a:endParaRPr dirty="0"/>
          </a:p>
        </p:txBody>
      </p:sp>
      <p:sp>
        <p:nvSpPr>
          <p:cNvPr id="3" name="object 3"/>
          <p:cNvSpPr txBox="1"/>
          <p:nvPr/>
        </p:nvSpPr>
        <p:spPr>
          <a:xfrm>
            <a:off x="535940" y="1627373"/>
            <a:ext cx="7045325" cy="3472179"/>
          </a:xfrm>
          <a:prstGeom prst="rect">
            <a:avLst/>
          </a:prstGeom>
        </p:spPr>
        <p:txBody>
          <a:bodyPr vert="horz" wrap="square" lIns="0" tIns="12065" rIns="0" bIns="0" rtlCol="0">
            <a:spAutoFit/>
          </a:bodyPr>
          <a:lstStyle/>
          <a:p>
            <a:pPr marL="285115" marR="478155" indent="-273050">
              <a:lnSpc>
                <a:spcPct val="100099"/>
              </a:lnSpc>
              <a:spcBef>
                <a:spcPts val="95"/>
              </a:spcBef>
              <a:buClr>
                <a:srgbClr val="FE8537"/>
              </a:buClr>
              <a:buSzPct val="68750"/>
              <a:buFont typeface="Wingdings"/>
              <a:buChar char=""/>
              <a:tabLst>
                <a:tab pos="285750" algn="l"/>
              </a:tabLst>
            </a:pPr>
            <a:r>
              <a:rPr sz="2400" dirty="0">
                <a:latin typeface="Century Schoolbook"/>
                <a:cs typeface="Century Schoolbook"/>
              </a:rPr>
              <a:t>The </a:t>
            </a:r>
            <a:r>
              <a:rPr sz="2400" b="1" spc="-5" dirty="0">
                <a:latin typeface="Century Schoolbook"/>
                <a:cs typeface="Century Schoolbook"/>
              </a:rPr>
              <a:t>TWAIN </a:t>
            </a:r>
            <a:r>
              <a:rPr sz="2400" dirty="0">
                <a:latin typeface="Century Schoolbook"/>
                <a:cs typeface="Century Schoolbook"/>
              </a:rPr>
              <a:t>is a </a:t>
            </a:r>
            <a:r>
              <a:rPr sz="2400" spc="-5" dirty="0">
                <a:latin typeface="Century Schoolbook"/>
                <a:cs typeface="Century Schoolbook"/>
              </a:rPr>
              <a:t>standard </a:t>
            </a:r>
            <a:r>
              <a:rPr sz="2400" dirty="0">
                <a:latin typeface="Century Schoolbook"/>
                <a:cs typeface="Century Schoolbook"/>
              </a:rPr>
              <a:t>of</a:t>
            </a:r>
            <a:r>
              <a:rPr sz="2400" spc="-130" dirty="0">
                <a:latin typeface="Century Schoolbook"/>
                <a:cs typeface="Century Schoolbook"/>
              </a:rPr>
              <a:t> </a:t>
            </a:r>
            <a:r>
              <a:rPr sz="2400" dirty="0">
                <a:latin typeface="Century Schoolbook"/>
                <a:cs typeface="Century Schoolbook"/>
              </a:rPr>
              <a:t>communication  </a:t>
            </a:r>
            <a:r>
              <a:rPr sz="2400" spc="-5" dirty="0">
                <a:latin typeface="Century Schoolbook"/>
                <a:cs typeface="Century Schoolbook"/>
              </a:rPr>
              <a:t>between the </a:t>
            </a:r>
            <a:r>
              <a:rPr sz="2400" dirty="0">
                <a:latin typeface="Century Schoolbook"/>
                <a:cs typeface="Century Schoolbook"/>
              </a:rPr>
              <a:t>computer </a:t>
            </a:r>
            <a:r>
              <a:rPr sz="2400" spc="-5" dirty="0">
                <a:latin typeface="Century Schoolbook"/>
                <a:cs typeface="Century Schoolbook"/>
              </a:rPr>
              <a:t>and scanner that all  scanner manufacturers agree to that allow  </a:t>
            </a:r>
            <a:r>
              <a:rPr sz="2400" dirty="0">
                <a:latin typeface="Century Schoolbook"/>
                <a:cs typeface="Century Schoolbook"/>
              </a:rPr>
              <a:t>images </a:t>
            </a:r>
            <a:r>
              <a:rPr sz="2400" spc="-5" dirty="0">
                <a:latin typeface="Century Schoolbook"/>
                <a:cs typeface="Century Schoolbook"/>
              </a:rPr>
              <a:t>to be directly scanned </a:t>
            </a:r>
            <a:r>
              <a:rPr sz="2400" dirty="0">
                <a:latin typeface="Century Schoolbook"/>
                <a:cs typeface="Century Schoolbook"/>
              </a:rPr>
              <a:t>from </a:t>
            </a:r>
            <a:r>
              <a:rPr sz="2400" spc="-5" dirty="0">
                <a:latin typeface="Century Schoolbook"/>
                <a:cs typeface="Century Schoolbook"/>
              </a:rPr>
              <a:t>an </a:t>
            </a:r>
            <a:r>
              <a:rPr sz="2400" dirty="0">
                <a:latin typeface="Century Schoolbook"/>
                <a:cs typeface="Century Schoolbook"/>
              </a:rPr>
              <a:t>image  editing</a:t>
            </a:r>
            <a:r>
              <a:rPr sz="2400" spc="-35" dirty="0">
                <a:latin typeface="Century Schoolbook"/>
                <a:cs typeface="Century Schoolbook"/>
              </a:rPr>
              <a:t> </a:t>
            </a:r>
            <a:r>
              <a:rPr sz="2400" spc="-5" dirty="0">
                <a:latin typeface="Century Schoolbook"/>
                <a:cs typeface="Century Schoolbook"/>
              </a:rPr>
              <a:t>program.</a:t>
            </a:r>
            <a:endParaRPr sz="2400">
              <a:latin typeface="Century Schoolbook"/>
              <a:cs typeface="Century Schoolbook"/>
            </a:endParaRPr>
          </a:p>
          <a:p>
            <a:pPr>
              <a:lnSpc>
                <a:spcPct val="100000"/>
              </a:lnSpc>
              <a:spcBef>
                <a:spcPts val="50"/>
              </a:spcBef>
              <a:buClr>
                <a:srgbClr val="FE8537"/>
              </a:buClr>
              <a:buFont typeface="Wingdings"/>
              <a:buChar char=""/>
            </a:pPr>
            <a:endParaRPr sz="3350">
              <a:latin typeface="Century Schoolbook"/>
              <a:cs typeface="Century Schoolbook"/>
            </a:endParaRPr>
          </a:p>
          <a:p>
            <a:pPr marL="285115" marR="5080" indent="-273050">
              <a:lnSpc>
                <a:spcPct val="100000"/>
              </a:lnSpc>
              <a:spcBef>
                <a:spcPts val="5"/>
              </a:spcBef>
              <a:buClr>
                <a:srgbClr val="FE8537"/>
              </a:buClr>
              <a:buSzPct val="68750"/>
              <a:buFont typeface="Wingdings"/>
              <a:buChar char=""/>
              <a:tabLst>
                <a:tab pos="285750" algn="l"/>
              </a:tabLst>
            </a:pPr>
            <a:r>
              <a:rPr sz="2400" dirty="0">
                <a:latin typeface="Century Schoolbook"/>
                <a:cs typeface="Century Schoolbook"/>
              </a:rPr>
              <a:t>The </a:t>
            </a:r>
            <a:r>
              <a:rPr sz="2400" spc="-5" dirty="0">
                <a:latin typeface="Century Schoolbook"/>
                <a:cs typeface="Century Schoolbook"/>
              </a:rPr>
              <a:t>TWAIN </a:t>
            </a:r>
            <a:r>
              <a:rPr sz="2400" dirty="0">
                <a:latin typeface="Century Schoolbook"/>
                <a:cs typeface="Century Schoolbook"/>
              </a:rPr>
              <a:t>driver controls </a:t>
            </a:r>
            <a:r>
              <a:rPr sz="2400" spc="-5" dirty="0">
                <a:latin typeface="Century Schoolbook"/>
                <a:cs typeface="Century Schoolbook"/>
              </a:rPr>
              <a:t>the scanner and  serves as </a:t>
            </a:r>
            <a:r>
              <a:rPr sz="2400" dirty="0">
                <a:latin typeface="Century Schoolbook"/>
                <a:cs typeface="Century Schoolbook"/>
              </a:rPr>
              <a:t>the </a:t>
            </a:r>
            <a:r>
              <a:rPr sz="2400" spc="-5" dirty="0">
                <a:latin typeface="Century Schoolbook"/>
                <a:cs typeface="Century Schoolbook"/>
              </a:rPr>
              <a:t>interface between the scanner and  your graphics</a:t>
            </a:r>
            <a:r>
              <a:rPr sz="2400" spc="-40" dirty="0">
                <a:latin typeface="Century Schoolbook"/>
                <a:cs typeface="Century Schoolbook"/>
              </a:rPr>
              <a:t> </a:t>
            </a:r>
            <a:r>
              <a:rPr sz="2400" spc="-5" dirty="0">
                <a:latin typeface="Century Schoolbook"/>
                <a:cs typeface="Century Schoolbook"/>
              </a:rPr>
              <a:t>program.</a:t>
            </a:r>
            <a:endParaRPr sz="2400">
              <a:latin typeface="Century Schoolbook"/>
              <a:cs typeface="Century Schoolbook"/>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896234"/>
            <a:ext cx="3143885" cy="482600"/>
          </a:xfrm>
          <a:prstGeom prst="rect">
            <a:avLst/>
          </a:prstGeom>
        </p:spPr>
        <p:txBody>
          <a:bodyPr vert="horz" wrap="square" lIns="0" tIns="12700" rIns="0" bIns="0" rtlCol="0">
            <a:spAutoFit/>
          </a:bodyPr>
          <a:lstStyle/>
          <a:p>
            <a:pPr marL="12700">
              <a:lnSpc>
                <a:spcPct val="100000"/>
              </a:lnSpc>
              <a:spcBef>
                <a:spcPts val="100"/>
              </a:spcBef>
            </a:pPr>
            <a:r>
              <a:rPr sz="3000" spc="-5" dirty="0"/>
              <a:t>W</a:t>
            </a:r>
            <a:r>
              <a:rPr sz="2400" spc="-5" dirty="0"/>
              <a:t>HAT IS</a:t>
            </a:r>
            <a:r>
              <a:rPr sz="2400" spc="265" dirty="0"/>
              <a:t> </a:t>
            </a:r>
            <a:r>
              <a:rPr sz="3000" dirty="0"/>
              <a:t>TWAIN?</a:t>
            </a:r>
            <a:endParaRPr sz="3000"/>
          </a:p>
        </p:txBody>
      </p:sp>
      <p:sp>
        <p:nvSpPr>
          <p:cNvPr id="4" name="object 4"/>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49</a:t>
            </a:fld>
            <a:endParaRPr dirty="0"/>
          </a:p>
        </p:txBody>
      </p:sp>
      <p:sp>
        <p:nvSpPr>
          <p:cNvPr id="3" name="object 3"/>
          <p:cNvSpPr txBox="1"/>
          <p:nvPr/>
        </p:nvSpPr>
        <p:spPr>
          <a:xfrm>
            <a:off x="523240" y="1552317"/>
            <a:ext cx="7275830" cy="3331210"/>
          </a:xfrm>
          <a:prstGeom prst="rect">
            <a:avLst/>
          </a:prstGeom>
        </p:spPr>
        <p:txBody>
          <a:bodyPr vert="horz" wrap="square" lIns="0" tIns="88900" rIns="0" bIns="0" rtlCol="0">
            <a:spAutoFit/>
          </a:bodyPr>
          <a:lstStyle/>
          <a:p>
            <a:pPr marL="297815" indent="-273050">
              <a:lnSpc>
                <a:spcPct val="100000"/>
              </a:lnSpc>
              <a:spcBef>
                <a:spcPts val="700"/>
              </a:spcBef>
              <a:buClr>
                <a:srgbClr val="FE8537"/>
              </a:buClr>
              <a:buSzPct val="68750"/>
              <a:buFont typeface="Wingdings"/>
              <a:buChar char=""/>
              <a:tabLst>
                <a:tab pos="298450" algn="l"/>
              </a:tabLst>
            </a:pPr>
            <a:r>
              <a:rPr sz="2400" dirty="0">
                <a:latin typeface="Century Schoolbook"/>
                <a:cs typeface="Century Schoolbook"/>
              </a:rPr>
              <a:t>Twain is </a:t>
            </a:r>
            <a:r>
              <a:rPr sz="2400" spc="-5" dirty="0">
                <a:latin typeface="Century Schoolbook"/>
                <a:cs typeface="Century Schoolbook"/>
              </a:rPr>
              <a:t>an </a:t>
            </a:r>
            <a:r>
              <a:rPr sz="2400" dirty="0">
                <a:latin typeface="Century Schoolbook"/>
                <a:cs typeface="Century Schoolbook"/>
              </a:rPr>
              <a:t>old form of </a:t>
            </a:r>
            <a:r>
              <a:rPr sz="2400" spc="-5" dirty="0">
                <a:latin typeface="Century Schoolbook"/>
                <a:cs typeface="Century Schoolbook"/>
              </a:rPr>
              <a:t>the </a:t>
            </a:r>
            <a:r>
              <a:rPr sz="2400" dirty="0">
                <a:latin typeface="Century Schoolbook"/>
                <a:cs typeface="Century Schoolbook"/>
              </a:rPr>
              <a:t>word</a:t>
            </a:r>
            <a:r>
              <a:rPr sz="2400" spc="-114" dirty="0">
                <a:latin typeface="Century Schoolbook"/>
                <a:cs typeface="Century Schoolbook"/>
              </a:rPr>
              <a:t> </a:t>
            </a:r>
            <a:r>
              <a:rPr sz="2400" spc="-5" dirty="0">
                <a:latin typeface="Century Schoolbook"/>
                <a:cs typeface="Century Schoolbook"/>
              </a:rPr>
              <a:t>“two”.</a:t>
            </a:r>
            <a:endParaRPr sz="2400">
              <a:latin typeface="Century Schoolbook"/>
              <a:cs typeface="Century Schoolbook"/>
            </a:endParaRPr>
          </a:p>
          <a:p>
            <a:pPr marL="297815" marR="137160" indent="-273050">
              <a:lnSpc>
                <a:spcPct val="100000"/>
              </a:lnSpc>
              <a:spcBef>
                <a:spcPts val="605"/>
              </a:spcBef>
              <a:buClr>
                <a:srgbClr val="FE8537"/>
              </a:buClr>
              <a:buSzPct val="68750"/>
              <a:buFont typeface="Wingdings"/>
              <a:buChar char=""/>
              <a:tabLst>
                <a:tab pos="298450" algn="l"/>
              </a:tabLst>
            </a:pPr>
            <a:r>
              <a:rPr sz="2400" dirty="0">
                <a:latin typeface="Century Schoolbook"/>
                <a:cs typeface="Century Schoolbook"/>
              </a:rPr>
              <a:t>The </a:t>
            </a:r>
            <a:r>
              <a:rPr sz="2400" spc="-5" dirty="0">
                <a:latin typeface="Century Schoolbook"/>
                <a:cs typeface="Century Schoolbook"/>
              </a:rPr>
              <a:t>TWAIN </a:t>
            </a:r>
            <a:r>
              <a:rPr sz="2400" dirty="0">
                <a:latin typeface="Century Schoolbook"/>
                <a:cs typeface="Century Schoolbook"/>
              </a:rPr>
              <a:t>software refers </a:t>
            </a:r>
            <a:r>
              <a:rPr sz="2400" spc="-5" dirty="0">
                <a:latin typeface="Century Schoolbook"/>
                <a:cs typeface="Century Schoolbook"/>
              </a:rPr>
              <a:t>to the </a:t>
            </a:r>
            <a:r>
              <a:rPr sz="2400" dirty="0">
                <a:latin typeface="Century Schoolbook"/>
                <a:cs typeface="Century Schoolbook"/>
              </a:rPr>
              <a:t>computer</a:t>
            </a:r>
            <a:r>
              <a:rPr sz="2400" spc="-155" dirty="0">
                <a:latin typeface="Century Schoolbook"/>
                <a:cs typeface="Century Schoolbook"/>
              </a:rPr>
              <a:t> </a:t>
            </a:r>
            <a:r>
              <a:rPr sz="2400" spc="-5" dirty="0">
                <a:latin typeface="Century Schoolbook"/>
                <a:cs typeface="Century Schoolbook"/>
              </a:rPr>
              <a:t>and  scanner and the difficulty </a:t>
            </a:r>
            <a:r>
              <a:rPr sz="2400" dirty="0">
                <a:latin typeface="Century Schoolbook"/>
                <a:cs typeface="Century Schoolbook"/>
              </a:rPr>
              <a:t>in connecting </a:t>
            </a:r>
            <a:r>
              <a:rPr sz="2400" spc="-5" dirty="0">
                <a:latin typeface="Century Schoolbook"/>
                <a:cs typeface="Century Schoolbook"/>
              </a:rPr>
              <a:t>the</a:t>
            </a:r>
            <a:r>
              <a:rPr sz="2400" spc="-125" dirty="0">
                <a:latin typeface="Century Schoolbook"/>
                <a:cs typeface="Century Schoolbook"/>
              </a:rPr>
              <a:t> </a:t>
            </a:r>
            <a:r>
              <a:rPr sz="2400" dirty="0">
                <a:latin typeface="Century Schoolbook"/>
                <a:cs typeface="Century Schoolbook"/>
              </a:rPr>
              <a:t>two.</a:t>
            </a:r>
            <a:endParaRPr sz="2400">
              <a:latin typeface="Century Schoolbook"/>
              <a:cs typeface="Century Schoolbook"/>
            </a:endParaRPr>
          </a:p>
          <a:p>
            <a:pPr marL="297815" marR="17780" indent="-273050">
              <a:lnSpc>
                <a:spcPct val="100000"/>
              </a:lnSpc>
              <a:spcBef>
                <a:spcPts val="600"/>
              </a:spcBef>
              <a:buClr>
                <a:srgbClr val="FE8537"/>
              </a:buClr>
              <a:buSzPct val="68750"/>
              <a:buFont typeface="Wingdings"/>
              <a:buChar char=""/>
              <a:tabLst>
                <a:tab pos="298450" algn="l"/>
              </a:tabLst>
            </a:pPr>
            <a:r>
              <a:rPr sz="2400" dirty="0">
                <a:latin typeface="Century Schoolbook"/>
                <a:cs typeface="Century Schoolbook"/>
              </a:rPr>
              <a:t>The </a:t>
            </a:r>
            <a:r>
              <a:rPr sz="2400" spc="-5" dirty="0">
                <a:latin typeface="Century Schoolbook"/>
                <a:cs typeface="Century Schoolbook"/>
              </a:rPr>
              <a:t>developers took the </a:t>
            </a:r>
            <a:r>
              <a:rPr sz="2400" dirty="0">
                <a:latin typeface="Century Schoolbook"/>
                <a:cs typeface="Century Schoolbook"/>
              </a:rPr>
              <a:t>word from Kipling's</a:t>
            </a:r>
            <a:r>
              <a:rPr sz="2400" spc="-190" dirty="0">
                <a:latin typeface="Century Schoolbook"/>
                <a:cs typeface="Century Schoolbook"/>
              </a:rPr>
              <a:t> </a:t>
            </a:r>
            <a:r>
              <a:rPr sz="2400" spc="-5" dirty="0">
                <a:latin typeface="Century Schoolbook"/>
                <a:cs typeface="Century Schoolbook"/>
              </a:rPr>
              <a:t>"The  Ballad </a:t>
            </a:r>
            <a:r>
              <a:rPr sz="2400" dirty="0">
                <a:latin typeface="Century Schoolbook"/>
                <a:cs typeface="Century Schoolbook"/>
              </a:rPr>
              <a:t>of </a:t>
            </a:r>
            <a:r>
              <a:rPr sz="2400" spc="-5" dirty="0">
                <a:latin typeface="Century Schoolbook"/>
                <a:cs typeface="Century Schoolbook"/>
              </a:rPr>
              <a:t>East and</a:t>
            </a:r>
            <a:r>
              <a:rPr sz="2400" dirty="0">
                <a:latin typeface="Century Schoolbook"/>
                <a:cs typeface="Century Schoolbook"/>
              </a:rPr>
              <a:t> </a:t>
            </a:r>
            <a:r>
              <a:rPr sz="2400" spc="-5" dirty="0">
                <a:latin typeface="Century Schoolbook"/>
                <a:cs typeface="Century Schoolbook"/>
              </a:rPr>
              <a:t>West"</a:t>
            </a:r>
            <a:endParaRPr sz="2400">
              <a:latin typeface="Century Schoolbook"/>
              <a:cs typeface="Century Schoolbook"/>
            </a:endParaRPr>
          </a:p>
          <a:p>
            <a:pPr marL="939800">
              <a:lnSpc>
                <a:spcPct val="100000"/>
              </a:lnSpc>
              <a:spcBef>
                <a:spcPts val="580"/>
              </a:spcBef>
            </a:pPr>
            <a:r>
              <a:rPr sz="2400" spc="-5" dirty="0">
                <a:latin typeface="Century Schoolbook"/>
                <a:cs typeface="Century Schoolbook"/>
              </a:rPr>
              <a:t>"...and never the twain </a:t>
            </a:r>
            <a:r>
              <a:rPr sz="2400" dirty="0">
                <a:latin typeface="Century Schoolbook"/>
                <a:cs typeface="Century Schoolbook"/>
              </a:rPr>
              <a:t>shall</a:t>
            </a:r>
            <a:r>
              <a:rPr sz="2400" spc="-65" dirty="0">
                <a:latin typeface="Century Schoolbook"/>
                <a:cs typeface="Century Schoolbook"/>
              </a:rPr>
              <a:t> </a:t>
            </a:r>
            <a:r>
              <a:rPr sz="2400" spc="-5" dirty="0">
                <a:latin typeface="Century Schoolbook"/>
                <a:cs typeface="Century Schoolbook"/>
              </a:rPr>
              <a:t>meet...",</a:t>
            </a:r>
            <a:endParaRPr sz="2400">
              <a:latin typeface="Century Schoolbook"/>
              <a:cs typeface="Century Schoolbook"/>
            </a:endParaRPr>
          </a:p>
          <a:p>
            <a:pPr marL="297815" marR="321945" indent="-273050">
              <a:lnSpc>
                <a:spcPct val="100000"/>
              </a:lnSpc>
              <a:spcBef>
                <a:spcPts val="600"/>
              </a:spcBef>
              <a:buClr>
                <a:srgbClr val="FE8537"/>
              </a:buClr>
              <a:buSzPct val="68750"/>
              <a:buFont typeface="Wingdings"/>
              <a:buChar char=""/>
              <a:tabLst>
                <a:tab pos="298450" algn="l"/>
              </a:tabLst>
            </a:pPr>
            <a:r>
              <a:rPr sz="2400" spc="-5" dirty="0">
                <a:latin typeface="Century Schoolbook"/>
                <a:cs typeface="Century Schoolbook"/>
              </a:rPr>
              <a:t>Allows 3</a:t>
            </a:r>
            <a:r>
              <a:rPr sz="2400" spc="-7" baseline="24305" dirty="0">
                <a:latin typeface="Century Schoolbook"/>
                <a:cs typeface="Century Schoolbook"/>
              </a:rPr>
              <a:t>rd </a:t>
            </a:r>
            <a:r>
              <a:rPr sz="2400" spc="-5" dirty="0">
                <a:latin typeface="Century Schoolbook"/>
                <a:cs typeface="Century Schoolbook"/>
              </a:rPr>
              <a:t>party software applications to access  the scanner to </a:t>
            </a:r>
            <a:r>
              <a:rPr sz="2400" dirty="0">
                <a:latin typeface="Century Schoolbook"/>
                <a:cs typeface="Century Schoolbook"/>
              </a:rPr>
              <a:t>import</a:t>
            </a:r>
            <a:r>
              <a:rPr sz="2400" spc="-40" dirty="0">
                <a:latin typeface="Century Schoolbook"/>
                <a:cs typeface="Century Schoolbook"/>
              </a:rPr>
              <a:t> </a:t>
            </a:r>
            <a:r>
              <a:rPr sz="2400" spc="-5" dirty="0">
                <a:latin typeface="Century Schoolbook"/>
                <a:cs typeface="Century Schoolbook"/>
              </a:rPr>
              <a:t>images.</a:t>
            </a:r>
            <a:endParaRPr sz="2400">
              <a:latin typeface="Century Schoolbook"/>
              <a:cs typeface="Century Schoolbook"/>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392627"/>
            <a:ext cx="3113405" cy="483234"/>
          </a:xfrm>
          <a:prstGeom prst="rect">
            <a:avLst/>
          </a:prstGeom>
        </p:spPr>
        <p:txBody>
          <a:bodyPr vert="horz" wrap="square" lIns="0" tIns="12700" rIns="0" bIns="0" rtlCol="0">
            <a:spAutoFit/>
          </a:bodyPr>
          <a:lstStyle/>
          <a:p>
            <a:pPr marL="12700">
              <a:lnSpc>
                <a:spcPct val="100000"/>
              </a:lnSpc>
              <a:spcBef>
                <a:spcPts val="100"/>
              </a:spcBef>
            </a:pPr>
            <a:r>
              <a:rPr sz="3000" spc="-10" dirty="0"/>
              <a:t>W</a:t>
            </a:r>
            <a:r>
              <a:rPr sz="2400" spc="-10" dirty="0"/>
              <a:t>IRED</a:t>
            </a:r>
            <a:r>
              <a:rPr sz="2400" spc="145" dirty="0"/>
              <a:t> </a:t>
            </a:r>
            <a:r>
              <a:rPr sz="2400" spc="-5" dirty="0"/>
              <a:t>KEYBOARD</a:t>
            </a:r>
            <a:endParaRPr sz="2400"/>
          </a:p>
        </p:txBody>
      </p:sp>
      <p:sp>
        <p:nvSpPr>
          <p:cNvPr id="3" name="object 3"/>
          <p:cNvSpPr txBox="1"/>
          <p:nvPr/>
        </p:nvSpPr>
        <p:spPr>
          <a:xfrm>
            <a:off x="548640" y="1555310"/>
            <a:ext cx="7072630" cy="4690745"/>
          </a:xfrm>
          <a:prstGeom prst="rect">
            <a:avLst/>
          </a:prstGeom>
        </p:spPr>
        <p:txBody>
          <a:bodyPr vert="horz" wrap="square" lIns="0" tIns="86360" rIns="0" bIns="0" rtlCol="0">
            <a:spAutoFit/>
          </a:bodyPr>
          <a:lstStyle/>
          <a:p>
            <a:pPr marL="272415" marR="5826125" indent="-273050" algn="r">
              <a:lnSpc>
                <a:spcPct val="100000"/>
              </a:lnSpc>
              <a:spcBef>
                <a:spcPts val="680"/>
              </a:spcBef>
              <a:buClr>
                <a:srgbClr val="FE8537"/>
              </a:buClr>
              <a:buSzPct val="68750"/>
              <a:buFont typeface="Wingdings"/>
              <a:buChar char=""/>
              <a:tabLst>
                <a:tab pos="273050" algn="l"/>
              </a:tabLst>
            </a:pPr>
            <a:r>
              <a:rPr sz="2400" spc="-5" dirty="0">
                <a:latin typeface="Century Schoolbook"/>
                <a:cs typeface="Century Schoolbook"/>
              </a:rPr>
              <a:t>1)</a:t>
            </a:r>
            <a:r>
              <a:rPr sz="2400" spc="-100" dirty="0">
                <a:latin typeface="Century Schoolbook"/>
                <a:cs typeface="Century Schoolbook"/>
              </a:rPr>
              <a:t> </a:t>
            </a:r>
            <a:r>
              <a:rPr sz="2400" dirty="0">
                <a:latin typeface="Century Schoolbook"/>
                <a:cs typeface="Century Schoolbook"/>
              </a:rPr>
              <a:t>DIN</a:t>
            </a:r>
            <a:endParaRPr sz="2400">
              <a:latin typeface="Century Schoolbook"/>
              <a:cs typeface="Century Schoolbook"/>
            </a:endParaRPr>
          </a:p>
          <a:p>
            <a:pPr marL="640080" marR="156210" lvl="1" indent="-273050">
              <a:lnSpc>
                <a:spcPct val="100000"/>
              </a:lnSpc>
              <a:spcBef>
                <a:spcPts val="505"/>
              </a:spcBef>
              <a:buClr>
                <a:srgbClr val="FE8537"/>
              </a:buClr>
              <a:buSzPct val="78571"/>
              <a:buFont typeface="Wingdings 2"/>
              <a:buChar char=""/>
              <a:tabLst>
                <a:tab pos="640080" algn="l"/>
                <a:tab pos="640715" algn="l"/>
              </a:tabLst>
            </a:pPr>
            <a:r>
              <a:rPr sz="2100" dirty="0">
                <a:latin typeface="Century Schoolbook"/>
                <a:cs typeface="Century Schoolbook"/>
              </a:rPr>
              <a:t>The older style is </a:t>
            </a:r>
            <a:r>
              <a:rPr sz="2100" spc="-5" dirty="0">
                <a:latin typeface="Century Schoolbook"/>
                <a:cs typeface="Century Schoolbook"/>
              </a:rPr>
              <a:t>the larger </a:t>
            </a:r>
            <a:r>
              <a:rPr sz="2100" dirty="0">
                <a:latin typeface="Century Schoolbook"/>
                <a:cs typeface="Century Schoolbook"/>
              </a:rPr>
              <a:t>of </a:t>
            </a:r>
            <a:r>
              <a:rPr sz="2100" spc="-5" dirty="0">
                <a:latin typeface="Century Schoolbook"/>
                <a:cs typeface="Century Schoolbook"/>
              </a:rPr>
              <a:t>the two, called the </a:t>
            </a:r>
            <a:r>
              <a:rPr sz="2100" dirty="0">
                <a:latin typeface="Century Schoolbook"/>
                <a:cs typeface="Century Schoolbook"/>
              </a:rPr>
              <a:t>5  </a:t>
            </a:r>
            <a:r>
              <a:rPr sz="2100" spc="-5" dirty="0">
                <a:latin typeface="Century Schoolbook"/>
                <a:cs typeface="Century Schoolbook"/>
              </a:rPr>
              <a:t>pin </a:t>
            </a:r>
            <a:r>
              <a:rPr sz="2100" dirty="0">
                <a:latin typeface="Century Schoolbook"/>
                <a:cs typeface="Century Schoolbook"/>
              </a:rPr>
              <a:t>DIN </a:t>
            </a:r>
            <a:r>
              <a:rPr sz="2100" spc="-5" dirty="0">
                <a:latin typeface="Century Schoolbook"/>
                <a:cs typeface="Century Schoolbook"/>
              </a:rPr>
              <a:t>keyboard</a:t>
            </a:r>
            <a:r>
              <a:rPr sz="2100" spc="-15" dirty="0">
                <a:latin typeface="Century Schoolbook"/>
                <a:cs typeface="Century Schoolbook"/>
              </a:rPr>
              <a:t> </a:t>
            </a:r>
            <a:r>
              <a:rPr sz="2100" dirty="0">
                <a:latin typeface="Century Schoolbook"/>
                <a:cs typeface="Century Schoolbook"/>
              </a:rPr>
              <a:t>connector.</a:t>
            </a:r>
            <a:endParaRPr sz="2100">
              <a:latin typeface="Century Schoolbook"/>
              <a:cs typeface="Century Schoolbook"/>
            </a:endParaRPr>
          </a:p>
          <a:p>
            <a:pPr marL="640080" lvl="1" indent="-273685">
              <a:lnSpc>
                <a:spcPct val="100000"/>
              </a:lnSpc>
              <a:spcBef>
                <a:spcPts val="505"/>
              </a:spcBef>
              <a:buClr>
                <a:srgbClr val="FE8537"/>
              </a:buClr>
              <a:buSzPct val="78571"/>
              <a:buFont typeface="Wingdings 2"/>
              <a:buChar char=""/>
              <a:tabLst>
                <a:tab pos="640080" algn="l"/>
                <a:tab pos="640715" algn="l"/>
              </a:tabLst>
            </a:pPr>
            <a:r>
              <a:rPr sz="2100" dirty="0">
                <a:latin typeface="Century Schoolbook"/>
                <a:cs typeface="Century Schoolbook"/>
              </a:rPr>
              <a:t>DIN stands for Deutsche industries norm, a</a:t>
            </a:r>
            <a:r>
              <a:rPr sz="2100" spc="-40" dirty="0">
                <a:latin typeface="Century Schoolbook"/>
                <a:cs typeface="Century Schoolbook"/>
              </a:rPr>
              <a:t> </a:t>
            </a:r>
            <a:r>
              <a:rPr sz="2100" spc="-5" dirty="0">
                <a:latin typeface="Century Schoolbook"/>
                <a:cs typeface="Century Schoolbook"/>
              </a:rPr>
              <a:t>german</a:t>
            </a:r>
            <a:endParaRPr sz="2100">
              <a:latin typeface="Century Schoolbook"/>
              <a:cs typeface="Century Schoolbook"/>
            </a:endParaRPr>
          </a:p>
          <a:p>
            <a:pPr marL="640080">
              <a:lnSpc>
                <a:spcPct val="100000"/>
              </a:lnSpc>
            </a:pPr>
            <a:r>
              <a:rPr sz="2100" spc="-5" dirty="0">
                <a:latin typeface="Century Schoolbook"/>
                <a:cs typeface="Century Schoolbook"/>
              </a:rPr>
              <a:t>standards</a:t>
            </a:r>
            <a:endParaRPr sz="2100">
              <a:latin typeface="Century Schoolbook"/>
              <a:cs typeface="Century Schoolbook"/>
            </a:endParaRPr>
          </a:p>
          <a:p>
            <a:pPr marL="640080" marR="386715" lvl="1" indent="-273050">
              <a:lnSpc>
                <a:spcPct val="100000"/>
              </a:lnSpc>
              <a:spcBef>
                <a:spcPts val="505"/>
              </a:spcBef>
              <a:buClr>
                <a:srgbClr val="FE8537"/>
              </a:buClr>
              <a:buSzPct val="78571"/>
              <a:buFont typeface="Wingdings 2"/>
              <a:buChar char=""/>
              <a:tabLst>
                <a:tab pos="640080" algn="l"/>
                <a:tab pos="640715" algn="l"/>
              </a:tabLst>
            </a:pPr>
            <a:r>
              <a:rPr sz="2100" spc="-5" dirty="0">
                <a:latin typeface="Century Schoolbook"/>
                <a:cs typeface="Century Schoolbook"/>
              </a:rPr>
              <a:t>It </a:t>
            </a:r>
            <a:r>
              <a:rPr sz="2100" dirty="0">
                <a:latin typeface="Century Schoolbook"/>
                <a:cs typeface="Century Schoolbook"/>
              </a:rPr>
              <a:t>was used on </a:t>
            </a:r>
            <a:r>
              <a:rPr sz="2100" spc="-5" dirty="0">
                <a:latin typeface="Century Schoolbook"/>
                <a:cs typeface="Century Schoolbook"/>
              </a:rPr>
              <a:t>the first pcs and became standard  </a:t>
            </a:r>
            <a:r>
              <a:rPr sz="2100" dirty="0">
                <a:latin typeface="Century Schoolbook"/>
                <a:cs typeface="Century Schoolbook"/>
              </a:rPr>
              <a:t>connection </a:t>
            </a:r>
            <a:r>
              <a:rPr sz="2100" spc="-5" dirty="0">
                <a:latin typeface="Century Schoolbook"/>
                <a:cs typeface="Century Schoolbook"/>
              </a:rPr>
              <a:t>through about the</a:t>
            </a:r>
            <a:r>
              <a:rPr sz="2100" spc="-15" dirty="0">
                <a:latin typeface="Century Schoolbook"/>
                <a:cs typeface="Century Schoolbook"/>
              </a:rPr>
              <a:t> </a:t>
            </a:r>
            <a:r>
              <a:rPr sz="2100" spc="-5" dirty="0">
                <a:latin typeface="Century Schoolbook"/>
                <a:cs typeface="Century Schoolbook"/>
              </a:rPr>
              <a:t>mid-1990s</a:t>
            </a:r>
            <a:endParaRPr sz="2100">
              <a:latin typeface="Century Schoolbook"/>
              <a:cs typeface="Century Schoolbook"/>
            </a:endParaRPr>
          </a:p>
          <a:p>
            <a:pPr marR="5817870" algn="r">
              <a:lnSpc>
                <a:spcPct val="100000"/>
              </a:lnSpc>
              <a:spcBef>
                <a:spcPts val="505"/>
              </a:spcBef>
            </a:pPr>
            <a:r>
              <a:rPr sz="2100" spc="-5" dirty="0">
                <a:latin typeface="Century Schoolbook"/>
                <a:cs typeface="Century Schoolbook"/>
              </a:rPr>
              <a:t>2)</a:t>
            </a:r>
            <a:r>
              <a:rPr sz="2100" spc="-100" dirty="0">
                <a:latin typeface="Century Schoolbook"/>
                <a:cs typeface="Century Schoolbook"/>
              </a:rPr>
              <a:t> </a:t>
            </a:r>
            <a:r>
              <a:rPr sz="2100" dirty="0">
                <a:latin typeface="Century Schoolbook"/>
                <a:cs typeface="Century Schoolbook"/>
              </a:rPr>
              <a:t>PS/2</a:t>
            </a:r>
            <a:endParaRPr sz="2100">
              <a:latin typeface="Century Schoolbook"/>
              <a:cs typeface="Century Schoolbook"/>
            </a:endParaRPr>
          </a:p>
          <a:p>
            <a:pPr marL="640080" indent="-273685" algn="just">
              <a:lnSpc>
                <a:spcPct val="100000"/>
              </a:lnSpc>
              <a:spcBef>
                <a:spcPts val="505"/>
              </a:spcBef>
              <a:buClr>
                <a:srgbClr val="FE8537"/>
              </a:buClr>
              <a:buSzPct val="78571"/>
              <a:buChar char="-"/>
              <a:tabLst>
                <a:tab pos="640715" algn="l"/>
              </a:tabLst>
            </a:pPr>
            <a:r>
              <a:rPr sz="2100" dirty="0">
                <a:latin typeface="Century Schoolbook"/>
                <a:cs typeface="Century Schoolbook"/>
              </a:rPr>
              <a:t>The </a:t>
            </a:r>
            <a:r>
              <a:rPr sz="2100" spc="-5" dirty="0">
                <a:latin typeface="Century Schoolbook"/>
                <a:cs typeface="Century Schoolbook"/>
              </a:rPr>
              <a:t>smaller </a:t>
            </a:r>
            <a:r>
              <a:rPr sz="2100" dirty="0">
                <a:latin typeface="Century Schoolbook"/>
                <a:cs typeface="Century Schoolbook"/>
              </a:rPr>
              <a:t>is </a:t>
            </a:r>
            <a:r>
              <a:rPr sz="2100" spc="-5" dirty="0">
                <a:latin typeface="Century Schoolbook"/>
                <a:cs typeface="Century Schoolbook"/>
              </a:rPr>
              <a:t>the 6-pin,so called</a:t>
            </a:r>
            <a:r>
              <a:rPr sz="2100" spc="25" dirty="0">
                <a:latin typeface="Century Schoolbook"/>
                <a:cs typeface="Century Schoolbook"/>
              </a:rPr>
              <a:t> </a:t>
            </a:r>
            <a:r>
              <a:rPr sz="2100" spc="-5" dirty="0">
                <a:latin typeface="Century Schoolbook"/>
                <a:cs typeface="Century Schoolbook"/>
              </a:rPr>
              <a:t>“mini-DIN”</a:t>
            </a:r>
            <a:endParaRPr sz="2100">
              <a:latin typeface="Century Schoolbook"/>
              <a:cs typeface="Century Schoolbook"/>
            </a:endParaRPr>
          </a:p>
          <a:p>
            <a:pPr marL="640080" algn="just">
              <a:lnSpc>
                <a:spcPct val="100000"/>
              </a:lnSpc>
            </a:pPr>
            <a:r>
              <a:rPr sz="2100" spc="-5" dirty="0">
                <a:latin typeface="Century Schoolbook"/>
                <a:cs typeface="Century Schoolbook"/>
              </a:rPr>
              <a:t>keyboard</a:t>
            </a:r>
            <a:r>
              <a:rPr sz="2100" spc="-15" dirty="0">
                <a:latin typeface="Century Schoolbook"/>
                <a:cs typeface="Century Schoolbook"/>
              </a:rPr>
              <a:t> </a:t>
            </a:r>
            <a:r>
              <a:rPr sz="2100" dirty="0">
                <a:latin typeface="Century Schoolbook"/>
                <a:cs typeface="Century Schoolbook"/>
              </a:rPr>
              <a:t>connector.</a:t>
            </a:r>
            <a:endParaRPr sz="2100">
              <a:latin typeface="Century Schoolbook"/>
              <a:cs typeface="Century Schoolbook"/>
            </a:endParaRPr>
          </a:p>
          <a:p>
            <a:pPr marL="640080" marR="198755" indent="-273050" algn="just">
              <a:lnSpc>
                <a:spcPct val="100000"/>
              </a:lnSpc>
              <a:spcBef>
                <a:spcPts val="505"/>
              </a:spcBef>
              <a:buClr>
                <a:srgbClr val="FE8537"/>
              </a:buClr>
              <a:buSzPct val="78571"/>
              <a:buChar char="-"/>
              <a:tabLst>
                <a:tab pos="640715" algn="l"/>
              </a:tabLst>
            </a:pPr>
            <a:r>
              <a:rPr sz="2100" dirty="0">
                <a:latin typeface="Century Schoolbook"/>
                <a:cs typeface="Century Schoolbook"/>
              </a:rPr>
              <a:t>The smaller connector </a:t>
            </a:r>
            <a:r>
              <a:rPr sz="2100" spc="-5" dirty="0">
                <a:latin typeface="Century Schoolbook"/>
                <a:cs typeface="Century Schoolbook"/>
              </a:rPr>
              <a:t>was introduced </a:t>
            </a:r>
            <a:r>
              <a:rPr sz="2100" dirty="0">
                <a:latin typeface="Century Schoolbook"/>
                <a:cs typeface="Century Schoolbook"/>
              </a:rPr>
              <a:t>on </a:t>
            </a:r>
            <a:r>
              <a:rPr sz="2100" spc="-5" dirty="0">
                <a:latin typeface="Century Schoolbook"/>
                <a:cs typeface="Century Schoolbook"/>
              </a:rPr>
              <a:t>the IBM  model </a:t>
            </a:r>
            <a:r>
              <a:rPr sz="2100" dirty="0">
                <a:latin typeface="Century Schoolbook"/>
                <a:cs typeface="Century Schoolbook"/>
              </a:rPr>
              <a:t>PS/2 </a:t>
            </a:r>
            <a:r>
              <a:rPr sz="2100" spc="-5" dirty="0">
                <a:latin typeface="Century Schoolbook"/>
                <a:cs typeface="Century Schoolbook"/>
              </a:rPr>
              <a:t>and </a:t>
            </a:r>
            <a:r>
              <a:rPr sz="2100" dirty="0">
                <a:latin typeface="Century Schoolbook"/>
                <a:cs typeface="Century Schoolbook"/>
              </a:rPr>
              <a:t>is </a:t>
            </a:r>
            <a:r>
              <a:rPr sz="2100" spc="-5" dirty="0">
                <a:latin typeface="Century Schoolbook"/>
                <a:cs typeface="Century Schoolbook"/>
              </a:rPr>
              <a:t>therefore </a:t>
            </a:r>
            <a:r>
              <a:rPr sz="2100" dirty="0">
                <a:latin typeface="Century Schoolbook"/>
                <a:cs typeface="Century Schoolbook"/>
              </a:rPr>
              <a:t>sometimes called PS/2  connector.</a:t>
            </a:r>
            <a:endParaRPr sz="2100">
              <a:latin typeface="Century Schoolbook"/>
              <a:cs typeface="Century Schoolbook"/>
            </a:endParaRPr>
          </a:p>
        </p:txBody>
      </p:sp>
      <p:sp>
        <p:nvSpPr>
          <p:cNvPr id="4" name="object 4"/>
          <p:cNvSpPr txBox="1"/>
          <p:nvPr/>
        </p:nvSpPr>
        <p:spPr>
          <a:xfrm>
            <a:off x="916234" y="6337807"/>
            <a:ext cx="71120" cy="281940"/>
          </a:xfrm>
          <a:prstGeom prst="rect">
            <a:avLst/>
          </a:prstGeom>
        </p:spPr>
        <p:txBody>
          <a:bodyPr vert="horz" wrap="square" lIns="0" tIns="16510" rIns="0" bIns="0" rtlCol="0">
            <a:spAutoFit/>
          </a:bodyPr>
          <a:lstStyle/>
          <a:p>
            <a:pPr>
              <a:lnSpc>
                <a:spcPct val="100000"/>
              </a:lnSpc>
              <a:spcBef>
                <a:spcPts val="130"/>
              </a:spcBef>
            </a:pPr>
            <a:r>
              <a:rPr sz="1650" spc="10" dirty="0">
                <a:solidFill>
                  <a:srgbClr val="FE8537"/>
                </a:solidFill>
                <a:latin typeface="Century Schoolbook"/>
                <a:cs typeface="Century Schoolbook"/>
              </a:rPr>
              <a:t>-</a:t>
            </a:r>
            <a:endParaRPr sz="1650">
              <a:latin typeface="Century Schoolbook"/>
              <a:cs typeface="Century Schoolbook"/>
            </a:endParaRPr>
          </a:p>
        </p:txBody>
      </p:sp>
      <p:sp>
        <p:nvSpPr>
          <p:cNvPr id="5" name="object 5"/>
          <p:cNvSpPr txBox="1"/>
          <p:nvPr/>
        </p:nvSpPr>
        <p:spPr>
          <a:xfrm>
            <a:off x="8372100" y="5871772"/>
            <a:ext cx="128270" cy="239395"/>
          </a:xfrm>
          <a:prstGeom prst="rect">
            <a:avLst/>
          </a:prstGeom>
        </p:spPr>
        <p:txBody>
          <a:bodyPr vert="horz" wrap="square" lIns="0" tIns="13335" rIns="0" bIns="0" rtlCol="0">
            <a:spAutoFit/>
          </a:bodyPr>
          <a:lstStyle/>
          <a:p>
            <a:pPr marL="12700">
              <a:lnSpc>
                <a:spcPct val="100000"/>
              </a:lnSpc>
              <a:spcBef>
                <a:spcPts val="105"/>
              </a:spcBef>
            </a:pPr>
            <a:r>
              <a:rPr sz="1400" b="1" dirty="0">
                <a:solidFill>
                  <a:srgbClr val="FFFFFF"/>
                </a:solidFill>
                <a:latin typeface="Century Schoolbook"/>
                <a:cs typeface="Century Schoolbook"/>
              </a:rPr>
              <a:t>5</a:t>
            </a:r>
            <a:endParaRPr sz="1400">
              <a:latin typeface="Century Schoolbook"/>
              <a:cs typeface="Century Schoolbook"/>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896234"/>
            <a:ext cx="3537585" cy="482600"/>
          </a:xfrm>
          <a:prstGeom prst="rect">
            <a:avLst/>
          </a:prstGeom>
        </p:spPr>
        <p:txBody>
          <a:bodyPr vert="horz" wrap="square" lIns="0" tIns="12700" rIns="0" bIns="0" rtlCol="0">
            <a:spAutoFit/>
          </a:bodyPr>
          <a:lstStyle/>
          <a:p>
            <a:pPr marL="12700">
              <a:lnSpc>
                <a:spcPct val="100000"/>
              </a:lnSpc>
              <a:spcBef>
                <a:spcPts val="100"/>
              </a:spcBef>
            </a:pPr>
            <a:r>
              <a:rPr sz="3000" spc="-5" dirty="0"/>
              <a:t>W</a:t>
            </a:r>
            <a:r>
              <a:rPr sz="2400" spc="-5" dirty="0"/>
              <a:t>HAT IS </a:t>
            </a:r>
            <a:r>
              <a:rPr sz="2400" dirty="0"/>
              <a:t>A</a:t>
            </a:r>
            <a:r>
              <a:rPr sz="2400" spc="470" dirty="0"/>
              <a:t> </a:t>
            </a:r>
            <a:r>
              <a:rPr sz="2400" spc="-10" dirty="0"/>
              <a:t>PRINTER</a:t>
            </a:r>
            <a:r>
              <a:rPr sz="3000" spc="-10" dirty="0"/>
              <a:t>?</a:t>
            </a:r>
            <a:endParaRPr sz="3000"/>
          </a:p>
        </p:txBody>
      </p:sp>
      <p:sp>
        <p:nvSpPr>
          <p:cNvPr id="4" name="object 4"/>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50</a:t>
            </a:fld>
            <a:endParaRPr dirty="0"/>
          </a:p>
        </p:txBody>
      </p:sp>
      <p:sp>
        <p:nvSpPr>
          <p:cNvPr id="3" name="object 3"/>
          <p:cNvSpPr txBox="1"/>
          <p:nvPr/>
        </p:nvSpPr>
        <p:spPr>
          <a:xfrm>
            <a:off x="535940" y="1628898"/>
            <a:ext cx="7275830" cy="1855470"/>
          </a:xfrm>
          <a:prstGeom prst="rect">
            <a:avLst/>
          </a:prstGeom>
        </p:spPr>
        <p:txBody>
          <a:bodyPr vert="horz" wrap="square" lIns="0" tIns="12700" rIns="0" bIns="0" rtlCol="0">
            <a:spAutoFit/>
          </a:bodyPr>
          <a:lstStyle/>
          <a:p>
            <a:pPr marL="285115" marR="5080" indent="-273050">
              <a:lnSpc>
                <a:spcPct val="100000"/>
              </a:lnSpc>
              <a:spcBef>
                <a:spcPts val="100"/>
              </a:spcBef>
              <a:buClr>
                <a:srgbClr val="FE8537"/>
              </a:buClr>
              <a:buSzPct val="68750"/>
              <a:buFont typeface="Wingdings"/>
              <a:buChar char=""/>
              <a:tabLst>
                <a:tab pos="285750" algn="l"/>
              </a:tabLst>
            </a:pPr>
            <a:r>
              <a:rPr sz="2400" spc="-5" dirty="0">
                <a:latin typeface="Century Schoolbook"/>
                <a:cs typeface="Century Schoolbook"/>
              </a:rPr>
              <a:t>An </a:t>
            </a:r>
            <a:r>
              <a:rPr sz="2400" dirty="0">
                <a:latin typeface="Century Schoolbook"/>
                <a:cs typeface="Century Schoolbook"/>
              </a:rPr>
              <a:t>external hardware </a:t>
            </a:r>
            <a:r>
              <a:rPr sz="2400" spc="-5" dirty="0">
                <a:latin typeface="Century Schoolbook"/>
                <a:cs typeface="Century Schoolbook"/>
              </a:rPr>
              <a:t>device responsible </a:t>
            </a:r>
            <a:r>
              <a:rPr sz="2400" dirty="0">
                <a:latin typeface="Century Schoolbook"/>
                <a:cs typeface="Century Schoolbook"/>
              </a:rPr>
              <a:t>for  </a:t>
            </a:r>
            <a:r>
              <a:rPr sz="2400" spc="-5" dirty="0">
                <a:latin typeface="Century Schoolbook"/>
                <a:cs typeface="Century Schoolbook"/>
              </a:rPr>
              <a:t>taking </a:t>
            </a:r>
            <a:r>
              <a:rPr sz="2400" dirty="0">
                <a:latin typeface="Century Schoolbook"/>
                <a:cs typeface="Century Schoolbook"/>
              </a:rPr>
              <a:t>computer </a:t>
            </a:r>
            <a:r>
              <a:rPr sz="2400" spc="-5" dirty="0">
                <a:latin typeface="Century Schoolbook"/>
                <a:cs typeface="Century Schoolbook"/>
              </a:rPr>
              <a:t>data and generating </a:t>
            </a:r>
            <a:r>
              <a:rPr sz="2400" dirty="0">
                <a:latin typeface="Century Schoolbook"/>
                <a:cs typeface="Century Schoolbook"/>
              </a:rPr>
              <a:t>a hard</a:t>
            </a:r>
            <a:r>
              <a:rPr sz="2400" spc="-75" dirty="0">
                <a:latin typeface="Century Schoolbook"/>
                <a:cs typeface="Century Schoolbook"/>
              </a:rPr>
              <a:t> </a:t>
            </a:r>
            <a:r>
              <a:rPr sz="2400" dirty="0">
                <a:latin typeface="Century Schoolbook"/>
                <a:cs typeface="Century Schoolbook"/>
              </a:rPr>
              <a:t>copy  of </a:t>
            </a:r>
            <a:r>
              <a:rPr sz="2400" spc="-5" dirty="0">
                <a:latin typeface="Century Schoolbook"/>
                <a:cs typeface="Century Schoolbook"/>
              </a:rPr>
              <a:t>that data. Printers are </a:t>
            </a:r>
            <a:r>
              <a:rPr sz="2400" dirty="0">
                <a:latin typeface="Century Schoolbook"/>
                <a:cs typeface="Century Schoolbook"/>
              </a:rPr>
              <a:t>one of </a:t>
            </a:r>
            <a:r>
              <a:rPr sz="2400" spc="-5" dirty="0">
                <a:latin typeface="Century Schoolbook"/>
                <a:cs typeface="Century Schoolbook"/>
              </a:rPr>
              <a:t>the most  </a:t>
            </a:r>
            <a:r>
              <a:rPr sz="2400" dirty="0">
                <a:latin typeface="Century Schoolbook"/>
                <a:cs typeface="Century Schoolbook"/>
              </a:rPr>
              <a:t>commonly </a:t>
            </a:r>
            <a:r>
              <a:rPr sz="2400" spc="-5" dirty="0">
                <a:latin typeface="Century Schoolbook"/>
                <a:cs typeface="Century Schoolbook"/>
              </a:rPr>
              <a:t>used peripherals and they print text  and </a:t>
            </a:r>
            <a:r>
              <a:rPr sz="2400" dirty="0">
                <a:latin typeface="Century Schoolbook"/>
                <a:cs typeface="Century Schoolbook"/>
              </a:rPr>
              <a:t>still </a:t>
            </a:r>
            <a:r>
              <a:rPr sz="2400" spc="-5" dirty="0">
                <a:latin typeface="Century Schoolbook"/>
                <a:cs typeface="Century Schoolbook"/>
              </a:rPr>
              <a:t>images </a:t>
            </a:r>
            <a:r>
              <a:rPr sz="2400" dirty="0">
                <a:latin typeface="Century Schoolbook"/>
                <a:cs typeface="Century Schoolbook"/>
              </a:rPr>
              <a:t>on </a:t>
            </a:r>
            <a:r>
              <a:rPr sz="2400" spc="-5" dirty="0">
                <a:latin typeface="Century Schoolbook"/>
                <a:cs typeface="Century Schoolbook"/>
              </a:rPr>
              <a:t>the</a:t>
            </a:r>
            <a:r>
              <a:rPr sz="2400" spc="-55" dirty="0">
                <a:latin typeface="Century Schoolbook"/>
                <a:cs typeface="Century Schoolbook"/>
              </a:rPr>
              <a:t> </a:t>
            </a:r>
            <a:r>
              <a:rPr sz="2400" spc="-5" dirty="0">
                <a:latin typeface="Century Schoolbook"/>
                <a:cs typeface="Century Schoolbook"/>
              </a:rPr>
              <a:t>paper.</a:t>
            </a:r>
            <a:endParaRPr sz="2400">
              <a:latin typeface="Century Schoolbook"/>
              <a:cs typeface="Century Schoolbook"/>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894710"/>
            <a:ext cx="5267325" cy="482600"/>
          </a:xfrm>
          <a:prstGeom prst="rect">
            <a:avLst/>
          </a:prstGeom>
        </p:spPr>
        <p:txBody>
          <a:bodyPr vert="horz" wrap="square" lIns="0" tIns="12700" rIns="0" bIns="0" rtlCol="0">
            <a:spAutoFit/>
          </a:bodyPr>
          <a:lstStyle/>
          <a:p>
            <a:pPr marL="12700">
              <a:lnSpc>
                <a:spcPct val="100000"/>
              </a:lnSpc>
              <a:spcBef>
                <a:spcPts val="100"/>
              </a:spcBef>
            </a:pPr>
            <a:r>
              <a:rPr sz="3000" b="1" spc="-5" dirty="0">
                <a:latin typeface="Century Schoolbook"/>
                <a:cs typeface="Century Schoolbook"/>
              </a:rPr>
              <a:t>C</a:t>
            </a:r>
            <a:r>
              <a:rPr sz="2400" b="1" spc="-5" dirty="0">
                <a:latin typeface="Century Schoolbook"/>
                <a:cs typeface="Century Schoolbook"/>
              </a:rPr>
              <a:t>LASSIFICATION </a:t>
            </a:r>
            <a:r>
              <a:rPr sz="2400" b="1" dirty="0">
                <a:latin typeface="Century Schoolbook"/>
                <a:cs typeface="Century Schoolbook"/>
              </a:rPr>
              <a:t>OF</a:t>
            </a:r>
            <a:r>
              <a:rPr sz="2400" b="1" spc="335" dirty="0">
                <a:latin typeface="Century Schoolbook"/>
                <a:cs typeface="Century Schoolbook"/>
              </a:rPr>
              <a:t> </a:t>
            </a:r>
            <a:r>
              <a:rPr sz="2400" b="1" spc="-5" dirty="0">
                <a:latin typeface="Century Schoolbook"/>
                <a:cs typeface="Century Schoolbook"/>
              </a:rPr>
              <a:t>PRINTER</a:t>
            </a:r>
            <a:endParaRPr sz="2400">
              <a:latin typeface="Century Schoolbook"/>
              <a:cs typeface="Century Schoolbook"/>
            </a:endParaRPr>
          </a:p>
        </p:txBody>
      </p:sp>
      <p:sp>
        <p:nvSpPr>
          <p:cNvPr id="3" name="object 3"/>
          <p:cNvSpPr/>
          <p:nvPr/>
        </p:nvSpPr>
        <p:spPr>
          <a:xfrm>
            <a:off x="1066800" y="2133600"/>
            <a:ext cx="6858000" cy="3048000"/>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51</a:t>
            </a:fld>
            <a:endParaRPr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8600" y="1752471"/>
            <a:ext cx="8382000" cy="3370326"/>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52</a:t>
            </a:fld>
            <a:endParaRPr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896234"/>
            <a:ext cx="2911475" cy="482600"/>
          </a:xfrm>
          <a:prstGeom prst="rect">
            <a:avLst/>
          </a:prstGeom>
        </p:spPr>
        <p:txBody>
          <a:bodyPr vert="horz" wrap="square" lIns="0" tIns="12700" rIns="0" bIns="0" rtlCol="0">
            <a:spAutoFit/>
          </a:bodyPr>
          <a:lstStyle/>
          <a:p>
            <a:pPr marL="12700">
              <a:lnSpc>
                <a:spcPct val="100000"/>
              </a:lnSpc>
              <a:spcBef>
                <a:spcPts val="100"/>
              </a:spcBef>
            </a:pPr>
            <a:r>
              <a:rPr sz="3000" spc="-5" dirty="0"/>
              <a:t>I</a:t>
            </a:r>
            <a:r>
              <a:rPr sz="2400" spc="-5" dirty="0"/>
              <a:t>MPACT</a:t>
            </a:r>
            <a:r>
              <a:rPr sz="2400" spc="120" dirty="0"/>
              <a:t> </a:t>
            </a:r>
            <a:r>
              <a:rPr sz="3000" spc="-5" dirty="0"/>
              <a:t>P</a:t>
            </a:r>
            <a:r>
              <a:rPr sz="2400" spc="-5" dirty="0"/>
              <a:t>RINTER</a:t>
            </a:r>
            <a:endParaRPr sz="2400"/>
          </a:p>
        </p:txBody>
      </p:sp>
      <p:sp>
        <p:nvSpPr>
          <p:cNvPr id="3" name="object 3"/>
          <p:cNvSpPr txBox="1"/>
          <p:nvPr/>
        </p:nvSpPr>
        <p:spPr>
          <a:xfrm>
            <a:off x="535940" y="1628898"/>
            <a:ext cx="3444240" cy="4415790"/>
          </a:xfrm>
          <a:prstGeom prst="rect">
            <a:avLst/>
          </a:prstGeom>
        </p:spPr>
        <p:txBody>
          <a:bodyPr vert="horz" wrap="square" lIns="0" tIns="12700" rIns="0" bIns="0" rtlCol="0">
            <a:spAutoFit/>
          </a:bodyPr>
          <a:lstStyle/>
          <a:p>
            <a:pPr marL="285115" marR="5080" indent="-273050">
              <a:lnSpc>
                <a:spcPct val="100000"/>
              </a:lnSpc>
              <a:spcBef>
                <a:spcPts val="100"/>
              </a:spcBef>
              <a:buClr>
                <a:srgbClr val="FE8537"/>
              </a:buClr>
              <a:buSzPct val="68750"/>
              <a:buFont typeface="Wingdings"/>
              <a:buChar char=""/>
              <a:tabLst>
                <a:tab pos="285750" algn="l"/>
                <a:tab pos="2470785" algn="l"/>
              </a:tabLst>
            </a:pPr>
            <a:r>
              <a:rPr sz="2400" dirty="0">
                <a:latin typeface="Century Schoolbook"/>
                <a:cs typeface="Century Schoolbook"/>
              </a:rPr>
              <a:t>These </a:t>
            </a:r>
            <a:r>
              <a:rPr sz="2400" spc="-5" dirty="0">
                <a:latin typeface="Century Schoolbook"/>
                <a:cs typeface="Century Schoolbook"/>
              </a:rPr>
              <a:t>printers have </a:t>
            </a:r>
            <a:r>
              <a:rPr sz="2400" dirty="0">
                <a:latin typeface="Century Schoolbook"/>
                <a:cs typeface="Century Schoolbook"/>
              </a:rPr>
              <a:t>a  </a:t>
            </a:r>
            <a:r>
              <a:rPr sz="2400" spc="-5" dirty="0">
                <a:latin typeface="Century Schoolbook"/>
                <a:cs typeface="Century Schoolbook"/>
              </a:rPr>
              <a:t>mechanism that  touches the paper to  </a:t>
            </a:r>
            <a:r>
              <a:rPr sz="2400" dirty="0">
                <a:latin typeface="Century Schoolbook"/>
                <a:cs typeface="Century Schoolbook"/>
              </a:rPr>
              <a:t>create </a:t>
            </a:r>
            <a:r>
              <a:rPr sz="2400" spc="-5" dirty="0">
                <a:latin typeface="Century Schoolbook"/>
                <a:cs typeface="Century Schoolbook"/>
              </a:rPr>
              <a:t>an </a:t>
            </a:r>
            <a:r>
              <a:rPr sz="2400" dirty="0">
                <a:latin typeface="Century Schoolbook"/>
                <a:cs typeface="Century Schoolbook"/>
              </a:rPr>
              <a:t>image.  </a:t>
            </a:r>
            <a:r>
              <a:rPr sz="2400" spc="-5" dirty="0">
                <a:latin typeface="Century Schoolbook"/>
                <a:cs typeface="Century Schoolbook"/>
              </a:rPr>
              <a:t>These printers </a:t>
            </a:r>
            <a:r>
              <a:rPr sz="2400" dirty="0">
                <a:latin typeface="Century Schoolbook"/>
                <a:cs typeface="Century Schoolbook"/>
              </a:rPr>
              <a:t>work  </a:t>
            </a:r>
            <a:r>
              <a:rPr sz="2400" spc="-5" dirty="0">
                <a:latin typeface="Century Schoolbook"/>
                <a:cs typeface="Century Schoolbook"/>
              </a:rPr>
              <a:t>by </a:t>
            </a:r>
            <a:r>
              <a:rPr sz="2400" spc="-10" dirty="0">
                <a:latin typeface="Century Schoolbook"/>
                <a:cs typeface="Century Schoolbook"/>
              </a:rPr>
              <a:t>banging </a:t>
            </a:r>
            <a:r>
              <a:rPr sz="2400" dirty="0">
                <a:latin typeface="Century Schoolbook"/>
                <a:cs typeface="Century Schoolbook"/>
              </a:rPr>
              <a:t>a </a:t>
            </a:r>
            <a:r>
              <a:rPr sz="2400" spc="-5" dirty="0">
                <a:latin typeface="Century Schoolbook"/>
                <a:cs typeface="Century Schoolbook"/>
              </a:rPr>
              <a:t>print  </a:t>
            </a:r>
            <a:r>
              <a:rPr sz="2400" dirty="0">
                <a:latin typeface="Century Schoolbook"/>
                <a:cs typeface="Century Schoolbook"/>
              </a:rPr>
              <a:t>head containing a  number of </a:t>
            </a:r>
            <a:r>
              <a:rPr sz="2400" spc="-5" dirty="0">
                <a:latin typeface="Century Schoolbook"/>
                <a:cs typeface="Century Schoolbook"/>
              </a:rPr>
              <a:t>metal pins  </a:t>
            </a:r>
            <a:r>
              <a:rPr sz="2400" dirty="0">
                <a:latin typeface="Century Schoolbook"/>
                <a:cs typeface="Century Schoolbook"/>
              </a:rPr>
              <a:t>which strike </a:t>
            </a:r>
            <a:r>
              <a:rPr sz="2400" spc="-5" dirty="0">
                <a:latin typeface="Century Schoolbook"/>
                <a:cs typeface="Century Schoolbook"/>
              </a:rPr>
              <a:t>an </a:t>
            </a:r>
            <a:r>
              <a:rPr sz="2400" dirty="0">
                <a:latin typeface="Century Schoolbook"/>
                <a:cs typeface="Century Schoolbook"/>
              </a:rPr>
              <a:t>inked  ribbon </a:t>
            </a:r>
            <a:r>
              <a:rPr sz="2400" spc="-5" dirty="0">
                <a:latin typeface="Century Schoolbook"/>
                <a:cs typeface="Century Schoolbook"/>
              </a:rPr>
              <a:t>placed</a:t>
            </a:r>
            <a:r>
              <a:rPr sz="2400" spc="-120" dirty="0">
                <a:latin typeface="Century Schoolbook"/>
                <a:cs typeface="Century Schoolbook"/>
              </a:rPr>
              <a:t> </a:t>
            </a:r>
            <a:r>
              <a:rPr sz="2400" spc="-5" dirty="0">
                <a:latin typeface="Century Schoolbook"/>
                <a:cs typeface="Century Schoolbook"/>
              </a:rPr>
              <a:t>between  the</a:t>
            </a:r>
            <a:r>
              <a:rPr sz="2400" spc="-10" dirty="0">
                <a:latin typeface="Century Schoolbook"/>
                <a:cs typeface="Century Schoolbook"/>
              </a:rPr>
              <a:t> </a:t>
            </a:r>
            <a:r>
              <a:rPr sz="2400" spc="-5" dirty="0">
                <a:latin typeface="Century Schoolbook"/>
                <a:cs typeface="Century Schoolbook"/>
              </a:rPr>
              <a:t>print</a:t>
            </a:r>
            <a:r>
              <a:rPr sz="2400" spc="-15" dirty="0">
                <a:latin typeface="Century Schoolbook"/>
                <a:cs typeface="Century Schoolbook"/>
              </a:rPr>
              <a:t> </a:t>
            </a:r>
            <a:r>
              <a:rPr sz="2400" dirty="0">
                <a:latin typeface="Century Schoolbook"/>
                <a:cs typeface="Century Schoolbook"/>
              </a:rPr>
              <a:t>head</a:t>
            </a:r>
            <a:r>
              <a:rPr sz="2400" dirty="0">
                <a:latin typeface="Times New Roman"/>
                <a:cs typeface="Times New Roman"/>
              </a:rPr>
              <a:t>	</a:t>
            </a:r>
            <a:r>
              <a:rPr sz="2400" spc="-5" dirty="0">
                <a:latin typeface="Century Schoolbook"/>
                <a:cs typeface="Century Schoolbook"/>
              </a:rPr>
              <a:t>and  the</a:t>
            </a:r>
            <a:r>
              <a:rPr sz="2400" spc="-20" dirty="0">
                <a:latin typeface="Century Schoolbook"/>
                <a:cs typeface="Century Schoolbook"/>
              </a:rPr>
              <a:t> </a:t>
            </a:r>
            <a:r>
              <a:rPr sz="2400" spc="-5" dirty="0">
                <a:latin typeface="Century Schoolbook"/>
                <a:cs typeface="Century Schoolbook"/>
              </a:rPr>
              <a:t>paper.</a:t>
            </a:r>
            <a:endParaRPr sz="2400">
              <a:latin typeface="Century Schoolbook"/>
              <a:cs typeface="Century Schoolbook"/>
            </a:endParaRPr>
          </a:p>
        </p:txBody>
      </p:sp>
      <p:sp>
        <p:nvSpPr>
          <p:cNvPr id="4" name="object 4"/>
          <p:cNvSpPr txBox="1"/>
          <p:nvPr/>
        </p:nvSpPr>
        <p:spPr>
          <a:xfrm>
            <a:off x="8320284" y="5871772"/>
            <a:ext cx="229870" cy="239395"/>
          </a:xfrm>
          <a:prstGeom prst="rect">
            <a:avLst/>
          </a:prstGeom>
        </p:spPr>
        <p:txBody>
          <a:bodyPr vert="horz" wrap="square" lIns="0" tIns="13335" rIns="0" bIns="0" rtlCol="0">
            <a:spAutoFit/>
          </a:bodyPr>
          <a:lstStyle/>
          <a:p>
            <a:pPr marL="12700">
              <a:lnSpc>
                <a:spcPct val="100000"/>
              </a:lnSpc>
              <a:spcBef>
                <a:spcPts val="105"/>
              </a:spcBef>
            </a:pPr>
            <a:r>
              <a:rPr sz="1400" b="1" spc="-5" dirty="0">
                <a:solidFill>
                  <a:srgbClr val="FFFFFF"/>
                </a:solidFill>
                <a:latin typeface="Century Schoolbook"/>
                <a:cs typeface="Century Schoolbook"/>
              </a:rPr>
              <a:t>53</a:t>
            </a:r>
            <a:endParaRPr sz="1400">
              <a:latin typeface="Century Schoolbook"/>
              <a:cs typeface="Century Schoolbook"/>
            </a:endParaRPr>
          </a:p>
        </p:txBody>
      </p:sp>
      <p:sp>
        <p:nvSpPr>
          <p:cNvPr id="5" name="object 5"/>
          <p:cNvSpPr/>
          <p:nvPr/>
        </p:nvSpPr>
        <p:spPr>
          <a:xfrm>
            <a:off x="4860919" y="1828800"/>
            <a:ext cx="3292480" cy="298602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896234"/>
            <a:ext cx="4025900" cy="482600"/>
          </a:xfrm>
          <a:prstGeom prst="rect">
            <a:avLst/>
          </a:prstGeom>
        </p:spPr>
        <p:txBody>
          <a:bodyPr vert="horz" wrap="square" lIns="0" tIns="12700" rIns="0" bIns="0" rtlCol="0">
            <a:spAutoFit/>
          </a:bodyPr>
          <a:lstStyle/>
          <a:p>
            <a:pPr marL="12700">
              <a:lnSpc>
                <a:spcPct val="100000"/>
              </a:lnSpc>
              <a:spcBef>
                <a:spcPts val="100"/>
              </a:spcBef>
            </a:pPr>
            <a:r>
              <a:rPr sz="3000" spc="-5" dirty="0"/>
              <a:t>N</a:t>
            </a:r>
            <a:r>
              <a:rPr sz="2400" spc="-5" dirty="0"/>
              <a:t>ON</a:t>
            </a:r>
            <a:r>
              <a:rPr sz="3000" spc="-5" dirty="0"/>
              <a:t>-I</a:t>
            </a:r>
            <a:r>
              <a:rPr sz="2400" spc="-5" dirty="0"/>
              <a:t>MPACT</a:t>
            </a:r>
            <a:r>
              <a:rPr sz="2400" spc="120" dirty="0"/>
              <a:t> </a:t>
            </a:r>
            <a:r>
              <a:rPr sz="3000" spc="-5" dirty="0"/>
              <a:t>P</a:t>
            </a:r>
            <a:r>
              <a:rPr sz="2400" spc="-5" dirty="0"/>
              <a:t>RINTERS</a:t>
            </a:r>
            <a:endParaRPr sz="2400"/>
          </a:p>
        </p:txBody>
      </p:sp>
      <p:sp>
        <p:nvSpPr>
          <p:cNvPr id="3" name="object 3"/>
          <p:cNvSpPr txBox="1"/>
          <p:nvPr/>
        </p:nvSpPr>
        <p:spPr>
          <a:xfrm>
            <a:off x="535940" y="1628898"/>
            <a:ext cx="3348354" cy="4050029"/>
          </a:xfrm>
          <a:prstGeom prst="rect">
            <a:avLst/>
          </a:prstGeom>
        </p:spPr>
        <p:txBody>
          <a:bodyPr vert="horz" wrap="square" lIns="0" tIns="12700" rIns="0" bIns="0" rtlCol="0">
            <a:spAutoFit/>
          </a:bodyPr>
          <a:lstStyle/>
          <a:p>
            <a:pPr marL="285115" marR="5080" indent="-273050">
              <a:lnSpc>
                <a:spcPct val="100000"/>
              </a:lnSpc>
              <a:spcBef>
                <a:spcPts val="100"/>
              </a:spcBef>
              <a:buClr>
                <a:srgbClr val="FE8537"/>
              </a:buClr>
              <a:buSzPct val="68750"/>
              <a:buFont typeface="Wingdings"/>
              <a:buChar char=""/>
              <a:tabLst>
                <a:tab pos="285750" algn="l"/>
              </a:tabLst>
            </a:pPr>
            <a:r>
              <a:rPr sz="2400" dirty="0">
                <a:latin typeface="Century Schoolbook"/>
                <a:cs typeface="Century Schoolbook"/>
              </a:rPr>
              <a:t>These </a:t>
            </a:r>
            <a:r>
              <a:rPr sz="2400" spc="-5" dirty="0">
                <a:latin typeface="Century Schoolbook"/>
                <a:cs typeface="Century Schoolbook"/>
              </a:rPr>
              <a:t>printers </a:t>
            </a:r>
            <a:r>
              <a:rPr sz="2400" dirty="0">
                <a:latin typeface="Century Schoolbook"/>
                <a:cs typeface="Century Schoolbook"/>
              </a:rPr>
              <a:t>create  </a:t>
            </a:r>
            <a:r>
              <a:rPr sz="2400" spc="-5" dirty="0">
                <a:latin typeface="Century Schoolbook"/>
                <a:cs typeface="Century Schoolbook"/>
              </a:rPr>
              <a:t>an </a:t>
            </a:r>
            <a:r>
              <a:rPr sz="2400" dirty="0">
                <a:latin typeface="Century Schoolbook"/>
                <a:cs typeface="Century Schoolbook"/>
              </a:rPr>
              <a:t>image on </a:t>
            </a:r>
            <a:r>
              <a:rPr sz="2400" spc="-5" dirty="0">
                <a:latin typeface="Century Schoolbook"/>
                <a:cs typeface="Century Schoolbook"/>
              </a:rPr>
              <a:t>the</a:t>
            </a:r>
            <a:r>
              <a:rPr sz="2400" spc="-125" dirty="0">
                <a:latin typeface="Century Schoolbook"/>
                <a:cs typeface="Century Schoolbook"/>
              </a:rPr>
              <a:t> </a:t>
            </a:r>
            <a:r>
              <a:rPr sz="2400" spc="-5" dirty="0">
                <a:latin typeface="Century Schoolbook"/>
                <a:cs typeface="Century Schoolbook"/>
              </a:rPr>
              <a:t>print  medium </a:t>
            </a:r>
            <a:r>
              <a:rPr sz="2400" dirty="0">
                <a:latin typeface="Century Schoolbook"/>
                <a:cs typeface="Century Schoolbook"/>
              </a:rPr>
              <a:t>without </a:t>
            </a:r>
            <a:r>
              <a:rPr sz="2400" spc="-5" dirty="0">
                <a:latin typeface="Century Schoolbook"/>
                <a:cs typeface="Century Schoolbook"/>
              </a:rPr>
              <a:t>the  </a:t>
            </a:r>
            <a:r>
              <a:rPr sz="2400" dirty="0">
                <a:latin typeface="Century Schoolbook"/>
                <a:cs typeface="Century Schoolbook"/>
              </a:rPr>
              <a:t>use of force. They  </a:t>
            </a:r>
            <a:r>
              <a:rPr sz="2400" spc="-5" dirty="0">
                <a:latin typeface="Century Schoolbook"/>
                <a:cs typeface="Century Schoolbook"/>
              </a:rPr>
              <a:t>don’t touch the paper  </a:t>
            </a:r>
            <a:r>
              <a:rPr sz="2400" dirty="0">
                <a:latin typeface="Century Schoolbook"/>
                <a:cs typeface="Century Schoolbook"/>
              </a:rPr>
              <a:t>while creating </a:t>
            </a:r>
            <a:r>
              <a:rPr sz="2400" spc="-5" dirty="0">
                <a:latin typeface="Century Schoolbook"/>
                <a:cs typeface="Century Schoolbook"/>
              </a:rPr>
              <a:t>an  </a:t>
            </a:r>
            <a:r>
              <a:rPr sz="2400" dirty="0">
                <a:latin typeface="Century Schoolbook"/>
                <a:cs typeface="Century Schoolbook"/>
              </a:rPr>
              <a:t>image. </a:t>
            </a:r>
            <a:r>
              <a:rPr sz="2400" spc="-5" dirty="0">
                <a:latin typeface="Century Schoolbook"/>
                <a:cs typeface="Century Schoolbook"/>
              </a:rPr>
              <a:t>Non-impact  printers are much  quieter than </a:t>
            </a:r>
            <a:r>
              <a:rPr sz="2400" dirty="0">
                <a:latin typeface="Century Schoolbook"/>
                <a:cs typeface="Century Schoolbook"/>
              </a:rPr>
              <a:t>impact  </a:t>
            </a:r>
            <a:r>
              <a:rPr sz="2400" spc="-5" dirty="0">
                <a:latin typeface="Century Schoolbook"/>
                <a:cs typeface="Century Schoolbook"/>
              </a:rPr>
              <a:t>printers as they </a:t>
            </a:r>
            <a:r>
              <a:rPr sz="2400" dirty="0">
                <a:latin typeface="Century Schoolbook"/>
                <a:cs typeface="Century Schoolbook"/>
              </a:rPr>
              <a:t>don’t  strike </a:t>
            </a:r>
            <a:r>
              <a:rPr sz="2400" spc="-5" dirty="0">
                <a:latin typeface="Century Schoolbook"/>
                <a:cs typeface="Century Schoolbook"/>
              </a:rPr>
              <a:t>the</a:t>
            </a:r>
            <a:r>
              <a:rPr sz="2400" spc="-50" dirty="0">
                <a:latin typeface="Century Schoolbook"/>
                <a:cs typeface="Century Schoolbook"/>
              </a:rPr>
              <a:t> </a:t>
            </a:r>
            <a:r>
              <a:rPr sz="2400" spc="-5" dirty="0">
                <a:latin typeface="Century Schoolbook"/>
                <a:cs typeface="Century Schoolbook"/>
              </a:rPr>
              <a:t>paper</a:t>
            </a:r>
            <a:endParaRPr sz="2400">
              <a:latin typeface="Century Schoolbook"/>
              <a:cs typeface="Century Schoolbook"/>
            </a:endParaRPr>
          </a:p>
        </p:txBody>
      </p:sp>
      <p:sp>
        <p:nvSpPr>
          <p:cNvPr id="4" name="object 4"/>
          <p:cNvSpPr/>
          <p:nvPr/>
        </p:nvSpPr>
        <p:spPr>
          <a:xfrm>
            <a:off x="4648200" y="1828800"/>
            <a:ext cx="3733800" cy="3048000"/>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54</a:t>
            </a:fld>
            <a:endParaRPr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2620" y="1231133"/>
            <a:ext cx="4102100" cy="482600"/>
          </a:xfrm>
          <a:prstGeom prst="rect">
            <a:avLst/>
          </a:prstGeom>
        </p:spPr>
        <p:txBody>
          <a:bodyPr vert="horz" wrap="square" lIns="0" tIns="12700" rIns="0" bIns="0" rtlCol="0">
            <a:spAutoFit/>
          </a:bodyPr>
          <a:lstStyle/>
          <a:p>
            <a:pPr marL="12700">
              <a:lnSpc>
                <a:spcPct val="100000"/>
              </a:lnSpc>
              <a:spcBef>
                <a:spcPts val="100"/>
              </a:spcBef>
            </a:pPr>
            <a:r>
              <a:rPr sz="3000" spc="-5" dirty="0"/>
              <a:t>“D</a:t>
            </a:r>
            <a:r>
              <a:rPr sz="2400" spc="-5" dirty="0"/>
              <a:t>OT </a:t>
            </a:r>
            <a:r>
              <a:rPr sz="3000" spc="-10" dirty="0"/>
              <a:t>M</a:t>
            </a:r>
            <a:r>
              <a:rPr sz="2400" spc="-10" dirty="0"/>
              <a:t>ATRIX</a:t>
            </a:r>
            <a:r>
              <a:rPr sz="2400" spc="315" dirty="0"/>
              <a:t> </a:t>
            </a:r>
            <a:r>
              <a:rPr sz="3000" spc="-5" dirty="0"/>
              <a:t>P</a:t>
            </a:r>
            <a:r>
              <a:rPr sz="2400" spc="-5" dirty="0"/>
              <a:t>RINTER</a:t>
            </a:r>
            <a:r>
              <a:rPr sz="3000" spc="-5" dirty="0"/>
              <a:t>”</a:t>
            </a:r>
            <a:endParaRPr sz="3000"/>
          </a:p>
        </p:txBody>
      </p:sp>
      <p:sp>
        <p:nvSpPr>
          <p:cNvPr id="3" name="object 3"/>
          <p:cNvSpPr txBox="1"/>
          <p:nvPr/>
        </p:nvSpPr>
        <p:spPr>
          <a:xfrm>
            <a:off x="383540" y="1973702"/>
            <a:ext cx="4390390" cy="3507104"/>
          </a:xfrm>
          <a:prstGeom prst="rect">
            <a:avLst/>
          </a:prstGeom>
        </p:spPr>
        <p:txBody>
          <a:bodyPr vert="horz" wrap="square" lIns="0" tIns="53975" rIns="0" bIns="0" rtlCol="0">
            <a:spAutoFit/>
          </a:bodyPr>
          <a:lstStyle/>
          <a:p>
            <a:pPr marL="285115" marR="57150" indent="-273050">
              <a:lnSpc>
                <a:spcPts val="2590"/>
              </a:lnSpc>
              <a:spcBef>
                <a:spcPts val="425"/>
              </a:spcBef>
              <a:buClr>
                <a:srgbClr val="FE8537"/>
              </a:buClr>
              <a:buSzPct val="68750"/>
              <a:buFont typeface="Wingdings"/>
              <a:buChar char=""/>
              <a:tabLst>
                <a:tab pos="285750" algn="l"/>
              </a:tabLst>
            </a:pPr>
            <a:r>
              <a:rPr sz="2400" dirty="0">
                <a:latin typeface="Century Schoolbook"/>
                <a:cs typeface="Century Schoolbook"/>
              </a:rPr>
              <a:t>The </a:t>
            </a:r>
            <a:r>
              <a:rPr sz="2400" spc="-5" dirty="0">
                <a:latin typeface="Century Schoolbook"/>
                <a:cs typeface="Century Schoolbook"/>
              </a:rPr>
              <a:t>term dot matrix </a:t>
            </a:r>
            <a:r>
              <a:rPr sz="2400" dirty="0">
                <a:latin typeface="Century Schoolbook"/>
                <a:cs typeface="Century Schoolbook"/>
              </a:rPr>
              <a:t>refers  </a:t>
            </a:r>
            <a:r>
              <a:rPr sz="2400" spc="-5" dirty="0">
                <a:latin typeface="Century Schoolbook"/>
                <a:cs typeface="Century Schoolbook"/>
              </a:rPr>
              <a:t>to the process </a:t>
            </a:r>
            <a:r>
              <a:rPr sz="2400" dirty="0">
                <a:latin typeface="Century Schoolbook"/>
                <a:cs typeface="Century Schoolbook"/>
              </a:rPr>
              <a:t>of </a:t>
            </a:r>
            <a:r>
              <a:rPr sz="2400" spc="-5" dirty="0">
                <a:latin typeface="Century Schoolbook"/>
                <a:cs typeface="Century Schoolbook"/>
              </a:rPr>
              <a:t>placing</a:t>
            </a:r>
            <a:r>
              <a:rPr sz="2400" spc="-114" dirty="0">
                <a:latin typeface="Century Schoolbook"/>
                <a:cs typeface="Century Schoolbook"/>
              </a:rPr>
              <a:t> </a:t>
            </a:r>
            <a:r>
              <a:rPr sz="2400" spc="-5" dirty="0">
                <a:latin typeface="Century Schoolbook"/>
                <a:cs typeface="Century Schoolbook"/>
              </a:rPr>
              <a:t>dots  to </a:t>
            </a:r>
            <a:r>
              <a:rPr sz="2400" dirty="0">
                <a:latin typeface="Century Schoolbook"/>
                <a:cs typeface="Century Schoolbook"/>
              </a:rPr>
              <a:t>form </a:t>
            </a:r>
            <a:r>
              <a:rPr sz="2400" spc="-5" dirty="0">
                <a:latin typeface="Century Schoolbook"/>
                <a:cs typeface="Century Schoolbook"/>
              </a:rPr>
              <a:t>an</a:t>
            </a:r>
            <a:r>
              <a:rPr sz="2400" spc="-30" dirty="0">
                <a:latin typeface="Century Schoolbook"/>
                <a:cs typeface="Century Schoolbook"/>
              </a:rPr>
              <a:t> </a:t>
            </a:r>
            <a:r>
              <a:rPr sz="2400" dirty="0">
                <a:latin typeface="Century Schoolbook"/>
                <a:cs typeface="Century Schoolbook"/>
              </a:rPr>
              <a:t>image.</a:t>
            </a:r>
            <a:endParaRPr sz="2400">
              <a:latin typeface="Century Schoolbook"/>
              <a:cs typeface="Century Schoolbook"/>
            </a:endParaRPr>
          </a:p>
          <a:p>
            <a:pPr marL="285115" marR="19685" indent="-273050">
              <a:lnSpc>
                <a:spcPts val="2590"/>
              </a:lnSpc>
              <a:spcBef>
                <a:spcPts val="610"/>
              </a:spcBef>
              <a:buClr>
                <a:srgbClr val="FE8537"/>
              </a:buClr>
              <a:buSzPct val="68750"/>
              <a:buFont typeface="Wingdings"/>
              <a:buChar char=""/>
              <a:tabLst>
                <a:tab pos="285750" algn="l"/>
              </a:tabLst>
            </a:pPr>
            <a:r>
              <a:rPr sz="2400" spc="-5" dirty="0">
                <a:latin typeface="Century Schoolbook"/>
                <a:cs typeface="Century Schoolbook"/>
              </a:rPr>
              <a:t>Its </a:t>
            </a:r>
            <a:r>
              <a:rPr sz="2400" dirty="0">
                <a:latin typeface="Century Schoolbook"/>
                <a:cs typeface="Century Schoolbook"/>
              </a:rPr>
              <a:t>speed is usually </a:t>
            </a:r>
            <a:r>
              <a:rPr sz="2400" spc="-5" dirty="0">
                <a:latin typeface="Century Schoolbook"/>
                <a:cs typeface="Century Schoolbook"/>
              </a:rPr>
              <a:t>30 to</a:t>
            </a:r>
            <a:r>
              <a:rPr sz="2400" spc="-130" dirty="0">
                <a:latin typeface="Century Schoolbook"/>
                <a:cs typeface="Century Schoolbook"/>
              </a:rPr>
              <a:t> </a:t>
            </a:r>
            <a:r>
              <a:rPr sz="2400" spc="-5" dirty="0">
                <a:latin typeface="Century Schoolbook"/>
                <a:cs typeface="Century Schoolbook"/>
              </a:rPr>
              <a:t>550  </a:t>
            </a:r>
            <a:r>
              <a:rPr sz="2400" dirty="0">
                <a:latin typeface="Century Schoolbook"/>
                <a:cs typeface="Century Schoolbook"/>
              </a:rPr>
              <a:t>characters </a:t>
            </a:r>
            <a:r>
              <a:rPr sz="2400" spc="-5" dirty="0">
                <a:latin typeface="Century Schoolbook"/>
                <a:cs typeface="Century Schoolbook"/>
              </a:rPr>
              <a:t>per </a:t>
            </a:r>
            <a:r>
              <a:rPr sz="2400" dirty="0">
                <a:latin typeface="Century Schoolbook"/>
                <a:cs typeface="Century Schoolbook"/>
              </a:rPr>
              <a:t>second</a:t>
            </a:r>
            <a:r>
              <a:rPr sz="2400" spc="-85" dirty="0">
                <a:latin typeface="Century Schoolbook"/>
                <a:cs typeface="Century Schoolbook"/>
              </a:rPr>
              <a:t> </a:t>
            </a:r>
            <a:r>
              <a:rPr sz="2400" spc="-5" dirty="0">
                <a:latin typeface="Century Schoolbook"/>
                <a:cs typeface="Century Schoolbook"/>
              </a:rPr>
              <a:t>(cps).</a:t>
            </a:r>
            <a:endParaRPr sz="2400">
              <a:latin typeface="Century Schoolbook"/>
              <a:cs typeface="Century Schoolbook"/>
            </a:endParaRPr>
          </a:p>
          <a:p>
            <a:pPr marL="285115" marR="5080" indent="-273050">
              <a:lnSpc>
                <a:spcPct val="90000"/>
              </a:lnSpc>
              <a:spcBef>
                <a:spcPts val="565"/>
              </a:spcBef>
              <a:buClr>
                <a:srgbClr val="FE8537"/>
              </a:buClr>
              <a:buSzPct val="68750"/>
              <a:buFont typeface="Wingdings"/>
              <a:buChar char=""/>
              <a:tabLst>
                <a:tab pos="285750" algn="l"/>
              </a:tabLst>
            </a:pPr>
            <a:r>
              <a:rPr sz="2400" dirty="0">
                <a:latin typeface="Century Schoolbook"/>
                <a:cs typeface="Century Schoolbook"/>
              </a:rPr>
              <a:t>This is </a:t>
            </a:r>
            <a:r>
              <a:rPr sz="2400" spc="-5" dirty="0">
                <a:latin typeface="Century Schoolbook"/>
                <a:cs typeface="Century Schoolbook"/>
              </a:rPr>
              <a:t>the </a:t>
            </a:r>
            <a:r>
              <a:rPr sz="2400" dirty="0">
                <a:latin typeface="Century Schoolbook"/>
                <a:cs typeface="Century Schoolbook"/>
              </a:rPr>
              <a:t>cheapest </a:t>
            </a:r>
            <a:r>
              <a:rPr sz="2400" spc="-5" dirty="0">
                <a:latin typeface="Century Schoolbook"/>
                <a:cs typeface="Century Schoolbook"/>
              </a:rPr>
              <a:t>and the  most noisy printer and </a:t>
            </a:r>
            <a:r>
              <a:rPr sz="2400" dirty="0">
                <a:latin typeface="Century Schoolbook"/>
                <a:cs typeface="Century Schoolbook"/>
              </a:rPr>
              <a:t>has a  low </a:t>
            </a:r>
            <a:r>
              <a:rPr sz="2400" spc="-5" dirty="0">
                <a:latin typeface="Century Schoolbook"/>
                <a:cs typeface="Century Schoolbook"/>
              </a:rPr>
              <a:t>print quality. </a:t>
            </a:r>
            <a:r>
              <a:rPr sz="2400" dirty="0">
                <a:latin typeface="Century Schoolbook"/>
                <a:cs typeface="Century Schoolbook"/>
              </a:rPr>
              <a:t>Dot</a:t>
            </a:r>
            <a:r>
              <a:rPr sz="2400" spc="-125" dirty="0">
                <a:latin typeface="Century Schoolbook"/>
                <a:cs typeface="Century Schoolbook"/>
              </a:rPr>
              <a:t> </a:t>
            </a:r>
            <a:r>
              <a:rPr sz="2400" spc="-5" dirty="0">
                <a:latin typeface="Century Schoolbook"/>
                <a:cs typeface="Century Schoolbook"/>
              </a:rPr>
              <a:t>Matrix  </a:t>
            </a:r>
            <a:r>
              <a:rPr sz="2400" dirty="0">
                <a:latin typeface="Century Schoolbook"/>
                <a:cs typeface="Century Schoolbook"/>
              </a:rPr>
              <a:t>were </a:t>
            </a:r>
            <a:r>
              <a:rPr sz="2400" spc="-5" dirty="0">
                <a:latin typeface="Century Schoolbook"/>
                <a:cs typeface="Century Schoolbook"/>
              </a:rPr>
              <a:t>1st </a:t>
            </a:r>
            <a:r>
              <a:rPr sz="2400" dirty="0">
                <a:latin typeface="Century Schoolbook"/>
                <a:cs typeface="Century Schoolbook"/>
              </a:rPr>
              <a:t>introduced </a:t>
            </a:r>
            <a:r>
              <a:rPr sz="2400" spc="-5" dirty="0">
                <a:latin typeface="Century Schoolbook"/>
                <a:cs typeface="Century Schoolbook"/>
              </a:rPr>
              <a:t>by  Centronics </a:t>
            </a:r>
            <a:r>
              <a:rPr sz="2400" dirty="0">
                <a:latin typeface="Century Schoolbook"/>
                <a:cs typeface="Century Schoolbook"/>
              </a:rPr>
              <a:t>in</a:t>
            </a:r>
            <a:r>
              <a:rPr sz="2400" spc="-40" dirty="0">
                <a:latin typeface="Century Schoolbook"/>
                <a:cs typeface="Century Schoolbook"/>
              </a:rPr>
              <a:t> </a:t>
            </a:r>
            <a:r>
              <a:rPr sz="2400" spc="-10" dirty="0">
                <a:latin typeface="Century Schoolbook"/>
                <a:cs typeface="Century Schoolbook"/>
              </a:rPr>
              <a:t>1970.</a:t>
            </a:r>
            <a:endParaRPr sz="2400">
              <a:latin typeface="Century Schoolbook"/>
              <a:cs typeface="Century Schoolbook"/>
            </a:endParaRPr>
          </a:p>
        </p:txBody>
      </p:sp>
      <p:sp>
        <p:nvSpPr>
          <p:cNvPr id="4" name="object 4"/>
          <p:cNvSpPr/>
          <p:nvPr/>
        </p:nvSpPr>
        <p:spPr>
          <a:xfrm>
            <a:off x="4957815" y="2133615"/>
            <a:ext cx="3805184" cy="3133709"/>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55</a:t>
            </a:fld>
            <a:endParaRPr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marR="5080" indent="-635">
              <a:lnSpc>
                <a:spcPct val="100000"/>
              </a:lnSpc>
              <a:spcBef>
                <a:spcPts val="100"/>
              </a:spcBef>
            </a:pPr>
            <a:r>
              <a:rPr sz="3300" spc="-10" dirty="0"/>
              <a:t>A</a:t>
            </a:r>
            <a:r>
              <a:rPr spc="-10" dirty="0"/>
              <a:t>DVANTAGES</a:t>
            </a:r>
            <a:r>
              <a:rPr sz="3300" spc="-10" dirty="0"/>
              <a:t>/D</a:t>
            </a:r>
            <a:r>
              <a:rPr spc="-10" dirty="0"/>
              <a:t>IS</a:t>
            </a:r>
            <a:r>
              <a:rPr sz="3300" spc="-10" dirty="0"/>
              <a:t>-</a:t>
            </a:r>
            <a:r>
              <a:rPr spc="-10" dirty="0"/>
              <a:t>ADVATAGES OF </a:t>
            </a:r>
            <a:r>
              <a:rPr sz="3300" spc="-5" dirty="0"/>
              <a:t>D</a:t>
            </a:r>
            <a:r>
              <a:rPr spc="-5" dirty="0"/>
              <a:t>OT</a:t>
            </a:r>
            <a:r>
              <a:rPr sz="3300" spc="-5" dirty="0"/>
              <a:t>-  </a:t>
            </a:r>
            <a:r>
              <a:rPr sz="3300" spc="-10" dirty="0"/>
              <a:t>M</a:t>
            </a:r>
            <a:r>
              <a:rPr spc="-10" dirty="0"/>
              <a:t>ATRIX</a:t>
            </a:r>
            <a:endParaRPr sz="3300"/>
          </a:p>
        </p:txBody>
      </p:sp>
      <p:sp>
        <p:nvSpPr>
          <p:cNvPr id="4" name="object 4"/>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56</a:t>
            </a:fld>
            <a:endParaRPr dirty="0"/>
          </a:p>
        </p:txBody>
      </p:sp>
      <p:sp>
        <p:nvSpPr>
          <p:cNvPr id="3" name="object 3"/>
          <p:cNvSpPr txBox="1"/>
          <p:nvPr/>
        </p:nvSpPr>
        <p:spPr>
          <a:xfrm>
            <a:off x="612140" y="1726529"/>
            <a:ext cx="4596765" cy="4083685"/>
          </a:xfrm>
          <a:prstGeom prst="rect">
            <a:avLst/>
          </a:prstGeom>
        </p:spPr>
        <p:txBody>
          <a:bodyPr vert="horz" wrap="square" lIns="0" tIns="53975" rIns="0" bIns="0" rtlCol="0">
            <a:spAutoFit/>
          </a:bodyPr>
          <a:lstStyle/>
          <a:p>
            <a:pPr marL="12700">
              <a:lnSpc>
                <a:spcPct val="100000"/>
              </a:lnSpc>
              <a:spcBef>
                <a:spcPts val="425"/>
              </a:spcBef>
            </a:pPr>
            <a:r>
              <a:rPr sz="2400" b="1" spc="-5" dirty="0">
                <a:latin typeface="Century Schoolbook"/>
                <a:cs typeface="Century Schoolbook"/>
              </a:rPr>
              <a:t>Advantages:</a:t>
            </a:r>
            <a:endParaRPr sz="2400">
              <a:latin typeface="Century Schoolbook"/>
              <a:cs typeface="Century Schoolbook"/>
            </a:endParaRPr>
          </a:p>
          <a:p>
            <a:pPr marL="470534" indent="-458470">
              <a:lnSpc>
                <a:spcPct val="100000"/>
              </a:lnSpc>
              <a:spcBef>
                <a:spcPts val="325"/>
              </a:spcBef>
              <a:buAutoNum type="arabicParenBoth"/>
              <a:tabLst>
                <a:tab pos="471170" algn="l"/>
              </a:tabLst>
            </a:pPr>
            <a:r>
              <a:rPr sz="2400" spc="-5" dirty="0">
                <a:latin typeface="Century Schoolbook"/>
                <a:cs typeface="Century Schoolbook"/>
              </a:rPr>
              <a:t>In-expensive.</a:t>
            </a:r>
            <a:endParaRPr sz="2400">
              <a:latin typeface="Century Schoolbook"/>
              <a:cs typeface="Century Schoolbook"/>
            </a:endParaRPr>
          </a:p>
          <a:p>
            <a:pPr marL="470534" indent="-458470">
              <a:lnSpc>
                <a:spcPct val="100000"/>
              </a:lnSpc>
              <a:spcBef>
                <a:spcPts val="310"/>
              </a:spcBef>
              <a:buAutoNum type="arabicParenBoth"/>
              <a:tabLst>
                <a:tab pos="471170" algn="l"/>
              </a:tabLst>
            </a:pPr>
            <a:r>
              <a:rPr sz="2400" spc="-5" dirty="0">
                <a:latin typeface="Century Schoolbook"/>
                <a:cs typeface="Century Schoolbook"/>
              </a:rPr>
              <a:t>Low per page</a:t>
            </a:r>
            <a:r>
              <a:rPr sz="2400" spc="-30" dirty="0">
                <a:latin typeface="Century Schoolbook"/>
                <a:cs typeface="Century Schoolbook"/>
              </a:rPr>
              <a:t> </a:t>
            </a:r>
            <a:r>
              <a:rPr sz="2400" dirty="0">
                <a:latin typeface="Century Schoolbook"/>
                <a:cs typeface="Century Schoolbook"/>
              </a:rPr>
              <a:t>cost.</a:t>
            </a:r>
            <a:endParaRPr sz="2400">
              <a:latin typeface="Century Schoolbook"/>
              <a:cs typeface="Century Schoolbook"/>
            </a:endParaRPr>
          </a:p>
          <a:p>
            <a:pPr marL="470534" indent="-458470">
              <a:lnSpc>
                <a:spcPct val="100000"/>
              </a:lnSpc>
              <a:spcBef>
                <a:spcPts val="315"/>
              </a:spcBef>
              <a:buAutoNum type="arabicParenBoth"/>
              <a:tabLst>
                <a:tab pos="471170" algn="l"/>
              </a:tabLst>
            </a:pPr>
            <a:r>
              <a:rPr sz="2400" spc="-5" dirty="0">
                <a:latin typeface="Century Schoolbook"/>
                <a:cs typeface="Century Schoolbook"/>
              </a:rPr>
              <a:t>Energy</a:t>
            </a:r>
            <a:r>
              <a:rPr sz="2400" spc="-20" dirty="0">
                <a:latin typeface="Century Schoolbook"/>
                <a:cs typeface="Century Schoolbook"/>
              </a:rPr>
              <a:t> </a:t>
            </a:r>
            <a:r>
              <a:rPr sz="2400" dirty="0">
                <a:latin typeface="Century Schoolbook"/>
                <a:cs typeface="Century Schoolbook"/>
              </a:rPr>
              <a:t>efficient.</a:t>
            </a:r>
            <a:endParaRPr sz="2400">
              <a:latin typeface="Century Schoolbook"/>
              <a:cs typeface="Century Schoolbook"/>
            </a:endParaRPr>
          </a:p>
          <a:p>
            <a:pPr>
              <a:lnSpc>
                <a:spcPct val="100000"/>
              </a:lnSpc>
              <a:spcBef>
                <a:spcPts val="5"/>
              </a:spcBef>
            </a:pPr>
            <a:endParaRPr sz="2900">
              <a:latin typeface="Century Schoolbook"/>
              <a:cs typeface="Century Schoolbook"/>
            </a:endParaRPr>
          </a:p>
          <a:p>
            <a:pPr marL="12700">
              <a:lnSpc>
                <a:spcPct val="100000"/>
              </a:lnSpc>
            </a:pPr>
            <a:r>
              <a:rPr sz="2400" b="1" spc="-5" dirty="0">
                <a:latin typeface="Century Schoolbook"/>
                <a:cs typeface="Century Schoolbook"/>
              </a:rPr>
              <a:t>Dis-advantages:</a:t>
            </a:r>
            <a:endParaRPr sz="2400">
              <a:latin typeface="Century Schoolbook"/>
              <a:cs typeface="Century Schoolbook"/>
            </a:endParaRPr>
          </a:p>
          <a:p>
            <a:pPr marL="470534" indent="-458470">
              <a:lnSpc>
                <a:spcPct val="100000"/>
              </a:lnSpc>
              <a:spcBef>
                <a:spcPts val="325"/>
              </a:spcBef>
              <a:buAutoNum type="arabicParenBoth"/>
              <a:tabLst>
                <a:tab pos="471170" algn="l"/>
              </a:tabLst>
            </a:pPr>
            <a:r>
              <a:rPr sz="2400" dirty="0">
                <a:latin typeface="Century Schoolbook"/>
                <a:cs typeface="Century Schoolbook"/>
              </a:rPr>
              <a:t>Noisy</a:t>
            </a:r>
            <a:endParaRPr sz="2400">
              <a:latin typeface="Century Schoolbook"/>
              <a:cs typeface="Century Schoolbook"/>
            </a:endParaRPr>
          </a:p>
          <a:p>
            <a:pPr marL="469900" indent="-457834">
              <a:lnSpc>
                <a:spcPct val="100000"/>
              </a:lnSpc>
              <a:spcBef>
                <a:spcPts val="315"/>
              </a:spcBef>
              <a:buAutoNum type="arabicParenBoth"/>
              <a:tabLst>
                <a:tab pos="470534" algn="l"/>
              </a:tabLst>
            </a:pPr>
            <a:r>
              <a:rPr sz="2400" spc="-5" dirty="0">
                <a:latin typeface="Century Schoolbook"/>
                <a:cs typeface="Century Schoolbook"/>
              </a:rPr>
              <a:t>Low </a:t>
            </a:r>
            <a:r>
              <a:rPr sz="2400" dirty="0">
                <a:latin typeface="Century Schoolbook"/>
                <a:cs typeface="Century Schoolbook"/>
              </a:rPr>
              <a:t>resolution</a:t>
            </a:r>
            <a:endParaRPr sz="2400">
              <a:latin typeface="Century Schoolbook"/>
              <a:cs typeface="Century Schoolbook"/>
            </a:endParaRPr>
          </a:p>
          <a:p>
            <a:pPr marL="470534" indent="-458470">
              <a:lnSpc>
                <a:spcPct val="100000"/>
              </a:lnSpc>
              <a:spcBef>
                <a:spcPts val="310"/>
              </a:spcBef>
              <a:buAutoNum type="arabicParenBoth"/>
              <a:tabLst>
                <a:tab pos="471170" algn="l"/>
              </a:tabLst>
            </a:pPr>
            <a:r>
              <a:rPr sz="2400" spc="-5" dirty="0">
                <a:latin typeface="Century Schoolbook"/>
                <a:cs typeface="Century Schoolbook"/>
              </a:rPr>
              <a:t>Limited </a:t>
            </a:r>
            <a:r>
              <a:rPr sz="2400" dirty="0">
                <a:latin typeface="Century Schoolbook"/>
                <a:cs typeface="Century Schoolbook"/>
              </a:rPr>
              <a:t>fonts</a:t>
            </a:r>
            <a:r>
              <a:rPr sz="2400" spc="-15" dirty="0">
                <a:latin typeface="Century Schoolbook"/>
                <a:cs typeface="Century Schoolbook"/>
              </a:rPr>
              <a:t> </a:t>
            </a:r>
            <a:r>
              <a:rPr sz="2400" spc="-5" dirty="0">
                <a:latin typeface="Century Schoolbook"/>
                <a:cs typeface="Century Schoolbook"/>
              </a:rPr>
              <a:t>flexibility</a:t>
            </a:r>
            <a:endParaRPr sz="2400">
              <a:latin typeface="Century Schoolbook"/>
              <a:cs typeface="Century Schoolbook"/>
            </a:endParaRPr>
          </a:p>
          <a:p>
            <a:pPr marL="470534" indent="-458470">
              <a:lnSpc>
                <a:spcPct val="100000"/>
              </a:lnSpc>
              <a:spcBef>
                <a:spcPts val="315"/>
              </a:spcBef>
              <a:buAutoNum type="arabicParenBoth"/>
              <a:tabLst>
                <a:tab pos="471170" algn="l"/>
              </a:tabLst>
            </a:pPr>
            <a:r>
              <a:rPr sz="2400" spc="-5" dirty="0">
                <a:latin typeface="Century Schoolbook"/>
                <a:cs typeface="Century Schoolbook"/>
              </a:rPr>
              <a:t>Poor quality graphics</a:t>
            </a:r>
            <a:r>
              <a:rPr sz="2400" spc="-110" dirty="0">
                <a:latin typeface="Century Schoolbook"/>
                <a:cs typeface="Century Schoolbook"/>
              </a:rPr>
              <a:t> </a:t>
            </a:r>
            <a:r>
              <a:rPr sz="2400" dirty="0">
                <a:latin typeface="Century Schoolbook"/>
                <a:cs typeface="Century Schoolbook"/>
              </a:rPr>
              <a:t>output.</a:t>
            </a:r>
            <a:endParaRPr sz="2400">
              <a:latin typeface="Century Schoolbook"/>
              <a:cs typeface="Century Schoolbook"/>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231133"/>
            <a:ext cx="4045585" cy="482600"/>
          </a:xfrm>
          <a:prstGeom prst="rect">
            <a:avLst/>
          </a:prstGeom>
        </p:spPr>
        <p:txBody>
          <a:bodyPr vert="horz" wrap="square" lIns="0" tIns="12700" rIns="0" bIns="0" rtlCol="0">
            <a:spAutoFit/>
          </a:bodyPr>
          <a:lstStyle/>
          <a:p>
            <a:pPr marL="12700">
              <a:lnSpc>
                <a:spcPct val="100000"/>
              </a:lnSpc>
              <a:spcBef>
                <a:spcPts val="100"/>
              </a:spcBef>
            </a:pPr>
            <a:r>
              <a:rPr sz="3000" spc="-5" dirty="0"/>
              <a:t>D</a:t>
            </a:r>
            <a:r>
              <a:rPr sz="2400" spc="-5" dirty="0"/>
              <a:t>AISY </a:t>
            </a:r>
            <a:r>
              <a:rPr sz="3000" spc="-5" dirty="0"/>
              <a:t>W</a:t>
            </a:r>
            <a:r>
              <a:rPr sz="2400" spc="-5" dirty="0"/>
              <a:t>HEEL</a:t>
            </a:r>
            <a:r>
              <a:rPr sz="2400" spc="300" dirty="0"/>
              <a:t> </a:t>
            </a:r>
            <a:r>
              <a:rPr sz="3000" spc="-5" dirty="0"/>
              <a:t>P</a:t>
            </a:r>
            <a:r>
              <a:rPr sz="2400" spc="-5" dirty="0"/>
              <a:t>RINTER</a:t>
            </a:r>
            <a:endParaRPr sz="2400"/>
          </a:p>
        </p:txBody>
      </p:sp>
      <p:sp>
        <p:nvSpPr>
          <p:cNvPr id="3" name="object 3"/>
          <p:cNvSpPr txBox="1"/>
          <p:nvPr/>
        </p:nvSpPr>
        <p:spPr>
          <a:xfrm>
            <a:off x="307340" y="2202303"/>
            <a:ext cx="4206875" cy="3025775"/>
          </a:xfrm>
          <a:prstGeom prst="rect">
            <a:avLst/>
          </a:prstGeom>
        </p:spPr>
        <p:txBody>
          <a:bodyPr vert="horz" wrap="square" lIns="0" tIns="48895" rIns="0" bIns="0" rtlCol="0">
            <a:spAutoFit/>
          </a:bodyPr>
          <a:lstStyle/>
          <a:p>
            <a:pPr marL="285115" marR="5080" indent="-273050">
              <a:lnSpc>
                <a:spcPct val="90000"/>
              </a:lnSpc>
              <a:spcBef>
                <a:spcPts val="385"/>
              </a:spcBef>
              <a:buClr>
                <a:srgbClr val="FE8537"/>
              </a:buClr>
              <a:buSzPct val="68750"/>
              <a:buFont typeface="Wingdings"/>
              <a:buChar char=""/>
              <a:tabLst>
                <a:tab pos="285750" algn="l"/>
                <a:tab pos="2396490" algn="l"/>
              </a:tabLst>
            </a:pPr>
            <a:r>
              <a:rPr sz="2400" dirty="0">
                <a:latin typeface="Century Schoolbook"/>
                <a:cs typeface="Century Schoolbook"/>
              </a:rPr>
              <a:t>A </a:t>
            </a:r>
            <a:r>
              <a:rPr sz="2400" spc="-5" dirty="0">
                <a:latin typeface="Century Schoolbook"/>
                <a:cs typeface="Century Schoolbook"/>
              </a:rPr>
              <a:t>daisy </a:t>
            </a:r>
            <a:r>
              <a:rPr sz="2400" dirty="0">
                <a:latin typeface="Century Schoolbook"/>
                <a:cs typeface="Century Schoolbook"/>
              </a:rPr>
              <a:t>wheel </a:t>
            </a:r>
            <a:r>
              <a:rPr sz="2400" spc="-5" dirty="0">
                <a:latin typeface="Century Schoolbook"/>
                <a:cs typeface="Century Schoolbook"/>
              </a:rPr>
              <a:t>printer </a:t>
            </a:r>
            <a:r>
              <a:rPr sz="2400" dirty="0">
                <a:latin typeface="Century Schoolbook"/>
                <a:cs typeface="Century Schoolbook"/>
              </a:rPr>
              <a:t>is  </a:t>
            </a:r>
            <a:r>
              <a:rPr sz="2400" spc="-5" dirty="0">
                <a:latin typeface="Century Schoolbook"/>
                <a:cs typeface="Century Schoolbook"/>
              </a:rPr>
              <a:t>basically an </a:t>
            </a:r>
            <a:r>
              <a:rPr sz="2400" dirty="0">
                <a:latin typeface="Century Schoolbook"/>
                <a:cs typeface="Century Schoolbook"/>
              </a:rPr>
              <a:t>impact </a:t>
            </a:r>
            <a:r>
              <a:rPr sz="2400" spc="-5" dirty="0">
                <a:latin typeface="Century Schoolbook"/>
                <a:cs typeface="Century Schoolbook"/>
              </a:rPr>
              <a:t>printer  consisting </a:t>
            </a:r>
            <a:r>
              <a:rPr sz="2400" dirty="0">
                <a:latin typeface="Century Schoolbook"/>
                <a:cs typeface="Century Schoolbook"/>
              </a:rPr>
              <a:t>of a wheel </a:t>
            </a:r>
            <a:r>
              <a:rPr sz="2400" spc="-5" dirty="0">
                <a:latin typeface="Century Schoolbook"/>
                <a:cs typeface="Century Schoolbook"/>
              </a:rPr>
              <a:t>and  attached extensions on  </a:t>
            </a:r>
            <a:r>
              <a:rPr sz="2400" dirty="0">
                <a:latin typeface="Century Schoolbook"/>
                <a:cs typeface="Century Schoolbook"/>
              </a:rPr>
              <a:t>which</a:t>
            </a:r>
            <a:r>
              <a:rPr sz="2400" spc="-35" dirty="0">
                <a:latin typeface="Century Schoolbook"/>
                <a:cs typeface="Century Schoolbook"/>
              </a:rPr>
              <a:t> </a:t>
            </a:r>
            <a:r>
              <a:rPr sz="2400" spc="-5" dirty="0">
                <a:latin typeface="Century Schoolbook"/>
                <a:cs typeface="Century Schoolbook"/>
              </a:rPr>
              <a:t>molded</a:t>
            </a:r>
            <a:r>
              <a:rPr sz="2400" spc="-5" dirty="0">
                <a:latin typeface="Times New Roman"/>
                <a:cs typeface="Times New Roman"/>
              </a:rPr>
              <a:t>	</a:t>
            </a:r>
            <a:r>
              <a:rPr sz="2400" dirty="0">
                <a:latin typeface="Century Schoolbook"/>
                <a:cs typeface="Century Schoolbook"/>
              </a:rPr>
              <a:t>characters  </a:t>
            </a:r>
            <a:r>
              <a:rPr sz="2400" spc="-5" dirty="0">
                <a:latin typeface="Century Schoolbook"/>
                <a:cs typeface="Century Schoolbook"/>
              </a:rPr>
              <a:t>are mounted. </a:t>
            </a:r>
            <a:r>
              <a:rPr sz="2400" dirty="0">
                <a:latin typeface="Century Schoolbook"/>
                <a:cs typeface="Century Schoolbook"/>
              </a:rPr>
              <a:t>A </a:t>
            </a:r>
            <a:r>
              <a:rPr sz="2400" spc="-5" dirty="0">
                <a:latin typeface="Century Schoolbook"/>
                <a:cs typeface="Century Schoolbook"/>
              </a:rPr>
              <a:t>daisy</a:t>
            </a:r>
            <a:r>
              <a:rPr sz="2400" spc="-105" dirty="0">
                <a:latin typeface="Century Schoolbook"/>
                <a:cs typeface="Century Schoolbook"/>
              </a:rPr>
              <a:t> </a:t>
            </a:r>
            <a:r>
              <a:rPr sz="2400" dirty="0">
                <a:latin typeface="Century Schoolbook"/>
                <a:cs typeface="Century Schoolbook"/>
              </a:rPr>
              <a:t>wheel  </a:t>
            </a:r>
            <a:r>
              <a:rPr sz="2400" spc="-5" dirty="0">
                <a:latin typeface="Century Schoolbook"/>
                <a:cs typeface="Century Schoolbook"/>
              </a:rPr>
              <a:t>printer produces </a:t>
            </a:r>
            <a:r>
              <a:rPr sz="2400" dirty="0">
                <a:latin typeface="Century Schoolbook"/>
                <a:cs typeface="Century Schoolbook"/>
              </a:rPr>
              <a:t>letter  </a:t>
            </a:r>
            <a:r>
              <a:rPr sz="2400" spc="-5" dirty="0">
                <a:latin typeface="Century Schoolbook"/>
                <a:cs typeface="Century Schoolbook"/>
              </a:rPr>
              <a:t>quality print and it can’t  produce graphics</a:t>
            </a:r>
            <a:r>
              <a:rPr sz="2400" spc="-70" dirty="0">
                <a:latin typeface="Century Schoolbook"/>
                <a:cs typeface="Century Schoolbook"/>
              </a:rPr>
              <a:t> </a:t>
            </a:r>
            <a:r>
              <a:rPr sz="2400" dirty="0">
                <a:latin typeface="Century Schoolbook"/>
                <a:cs typeface="Century Schoolbook"/>
              </a:rPr>
              <a:t>output.</a:t>
            </a:r>
            <a:endParaRPr sz="2400">
              <a:latin typeface="Century Schoolbook"/>
              <a:cs typeface="Century Schoolbook"/>
            </a:endParaRPr>
          </a:p>
        </p:txBody>
      </p:sp>
      <p:sp>
        <p:nvSpPr>
          <p:cNvPr id="4" name="object 4"/>
          <p:cNvSpPr/>
          <p:nvPr/>
        </p:nvSpPr>
        <p:spPr>
          <a:xfrm>
            <a:off x="4722876" y="2254181"/>
            <a:ext cx="3963924" cy="3671956"/>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57</a:t>
            </a:fld>
            <a:endParaRPr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2620" y="773933"/>
            <a:ext cx="3021330" cy="482600"/>
          </a:xfrm>
          <a:prstGeom prst="rect">
            <a:avLst/>
          </a:prstGeom>
        </p:spPr>
        <p:txBody>
          <a:bodyPr vert="horz" wrap="square" lIns="0" tIns="12700" rIns="0" bIns="0" rtlCol="0">
            <a:spAutoFit/>
          </a:bodyPr>
          <a:lstStyle/>
          <a:p>
            <a:pPr marL="12700">
              <a:lnSpc>
                <a:spcPct val="100000"/>
              </a:lnSpc>
              <a:spcBef>
                <a:spcPts val="100"/>
              </a:spcBef>
            </a:pPr>
            <a:r>
              <a:rPr sz="3000" spc="-5" dirty="0"/>
              <a:t>I</a:t>
            </a:r>
            <a:r>
              <a:rPr sz="2400" spc="-5" dirty="0"/>
              <a:t>NK</a:t>
            </a:r>
            <a:r>
              <a:rPr sz="3000" spc="-5" dirty="0"/>
              <a:t>-J</a:t>
            </a:r>
            <a:r>
              <a:rPr sz="2400" spc="-5" dirty="0"/>
              <a:t>ET</a:t>
            </a:r>
            <a:r>
              <a:rPr sz="2400" spc="90" dirty="0"/>
              <a:t> </a:t>
            </a:r>
            <a:r>
              <a:rPr sz="3000" spc="-5" dirty="0"/>
              <a:t>P</a:t>
            </a:r>
            <a:r>
              <a:rPr sz="2400" spc="-5" dirty="0"/>
              <a:t>RINTER</a:t>
            </a:r>
            <a:endParaRPr sz="2400"/>
          </a:p>
        </p:txBody>
      </p:sp>
      <p:sp>
        <p:nvSpPr>
          <p:cNvPr id="3" name="object 3"/>
          <p:cNvSpPr txBox="1"/>
          <p:nvPr/>
        </p:nvSpPr>
        <p:spPr>
          <a:xfrm>
            <a:off x="307340" y="1516121"/>
            <a:ext cx="4286885" cy="4165600"/>
          </a:xfrm>
          <a:prstGeom prst="rect">
            <a:avLst/>
          </a:prstGeom>
        </p:spPr>
        <p:txBody>
          <a:bodyPr vert="horz" wrap="square" lIns="0" tIns="48895" rIns="0" bIns="0" rtlCol="0">
            <a:spAutoFit/>
          </a:bodyPr>
          <a:lstStyle/>
          <a:p>
            <a:pPr marL="285115" marR="417830" indent="-273050">
              <a:lnSpc>
                <a:spcPct val="90100"/>
              </a:lnSpc>
              <a:spcBef>
                <a:spcPts val="385"/>
              </a:spcBef>
              <a:buClr>
                <a:srgbClr val="FE8537"/>
              </a:buClr>
              <a:buSzPct val="68750"/>
              <a:buFont typeface="Wingdings"/>
              <a:buChar char=""/>
              <a:tabLst>
                <a:tab pos="285750" algn="l"/>
              </a:tabLst>
            </a:pPr>
            <a:r>
              <a:rPr sz="2400" spc="-5" dirty="0">
                <a:latin typeface="Century Schoolbook"/>
                <a:cs typeface="Century Schoolbook"/>
              </a:rPr>
              <a:t>It </a:t>
            </a:r>
            <a:r>
              <a:rPr sz="2400" dirty="0">
                <a:latin typeface="Century Schoolbook"/>
                <a:cs typeface="Century Schoolbook"/>
              </a:rPr>
              <a:t>is a non-impact</a:t>
            </a:r>
            <a:r>
              <a:rPr sz="2400" spc="-120" dirty="0">
                <a:latin typeface="Century Schoolbook"/>
                <a:cs typeface="Century Schoolbook"/>
              </a:rPr>
              <a:t> </a:t>
            </a:r>
            <a:r>
              <a:rPr sz="2400" spc="-5" dirty="0">
                <a:latin typeface="Century Schoolbook"/>
                <a:cs typeface="Century Schoolbook"/>
              </a:rPr>
              <a:t>printer  producing </a:t>
            </a:r>
            <a:r>
              <a:rPr sz="2400" dirty="0">
                <a:latin typeface="Century Schoolbook"/>
                <a:cs typeface="Century Schoolbook"/>
              </a:rPr>
              <a:t>a </a:t>
            </a:r>
            <a:r>
              <a:rPr sz="2400" spc="-5" dirty="0">
                <a:latin typeface="Century Schoolbook"/>
                <a:cs typeface="Century Schoolbook"/>
              </a:rPr>
              <a:t>high quality  print.</a:t>
            </a:r>
            <a:endParaRPr sz="2400">
              <a:latin typeface="Century Schoolbook"/>
              <a:cs typeface="Century Schoolbook"/>
            </a:endParaRPr>
          </a:p>
          <a:p>
            <a:pPr marL="285115" marR="142875" indent="-273050">
              <a:lnSpc>
                <a:spcPct val="90000"/>
              </a:lnSpc>
              <a:spcBef>
                <a:spcPts val="600"/>
              </a:spcBef>
              <a:buClr>
                <a:srgbClr val="FE8537"/>
              </a:buClr>
              <a:buSzPct val="68750"/>
              <a:buFont typeface="Wingdings"/>
              <a:buChar char=""/>
              <a:tabLst>
                <a:tab pos="285750" algn="l"/>
              </a:tabLst>
            </a:pPr>
            <a:r>
              <a:rPr sz="2400" dirty="0">
                <a:latin typeface="Century Schoolbook"/>
                <a:cs typeface="Century Schoolbook"/>
              </a:rPr>
              <a:t>A </a:t>
            </a:r>
            <a:r>
              <a:rPr sz="2400" spc="-5" dirty="0">
                <a:latin typeface="Century Schoolbook"/>
                <a:cs typeface="Century Schoolbook"/>
              </a:rPr>
              <a:t>standard Inkjet printer  </a:t>
            </a:r>
            <a:r>
              <a:rPr sz="2400" dirty="0">
                <a:latin typeface="Century Schoolbook"/>
                <a:cs typeface="Century Schoolbook"/>
              </a:rPr>
              <a:t>has a resolution of </a:t>
            </a:r>
            <a:r>
              <a:rPr sz="2400" spc="-10" dirty="0">
                <a:latin typeface="Century Schoolbook"/>
                <a:cs typeface="Century Schoolbook"/>
              </a:rPr>
              <a:t>300dpi.  </a:t>
            </a:r>
            <a:r>
              <a:rPr sz="2400" dirty="0">
                <a:latin typeface="Century Schoolbook"/>
                <a:cs typeface="Century Schoolbook"/>
              </a:rPr>
              <a:t>Newer </a:t>
            </a:r>
            <a:r>
              <a:rPr sz="2400" spc="-5" dirty="0">
                <a:latin typeface="Century Schoolbook"/>
                <a:cs typeface="Century Schoolbook"/>
              </a:rPr>
              <a:t>models have</a:t>
            </a:r>
            <a:r>
              <a:rPr sz="2400" spc="-114" dirty="0">
                <a:latin typeface="Century Schoolbook"/>
                <a:cs typeface="Century Schoolbook"/>
              </a:rPr>
              <a:t> </a:t>
            </a:r>
            <a:r>
              <a:rPr sz="2400" dirty="0">
                <a:latin typeface="Century Schoolbook"/>
                <a:cs typeface="Century Schoolbook"/>
              </a:rPr>
              <a:t>further  improved</a:t>
            </a:r>
            <a:r>
              <a:rPr sz="2400" spc="-30" dirty="0">
                <a:latin typeface="Century Schoolbook"/>
                <a:cs typeface="Century Schoolbook"/>
              </a:rPr>
              <a:t> </a:t>
            </a:r>
            <a:r>
              <a:rPr sz="2400" spc="-5" dirty="0">
                <a:latin typeface="Century Schoolbook"/>
                <a:cs typeface="Century Schoolbook"/>
              </a:rPr>
              <a:t>dpi.</a:t>
            </a:r>
            <a:endParaRPr sz="2400">
              <a:latin typeface="Century Schoolbook"/>
              <a:cs typeface="Century Schoolbook"/>
            </a:endParaRPr>
          </a:p>
          <a:p>
            <a:pPr marL="285115" marR="184785" indent="-273050">
              <a:lnSpc>
                <a:spcPct val="90000"/>
              </a:lnSpc>
              <a:spcBef>
                <a:spcPts val="600"/>
              </a:spcBef>
              <a:buClr>
                <a:srgbClr val="FE8537"/>
              </a:buClr>
              <a:buSzPct val="68750"/>
              <a:buFont typeface="Wingdings"/>
              <a:buChar char=""/>
              <a:tabLst>
                <a:tab pos="368935" algn="l"/>
                <a:tab pos="369570" algn="l"/>
              </a:tabLst>
            </a:pPr>
            <a:r>
              <a:rPr dirty="0"/>
              <a:t>	</a:t>
            </a:r>
            <a:r>
              <a:rPr sz="2400" spc="-5" dirty="0">
                <a:latin typeface="Century Schoolbook"/>
                <a:cs typeface="Century Schoolbook"/>
              </a:rPr>
              <a:t>Inkjet printers </a:t>
            </a:r>
            <a:r>
              <a:rPr sz="2400" dirty="0">
                <a:latin typeface="Century Schoolbook"/>
                <a:cs typeface="Century Schoolbook"/>
              </a:rPr>
              <a:t>were  introduced in </a:t>
            </a:r>
            <a:r>
              <a:rPr sz="2400" spc="-5" dirty="0">
                <a:latin typeface="Century Schoolbook"/>
                <a:cs typeface="Century Schoolbook"/>
              </a:rPr>
              <a:t>the </a:t>
            </a:r>
            <a:r>
              <a:rPr sz="2400" dirty="0">
                <a:latin typeface="Century Schoolbook"/>
                <a:cs typeface="Century Schoolbook"/>
              </a:rPr>
              <a:t>later</a:t>
            </a:r>
            <a:r>
              <a:rPr sz="2400" spc="-160" dirty="0">
                <a:latin typeface="Century Schoolbook"/>
                <a:cs typeface="Century Schoolbook"/>
              </a:rPr>
              <a:t> </a:t>
            </a:r>
            <a:r>
              <a:rPr sz="2400" dirty="0">
                <a:latin typeface="Century Schoolbook"/>
                <a:cs typeface="Century Schoolbook"/>
              </a:rPr>
              <a:t>half  of </a:t>
            </a:r>
            <a:r>
              <a:rPr sz="2400" spc="-5" dirty="0">
                <a:latin typeface="Century Schoolbook"/>
                <a:cs typeface="Century Schoolbook"/>
              </a:rPr>
              <a:t>1980s and are very  popular </a:t>
            </a:r>
            <a:r>
              <a:rPr sz="2400" dirty="0">
                <a:latin typeface="Century Schoolbook"/>
                <a:cs typeface="Century Schoolbook"/>
              </a:rPr>
              <a:t>owing </a:t>
            </a:r>
            <a:r>
              <a:rPr sz="2400" spc="-5" dirty="0">
                <a:latin typeface="Century Schoolbook"/>
                <a:cs typeface="Century Schoolbook"/>
              </a:rPr>
              <a:t>to</a:t>
            </a:r>
            <a:r>
              <a:rPr sz="2400" spc="-65" dirty="0">
                <a:latin typeface="Century Schoolbook"/>
                <a:cs typeface="Century Schoolbook"/>
              </a:rPr>
              <a:t> </a:t>
            </a:r>
            <a:r>
              <a:rPr sz="2400" spc="-5" dirty="0">
                <a:latin typeface="Century Schoolbook"/>
                <a:cs typeface="Century Schoolbook"/>
              </a:rPr>
              <a:t>their</a:t>
            </a:r>
            <a:endParaRPr sz="2400">
              <a:latin typeface="Century Schoolbook"/>
              <a:cs typeface="Century Schoolbook"/>
            </a:endParaRPr>
          </a:p>
          <a:p>
            <a:pPr marL="285115">
              <a:lnSpc>
                <a:spcPts val="2590"/>
              </a:lnSpc>
            </a:pPr>
            <a:r>
              <a:rPr sz="2400" spc="-5" dirty="0">
                <a:latin typeface="Century Schoolbook"/>
                <a:cs typeface="Century Schoolbook"/>
              </a:rPr>
              <a:t>extra-ordinary</a:t>
            </a:r>
            <a:r>
              <a:rPr sz="2400" spc="-10" dirty="0">
                <a:latin typeface="Century Schoolbook"/>
                <a:cs typeface="Century Schoolbook"/>
              </a:rPr>
              <a:t> </a:t>
            </a:r>
            <a:r>
              <a:rPr sz="2400" spc="-5" dirty="0">
                <a:latin typeface="Century Schoolbook"/>
                <a:cs typeface="Century Schoolbook"/>
              </a:rPr>
              <a:t>performance.</a:t>
            </a:r>
            <a:endParaRPr sz="2400">
              <a:latin typeface="Century Schoolbook"/>
              <a:cs typeface="Century Schoolbook"/>
            </a:endParaRPr>
          </a:p>
        </p:txBody>
      </p:sp>
      <p:sp>
        <p:nvSpPr>
          <p:cNvPr id="4" name="object 4"/>
          <p:cNvSpPr/>
          <p:nvPr/>
        </p:nvSpPr>
        <p:spPr>
          <a:xfrm>
            <a:off x="4876800" y="1752600"/>
            <a:ext cx="3962400" cy="3505200"/>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58</a:t>
            </a:fld>
            <a:endParaRPr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4806" y="850133"/>
            <a:ext cx="5276850" cy="482600"/>
          </a:xfrm>
          <a:prstGeom prst="rect">
            <a:avLst/>
          </a:prstGeom>
        </p:spPr>
        <p:txBody>
          <a:bodyPr vert="horz" wrap="square" lIns="0" tIns="12700" rIns="0" bIns="0" rtlCol="0">
            <a:spAutoFit/>
          </a:bodyPr>
          <a:lstStyle/>
          <a:p>
            <a:pPr marL="12700">
              <a:lnSpc>
                <a:spcPct val="100000"/>
              </a:lnSpc>
              <a:spcBef>
                <a:spcPts val="100"/>
              </a:spcBef>
            </a:pPr>
            <a:r>
              <a:rPr sz="3000" dirty="0"/>
              <a:t>H</a:t>
            </a:r>
            <a:r>
              <a:rPr sz="2400" dirty="0"/>
              <a:t>OW </a:t>
            </a:r>
            <a:r>
              <a:rPr sz="3000" dirty="0"/>
              <a:t>I</a:t>
            </a:r>
            <a:r>
              <a:rPr sz="2400" dirty="0"/>
              <a:t>NKJET </a:t>
            </a:r>
            <a:r>
              <a:rPr sz="3000" spc="-5" dirty="0"/>
              <a:t>P</a:t>
            </a:r>
            <a:r>
              <a:rPr sz="2400" spc="-5" dirty="0"/>
              <a:t>RINTER</a:t>
            </a:r>
            <a:r>
              <a:rPr sz="2400" spc="434" dirty="0"/>
              <a:t> </a:t>
            </a:r>
            <a:r>
              <a:rPr sz="2400" dirty="0"/>
              <a:t>WORKS</a:t>
            </a:r>
            <a:r>
              <a:rPr sz="3000" dirty="0"/>
              <a:t>?</a:t>
            </a:r>
            <a:endParaRPr sz="3000"/>
          </a:p>
        </p:txBody>
      </p:sp>
      <p:sp>
        <p:nvSpPr>
          <p:cNvPr id="3" name="object 3"/>
          <p:cNvSpPr txBox="1"/>
          <p:nvPr/>
        </p:nvSpPr>
        <p:spPr>
          <a:xfrm>
            <a:off x="307340" y="2049903"/>
            <a:ext cx="5007610" cy="2190115"/>
          </a:xfrm>
          <a:prstGeom prst="rect">
            <a:avLst/>
          </a:prstGeom>
        </p:spPr>
        <p:txBody>
          <a:bodyPr vert="horz" wrap="square" lIns="0" tIns="53975" rIns="0" bIns="0" rtlCol="0">
            <a:spAutoFit/>
          </a:bodyPr>
          <a:lstStyle/>
          <a:p>
            <a:pPr marL="285115" marR="769620" indent="-273050">
              <a:lnSpc>
                <a:spcPts val="2590"/>
              </a:lnSpc>
              <a:spcBef>
                <a:spcPts val="425"/>
              </a:spcBef>
              <a:buAutoNum type="arabicParenBoth"/>
              <a:tabLst>
                <a:tab pos="471170" algn="l"/>
              </a:tabLst>
            </a:pPr>
            <a:r>
              <a:rPr sz="2400" spc="-5" dirty="0">
                <a:latin typeface="Century Schoolbook"/>
                <a:cs typeface="Century Schoolbook"/>
              </a:rPr>
              <a:t>Print head having </a:t>
            </a:r>
            <a:r>
              <a:rPr sz="2400" dirty="0">
                <a:latin typeface="Century Schoolbook"/>
                <a:cs typeface="Century Schoolbook"/>
              </a:rPr>
              <a:t>four</a:t>
            </a:r>
            <a:r>
              <a:rPr sz="2400" spc="-75" dirty="0">
                <a:latin typeface="Century Schoolbook"/>
                <a:cs typeface="Century Schoolbook"/>
              </a:rPr>
              <a:t> </a:t>
            </a:r>
            <a:r>
              <a:rPr sz="2400" dirty="0">
                <a:latin typeface="Century Schoolbook"/>
                <a:cs typeface="Century Schoolbook"/>
              </a:rPr>
              <a:t>ink  cartridges </a:t>
            </a:r>
            <a:r>
              <a:rPr sz="2400" spc="-5" dirty="0">
                <a:latin typeface="Century Schoolbook"/>
                <a:cs typeface="Century Schoolbook"/>
              </a:rPr>
              <a:t>moves</a:t>
            </a:r>
            <a:r>
              <a:rPr sz="2400" spc="-40" dirty="0">
                <a:latin typeface="Century Schoolbook"/>
                <a:cs typeface="Century Schoolbook"/>
              </a:rPr>
              <a:t> </a:t>
            </a:r>
            <a:r>
              <a:rPr sz="2400" dirty="0">
                <a:latin typeface="Century Schoolbook"/>
                <a:cs typeface="Century Schoolbook"/>
              </a:rPr>
              <a:t>.</a:t>
            </a:r>
            <a:endParaRPr sz="2400">
              <a:latin typeface="Century Schoolbook"/>
              <a:cs typeface="Century Schoolbook"/>
            </a:endParaRPr>
          </a:p>
          <a:p>
            <a:pPr>
              <a:lnSpc>
                <a:spcPct val="100000"/>
              </a:lnSpc>
              <a:spcBef>
                <a:spcPts val="10"/>
              </a:spcBef>
              <a:buFont typeface="Century Schoolbook"/>
              <a:buAutoNum type="arabicParenBoth"/>
            </a:pPr>
            <a:endParaRPr sz="3150">
              <a:latin typeface="Century Schoolbook"/>
              <a:cs typeface="Century Schoolbook"/>
            </a:endParaRPr>
          </a:p>
          <a:p>
            <a:pPr marL="285115" marR="5080" indent="-273050">
              <a:lnSpc>
                <a:spcPts val="2590"/>
              </a:lnSpc>
              <a:spcBef>
                <a:spcPts val="5"/>
              </a:spcBef>
              <a:buAutoNum type="arabicParenBoth"/>
              <a:tabLst>
                <a:tab pos="470534" algn="l"/>
              </a:tabLst>
            </a:pPr>
            <a:r>
              <a:rPr sz="2400" dirty="0">
                <a:latin typeface="Century Schoolbook"/>
                <a:cs typeface="Century Schoolbook"/>
              </a:rPr>
              <a:t>Software instructs where </a:t>
            </a:r>
            <a:r>
              <a:rPr sz="2400" spc="-5" dirty="0">
                <a:latin typeface="Century Schoolbook"/>
                <a:cs typeface="Century Schoolbook"/>
              </a:rPr>
              <a:t>to  apply dots </a:t>
            </a:r>
            <a:r>
              <a:rPr sz="2400" dirty="0">
                <a:latin typeface="Century Schoolbook"/>
                <a:cs typeface="Century Schoolbook"/>
              </a:rPr>
              <a:t>of ink, which color</a:t>
            </a:r>
            <a:r>
              <a:rPr sz="2400" spc="-175" dirty="0">
                <a:latin typeface="Century Schoolbook"/>
                <a:cs typeface="Century Schoolbook"/>
              </a:rPr>
              <a:t> </a:t>
            </a:r>
            <a:r>
              <a:rPr sz="2400" spc="-5" dirty="0">
                <a:latin typeface="Century Schoolbook"/>
                <a:cs typeface="Century Schoolbook"/>
              </a:rPr>
              <a:t>and  </a:t>
            </a:r>
            <a:r>
              <a:rPr sz="2400" dirty="0">
                <a:latin typeface="Century Schoolbook"/>
                <a:cs typeface="Century Schoolbook"/>
              </a:rPr>
              <a:t>what </a:t>
            </a:r>
            <a:r>
              <a:rPr sz="2400" spc="-5" dirty="0">
                <a:latin typeface="Century Schoolbook"/>
                <a:cs typeface="Century Schoolbook"/>
              </a:rPr>
              <a:t>quantity to</a:t>
            </a:r>
            <a:r>
              <a:rPr sz="2400" spc="-15" dirty="0">
                <a:latin typeface="Century Schoolbook"/>
                <a:cs typeface="Century Schoolbook"/>
              </a:rPr>
              <a:t> </a:t>
            </a:r>
            <a:r>
              <a:rPr sz="2400" dirty="0">
                <a:latin typeface="Century Schoolbook"/>
                <a:cs typeface="Century Schoolbook"/>
              </a:rPr>
              <a:t>use.</a:t>
            </a:r>
            <a:endParaRPr sz="2400">
              <a:latin typeface="Century Schoolbook"/>
              <a:cs typeface="Century Schoolbook"/>
            </a:endParaRPr>
          </a:p>
        </p:txBody>
      </p:sp>
      <p:sp>
        <p:nvSpPr>
          <p:cNvPr id="4" name="object 4"/>
          <p:cNvSpPr/>
          <p:nvPr/>
        </p:nvSpPr>
        <p:spPr>
          <a:xfrm>
            <a:off x="5562600" y="1981200"/>
            <a:ext cx="2590800" cy="3429000"/>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59</a:t>
            </a:fld>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940" y="717545"/>
            <a:ext cx="7224395" cy="3217545"/>
          </a:xfrm>
          <a:prstGeom prst="rect">
            <a:avLst/>
          </a:prstGeom>
        </p:spPr>
        <p:txBody>
          <a:bodyPr vert="horz" wrap="square" lIns="0" tIns="85725" rIns="0" bIns="0" rtlCol="0">
            <a:spAutoFit/>
          </a:bodyPr>
          <a:lstStyle/>
          <a:p>
            <a:pPr marL="285115" indent="-273050">
              <a:lnSpc>
                <a:spcPct val="100000"/>
              </a:lnSpc>
              <a:spcBef>
                <a:spcPts val="675"/>
              </a:spcBef>
              <a:buClr>
                <a:srgbClr val="FE8537"/>
              </a:buClr>
              <a:buSzPct val="68750"/>
              <a:buFont typeface="Wingdings"/>
              <a:buChar char=""/>
              <a:tabLst>
                <a:tab pos="285750" algn="l"/>
              </a:tabLst>
            </a:pPr>
            <a:r>
              <a:rPr sz="2400" spc="-5" dirty="0">
                <a:latin typeface="Century Schoolbook"/>
                <a:cs typeface="Century Schoolbook"/>
              </a:rPr>
              <a:t>3) </a:t>
            </a:r>
            <a:r>
              <a:rPr sz="2400" dirty="0">
                <a:latin typeface="Century Schoolbook"/>
                <a:cs typeface="Century Schoolbook"/>
              </a:rPr>
              <a:t>USB</a:t>
            </a:r>
            <a:endParaRPr sz="2400">
              <a:latin typeface="Century Schoolbook"/>
              <a:cs typeface="Century Schoolbook"/>
            </a:endParaRPr>
          </a:p>
          <a:p>
            <a:pPr marL="652780" marR="711200" lvl="1" indent="-273050">
              <a:lnSpc>
                <a:spcPct val="100000"/>
              </a:lnSpc>
              <a:spcBef>
                <a:spcPts val="505"/>
              </a:spcBef>
              <a:buClr>
                <a:srgbClr val="FE8537"/>
              </a:buClr>
              <a:buSzPct val="78571"/>
              <a:buFont typeface="Wingdings 2"/>
              <a:buChar char=""/>
              <a:tabLst>
                <a:tab pos="652780" algn="l"/>
                <a:tab pos="653415" algn="l"/>
              </a:tabLst>
            </a:pPr>
            <a:r>
              <a:rPr sz="2100" spc="-5" dirty="0">
                <a:latin typeface="Century Schoolbook"/>
                <a:cs typeface="Century Schoolbook"/>
              </a:rPr>
              <a:t>It </a:t>
            </a:r>
            <a:r>
              <a:rPr sz="2100" dirty="0">
                <a:latin typeface="Century Schoolbook"/>
                <a:cs typeface="Century Schoolbook"/>
              </a:rPr>
              <a:t>is </a:t>
            </a:r>
            <a:r>
              <a:rPr sz="2100" spc="-5" dirty="0">
                <a:latin typeface="Century Schoolbook"/>
                <a:cs typeface="Century Schoolbook"/>
              </a:rPr>
              <a:t>the </a:t>
            </a:r>
            <a:r>
              <a:rPr sz="2100" dirty="0">
                <a:latin typeface="Century Schoolbook"/>
                <a:cs typeface="Century Schoolbook"/>
              </a:rPr>
              <a:t>most common </a:t>
            </a:r>
            <a:r>
              <a:rPr sz="2100" spc="-5" dirty="0">
                <a:latin typeface="Century Schoolbook"/>
                <a:cs typeface="Century Schoolbook"/>
              </a:rPr>
              <a:t>type </a:t>
            </a:r>
            <a:r>
              <a:rPr sz="2100" dirty="0">
                <a:latin typeface="Century Schoolbook"/>
                <a:cs typeface="Century Schoolbook"/>
              </a:rPr>
              <a:t>of </a:t>
            </a:r>
            <a:r>
              <a:rPr sz="2100" spc="-5" dirty="0">
                <a:latin typeface="Century Schoolbook"/>
                <a:cs typeface="Century Schoolbook"/>
              </a:rPr>
              <a:t>interface and </a:t>
            </a:r>
            <a:r>
              <a:rPr sz="2100" dirty="0">
                <a:latin typeface="Century Schoolbook"/>
                <a:cs typeface="Century Schoolbook"/>
              </a:rPr>
              <a:t>has  </a:t>
            </a:r>
            <a:r>
              <a:rPr sz="2100" spc="-5" dirty="0">
                <a:latin typeface="Century Schoolbook"/>
                <a:cs typeface="Century Schoolbook"/>
              </a:rPr>
              <a:t>become the standard </a:t>
            </a:r>
            <a:r>
              <a:rPr sz="2100" dirty="0">
                <a:latin typeface="Century Schoolbook"/>
                <a:cs typeface="Century Schoolbook"/>
              </a:rPr>
              <a:t>interface on </a:t>
            </a:r>
            <a:r>
              <a:rPr sz="2100" spc="-5" dirty="0">
                <a:latin typeface="Century Schoolbook"/>
                <a:cs typeface="Century Schoolbook"/>
              </a:rPr>
              <a:t>all </a:t>
            </a:r>
            <a:r>
              <a:rPr sz="2100" dirty="0">
                <a:latin typeface="Century Schoolbook"/>
                <a:cs typeface="Century Schoolbook"/>
              </a:rPr>
              <a:t>current  </a:t>
            </a:r>
            <a:r>
              <a:rPr sz="2100" spc="-5" dirty="0">
                <a:latin typeface="Century Schoolbook"/>
                <a:cs typeface="Century Schoolbook"/>
              </a:rPr>
              <a:t>computers.</a:t>
            </a:r>
            <a:endParaRPr sz="2100">
              <a:latin typeface="Century Schoolbook"/>
              <a:cs typeface="Century Schoolbook"/>
            </a:endParaRPr>
          </a:p>
          <a:p>
            <a:pPr marL="652780" marR="5080" lvl="1" indent="-273050" algn="just">
              <a:lnSpc>
                <a:spcPct val="100000"/>
              </a:lnSpc>
              <a:spcBef>
                <a:spcPts val="505"/>
              </a:spcBef>
              <a:buClr>
                <a:srgbClr val="FE8537"/>
              </a:buClr>
              <a:buSzPct val="78571"/>
              <a:buFont typeface="Wingdings 2"/>
              <a:buChar char=""/>
              <a:tabLst>
                <a:tab pos="653415" algn="l"/>
              </a:tabLst>
            </a:pPr>
            <a:r>
              <a:rPr sz="2100" dirty="0">
                <a:latin typeface="Century Schoolbook"/>
                <a:cs typeface="Century Schoolbook"/>
              </a:rPr>
              <a:t>One of </a:t>
            </a:r>
            <a:r>
              <a:rPr sz="2100" spc="-5" dirty="0">
                <a:latin typeface="Century Schoolbook"/>
                <a:cs typeface="Century Schoolbook"/>
              </a:rPr>
              <a:t>the benefits </a:t>
            </a:r>
            <a:r>
              <a:rPr sz="2100" dirty="0">
                <a:latin typeface="Century Schoolbook"/>
                <a:cs typeface="Century Schoolbook"/>
              </a:rPr>
              <a:t>of a well </a:t>
            </a:r>
            <a:r>
              <a:rPr sz="2100" spc="-5" dirty="0">
                <a:latin typeface="Century Schoolbook"/>
                <a:cs typeface="Century Schoolbook"/>
              </a:rPr>
              <a:t>defined specification </a:t>
            </a:r>
            <a:r>
              <a:rPr sz="2100" dirty="0">
                <a:latin typeface="Century Schoolbook"/>
                <a:cs typeface="Century Schoolbook"/>
              </a:rPr>
              <a:t>like  </a:t>
            </a:r>
            <a:r>
              <a:rPr sz="2100" spc="-5" dirty="0">
                <a:latin typeface="Century Schoolbook"/>
                <a:cs typeface="Century Schoolbook"/>
              </a:rPr>
              <a:t>the </a:t>
            </a:r>
            <a:r>
              <a:rPr sz="2100" dirty="0">
                <a:latin typeface="Century Schoolbook"/>
                <a:cs typeface="Century Schoolbook"/>
              </a:rPr>
              <a:t>USB is </a:t>
            </a:r>
            <a:r>
              <a:rPr sz="2100" spc="-5" dirty="0">
                <a:latin typeface="Century Schoolbook"/>
                <a:cs typeface="Century Schoolbook"/>
              </a:rPr>
              <a:t>the abundance </a:t>
            </a:r>
            <a:r>
              <a:rPr sz="2100" dirty="0">
                <a:latin typeface="Century Schoolbook"/>
                <a:cs typeface="Century Schoolbook"/>
              </a:rPr>
              <a:t>of </a:t>
            </a:r>
            <a:r>
              <a:rPr sz="2100" spc="-5" dirty="0">
                <a:latin typeface="Century Schoolbook"/>
                <a:cs typeface="Century Schoolbook"/>
              </a:rPr>
              <a:t>device drivers </a:t>
            </a:r>
            <a:r>
              <a:rPr sz="2100" spc="-10" dirty="0">
                <a:latin typeface="Century Schoolbook"/>
                <a:cs typeface="Century Schoolbook"/>
              </a:rPr>
              <a:t>available  </a:t>
            </a:r>
            <a:r>
              <a:rPr sz="2100" dirty="0">
                <a:latin typeface="Century Schoolbook"/>
                <a:cs typeface="Century Schoolbook"/>
              </a:rPr>
              <a:t>in most </a:t>
            </a:r>
            <a:r>
              <a:rPr sz="2100" spc="-5" dirty="0">
                <a:latin typeface="Century Schoolbook"/>
                <a:cs typeface="Century Schoolbook"/>
              </a:rPr>
              <a:t>modern operating</a:t>
            </a:r>
            <a:r>
              <a:rPr sz="2100" spc="-25" dirty="0">
                <a:latin typeface="Century Schoolbook"/>
                <a:cs typeface="Century Schoolbook"/>
              </a:rPr>
              <a:t> </a:t>
            </a:r>
            <a:r>
              <a:rPr sz="2100" dirty="0">
                <a:latin typeface="Century Schoolbook"/>
                <a:cs typeface="Century Schoolbook"/>
              </a:rPr>
              <a:t>systems.</a:t>
            </a:r>
            <a:endParaRPr sz="2100">
              <a:latin typeface="Century Schoolbook"/>
              <a:cs typeface="Century Schoolbook"/>
            </a:endParaRPr>
          </a:p>
          <a:p>
            <a:pPr marL="652780" lvl="1" indent="-273685" algn="just">
              <a:lnSpc>
                <a:spcPct val="100000"/>
              </a:lnSpc>
              <a:spcBef>
                <a:spcPts val="505"/>
              </a:spcBef>
              <a:buClr>
                <a:srgbClr val="FE8537"/>
              </a:buClr>
              <a:buSzPct val="78571"/>
              <a:buFont typeface="Wingdings 2"/>
              <a:buChar char=""/>
              <a:tabLst>
                <a:tab pos="653415" algn="l"/>
              </a:tabLst>
            </a:pPr>
            <a:r>
              <a:rPr sz="2100" spc="-5" dirty="0">
                <a:latin typeface="Century Schoolbook"/>
                <a:cs typeface="Century Schoolbook"/>
              </a:rPr>
              <a:t>It </a:t>
            </a:r>
            <a:r>
              <a:rPr sz="2100" dirty="0">
                <a:latin typeface="Century Schoolbook"/>
                <a:cs typeface="Century Schoolbook"/>
              </a:rPr>
              <a:t>is easy for operating system designers </a:t>
            </a:r>
            <a:r>
              <a:rPr sz="2100" spc="-5" dirty="0">
                <a:latin typeface="Century Schoolbook"/>
                <a:cs typeface="Century Schoolbook"/>
              </a:rPr>
              <a:t>to</a:t>
            </a:r>
            <a:r>
              <a:rPr sz="2100" spc="-70" dirty="0">
                <a:latin typeface="Century Schoolbook"/>
                <a:cs typeface="Century Schoolbook"/>
              </a:rPr>
              <a:t> </a:t>
            </a:r>
            <a:r>
              <a:rPr sz="2100" spc="-5" dirty="0">
                <a:latin typeface="Century Schoolbook"/>
                <a:cs typeface="Century Schoolbook"/>
              </a:rPr>
              <a:t>include</a:t>
            </a:r>
            <a:endParaRPr sz="2100">
              <a:latin typeface="Century Schoolbook"/>
              <a:cs typeface="Century Schoolbook"/>
            </a:endParaRPr>
          </a:p>
          <a:p>
            <a:pPr marL="652780" algn="just">
              <a:lnSpc>
                <a:spcPct val="100000"/>
              </a:lnSpc>
            </a:pPr>
            <a:r>
              <a:rPr sz="2100" dirty="0">
                <a:latin typeface="Century Schoolbook"/>
                <a:cs typeface="Century Schoolbook"/>
              </a:rPr>
              <a:t>functioning </a:t>
            </a:r>
            <a:r>
              <a:rPr sz="2100" spc="-5" dirty="0">
                <a:latin typeface="Century Schoolbook"/>
                <a:cs typeface="Century Schoolbook"/>
              </a:rPr>
              <a:t>drivers </a:t>
            </a:r>
            <a:r>
              <a:rPr sz="2100" dirty="0">
                <a:latin typeface="Century Schoolbook"/>
                <a:cs typeface="Century Schoolbook"/>
              </a:rPr>
              <a:t>for</a:t>
            </a:r>
            <a:r>
              <a:rPr sz="2100" spc="10" dirty="0">
                <a:latin typeface="Century Schoolbook"/>
                <a:cs typeface="Century Schoolbook"/>
              </a:rPr>
              <a:t> </a:t>
            </a:r>
            <a:r>
              <a:rPr sz="2100" spc="-5" dirty="0">
                <a:latin typeface="Century Schoolbook"/>
                <a:cs typeface="Century Schoolbook"/>
              </a:rPr>
              <a:t>devices.</a:t>
            </a:r>
            <a:endParaRPr sz="2100">
              <a:latin typeface="Century Schoolbook"/>
              <a:cs typeface="Century Schoolbook"/>
            </a:endParaRPr>
          </a:p>
        </p:txBody>
      </p:sp>
      <p:sp>
        <p:nvSpPr>
          <p:cNvPr id="3" name="object 3"/>
          <p:cNvSpPr txBox="1"/>
          <p:nvPr/>
        </p:nvSpPr>
        <p:spPr>
          <a:xfrm>
            <a:off x="8372100" y="5871772"/>
            <a:ext cx="128270" cy="239395"/>
          </a:xfrm>
          <a:prstGeom prst="rect">
            <a:avLst/>
          </a:prstGeom>
        </p:spPr>
        <p:txBody>
          <a:bodyPr vert="horz" wrap="square" lIns="0" tIns="13335" rIns="0" bIns="0" rtlCol="0">
            <a:spAutoFit/>
          </a:bodyPr>
          <a:lstStyle/>
          <a:p>
            <a:pPr marL="12700">
              <a:lnSpc>
                <a:spcPct val="100000"/>
              </a:lnSpc>
              <a:spcBef>
                <a:spcPts val="105"/>
              </a:spcBef>
            </a:pPr>
            <a:r>
              <a:rPr sz="1400" b="1" dirty="0">
                <a:solidFill>
                  <a:srgbClr val="FFFFFF"/>
                </a:solidFill>
                <a:latin typeface="Century Schoolbook"/>
                <a:cs typeface="Century Schoolbook"/>
              </a:rPr>
              <a:t>6</a:t>
            </a:r>
            <a:endParaRPr sz="1400">
              <a:latin typeface="Century Schoolbook"/>
              <a:cs typeface="Century Schoolbook"/>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763000" y="0"/>
            <a:ext cx="0" cy="6858000"/>
          </a:xfrm>
          <a:custGeom>
            <a:avLst/>
            <a:gdLst/>
            <a:ahLst/>
            <a:cxnLst/>
            <a:rect l="l" t="t" r="r" b="b"/>
            <a:pathLst>
              <a:path h="6858000">
                <a:moveTo>
                  <a:pt x="0" y="0"/>
                </a:moveTo>
                <a:lnTo>
                  <a:pt x="0" y="6857999"/>
                </a:lnTo>
              </a:path>
            </a:pathLst>
          </a:custGeom>
          <a:ln w="38099">
            <a:solidFill>
              <a:srgbClr val="FEC3AD"/>
            </a:solidFill>
          </a:ln>
        </p:spPr>
        <p:txBody>
          <a:bodyPr wrap="square" lIns="0" tIns="0" rIns="0" bIns="0" rtlCol="0"/>
          <a:lstStyle/>
          <a:p>
            <a:endParaRPr/>
          </a:p>
        </p:txBody>
      </p:sp>
      <p:sp>
        <p:nvSpPr>
          <p:cNvPr id="3" name="object 3"/>
          <p:cNvSpPr/>
          <p:nvPr/>
        </p:nvSpPr>
        <p:spPr>
          <a:xfrm>
            <a:off x="47625" y="0"/>
            <a:ext cx="57150" cy="6858000"/>
          </a:xfrm>
          <a:custGeom>
            <a:avLst/>
            <a:gdLst/>
            <a:ahLst/>
            <a:cxnLst/>
            <a:rect l="l" t="t" r="r" b="b"/>
            <a:pathLst>
              <a:path w="57150" h="6858000">
                <a:moveTo>
                  <a:pt x="11430" y="0"/>
                </a:moveTo>
                <a:lnTo>
                  <a:pt x="0" y="0"/>
                </a:lnTo>
                <a:lnTo>
                  <a:pt x="0" y="6858000"/>
                </a:lnTo>
                <a:lnTo>
                  <a:pt x="11430" y="6858000"/>
                </a:lnTo>
                <a:lnTo>
                  <a:pt x="11430" y="0"/>
                </a:lnTo>
                <a:close/>
              </a:path>
              <a:path w="57150" h="6858000">
                <a:moveTo>
                  <a:pt x="57150" y="0"/>
                </a:moveTo>
                <a:lnTo>
                  <a:pt x="22860" y="0"/>
                </a:lnTo>
                <a:lnTo>
                  <a:pt x="22860" y="6858000"/>
                </a:lnTo>
                <a:lnTo>
                  <a:pt x="57150" y="6858000"/>
                </a:lnTo>
                <a:lnTo>
                  <a:pt x="57150" y="0"/>
                </a:lnTo>
                <a:close/>
              </a:path>
            </a:pathLst>
          </a:custGeom>
          <a:solidFill>
            <a:srgbClr val="FEC3AD"/>
          </a:solidFill>
        </p:spPr>
        <p:txBody>
          <a:bodyPr wrap="square" lIns="0" tIns="0" rIns="0" bIns="0" rtlCol="0"/>
          <a:lstStyle/>
          <a:p>
            <a:endParaRPr/>
          </a:p>
        </p:txBody>
      </p:sp>
      <p:grpSp>
        <p:nvGrpSpPr>
          <p:cNvPr id="4" name="object 4"/>
          <p:cNvGrpSpPr/>
          <p:nvPr/>
        </p:nvGrpSpPr>
        <p:grpSpPr>
          <a:xfrm>
            <a:off x="8839200" y="0"/>
            <a:ext cx="304800" cy="6858000"/>
            <a:chOff x="8839200" y="0"/>
            <a:chExt cx="304800" cy="6858000"/>
          </a:xfrm>
        </p:grpSpPr>
        <p:sp>
          <p:nvSpPr>
            <p:cNvPr id="5" name="object 5"/>
            <p:cNvSpPr/>
            <p:nvPr/>
          </p:nvSpPr>
          <p:spPr>
            <a:xfrm>
              <a:off x="8839200" y="0"/>
              <a:ext cx="304800" cy="6858000"/>
            </a:xfrm>
            <a:custGeom>
              <a:avLst/>
              <a:gdLst/>
              <a:ahLst/>
              <a:cxnLst/>
              <a:rect l="l" t="t" r="r" b="b"/>
              <a:pathLst>
                <a:path w="304800" h="6858000">
                  <a:moveTo>
                    <a:pt x="304799" y="0"/>
                  </a:moveTo>
                  <a:lnTo>
                    <a:pt x="0" y="0"/>
                  </a:lnTo>
                  <a:lnTo>
                    <a:pt x="0" y="6857999"/>
                  </a:lnTo>
                  <a:lnTo>
                    <a:pt x="304799" y="6857999"/>
                  </a:lnTo>
                  <a:lnTo>
                    <a:pt x="304799" y="0"/>
                  </a:lnTo>
                  <a:close/>
                </a:path>
              </a:pathLst>
            </a:custGeom>
            <a:solidFill>
              <a:srgbClr val="FEC3AD">
                <a:alpha val="87057"/>
              </a:srgbClr>
            </a:solidFill>
          </p:spPr>
          <p:txBody>
            <a:bodyPr wrap="square" lIns="0" tIns="0" rIns="0" bIns="0" rtlCol="0"/>
            <a:lstStyle/>
            <a:p>
              <a:endParaRPr/>
            </a:p>
          </p:txBody>
        </p:sp>
        <p:sp>
          <p:nvSpPr>
            <p:cNvPr id="6" name="object 6"/>
            <p:cNvSpPr/>
            <p:nvPr/>
          </p:nvSpPr>
          <p:spPr>
            <a:xfrm>
              <a:off x="8915400" y="0"/>
              <a:ext cx="0" cy="6858000"/>
            </a:xfrm>
            <a:custGeom>
              <a:avLst/>
              <a:gdLst/>
              <a:ahLst/>
              <a:cxnLst/>
              <a:rect l="l" t="t" r="r" b="b"/>
              <a:pathLst>
                <a:path h="6858000">
                  <a:moveTo>
                    <a:pt x="0" y="0"/>
                  </a:moveTo>
                  <a:lnTo>
                    <a:pt x="0" y="6857999"/>
                  </a:lnTo>
                </a:path>
              </a:pathLst>
            </a:custGeom>
            <a:ln w="9524">
              <a:solidFill>
                <a:srgbClr val="FE8537"/>
              </a:solidFill>
            </a:ln>
          </p:spPr>
          <p:txBody>
            <a:bodyPr wrap="square" lIns="0" tIns="0" rIns="0" bIns="0" rtlCol="0"/>
            <a:lstStyle/>
            <a:p>
              <a:endParaRPr/>
            </a:p>
          </p:txBody>
        </p:sp>
      </p:grpSp>
      <p:sp>
        <p:nvSpPr>
          <p:cNvPr id="8" name="object 8"/>
          <p:cNvSpPr txBox="1">
            <a:spLocks noGrp="1"/>
          </p:cNvSpPr>
          <p:nvPr>
            <p:ph type="title"/>
          </p:nvPr>
        </p:nvSpPr>
        <p:spPr>
          <a:xfrm>
            <a:off x="535940" y="470657"/>
            <a:ext cx="5357495" cy="482600"/>
          </a:xfrm>
          <a:prstGeom prst="rect">
            <a:avLst/>
          </a:prstGeom>
        </p:spPr>
        <p:txBody>
          <a:bodyPr vert="horz" wrap="square" lIns="0" tIns="12700" rIns="0" bIns="0" rtlCol="0">
            <a:spAutoFit/>
          </a:bodyPr>
          <a:lstStyle/>
          <a:p>
            <a:pPr marL="12700">
              <a:lnSpc>
                <a:spcPct val="100000"/>
              </a:lnSpc>
              <a:spcBef>
                <a:spcPts val="100"/>
              </a:spcBef>
            </a:pPr>
            <a:r>
              <a:rPr sz="3000" spc="-5" dirty="0"/>
              <a:t>A</a:t>
            </a:r>
            <a:r>
              <a:rPr sz="2400" spc="-5" dirty="0"/>
              <a:t>DVANTAGES</a:t>
            </a:r>
            <a:r>
              <a:rPr sz="3000" spc="-5" dirty="0">
                <a:solidFill>
                  <a:srgbClr val="001F5F"/>
                </a:solidFill>
              </a:rPr>
              <a:t>/</a:t>
            </a:r>
            <a:r>
              <a:rPr sz="3000" spc="-5" dirty="0"/>
              <a:t>D</a:t>
            </a:r>
            <a:r>
              <a:rPr sz="2400" spc="-5" dirty="0"/>
              <a:t>IS</a:t>
            </a:r>
            <a:r>
              <a:rPr sz="3000" spc="-5" dirty="0"/>
              <a:t>-</a:t>
            </a:r>
            <a:r>
              <a:rPr sz="2400" spc="-5" dirty="0"/>
              <a:t>ADVANTAGES</a:t>
            </a:r>
            <a:endParaRPr sz="2400"/>
          </a:p>
        </p:txBody>
      </p:sp>
      <p:sp>
        <p:nvSpPr>
          <p:cNvPr id="10" name="object 10"/>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60</a:t>
            </a:fld>
            <a:endParaRPr dirty="0"/>
          </a:p>
        </p:txBody>
      </p:sp>
      <p:sp>
        <p:nvSpPr>
          <p:cNvPr id="9" name="object 9"/>
          <p:cNvSpPr txBox="1"/>
          <p:nvPr/>
        </p:nvSpPr>
        <p:spPr>
          <a:xfrm>
            <a:off x="459740" y="1168649"/>
            <a:ext cx="6801484" cy="4373245"/>
          </a:xfrm>
          <a:prstGeom prst="rect">
            <a:avLst/>
          </a:prstGeom>
        </p:spPr>
        <p:txBody>
          <a:bodyPr vert="horz" wrap="square" lIns="0" tIns="90170" rIns="0" bIns="0" rtlCol="0">
            <a:spAutoFit/>
          </a:bodyPr>
          <a:lstStyle/>
          <a:p>
            <a:pPr marL="12700">
              <a:lnSpc>
                <a:spcPct val="100000"/>
              </a:lnSpc>
              <a:spcBef>
                <a:spcPts val="710"/>
              </a:spcBef>
            </a:pPr>
            <a:r>
              <a:rPr sz="2400" b="1" spc="-5" dirty="0">
                <a:latin typeface="Century Schoolbook"/>
                <a:cs typeface="Century Schoolbook"/>
              </a:rPr>
              <a:t>Advantages:</a:t>
            </a:r>
            <a:endParaRPr sz="2400">
              <a:latin typeface="Century Schoolbook"/>
              <a:cs typeface="Century Schoolbook"/>
            </a:endParaRPr>
          </a:p>
          <a:p>
            <a:pPr marL="470534" indent="-458470">
              <a:lnSpc>
                <a:spcPct val="100000"/>
              </a:lnSpc>
              <a:spcBef>
                <a:spcPts val="615"/>
              </a:spcBef>
              <a:buAutoNum type="arabicParenBoth"/>
              <a:tabLst>
                <a:tab pos="471170" algn="l"/>
              </a:tabLst>
            </a:pPr>
            <a:r>
              <a:rPr sz="2400" spc="-5" dirty="0">
                <a:latin typeface="Century Schoolbook"/>
                <a:cs typeface="Century Schoolbook"/>
              </a:rPr>
              <a:t>High </a:t>
            </a:r>
            <a:r>
              <a:rPr sz="2400" dirty="0">
                <a:latin typeface="Century Schoolbook"/>
                <a:cs typeface="Century Schoolbook"/>
              </a:rPr>
              <a:t>resolution</a:t>
            </a:r>
            <a:r>
              <a:rPr sz="2400" spc="-50" dirty="0">
                <a:latin typeface="Century Schoolbook"/>
                <a:cs typeface="Century Schoolbook"/>
              </a:rPr>
              <a:t> </a:t>
            </a:r>
            <a:r>
              <a:rPr sz="2400" dirty="0">
                <a:latin typeface="Century Schoolbook"/>
                <a:cs typeface="Century Schoolbook"/>
              </a:rPr>
              <a:t>output.</a:t>
            </a:r>
            <a:endParaRPr sz="2400">
              <a:latin typeface="Century Schoolbook"/>
              <a:cs typeface="Century Schoolbook"/>
            </a:endParaRPr>
          </a:p>
          <a:p>
            <a:pPr marL="470534" indent="-458470">
              <a:lnSpc>
                <a:spcPct val="100000"/>
              </a:lnSpc>
              <a:spcBef>
                <a:spcPts val="600"/>
              </a:spcBef>
              <a:buAutoNum type="arabicParenBoth"/>
              <a:tabLst>
                <a:tab pos="471170" algn="l"/>
              </a:tabLst>
            </a:pPr>
            <a:r>
              <a:rPr sz="2400" spc="-5" dirty="0">
                <a:latin typeface="Century Schoolbook"/>
                <a:cs typeface="Century Schoolbook"/>
              </a:rPr>
              <a:t>Energy</a:t>
            </a:r>
            <a:r>
              <a:rPr sz="2400" spc="-15" dirty="0">
                <a:latin typeface="Century Schoolbook"/>
                <a:cs typeface="Century Schoolbook"/>
              </a:rPr>
              <a:t> </a:t>
            </a:r>
            <a:r>
              <a:rPr sz="2400" dirty="0">
                <a:latin typeface="Century Schoolbook"/>
                <a:cs typeface="Century Schoolbook"/>
              </a:rPr>
              <a:t>efficient.</a:t>
            </a:r>
            <a:endParaRPr sz="2400">
              <a:latin typeface="Century Schoolbook"/>
              <a:cs typeface="Century Schoolbook"/>
            </a:endParaRPr>
          </a:p>
          <a:p>
            <a:pPr marL="470534" indent="-458470">
              <a:lnSpc>
                <a:spcPct val="100000"/>
              </a:lnSpc>
              <a:spcBef>
                <a:spcPts val="600"/>
              </a:spcBef>
              <a:buAutoNum type="arabicParenBoth"/>
              <a:tabLst>
                <a:tab pos="471170" algn="l"/>
              </a:tabLst>
            </a:pPr>
            <a:r>
              <a:rPr sz="2400" spc="-5" dirty="0">
                <a:latin typeface="Century Schoolbook"/>
                <a:cs typeface="Century Schoolbook"/>
              </a:rPr>
              <a:t>Many options to</a:t>
            </a:r>
            <a:r>
              <a:rPr sz="2400" spc="-25" dirty="0">
                <a:latin typeface="Century Schoolbook"/>
                <a:cs typeface="Century Schoolbook"/>
              </a:rPr>
              <a:t> </a:t>
            </a:r>
            <a:r>
              <a:rPr sz="2400" dirty="0">
                <a:latin typeface="Century Schoolbook"/>
                <a:cs typeface="Century Schoolbook"/>
              </a:rPr>
              <a:t>select.</a:t>
            </a:r>
            <a:endParaRPr sz="2400">
              <a:latin typeface="Century Schoolbook"/>
              <a:cs typeface="Century Schoolbook"/>
            </a:endParaRPr>
          </a:p>
          <a:p>
            <a:pPr>
              <a:lnSpc>
                <a:spcPct val="100000"/>
              </a:lnSpc>
              <a:spcBef>
                <a:spcPts val="40"/>
              </a:spcBef>
            </a:pPr>
            <a:endParaRPr sz="3350">
              <a:latin typeface="Century Schoolbook"/>
              <a:cs typeface="Century Schoolbook"/>
            </a:endParaRPr>
          </a:p>
          <a:p>
            <a:pPr marL="12700">
              <a:lnSpc>
                <a:spcPct val="100000"/>
              </a:lnSpc>
              <a:spcBef>
                <a:spcPts val="5"/>
              </a:spcBef>
            </a:pPr>
            <a:r>
              <a:rPr sz="2400" b="1" u="heavy" spc="-5" dirty="0">
                <a:uFill>
                  <a:solidFill>
                    <a:srgbClr val="000000"/>
                  </a:solidFill>
                </a:uFill>
                <a:latin typeface="Century Schoolbook"/>
                <a:cs typeface="Century Schoolbook"/>
              </a:rPr>
              <a:t>Dis-advantages</a:t>
            </a:r>
            <a:r>
              <a:rPr sz="2400" b="1" spc="-5" dirty="0">
                <a:latin typeface="Century Schoolbook"/>
                <a:cs typeface="Century Schoolbook"/>
              </a:rPr>
              <a:t>:</a:t>
            </a:r>
            <a:endParaRPr sz="2400">
              <a:latin typeface="Century Schoolbook"/>
              <a:cs typeface="Century Schoolbook"/>
            </a:endParaRPr>
          </a:p>
          <a:p>
            <a:pPr marL="470534" indent="-458470">
              <a:lnSpc>
                <a:spcPct val="100000"/>
              </a:lnSpc>
              <a:spcBef>
                <a:spcPts val="610"/>
              </a:spcBef>
              <a:buAutoNum type="arabicParenBoth"/>
              <a:tabLst>
                <a:tab pos="471170" algn="l"/>
              </a:tabLst>
            </a:pPr>
            <a:r>
              <a:rPr sz="2400" spc="-10" dirty="0">
                <a:latin typeface="Century Schoolbook"/>
                <a:cs typeface="Century Schoolbook"/>
              </a:rPr>
              <a:t>Expensive.</a:t>
            </a:r>
            <a:endParaRPr sz="2400">
              <a:latin typeface="Century Schoolbook"/>
              <a:cs typeface="Century Schoolbook"/>
            </a:endParaRPr>
          </a:p>
          <a:p>
            <a:pPr marL="285115" marR="158115" indent="-273050">
              <a:lnSpc>
                <a:spcPct val="100000"/>
              </a:lnSpc>
              <a:spcBef>
                <a:spcPts val="600"/>
              </a:spcBef>
              <a:buAutoNum type="arabicParenBoth"/>
              <a:tabLst>
                <a:tab pos="471170" algn="l"/>
              </a:tabLst>
            </a:pPr>
            <a:r>
              <a:rPr sz="2400" spc="-5" dirty="0">
                <a:latin typeface="Century Schoolbook"/>
                <a:cs typeface="Century Schoolbook"/>
              </a:rPr>
              <a:t>Special paper </a:t>
            </a:r>
            <a:r>
              <a:rPr sz="2400" dirty="0">
                <a:latin typeface="Century Schoolbook"/>
                <a:cs typeface="Century Schoolbook"/>
              </a:rPr>
              <a:t>required for </a:t>
            </a:r>
            <a:r>
              <a:rPr sz="2400" spc="-5" dirty="0">
                <a:latin typeface="Century Schoolbook"/>
                <a:cs typeface="Century Schoolbook"/>
              </a:rPr>
              <a:t>higher</a:t>
            </a:r>
            <a:r>
              <a:rPr sz="2400" spc="-140" dirty="0">
                <a:latin typeface="Century Schoolbook"/>
                <a:cs typeface="Century Schoolbook"/>
              </a:rPr>
              <a:t> </a:t>
            </a:r>
            <a:r>
              <a:rPr sz="2400" dirty="0">
                <a:latin typeface="Century Schoolbook"/>
                <a:cs typeface="Century Schoolbook"/>
              </a:rPr>
              <a:t>resolution  output.</a:t>
            </a:r>
            <a:endParaRPr sz="2400">
              <a:latin typeface="Century Schoolbook"/>
              <a:cs typeface="Century Schoolbook"/>
            </a:endParaRPr>
          </a:p>
          <a:p>
            <a:pPr marL="470534" indent="-458470">
              <a:lnSpc>
                <a:spcPct val="100000"/>
              </a:lnSpc>
              <a:spcBef>
                <a:spcPts val="605"/>
              </a:spcBef>
              <a:buAutoNum type="arabicParenBoth"/>
              <a:tabLst>
                <a:tab pos="471170" algn="l"/>
              </a:tabLst>
            </a:pPr>
            <a:r>
              <a:rPr sz="2400" spc="-5" dirty="0">
                <a:latin typeface="Century Schoolbook"/>
                <a:cs typeface="Century Schoolbook"/>
              </a:rPr>
              <a:t>Time </a:t>
            </a:r>
            <a:r>
              <a:rPr sz="2400" dirty="0">
                <a:latin typeface="Century Schoolbook"/>
                <a:cs typeface="Century Schoolbook"/>
              </a:rPr>
              <a:t>consuming in case of </a:t>
            </a:r>
            <a:r>
              <a:rPr sz="2400" spc="-5" dirty="0">
                <a:latin typeface="Century Schoolbook"/>
                <a:cs typeface="Century Schoolbook"/>
              </a:rPr>
              <a:t>graphics</a:t>
            </a:r>
            <a:r>
              <a:rPr sz="2400" spc="-130" dirty="0">
                <a:latin typeface="Century Schoolbook"/>
                <a:cs typeface="Century Schoolbook"/>
              </a:rPr>
              <a:t> </a:t>
            </a:r>
            <a:r>
              <a:rPr sz="2400" spc="-5" dirty="0">
                <a:latin typeface="Century Schoolbook"/>
                <a:cs typeface="Century Schoolbook"/>
              </a:rPr>
              <a:t>printing.</a:t>
            </a:r>
            <a:endParaRPr sz="2400">
              <a:latin typeface="Century Schoolbook"/>
              <a:cs typeface="Century Schoolbook"/>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2620" y="1231133"/>
            <a:ext cx="3024505" cy="482600"/>
          </a:xfrm>
          <a:prstGeom prst="rect">
            <a:avLst/>
          </a:prstGeom>
        </p:spPr>
        <p:txBody>
          <a:bodyPr vert="horz" wrap="square" lIns="0" tIns="12700" rIns="0" bIns="0" rtlCol="0">
            <a:spAutoFit/>
          </a:bodyPr>
          <a:lstStyle/>
          <a:p>
            <a:pPr marL="12700">
              <a:lnSpc>
                <a:spcPct val="100000"/>
              </a:lnSpc>
              <a:spcBef>
                <a:spcPts val="100"/>
              </a:spcBef>
            </a:pPr>
            <a:r>
              <a:rPr sz="3000" spc="-5" dirty="0"/>
              <a:t>“L</a:t>
            </a:r>
            <a:r>
              <a:rPr sz="2400" spc="-5" dirty="0"/>
              <a:t>ASER</a:t>
            </a:r>
            <a:r>
              <a:rPr sz="2400" spc="114" dirty="0"/>
              <a:t> </a:t>
            </a:r>
            <a:r>
              <a:rPr sz="3000" spc="-5" dirty="0"/>
              <a:t>P</a:t>
            </a:r>
            <a:r>
              <a:rPr sz="2400" spc="-5" dirty="0"/>
              <a:t>RINTER</a:t>
            </a:r>
            <a:r>
              <a:rPr sz="3000" spc="-5" dirty="0"/>
              <a:t>”</a:t>
            </a:r>
            <a:endParaRPr sz="3000"/>
          </a:p>
        </p:txBody>
      </p:sp>
      <p:sp>
        <p:nvSpPr>
          <p:cNvPr id="3" name="object 3"/>
          <p:cNvSpPr txBox="1"/>
          <p:nvPr/>
        </p:nvSpPr>
        <p:spPr>
          <a:xfrm>
            <a:off x="535940" y="2010279"/>
            <a:ext cx="4001770" cy="3028950"/>
          </a:xfrm>
          <a:prstGeom prst="rect">
            <a:avLst/>
          </a:prstGeom>
        </p:spPr>
        <p:txBody>
          <a:bodyPr vert="horz" wrap="square" lIns="0" tIns="12700" rIns="0" bIns="0" rtlCol="0">
            <a:spAutoFit/>
          </a:bodyPr>
          <a:lstStyle/>
          <a:p>
            <a:pPr marL="285115" marR="5080" indent="-273050">
              <a:lnSpc>
                <a:spcPct val="100000"/>
              </a:lnSpc>
              <a:spcBef>
                <a:spcPts val="100"/>
              </a:spcBef>
              <a:buClr>
                <a:srgbClr val="FE8537"/>
              </a:buClr>
              <a:buSzPct val="68750"/>
              <a:buFont typeface="Wingdings"/>
              <a:buChar char=""/>
              <a:tabLst>
                <a:tab pos="285750" algn="l"/>
              </a:tabLst>
            </a:pPr>
            <a:r>
              <a:rPr sz="2400" spc="-5" dirty="0">
                <a:latin typeface="Century Schoolbook"/>
                <a:cs typeface="Century Schoolbook"/>
              </a:rPr>
              <a:t>Laser printers </a:t>
            </a:r>
            <a:r>
              <a:rPr sz="2400" dirty="0">
                <a:latin typeface="Century Schoolbook"/>
                <a:cs typeface="Century Schoolbook"/>
              </a:rPr>
              <a:t>use </a:t>
            </a:r>
            <a:r>
              <a:rPr sz="2400" spc="-5" dirty="0">
                <a:latin typeface="Century Schoolbook"/>
                <a:cs typeface="Century Schoolbook"/>
              </a:rPr>
              <a:t>very  advanced technology and  produce </a:t>
            </a:r>
            <a:r>
              <a:rPr sz="2400" dirty="0">
                <a:latin typeface="Century Schoolbook"/>
                <a:cs typeface="Century Schoolbook"/>
              </a:rPr>
              <a:t>a high </a:t>
            </a:r>
            <a:r>
              <a:rPr sz="2400" spc="-5" dirty="0">
                <a:latin typeface="Century Schoolbook"/>
                <a:cs typeface="Century Schoolbook"/>
              </a:rPr>
              <a:t>quality  </a:t>
            </a:r>
            <a:r>
              <a:rPr sz="2400" dirty="0">
                <a:latin typeface="Century Schoolbook"/>
                <a:cs typeface="Century Schoolbook"/>
              </a:rPr>
              <a:t>output. </a:t>
            </a:r>
            <a:r>
              <a:rPr sz="2400" spc="-5" dirty="0">
                <a:latin typeface="Century Schoolbook"/>
                <a:cs typeface="Century Schoolbook"/>
              </a:rPr>
              <a:t>Laser printers</a:t>
            </a:r>
            <a:r>
              <a:rPr sz="2400" spc="-110" dirty="0">
                <a:latin typeface="Century Schoolbook"/>
                <a:cs typeface="Century Schoolbook"/>
              </a:rPr>
              <a:t> </a:t>
            </a:r>
            <a:r>
              <a:rPr sz="2400" dirty="0">
                <a:latin typeface="Century Schoolbook"/>
                <a:cs typeface="Century Schoolbook"/>
              </a:rPr>
              <a:t>can  </a:t>
            </a:r>
            <a:r>
              <a:rPr sz="2400" spc="-5" dirty="0">
                <a:latin typeface="Century Schoolbook"/>
                <a:cs typeface="Century Schoolbook"/>
              </a:rPr>
              <a:t>also produce high quality  graphics</a:t>
            </a:r>
            <a:r>
              <a:rPr sz="2400" spc="-30" dirty="0">
                <a:latin typeface="Century Schoolbook"/>
                <a:cs typeface="Century Schoolbook"/>
              </a:rPr>
              <a:t> </a:t>
            </a:r>
            <a:r>
              <a:rPr sz="2400" dirty="0">
                <a:latin typeface="Century Schoolbook"/>
                <a:cs typeface="Century Schoolbook"/>
              </a:rPr>
              <a:t>images.</a:t>
            </a:r>
            <a:endParaRPr sz="2400">
              <a:latin typeface="Century Schoolbook"/>
              <a:cs typeface="Century Schoolbook"/>
            </a:endParaRPr>
          </a:p>
          <a:p>
            <a:pPr marL="285115" marR="939165" indent="-273050">
              <a:lnSpc>
                <a:spcPct val="100000"/>
              </a:lnSpc>
              <a:spcBef>
                <a:spcPts val="600"/>
              </a:spcBef>
              <a:buClr>
                <a:srgbClr val="FE8537"/>
              </a:buClr>
              <a:buSzPct val="68750"/>
              <a:buFont typeface="Wingdings"/>
              <a:buChar char=""/>
              <a:tabLst>
                <a:tab pos="285750" algn="l"/>
              </a:tabLst>
            </a:pPr>
            <a:r>
              <a:rPr sz="2400" spc="-5" dirty="0">
                <a:latin typeface="Century Schoolbook"/>
                <a:cs typeface="Century Schoolbook"/>
              </a:rPr>
              <a:t>Resolution </a:t>
            </a:r>
            <a:r>
              <a:rPr sz="2400" dirty="0">
                <a:latin typeface="Century Schoolbook"/>
                <a:cs typeface="Century Schoolbook"/>
              </a:rPr>
              <a:t>is </a:t>
            </a:r>
            <a:r>
              <a:rPr sz="2400" spc="-5" dirty="0">
                <a:latin typeface="Century Schoolbook"/>
                <a:cs typeface="Century Schoolbook"/>
              </a:rPr>
              <a:t>600</a:t>
            </a:r>
            <a:r>
              <a:rPr sz="2400" spc="-110" dirty="0">
                <a:latin typeface="Century Schoolbook"/>
                <a:cs typeface="Century Schoolbook"/>
              </a:rPr>
              <a:t> </a:t>
            </a:r>
            <a:r>
              <a:rPr sz="2400" spc="-5" dirty="0">
                <a:latin typeface="Century Schoolbook"/>
                <a:cs typeface="Century Schoolbook"/>
              </a:rPr>
              <a:t>to  </a:t>
            </a:r>
            <a:r>
              <a:rPr sz="2400" spc="-10" dirty="0">
                <a:latin typeface="Century Schoolbook"/>
                <a:cs typeface="Century Schoolbook"/>
              </a:rPr>
              <a:t>1200dpi.</a:t>
            </a:r>
            <a:endParaRPr sz="2400">
              <a:latin typeface="Century Schoolbook"/>
              <a:cs typeface="Century Schoolbook"/>
            </a:endParaRPr>
          </a:p>
        </p:txBody>
      </p:sp>
      <p:sp>
        <p:nvSpPr>
          <p:cNvPr id="4" name="object 4"/>
          <p:cNvSpPr/>
          <p:nvPr/>
        </p:nvSpPr>
        <p:spPr>
          <a:xfrm>
            <a:off x="4876800" y="990600"/>
            <a:ext cx="3810000" cy="4495800"/>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61</a:t>
            </a:fld>
            <a:endParaRPr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487852" y="2398518"/>
            <a:ext cx="208915" cy="196215"/>
          </a:xfrm>
          <a:prstGeom prst="rect">
            <a:avLst/>
          </a:prstGeom>
        </p:spPr>
        <p:txBody>
          <a:bodyPr vert="vert" wrap="square" lIns="0" tIns="10160" rIns="0" bIns="0" rtlCol="0">
            <a:spAutoFit/>
          </a:bodyPr>
          <a:lstStyle/>
          <a:p>
            <a:pPr marL="12700">
              <a:lnSpc>
                <a:spcPct val="100000"/>
              </a:lnSpc>
              <a:spcBef>
                <a:spcPts val="80"/>
              </a:spcBef>
            </a:pPr>
            <a:r>
              <a:rPr sz="1200" dirty="0">
                <a:solidFill>
                  <a:srgbClr val="001F5F"/>
                </a:solidFill>
                <a:latin typeface="Century Schoolbook"/>
                <a:cs typeface="Century Schoolbook"/>
              </a:rPr>
              <a:t>62</a:t>
            </a:r>
            <a:endParaRPr sz="1200">
              <a:latin typeface="Century Schoolbook"/>
              <a:cs typeface="Century Schoolbook"/>
            </a:endParaRPr>
          </a:p>
        </p:txBody>
      </p:sp>
      <p:sp>
        <p:nvSpPr>
          <p:cNvPr id="3" name="object 3"/>
          <p:cNvSpPr txBox="1">
            <a:spLocks noGrp="1"/>
          </p:cNvSpPr>
          <p:nvPr>
            <p:ph type="title"/>
          </p:nvPr>
        </p:nvSpPr>
        <p:spPr>
          <a:xfrm>
            <a:off x="1386583" y="896234"/>
            <a:ext cx="5176520" cy="482600"/>
          </a:xfrm>
          <a:prstGeom prst="rect">
            <a:avLst/>
          </a:prstGeom>
        </p:spPr>
        <p:txBody>
          <a:bodyPr vert="horz" wrap="square" lIns="0" tIns="12700" rIns="0" bIns="0" rtlCol="0">
            <a:spAutoFit/>
          </a:bodyPr>
          <a:lstStyle/>
          <a:p>
            <a:pPr marL="12700">
              <a:lnSpc>
                <a:spcPct val="100000"/>
              </a:lnSpc>
              <a:spcBef>
                <a:spcPts val="100"/>
              </a:spcBef>
            </a:pPr>
            <a:r>
              <a:rPr sz="3000" dirty="0"/>
              <a:t>H</a:t>
            </a:r>
            <a:r>
              <a:rPr sz="2400" dirty="0"/>
              <a:t>OW </a:t>
            </a:r>
            <a:r>
              <a:rPr sz="3000" spc="-5" dirty="0"/>
              <a:t>L</a:t>
            </a:r>
            <a:r>
              <a:rPr sz="2400" spc="-5" dirty="0"/>
              <a:t>ASER </a:t>
            </a:r>
            <a:r>
              <a:rPr sz="2400" spc="-10" dirty="0"/>
              <a:t>PRINTER</a:t>
            </a:r>
            <a:r>
              <a:rPr sz="2400" spc="490" dirty="0"/>
              <a:t> </a:t>
            </a:r>
            <a:r>
              <a:rPr sz="3000" dirty="0"/>
              <a:t>W</a:t>
            </a:r>
            <a:r>
              <a:rPr sz="2400" dirty="0"/>
              <a:t>ORKS</a:t>
            </a:r>
            <a:r>
              <a:rPr sz="3000" dirty="0"/>
              <a:t>?</a:t>
            </a:r>
            <a:endParaRPr sz="3000"/>
          </a:p>
        </p:txBody>
      </p:sp>
      <p:sp>
        <p:nvSpPr>
          <p:cNvPr id="4" name="object 4"/>
          <p:cNvSpPr txBox="1"/>
          <p:nvPr/>
        </p:nvSpPr>
        <p:spPr>
          <a:xfrm>
            <a:off x="535940" y="1552661"/>
            <a:ext cx="7171055" cy="3041015"/>
          </a:xfrm>
          <a:prstGeom prst="rect">
            <a:avLst/>
          </a:prstGeom>
        </p:spPr>
        <p:txBody>
          <a:bodyPr vert="horz" wrap="square" lIns="0" tIns="52069" rIns="0" bIns="0" rtlCol="0">
            <a:spAutoFit/>
          </a:bodyPr>
          <a:lstStyle/>
          <a:p>
            <a:pPr marL="285115" indent="-273050">
              <a:lnSpc>
                <a:spcPct val="100000"/>
              </a:lnSpc>
              <a:spcBef>
                <a:spcPts val="409"/>
              </a:spcBef>
              <a:buClr>
                <a:srgbClr val="FE8537"/>
              </a:buClr>
              <a:buSzPct val="68750"/>
              <a:buFont typeface="Wingdings"/>
              <a:buChar char=""/>
              <a:tabLst>
                <a:tab pos="285750" algn="l"/>
              </a:tabLst>
            </a:pPr>
            <a:r>
              <a:rPr sz="2400" dirty="0">
                <a:latin typeface="Century Schoolbook"/>
                <a:cs typeface="Century Schoolbook"/>
              </a:rPr>
              <a:t>(1) </a:t>
            </a:r>
            <a:r>
              <a:rPr sz="2400" spc="-10" dirty="0">
                <a:latin typeface="Century Schoolbook"/>
                <a:cs typeface="Century Schoolbook"/>
              </a:rPr>
              <a:t>Paper </a:t>
            </a:r>
            <a:r>
              <a:rPr sz="2400" dirty="0">
                <a:latin typeface="Century Schoolbook"/>
                <a:cs typeface="Century Schoolbook"/>
              </a:rPr>
              <a:t>is fed </a:t>
            </a:r>
            <a:r>
              <a:rPr sz="2400" spc="-5" dirty="0">
                <a:latin typeface="Century Schoolbook"/>
                <a:cs typeface="Century Schoolbook"/>
              </a:rPr>
              <a:t>and the drum</a:t>
            </a:r>
            <a:r>
              <a:rPr sz="2400" spc="-45" dirty="0">
                <a:latin typeface="Century Schoolbook"/>
                <a:cs typeface="Century Schoolbook"/>
              </a:rPr>
              <a:t> </a:t>
            </a:r>
            <a:r>
              <a:rPr sz="2400" dirty="0">
                <a:latin typeface="Century Schoolbook"/>
                <a:cs typeface="Century Schoolbook"/>
              </a:rPr>
              <a:t>rotates.</a:t>
            </a:r>
            <a:endParaRPr sz="2400">
              <a:latin typeface="Century Schoolbook"/>
              <a:cs typeface="Century Schoolbook"/>
            </a:endParaRPr>
          </a:p>
          <a:p>
            <a:pPr marL="285115" marR="5080" indent="-273050">
              <a:lnSpc>
                <a:spcPts val="2590"/>
              </a:lnSpc>
              <a:spcBef>
                <a:spcPts val="645"/>
              </a:spcBef>
              <a:buClr>
                <a:srgbClr val="FE8537"/>
              </a:buClr>
              <a:buSzPct val="68750"/>
              <a:buFont typeface="Wingdings"/>
              <a:buChar char=""/>
              <a:tabLst>
                <a:tab pos="285750" algn="l"/>
              </a:tabLst>
            </a:pPr>
            <a:r>
              <a:rPr sz="2400" dirty="0">
                <a:latin typeface="Century Schoolbook"/>
                <a:cs typeface="Century Schoolbook"/>
              </a:rPr>
              <a:t>(2) A laser </a:t>
            </a:r>
            <a:r>
              <a:rPr sz="2400" spc="-5" dirty="0">
                <a:latin typeface="Century Schoolbook"/>
                <a:cs typeface="Century Schoolbook"/>
              </a:rPr>
              <a:t>beam conveys </a:t>
            </a:r>
            <a:r>
              <a:rPr sz="2400" dirty="0">
                <a:latin typeface="Century Schoolbook"/>
                <a:cs typeface="Century Schoolbook"/>
              </a:rPr>
              <a:t>information from </a:t>
            </a:r>
            <a:r>
              <a:rPr sz="2400" spc="-5" dirty="0">
                <a:latin typeface="Century Schoolbook"/>
                <a:cs typeface="Century Schoolbook"/>
              </a:rPr>
              <a:t>the  </a:t>
            </a:r>
            <a:r>
              <a:rPr sz="2400" dirty="0">
                <a:latin typeface="Century Schoolbook"/>
                <a:cs typeface="Century Schoolbook"/>
              </a:rPr>
              <a:t>computer </a:t>
            </a:r>
            <a:r>
              <a:rPr sz="2400" spc="-5" dirty="0">
                <a:latin typeface="Century Schoolbook"/>
                <a:cs typeface="Century Schoolbook"/>
              </a:rPr>
              <a:t>to </a:t>
            </a:r>
            <a:r>
              <a:rPr sz="2400" dirty="0">
                <a:latin typeface="Century Schoolbook"/>
                <a:cs typeface="Century Schoolbook"/>
              </a:rPr>
              <a:t>a rotating </a:t>
            </a:r>
            <a:r>
              <a:rPr sz="2400" spc="-5" dirty="0">
                <a:latin typeface="Century Schoolbook"/>
                <a:cs typeface="Century Schoolbook"/>
              </a:rPr>
              <a:t>mirror and thus an</a:t>
            </a:r>
            <a:r>
              <a:rPr sz="2400" spc="-125" dirty="0">
                <a:latin typeface="Century Schoolbook"/>
                <a:cs typeface="Century Schoolbook"/>
              </a:rPr>
              <a:t> </a:t>
            </a:r>
            <a:r>
              <a:rPr sz="2400" dirty="0">
                <a:latin typeface="Century Schoolbook"/>
                <a:cs typeface="Century Schoolbook"/>
              </a:rPr>
              <a:t>image  is created </a:t>
            </a:r>
            <a:r>
              <a:rPr sz="2400" spc="-5" dirty="0">
                <a:latin typeface="Century Schoolbook"/>
                <a:cs typeface="Century Schoolbook"/>
              </a:rPr>
              <a:t>on the</a:t>
            </a:r>
            <a:r>
              <a:rPr sz="2400" spc="-45" dirty="0">
                <a:latin typeface="Century Schoolbook"/>
                <a:cs typeface="Century Schoolbook"/>
              </a:rPr>
              <a:t> </a:t>
            </a:r>
            <a:r>
              <a:rPr sz="2400" spc="-5" dirty="0">
                <a:latin typeface="Century Schoolbook"/>
                <a:cs typeface="Century Schoolbook"/>
              </a:rPr>
              <a:t>drum.</a:t>
            </a:r>
            <a:endParaRPr sz="2400">
              <a:latin typeface="Century Schoolbook"/>
              <a:cs typeface="Century Schoolbook"/>
            </a:endParaRPr>
          </a:p>
          <a:p>
            <a:pPr marL="285115" marR="200660" indent="-273050">
              <a:lnSpc>
                <a:spcPts val="2590"/>
              </a:lnSpc>
              <a:spcBef>
                <a:spcPts val="605"/>
              </a:spcBef>
              <a:buClr>
                <a:srgbClr val="FE8537"/>
              </a:buClr>
              <a:buSzPct val="68750"/>
              <a:buFont typeface="Wingdings"/>
              <a:buChar char=""/>
              <a:tabLst>
                <a:tab pos="285750" algn="l"/>
              </a:tabLst>
            </a:pPr>
            <a:r>
              <a:rPr sz="2400" dirty="0">
                <a:latin typeface="Century Schoolbook"/>
                <a:cs typeface="Century Schoolbook"/>
              </a:rPr>
              <a:t>(3)The charges on </a:t>
            </a:r>
            <a:r>
              <a:rPr sz="2400" spc="-5" dirty="0">
                <a:latin typeface="Century Schoolbook"/>
                <a:cs typeface="Century Schoolbook"/>
              </a:rPr>
              <a:t>the drum are </a:t>
            </a:r>
            <a:r>
              <a:rPr sz="2400" dirty="0">
                <a:latin typeface="Century Schoolbook"/>
                <a:cs typeface="Century Schoolbook"/>
              </a:rPr>
              <a:t>ionized </a:t>
            </a:r>
            <a:r>
              <a:rPr sz="2400" spc="-5" dirty="0">
                <a:latin typeface="Century Schoolbook"/>
                <a:cs typeface="Century Schoolbook"/>
              </a:rPr>
              <a:t>and</a:t>
            </a:r>
            <a:r>
              <a:rPr sz="2400" spc="-175" dirty="0">
                <a:latin typeface="Century Schoolbook"/>
                <a:cs typeface="Century Schoolbook"/>
              </a:rPr>
              <a:t> </a:t>
            </a:r>
            <a:r>
              <a:rPr sz="2400" spc="-5" dirty="0">
                <a:latin typeface="Century Schoolbook"/>
                <a:cs typeface="Century Schoolbook"/>
              </a:rPr>
              <a:t>the  toner </a:t>
            </a:r>
            <a:r>
              <a:rPr sz="2400" dirty="0">
                <a:latin typeface="Century Schoolbook"/>
                <a:cs typeface="Century Schoolbook"/>
              </a:rPr>
              <a:t>sticks </a:t>
            </a:r>
            <a:r>
              <a:rPr sz="2400" spc="-5" dirty="0">
                <a:latin typeface="Century Schoolbook"/>
                <a:cs typeface="Century Schoolbook"/>
              </a:rPr>
              <a:t>to </a:t>
            </a:r>
            <a:r>
              <a:rPr sz="2400" dirty="0">
                <a:latin typeface="Century Schoolbook"/>
                <a:cs typeface="Century Schoolbook"/>
              </a:rPr>
              <a:t>the</a:t>
            </a:r>
            <a:r>
              <a:rPr sz="2400" spc="-40" dirty="0">
                <a:latin typeface="Century Schoolbook"/>
                <a:cs typeface="Century Schoolbook"/>
              </a:rPr>
              <a:t> </a:t>
            </a:r>
            <a:r>
              <a:rPr sz="2400" spc="-5" dirty="0">
                <a:latin typeface="Century Schoolbook"/>
                <a:cs typeface="Century Schoolbook"/>
              </a:rPr>
              <a:t>drum.</a:t>
            </a:r>
            <a:endParaRPr sz="2400">
              <a:latin typeface="Century Schoolbook"/>
              <a:cs typeface="Century Schoolbook"/>
            </a:endParaRPr>
          </a:p>
          <a:p>
            <a:pPr marL="285115" indent="-273050">
              <a:lnSpc>
                <a:spcPct val="100000"/>
              </a:lnSpc>
              <a:spcBef>
                <a:spcPts val="280"/>
              </a:spcBef>
              <a:buClr>
                <a:srgbClr val="FE8537"/>
              </a:buClr>
              <a:buSzPct val="68750"/>
              <a:buFont typeface="Wingdings"/>
              <a:buChar char=""/>
              <a:tabLst>
                <a:tab pos="285750" algn="l"/>
              </a:tabLst>
            </a:pPr>
            <a:r>
              <a:rPr sz="2400" spc="-5" dirty="0">
                <a:latin typeface="Century Schoolbook"/>
                <a:cs typeface="Century Schoolbook"/>
              </a:rPr>
              <a:t>(4)Toner </a:t>
            </a:r>
            <a:r>
              <a:rPr sz="2400" dirty="0">
                <a:latin typeface="Century Schoolbook"/>
                <a:cs typeface="Century Schoolbook"/>
              </a:rPr>
              <a:t>is </a:t>
            </a:r>
            <a:r>
              <a:rPr sz="2400" spc="-5" dirty="0">
                <a:latin typeface="Century Schoolbook"/>
                <a:cs typeface="Century Schoolbook"/>
              </a:rPr>
              <a:t>transferred </a:t>
            </a:r>
            <a:r>
              <a:rPr sz="2400" dirty="0">
                <a:latin typeface="Century Schoolbook"/>
                <a:cs typeface="Century Schoolbook"/>
              </a:rPr>
              <a:t>from </a:t>
            </a:r>
            <a:r>
              <a:rPr sz="2400" spc="-5" dirty="0">
                <a:latin typeface="Century Schoolbook"/>
                <a:cs typeface="Century Schoolbook"/>
              </a:rPr>
              <a:t>drum to</a:t>
            </a:r>
            <a:r>
              <a:rPr sz="2400" spc="-70" dirty="0">
                <a:latin typeface="Century Schoolbook"/>
                <a:cs typeface="Century Schoolbook"/>
              </a:rPr>
              <a:t> </a:t>
            </a:r>
            <a:r>
              <a:rPr sz="2400" spc="-5" dirty="0">
                <a:latin typeface="Century Schoolbook"/>
                <a:cs typeface="Century Schoolbook"/>
              </a:rPr>
              <a:t>paper.</a:t>
            </a:r>
            <a:endParaRPr sz="2400">
              <a:latin typeface="Century Schoolbook"/>
              <a:cs typeface="Century Schoolbook"/>
            </a:endParaRPr>
          </a:p>
          <a:p>
            <a:pPr marL="285115" indent="-273050">
              <a:lnSpc>
                <a:spcPct val="100000"/>
              </a:lnSpc>
              <a:spcBef>
                <a:spcPts val="310"/>
              </a:spcBef>
              <a:buClr>
                <a:srgbClr val="FE8537"/>
              </a:buClr>
              <a:buSzPct val="68750"/>
              <a:buFont typeface="Wingdings"/>
              <a:buChar char=""/>
              <a:tabLst>
                <a:tab pos="285750" algn="l"/>
              </a:tabLst>
            </a:pPr>
            <a:r>
              <a:rPr sz="2400" dirty="0">
                <a:latin typeface="Century Schoolbook"/>
                <a:cs typeface="Century Schoolbook"/>
              </a:rPr>
              <a:t>(5)Heat is </a:t>
            </a:r>
            <a:r>
              <a:rPr sz="2400" spc="-5" dirty="0">
                <a:latin typeface="Century Schoolbook"/>
                <a:cs typeface="Century Schoolbook"/>
              </a:rPr>
              <a:t>applied to </a:t>
            </a:r>
            <a:r>
              <a:rPr sz="2400" dirty="0">
                <a:latin typeface="Century Schoolbook"/>
                <a:cs typeface="Century Schoolbook"/>
              </a:rPr>
              <a:t>fuse </a:t>
            </a:r>
            <a:r>
              <a:rPr sz="2400" spc="-5" dirty="0">
                <a:latin typeface="Century Schoolbook"/>
                <a:cs typeface="Century Schoolbook"/>
              </a:rPr>
              <a:t>the toner </a:t>
            </a:r>
            <a:r>
              <a:rPr sz="2400" dirty="0">
                <a:latin typeface="Century Schoolbook"/>
                <a:cs typeface="Century Schoolbook"/>
              </a:rPr>
              <a:t>on </a:t>
            </a:r>
            <a:r>
              <a:rPr sz="2400" spc="-5" dirty="0">
                <a:latin typeface="Century Schoolbook"/>
                <a:cs typeface="Century Schoolbook"/>
              </a:rPr>
              <a:t>the</a:t>
            </a:r>
            <a:r>
              <a:rPr sz="2400" spc="-125" dirty="0">
                <a:latin typeface="Century Schoolbook"/>
                <a:cs typeface="Century Schoolbook"/>
              </a:rPr>
              <a:t> </a:t>
            </a:r>
            <a:r>
              <a:rPr sz="2400" spc="-5" dirty="0">
                <a:latin typeface="Century Schoolbook"/>
                <a:cs typeface="Century Schoolbook"/>
              </a:rPr>
              <a:t>paper.</a:t>
            </a:r>
            <a:endParaRPr sz="2400">
              <a:latin typeface="Century Schoolbook"/>
              <a:cs typeface="Century Schoolbook"/>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2620" y="773933"/>
            <a:ext cx="1861185" cy="482600"/>
          </a:xfrm>
          <a:prstGeom prst="rect">
            <a:avLst/>
          </a:prstGeom>
        </p:spPr>
        <p:txBody>
          <a:bodyPr vert="horz" wrap="square" lIns="0" tIns="12700" rIns="0" bIns="0" rtlCol="0">
            <a:spAutoFit/>
          </a:bodyPr>
          <a:lstStyle/>
          <a:p>
            <a:pPr marL="12700">
              <a:lnSpc>
                <a:spcPct val="100000"/>
              </a:lnSpc>
              <a:spcBef>
                <a:spcPts val="100"/>
              </a:spcBef>
            </a:pPr>
            <a:r>
              <a:rPr sz="3000" spc="-5" dirty="0"/>
              <a:t>“</a:t>
            </a:r>
            <a:r>
              <a:rPr sz="3000" spc="5" dirty="0"/>
              <a:t>P</a:t>
            </a:r>
            <a:r>
              <a:rPr sz="2400" dirty="0"/>
              <a:t>LOT</a:t>
            </a:r>
            <a:r>
              <a:rPr sz="2400" spc="-10" dirty="0"/>
              <a:t>T</a:t>
            </a:r>
            <a:r>
              <a:rPr sz="2400" spc="-5" dirty="0"/>
              <a:t>E</a:t>
            </a:r>
            <a:r>
              <a:rPr sz="2400" spc="-15" dirty="0"/>
              <a:t>R</a:t>
            </a:r>
            <a:r>
              <a:rPr sz="3000" dirty="0"/>
              <a:t>”</a:t>
            </a:r>
            <a:endParaRPr sz="3000"/>
          </a:p>
        </p:txBody>
      </p:sp>
      <p:sp>
        <p:nvSpPr>
          <p:cNvPr id="3" name="object 3"/>
          <p:cNvSpPr txBox="1"/>
          <p:nvPr/>
        </p:nvSpPr>
        <p:spPr>
          <a:xfrm>
            <a:off x="535940" y="1744798"/>
            <a:ext cx="4373245" cy="3507740"/>
          </a:xfrm>
          <a:prstGeom prst="rect">
            <a:avLst/>
          </a:prstGeom>
        </p:spPr>
        <p:txBody>
          <a:bodyPr vert="horz" wrap="square" lIns="0" tIns="54610" rIns="0" bIns="0" rtlCol="0">
            <a:spAutoFit/>
          </a:bodyPr>
          <a:lstStyle/>
          <a:p>
            <a:pPr marL="285115" marR="5080" indent="-273050">
              <a:lnSpc>
                <a:spcPts val="2590"/>
              </a:lnSpc>
              <a:spcBef>
                <a:spcPts val="430"/>
              </a:spcBef>
              <a:buClr>
                <a:srgbClr val="FE8537"/>
              </a:buClr>
              <a:buSzPct val="68750"/>
              <a:buFont typeface="Wingdings"/>
              <a:buChar char=""/>
              <a:tabLst>
                <a:tab pos="285750" algn="l"/>
              </a:tabLst>
            </a:pPr>
            <a:r>
              <a:rPr sz="2400" dirty="0">
                <a:latin typeface="Century Schoolbook"/>
                <a:cs typeface="Century Schoolbook"/>
              </a:rPr>
              <a:t>A </a:t>
            </a:r>
            <a:r>
              <a:rPr sz="2400" spc="-5" dirty="0">
                <a:latin typeface="Century Schoolbook"/>
                <a:cs typeface="Century Schoolbook"/>
              </a:rPr>
              <a:t>large </a:t>
            </a:r>
            <a:r>
              <a:rPr sz="2400" dirty="0">
                <a:latin typeface="Century Schoolbook"/>
                <a:cs typeface="Century Schoolbook"/>
              </a:rPr>
              <a:t>scale </a:t>
            </a:r>
            <a:r>
              <a:rPr sz="2400" spc="-5" dirty="0">
                <a:latin typeface="Century Schoolbook"/>
                <a:cs typeface="Century Schoolbook"/>
              </a:rPr>
              <a:t>printer </a:t>
            </a:r>
            <a:r>
              <a:rPr sz="2400" dirty="0">
                <a:latin typeface="Century Schoolbook"/>
                <a:cs typeface="Century Schoolbook"/>
              </a:rPr>
              <a:t>which  is </a:t>
            </a:r>
            <a:r>
              <a:rPr sz="2400" spc="-5" dirty="0">
                <a:latin typeface="Century Schoolbook"/>
                <a:cs typeface="Century Schoolbook"/>
              </a:rPr>
              <a:t>very accurate </a:t>
            </a:r>
            <a:r>
              <a:rPr sz="2400" dirty="0">
                <a:latin typeface="Century Schoolbook"/>
                <a:cs typeface="Century Schoolbook"/>
              </a:rPr>
              <a:t>in</a:t>
            </a:r>
            <a:r>
              <a:rPr sz="2400" spc="-105" dirty="0">
                <a:latin typeface="Century Schoolbook"/>
                <a:cs typeface="Century Schoolbook"/>
              </a:rPr>
              <a:t> </a:t>
            </a:r>
            <a:r>
              <a:rPr sz="2400" spc="-5" dirty="0">
                <a:latin typeface="Century Schoolbook"/>
                <a:cs typeface="Century Schoolbook"/>
              </a:rPr>
              <a:t>producing  engineering drawings and  architectural</a:t>
            </a:r>
            <a:r>
              <a:rPr sz="2400" spc="-50" dirty="0">
                <a:latin typeface="Century Schoolbook"/>
                <a:cs typeface="Century Schoolbook"/>
              </a:rPr>
              <a:t> </a:t>
            </a:r>
            <a:r>
              <a:rPr sz="2400" spc="-5" dirty="0">
                <a:latin typeface="Century Schoolbook"/>
                <a:cs typeface="Century Schoolbook"/>
              </a:rPr>
              <a:t>blueprints.</a:t>
            </a:r>
            <a:endParaRPr sz="2400">
              <a:latin typeface="Century Schoolbook"/>
              <a:cs typeface="Century Schoolbook"/>
            </a:endParaRPr>
          </a:p>
          <a:p>
            <a:pPr marL="285115" indent="-273050">
              <a:lnSpc>
                <a:spcPts val="2735"/>
              </a:lnSpc>
              <a:spcBef>
                <a:spcPts val="280"/>
              </a:spcBef>
              <a:buClr>
                <a:srgbClr val="FE8537"/>
              </a:buClr>
              <a:buSzPct val="68750"/>
              <a:buFont typeface="Wingdings"/>
              <a:buChar char=""/>
              <a:tabLst>
                <a:tab pos="285750" algn="l"/>
              </a:tabLst>
            </a:pPr>
            <a:r>
              <a:rPr sz="2400" dirty="0">
                <a:latin typeface="Century Schoolbook"/>
                <a:cs typeface="Century Schoolbook"/>
              </a:rPr>
              <a:t>Two </a:t>
            </a:r>
            <a:r>
              <a:rPr sz="2400" spc="-5" dirty="0">
                <a:latin typeface="Century Schoolbook"/>
                <a:cs typeface="Century Schoolbook"/>
              </a:rPr>
              <a:t>types </a:t>
            </a:r>
            <a:r>
              <a:rPr sz="2400" dirty="0">
                <a:latin typeface="Century Schoolbook"/>
                <a:cs typeface="Century Schoolbook"/>
              </a:rPr>
              <a:t>of </a:t>
            </a:r>
            <a:r>
              <a:rPr sz="2400" spc="-5" dirty="0">
                <a:latin typeface="Century Schoolbook"/>
                <a:cs typeface="Century Schoolbook"/>
              </a:rPr>
              <a:t>plotters</a:t>
            </a:r>
            <a:r>
              <a:rPr sz="2400" spc="-75" dirty="0">
                <a:latin typeface="Century Schoolbook"/>
                <a:cs typeface="Century Schoolbook"/>
              </a:rPr>
              <a:t> </a:t>
            </a:r>
            <a:r>
              <a:rPr sz="2400" spc="-5" dirty="0">
                <a:latin typeface="Century Schoolbook"/>
                <a:cs typeface="Century Schoolbook"/>
              </a:rPr>
              <a:t>are</a:t>
            </a:r>
            <a:endParaRPr sz="2400">
              <a:latin typeface="Century Schoolbook"/>
              <a:cs typeface="Century Schoolbook"/>
            </a:endParaRPr>
          </a:p>
          <a:p>
            <a:pPr marL="285115">
              <a:lnSpc>
                <a:spcPts val="2735"/>
              </a:lnSpc>
            </a:pPr>
            <a:r>
              <a:rPr sz="2400" dirty="0">
                <a:latin typeface="Century Schoolbook"/>
                <a:cs typeface="Century Schoolbook"/>
              </a:rPr>
              <a:t>flatbed </a:t>
            </a:r>
            <a:r>
              <a:rPr sz="2400" spc="-5" dirty="0">
                <a:latin typeface="Century Schoolbook"/>
                <a:cs typeface="Century Schoolbook"/>
              </a:rPr>
              <a:t>and</a:t>
            </a:r>
            <a:r>
              <a:rPr sz="2400" spc="-15" dirty="0">
                <a:latin typeface="Century Schoolbook"/>
                <a:cs typeface="Century Schoolbook"/>
              </a:rPr>
              <a:t> </a:t>
            </a:r>
            <a:r>
              <a:rPr sz="2400" spc="-5" dirty="0">
                <a:latin typeface="Century Schoolbook"/>
                <a:cs typeface="Century Schoolbook"/>
              </a:rPr>
              <a:t>drum.</a:t>
            </a:r>
            <a:endParaRPr sz="2400">
              <a:latin typeface="Century Schoolbook"/>
              <a:cs typeface="Century Schoolbook"/>
            </a:endParaRPr>
          </a:p>
          <a:p>
            <a:pPr marL="285115" marR="189230" indent="-273050">
              <a:lnSpc>
                <a:spcPct val="90000"/>
              </a:lnSpc>
              <a:spcBef>
                <a:spcPts val="600"/>
              </a:spcBef>
              <a:buClr>
                <a:srgbClr val="FE8537"/>
              </a:buClr>
              <a:buSzPct val="68750"/>
              <a:buFont typeface="Wingdings"/>
              <a:buChar char=""/>
              <a:tabLst>
                <a:tab pos="285750" algn="l"/>
              </a:tabLst>
            </a:pPr>
            <a:r>
              <a:rPr sz="2400" spc="-5" dirty="0">
                <a:latin typeface="Century Schoolbook"/>
                <a:cs typeface="Century Schoolbook"/>
              </a:rPr>
              <a:t>Flatbed plotters are  </a:t>
            </a:r>
            <a:r>
              <a:rPr sz="2400" dirty="0">
                <a:latin typeface="Century Schoolbook"/>
                <a:cs typeface="Century Schoolbook"/>
              </a:rPr>
              <a:t>horizontally </a:t>
            </a:r>
            <a:r>
              <a:rPr sz="2400" spc="-5" dirty="0">
                <a:latin typeface="Century Schoolbook"/>
                <a:cs typeface="Century Schoolbook"/>
              </a:rPr>
              <a:t>aligned </a:t>
            </a:r>
            <a:r>
              <a:rPr sz="2400" dirty="0">
                <a:latin typeface="Century Schoolbook"/>
                <a:cs typeface="Century Schoolbook"/>
              </a:rPr>
              <a:t>while  </a:t>
            </a:r>
            <a:r>
              <a:rPr sz="2400" spc="-5" dirty="0">
                <a:latin typeface="Century Schoolbook"/>
                <a:cs typeface="Century Schoolbook"/>
              </a:rPr>
              <a:t>drum plotters are vertically  positioned.</a:t>
            </a:r>
            <a:endParaRPr sz="2400">
              <a:latin typeface="Century Schoolbook"/>
              <a:cs typeface="Century Schoolbook"/>
            </a:endParaRPr>
          </a:p>
        </p:txBody>
      </p:sp>
      <p:sp>
        <p:nvSpPr>
          <p:cNvPr id="4" name="object 4"/>
          <p:cNvSpPr/>
          <p:nvPr/>
        </p:nvSpPr>
        <p:spPr>
          <a:xfrm>
            <a:off x="5078486" y="2054303"/>
            <a:ext cx="3601974" cy="3592433"/>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8320284" y="5871772"/>
            <a:ext cx="229870" cy="239395"/>
          </a:xfrm>
          <a:prstGeom prst="rect">
            <a:avLst/>
          </a:prstGeom>
        </p:spPr>
        <p:txBody>
          <a:bodyPr vert="horz" wrap="square" lIns="0" tIns="13335" rIns="0" bIns="0" rtlCol="0">
            <a:spAutoFit/>
          </a:bodyPr>
          <a:lstStyle/>
          <a:p>
            <a:pPr marL="12700">
              <a:lnSpc>
                <a:spcPct val="100000"/>
              </a:lnSpc>
              <a:spcBef>
                <a:spcPts val="105"/>
              </a:spcBef>
            </a:pPr>
            <a:r>
              <a:rPr sz="1400" b="1" spc="-5" dirty="0">
                <a:solidFill>
                  <a:srgbClr val="FFFFFF"/>
                </a:solidFill>
                <a:latin typeface="Century Schoolbook"/>
                <a:cs typeface="Century Schoolbook"/>
              </a:rPr>
              <a:t>63</a:t>
            </a:r>
            <a:endParaRPr sz="1400">
              <a:latin typeface="Century Schoolbook"/>
              <a:cs typeface="Century Schoolbook"/>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940" y="347289"/>
            <a:ext cx="8072119" cy="815608"/>
          </a:xfrm>
        </p:spPr>
        <p:txBody>
          <a:bodyPr/>
          <a:lstStyle/>
          <a:p>
            <a:r>
              <a:rPr lang="en-IN" b="1" dirty="0"/>
              <a:t>The Parts of a Computer Motherboard</a:t>
            </a:r>
            <a:br>
              <a:rPr lang="en-IN" b="1" dirty="0"/>
            </a:br>
            <a:endParaRPr lang="en-IN" dirty="0"/>
          </a:p>
        </p:txBody>
      </p:sp>
      <p:pic>
        <p:nvPicPr>
          <p:cNvPr id="5122" name="Picture 2" descr="Some of the major components of a motherboa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905000"/>
            <a:ext cx="3810000" cy="318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144418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072119" cy="1223412"/>
          </a:xfrm>
        </p:spPr>
        <p:txBody>
          <a:bodyPr/>
          <a:lstStyle/>
          <a:p>
            <a:r>
              <a:rPr lang="en-IN" b="1" dirty="0"/>
              <a:t>Major Motherboard Components and Their Functions</a:t>
            </a:r>
            <a:br>
              <a:rPr lang="en-IN" b="1" dirty="0"/>
            </a:br>
            <a:endParaRPr lang="en-IN" dirty="0"/>
          </a:p>
        </p:txBody>
      </p:sp>
      <p:pic>
        <p:nvPicPr>
          <p:cNvPr id="1028" name="Picture 4" descr="https://usercontent1.hubstatic.com/6328700_f102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04800"/>
            <a:ext cx="9753600" cy="6124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027801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940" y="347289"/>
            <a:ext cx="8072119" cy="407804"/>
          </a:xfrm>
        </p:spPr>
        <p:txBody>
          <a:bodyPr/>
          <a:lstStyle/>
          <a:p>
            <a:r>
              <a:rPr lang="en-IN" dirty="0" smtClean="0"/>
              <a:t>CPU SOCKET</a:t>
            </a:r>
            <a:endParaRPr lang="en-IN" dirty="0"/>
          </a:p>
        </p:txBody>
      </p:sp>
      <p:sp>
        <p:nvSpPr>
          <p:cNvPr id="3" name="Text Placeholder 2"/>
          <p:cNvSpPr>
            <a:spLocks noGrp="1"/>
          </p:cNvSpPr>
          <p:nvPr>
            <p:ph type="body" idx="1"/>
          </p:nvPr>
        </p:nvSpPr>
        <p:spPr/>
        <p:txBody>
          <a:bodyPr/>
          <a:lstStyle/>
          <a:p>
            <a:endParaRPr lang="en-IN"/>
          </a:p>
        </p:txBody>
      </p:sp>
      <p:pic>
        <p:nvPicPr>
          <p:cNvPr id="7170" name="Picture 2" descr="CPU socket on motherboa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364" y="1379164"/>
            <a:ext cx="8519269" cy="4259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483618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940" y="347289"/>
            <a:ext cx="8072119" cy="407804"/>
          </a:xfrm>
        </p:spPr>
        <p:txBody>
          <a:bodyPr/>
          <a:lstStyle/>
          <a:p>
            <a:r>
              <a:rPr lang="en-IN" dirty="0" smtClean="0"/>
              <a:t>MEMORY SLOT</a:t>
            </a:r>
            <a:endParaRPr lang="en-IN" dirty="0"/>
          </a:p>
        </p:txBody>
      </p:sp>
      <p:pic>
        <p:nvPicPr>
          <p:cNvPr id="8194" name="Picture 2" descr="RAM slots on motherboa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72068"/>
            <a:ext cx="61722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39493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940" y="347289"/>
            <a:ext cx="8072119" cy="407804"/>
          </a:xfrm>
        </p:spPr>
        <p:txBody>
          <a:bodyPr/>
          <a:lstStyle/>
          <a:p>
            <a:r>
              <a:rPr lang="en-IN" dirty="0" smtClean="0"/>
              <a:t>CMOS</a:t>
            </a:r>
            <a:endParaRPr lang="en-IN" dirty="0"/>
          </a:p>
        </p:txBody>
      </p:sp>
      <p:pic>
        <p:nvPicPr>
          <p:cNvPr id="2054" name="Picture 6" descr="A CMOS Batte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143000"/>
            <a:ext cx="7943491" cy="485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15232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940" y="347289"/>
            <a:ext cx="8072119" cy="407804"/>
          </a:xfrm>
        </p:spPr>
        <p:txBody>
          <a:bodyPr/>
          <a:lstStyle/>
          <a:p>
            <a:r>
              <a:rPr lang="en-IN" dirty="0" smtClean="0"/>
              <a:t>Cache memory</a:t>
            </a:r>
            <a:endParaRPr lang="en-IN" dirty="0"/>
          </a:p>
        </p:txBody>
      </p:sp>
      <p:pic>
        <p:nvPicPr>
          <p:cNvPr id="3074" name="Picture 2" descr="L2 cache on an old motherboa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143000"/>
            <a:ext cx="7617459" cy="5197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5114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11322"/>
            <a:ext cx="3371850" cy="436880"/>
          </a:xfrm>
          <a:prstGeom prst="rect">
            <a:avLst/>
          </a:prstGeom>
        </p:spPr>
        <p:txBody>
          <a:bodyPr vert="horz" wrap="square" lIns="0" tIns="12700" rIns="0" bIns="0" rtlCol="0">
            <a:spAutoFit/>
          </a:bodyPr>
          <a:lstStyle/>
          <a:p>
            <a:pPr marL="12700">
              <a:lnSpc>
                <a:spcPct val="100000"/>
              </a:lnSpc>
              <a:spcBef>
                <a:spcPts val="100"/>
              </a:spcBef>
            </a:pPr>
            <a:r>
              <a:rPr sz="2700" dirty="0"/>
              <a:t>W</a:t>
            </a:r>
            <a:r>
              <a:rPr sz="2150" dirty="0"/>
              <a:t>IRELESS</a:t>
            </a:r>
            <a:r>
              <a:rPr sz="2150" spc="100" dirty="0"/>
              <a:t> </a:t>
            </a:r>
            <a:r>
              <a:rPr sz="2700" dirty="0"/>
              <a:t>K</a:t>
            </a:r>
            <a:r>
              <a:rPr sz="2150" dirty="0"/>
              <a:t>EYBOARD</a:t>
            </a:r>
            <a:endParaRPr sz="2150"/>
          </a:p>
        </p:txBody>
      </p:sp>
      <p:sp>
        <p:nvSpPr>
          <p:cNvPr id="3" name="object 3"/>
          <p:cNvSpPr txBox="1"/>
          <p:nvPr/>
        </p:nvSpPr>
        <p:spPr>
          <a:xfrm>
            <a:off x="535940" y="866897"/>
            <a:ext cx="7281545" cy="5452745"/>
          </a:xfrm>
          <a:prstGeom prst="rect">
            <a:avLst/>
          </a:prstGeom>
        </p:spPr>
        <p:txBody>
          <a:bodyPr vert="horz" wrap="square" lIns="0" tIns="12700" rIns="0" bIns="0" rtlCol="0">
            <a:spAutoFit/>
          </a:bodyPr>
          <a:lstStyle/>
          <a:p>
            <a:pPr marL="285115" marR="113664" indent="-273050">
              <a:lnSpc>
                <a:spcPct val="100000"/>
              </a:lnSpc>
              <a:spcBef>
                <a:spcPts val="100"/>
              </a:spcBef>
              <a:buClr>
                <a:srgbClr val="FE8537"/>
              </a:buClr>
              <a:buSzPct val="68750"/>
              <a:buFont typeface="Wingdings"/>
              <a:buChar char=""/>
              <a:tabLst>
                <a:tab pos="285750" algn="l"/>
              </a:tabLst>
            </a:pPr>
            <a:r>
              <a:rPr sz="2400" dirty="0">
                <a:latin typeface="Century Schoolbook"/>
                <a:cs typeface="Century Schoolbook"/>
              </a:rPr>
              <a:t>A wireless keyboard is a </a:t>
            </a:r>
            <a:r>
              <a:rPr sz="2400" spc="-5" dirty="0">
                <a:latin typeface="Century Schoolbook"/>
                <a:cs typeface="Century Schoolbook"/>
              </a:rPr>
              <a:t>computer that allows  the </a:t>
            </a:r>
            <a:r>
              <a:rPr sz="2400" dirty="0">
                <a:latin typeface="Century Schoolbook"/>
                <a:cs typeface="Century Schoolbook"/>
              </a:rPr>
              <a:t>user </a:t>
            </a:r>
            <a:r>
              <a:rPr sz="2400" spc="-5" dirty="0">
                <a:latin typeface="Century Schoolbook"/>
                <a:cs typeface="Century Schoolbook"/>
              </a:rPr>
              <a:t>to </a:t>
            </a:r>
            <a:r>
              <a:rPr sz="2400" dirty="0">
                <a:latin typeface="Century Schoolbook"/>
                <a:cs typeface="Century Schoolbook"/>
              </a:rPr>
              <a:t>communicate with computers,</a:t>
            </a:r>
            <a:r>
              <a:rPr sz="2400" spc="-150" dirty="0">
                <a:latin typeface="Century Schoolbook"/>
                <a:cs typeface="Century Schoolbook"/>
              </a:rPr>
              <a:t> </a:t>
            </a:r>
            <a:r>
              <a:rPr sz="2400" spc="-5" dirty="0">
                <a:latin typeface="Century Schoolbook"/>
                <a:cs typeface="Century Schoolbook"/>
              </a:rPr>
              <a:t>tablets  </a:t>
            </a:r>
            <a:r>
              <a:rPr sz="2400" dirty="0">
                <a:latin typeface="Century Schoolbook"/>
                <a:cs typeface="Century Schoolbook"/>
              </a:rPr>
              <a:t>or laptops with </a:t>
            </a:r>
            <a:r>
              <a:rPr sz="2400" spc="-5" dirty="0">
                <a:latin typeface="Century Schoolbook"/>
                <a:cs typeface="Century Schoolbook"/>
              </a:rPr>
              <a:t>the </a:t>
            </a:r>
            <a:r>
              <a:rPr sz="2400" dirty="0">
                <a:latin typeface="Century Schoolbook"/>
                <a:cs typeface="Century Schoolbook"/>
              </a:rPr>
              <a:t>help of radio </a:t>
            </a:r>
            <a:r>
              <a:rPr sz="2400" spc="-5" dirty="0">
                <a:latin typeface="Century Schoolbook"/>
                <a:cs typeface="Century Schoolbook"/>
              </a:rPr>
              <a:t>frequency,  </a:t>
            </a:r>
            <a:r>
              <a:rPr sz="2400" dirty="0">
                <a:latin typeface="Century Schoolbook"/>
                <a:cs typeface="Century Schoolbook"/>
              </a:rPr>
              <a:t>infrared, </a:t>
            </a:r>
            <a:r>
              <a:rPr sz="2400" spc="-5" dirty="0">
                <a:latin typeface="Century Schoolbook"/>
                <a:cs typeface="Century Schoolbook"/>
              </a:rPr>
              <a:t>and Bluetooth</a:t>
            </a:r>
            <a:r>
              <a:rPr sz="2400" spc="-45" dirty="0">
                <a:latin typeface="Century Schoolbook"/>
                <a:cs typeface="Century Schoolbook"/>
              </a:rPr>
              <a:t> </a:t>
            </a:r>
            <a:r>
              <a:rPr sz="2400" spc="-10" dirty="0">
                <a:latin typeface="Century Schoolbook"/>
                <a:cs typeface="Century Schoolbook"/>
              </a:rPr>
              <a:t>technology.</a:t>
            </a:r>
            <a:endParaRPr sz="2400">
              <a:latin typeface="Century Schoolbook"/>
              <a:cs typeface="Century Schoolbook"/>
            </a:endParaRPr>
          </a:p>
          <a:p>
            <a:pPr marL="285115" marR="33655" indent="-273050">
              <a:lnSpc>
                <a:spcPct val="100000"/>
              </a:lnSpc>
              <a:spcBef>
                <a:spcPts val="600"/>
              </a:spcBef>
              <a:buClr>
                <a:srgbClr val="FE8537"/>
              </a:buClr>
              <a:buSzPct val="68750"/>
              <a:buFont typeface="Wingdings"/>
              <a:buChar char=""/>
              <a:tabLst>
                <a:tab pos="285750" algn="l"/>
              </a:tabLst>
            </a:pPr>
            <a:r>
              <a:rPr sz="2400" spc="-5" dirty="0">
                <a:latin typeface="Century Schoolbook"/>
                <a:cs typeface="Century Schoolbook"/>
              </a:rPr>
              <a:t>It </a:t>
            </a:r>
            <a:r>
              <a:rPr sz="2400" dirty="0">
                <a:latin typeface="Century Schoolbook"/>
                <a:cs typeface="Century Schoolbook"/>
              </a:rPr>
              <a:t>is </a:t>
            </a:r>
            <a:r>
              <a:rPr sz="2400" spc="-5" dirty="0">
                <a:latin typeface="Century Schoolbook"/>
                <a:cs typeface="Century Schoolbook"/>
              </a:rPr>
              <a:t>based </a:t>
            </a:r>
            <a:r>
              <a:rPr sz="2400" dirty="0">
                <a:latin typeface="Century Schoolbook"/>
                <a:cs typeface="Century Schoolbook"/>
              </a:rPr>
              <a:t>on infrared </a:t>
            </a:r>
            <a:r>
              <a:rPr sz="2400" spc="-5" dirty="0">
                <a:latin typeface="Century Schoolbook"/>
                <a:cs typeface="Century Schoolbook"/>
              </a:rPr>
              <a:t>technology use light</a:t>
            </a:r>
            <a:r>
              <a:rPr sz="2400" spc="-105" dirty="0">
                <a:latin typeface="Century Schoolbook"/>
                <a:cs typeface="Century Schoolbook"/>
              </a:rPr>
              <a:t> </a:t>
            </a:r>
            <a:r>
              <a:rPr sz="2400" spc="-5" dirty="0">
                <a:latin typeface="Century Schoolbook"/>
                <a:cs typeface="Century Schoolbook"/>
              </a:rPr>
              <a:t>waves  to transmit </a:t>
            </a:r>
            <a:r>
              <a:rPr sz="2400" dirty="0">
                <a:latin typeface="Century Schoolbook"/>
                <a:cs typeface="Century Schoolbook"/>
              </a:rPr>
              <a:t>signals </a:t>
            </a:r>
            <a:r>
              <a:rPr sz="2400" spc="-5" dirty="0">
                <a:latin typeface="Century Schoolbook"/>
                <a:cs typeface="Century Schoolbook"/>
              </a:rPr>
              <a:t>to </a:t>
            </a:r>
            <a:r>
              <a:rPr sz="2400" dirty="0">
                <a:latin typeface="Century Schoolbook"/>
                <a:cs typeface="Century Schoolbook"/>
              </a:rPr>
              <a:t>other infrared </a:t>
            </a:r>
            <a:r>
              <a:rPr sz="2400" spc="-5" dirty="0">
                <a:latin typeface="Century Schoolbook"/>
                <a:cs typeface="Century Schoolbook"/>
              </a:rPr>
              <a:t>enabled  devices.</a:t>
            </a:r>
            <a:endParaRPr sz="2400">
              <a:latin typeface="Century Schoolbook"/>
              <a:cs typeface="Century Schoolbook"/>
            </a:endParaRPr>
          </a:p>
          <a:p>
            <a:pPr marL="285115" marR="881380" indent="-273050">
              <a:lnSpc>
                <a:spcPct val="100000"/>
              </a:lnSpc>
              <a:spcBef>
                <a:spcPts val="605"/>
              </a:spcBef>
              <a:buClr>
                <a:srgbClr val="FE8537"/>
              </a:buClr>
              <a:buSzPct val="68750"/>
              <a:buFont typeface="Wingdings"/>
              <a:buChar char=""/>
              <a:tabLst>
                <a:tab pos="285750" algn="l"/>
              </a:tabLst>
            </a:pPr>
            <a:r>
              <a:rPr sz="2400" dirty="0">
                <a:latin typeface="Century Schoolbook"/>
                <a:cs typeface="Century Schoolbook"/>
              </a:rPr>
              <a:t>The radio </a:t>
            </a:r>
            <a:r>
              <a:rPr sz="2400" spc="-5" dirty="0">
                <a:latin typeface="Century Schoolbook"/>
                <a:cs typeface="Century Schoolbook"/>
              </a:rPr>
              <a:t>transmitter </a:t>
            </a:r>
            <a:r>
              <a:rPr sz="2400" dirty="0">
                <a:latin typeface="Century Schoolbook"/>
                <a:cs typeface="Century Schoolbook"/>
              </a:rPr>
              <a:t>is inside </a:t>
            </a:r>
            <a:r>
              <a:rPr sz="2400" spc="-5" dirty="0">
                <a:latin typeface="Century Schoolbook"/>
                <a:cs typeface="Century Schoolbook"/>
              </a:rPr>
              <a:t>the</a:t>
            </a:r>
            <a:r>
              <a:rPr sz="2400" spc="-150" dirty="0">
                <a:latin typeface="Century Schoolbook"/>
                <a:cs typeface="Century Schoolbook"/>
              </a:rPr>
              <a:t> </a:t>
            </a:r>
            <a:r>
              <a:rPr sz="2400" dirty="0">
                <a:latin typeface="Century Schoolbook"/>
                <a:cs typeface="Century Schoolbook"/>
              </a:rPr>
              <a:t>wireless  keyboard.</a:t>
            </a:r>
            <a:endParaRPr sz="2400">
              <a:latin typeface="Century Schoolbook"/>
              <a:cs typeface="Century Schoolbook"/>
            </a:endParaRPr>
          </a:p>
          <a:p>
            <a:pPr marL="285115" marR="273050" indent="-273050">
              <a:lnSpc>
                <a:spcPct val="100000"/>
              </a:lnSpc>
              <a:spcBef>
                <a:spcPts val="600"/>
              </a:spcBef>
              <a:buClr>
                <a:srgbClr val="FE8537"/>
              </a:buClr>
              <a:buSzPct val="68750"/>
              <a:buFont typeface="Wingdings"/>
              <a:buChar char=""/>
              <a:tabLst>
                <a:tab pos="285750" algn="l"/>
              </a:tabLst>
            </a:pPr>
            <a:r>
              <a:rPr sz="2400" dirty="0">
                <a:latin typeface="Century Schoolbook"/>
                <a:cs typeface="Century Schoolbook"/>
              </a:rPr>
              <a:t>The radio receiver </a:t>
            </a:r>
            <a:r>
              <a:rPr sz="2400" spc="-5" dirty="0">
                <a:latin typeface="Century Schoolbook"/>
                <a:cs typeface="Century Schoolbook"/>
              </a:rPr>
              <a:t>plugs into </a:t>
            </a:r>
            <a:r>
              <a:rPr sz="2400" dirty="0">
                <a:latin typeface="Century Schoolbook"/>
                <a:cs typeface="Century Schoolbook"/>
              </a:rPr>
              <a:t>a keyboard </a:t>
            </a:r>
            <a:r>
              <a:rPr sz="2400" spc="-5" dirty="0">
                <a:latin typeface="Century Schoolbook"/>
                <a:cs typeface="Century Schoolbook"/>
              </a:rPr>
              <a:t>port</a:t>
            </a:r>
            <a:r>
              <a:rPr sz="2400" spc="-160" dirty="0">
                <a:latin typeface="Century Schoolbook"/>
                <a:cs typeface="Century Schoolbook"/>
              </a:rPr>
              <a:t> </a:t>
            </a:r>
            <a:r>
              <a:rPr sz="2400" dirty="0">
                <a:latin typeface="Century Schoolbook"/>
                <a:cs typeface="Century Schoolbook"/>
              </a:rPr>
              <a:t>or  USB</a:t>
            </a:r>
            <a:r>
              <a:rPr sz="2400" spc="-5" dirty="0">
                <a:latin typeface="Century Schoolbook"/>
                <a:cs typeface="Century Schoolbook"/>
              </a:rPr>
              <a:t> port.</a:t>
            </a:r>
            <a:endParaRPr sz="2400">
              <a:latin typeface="Century Schoolbook"/>
              <a:cs typeface="Century Schoolbook"/>
            </a:endParaRPr>
          </a:p>
          <a:p>
            <a:pPr marL="285115" marR="5080" indent="-273050" algn="just">
              <a:lnSpc>
                <a:spcPct val="100000"/>
              </a:lnSpc>
              <a:spcBef>
                <a:spcPts val="600"/>
              </a:spcBef>
              <a:buClr>
                <a:srgbClr val="FE8537"/>
              </a:buClr>
              <a:buSzPct val="68750"/>
              <a:buFont typeface="Wingdings"/>
              <a:buChar char=""/>
              <a:tabLst>
                <a:tab pos="285750" algn="l"/>
              </a:tabLst>
            </a:pPr>
            <a:r>
              <a:rPr sz="2400" dirty="0">
                <a:latin typeface="Century Schoolbook"/>
                <a:cs typeface="Century Schoolbook"/>
              </a:rPr>
              <a:t>Once </a:t>
            </a:r>
            <a:r>
              <a:rPr sz="2400" spc="-5" dirty="0">
                <a:latin typeface="Century Schoolbook"/>
                <a:cs typeface="Century Schoolbook"/>
              </a:rPr>
              <a:t>the </a:t>
            </a:r>
            <a:r>
              <a:rPr sz="2400" dirty="0">
                <a:latin typeface="Century Schoolbook"/>
                <a:cs typeface="Century Schoolbook"/>
              </a:rPr>
              <a:t>receiver </a:t>
            </a:r>
            <a:r>
              <a:rPr sz="2400" spc="-5" dirty="0">
                <a:latin typeface="Century Schoolbook"/>
                <a:cs typeface="Century Schoolbook"/>
              </a:rPr>
              <a:t>and transmitter are plugged in,  the </a:t>
            </a:r>
            <a:r>
              <a:rPr sz="2400" dirty="0">
                <a:latin typeface="Century Schoolbook"/>
                <a:cs typeface="Century Schoolbook"/>
              </a:rPr>
              <a:t>computer recognizes </a:t>
            </a:r>
            <a:r>
              <a:rPr sz="2400" spc="-5" dirty="0">
                <a:latin typeface="Century Schoolbook"/>
                <a:cs typeface="Century Schoolbook"/>
              </a:rPr>
              <a:t>the </a:t>
            </a:r>
            <a:r>
              <a:rPr sz="2400" dirty="0">
                <a:latin typeface="Century Schoolbook"/>
                <a:cs typeface="Century Schoolbook"/>
              </a:rPr>
              <a:t>keyboard </a:t>
            </a:r>
            <a:r>
              <a:rPr sz="2400" spc="-5" dirty="0">
                <a:latin typeface="Century Schoolbook"/>
                <a:cs typeface="Century Schoolbook"/>
              </a:rPr>
              <a:t>and mouse  as </a:t>
            </a:r>
            <a:r>
              <a:rPr sz="2400" dirty="0">
                <a:latin typeface="Century Schoolbook"/>
                <a:cs typeface="Century Schoolbook"/>
              </a:rPr>
              <a:t>if </a:t>
            </a:r>
            <a:r>
              <a:rPr sz="2400" spc="-5" dirty="0">
                <a:latin typeface="Century Schoolbook"/>
                <a:cs typeface="Century Schoolbook"/>
              </a:rPr>
              <a:t>they </a:t>
            </a:r>
            <a:r>
              <a:rPr sz="2400" dirty="0">
                <a:latin typeface="Century Schoolbook"/>
                <a:cs typeface="Century Schoolbook"/>
              </a:rPr>
              <a:t>were connected </a:t>
            </a:r>
            <a:r>
              <a:rPr sz="2400" spc="-5" dirty="0">
                <a:latin typeface="Century Schoolbook"/>
                <a:cs typeface="Century Schoolbook"/>
              </a:rPr>
              <a:t>via</a:t>
            </a:r>
            <a:r>
              <a:rPr sz="2400" spc="-80" dirty="0">
                <a:latin typeface="Century Schoolbook"/>
                <a:cs typeface="Century Schoolbook"/>
              </a:rPr>
              <a:t> </a:t>
            </a:r>
            <a:r>
              <a:rPr sz="2400" spc="-5" dirty="0">
                <a:latin typeface="Century Schoolbook"/>
                <a:cs typeface="Century Schoolbook"/>
              </a:rPr>
              <a:t>cable.</a:t>
            </a:r>
            <a:endParaRPr sz="2400">
              <a:latin typeface="Century Schoolbook"/>
              <a:cs typeface="Century Schoolbook"/>
            </a:endParaRPr>
          </a:p>
        </p:txBody>
      </p:sp>
      <p:sp>
        <p:nvSpPr>
          <p:cNvPr id="4" name="object 4"/>
          <p:cNvSpPr txBox="1"/>
          <p:nvPr/>
        </p:nvSpPr>
        <p:spPr>
          <a:xfrm>
            <a:off x="8372100" y="5871772"/>
            <a:ext cx="128270" cy="239395"/>
          </a:xfrm>
          <a:prstGeom prst="rect">
            <a:avLst/>
          </a:prstGeom>
        </p:spPr>
        <p:txBody>
          <a:bodyPr vert="horz" wrap="square" lIns="0" tIns="13335" rIns="0" bIns="0" rtlCol="0">
            <a:spAutoFit/>
          </a:bodyPr>
          <a:lstStyle/>
          <a:p>
            <a:pPr marL="12700">
              <a:lnSpc>
                <a:spcPct val="100000"/>
              </a:lnSpc>
              <a:spcBef>
                <a:spcPts val="105"/>
              </a:spcBef>
            </a:pPr>
            <a:r>
              <a:rPr sz="1400" b="1" dirty="0">
                <a:solidFill>
                  <a:srgbClr val="FFFFFF"/>
                </a:solidFill>
                <a:latin typeface="Century Schoolbook"/>
                <a:cs typeface="Century Schoolbook"/>
              </a:rPr>
              <a:t>7</a:t>
            </a:r>
            <a:endParaRPr sz="1400">
              <a:latin typeface="Century Schoolbook"/>
              <a:cs typeface="Century Schoolbook"/>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940" y="347289"/>
            <a:ext cx="8072119" cy="407804"/>
          </a:xfrm>
        </p:spPr>
        <p:txBody>
          <a:bodyPr/>
          <a:lstStyle/>
          <a:p>
            <a:r>
              <a:rPr lang="en-IN" dirty="0" smtClean="0"/>
              <a:t>Expansion bus</a:t>
            </a:r>
            <a:endParaRPr lang="en-IN" dirty="0"/>
          </a:p>
        </p:txBody>
      </p:sp>
      <p:pic>
        <p:nvPicPr>
          <p:cNvPr id="4098" name="Picture 2" descr="PCI slo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371600"/>
            <a:ext cx="7467600" cy="47534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973212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940" y="347289"/>
            <a:ext cx="8072119" cy="815608"/>
          </a:xfrm>
        </p:spPr>
        <p:txBody>
          <a:bodyPr/>
          <a:lstStyle/>
          <a:p>
            <a:r>
              <a:rPr lang="en-IN" dirty="0"/>
              <a:t>IDE or SATA</a:t>
            </a:r>
            <a:br>
              <a:rPr lang="en-IN" dirty="0"/>
            </a:br>
            <a:endParaRPr lang="en-IN" dirty="0"/>
          </a:p>
        </p:txBody>
      </p:sp>
      <p:pic>
        <p:nvPicPr>
          <p:cNvPr id="9218" name="Picture 2" descr="SATA slots on motherboa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676400"/>
            <a:ext cx="4762500" cy="3057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094822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10242" name="Picture 2" descr="North bridge South bridge on motherboa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9050"/>
            <a:ext cx="5638800" cy="4814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462517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1266" name="Picture 2" descr="IO ports on motherboa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872751"/>
            <a:ext cx="7367529" cy="4276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873404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077200" cy="5709255"/>
          </a:xfrm>
        </p:spPr>
        <p:txBody>
          <a:bodyPr/>
          <a:lstStyle/>
          <a:p>
            <a:r>
              <a:rPr lang="en-IN" dirty="0"/>
              <a:t>1. Mouse &amp; keyboard</a:t>
            </a:r>
            <a:br>
              <a:rPr lang="en-IN" dirty="0"/>
            </a:br>
            <a:r>
              <a:rPr lang="en-IN" dirty="0"/>
              <a:t>2. USB</a:t>
            </a:r>
            <a:br>
              <a:rPr lang="en-IN" dirty="0"/>
            </a:br>
            <a:r>
              <a:rPr lang="en-IN" dirty="0"/>
              <a:t>3. Parallel port</a:t>
            </a:r>
            <a:br>
              <a:rPr lang="en-IN" dirty="0"/>
            </a:br>
            <a:r>
              <a:rPr lang="en-IN" dirty="0"/>
              <a:t>4. CPU Chip</a:t>
            </a:r>
            <a:br>
              <a:rPr lang="en-IN" dirty="0"/>
            </a:br>
            <a:r>
              <a:rPr lang="en-IN" dirty="0"/>
              <a:t>5. RAM slots</a:t>
            </a:r>
            <a:br>
              <a:rPr lang="en-IN" dirty="0"/>
            </a:br>
            <a:r>
              <a:rPr lang="en-IN" dirty="0"/>
              <a:t>6. Floppy controller</a:t>
            </a:r>
            <a:br>
              <a:rPr lang="en-IN" dirty="0"/>
            </a:br>
            <a:r>
              <a:rPr lang="en-IN" dirty="0"/>
              <a:t>7. IDE controller</a:t>
            </a:r>
            <a:br>
              <a:rPr lang="en-IN" dirty="0"/>
            </a:br>
            <a:r>
              <a:rPr lang="en-IN" dirty="0"/>
              <a:t>8. PCI slot</a:t>
            </a:r>
            <a:br>
              <a:rPr lang="en-IN" dirty="0"/>
            </a:br>
            <a:r>
              <a:rPr lang="en-IN" dirty="0"/>
              <a:t>9. ISA slot</a:t>
            </a:r>
            <a:br>
              <a:rPr lang="en-IN" dirty="0"/>
            </a:br>
            <a:r>
              <a:rPr lang="en-IN" dirty="0"/>
              <a:t>10. CMOS Battery</a:t>
            </a:r>
            <a:br>
              <a:rPr lang="en-IN" dirty="0"/>
            </a:br>
            <a:r>
              <a:rPr lang="en-IN" dirty="0"/>
              <a:t>11. AGP slot</a:t>
            </a:r>
            <a:br>
              <a:rPr lang="en-IN" dirty="0"/>
            </a:br>
            <a:r>
              <a:rPr lang="en-IN" dirty="0"/>
              <a:t>12. CPU slot</a:t>
            </a:r>
            <a:br>
              <a:rPr lang="en-IN" dirty="0"/>
            </a:br>
            <a:r>
              <a:rPr lang="en-IN" dirty="0"/>
              <a:t>13. Power supply plug in</a:t>
            </a:r>
            <a:br>
              <a:rPr lang="en-IN" dirty="0"/>
            </a:br>
            <a:endParaRPr lang="en-IN" dirty="0"/>
          </a:p>
        </p:txBody>
      </p:sp>
      <p:pic>
        <p:nvPicPr>
          <p:cNvPr id="6146" name="Picture 2" descr="MotherBoard with ports and components explain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533400"/>
            <a:ext cx="5029200" cy="5934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006443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a:xfrm>
            <a:off x="535940" y="1211320"/>
            <a:ext cx="7901305" cy="4801314"/>
          </a:xfrm>
        </p:spPr>
        <p:txBody>
          <a:bodyPr/>
          <a:lstStyle/>
          <a:p>
            <a:r>
              <a:rPr lang="en-IN" dirty="0"/>
              <a:t>1. Mouse &amp; keyboard</a:t>
            </a:r>
          </a:p>
          <a:p>
            <a:r>
              <a:rPr lang="en-IN" dirty="0"/>
              <a:t>2. USB</a:t>
            </a:r>
          </a:p>
          <a:p>
            <a:r>
              <a:rPr lang="en-IN" dirty="0"/>
              <a:t>3. Parallel port</a:t>
            </a:r>
          </a:p>
          <a:p>
            <a:r>
              <a:rPr lang="en-IN" dirty="0"/>
              <a:t>4. CPU Chip</a:t>
            </a:r>
          </a:p>
          <a:p>
            <a:r>
              <a:rPr lang="en-IN" dirty="0"/>
              <a:t>5. RAM slots</a:t>
            </a:r>
          </a:p>
          <a:p>
            <a:r>
              <a:rPr lang="en-IN" dirty="0"/>
              <a:t>6. Floppy controller</a:t>
            </a:r>
          </a:p>
          <a:p>
            <a:r>
              <a:rPr lang="en-IN" dirty="0"/>
              <a:t>7. IDE controller</a:t>
            </a:r>
          </a:p>
          <a:p>
            <a:r>
              <a:rPr lang="en-IN" dirty="0"/>
              <a:t>8. PCI slot</a:t>
            </a:r>
          </a:p>
          <a:p>
            <a:r>
              <a:rPr lang="en-IN" dirty="0"/>
              <a:t>9. ISA slot</a:t>
            </a:r>
          </a:p>
          <a:p>
            <a:r>
              <a:rPr lang="en-IN" dirty="0"/>
              <a:t>10. CMOS Battery</a:t>
            </a:r>
          </a:p>
          <a:p>
            <a:r>
              <a:rPr lang="en-IN" dirty="0"/>
              <a:t>11. AGP slot</a:t>
            </a:r>
          </a:p>
          <a:p>
            <a:r>
              <a:rPr lang="en-IN" dirty="0"/>
              <a:t>12. CPU slot</a:t>
            </a:r>
          </a:p>
          <a:p>
            <a:r>
              <a:rPr lang="en-IN" dirty="0"/>
              <a:t>13. Power supply plug in</a:t>
            </a:r>
          </a:p>
        </p:txBody>
      </p:sp>
    </p:spTree>
    <p:extLst>
      <p:ext uri="{BB962C8B-B14F-4D97-AF65-F5344CB8AC3E}">
        <p14:creationId xmlns:p14="http://schemas.microsoft.com/office/powerpoint/2010/main" val="71833905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222209457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233488048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2999338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763000" y="0"/>
            <a:ext cx="0" cy="6858000"/>
          </a:xfrm>
          <a:custGeom>
            <a:avLst/>
            <a:gdLst/>
            <a:ahLst/>
            <a:cxnLst/>
            <a:rect l="l" t="t" r="r" b="b"/>
            <a:pathLst>
              <a:path h="6858000">
                <a:moveTo>
                  <a:pt x="0" y="0"/>
                </a:moveTo>
                <a:lnTo>
                  <a:pt x="0" y="6857999"/>
                </a:lnTo>
              </a:path>
            </a:pathLst>
          </a:custGeom>
          <a:ln w="38099">
            <a:solidFill>
              <a:srgbClr val="FEC3AD"/>
            </a:solidFill>
          </a:ln>
        </p:spPr>
        <p:txBody>
          <a:bodyPr wrap="square" lIns="0" tIns="0" rIns="0" bIns="0" rtlCol="0"/>
          <a:lstStyle/>
          <a:p>
            <a:endParaRPr/>
          </a:p>
        </p:txBody>
      </p:sp>
      <p:sp>
        <p:nvSpPr>
          <p:cNvPr id="3" name="object 3"/>
          <p:cNvSpPr/>
          <p:nvPr/>
        </p:nvSpPr>
        <p:spPr>
          <a:xfrm>
            <a:off x="47625" y="0"/>
            <a:ext cx="57150" cy="6858000"/>
          </a:xfrm>
          <a:custGeom>
            <a:avLst/>
            <a:gdLst/>
            <a:ahLst/>
            <a:cxnLst/>
            <a:rect l="l" t="t" r="r" b="b"/>
            <a:pathLst>
              <a:path w="57150" h="6858000">
                <a:moveTo>
                  <a:pt x="11430" y="0"/>
                </a:moveTo>
                <a:lnTo>
                  <a:pt x="0" y="0"/>
                </a:lnTo>
                <a:lnTo>
                  <a:pt x="0" y="6858000"/>
                </a:lnTo>
                <a:lnTo>
                  <a:pt x="11430" y="6858000"/>
                </a:lnTo>
                <a:lnTo>
                  <a:pt x="11430" y="0"/>
                </a:lnTo>
                <a:close/>
              </a:path>
              <a:path w="57150" h="6858000">
                <a:moveTo>
                  <a:pt x="57150" y="0"/>
                </a:moveTo>
                <a:lnTo>
                  <a:pt x="22860" y="0"/>
                </a:lnTo>
                <a:lnTo>
                  <a:pt x="22860" y="6858000"/>
                </a:lnTo>
                <a:lnTo>
                  <a:pt x="57150" y="6858000"/>
                </a:lnTo>
                <a:lnTo>
                  <a:pt x="57150" y="0"/>
                </a:lnTo>
                <a:close/>
              </a:path>
            </a:pathLst>
          </a:custGeom>
          <a:solidFill>
            <a:srgbClr val="FEC3AD"/>
          </a:solidFill>
        </p:spPr>
        <p:txBody>
          <a:bodyPr wrap="square" lIns="0" tIns="0" rIns="0" bIns="0" rtlCol="0"/>
          <a:lstStyle/>
          <a:p>
            <a:endParaRPr/>
          </a:p>
        </p:txBody>
      </p:sp>
      <p:grpSp>
        <p:nvGrpSpPr>
          <p:cNvPr id="4" name="object 4"/>
          <p:cNvGrpSpPr/>
          <p:nvPr/>
        </p:nvGrpSpPr>
        <p:grpSpPr>
          <a:xfrm>
            <a:off x="8839200" y="0"/>
            <a:ext cx="304800" cy="6858000"/>
            <a:chOff x="8839200" y="0"/>
            <a:chExt cx="304800" cy="6858000"/>
          </a:xfrm>
        </p:grpSpPr>
        <p:sp>
          <p:nvSpPr>
            <p:cNvPr id="5" name="object 5"/>
            <p:cNvSpPr/>
            <p:nvPr/>
          </p:nvSpPr>
          <p:spPr>
            <a:xfrm>
              <a:off x="8839200" y="0"/>
              <a:ext cx="304800" cy="6858000"/>
            </a:xfrm>
            <a:custGeom>
              <a:avLst/>
              <a:gdLst/>
              <a:ahLst/>
              <a:cxnLst/>
              <a:rect l="l" t="t" r="r" b="b"/>
              <a:pathLst>
                <a:path w="304800" h="6858000">
                  <a:moveTo>
                    <a:pt x="304799" y="0"/>
                  </a:moveTo>
                  <a:lnTo>
                    <a:pt x="0" y="0"/>
                  </a:lnTo>
                  <a:lnTo>
                    <a:pt x="0" y="6857999"/>
                  </a:lnTo>
                  <a:lnTo>
                    <a:pt x="304799" y="6857999"/>
                  </a:lnTo>
                  <a:lnTo>
                    <a:pt x="304799" y="0"/>
                  </a:lnTo>
                  <a:close/>
                </a:path>
              </a:pathLst>
            </a:custGeom>
            <a:solidFill>
              <a:srgbClr val="FEC3AD">
                <a:alpha val="87057"/>
              </a:srgbClr>
            </a:solidFill>
          </p:spPr>
          <p:txBody>
            <a:bodyPr wrap="square" lIns="0" tIns="0" rIns="0" bIns="0" rtlCol="0"/>
            <a:lstStyle/>
            <a:p>
              <a:endParaRPr/>
            </a:p>
          </p:txBody>
        </p:sp>
        <p:sp>
          <p:nvSpPr>
            <p:cNvPr id="6" name="object 6"/>
            <p:cNvSpPr/>
            <p:nvPr/>
          </p:nvSpPr>
          <p:spPr>
            <a:xfrm>
              <a:off x="8915400" y="0"/>
              <a:ext cx="0" cy="6858000"/>
            </a:xfrm>
            <a:custGeom>
              <a:avLst/>
              <a:gdLst/>
              <a:ahLst/>
              <a:cxnLst/>
              <a:rect l="l" t="t" r="r" b="b"/>
              <a:pathLst>
                <a:path h="6858000">
                  <a:moveTo>
                    <a:pt x="0" y="0"/>
                  </a:moveTo>
                  <a:lnTo>
                    <a:pt x="0" y="6857999"/>
                  </a:lnTo>
                </a:path>
              </a:pathLst>
            </a:custGeom>
            <a:ln w="9524">
              <a:solidFill>
                <a:srgbClr val="FE8537"/>
              </a:solidFill>
            </a:ln>
          </p:spPr>
          <p:txBody>
            <a:bodyPr wrap="square" lIns="0" tIns="0" rIns="0" bIns="0" rtlCol="0"/>
            <a:lstStyle/>
            <a:p>
              <a:endParaRPr/>
            </a:p>
          </p:txBody>
        </p:sp>
      </p:grpSp>
      <p:sp>
        <p:nvSpPr>
          <p:cNvPr id="7" name="object 7"/>
          <p:cNvSpPr txBox="1">
            <a:spLocks noGrp="1"/>
          </p:cNvSpPr>
          <p:nvPr>
            <p:ph type="title"/>
          </p:nvPr>
        </p:nvSpPr>
        <p:spPr>
          <a:xfrm>
            <a:off x="535940" y="408249"/>
            <a:ext cx="6197600" cy="514350"/>
          </a:xfrm>
          <a:prstGeom prst="rect">
            <a:avLst/>
          </a:prstGeom>
        </p:spPr>
        <p:txBody>
          <a:bodyPr vert="horz" wrap="square" lIns="0" tIns="13335" rIns="0" bIns="0" rtlCol="0">
            <a:spAutoFit/>
          </a:bodyPr>
          <a:lstStyle/>
          <a:p>
            <a:pPr marL="12700">
              <a:lnSpc>
                <a:spcPct val="100000"/>
              </a:lnSpc>
              <a:spcBef>
                <a:spcPts val="105"/>
              </a:spcBef>
            </a:pPr>
            <a:r>
              <a:rPr sz="3200" spc="5" dirty="0"/>
              <a:t>S</a:t>
            </a:r>
            <a:r>
              <a:rPr sz="2550" spc="5" dirty="0"/>
              <a:t>TANDARDISED LAYOUT</a:t>
            </a:r>
            <a:r>
              <a:rPr sz="2550" spc="320" dirty="0"/>
              <a:t> </a:t>
            </a:r>
            <a:r>
              <a:rPr sz="3200" dirty="0"/>
              <a:t>(</a:t>
            </a:r>
            <a:r>
              <a:rPr sz="2550" dirty="0"/>
              <a:t>QWERTY</a:t>
            </a:r>
            <a:r>
              <a:rPr sz="3200" dirty="0"/>
              <a:t>)</a:t>
            </a:r>
            <a:endParaRPr sz="3200"/>
          </a:p>
        </p:txBody>
      </p:sp>
      <p:sp>
        <p:nvSpPr>
          <p:cNvPr id="9" name="object 9"/>
          <p:cNvSpPr txBox="1"/>
          <p:nvPr/>
        </p:nvSpPr>
        <p:spPr>
          <a:xfrm>
            <a:off x="8372100" y="5871772"/>
            <a:ext cx="128270" cy="239395"/>
          </a:xfrm>
          <a:prstGeom prst="rect">
            <a:avLst/>
          </a:prstGeom>
        </p:spPr>
        <p:txBody>
          <a:bodyPr vert="horz" wrap="square" lIns="0" tIns="13335" rIns="0" bIns="0" rtlCol="0">
            <a:spAutoFit/>
          </a:bodyPr>
          <a:lstStyle/>
          <a:p>
            <a:pPr marL="12700">
              <a:lnSpc>
                <a:spcPct val="100000"/>
              </a:lnSpc>
              <a:spcBef>
                <a:spcPts val="105"/>
              </a:spcBef>
            </a:pPr>
            <a:r>
              <a:rPr sz="1400" b="1" dirty="0">
                <a:solidFill>
                  <a:srgbClr val="FFFFFF"/>
                </a:solidFill>
                <a:latin typeface="Century Schoolbook"/>
                <a:cs typeface="Century Schoolbook"/>
              </a:rPr>
              <a:t>8</a:t>
            </a:r>
            <a:endParaRPr sz="1400">
              <a:latin typeface="Century Schoolbook"/>
              <a:cs typeface="Century Schoolbook"/>
            </a:endParaRPr>
          </a:p>
        </p:txBody>
      </p:sp>
      <p:grpSp>
        <p:nvGrpSpPr>
          <p:cNvPr id="10" name="object 10"/>
          <p:cNvGrpSpPr/>
          <p:nvPr/>
        </p:nvGrpSpPr>
        <p:grpSpPr>
          <a:xfrm>
            <a:off x="1647073" y="4751608"/>
            <a:ext cx="4431030" cy="1280160"/>
            <a:chOff x="1647073" y="4751608"/>
            <a:chExt cx="4431030" cy="1280160"/>
          </a:xfrm>
        </p:grpSpPr>
        <p:sp>
          <p:nvSpPr>
            <p:cNvPr id="11" name="object 11"/>
            <p:cNvSpPr/>
            <p:nvPr/>
          </p:nvSpPr>
          <p:spPr>
            <a:xfrm>
              <a:off x="2615738" y="5679020"/>
              <a:ext cx="3446779" cy="240029"/>
            </a:xfrm>
            <a:custGeom>
              <a:avLst/>
              <a:gdLst/>
              <a:ahLst/>
              <a:cxnLst/>
              <a:rect l="l" t="t" r="r" b="b"/>
              <a:pathLst>
                <a:path w="3446779" h="240029">
                  <a:moveTo>
                    <a:pt x="3446231" y="27652"/>
                  </a:moveTo>
                  <a:lnTo>
                    <a:pt x="3400862" y="7298"/>
                  </a:lnTo>
                  <a:lnTo>
                    <a:pt x="3348368" y="0"/>
                  </a:lnTo>
                  <a:lnTo>
                    <a:pt x="165139" y="0"/>
                  </a:lnTo>
                  <a:lnTo>
                    <a:pt x="112865" y="7298"/>
                  </a:lnTo>
                  <a:lnTo>
                    <a:pt x="67524" y="27652"/>
                  </a:lnTo>
                  <a:lnTo>
                    <a:pt x="31804" y="58751"/>
                  </a:lnTo>
                  <a:lnTo>
                    <a:pt x="8399" y="98282"/>
                  </a:lnTo>
                  <a:lnTo>
                    <a:pt x="0" y="143934"/>
                  </a:lnTo>
                  <a:lnTo>
                    <a:pt x="0" y="239707"/>
                  </a:lnTo>
                </a:path>
              </a:pathLst>
            </a:custGeom>
            <a:ln w="31698">
              <a:solidFill>
                <a:srgbClr val="000000"/>
              </a:solidFill>
            </a:ln>
          </p:spPr>
          <p:txBody>
            <a:bodyPr wrap="square" lIns="0" tIns="0" rIns="0" bIns="0" rtlCol="0"/>
            <a:lstStyle/>
            <a:p>
              <a:endParaRPr/>
            </a:p>
          </p:txBody>
        </p:sp>
        <p:sp>
          <p:nvSpPr>
            <p:cNvPr id="12" name="object 12"/>
            <p:cNvSpPr/>
            <p:nvPr/>
          </p:nvSpPr>
          <p:spPr>
            <a:xfrm>
              <a:off x="2707742" y="5727179"/>
              <a:ext cx="3348354" cy="287655"/>
            </a:xfrm>
            <a:custGeom>
              <a:avLst/>
              <a:gdLst/>
              <a:ahLst/>
              <a:cxnLst/>
              <a:rect l="l" t="t" r="r" b="b"/>
              <a:pathLst>
                <a:path w="3348354" h="287654">
                  <a:moveTo>
                    <a:pt x="3183187" y="0"/>
                  </a:moveTo>
                  <a:lnTo>
                    <a:pt x="164533" y="0"/>
                  </a:lnTo>
                  <a:lnTo>
                    <a:pt x="112322" y="7296"/>
                  </a:lnTo>
                  <a:lnTo>
                    <a:pt x="67130" y="27645"/>
                  </a:lnTo>
                  <a:lnTo>
                    <a:pt x="31590" y="58738"/>
                  </a:lnTo>
                  <a:lnTo>
                    <a:pt x="8336" y="98267"/>
                  </a:lnTo>
                  <a:lnTo>
                    <a:pt x="0" y="143923"/>
                  </a:lnTo>
                  <a:lnTo>
                    <a:pt x="8336" y="189519"/>
                  </a:lnTo>
                  <a:lnTo>
                    <a:pt x="31590" y="228918"/>
                  </a:lnTo>
                  <a:lnTo>
                    <a:pt x="67130" y="259858"/>
                  </a:lnTo>
                  <a:lnTo>
                    <a:pt x="112322" y="280079"/>
                  </a:lnTo>
                  <a:lnTo>
                    <a:pt x="164534" y="287322"/>
                  </a:lnTo>
                  <a:lnTo>
                    <a:pt x="3183188" y="287322"/>
                  </a:lnTo>
                  <a:lnTo>
                    <a:pt x="3235487" y="280079"/>
                  </a:lnTo>
                  <a:lnTo>
                    <a:pt x="3280832" y="259858"/>
                  </a:lnTo>
                  <a:lnTo>
                    <a:pt x="3316542" y="228918"/>
                  </a:lnTo>
                  <a:lnTo>
                    <a:pt x="3339934" y="189519"/>
                  </a:lnTo>
                  <a:lnTo>
                    <a:pt x="3348328" y="143923"/>
                  </a:lnTo>
                  <a:lnTo>
                    <a:pt x="3339934" y="98267"/>
                  </a:lnTo>
                  <a:lnTo>
                    <a:pt x="3316542" y="58738"/>
                  </a:lnTo>
                  <a:lnTo>
                    <a:pt x="3280832" y="27645"/>
                  </a:lnTo>
                  <a:lnTo>
                    <a:pt x="3235486" y="7296"/>
                  </a:lnTo>
                  <a:lnTo>
                    <a:pt x="3183187" y="0"/>
                  </a:lnTo>
                  <a:close/>
                </a:path>
              </a:pathLst>
            </a:custGeom>
            <a:solidFill>
              <a:srgbClr val="FFFFFF"/>
            </a:solidFill>
          </p:spPr>
          <p:txBody>
            <a:bodyPr wrap="square" lIns="0" tIns="0" rIns="0" bIns="0" rtlCol="0"/>
            <a:lstStyle/>
            <a:p>
              <a:endParaRPr/>
            </a:p>
          </p:txBody>
        </p:sp>
        <p:sp>
          <p:nvSpPr>
            <p:cNvPr id="13" name="object 13"/>
            <p:cNvSpPr/>
            <p:nvPr/>
          </p:nvSpPr>
          <p:spPr>
            <a:xfrm>
              <a:off x="2690678" y="5710109"/>
              <a:ext cx="198672" cy="321459"/>
            </a:xfrm>
            <a:prstGeom prst="rect">
              <a:avLst/>
            </a:prstGeom>
            <a:blipFill>
              <a:blip r:embed="rId2" cstate="print"/>
              <a:stretch>
                <a:fillRect/>
              </a:stretch>
            </a:blipFill>
          </p:spPr>
          <p:txBody>
            <a:bodyPr wrap="square" lIns="0" tIns="0" rIns="0" bIns="0" rtlCol="0"/>
            <a:lstStyle/>
            <a:p>
              <a:endParaRPr/>
            </a:p>
          </p:txBody>
        </p:sp>
        <p:sp>
          <p:nvSpPr>
            <p:cNvPr id="14" name="object 14"/>
            <p:cNvSpPr/>
            <p:nvPr/>
          </p:nvSpPr>
          <p:spPr>
            <a:xfrm>
              <a:off x="1664528" y="4768309"/>
              <a:ext cx="586105" cy="448309"/>
            </a:xfrm>
            <a:custGeom>
              <a:avLst/>
              <a:gdLst/>
              <a:ahLst/>
              <a:cxnLst/>
              <a:rect l="l" t="t" r="r" b="b"/>
              <a:pathLst>
                <a:path w="586105" h="448310">
                  <a:moveTo>
                    <a:pt x="421053" y="0"/>
                  </a:moveTo>
                  <a:lnTo>
                    <a:pt x="164509" y="0"/>
                  </a:lnTo>
                  <a:lnTo>
                    <a:pt x="112301" y="7298"/>
                  </a:lnTo>
                  <a:lnTo>
                    <a:pt x="67115" y="27653"/>
                  </a:lnTo>
                  <a:lnTo>
                    <a:pt x="31583" y="58754"/>
                  </a:lnTo>
                  <a:lnTo>
                    <a:pt x="8334" y="98289"/>
                  </a:lnTo>
                  <a:lnTo>
                    <a:pt x="0" y="143947"/>
                  </a:lnTo>
                  <a:lnTo>
                    <a:pt x="0" y="303751"/>
                  </a:lnTo>
                  <a:lnTo>
                    <a:pt x="8334" y="349404"/>
                  </a:lnTo>
                  <a:lnTo>
                    <a:pt x="31583" y="388939"/>
                  </a:lnTo>
                  <a:lnTo>
                    <a:pt x="67116" y="420041"/>
                  </a:lnTo>
                  <a:lnTo>
                    <a:pt x="112301" y="440399"/>
                  </a:lnTo>
                  <a:lnTo>
                    <a:pt x="164509" y="447699"/>
                  </a:lnTo>
                  <a:lnTo>
                    <a:pt x="421053" y="447699"/>
                  </a:lnTo>
                  <a:lnTo>
                    <a:pt x="473264" y="440399"/>
                  </a:lnTo>
                  <a:lnTo>
                    <a:pt x="518456" y="420041"/>
                  </a:lnTo>
                  <a:lnTo>
                    <a:pt x="553995" y="388939"/>
                  </a:lnTo>
                  <a:lnTo>
                    <a:pt x="577250" y="349404"/>
                  </a:lnTo>
                  <a:lnTo>
                    <a:pt x="585587" y="303751"/>
                  </a:lnTo>
                  <a:lnTo>
                    <a:pt x="585587" y="143947"/>
                  </a:lnTo>
                  <a:lnTo>
                    <a:pt x="577250" y="98289"/>
                  </a:lnTo>
                  <a:lnTo>
                    <a:pt x="553995" y="58754"/>
                  </a:lnTo>
                  <a:lnTo>
                    <a:pt x="518455" y="27653"/>
                  </a:lnTo>
                  <a:lnTo>
                    <a:pt x="473264" y="7298"/>
                  </a:lnTo>
                  <a:lnTo>
                    <a:pt x="421053" y="0"/>
                  </a:lnTo>
                  <a:close/>
                </a:path>
              </a:pathLst>
            </a:custGeom>
            <a:solidFill>
              <a:srgbClr val="FFFFFF"/>
            </a:solidFill>
          </p:spPr>
          <p:txBody>
            <a:bodyPr wrap="square" lIns="0" tIns="0" rIns="0" bIns="0" rtlCol="0"/>
            <a:lstStyle/>
            <a:p>
              <a:endParaRPr/>
            </a:p>
          </p:txBody>
        </p:sp>
        <p:sp>
          <p:nvSpPr>
            <p:cNvPr id="15" name="object 15"/>
            <p:cNvSpPr/>
            <p:nvPr/>
          </p:nvSpPr>
          <p:spPr>
            <a:xfrm>
              <a:off x="1664532" y="4768311"/>
              <a:ext cx="473709" cy="440690"/>
            </a:xfrm>
            <a:custGeom>
              <a:avLst/>
              <a:gdLst/>
              <a:ahLst/>
              <a:cxnLst/>
              <a:rect l="l" t="t" r="r" b="b"/>
              <a:pathLst>
                <a:path w="473710" h="440689">
                  <a:moveTo>
                    <a:pt x="0" y="303752"/>
                  </a:moveTo>
                  <a:lnTo>
                    <a:pt x="8334" y="349404"/>
                  </a:lnTo>
                  <a:lnTo>
                    <a:pt x="31582" y="388938"/>
                  </a:lnTo>
                  <a:lnTo>
                    <a:pt x="67115" y="420041"/>
                  </a:lnTo>
                  <a:lnTo>
                    <a:pt x="112299" y="440397"/>
                  </a:lnTo>
                </a:path>
                <a:path w="473710" h="440689">
                  <a:moveTo>
                    <a:pt x="473263" y="7298"/>
                  </a:moveTo>
                  <a:lnTo>
                    <a:pt x="421054" y="0"/>
                  </a:lnTo>
                  <a:lnTo>
                    <a:pt x="164508" y="0"/>
                  </a:lnTo>
                  <a:lnTo>
                    <a:pt x="112301" y="7298"/>
                  </a:lnTo>
                  <a:lnTo>
                    <a:pt x="67115" y="27653"/>
                  </a:lnTo>
                  <a:lnTo>
                    <a:pt x="31582" y="58753"/>
                  </a:lnTo>
                  <a:lnTo>
                    <a:pt x="8334" y="98288"/>
                  </a:lnTo>
                  <a:lnTo>
                    <a:pt x="0" y="143945"/>
                  </a:lnTo>
                  <a:lnTo>
                    <a:pt x="0" y="303752"/>
                  </a:lnTo>
                </a:path>
              </a:pathLst>
            </a:custGeom>
            <a:ln w="34117">
              <a:solidFill>
                <a:srgbClr val="000000"/>
              </a:solidFill>
            </a:ln>
          </p:spPr>
          <p:txBody>
            <a:bodyPr wrap="square" lIns="0" tIns="0" rIns="0" bIns="0" rtlCol="0"/>
            <a:lstStyle/>
            <a:p>
              <a:endParaRPr/>
            </a:p>
          </p:txBody>
        </p:sp>
        <p:sp>
          <p:nvSpPr>
            <p:cNvPr id="16" name="object 16"/>
            <p:cNvSpPr/>
            <p:nvPr/>
          </p:nvSpPr>
          <p:spPr>
            <a:xfrm>
              <a:off x="1737634" y="4816471"/>
              <a:ext cx="421640" cy="335915"/>
            </a:xfrm>
            <a:custGeom>
              <a:avLst/>
              <a:gdLst/>
              <a:ahLst/>
              <a:cxnLst/>
              <a:rect l="l" t="t" r="r" b="b"/>
              <a:pathLst>
                <a:path w="421639" h="335914">
                  <a:moveTo>
                    <a:pt x="256543" y="0"/>
                  </a:moveTo>
                  <a:lnTo>
                    <a:pt x="164530" y="0"/>
                  </a:lnTo>
                  <a:lnTo>
                    <a:pt x="112320" y="7299"/>
                  </a:lnTo>
                  <a:lnTo>
                    <a:pt x="67129" y="27657"/>
                  </a:lnTo>
                  <a:lnTo>
                    <a:pt x="31590" y="58760"/>
                  </a:lnTo>
                  <a:lnTo>
                    <a:pt x="8336" y="98294"/>
                  </a:lnTo>
                  <a:lnTo>
                    <a:pt x="0" y="143947"/>
                  </a:lnTo>
                  <a:lnTo>
                    <a:pt x="0" y="191560"/>
                  </a:lnTo>
                  <a:lnTo>
                    <a:pt x="8336" y="237212"/>
                  </a:lnTo>
                  <a:lnTo>
                    <a:pt x="31590" y="276743"/>
                  </a:lnTo>
                  <a:lnTo>
                    <a:pt x="67129" y="307841"/>
                  </a:lnTo>
                  <a:lnTo>
                    <a:pt x="112320" y="328194"/>
                  </a:lnTo>
                  <a:lnTo>
                    <a:pt x="164531" y="335493"/>
                  </a:lnTo>
                  <a:lnTo>
                    <a:pt x="256544" y="335493"/>
                  </a:lnTo>
                  <a:lnTo>
                    <a:pt x="308754" y="328194"/>
                  </a:lnTo>
                  <a:lnTo>
                    <a:pt x="353945" y="307841"/>
                  </a:lnTo>
                  <a:lnTo>
                    <a:pt x="389484" y="276743"/>
                  </a:lnTo>
                  <a:lnTo>
                    <a:pt x="412738" y="237212"/>
                  </a:lnTo>
                  <a:lnTo>
                    <a:pt x="421074" y="191560"/>
                  </a:lnTo>
                  <a:lnTo>
                    <a:pt x="421074" y="143947"/>
                  </a:lnTo>
                  <a:lnTo>
                    <a:pt x="412738" y="98294"/>
                  </a:lnTo>
                  <a:lnTo>
                    <a:pt x="389484" y="58759"/>
                  </a:lnTo>
                  <a:lnTo>
                    <a:pt x="353945" y="27657"/>
                  </a:lnTo>
                  <a:lnTo>
                    <a:pt x="308754" y="7299"/>
                  </a:lnTo>
                  <a:lnTo>
                    <a:pt x="256543" y="0"/>
                  </a:lnTo>
                  <a:close/>
                </a:path>
              </a:pathLst>
            </a:custGeom>
            <a:solidFill>
              <a:srgbClr val="FFFFFF"/>
            </a:solidFill>
          </p:spPr>
          <p:txBody>
            <a:bodyPr wrap="square" lIns="0" tIns="0" rIns="0" bIns="0" rtlCol="0"/>
            <a:lstStyle/>
            <a:p>
              <a:endParaRPr/>
            </a:p>
          </p:txBody>
        </p:sp>
        <p:sp>
          <p:nvSpPr>
            <p:cNvPr id="17" name="object 17"/>
            <p:cNvSpPr/>
            <p:nvPr/>
          </p:nvSpPr>
          <p:spPr>
            <a:xfrm>
              <a:off x="1720228" y="4799061"/>
              <a:ext cx="199349" cy="369973"/>
            </a:xfrm>
            <a:prstGeom prst="rect">
              <a:avLst/>
            </a:prstGeom>
            <a:blipFill>
              <a:blip r:embed="rId3" cstate="print"/>
              <a:stretch>
                <a:fillRect/>
              </a:stretch>
            </a:blipFill>
          </p:spPr>
          <p:txBody>
            <a:bodyPr wrap="square" lIns="0" tIns="0" rIns="0" bIns="0" rtlCol="0"/>
            <a:lstStyle/>
            <a:p>
              <a:endParaRPr/>
            </a:p>
          </p:txBody>
        </p:sp>
      </p:grpSp>
      <p:sp>
        <p:nvSpPr>
          <p:cNvPr id="18" name="object 18"/>
          <p:cNvSpPr txBox="1"/>
          <p:nvPr/>
        </p:nvSpPr>
        <p:spPr>
          <a:xfrm>
            <a:off x="2054607" y="3925506"/>
            <a:ext cx="2569845" cy="370205"/>
          </a:xfrm>
          <a:prstGeom prst="rect">
            <a:avLst/>
          </a:prstGeom>
        </p:spPr>
        <p:txBody>
          <a:bodyPr vert="horz" wrap="square" lIns="0" tIns="13970" rIns="0" bIns="0" rtlCol="0">
            <a:spAutoFit/>
          </a:bodyPr>
          <a:lstStyle/>
          <a:p>
            <a:pPr marL="12700">
              <a:lnSpc>
                <a:spcPct val="100000"/>
              </a:lnSpc>
              <a:spcBef>
                <a:spcPts val="110"/>
              </a:spcBef>
              <a:tabLst>
                <a:tab pos="615950" algn="l"/>
                <a:tab pos="1768475" algn="l"/>
                <a:tab pos="2372360" algn="l"/>
              </a:tabLst>
            </a:pPr>
            <a:r>
              <a:rPr sz="2250" spc="195" dirty="0">
                <a:latin typeface="Arial"/>
                <a:cs typeface="Arial"/>
              </a:rPr>
              <a:t>2	3	5	6</a:t>
            </a:r>
            <a:endParaRPr sz="2250">
              <a:latin typeface="Arial"/>
              <a:cs typeface="Arial"/>
            </a:endParaRPr>
          </a:p>
        </p:txBody>
      </p:sp>
      <p:sp>
        <p:nvSpPr>
          <p:cNvPr id="19" name="object 19"/>
          <p:cNvSpPr txBox="1"/>
          <p:nvPr/>
        </p:nvSpPr>
        <p:spPr>
          <a:xfrm>
            <a:off x="4982006" y="3941377"/>
            <a:ext cx="210185" cy="370205"/>
          </a:xfrm>
          <a:prstGeom prst="rect">
            <a:avLst/>
          </a:prstGeom>
        </p:spPr>
        <p:txBody>
          <a:bodyPr vert="horz" wrap="square" lIns="0" tIns="13970" rIns="0" bIns="0" rtlCol="0">
            <a:spAutoFit/>
          </a:bodyPr>
          <a:lstStyle/>
          <a:p>
            <a:pPr marL="12700">
              <a:lnSpc>
                <a:spcPct val="100000"/>
              </a:lnSpc>
              <a:spcBef>
                <a:spcPts val="110"/>
              </a:spcBef>
            </a:pPr>
            <a:r>
              <a:rPr sz="2250" spc="195" dirty="0">
                <a:latin typeface="Arial"/>
                <a:cs typeface="Arial"/>
              </a:rPr>
              <a:t>7</a:t>
            </a:r>
            <a:endParaRPr sz="2250">
              <a:latin typeface="Arial"/>
              <a:cs typeface="Arial"/>
            </a:endParaRPr>
          </a:p>
        </p:txBody>
      </p:sp>
      <p:sp>
        <p:nvSpPr>
          <p:cNvPr id="20" name="object 20"/>
          <p:cNvSpPr txBox="1"/>
          <p:nvPr/>
        </p:nvSpPr>
        <p:spPr>
          <a:xfrm>
            <a:off x="3225181" y="3909635"/>
            <a:ext cx="3138170" cy="370205"/>
          </a:xfrm>
          <a:prstGeom prst="rect">
            <a:avLst/>
          </a:prstGeom>
        </p:spPr>
        <p:txBody>
          <a:bodyPr vert="horz" wrap="square" lIns="0" tIns="13970" rIns="0" bIns="0" rtlCol="0">
            <a:spAutoFit/>
          </a:bodyPr>
          <a:lstStyle/>
          <a:p>
            <a:pPr marL="12700">
              <a:lnSpc>
                <a:spcPct val="100000"/>
              </a:lnSpc>
              <a:spcBef>
                <a:spcPts val="110"/>
              </a:spcBef>
              <a:tabLst>
                <a:tab pos="2354580" algn="l"/>
                <a:tab pos="2940050" algn="l"/>
              </a:tabLst>
            </a:pPr>
            <a:r>
              <a:rPr sz="2250" spc="195" dirty="0">
                <a:latin typeface="Arial"/>
                <a:cs typeface="Arial"/>
              </a:rPr>
              <a:t>4	8	9</a:t>
            </a:r>
            <a:endParaRPr sz="2250">
              <a:latin typeface="Arial"/>
              <a:cs typeface="Arial"/>
            </a:endParaRPr>
          </a:p>
        </p:txBody>
      </p:sp>
      <p:sp>
        <p:nvSpPr>
          <p:cNvPr id="21" name="object 21"/>
          <p:cNvSpPr txBox="1"/>
          <p:nvPr/>
        </p:nvSpPr>
        <p:spPr>
          <a:xfrm>
            <a:off x="6738818" y="3941377"/>
            <a:ext cx="210185" cy="370205"/>
          </a:xfrm>
          <a:prstGeom prst="rect">
            <a:avLst/>
          </a:prstGeom>
        </p:spPr>
        <p:txBody>
          <a:bodyPr vert="horz" wrap="square" lIns="0" tIns="13970" rIns="0" bIns="0" rtlCol="0">
            <a:spAutoFit/>
          </a:bodyPr>
          <a:lstStyle/>
          <a:p>
            <a:pPr marL="12700">
              <a:lnSpc>
                <a:spcPct val="100000"/>
              </a:lnSpc>
              <a:spcBef>
                <a:spcPts val="110"/>
              </a:spcBef>
            </a:pPr>
            <a:r>
              <a:rPr sz="2250" spc="195" dirty="0">
                <a:latin typeface="Arial"/>
                <a:cs typeface="Arial"/>
              </a:rPr>
              <a:t>0</a:t>
            </a:r>
            <a:endParaRPr sz="2250">
              <a:latin typeface="Arial"/>
              <a:cs typeface="Arial"/>
            </a:endParaRPr>
          </a:p>
        </p:txBody>
      </p:sp>
      <p:sp>
        <p:nvSpPr>
          <p:cNvPr id="22" name="object 22"/>
          <p:cNvSpPr txBox="1"/>
          <p:nvPr/>
        </p:nvSpPr>
        <p:spPr>
          <a:xfrm>
            <a:off x="1469015" y="3941377"/>
            <a:ext cx="210185" cy="370205"/>
          </a:xfrm>
          <a:prstGeom prst="rect">
            <a:avLst/>
          </a:prstGeom>
        </p:spPr>
        <p:txBody>
          <a:bodyPr vert="horz" wrap="square" lIns="0" tIns="13970" rIns="0" bIns="0" rtlCol="0">
            <a:spAutoFit/>
          </a:bodyPr>
          <a:lstStyle/>
          <a:p>
            <a:pPr marL="12700">
              <a:lnSpc>
                <a:spcPct val="100000"/>
              </a:lnSpc>
              <a:spcBef>
                <a:spcPts val="110"/>
              </a:spcBef>
            </a:pPr>
            <a:r>
              <a:rPr sz="2250" spc="195" dirty="0">
                <a:latin typeface="Arial"/>
                <a:cs typeface="Arial"/>
              </a:rPr>
              <a:t>1</a:t>
            </a:r>
            <a:endParaRPr sz="2250">
              <a:latin typeface="Arial"/>
              <a:cs typeface="Arial"/>
            </a:endParaRPr>
          </a:p>
        </p:txBody>
      </p:sp>
      <p:sp>
        <p:nvSpPr>
          <p:cNvPr id="23" name="object 23"/>
          <p:cNvSpPr txBox="1"/>
          <p:nvPr/>
        </p:nvSpPr>
        <p:spPr>
          <a:xfrm>
            <a:off x="5237893" y="4269587"/>
            <a:ext cx="2021839" cy="920750"/>
          </a:xfrm>
          <a:prstGeom prst="rect">
            <a:avLst/>
          </a:prstGeom>
        </p:spPr>
        <p:txBody>
          <a:bodyPr vert="horz" wrap="square" lIns="0" tIns="12065" rIns="0" bIns="0" rtlCol="0">
            <a:spAutoFit/>
          </a:bodyPr>
          <a:lstStyle/>
          <a:p>
            <a:pPr marL="195580" marR="5080" indent="-183515">
              <a:lnSpc>
                <a:spcPct val="130600"/>
              </a:lnSpc>
              <a:spcBef>
                <a:spcPts val="95"/>
              </a:spcBef>
              <a:tabLst>
                <a:tab pos="671195" algn="l"/>
                <a:tab pos="725805" algn="l"/>
                <a:tab pos="1165225" algn="l"/>
                <a:tab pos="1348105" algn="l"/>
                <a:tab pos="1787525" algn="l"/>
              </a:tabLst>
            </a:pPr>
            <a:r>
              <a:rPr sz="2250" spc="254" dirty="0">
                <a:latin typeface="Arial"/>
                <a:cs typeface="Arial"/>
              </a:rPr>
              <a:t>U	</a:t>
            </a:r>
            <a:r>
              <a:rPr sz="2250" spc="100" dirty="0">
                <a:latin typeface="Arial"/>
                <a:cs typeface="Arial"/>
              </a:rPr>
              <a:t>I	</a:t>
            </a:r>
            <a:r>
              <a:rPr sz="2250" spc="280" dirty="0">
                <a:latin typeface="Arial"/>
                <a:cs typeface="Arial"/>
              </a:rPr>
              <a:t>O	</a:t>
            </a:r>
            <a:r>
              <a:rPr sz="2250" spc="145" dirty="0">
                <a:latin typeface="Arial"/>
                <a:cs typeface="Arial"/>
              </a:rPr>
              <a:t>P  </a:t>
            </a:r>
            <a:r>
              <a:rPr sz="2250" spc="180" dirty="0">
                <a:latin typeface="Arial"/>
                <a:cs typeface="Arial"/>
              </a:rPr>
              <a:t>J		</a:t>
            </a:r>
            <a:r>
              <a:rPr sz="2250" spc="240" dirty="0">
                <a:latin typeface="Arial"/>
                <a:cs typeface="Arial"/>
              </a:rPr>
              <a:t>K		</a:t>
            </a:r>
            <a:r>
              <a:rPr sz="2250" spc="195" dirty="0">
                <a:latin typeface="Arial"/>
                <a:cs typeface="Arial"/>
              </a:rPr>
              <a:t>L</a:t>
            </a:r>
            <a:endParaRPr sz="2250">
              <a:latin typeface="Arial"/>
              <a:cs typeface="Arial"/>
            </a:endParaRPr>
          </a:p>
        </p:txBody>
      </p:sp>
      <p:sp>
        <p:nvSpPr>
          <p:cNvPr id="24" name="object 24"/>
          <p:cNvSpPr txBox="1"/>
          <p:nvPr/>
        </p:nvSpPr>
        <p:spPr>
          <a:xfrm>
            <a:off x="1688387" y="4269587"/>
            <a:ext cx="3357245" cy="1400175"/>
          </a:xfrm>
          <a:prstGeom prst="rect">
            <a:avLst/>
          </a:prstGeom>
        </p:spPr>
        <p:txBody>
          <a:bodyPr vert="horz" wrap="square" lIns="0" tIns="12065" rIns="0" bIns="0" rtlCol="0">
            <a:spAutoFit/>
          </a:bodyPr>
          <a:lstStyle/>
          <a:p>
            <a:pPr marL="158750" marR="5080" indent="-146685">
              <a:lnSpc>
                <a:spcPct val="130600"/>
              </a:lnSpc>
              <a:spcBef>
                <a:spcPts val="95"/>
              </a:spcBef>
              <a:tabLst>
                <a:tab pos="579755" algn="l"/>
                <a:tab pos="762635" algn="l"/>
                <a:tab pos="1219835" algn="l"/>
                <a:tab pos="1348105" algn="l"/>
                <a:tab pos="1805939" algn="l"/>
                <a:tab pos="1951989" algn="l"/>
                <a:tab pos="2409190" algn="l"/>
                <a:tab pos="2501265" algn="l"/>
                <a:tab pos="2957830" algn="l"/>
                <a:tab pos="3104515" algn="l"/>
              </a:tabLst>
            </a:pPr>
            <a:r>
              <a:rPr sz="2250" spc="280" dirty="0">
                <a:latin typeface="Arial"/>
                <a:cs typeface="Arial"/>
              </a:rPr>
              <a:t>Q	</a:t>
            </a:r>
            <a:r>
              <a:rPr sz="2250" spc="340" dirty="0">
                <a:latin typeface="Arial"/>
                <a:cs typeface="Arial"/>
              </a:rPr>
              <a:t>W	</a:t>
            </a:r>
            <a:r>
              <a:rPr sz="2250" spc="240" dirty="0">
                <a:latin typeface="Arial"/>
                <a:cs typeface="Arial"/>
              </a:rPr>
              <a:t>E	</a:t>
            </a:r>
            <a:r>
              <a:rPr sz="2250" spc="254" dirty="0">
                <a:latin typeface="Arial"/>
                <a:cs typeface="Arial"/>
              </a:rPr>
              <a:t>R	</a:t>
            </a:r>
            <a:r>
              <a:rPr sz="2250" spc="220" dirty="0">
                <a:latin typeface="Arial"/>
                <a:cs typeface="Arial"/>
              </a:rPr>
              <a:t>T	</a:t>
            </a:r>
            <a:r>
              <a:rPr sz="2250" spc="240" dirty="0">
                <a:latin typeface="Arial"/>
                <a:cs typeface="Arial"/>
              </a:rPr>
              <a:t>Y </a:t>
            </a:r>
            <a:r>
              <a:rPr sz="3375" spc="359" baseline="-3703" dirty="0">
                <a:latin typeface="Arial"/>
                <a:cs typeface="Arial"/>
              </a:rPr>
              <a:t> A</a:t>
            </a:r>
            <a:r>
              <a:rPr sz="3375" baseline="-3703" dirty="0">
                <a:latin typeface="Arial"/>
                <a:cs typeface="Arial"/>
              </a:rPr>
              <a:t>		</a:t>
            </a:r>
            <a:r>
              <a:rPr sz="2250" spc="240" dirty="0">
                <a:latin typeface="Arial"/>
                <a:cs typeface="Arial"/>
              </a:rPr>
              <a:t>S</a:t>
            </a:r>
            <a:r>
              <a:rPr sz="2250" dirty="0">
                <a:latin typeface="Arial"/>
                <a:cs typeface="Arial"/>
              </a:rPr>
              <a:t>		</a:t>
            </a:r>
            <a:r>
              <a:rPr sz="2250" spc="254" dirty="0">
                <a:latin typeface="Arial"/>
                <a:cs typeface="Arial"/>
              </a:rPr>
              <a:t>D</a:t>
            </a:r>
            <a:r>
              <a:rPr sz="2250" dirty="0">
                <a:latin typeface="Arial"/>
                <a:cs typeface="Arial"/>
              </a:rPr>
              <a:t>		</a:t>
            </a:r>
            <a:r>
              <a:rPr sz="2250" spc="220" dirty="0">
                <a:latin typeface="Arial"/>
                <a:cs typeface="Arial"/>
              </a:rPr>
              <a:t>F</a:t>
            </a:r>
            <a:r>
              <a:rPr sz="2250" dirty="0">
                <a:latin typeface="Arial"/>
                <a:cs typeface="Arial"/>
              </a:rPr>
              <a:t>		</a:t>
            </a:r>
            <a:r>
              <a:rPr sz="2250" spc="280" dirty="0">
                <a:latin typeface="Arial"/>
                <a:cs typeface="Arial"/>
              </a:rPr>
              <a:t>G</a:t>
            </a:r>
            <a:r>
              <a:rPr sz="2250" dirty="0">
                <a:latin typeface="Arial"/>
                <a:cs typeface="Arial"/>
              </a:rPr>
              <a:t>		</a:t>
            </a:r>
            <a:r>
              <a:rPr sz="2250" spc="254" dirty="0">
                <a:latin typeface="Arial"/>
                <a:cs typeface="Arial"/>
              </a:rPr>
              <a:t>H</a:t>
            </a:r>
            <a:endParaRPr sz="2250">
              <a:latin typeface="Arial"/>
              <a:cs typeface="Arial"/>
            </a:endParaRPr>
          </a:p>
          <a:p>
            <a:pPr marL="433705">
              <a:lnSpc>
                <a:spcPct val="100000"/>
              </a:lnSpc>
              <a:spcBef>
                <a:spcPts val="1070"/>
              </a:spcBef>
            </a:pPr>
            <a:r>
              <a:rPr sz="2250" spc="220" dirty="0">
                <a:latin typeface="Arial"/>
                <a:cs typeface="Arial"/>
              </a:rPr>
              <a:t>Z</a:t>
            </a:r>
            <a:endParaRPr sz="2250">
              <a:latin typeface="Arial"/>
              <a:cs typeface="Arial"/>
            </a:endParaRPr>
          </a:p>
        </p:txBody>
      </p:sp>
      <p:sp>
        <p:nvSpPr>
          <p:cNvPr id="25" name="object 25"/>
          <p:cNvSpPr txBox="1"/>
          <p:nvPr/>
        </p:nvSpPr>
        <p:spPr>
          <a:xfrm>
            <a:off x="2676765" y="5110197"/>
            <a:ext cx="4289425" cy="946150"/>
          </a:xfrm>
          <a:prstGeom prst="rect">
            <a:avLst/>
          </a:prstGeom>
        </p:spPr>
        <p:txBody>
          <a:bodyPr vert="horz" wrap="square" lIns="0" tIns="187325" rIns="0" bIns="0" rtlCol="0">
            <a:spAutoFit/>
          </a:bodyPr>
          <a:lstStyle/>
          <a:p>
            <a:pPr marL="12700">
              <a:lnSpc>
                <a:spcPct val="100000"/>
              </a:lnSpc>
              <a:spcBef>
                <a:spcPts val="1475"/>
              </a:spcBef>
              <a:tabLst>
                <a:tab pos="579120" algn="l"/>
                <a:tab pos="1164590" algn="l"/>
                <a:tab pos="1768475" algn="l"/>
                <a:tab pos="2353945" algn="l"/>
                <a:tab pos="2921000" algn="l"/>
                <a:tab pos="3598545" algn="l"/>
                <a:tab pos="4184015" algn="l"/>
              </a:tabLst>
            </a:pPr>
            <a:r>
              <a:rPr sz="2250" spc="240" dirty="0">
                <a:latin typeface="Arial"/>
                <a:cs typeface="Arial"/>
              </a:rPr>
              <a:t>X	</a:t>
            </a:r>
            <a:r>
              <a:rPr sz="2250" spc="254" dirty="0">
                <a:latin typeface="Arial"/>
                <a:cs typeface="Arial"/>
              </a:rPr>
              <a:t>C	</a:t>
            </a:r>
            <a:r>
              <a:rPr sz="2250" spc="240" dirty="0">
                <a:latin typeface="Arial"/>
                <a:cs typeface="Arial"/>
              </a:rPr>
              <a:t>V	B	</a:t>
            </a:r>
            <a:r>
              <a:rPr sz="2250" spc="254" dirty="0">
                <a:latin typeface="Arial"/>
                <a:cs typeface="Arial"/>
              </a:rPr>
              <a:t>N	</a:t>
            </a:r>
            <a:r>
              <a:rPr sz="2250" spc="300" dirty="0">
                <a:latin typeface="Arial"/>
                <a:cs typeface="Arial"/>
              </a:rPr>
              <a:t>M	</a:t>
            </a:r>
            <a:r>
              <a:rPr sz="2250" spc="100" dirty="0">
                <a:latin typeface="Arial"/>
                <a:cs typeface="Arial"/>
              </a:rPr>
              <a:t>,	.</a:t>
            </a:r>
            <a:endParaRPr sz="2250">
              <a:latin typeface="Arial"/>
              <a:cs typeface="Arial"/>
            </a:endParaRPr>
          </a:p>
          <a:p>
            <a:pPr marL="1384300">
              <a:lnSpc>
                <a:spcPct val="100000"/>
              </a:lnSpc>
              <a:spcBef>
                <a:spcPts val="1070"/>
              </a:spcBef>
            </a:pPr>
            <a:r>
              <a:rPr sz="1750" spc="145" dirty="0">
                <a:latin typeface="Arial"/>
                <a:cs typeface="Arial"/>
              </a:rPr>
              <a:t>SPACE</a:t>
            </a:r>
            <a:endParaRPr sz="1750">
              <a:latin typeface="Arial"/>
              <a:cs typeface="Arial"/>
            </a:endParaRPr>
          </a:p>
        </p:txBody>
      </p:sp>
      <p:sp>
        <p:nvSpPr>
          <p:cNvPr id="26" name="object 26"/>
          <p:cNvSpPr txBox="1"/>
          <p:nvPr/>
        </p:nvSpPr>
        <p:spPr>
          <a:xfrm>
            <a:off x="1740155" y="1324097"/>
            <a:ext cx="6411595" cy="2221230"/>
          </a:xfrm>
          <a:prstGeom prst="rect">
            <a:avLst/>
          </a:prstGeom>
        </p:spPr>
        <p:txBody>
          <a:bodyPr vert="horz" wrap="square" lIns="0" tIns="12700" rIns="0" bIns="0" rtlCol="0">
            <a:spAutoFit/>
          </a:bodyPr>
          <a:lstStyle/>
          <a:p>
            <a:pPr marL="401320" marR="167005" indent="-388620">
              <a:lnSpc>
                <a:spcPct val="100000"/>
              </a:lnSpc>
              <a:spcBef>
                <a:spcPts val="100"/>
              </a:spcBef>
              <a:buChar char="•"/>
              <a:tabLst>
                <a:tab pos="400685" algn="l"/>
                <a:tab pos="401320" algn="l"/>
              </a:tabLst>
            </a:pPr>
            <a:r>
              <a:rPr sz="2400" dirty="0">
                <a:latin typeface="Century Schoolbook"/>
                <a:cs typeface="Century Schoolbook"/>
              </a:rPr>
              <a:t>A </a:t>
            </a:r>
            <a:r>
              <a:rPr sz="2400" spc="-5" dirty="0">
                <a:latin typeface="Century Schoolbook"/>
                <a:cs typeface="Century Schoolbook"/>
              </a:rPr>
              <a:t>standard </a:t>
            </a:r>
            <a:r>
              <a:rPr sz="2400" dirty="0">
                <a:latin typeface="Century Schoolbook"/>
                <a:cs typeface="Century Schoolbook"/>
              </a:rPr>
              <a:t>computer keyboard has </a:t>
            </a:r>
            <a:r>
              <a:rPr sz="2400" spc="-5" dirty="0">
                <a:latin typeface="Century Schoolbook"/>
                <a:cs typeface="Century Schoolbook"/>
              </a:rPr>
              <a:t>about  80-110</a:t>
            </a:r>
            <a:r>
              <a:rPr sz="2400" spc="10" dirty="0">
                <a:latin typeface="Century Schoolbook"/>
                <a:cs typeface="Century Schoolbook"/>
              </a:rPr>
              <a:t> </a:t>
            </a:r>
            <a:r>
              <a:rPr sz="2400" dirty="0">
                <a:latin typeface="Century Schoolbook"/>
                <a:cs typeface="Century Schoolbook"/>
              </a:rPr>
              <a:t>keys.</a:t>
            </a:r>
          </a:p>
          <a:p>
            <a:pPr>
              <a:lnSpc>
                <a:spcPct val="100000"/>
              </a:lnSpc>
              <a:spcBef>
                <a:spcPts val="55"/>
              </a:spcBef>
              <a:buFont typeface="Century Schoolbook"/>
              <a:buChar char="•"/>
            </a:pPr>
            <a:endParaRPr sz="2350" dirty="0">
              <a:latin typeface="Century Schoolbook"/>
              <a:cs typeface="Century Schoolbook"/>
            </a:endParaRPr>
          </a:p>
          <a:p>
            <a:pPr marL="401320" marR="5080" indent="-388620">
              <a:lnSpc>
                <a:spcPct val="100000"/>
              </a:lnSpc>
              <a:buChar char="•"/>
              <a:tabLst>
                <a:tab pos="400685" algn="l"/>
                <a:tab pos="401320" algn="l"/>
                <a:tab pos="2009139" algn="l"/>
              </a:tabLst>
            </a:pPr>
            <a:r>
              <a:rPr sz="2400" dirty="0">
                <a:latin typeface="Century Schoolbook"/>
                <a:cs typeface="Century Schoolbook"/>
              </a:rPr>
              <a:t>Most keyboards </a:t>
            </a:r>
            <a:r>
              <a:rPr sz="2400" spc="-5" dirty="0">
                <a:latin typeface="Century Schoolbook"/>
                <a:cs typeface="Century Schoolbook"/>
              </a:rPr>
              <a:t>use the </a:t>
            </a:r>
            <a:r>
              <a:rPr sz="2400" dirty="0">
                <a:latin typeface="Century Schoolbook"/>
                <a:cs typeface="Century Schoolbook"/>
              </a:rPr>
              <a:t>QWERTY layout,  named</a:t>
            </a:r>
            <a:r>
              <a:rPr sz="2400" spc="-5" dirty="0">
                <a:latin typeface="Century Schoolbook"/>
                <a:cs typeface="Century Schoolbook"/>
              </a:rPr>
              <a:t> </a:t>
            </a:r>
            <a:r>
              <a:rPr sz="2400" dirty="0">
                <a:latin typeface="Century Schoolbook"/>
                <a:cs typeface="Century Schoolbook"/>
              </a:rPr>
              <a:t>for</a:t>
            </a:r>
            <a:r>
              <a:rPr sz="2400" dirty="0">
                <a:latin typeface="Times New Roman"/>
                <a:cs typeface="Times New Roman"/>
              </a:rPr>
              <a:t>	</a:t>
            </a:r>
            <a:r>
              <a:rPr sz="2400" spc="-5" dirty="0">
                <a:latin typeface="Century Schoolbook"/>
                <a:cs typeface="Century Schoolbook"/>
              </a:rPr>
              <a:t>the </a:t>
            </a:r>
            <a:r>
              <a:rPr sz="2400" dirty="0">
                <a:latin typeface="Century Schoolbook"/>
                <a:cs typeface="Century Schoolbook"/>
              </a:rPr>
              <a:t>first six keys in </a:t>
            </a:r>
            <a:r>
              <a:rPr sz="2400" spc="-5" dirty="0">
                <a:latin typeface="Century Schoolbook"/>
                <a:cs typeface="Century Schoolbook"/>
              </a:rPr>
              <a:t>the top</a:t>
            </a:r>
            <a:r>
              <a:rPr sz="2400" spc="-105" dirty="0">
                <a:latin typeface="Century Schoolbook"/>
                <a:cs typeface="Century Schoolbook"/>
              </a:rPr>
              <a:t> </a:t>
            </a:r>
            <a:r>
              <a:rPr sz="2400" dirty="0">
                <a:latin typeface="Century Schoolbook"/>
                <a:cs typeface="Century Schoolbook"/>
              </a:rPr>
              <a:t>row  of</a:t>
            </a:r>
            <a:r>
              <a:rPr sz="2400" spc="-5" dirty="0">
                <a:latin typeface="Century Schoolbook"/>
                <a:cs typeface="Century Schoolbook"/>
              </a:rPr>
              <a:t> </a:t>
            </a:r>
            <a:r>
              <a:rPr sz="2400" dirty="0">
                <a:latin typeface="Century Schoolbook"/>
                <a:cs typeface="Century Schoolbook"/>
              </a:rPr>
              <a:t>letters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0674" y="1386073"/>
            <a:ext cx="7182484" cy="3806825"/>
          </a:xfrm>
          <a:prstGeom prst="rect">
            <a:avLst/>
          </a:prstGeom>
        </p:spPr>
        <p:txBody>
          <a:bodyPr vert="horz" wrap="square" lIns="0" tIns="12700" rIns="0" bIns="0" rtlCol="0">
            <a:spAutoFit/>
          </a:bodyPr>
          <a:lstStyle/>
          <a:p>
            <a:pPr marL="12700">
              <a:lnSpc>
                <a:spcPct val="100000"/>
              </a:lnSpc>
              <a:spcBef>
                <a:spcPts val="100"/>
              </a:spcBef>
            </a:pPr>
            <a:r>
              <a:rPr sz="2400" dirty="0">
                <a:latin typeface="Century Schoolbook"/>
                <a:cs typeface="Century Schoolbook"/>
              </a:rPr>
              <a:t>Most </a:t>
            </a:r>
            <a:r>
              <a:rPr sz="2400" spc="-5" dirty="0">
                <a:latin typeface="Century Schoolbook"/>
                <a:cs typeface="Century Schoolbook"/>
              </a:rPr>
              <a:t>keyboards have </a:t>
            </a:r>
            <a:r>
              <a:rPr sz="2400" dirty="0">
                <a:latin typeface="Century Schoolbook"/>
                <a:cs typeface="Century Schoolbook"/>
              </a:rPr>
              <a:t>keys </a:t>
            </a:r>
            <a:r>
              <a:rPr sz="2400" spc="-5" dirty="0">
                <a:latin typeface="Century Schoolbook"/>
                <a:cs typeface="Century Schoolbook"/>
              </a:rPr>
              <a:t>arranged </a:t>
            </a:r>
            <a:r>
              <a:rPr sz="2400" dirty="0">
                <a:latin typeface="Century Schoolbook"/>
                <a:cs typeface="Century Schoolbook"/>
              </a:rPr>
              <a:t>in </a:t>
            </a:r>
            <a:r>
              <a:rPr sz="2400" spc="-5" dirty="0">
                <a:latin typeface="Century Schoolbook"/>
                <a:cs typeface="Century Schoolbook"/>
              </a:rPr>
              <a:t>five</a:t>
            </a:r>
            <a:r>
              <a:rPr sz="2400" spc="-85" dirty="0">
                <a:latin typeface="Century Schoolbook"/>
                <a:cs typeface="Century Schoolbook"/>
              </a:rPr>
              <a:t> </a:t>
            </a:r>
            <a:r>
              <a:rPr sz="2400" spc="-5" dirty="0">
                <a:latin typeface="Century Schoolbook"/>
                <a:cs typeface="Century Schoolbook"/>
              </a:rPr>
              <a:t>groups:</a:t>
            </a:r>
            <a:endParaRPr sz="2400">
              <a:latin typeface="Century Schoolbook"/>
              <a:cs typeface="Century Schoolbook"/>
            </a:endParaRPr>
          </a:p>
          <a:p>
            <a:pPr marL="629285" indent="-506095">
              <a:lnSpc>
                <a:spcPct val="100000"/>
              </a:lnSpc>
              <a:spcBef>
                <a:spcPts val="2185"/>
              </a:spcBef>
              <a:buAutoNum type="arabicPeriod"/>
              <a:tabLst>
                <a:tab pos="629285" algn="l"/>
                <a:tab pos="629920" algn="l"/>
              </a:tabLst>
            </a:pPr>
            <a:r>
              <a:rPr sz="2400" spc="-5" dirty="0">
                <a:latin typeface="Century Schoolbook"/>
                <a:cs typeface="Century Schoolbook"/>
              </a:rPr>
              <a:t>Alphanumeric</a:t>
            </a:r>
            <a:r>
              <a:rPr sz="2400" spc="-20" dirty="0">
                <a:latin typeface="Century Schoolbook"/>
                <a:cs typeface="Century Schoolbook"/>
              </a:rPr>
              <a:t> </a:t>
            </a:r>
            <a:r>
              <a:rPr sz="2400" dirty="0">
                <a:latin typeface="Century Schoolbook"/>
                <a:cs typeface="Century Schoolbook"/>
              </a:rPr>
              <a:t>keys</a:t>
            </a:r>
            <a:endParaRPr sz="2400">
              <a:latin typeface="Century Schoolbook"/>
              <a:cs typeface="Century Schoolbook"/>
            </a:endParaRPr>
          </a:p>
          <a:p>
            <a:pPr marL="666750" indent="-591185">
              <a:lnSpc>
                <a:spcPct val="100000"/>
              </a:lnSpc>
              <a:spcBef>
                <a:spcPts val="2520"/>
              </a:spcBef>
              <a:buAutoNum type="arabicPeriod"/>
              <a:tabLst>
                <a:tab pos="666750" algn="l"/>
                <a:tab pos="667385" algn="l"/>
              </a:tabLst>
            </a:pPr>
            <a:r>
              <a:rPr sz="2400" dirty="0">
                <a:latin typeface="Century Schoolbook"/>
                <a:cs typeface="Century Schoolbook"/>
              </a:rPr>
              <a:t>Numeric</a:t>
            </a:r>
            <a:r>
              <a:rPr sz="2400" spc="-35" dirty="0">
                <a:latin typeface="Century Schoolbook"/>
                <a:cs typeface="Century Schoolbook"/>
              </a:rPr>
              <a:t> </a:t>
            </a:r>
            <a:r>
              <a:rPr sz="2400" dirty="0">
                <a:latin typeface="Century Schoolbook"/>
                <a:cs typeface="Century Schoolbook"/>
              </a:rPr>
              <a:t>keypad</a:t>
            </a:r>
            <a:endParaRPr sz="2400">
              <a:latin typeface="Century Schoolbook"/>
              <a:cs typeface="Century Schoolbook"/>
            </a:endParaRPr>
          </a:p>
          <a:p>
            <a:pPr marL="666750" indent="-591185">
              <a:lnSpc>
                <a:spcPct val="100000"/>
              </a:lnSpc>
              <a:spcBef>
                <a:spcPts val="2520"/>
              </a:spcBef>
              <a:buAutoNum type="arabicPeriod"/>
              <a:tabLst>
                <a:tab pos="666750" algn="l"/>
                <a:tab pos="667385" algn="l"/>
              </a:tabLst>
            </a:pPr>
            <a:r>
              <a:rPr sz="2400" dirty="0">
                <a:latin typeface="Century Schoolbook"/>
                <a:cs typeface="Century Schoolbook"/>
              </a:rPr>
              <a:t>Function</a:t>
            </a:r>
            <a:r>
              <a:rPr sz="2400" spc="-25" dirty="0">
                <a:latin typeface="Century Schoolbook"/>
                <a:cs typeface="Century Schoolbook"/>
              </a:rPr>
              <a:t> </a:t>
            </a:r>
            <a:r>
              <a:rPr sz="2400" dirty="0">
                <a:latin typeface="Century Schoolbook"/>
                <a:cs typeface="Century Schoolbook"/>
              </a:rPr>
              <a:t>keys</a:t>
            </a:r>
            <a:endParaRPr sz="2400">
              <a:latin typeface="Century Schoolbook"/>
              <a:cs typeface="Century Schoolbook"/>
            </a:endParaRPr>
          </a:p>
          <a:p>
            <a:pPr marL="666750" indent="-591185">
              <a:lnSpc>
                <a:spcPct val="100000"/>
              </a:lnSpc>
              <a:spcBef>
                <a:spcPts val="2410"/>
              </a:spcBef>
              <a:buAutoNum type="arabicPeriod"/>
              <a:tabLst>
                <a:tab pos="666750" algn="l"/>
                <a:tab pos="667385" algn="l"/>
              </a:tabLst>
            </a:pPr>
            <a:r>
              <a:rPr sz="2400" dirty="0">
                <a:latin typeface="Century Schoolbook"/>
                <a:cs typeface="Century Schoolbook"/>
              </a:rPr>
              <a:t>Modifier</a:t>
            </a:r>
            <a:r>
              <a:rPr sz="2400" spc="-45" dirty="0">
                <a:latin typeface="Century Schoolbook"/>
                <a:cs typeface="Century Schoolbook"/>
              </a:rPr>
              <a:t> </a:t>
            </a:r>
            <a:r>
              <a:rPr sz="2400" dirty="0">
                <a:latin typeface="Century Schoolbook"/>
                <a:cs typeface="Century Schoolbook"/>
              </a:rPr>
              <a:t>keys</a:t>
            </a:r>
            <a:endParaRPr sz="2400">
              <a:latin typeface="Century Schoolbook"/>
              <a:cs typeface="Century Schoolbook"/>
            </a:endParaRPr>
          </a:p>
          <a:p>
            <a:pPr>
              <a:lnSpc>
                <a:spcPct val="100000"/>
              </a:lnSpc>
              <a:spcBef>
                <a:spcPts val="30"/>
              </a:spcBef>
              <a:buFont typeface="Century Schoolbook"/>
              <a:buAutoNum type="arabicPeriod"/>
            </a:pPr>
            <a:endParaRPr sz="2350">
              <a:latin typeface="Century Schoolbook"/>
              <a:cs typeface="Century Schoolbook"/>
            </a:endParaRPr>
          </a:p>
          <a:p>
            <a:pPr marL="666750" indent="-591185">
              <a:lnSpc>
                <a:spcPct val="100000"/>
              </a:lnSpc>
              <a:buAutoNum type="arabicPeriod"/>
              <a:tabLst>
                <a:tab pos="666750" algn="l"/>
                <a:tab pos="667385" algn="l"/>
              </a:tabLst>
            </a:pPr>
            <a:r>
              <a:rPr sz="2400" spc="-5" dirty="0">
                <a:latin typeface="Century Schoolbook"/>
                <a:cs typeface="Century Schoolbook"/>
              </a:rPr>
              <a:t>Cursor-movement</a:t>
            </a:r>
            <a:r>
              <a:rPr sz="2400" spc="-25" dirty="0">
                <a:latin typeface="Century Schoolbook"/>
                <a:cs typeface="Century Schoolbook"/>
              </a:rPr>
              <a:t> </a:t>
            </a:r>
            <a:r>
              <a:rPr sz="2400" dirty="0">
                <a:latin typeface="Century Schoolbook"/>
                <a:cs typeface="Century Schoolbook"/>
              </a:rPr>
              <a:t>keys</a:t>
            </a:r>
            <a:endParaRPr sz="2400">
              <a:latin typeface="Century Schoolbook"/>
              <a:cs typeface="Century Schoolbook"/>
            </a:endParaRPr>
          </a:p>
        </p:txBody>
      </p:sp>
      <p:sp>
        <p:nvSpPr>
          <p:cNvPr id="3" name="object 3"/>
          <p:cNvSpPr txBox="1">
            <a:spLocks noGrp="1"/>
          </p:cNvSpPr>
          <p:nvPr>
            <p:ph type="title"/>
          </p:nvPr>
        </p:nvSpPr>
        <p:spPr>
          <a:xfrm>
            <a:off x="880674" y="527037"/>
            <a:ext cx="7977505" cy="452120"/>
          </a:xfrm>
          <a:prstGeom prst="rect">
            <a:avLst/>
          </a:prstGeom>
        </p:spPr>
        <p:txBody>
          <a:bodyPr vert="horz" wrap="square" lIns="0" tIns="12065" rIns="0" bIns="0" rtlCol="0">
            <a:spAutoFit/>
          </a:bodyPr>
          <a:lstStyle/>
          <a:p>
            <a:pPr marL="12700">
              <a:lnSpc>
                <a:spcPct val="100000"/>
              </a:lnSpc>
              <a:spcBef>
                <a:spcPts val="95"/>
              </a:spcBef>
            </a:pPr>
            <a:r>
              <a:rPr sz="2800" b="1" spc="-10" dirty="0">
                <a:solidFill>
                  <a:srgbClr val="000000"/>
                </a:solidFill>
                <a:latin typeface="Century Schoolbook"/>
                <a:cs typeface="Century Schoolbook"/>
              </a:rPr>
              <a:t>The </a:t>
            </a:r>
            <a:r>
              <a:rPr sz="2800" b="1" spc="-5" dirty="0">
                <a:solidFill>
                  <a:srgbClr val="000000"/>
                </a:solidFill>
                <a:latin typeface="Century Schoolbook"/>
                <a:cs typeface="Century Schoolbook"/>
              </a:rPr>
              <a:t>Keyboard - </a:t>
            </a:r>
            <a:r>
              <a:rPr sz="2800" b="1" spc="-10" dirty="0">
                <a:solidFill>
                  <a:srgbClr val="000000"/>
                </a:solidFill>
                <a:latin typeface="Century Schoolbook"/>
                <a:cs typeface="Century Schoolbook"/>
              </a:rPr>
              <a:t>Standard </a:t>
            </a:r>
            <a:r>
              <a:rPr sz="2800" b="1" spc="-5" dirty="0">
                <a:solidFill>
                  <a:srgbClr val="000000"/>
                </a:solidFill>
                <a:latin typeface="Century Schoolbook"/>
                <a:cs typeface="Century Schoolbook"/>
              </a:rPr>
              <a:t>Keyboard</a:t>
            </a:r>
            <a:r>
              <a:rPr sz="2800" b="1" spc="65" dirty="0">
                <a:solidFill>
                  <a:srgbClr val="000000"/>
                </a:solidFill>
                <a:latin typeface="Century Schoolbook"/>
                <a:cs typeface="Century Schoolbook"/>
              </a:rPr>
              <a:t> </a:t>
            </a:r>
            <a:r>
              <a:rPr sz="2800" b="1" spc="-10" dirty="0">
                <a:solidFill>
                  <a:srgbClr val="000000"/>
                </a:solidFill>
                <a:latin typeface="Century Schoolbook"/>
                <a:cs typeface="Century Schoolbook"/>
              </a:rPr>
              <a:t>Layout</a:t>
            </a:r>
            <a:endParaRPr sz="2800">
              <a:latin typeface="Century Schoolbook"/>
              <a:cs typeface="Century Schoolbook"/>
            </a:endParaRPr>
          </a:p>
        </p:txBody>
      </p:sp>
      <p:grpSp>
        <p:nvGrpSpPr>
          <p:cNvPr id="4" name="object 4"/>
          <p:cNvGrpSpPr/>
          <p:nvPr/>
        </p:nvGrpSpPr>
        <p:grpSpPr>
          <a:xfrm>
            <a:off x="3820667" y="929883"/>
            <a:ext cx="5024755" cy="3528060"/>
            <a:chOff x="3820667" y="929883"/>
            <a:chExt cx="5024755" cy="3528060"/>
          </a:xfrm>
        </p:grpSpPr>
        <p:sp>
          <p:nvSpPr>
            <p:cNvPr id="5" name="object 5"/>
            <p:cNvSpPr/>
            <p:nvPr/>
          </p:nvSpPr>
          <p:spPr>
            <a:xfrm>
              <a:off x="3820667" y="929883"/>
              <a:ext cx="5024755" cy="18415"/>
            </a:xfrm>
            <a:custGeom>
              <a:avLst/>
              <a:gdLst/>
              <a:ahLst/>
              <a:cxnLst/>
              <a:rect l="l" t="t" r="r" b="b"/>
              <a:pathLst>
                <a:path w="5024755" h="18415">
                  <a:moveTo>
                    <a:pt x="5024627" y="0"/>
                  </a:moveTo>
                  <a:lnTo>
                    <a:pt x="0" y="0"/>
                  </a:lnTo>
                  <a:lnTo>
                    <a:pt x="0" y="18287"/>
                  </a:lnTo>
                  <a:lnTo>
                    <a:pt x="5024627" y="18287"/>
                  </a:lnTo>
                  <a:lnTo>
                    <a:pt x="5024627" y="0"/>
                  </a:lnTo>
                  <a:close/>
                </a:path>
              </a:pathLst>
            </a:custGeom>
            <a:solidFill>
              <a:srgbClr val="000000"/>
            </a:solidFill>
          </p:spPr>
          <p:txBody>
            <a:bodyPr wrap="square" lIns="0" tIns="0" rIns="0" bIns="0" rtlCol="0"/>
            <a:lstStyle/>
            <a:p>
              <a:endParaRPr/>
            </a:p>
          </p:txBody>
        </p:sp>
        <p:sp>
          <p:nvSpPr>
            <p:cNvPr id="6" name="object 6"/>
            <p:cNvSpPr/>
            <p:nvPr/>
          </p:nvSpPr>
          <p:spPr>
            <a:xfrm>
              <a:off x="4724400" y="2362200"/>
              <a:ext cx="3081284" cy="2095500"/>
            </a:xfrm>
            <a:prstGeom prst="rect">
              <a:avLst/>
            </a:prstGeom>
            <a:blipFill>
              <a:blip r:embed="rId2" cstate="print"/>
              <a:stretch>
                <a:fillRect/>
              </a:stretch>
            </a:blipFill>
          </p:spPr>
          <p:txBody>
            <a:bodyPr wrap="square" lIns="0" tIns="0" rIns="0" bIns="0" rtlCol="0"/>
            <a:lstStyle/>
            <a:p>
              <a:endParaRPr/>
            </a:p>
          </p:txBody>
        </p:sp>
      </p:grpSp>
      <p:sp>
        <p:nvSpPr>
          <p:cNvPr id="7" name="object 7"/>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9</a:t>
            </a:fld>
            <a:endParaRPr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1754</TotalTime>
  <Words>2341</Words>
  <Application>Microsoft Office PowerPoint</Application>
  <PresentationFormat>On-screen Show (4:3)</PresentationFormat>
  <Paragraphs>379</Paragraphs>
  <Slides>78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78</vt:i4>
      </vt:variant>
    </vt:vector>
  </HeadingPairs>
  <TitlesOfParts>
    <vt:vector size="85" baseType="lpstr">
      <vt:lpstr>Arial</vt:lpstr>
      <vt:lpstr>Calibri</vt:lpstr>
      <vt:lpstr>Century Schoolbook</vt:lpstr>
      <vt:lpstr>Times New Roman</vt:lpstr>
      <vt:lpstr>Wingdings</vt:lpstr>
      <vt:lpstr>Wingdings 2</vt:lpstr>
      <vt:lpstr>Office Theme</vt:lpstr>
      <vt:lpstr>PowerPoint Presentation</vt:lpstr>
      <vt:lpstr>THE KEYBOARD</vt:lpstr>
      <vt:lpstr>TYPES OF KEYBOARD</vt:lpstr>
      <vt:lpstr>PowerPoint Presentation</vt:lpstr>
      <vt:lpstr>WIRED KEYBOARD</vt:lpstr>
      <vt:lpstr>PowerPoint Presentation</vt:lpstr>
      <vt:lpstr>WIRELESS KEYBOARD</vt:lpstr>
      <vt:lpstr>STANDARDISED LAYOUT (QWERTY)</vt:lpstr>
      <vt:lpstr>The Keyboard - Standard Keyboard Layout</vt:lpstr>
      <vt:lpstr>PARTS OF KEYBOARD</vt:lpstr>
      <vt:lpstr>ALTERNATE KEY</vt:lpstr>
      <vt:lpstr>TAB KEY</vt:lpstr>
      <vt:lpstr>ARROW KEYS</vt:lpstr>
      <vt:lpstr>BACKSPACE KEY</vt:lpstr>
      <vt:lpstr>CAPS LOCK KEY</vt:lpstr>
      <vt:lpstr>FUNCTION KEYS</vt:lpstr>
      <vt:lpstr>CONTROL KEY</vt:lpstr>
      <vt:lpstr>DELETE KEY</vt:lpstr>
      <vt:lpstr>ALTERNATIVE KEYBOARD LAYOUTS</vt:lpstr>
      <vt:lpstr>THE KEYBOARD - HOW A KEYBOARD WORKS</vt:lpstr>
      <vt:lpstr>TYPES OF KEYBOARD SWITCHES</vt:lpstr>
      <vt:lpstr>MECHANICAL SWITCHES</vt:lpstr>
      <vt:lpstr>MECHANICAL SWITCHES</vt:lpstr>
      <vt:lpstr>MEMBRANE KEY-SWITCHES</vt:lpstr>
      <vt:lpstr>MEMBRANE KEY-SWITCHES</vt:lpstr>
      <vt:lpstr>CAPACITATE KEY-SWITCHES</vt:lpstr>
      <vt:lpstr>PowerPoint Presentation</vt:lpstr>
      <vt:lpstr>HALL EFFECT KEY-SWITCHES</vt:lpstr>
      <vt:lpstr>HALL EFFECT KEY-SWITCHES</vt:lpstr>
      <vt:lpstr>KEYBOARD INTERFACE</vt:lpstr>
      <vt:lpstr>THE MOUSE - WHAT IS A MOUSE?</vt:lpstr>
      <vt:lpstr>DIFFERENT TYPES OF MOUSE</vt:lpstr>
      <vt:lpstr>PowerPoint Presentation</vt:lpstr>
      <vt:lpstr>OPTOMECHANICAL / OPTICAL-MECHANICAL  MOUSE</vt:lpstr>
      <vt:lpstr>PowerPoint Presentation</vt:lpstr>
      <vt:lpstr>OPTICAL MOUSE</vt:lpstr>
      <vt:lpstr>WORKING OF OPTICAL MOUSE</vt:lpstr>
      <vt:lpstr>MOUSE INTERFACE TYPES</vt:lpstr>
      <vt:lpstr>SERIAL INTERFACE:</vt:lpstr>
      <vt:lpstr>PS/2 MOUSE PORT:</vt:lpstr>
      <vt:lpstr>USB:</vt:lpstr>
      <vt:lpstr>WHAT IS A SCANNER?</vt:lpstr>
      <vt:lpstr>TYPES OF SCANNER</vt:lpstr>
      <vt:lpstr>FLATBED SCANNER</vt:lpstr>
      <vt:lpstr>SHEET-FED SCANNER</vt:lpstr>
      <vt:lpstr>HANDHELD SCANNER</vt:lpstr>
      <vt:lpstr>DRUM SCANNER</vt:lpstr>
      <vt:lpstr>SCANNER SOFTWARE</vt:lpstr>
      <vt:lpstr>WHAT IS TWAIN?</vt:lpstr>
      <vt:lpstr>WHAT IS A PRINTER?</vt:lpstr>
      <vt:lpstr>CLASSIFICATION OF PRINTER</vt:lpstr>
      <vt:lpstr>PowerPoint Presentation</vt:lpstr>
      <vt:lpstr>IMPACT PRINTER</vt:lpstr>
      <vt:lpstr>NON-IMPACT PRINTERS</vt:lpstr>
      <vt:lpstr>“DOT MATRIX PRINTER”</vt:lpstr>
      <vt:lpstr>ADVANTAGES/DIS-ADVATAGES OF DOT-  MATRIX</vt:lpstr>
      <vt:lpstr>DAISY WHEEL PRINTER</vt:lpstr>
      <vt:lpstr>INK-JET PRINTER</vt:lpstr>
      <vt:lpstr>HOW INKJET PRINTER WORKS?</vt:lpstr>
      <vt:lpstr>ADVANTAGES/DIS-ADVANTAGES</vt:lpstr>
      <vt:lpstr>“LASER PRINTER”</vt:lpstr>
      <vt:lpstr>HOW LASER PRINTER WORKS?</vt:lpstr>
      <vt:lpstr>“PLOTTER”</vt:lpstr>
      <vt:lpstr>The Parts of a Computer Motherboard </vt:lpstr>
      <vt:lpstr>Major Motherboard Components and Their Functions </vt:lpstr>
      <vt:lpstr>CPU SOCKET</vt:lpstr>
      <vt:lpstr>MEMORY SLOT</vt:lpstr>
      <vt:lpstr>CMOS</vt:lpstr>
      <vt:lpstr>Cache memory</vt:lpstr>
      <vt:lpstr>Expansion bus</vt:lpstr>
      <vt:lpstr>IDE or SATA </vt:lpstr>
      <vt:lpstr>PowerPoint Presentation</vt:lpstr>
      <vt:lpstr>PowerPoint Presentation</vt:lpstr>
      <vt:lpstr>1. Mouse &amp; keyboard 2. USB 3. Parallel port 4. CPU Chip 5. RAM slots 6. Floppy controller 7. IDE controller 8. PCI slot 9. ISA slot 10. CMOS Battery 11. AGP slot 12. CPU slot 13. Power supply plug in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nisha</cp:lastModifiedBy>
  <cp:revision>10</cp:revision>
  <dcterms:created xsi:type="dcterms:W3CDTF">2020-07-12T15:08:29Z</dcterms:created>
  <dcterms:modified xsi:type="dcterms:W3CDTF">2020-07-29T10:10:53Z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2018-07-04T00:00:00Z</vt:filetime>
  </property>
  <property fmtid="{D5CDD505-2E9C-101B-9397-08002B2CF9AE}" pid="3" name="Creator">
    <vt:lpwstr>Online2PDF.com</vt:lpwstr>
  </property>
  <property fmtid="{D5CDD505-2E9C-101B-9397-08002B2CF9AE}" pid="4" name="LastSaved">
    <vt:filetime>2018-07-04T00:00:00Z</vt:filetime>
  </property>
</Properties>
</file>