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84" r:id="rId13"/>
    <p:sldId id="285" r:id="rId14"/>
    <p:sldId id="266" r:id="rId15"/>
    <p:sldId id="267" r:id="rId16"/>
    <p:sldId id="268" r:id="rId17"/>
    <p:sldId id="269" r:id="rId18"/>
    <p:sldId id="281" r:id="rId19"/>
    <p:sldId id="282" r:id="rId20"/>
    <p:sldId id="270" r:id="rId21"/>
    <p:sldId id="286" r:id="rId22"/>
    <p:sldId id="271" r:id="rId23"/>
    <p:sldId id="287" r:id="rId24"/>
    <p:sldId id="272" r:id="rId25"/>
    <p:sldId id="288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09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429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143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6097" y="1140082"/>
            <a:ext cx="8498991" cy="51235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-81285"/>
            <a:ext cx="83724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8898"/>
            <a:ext cx="8072119" cy="472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94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0" y="6858000"/>
                </a:lnTo>
                <a:lnTo>
                  <a:pt x="313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44" y="6858000"/>
                </a:lnTo>
                <a:lnTo>
                  <a:pt x="44454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44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655" y="6858000"/>
                </a:lnTo>
                <a:lnTo>
                  <a:pt x="10465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720" y="6858000"/>
                </a:lnTo>
                <a:lnTo>
                  <a:pt x="1507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199" y="6858000"/>
                </a:lnTo>
                <a:lnTo>
                  <a:pt x="761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320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879" y="6858000"/>
                </a:lnTo>
                <a:lnTo>
                  <a:pt x="7787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34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4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8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9" y="6858000"/>
                </a:lnTo>
                <a:lnTo>
                  <a:pt x="5714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DE8">
              <a:alpha val="8313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544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9" y="6858000"/>
                </a:lnTo>
                <a:lnTo>
                  <a:pt x="5714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669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4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33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429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104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143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5" y="7021"/>
                </a:lnTo>
                <a:lnTo>
                  <a:pt x="505701" y="15610"/>
                </a:lnTo>
                <a:lnTo>
                  <a:pt x="460632" y="27418"/>
                </a:lnTo>
                <a:lnTo>
                  <a:pt x="416904" y="42319"/>
                </a:lnTo>
                <a:lnTo>
                  <a:pt x="374642" y="60189"/>
                </a:lnTo>
                <a:lnTo>
                  <a:pt x="333971" y="80902"/>
                </a:lnTo>
                <a:lnTo>
                  <a:pt x="295017" y="104333"/>
                </a:lnTo>
                <a:lnTo>
                  <a:pt x="257904" y="130357"/>
                </a:lnTo>
                <a:lnTo>
                  <a:pt x="222758" y="158849"/>
                </a:lnTo>
                <a:lnTo>
                  <a:pt x="189704" y="189684"/>
                </a:lnTo>
                <a:lnTo>
                  <a:pt x="158867" y="222737"/>
                </a:lnTo>
                <a:lnTo>
                  <a:pt x="130373" y="257882"/>
                </a:lnTo>
                <a:lnTo>
                  <a:pt x="104346" y="294994"/>
                </a:lnTo>
                <a:lnTo>
                  <a:pt x="80913" y="333948"/>
                </a:lnTo>
                <a:lnTo>
                  <a:pt x="60197" y="374620"/>
                </a:lnTo>
                <a:lnTo>
                  <a:pt x="42325" y="416883"/>
                </a:lnTo>
                <a:lnTo>
                  <a:pt x="27422" y="460614"/>
                </a:lnTo>
                <a:lnTo>
                  <a:pt x="15612" y="505685"/>
                </a:lnTo>
                <a:lnTo>
                  <a:pt x="7022" y="551974"/>
                </a:lnTo>
                <a:lnTo>
                  <a:pt x="1776" y="599354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1" y="1214494"/>
                </a:lnTo>
                <a:lnTo>
                  <a:pt x="374642" y="1235208"/>
                </a:lnTo>
                <a:lnTo>
                  <a:pt x="416904" y="1253078"/>
                </a:lnTo>
                <a:lnTo>
                  <a:pt x="460632" y="1267980"/>
                </a:lnTo>
                <a:lnTo>
                  <a:pt x="505701" y="1279788"/>
                </a:lnTo>
                <a:lnTo>
                  <a:pt x="551985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4"/>
                </a:lnTo>
                <a:lnTo>
                  <a:pt x="1288378" y="551974"/>
                </a:lnTo>
                <a:lnTo>
                  <a:pt x="1279788" y="505685"/>
                </a:lnTo>
                <a:lnTo>
                  <a:pt x="1267980" y="460614"/>
                </a:lnTo>
                <a:lnTo>
                  <a:pt x="1253078" y="416883"/>
                </a:lnTo>
                <a:lnTo>
                  <a:pt x="1235208" y="374620"/>
                </a:lnTo>
                <a:lnTo>
                  <a:pt x="1214494" y="333948"/>
                </a:lnTo>
                <a:lnTo>
                  <a:pt x="1191062" y="294994"/>
                </a:lnTo>
                <a:lnTo>
                  <a:pt x="1165037" y="257882"/>
                </a:lnTo>
                <a:lnTo>
                  <a:pt x="1136545" y="222737"/>
                </a:lnTo>
                <a:lnTo>
                  <a:pt x="1105709" y="189684"/>
                </a:lnTo>
                <a:lnTo>
                  <a:pt x="1072656" y="158849"/>
                </a:lnTo>
                <a:lnTo>
                  <a:pt x="1037511" y="130357"/>
                </a:lnTo>
                <a:lnTo>
                  <a:pt x="1000398" y="104333"/>
                </a:lnTo>
                <a:lnTo>
                  <a:pt x="961444" y="80902"/>
                </a:lnTo>
                <a:lnTo>
                  <a:pt x="920773" y="60189"/>
                </a:lnTo>
                <a:lnTo>
                  <a:pt x="878510" y="42319"/>
                </a:lnTo>
                <a:lnTo>
                  <a:pt x="834780" y="27418"/>
                </a:lnTo>
                <a:lnTo>
                  <a:pt x="789709" y="15610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628" y="4866763"/>
            <a:ext cx="641985" cy="641350"/>
          </a:xfrm>
          <a:custGeom>
            <a:avLst/>
            <a:gdLst/>
            <a:ahLst/>
            <a:cxnLst/>
            <a:rect l="l" t="t" r="r" b="b"/>
            <a:pathLst>
              <a:path w="641985" h="641350">
                <a:moveTo>
                  <a:pt x="320670" y="0"/>
                </a:moveTo>
                <a:lnTo>
                  <a:pt x="273299" y="3475"/>
                </a:lnTo>
                <a:lnTo>
                  <a:pt x="228081" y="13572"/>
                </a:lnTo>
                <a:lnTo>
                  <a:pt x="185513" y="29795"/>
                </a:lnTo>
                <a:lnTo>
                  <a:pt x="146092" y="51649"/>
                </a:lnTo>
                <a:lnTo>
                  <a:pt x="110314" y="78639"/>
                </a:lnTo>
                <a:lnTo>
                  <a:pt x="78678" y="110268"/>
                </a:lnTo>
                <a:lnTo>
                  <a:pt x="51679" y="146042"/>
                </a:lnTo>
                <a:lnTo>
                  <a:pt x="29814" y="185466"/>
                </a:lnTo>
                <a:lnTo>
                  <a:pt x="13582" y="228044"/>
                </a:lnTo>
                <a:lnTo>
                  <a:pt x="3478" y="273282"/>
                </a:lnTo>
                <a:lnTo>
                  <a:pt x="0" y="320683"/>
                </a:lnTo>
                <a:lnTo>
                  <a:pt x="3478" y="368083"/>
                </a:lnTo>
                <a:lnTo>
                  <a:pt x="13582" y="413320"/>
                </a:lnTo>
                <a:lnTo>
                  <a:pt x="29814" y="455897"/>
                </a:lnTo>
                <a:lnTo>
                  <a:pt x="51679" y="495319"/>
                </a:lnTo>
                <a:lnTo>
                  <a:pt x="78678" y="531092"/>
                </a:lnTo>
                <a:lnTo>
                  <a:pt x="110314" y="562720"/>
                </a:lnTo>
                <a:lnTo>
                  <a:pt x="146092" y="589708"/>
                </a:lnTo>
                <a:lnTo>
                  <a:pt x="185513" y="611560"/>
                </a:lnTo>
                <a:lnTo>
                  <a:pt x="228081" y="627782"/>
                </a:lnTo>
                <a:lnTo>
                  <a:pt x="273299" y="637878"/>
                </a:lnTo>
                <a:lnTo>
                  <a:pt x="320670" y="641354"/>
                </a:lnTo>
                <a:lnTo>
                  <a:pt x="368074" y="637878"/>
                </a:lnTo>
                <a:lnTo>
                  <a:pt x="413319" y="627782"/>
                </a:lnTo>
                <a:lnTo>
                  <a:pt x="455909" y="611560"/>
                </a:lnTo>
                <a:lnTo>
                  <a:pt x="495346" y="589708"/>
                </a:lnTo>
                <a:lnTo>
                  <a:pt x="531136" y="562720"/>
                </a:lnTo>
                <a:lnTo>
                  <a:pt x="562782" y="531092"/>
                </a:lnTo>
                <a:lnTo>
                  <a:pt x="589787" y="495319"/>
                </a:lnTo>
                <a:lnTo>
                  <a:pt x="611655" y="455897"/>
                </a:lnTo>
                <a:lnTo>
                  <a:pt x="627889" y="413320"/>
                </a:lnTo>
                <a:lnTo>
                  <a:pt x="637994" y="368083"/>
                </a:lnTo>
                <a:lnTo>
                  <a:pt x="641472" y="320683"/>
                </a:lnTo>
                <a:lnTo>
                  <a:pt x="637994" y="273282"/>
                </a:lnTo>
                <a:lnTo>
                  <a:pt x="627889" y="228044"/>
                </a:lnTo>
                <a:lnTo>
                  <a:pt x="611655" y="185466"/>
                </a:lnTo>
                <a:lnTo>
                  <a:pt x="589787" y="146042"/>
                </a:lnTo>
                <a:lnTo>
                  <a:pt x="562782" y="110268"/>
                </a:lnTo>
                <a:lnTo>
                  <a:pt x="531136" y="78639"/>
                </a:lnTo>
                <a:lnTo>
                  <a:pt x="495346" y="51649"/>
                </a:lnTo>
                <a:lnTo>
                  <a:pt x="455909" y="29795"/>
                </a:lnTo>
                <a:lnTo>
                  <a:pt x="413319" y="13572"/>
                </a:lnTo>
                <a:lnTo>
                  <a:pt x="368074" y="3475"/>
                </a:lnTo>
                <a:lnTo>
                  <a:pt x="320670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077" y="5500628"/>
            <a:ext cx="137160" cy="13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8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31" y="6991"/>
                </a:lnTo>
                <a:lnTo>
                  <a:pt x="56182" y="26462"/>
                </a:lnTo>
                <a:lnTo>
                  <a:pt x="26482" y="56152"/>
                </a:lnTo>
                <a:lnTo>
                  <a:pt x="6998" y="93804"/>
                </a:lnTo>
                <a:lnTo>
                  <a:pt x="0" y="137160"/>
                </a:lnTo>
                <a:lnTo>
                  <a:pt x="6998" y="180515"/>
                </a:lnTo>
                <a:lnTo>
                  <a:pt x="26482" y="218167"/>
                </a:lnTo>
                <a:lnTo>
                  <a:pt x="56182" y="247858"/>
                </a:lnTo>
                <a:lnTo>
                  <a:pt x="93831" y="267328"/>
                </a:lnTo>
                <a:lnTo>
                  <a:pt x="137160" y="274320"/>
                </a:lnTo>
                <a:lnTo>
                  <a:pt x="180488" y="267328"/>
                </a:lnTo>
                <a:lnTo>
                  <a:pt x="218137" y="247858"/>
                </a:lnTo>
                <a:lnTo>
                  <a:pt x="247837" y="218167"/>
                </a:lnTo>
                <a:lnTo>
                  <a:pt x="267321" y="180515"/>
                </a:lnTo>
                <a:lnTo>
                  <a:pt x="274320" y="137160"/>
                </a:lnTo>
                <a:lnTo>
                  <a:pt x="267321" y="93804"/>
                </a:lnTo>
                <a:lnTo>
                  <a:pt x="247837" y="56152"/>
                </a:lnTo>
                <a:lnTo>
                  <a:pt x="218137" y="26462"/>
                </a:lnTo>
                <a:lnTo>
                  <a:pt x="180488" y="6991"/>
                </a:lnTo>
                <a:lnTo>
                  <a:pt x="137160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64995" y="4496255"/>
            <a:ext cx="12814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65F6C"/>
                </a:solidFill>
                <a:latin typeface="Century Schoolbook"/>
                <a:cs typeface="Century Schoolbook"/>
              </a:rPr>
              <a:t>U</a:t>
            </a:r>
            <a:r>
              <a:rPr sz="2400" b="1" dirty="0">
                <a:solidFill>
                  <a:srgbClr val="565F6C"/>
                </a:solidFill>
                <a:latin typeface="Century Schoolbook"/>
                <a:cs typeface="Century Schoolbook"/>
              </a:rPr>
              <a:t>NIT</a:t>
            </a:r>
            <a:r>
              <a:rPr sz="2400" b="1" spc="8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3000" b="1" dirty="0">
                <a:solidFill>
                  <a:srgbClr val="565F6C"/>
                </a:solidFill>
                <a:latin typeface="Century Schoolbook"/>
                <a:cs typeface="Century Schoolbook"/>
              </a:rPr>
              <a:t>4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50595" y="3910962"/>
            <a:ext cx="720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Century Schoolbook"/>
                <a:cs typeface="Century Schoolbook"/>
              </a:rPr>
              <a:t>Monitor and </a:t>
            </a:r>
            <a:r>
              <a:rPr sz="3600" b="1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Display</a:t>
            </a:r>
            <a:r>
              <a:rPr sz="3600" b="1" spc="-90" dirty="0">
                <a:solidFill>
                  <a:srgbClr val="000000"/>
                </a:solidFill>
                <a:latin typeface="Century Schoolbook"/>
                <a:cs typeface="Century Schoolbook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entury Schoolbook"/>
                <a:cs typeface="Century Schoolbook"/>
              </a:rPr>
              <a:t>Adapters</a:t>
            </a:r>
            <a:endParaRPr sz="36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18" y="6183221"/>
            <a:ext cx="16469290" cy="62724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imag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8686800" cy="66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0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5659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4.1.3: </a:t>
            </a:r>
            <a:r>
              <a:rPr sz="3600" spc="15" dirty="0"/>
              <a:t>V</a:t>
            </a:r>
            <a:r>
              <a:rPr spc="15" dirty="0"/>
              <a:t>IDEO</a:t>
            </a:r>
            <a:r>
              <a:rPr spc="135" dirty="0"/>
              <a:t> </a:t>
            </a:r>
            <a:r>
              <a:rPr sz="3600" spc="15" dirty="0"/>
              <a:t>C</a:t>
            </a:r>
            <a:r>
              <a:rPr spc="15" dirty="0"/>
              <a:t>OMPRESSION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164070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0160" indent="-274320" algn="just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Code </a:t>
            </a:r>
            <a:r>
              <a:rPr sz="2400" dirty="0">
                <a:latin typeface="Century Schoolbook"/>
                <a:cs typeface="Century Schoolbook"/>
              </a:rPr>
              <a:t>is short for </a:t>
            </a:r>
            <a:r>
              <a:rPr sz="2400" spc="-5" dirty="0">
                <a:latin typeface="Century Schoolbook"/>
                <a:cs typeface="Century Schoolbook"/>
              </a:rPr>
              <a:t>coder-decoder and describes the  method </a:t>
            </a:r>
            <a:r>
              <a:rPr sz="2400" dirty="0">
                <a:latin typeface="Century Schoolbook"/>
                <a:cs typeface="Century Schoolbook"/>
              </a:rPr>
              <a:t>in which </a:t>
            </a:r>
            <a:r>
              <a:rPr sz="2400" spc="-5" dirty="0">
                <a:latin typeface="Century Schoolbook"/>
                <a:cs typeface="Century Schoolbook"/>
              </a:rPr>
              <a:t>video data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encoded </a:t>
            </a:r>
            <a:r>
              <a:rPr sz="2400" dirty="0">
                <a:latin typeface="Century Schoolbook"/>
                <a:cs typeface="Century Schoolbook"/>
              </a:rPr>
              <a:t>into a file  </a:t>
            </a:r>
            <a:r>
              <a:rPr sz="2400" spc="-5" dirty="0">
                <a:latin typeface="Century Schoolbook"/>
                <a:cs typeface="Century Schoolbook"/>
              </a:rPr>
              <a:t>and decoded </a:t>
            </a:r>
            <a:r>
              <a:rPr sz="2400" dirty="0">
                <a:latin typeface="Century Schoolbook"/>
                <a:cs typeface="Century Schoolbook"/>
              </a:rPr>
              <a:t>when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file is </a:t>
            </a:r>
            <a:r>
              <a:rPr sz="2400" spc="-5" dirty="0">
                <a:latin typeface="Century Schoolbook"/>
                <a:cs typeface="Century Schoolbook"/>
              </a:rPr>
              <a:t>played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back.</a:t>
            </a:r>
            <a:endParaRPr sz="2400" dirty="0">
              <a:latin typeface="Century Schoolbook"/>
              <a:cs typeface="Century Schoolbook"/>
            </a:endParaRPr>
          </a:p>
          <a:p>
            <a:pPr marL="283845" indent="-271780" algn="just">
              <a:lnSpc>
                <a:spcPct val="100000"/>
              </a:lnSpc>
              <a:spcBef>
                <a:spcPts val="600"/>
              </a:spcBef>
              <a:buSzPct val="95833"/>
              <a:buAutoNum type="arabicParenR"/>
              <a:tabLst>
                <a:tab pos="28448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Lossless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Codecs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simplest encoding </a:t>
            </a:r>
            <a:r>
              <a:rPr sz="2400" spc="-5" dirty="0">
                <a:latin typeface="Century Schoolbook"/>
                <a:cs typeface="Century Schoolbook"/>
              </a:rPr>
              <a:t>algorithm </a:t>
            </a:r>
            <a:r>
              <a:rPr sz="2400" dirty="0">
                <a:latin typeface="Century Schoolbook"/>
                <a:cs typeface="Century Schoolbook"/>
              </a:rPr>
              <a:t>called run </a:t>
            </a:r>
            <a:r>
              <a:rPr sz="2400" spc="-5" dirty="0">
                <a:latin typeface="Century Schoolbook"/>
                <a:cs typeface="Century Schoolbook"/>
              </a:rPr>
              <a:t>length  </a:t>
            </a:r>
            <a:r>
              <a:rPr sz="2400" dirty="0">
                <a:latin typeface="Century Schoolbook"/>
                <a:cs typeface="Century Schoolbook"/>
              </a:rPr>
              <a:t>encoding, represents strings of redundant</a:t>
            </a:r>
            <a:r>
              <a:rPr sz="2400" spc="-1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values  as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single values and </a:t>
            </a:r>
            <a:r>
              <a:rPr sz="2400" dirty="0">
                <a:latin typeface="Century Schoolbook"/>
                <a:cs typeface="Century Schoolbook"/>
              </a:rPr>
              <a:t>a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multiplexer.</a:t>
            </a:r>
          </a:p>
          <a:p>
            <a:pPr marL="283845" indent="-271780" algn="just">
              <a:lnSpc>
                <a:spcPct val="100000"/>
              </a:lnSpc>
              <a:spcBef>
                <a:spcPts val="600"/>
              </a:spcBef>
              <a:buSzPct val="95833"/>
              <a:buAutoNum type="arabicParenR" startAt="2"/>
              <a:tabLst>
                <a:tab pos="284480" algn="l"/>
              </a:tabLst>
            </a:pPr>
            <a:r>
              <a:rPr sz="2400" dirty="0">
                <a:latin typeface="Century Schoolbook"/>
                <a:cs typeface="Century Schoolbook"/>
              </a:rPr>
              <a:t>Lossy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Codecs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102235" indent="-2743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entury Schoolbook"/>
                <a:cs typeface="Century Schoolbook"/>
              </a:rPr>
              <a:t>Most </a:t>
            </a:r>
            <a:r>
              <a:rPr sz="2400" spc="-5" dirty="0">
                <a:latin typeface="Century Schoolbook"/>
                <a:cs typeface="Century Schoolbook"/>
              </a:rPr>
              <a:t>video </a:t>
            </a:r>
            <a:r>
              <a:rPr sz="2400" dirty="0">
                <a:latin typeface="Century Schoolbook"/>
                <a:cs typeface="Century Schoolbook"/>
              </a:rPr>
              <a:t>codecs </a:t>
            </a:r>
            <a:r>
              <a:rPr sz="2400" spc="-5" dirty="0">
                <a:latin typeface="Century Schoolbook"/>
                <a:cs typeface="Century Schoolbook"/>
              </a:rPr>
              <a:t>are necessarily </a:t>
            </a:r>
            <a:r>
              <a:rPr sz="2400" dirty="0">
                <a:latin typeface="Century Schoolbook"/>
                <a:cs typeface="Century Schoolbook"/>
              </a:rPr>
              <a:t>lossy, </a:t>
            </a:r>
            <a:r>
              <a:rPr sz="2400" spc="-5" dirty="0">
                <a:latin typeface="Century Schoolbook"/>
                <a:cs typeface="Century Schoolbook"/>
              </a:rPr>
              <a:t>because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it  is usually </a:t>
            </a:r>
            <a:r>
              <a:rPr sz="2400" spc="-5" dirty="0">
                <a:latin typeface="Century Schoolbook"/>
                <a:cs typeface="Century Schoolbook"/>
              </a:rPr>
              <a:t>impractical to </a:t>
            </a:r>
            <a:r>
              <a:rPr sz="2400" dirty="0">
                <a:latin typeface="Century Schoolbook"/>
                <a:cs typeface="Century Schoolbook"/>
              </a:rPr>
              <a:t>store </a:t>
            </a:r>
            <a:r>
              <a:rPr sz="2400" spc="-5" dirty="0">
                <a:latin typeface="Century Schoolbook"/>
                <a:cs typeface="Century Schoolbook"/>
              </a:rPr>
              <a:t>and transmit  </a:t>
            </a:r>
            <a:r>
              <a:rPr sz="2400" dirty="0">
                <a:latin typeface="Century Schoolbook"/>
                <a:cs typeface="Century Schoolbook"/>
              </a:rPr>
              <a:t>uncompressed </a:t>
            </a:r>
            <a:r>
              <a:rPr sz="2400" spc="-5" dirty="0">
                <a:latin typeface="Century Schoolbook"/>
                <a:cs typeface="Century Schoolbook"/>
              </a:rPr>
              <a:t>video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signals.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8435" y="1689223"/>
            <a:ext cx="8072119" cy="47212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https://www.primeinspiration.com/wp-content/uploads/2016/09/video-compr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0400" y="-2590800"/>
            <a:ext cx="21251115" cy="119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9790" y="2995413"/>
            <a:ext cx="26831254" cy="5098923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 descr="https://upload.wikimedia.org/wikipedia/commons/2/2b/Ruby-LowCompression-Ti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2400" y="808573"/>
            <a:ext cx="15697200" cy="112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5/55/Ruby-HighCompression-Tin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645" y="798741"/>
            <a:ext cx="16916399" cy="112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8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4159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4.2: VGA</a:t>
            </a:r>
            <a:r>
              <a:rPr sz="3600" spc="-70" dirty="0"/>
              <a:t> </a:t>
            </a:r>
            <a:r>
              <a:rPr spc="20" dirty="0"/>
              <a:t>MONITORS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277734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1590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Short for </a:t>
            </a:r>
            <a:r>
              <a:rPr sz="2400" spc="-5" dirty="0">
                <a:latin typeface="Century Schoolbook"/>
                <a:cs typeface="Century Schoolbook"/>
              </a:rPr>
              <a:t>video Graphics Array </a:t>
            </a:r>
            <a:r>
              <a:rPr sz="2400" dirty="0">
                <a:latin typeface="Century Schoolbook"/>
                <a:cs typeface="Century Schoolbook"/>
              </a:rPr>
              <a:t>, </a:t>
            </a:r>
            <a:r>
              <a:rPr sz="2400" spc="-5" dirty="0">
                <a:latin typeface="Century Schoolbook"/>
                <a:cs typeface="Century Schoolbook"/>
              </a:rPr>
              <a:t>VGA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popular  display standard developed by </a:t>
            </a:r>
            <a:r>
              <a:rPr sz="2400" spc="-10" dirty="0">
                <a:latin typeface="Century Schoolbook"/>
                <a:cs typeface="Century Schoolbook"/>
              </a:rPr>
              <a:t>IBM </a:t>
            </a:r>
            <a:r>
              <a:rPr sz="2400" spc="-5" dirty="0">
                <a:latin typeface="Century Schoolbook"/>
                <a:cs typeface="Century Schoolbook"/>
              </a:rPr>
              <a:t>and  </a:t>
            </a:r>
            <a:r>
              <a:rPr sz="2400" dirty="0">
                <a:latin typeface="Century Schoolbook"/>
                <a:cs typeface="Century Schoolbook"/>
              </a:rPr>
              <a:t>introduced in </a:t>
            </a:r>
            <a:r>
              <a:rPr sz="2400" spc="-5" dirty="0">
                <a:latin typeface="Century Schoolbook"/>
                <a:cs typeface="Century Schoolbook"/>
              </a:rPr>
              <a:t>1987,VGA provides </a:t>
            </a:r>
            <a:r>
              <a:rPr sz="2400" spc="-10" dirty="0">
                <a:latin typeface="Century Schoolbook"/>
                <a:cs typeface="Century Schoolbook"/>
              </a:rPr>
              <a:t>640x480  </a:t>
            </a:r>
            <a:r>
              <a:rPr sz="2400" dirty="0">
                <a:latin typeface="Century Schoolbook"/>
                <a:cs typeface="Century Schoolbook"/>
              </a:rPr>
              <a:t>resolution color </a:t>
            </a:r>
            <a:r>
              <a:rPr sz="2400" spc="-5" dirty="0">
                <a:latin typeface="Century Schoolbook"/>
                <a:cs typeface="Century Schoolbook"/>
              </a:rPr>
              <a:t>display </a:t>
            </a:r>
            <a:r>
              <a:rPr sz="2400" dirty="0">
                <a:latin typeface="Century Schoolbook"/>
                <a:cs typeface="Century Schoolbook"/>
              </a:rPr>
              <a:t>screens with a refresh  rate of </a:t>
            </a:r>
            <a:r>
              <a:rPr sz="2400" spc="-5" dirty="0">
                <a:latin typeface="Century Schoolbook"/>
                <a:cs typeface="Century Schoolbook"/>
              </a:rPr>
              <a:t>60Hz and 16 </a:t>
            </a:r>
            <a:r>
              <a:rPr sz="2400" dirty="0">
                <a:latin typeface="Century Schoolbook"/>
                <a:cs typeface="Century Schoolbook"/>
              </a:rPr>
              <a:t>colors </a:t>
            </a:r>
            <a:r>
              <a:rPr sz="2400" spc="-5" dirty="0">
                <a:latin typeface="Century Schoolbook"/>
                <a:cs typeface="Century Schoolbook"/>
              </a:rPr>
              <a:t>displayed at </a:t>
            </a:r>
            <a:r>
              <a:rPr sz="2400" dirty="0">
                <a:latin typeface="Century Schoolbook"/>
                <a:cs typeface="Century Schoolbook"/>
              </a:rPr>
              <a:t>a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time.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If the </a:t>
            </a:r>
            <a:r>
              <a:rPr sz="2400" dirty="0">
                <a:latin typeface="Century Schoolbook"/>
                <a:cs typeface="Century Schoolbook"/>
              </a:rPr>
              <a:t>resolution is lowered </a:t>
            </a:r>
            <a:r>
              <a:rPr sz="2400" spc="-5" dirty="0">
                <a:latin typeface="Century Schoolbook"/>
                <a:cs typeface="Century Schoolbook"/>
              </a:rPr>
              <a:t>to 320 </a:t>
            </a:r>
            <a:r>
              <a:rPr sz="2400" dirty="0">
                <a:latin typeface="Century Schoolbook"/>
                <a:cs typeface="Century Schoolbook"/>
              </a:rPr>
              <a:t>x </a:t>
            </a:r>
            <a:r>
              <a:rPr sz="2400" spc="-5" dirty="0">
                <a:latin typeface="Century Schoolbook"/>
                <a:cs typeface="Century Schoolbook"/>
              </a:rPr>
              <a:t>200, 256  </a:t>
            </a:r>
            <a:r>
              <a:rPr sz="2400" dirty="0">
                <a:latin typeface="Century Schoolbook"/>
                <a:cs typeface="Century Schoolbook"/>
              </a:rPr>
              <a:t>colors </a:t>
            </a:r>
            <a:r>
              <a:rPr sz="2400" spc="-5" dirty="0">
                <a:latin typeface="Century Schoolbook"/>
                <a:cs typeface="Century Schoolbook"/>
              </a:rPr>
              <a:t>are </a:t>
            </a:r>
            <a:r>
              <a:rPr sz="2400" dirty="0">
                <a:latin typeface="Century Schoolbook"/>
                <a:cs typeface="Century Schoolbook"/>
              </a:rPr>
              <a:t>shown. Many revision s of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standard  have been introduced.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2566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CRT</a:t>
            </a:r>
            <a:r>
              <a:rPr sz="3000" spc="-105" dirty="0"/>
              <a:t> </a:t>
            </a:r>
            <a:r>
              <a:rPr sz="3000" dirty="0"/>
              <a:t>M</a:t>
            </a:r>
            <a:r>
              <a:rPr sz="2400" dirty="0"/>
              <a:t>ONITOR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59740" y="2933823"/>
            <a:ext cx="8176895" cy="365632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marR="44450" indent="-274320">
              <a:lnSpc>
                <a:spcPct val="80000"/>
              </a:lnSpc>
              <a:spcBef>
                <a:spcPts val="62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The working of </a:t>
            </a:r>
            <a:r>
              <a:rPr sz="2200" spc="-10" dirty="0">
                <a:latin typeface="Century Schoolbook"/>
                <a:cs typeface="Century Schoolbook"/>
              </a:rPr>
              <a:t>CRT </a:t>
            </a:r>
            <a:r>
              <a:rPr sz="2200" spc="-5" dirty="0">
                <a:latin typeface="Century Schoolbook"/>
                <a:cs typeface="Century Schoolbook"/>
              </a:rPr>
              <a:t>depends on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movement of electrons  beams. The electron guns </a:t>
            </a:r>
            <a:r>
              <a:rPr sz="2200" spc="-10" dirty="0">
                <a:latin typeface="Century Schoolbook"/>
                <a:cs typeface="Century Schoolbook"/>
              </a:rPr>
              <a:t>generate </a:t>
            </a:r>
            <a:r>
              <a:rPr sz="2200" spc="-5" dirty="0">
                <a:latin typeface="Century Schoolbook"/>
                <a:cs typeface="Century Schoolbook"/>
              </a:rPr>
              <a:t>sharply focused electrons  which </a:t>
            </a:r>
            <a:r>
              <a:rPr sz="2200" spc="-10" dirty="0">
                <a:latin typeface="Century Schoolbook"/>
                <a:cs typeface="Century Schoolbook"/>
              </a:rPr>
              <a:t>are </a:t>
            </a:r>
            <a:r>
              <a:rPr sz="2200" spc="-5" dirty="0">
                <a:latin typeface="Century Schoolbook"/>
                <a:cs typeface="Century Schoolbook"/>
              </a:rPr>
              <a:t>accelerated at high </a:t>
            </a:r>
            <a:r>
              <a:rPr sz="2200" spc="-10" dirty="0">
                <a:latin typeface="Century Schoolbook"/>
                <a:cs typeface="Century Schoolbook"/>
              </a:rPr>
              <a:t>voltage. </a:t>
            </a:r>
            <a:r>
              <a:rPr sz="2200" spc="-5" dirty="0">
                <a:latin typeface="Century Schoolbook"/>
                <a:cs typeface="Century Schoolbook"/>
              </a:rPr>
              <a:t>This high-velocity  electron beam when strikes on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fluorescent screen creates  luminous spot.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80000"/>
              </a:lnSpc>
              <a:spcBef>
                <a:spcPts val="600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After </a:t>
            </a:r>
            <a:r>
              <a:rPr sz="2200" spc="-5" dirty="0">
                <a:latin typeface="Century Schoolbook"/>
                <a:cs typeface="Century Schoolbook"/>
              </a:rPr>
              <a:t>exiting from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electron </a:t>
            </a:r>
            <a:r>
              <a:rPr sz="2200" spc="-10" dirty="0">
                <a:latin typeface="Century Schoolbook"/>
                <a:cs typeface="Century Schoolbook"/>
              </a:rPr>
              <a:t>gun, the </a:t>
            </a:r>
            <a:r>
              <a:rPr sz="2200" spc="-5" dirty="0">
                <a:latin typeface="Century Schoolbook"/>
                <a:cs typeface="Century Schoolbook"/>
              </a:rPr>
              <a:t>beam passes </a:t>
            </a:r>
            <a:r>
              <a:rPr sz="2200" spc="-10" dirty="0">
                <a:latin typeface="Century Schoolbook"/>
                <a:cs typeface="Century Schoolbook"/>
              </a:rPr>
              <a:t>through  the </a:t>
            </a:r>
            <a:r>
              <a:rPr sz="2200" spc="-5" dirty="0">
                <a:latin typeface="Century Schoolbook"/>
                <a:cs typeface="Century Schoolbook"/>
              </a:rPr>
              <a:t>pairs of electrostatic deflection </a:t>
            </a:r>
            <a:r>
              <a:rPr sz="2200" spc="-10" dirty="0">
                <a:latin typeface="Century Schoolbook"/>
                <a:cs typeface="Century Schoolbook"/>
              </a:rPr>
              <a:t>plate. </a:t>
            </a:r>
            <a:r>
              <a:rPr sz="2200" spc="-5" dirty="0">
                <a:latin typeface="Century Schoolbook"/>
                <a:cs typeface="Century Schoolbook"/>
              </a:rPr>
              <a:t>These </a:t>
            </a:r>
            <a:r>
              <a:rPr sz="2200" spc="-10" dirty="0">
                <a:latin typeface="Century Schoolbook"/>
                <a:cs typeface="Century Schoolbook"/>
              </a:rPr>
              <a:t>plates  </a:t>
            </a:r>
            <a:r>
              <a:rPr sz="2200" spc="-5" dirty="0">
                <a:latin typeface="Century Schoolbook"/>
                <a:cs typeface="Century Schoolbook"/>
              </a:rPr>
              <a:t>deflected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beams when </a:t>
            </a:r>
            <a:r>
              <a:rPr sz="2200" spc="-10" dirty="0">
                <a:latin typeface="Century Schoolbook"/>
                <a:cs typeface="Century Schoolbook"/>
              </a:rPr>
              <a:t>the voltage </a:t>
            </a:r>
            <a:r>
              <a:rPr sz="2200" spc="-5" dirty="0">
                <a:latin typeface="Century Schoolbook"/>
                <a:cs typeface="Century Schoolbook"/>
              </a:rPr>
              <a:t>applied across it. The  one pair of plate moves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beam upward </a:t>
            </a:r>
            <a:r>
              <a:rPr sz="2200" spc="-10" dirty="0">
                <a:latin typeface="Century Schoolbook"/>
                <a:cs typeface="Century Schoolbook"/>
              </a:rPr>
              <a:t>and the </a:t>
            </a:r>
            <a:r>
              <a:rPr sz="2200" spc="-5" dirty="0">
                <a:latin typeface="Century Schoolbook"/>
                <a:cs typeface="Century Schoolbook"/>
              </a:rPr>
              <a:t>second  pair of plate moves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beam from one side to another. The  horizontal and vertical movement of the electron </a:t>
            </a:r>
            <a:r>
              <a:rPr sz="2200" spc="-10" dirty="0">
                <a:latin typeface="Century Schoolbook"/>
                <a:cs typeface="Century Schoolbook"/>
              </a:rPr>
              <a:t>are  </a:t>
            </a:r>
            <a:r>
              <a:rPr sz="2200" spc="-5" dirty="0">
                <a:latin typeface="Century Schoolbook"/>
                <a:cs typeface="Century Schoolbook"/>
              </a:rPr>
              <a:t>independent of each other, </a:t>
            </a:r>
            <a:r>
              <a:rPr sz="2200" spc="-10" dirty="0">
                <a:latin typeface="Century Schoolbook"/>
                <a:cs typeface="Century Schoolbook"/>
              </a:rPr>
              <a:t>and </a:t>
            </a:r>
            <a:r>
              <a:rPr sz="2200" spc="-5" dirty="0">
                <a:latin typeface="Century Schoolbook"/>
                <a:cs typeface="Century Schoolbook"/>
              </a:rPr>
              <a:t>hence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electron beam  positioned </a:t>
            </a:r>
            <a:r>
              <a:rPr sz="2200" spc="-10" dirty="0">
                <a:latin typeface="Century Schoolbook"/>
                <a:cs typeface="Century Schoolbook"/>
              </a:rPr>
              <a:t>anywhere </a:t>
            </a:r>
            <a:r>
              <a:rPr sz="2200" spc="-5" dirty="0">
                <a:latin typeface="Century Schoolbook"/>
                <a:cs typeface="Century Schoolbook"/>
              </a:rPr>
              <a:t>on </a:t>
            </a:r>
            <a:r>
              <a:rPr sz="2200" spc="-10" dirty="0">
                <a:latin typeface="Century Schoolbook"/>
                <a:cs typeface="Century Schoolbook"/>
              </a:rPr>
              <a:t>the</a:t>
            </a:r>
            <a:r>
              <a:rPr sz="2200" spc="3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screen.</a:t>
            </a:r>
            <a:endParaRPr sz="2200" dirty="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4038" y="0"/>
            <a:ext cx="4724400" cy="2874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7471"/>
            <a:ext cx="37242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" dirty="0"/>
              <a:t>C</a:t>
            </a:r>
            <a:r>
              <a:rPr sz="2150" spc="5" dirty="0"/>
              <a:t>ONSTRUCTION </a:t>
            </a:r>
            <a:r>
              <a:rPr sz="2150" dirty="0"/>
              <a:t>OF</a:t>
            </a:r>
            <a:r>
              <a:rPr sz="2150" spc="215" dirty="0"/>
              <a:t> </a:t>
            </a:r>
            <a:r>
              <a:rPr sz="2700" spc="-10" dirty="0"/>
              <a:t>CRT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35940" y="943097"/>
            <a:ext cx="7853045" cy="464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11760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1) An Electron </a:t>
            </a:r>
            <a:r>
              <a:rPr sz="2400" dirty="0">
                <a:latin typeface="Century Schoolbook"/>
                <a:cs typeface="Century Schoolbook"/>
              </a:rPr>
              <a:t>Gun: for </a:t>
            </a:r>
            <a:r>
              <a:rPr sz="2400" spc="-5" dirty="0">
                <a:latin typeface="Century Schoolbook"/>
                <a:cs typeface="Century Schoolbook"/>
              </a:rPr>
              <a:t>producing </a:t>
            </a:r>
            <a:r>
              <a:rPr sz="2400" dirty="0">
                <a:latin typeface="Century Schoolbook"/>
                <a:cs typeface="Century Schoolbook"/>
              </a:rPr>
              <a:t>a stream</a:t>
            </a:r>
            <a:r>
              <a:rPr sz="2400" spc="-1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electrons.</a:t>
            </a:r>
          </a:p>
          <a:p>
            <a:pPr marL="287020" marR="72707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2) Focusing and Accelerating anodes </a:t>
            </a:r>
            <a:r>
              <a:rPr sz="2400" dirty="0">
                <a:latin typeface="Century Schoolbook"/>
                <a:cs typeface="Century Schoolbook"/>
              </a:rPr>
              <a:t>(G3) : for  </a:t>
            </a:r>
            <a:r>
              <a:rPr sz="2400" spc="-5" dirty="0">
                <a:latin typeface="Century Schoolbook"/>
                <a:cs typeface="Century Schoolbook"/>
              </a:rPr>
              <a:t>producing </a:t>
            </a:r>
            <a:r>
              <a:rPr sz="2400" dirty="0">
                <a:latin typeface="Century Schoolbook"/>
                <a:cs typeface="Century Schoolbook"/>
              </a:rPr>
              <a:t>a narrow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sharply focused </a:t>
            </a:r>
            <a:r>
              <a:rPr sz="2400" spc="-5" dirty="0">
                <a:latin typeface="Century Schoolbook"/>
                <a:cs typeface="Century Schoolbook"/>
              </a:rPr>
              <a:t>beam</a:t>
            </a:r>
            <a:r>
              <a:rPr sz="2400" spc="-16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electrons.</a:t>
            </a:r>
          </a:p>
          <a:p>
            <a:pPr marL="287020" marR="40894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3) </a:t>
            </a:r>
            <a:r>
              <a:rPr sz="2400" dirty="0">
                <a:latin typeface="Century Schoolbook"/>
                <a:cs typeface="Century Schoolbook"/>
              </a:rPr>
              <a:t>Horizontal </a:t>
            </a:r>
            <a:r>
              <a:rPr sz="2400" spc="-5" dirty="0">
                <a:latin typeface="Century Schoolbook"/>
                <a:cs typeface="Century Schoolbook"/>
              </a:rPr>
              <a:t>and vertical plates: </a:t>
            </a:r>
            <a:r>
              <a:rPr sz="2400" dirty="0">
                <a:latin typeface="Century Schoolbook"/>
                <a:cs typeface="Century Schoolbook"/>
              </a:rPr>
              <a:t>for </a:t>
            </a:r>
            <a:r>
              <a:rPr sz="2400" spc="-5" dirty="0">
                <a:latin typeface="Century Schoolbook"/>
                <a:cs typeface="Century Schoolbook"/>
              </a:rPr>
              <a:t>moving beam  horizontally and vertically </a:t>
            </a:r>
            <a:r>
              <a:rPr sz="2400" dirty="0">
                <a:latin typeface="Century Schoolbook"/>
                <a:cs typeface="Century Schoolbook"/>
              </a:rPr>
              <a:t>for controlling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path.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4) </a:t>
            </a:r>
            <a:r>
              <a:rPr sz="2400" dirty="0">
                <a:latin typeface="Century Schoolbook"/>
                <a:cs typeface="Century Schoolbook"/>
              </a:rPr>
              <a:t>Screen : A </a:t>
            </a:r>
            <a:r>
              <a:rPr sz="2400" spc="-5" dirty="0">
                <a:latin typeface="Century Schoolbook"/>
                <a:cs typeface="Century Schoolbook"/>
              </a:rPr>
              <a:t>glass envelops having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phosphor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coated  screen </a:t>
            </a:r>
            <a:r>
              <a:rPr sz="2400" spc="-5" dirty="0">
                <a:latin typeface="Century Schoolbook"/>
                <a:cs typeface="Century Schoolbook"/>
              </a:rPr>
              <a:t>at </a:t>
            </a:r>
            <a:r>
              <a:rPr sz="2400" dirty="0">
                <a:latin typeface="Century Schoolbook"/>
                <a:cs typeface="Century Schoolbook"/>
              </a:rPr>
              <a:t>its flared end which </a:t>
            </a:r>
            <a:r>
              <a:rPr sz="2400" spc="-5" dirty="0">
                <a:latin typeface="Century Schoolbook"/>
                <a:cs typeface="Century Schoolbook"/>
              </a:rPr>
              <a:t>produces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bright </a:t>
            </a:r>
            <a:r>
              <a:rPr sz="2400" dirty="0">
                <a:latin typeface="Century Schoolbook"/>
                <a:cs typeface="Century Schoolbook"/>
              </a:rPr>
              <a:t>spot  when struck </a:t>
            </a:r>
            <a:r>
              <a:rPr sz="2400" spc="-5" dirty="0">
                <a:latin typeface="Century Schoolbook"/>
                <a:cs typeface="Century Schoolbook"/>
              </a:rPr>
              <a:t>by </a:t>
            </a:r>
            <a:r>
              <a:rPr sz="2400" dirty="0">
                <a:latin typeface="Century Schoolbook"/>
                <a:cs typeface="Century Schoolbook"/>
              </a:rPr>
              <a:t>a high </a:t>
            </a:r>
            <a:r>
              <a:rPr sz="2400" spc="-5" dirty="0">
                <a:latin typeface="Century Schoolbook"/>
                <a:cs typeface="Century Schoolbook"/>
              </a:rPr>
              <a:t>velocity </a:t>
            </a:r>
            <a:r>
              <a:rPr sz="2400" dirty="0">
                <a:latin typeface="Century Schoolbook"/>
                <a:cs typeface="Century Schoolbook"/>
              </a:rPr>
              <a:t>electron </a:t>
            </a:r>
            <a:r>
              <a:rPr sz="2400" spc="-5" dirty="0">
                <a:latin typeface="Century Schoolbook"/>
                <a:cs typeface="Century Schoolbook"/>
              </a:rPr>
              <a:t>beam. </a:t>
            </a:r>
            <a:r>
              <a:rPr sz="2400" dirty="0">
                <a:latin typeface="Century Schoolbook"/>
                <a:cs typeface="Century Schoolbook"/>
              </a:rPr>
              <a:t>it is  </a:t>
            </a:r>
            <a:r>
              <a:rPr sz="2400" spc="-5" dirty="0">
                <a:latin typeface="Century Schoolbook"/>
                <a:cs typeface="Century Schoolbook"/>
              </a:rPr>
              <a:t>arranged </a:t>
            </a:r>
            <a:r>
              <a:rPr sz="2400" dirty="0">
                <a:latin typeface="Century Schoolbook"/>
                <a:cs typeface="Century Schoolbook"/>
              </a:rPr>
              <a:t>into </a:t>
            </a:r>
            <a:r>
              <a:rPr sz="2400" spc="-5" dirty="0">
                <a:latin typeface="Century Schoolbook"/>
                <a:cs typeface="Century Schoolbook"/>
              </a:rPr>
              <a:t>an array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millions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tiny </a:t>
            </a:r>
            <a:r>
              <a:rPr sz="2400" dirty="0">
                <a:latin typeface="Century Schoolbook"/>
                <a:cs typeface="Century Schoolbook"/>
              </a:rPr>
              <a:t>cells called  </a:t>
            </a:r>
            <a:r>
              <a:rPr sz="2400" spc="-5" dirty="0">
                <a:latin typeface="Century Schoolbook"/>
                <a:cs typeface="Century Schoolbook"/>
              </a:rPr>
              <a:t>dots.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6427"/>
            <a:ext cx="60426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B</a:t>
            </a:r>
            <a:r>
              <a:rPr sz="2400" dirty="0"/>
              <a:t>LOCK </a:t>
            </a:r>
            <a:r>
              <a:rPr sz="2400" spc="-5" dirty="0"/>
              <a:t>DIAGRAM </a:t>
            </a:r>
            <a:r>
              <a:rPr sz="2400" dirty="0"/>
              <a:t>OF </a:t>
            </a:r>
            <a:r>
              <a:rPr sz="3000" spc="-5" dirty="0"/>
              <a:t>CRT</a:t>
            </a:r>
            <a:r>
              <a:rPr sz="3000" spc="425" dirty="0"/>
              <a:t> </a:t>
            </a:r>
            <a:r>
              <a:rPr sz="3000" dirty="0"/>
              <a:t>M</a:t>
            </a:r>
            <a:r>
              <a:rPr sz="2400" dirty="0"/>
              <a:t>ONITOR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1000" y="1143000"/>
            <a:ext cx="8305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athode-ray tub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59" y="251112"/>
            <a:ext cx="7607941" cy="54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5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i.pinimg.com/originals/2c/9e/ec/2c9eec190e63247cf74a458860dda1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65" y="914400"/>
            <a:ext cx="4421823" cy="614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T</a:t>
            </a:r>
            <a:r>
              <a:rPr spc="10" dirty="0"/>
              <a:t>OPIC </a:t>
            </a:r>
            <a:r>
              <a:rPr spc="15" dirty="0"/>
              <a:t>TO BE</a:t>
            </a:r>
            <a:r>
              <a:rPr spc="560" dirty="0"/>
              <a:t> </a:t>
            </a:r>
            <a:r>
              <a:rPr spc="10" dirty="0"/>
              <a:t>COVERED</a:t>
            </a:r>
            <a:r>
              <a:rPr sz="3600" spc="1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2208399"/>
            <a:ext cx="7792720" cy="2967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4.1: video Basics(CRT Parameters)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4.2: VGA </a:t>
            </a:r>
            <a:r>
              <a:rPr sz="2400" dirty="0">
                <a:latin typeface="Century Schoolbook"/>
                <a:cs typeface="Century Schoolbook"/>
              </a:rPr>
              <a:t>monitors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4.3: Digital </a:t>
            </a:r>
            <a:r>
              <a:rPr sz="2400" dirty="0">
                <a:latin typeface="Century Schoolbook"/>
                <a:cs typeface="Century Schoolbook"/>
              </a:rPr>
              <a:t>Display </a:t>
            </a:r>
            <a:r>
              <a:rPr sz="2400" spc="-5" dirty="0">
                <a:latin typeface="Century Schoolbook"/>
                <a:cs typeface="Century Schoolbook"/>
              </a:rPr>
              <a:t>Technology- Thin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Film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5080" indent="635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entury Schoolbook"/>
                <a:cs typeface="Century Schoolbook"/>
              </a:rPr>
              <a:t>Displays </a:t>
            </a:r>
            <a:r>
              <a:rPr sz="2400" dirty="0">
                <a:latin typeface="Century Schoolbook"/>
                <a:cs typeface="Century Schoolbook"/>
              </a:rPr>
              <a:t>, </a:t>
            </a:r>
            <a:r>
              <a:rPr sz="2400" spc="-5" dirty="0">
                <a:latin typeface="Century Schoolbook"/>
                <a:cs typeface="Century Schoolbook"/>
              </a:rPr>
              <a:t>Liquid Crystal Displays </a:t>
            </a:r>
            <a:r>
              <a:rPr sz="2400" dirty="0">
                <a:latin typeface="Century Schoolbook"/>
                <a:cs typeface="Century Schoolbook"/>
              </a:rPr>
              <a:t>, </a:t>
            </a:r>
            <a:r>
              <a:rPr sz="2400" spc="-5" dirty="0">
                <a:latin typeface="Century Schoolbook"/>
                <a:cs typeface="Century Schoolbook"/>
              </a:rPr>
              <a:t>Plasma Displays  Panels, Light Emitting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Displays</a:t>
            </a:r>
          </a:p>
          <a:p>
            <a:pPr marL="287020" marR="1263015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dirty="0"/>
              <a:t>	</a:t>
            </a:r>
            <a:r>
              <a:rPr sz="2400" spc="-5" dirty="0">
                <a:latin typeface="Century Schoolbook"/>
                <a:cs typeface="Century Schoolbook"/>
              </a:rPr>
              <a:t>4.4:Graphics Cards: Components </a:t>
            </a:r>
            <a:r>
              <a:rPr sz="2400" dirty="0">
                <a:latin typeface="Century Schoolbook"/>
                <a:cs typeface="Century Schoolbook"/>
              </a:rPr>
              <a:t>of a card,  </a:t>
            </a:r>
            <a:r>
              <a:rPr sz="2400" spc="-5" dirty="0">
                <a:latin typeface="Century Schoolbook"/>
                <a:cs typeface="Century Schoolbook"/>
              </a:rPr>
              <a:t>Accelerated Video Cards </a:t>
            </a:r>
            <a:r>
              <a:rPr sz="2400" dirty="0">
                <a:latin typeface="Century Schoolbook"/>
                <a:cs typeface="Century Schoolbook"/>
              </a:rPr>
              <a:t>, </a:t>
            </a:r>
            <a:r>
              <a:rPr sz="2400" spc="-5" dirty="0">
                <a:latin typeface="Century Schoolbook"/>
                <a:cs typeface="Century Schoolbook"/>
              </a:rPr>
              <a:t>CGA </a:t>
            </a:r>
            <a:r>
              <a:rPr sz="2400" dirty="0">
                <a:latin typeface="Century Schoolbook"/>
                <a:cs typeface="Century Schoolbook"/>
              </a:rPr>
              <a:t>, </a:t>
            </a:r>
            <a:r>
              <a:rPr sz="2400" spc="-5" dirty="0">
                <a:latin typeface="Century Schoolbook"/>
                <a:cs typeface="Century Schoolbook"/>
              </a:rPr>
              <a:t>EGA </a:t>
            </a:r>
            <a:r>
              <a:rPr sz="2400" dirty="0">
                <a:latin typeface="Century Schoolbook"/>
                <a:cs typeface="Century Schoolbook"/>
              </a:rPr>
              <a:t>,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VGA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7395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4.3: </a:t>
            </a:r>
            <a:r>
              <a:rPr sz="3600" spc="10" dirty="0"/>
              <a:t>D</a:t>
            </a:r>
            <a:r>
              <a:rPr spc="10" dirty="0"/>
              <a:t>IGITAL </a:t>
            </a:r>
            <a:r>
              <a:rPr sz="3600" spc="10" dirty="0"/>
              <a:t>D</a:t>
            </a:r>
            <a:r>
              <a:rPr spc="10" dirty="0"/>
              <a:t>ISPLAY</a:t>
            </a:r>
            <a:r>
              <a:rPr spc="370" dirty="0"/>
              <a:t> </a:t>
            </a:r>
            <a:r>
              <a:rPr sz="3600" spc="15" dirty="0"/>
              <a:t>T</a:t>
            </a:r>
            <a:r>
              <a:rPr spc="15" dirty="0"/>
              <a:t>ECHNOLOGY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317"/>
            <a:ext cx="6787515" cy="25260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Century Schoolbook"/>
                <a:cs typeface="Century Schoolbook"/>
              </a:rPr>
              <a:t>4.3.1:Thin </a:t>
            </a:r>
            <a:r>
              <a:rPr sz="2400" dirty="0">
                <a:latin typeface="Century Schoolbook"/>
                <a:cs typeface="Century Schoolbook"/>
              </a:rPr>
              <a:t>Film </a:t>
            </a:r>
            <a:r>
              <a:rPr sz="2400" spc="-5" dirty="0">
                <a:latin typeface="Century Schoolbook"/>
                <a:cs typeface="Century Schoolbook"/>
              </a:rPr>
              <a:t>Display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(TFT)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thin-film transistor </a:t>
            </a:r>
            <a:r>
              <a:rPr sz="2400" dirty="0">
                <a:latin typeface="Century Schoolbook"/>
                <a:cs typeface="Century Schoolbook"/>
              </a:rPr>
              <a:t>is a </a:t>
            </a:r>
            <a:r>
              <a:rPr sz="2400" spc="-5" dirty="0">
                <a:latin typeface="Century Schoolbook"/>
                <a:cs typeface="Century Schoolbook"/>
              </a:rPr>
              <a:t>thin </a:t>
            </a:r>
            <a:r>
              <a:rPr sz="2400" dirty="0">
                <a:latin typeface="Century Schoolbook"/>
                <a:cs typeface="Century Schoolbook"/>
              </a:rPr>
              <a:t>substrate , like  </a:t>
            </a:r>
            <a:r>
              <a:rPr sz="2400" spc="-5" dirty="0">
                <a:latin typeface="Century Schoolbook"/>
                <a:cs typeface="Century Schoolbook"/>
              </a:rPr>
              <a:t>glass </a:t>
            </a:r>
            <a:r>
              <a:rPr sz="2400" dirty="0">
                <a:latin typeface="Century Schoolbook"/>
                <a:cs typeface="Century Schoolbook"/>
              </a:rPr>
              <a:t>,coated with </a:t>
            </a:r>
            <a:r>
              <a:rPr sz="2400" spc="-5" dirty="0">
                <a:latin typeface="Century Schoolbook"/>
                <a:cs typeface="Century Schoolbook"/>
              </a:rPr>
              <a:t>various thin </a:t>
            </a:r>
            <a:r>
              <a:rPr sz="2400" dirty="0">
                <a:latin typeface="Century Schoolbook"/>
                <a:cs typeface="Century Schoolbook"/>
              </a:rPr>
              <a:t>films of </a:t>
            </a:r>
            <a:r>
              <a:rPr sz="2400" spc="-5" dirty="0">
                <a:latin typeface="Century Schoolbook"/>
                <a:cs typeface="Century Schoolbook"/>
              </a:rPr>
              <a:t>metal</a:t>
            </a:r>
            <a:r>
              <a:rPr sz="2400" spc="-1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,</a:t>
            </a: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entury Schoolbook"/>
                <a:cs typeface="Century Schoolbook"/>
              </a:rPr>
              <a:t>silicon , or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plastic.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idea is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form a </a:t>
            </a:r>
            <a:r>
              <a:rPr sz="2400" spc="-5" dirty="0">
                <a:latin typeface="Century Schoolbook"/>
                <a:cs typeface="Century Schoolbook"/>
              </a:rPr>
              <a:t>big </a:t>
            </a:r>
            <a:r>
              <a:rPr sz="2400" dirty="0">
                <a:latin typeface="Century Schoolbook"/>
                <a:cs typeface="Century Schoolbook"/>
              </a:rPr>
              <a:t>sheet of </a:t>
            </a:r>
            <a:r>
              <a:rPr sz="2400" spc="-5" dirty="0">
                <a:latin typeface="Century Schoolbook"/>
                <a:cs typeface="Century Schoolbook"/>
              </a:rPr>
              <a:t>very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small</a:t>
            </a:r>
          </a:p>
          <a:p>
            <a:pPr marL="287020">
              <a:lnSpc>
                <a:spcPct val="100000"/>
              </a:lnSpc>
            </a:pPr>
            <a:r>
              <a:rPr sz="2400" dirty="0">
                <a:latin typeface="Century Schoolbook"/>
                <a:cs typeface="Century Schoolbook"/>
              </a:rPr>
              <a:t>switching </a:t>
            </a:r>
            <a:r>
              <a:rPr sz="2400" spc="-5" dirty="0">
                <a:latin typeface="Century Schoolbook"/>
                <a:cs typeface="Century Schoolbook"/>
              </a:rPr>
              <a:t>transistors and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capacitors.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6765" y="4676898"/>
            <a:ext cx="8072119" cy="47212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 descr="TFT Computer Screens, Thin Film Transistor Panel Monitor, टीएफटी मॉनिटर -  Megabytes IT Private Limited, New Delhi | ID: 13182009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6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789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4.3.2:L</a:t>
            </a:r>
            <a:r>
              <a:rPr spc="5" dirty="0"/>
              <a:t>IQUID </a:t>
            </a:r>
            <a:r>
              <a:rPr sz="3600" spc="10" dirty="0"/>
              <a:t>C</a:t>
            </a:r>
            <a:r>
              <a:rPr spc="10" dirty="0"/>
              <a:t>RYSTAL </a:t>
            </a:r>
            <a:r>
              <a:rPr sz="3600" spc="10" dirty="0"/>
              <a:t>D</a:t>
            </a:r>
            <a:r>
              <a:rPr spc="10" dirty="0"/>
              <a:t>ISPLAY</a:t>
            </a:r>
            <a:r>
              <a:rPr spc="555" dirty="0"/>
              <a:t> </a:t>
            </a:r>
            <a:r>
              <a:rPr sz="3600" dirty="0"/>
              <a:t>(LCD)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7"/>
            <a:ext cx="7115809" cy="469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25095" indent="-274320">
              <a:lnSpc>
                <a:spcPct val="100000"/>
              </a:lnSpc>
              <a:spcBef>
                <a:spcPts val="9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It </a:t>
            </a:r>
            <a:r>
              <a:rPr sz="2200" dirty="0">
                <a:latin typeface="Century Schoolbook"/>
                <a:cs typeface="Century Schoolbook"/>
              </a:rPr>
              <a:t>is </a:t>
            </a:r>
            <a:r>
              <a:rPr sz="2200" spc="-5" dirty="0">
                <a:latin typeface="Century Schoolbook"/>
                <a:cs typeface="Century Schoolbook"/>
              </a:rPr>
              <a:t>used for a wide variety of inexpensive  applications ,from </a:t>
            </a:r>
            <a:r>
              <a:rPr sz="2200" spc="-10" dirty="0">
                <a:latin typeface="Century Schoolbook"/>
                <a:cs typeface="Century Schoolbook"/>
              </a:rPr>
              <a:t>digital watches </a:t>
            </a:r>
            <a:r>
              <a:rPr sz="2200" spc="-5" dirty="0">
                <a:latin typeface="Century Schoolbook"/>
                <a:cs typeface="Century Schoolbook"/>
              </a:rPr>
              <a:t>to children’s toys,  from pagers </a:t>
            </a:r>
            <a:r>
              <a:rPr sz="2200" spc="-10" dirty="0">
                <a:latin typeface="Century Schoolbook"/>
                <a:cs typeface="Century Schoolbook"/>
              </a:rPr>
              <a:t>and </a:t>
            </a:r>
            <a:r>
              <a:rPr sz="2200" spc="-5" dirty="0">
                <a:latin typeface="Century Schoolbook"/>
                <a:cs typeface="Century Schoolbook"/>
              </a:rPr>
              <a:t>cell phones to</a:t>
            </a:r>
            <a:r>
              <a:rPr sz="2200" spc="1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ATMs.</a:t>
            </a:r>
            <a:endParaRPr sz="22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The filters </a:t>
            </a:r>
            <a:r>
              <a:rPr sz="2200" spc="-10" dirty="0">
                <a:latin typeface="Century Schoolbook"/>
                <a:cs typeface="Century Schoolbook"/>
              </a:rPr>
              <a:t>are </a:t>
            </a:r>
            <a:r>
              <a:rPr sz="2200" spc="-5" dirty="0">
                <a:latin typeface="Century Schoolbook"/>
                <a:cs typeface="Century Schoolbook"/>
              </a:rPr>
              <a:t>set at a 90-degree </a:t>
            </a:r>
            <a:r>
              <a:rPr sz="2200" spc="-10" dirty="0">
                <a:latin typeface="Century Schoolbook"/>
                <a:cs typeface="Century Schoolbook"/>
              </a:rPr>
              <a:t>angle </a:t>
            </a:r>
            <a:r>
              <a:rPr sz="2200" spc="-5" dirty="0">
                <a:latin typeface="Century Schoolbook"/>
                <a:cs typeface="Century Schoolbook"/>
              </a:rPr>
              <a:t>to each</a:t>
            </a:r>
            <a:r>
              <a:rPr sz="2200" spc="5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other.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13081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When current is added,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crystals align to </a:t>
            </a:r>
            <a:r>
              <a:rPr sz="2200" spc="-10" dirty="0">
                <a:latin typeface="Century Schoolbook"/>
                <a:cs typeface="Century Schoolbook"/>
              </a:rPr>
              <a:t>the  </a:t>
            </a:r>
            <a:r>
              <a:rPr sz="2200" spc="-5" dirty="0">
                <a:latin typeface="Century Schoolbook"/>
                <a:cs typeface="Century Schoolbook"/>
              </a:rPr>
              <a:t>electric field, blocking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transmission of light. Not  all </a:t>
            </a:r>
            <a:r>
              <a:rPr sz="2200" spc="-10" dirty="0">
                <a:latin typeface="Century Schoolbook"/>
                <a:cs typeface="Century Schoolbook"/>
              </a:rPr>
              <a:t>LCD </a:t>
            </a:r>
            <a:r>
              <a:rPr sz="2200" spc="-5" dirty="0">
                <a:latin typeface="Century Schoolbook"/>
                <a:cs typeface="Century Schoolbook"/>
              </a:rPr>
              <a:t>panels </a:t>
            </a:r>
            <a:r>
              <a:rPr sz="2200" spc="-10" dirty="0">
                <a:latin typeface="Century Schoolbook"/>
                <a:cs typeface="Century Schoolbook"/>
              </a:rPr>
              <a:t>are </a:t>
            </a:r>
            <a:r>
              <a:rPr sz="2200" spc="-5" dirty="0">
                <a:latin typeface="Century Schoolbook"/>
                <a:cs typeface="Century Schoolbook"/>
              </a:rPr>
              <a:t>created</a:t>
            </a:r>
            <a:r>
              <a:rPr sz="220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equal.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8255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The greater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twist angle,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higher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contrast  and the more responsive the display is to changes in  current.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38735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The image is formed by an </a:t>
            </a:r>
            <a:r>
              <a:rPr sz="2200" spc="-10" dirty="0">
                <a:latin typeface="Century Schoolbook"/>
                <a:cs typeface="Century Schoolbook"/>
              </a:rPr>
              <a:t>array </a:t>
            </a:r>
            <a:r>
              <a:rPr sz="2200" spc="-5" dirty="0">
                <a:latin typeface="Century Schoolbook"/>
                <a:cs typeface="Century Schoolbook"/>
              </a:rPr>
              <a:t>of LCDs on a wire  </a:t>
            </a:r>
            <a:r>
              <a:rPr sz="2200" spc="-10" dirty="0">
                <a:latin typeface="Century Schoolbook"/>
                <a:cs typeface="Century Schoolbook"/>
              </a:rPr>
              <a:t>grid. </a:t>
            </a:r>
            <a:r>
              <a:rPr sz="2200" spc="-5" dirty="0">
                <a:latin typeface="Century Schoolbook"/>
                <a:cs typeface="Century Schoolbook"/>
              </a:rPr>
              <a:t>The result is a faster response </a:t>
            </a:r>
            <a:r>
              <a:rPr sz="2200" spc="-10" dirty="0">
                <a:latin typeface="Century Schoolbook"/>
                <a:cs typeface="Century Schoolbook"/>
              </a:rPr>
              <a:t>than the </a:t>
            </a:r>
            <a:r>
              <a:rPr sz="2200" spc="-5" dirty="0">
                <a:latin typeface="Century Schoolbook"/>
                <a:cs typeface="Century Schoolbook"/>
              </a:rPr>
              <a:t>passive  </a:t>
            </a:r>
            <a:r>
              <a:rPr sz="2200" spc="-10" dirty="0">
                <a:latin typeface="Century Schoolbook"/>
                <a:cs typeface="Century Schoolbook"/>
              </a:rPr>
              <a:t>array.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566" y="3338313"/>
            <a:ext cx="11231008" cy="65037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 descr="LCD TV at Rs 14000/piece | Flat Portable LCD TV, Flat Portable LCD  Television, Flat Portable Liquid Crystal Display TV, Flat Portable Liquid  Crystal Display Television, Portable Color TV - Poyam Book's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81285"/>
            <a:ext cx="6626225" cy="51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6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7633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4.3.3:</a:t>
            </a:r>
            <a:r>
              <a:rPr spc="5" dirty="0"/>
              <a:t>PLASMA </a:t>
            </a:r>
            <a:r>
              <a:rPr sz="3600" spc="10" dirty="0"/>
              <a:t>D</a:t>
            </a:r>
            <a:r>
              <a:rPr spc="10" dirty="0"/>
              <a:t>ISPLAY</a:t>
            </a:r>
            <a:r>
              <a:rPr spc="385" dirty="0"/>
              <a:t> </a:t>
            </a:r>
            <a:r>
              <a:rPr sz="3600" spc="5" dirty="0"/>
              <a:t>P</a:t>
            </a:r>
            <a:r>
              <a:rPr spc="5" dirty="0"/>
              <a:t>ANELS</a:t>
            </a:r>
            <a:r>
              <a:rPr sz="3600" spc="5" dirty="0"/>
              <a:t>(PDP)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278370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572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Plasma display panels(PDPs) </a:t>
            </a:r>
            <a:r>
              <a:rPr sz="2400" dirty="0">
                <a:latin typeface="Century Schoolbook"/>
                <a:cs typeface="Century Schoolbook"/>
              </a:rPr>
              <a:t>work </a:t>
            </a:r>
            <a:r>
              <a:rPr sz="2400" spc="-5" dirty="0">
                <a:latin typeface="Century Schoolbook"/>
                <a:cs typeface="Century Schoolbook"/>
              </a:rPr>
              <a:t>much </a:t>
            </a:r>
            <a:r>
              <a:rPr sz="2400" dirty="0">
                <a:latin typeface="Century Schoolbook"/>
                <a:cs typeface="Century Schoolbook"/>
              </a:rPr>
              <a:t>like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fluorescent </a:t>
            </a:r>
            <a:r>
              <a:rPr sz="2400" spc="-5" dirty="0">
                <a:latin typeface="Century Schoolbook"/>
                <a:cs typeface="Century Schoolbook"/>
              </a:rPr>
              <a:t>lights </a:t>
            </a:r>
            <a:r>
              <a:rPr sz="2400" dirty="0">
                <a:latin typeface="Century Schoolbook"/>
                <a:cs typeface="Century Schoolbook"/>
              </a:rPr>
              <a:t>found in </a:t>
            </a:r>
            <a:r>
              <a:rPr sz="2400" spc="-5" dirty="0">
                <a:latin typeface="Century Schoolbook"/>
                <a:cs typeface="Century Schoolbook"/>
              </a:rPr>
              <a:t>most </a:t>
            </a:r>
            <a:r>
              <a:rPr sz="2400" dirty="0">
                <a:latin typeface="Century Schoolbook"/>
                <a:cs typeface="Century Schoolbook"/>
              </a:rPr>
              <a:t>offices </a:t>
            </a:r>
            <a:r>
              <a:rPr sz="2400" spc="-5" dirty="0">
                <a:latin typeface="Century Schoolbook"/>
                <a:cs typeface="Century Schoolbook"/>
              </a:rPr>
              <a:t>by  energizing an </a:t>
            </a:r>
            <a:r>
              <a:rPr sz="2400" dirty="0">
                <a:latin typeface="Century Schoolbook"/>
                <a:cs typeface="Century Schoolbook"/>
              </a:rPr>
              <a:t>insert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gas.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Phosphor films </a:t>
            </a:r>
            <a:r>
              <a:rPr sz="2400" spc="-5" dirty="0">
                <a:latin typeface="Century Schoolbook"/>
                <a:cs typeface="Century Schoolbook"/>
              </a:rPr>
              <a:t>are </a:t>
            </a:r>
            <a:r>
              <a:rPr sz="2400" dirty="0">
                <a:latin typeface="Century Schoolbook"/>
                <a:cs typeface="Century Schoolbook"/>
              </a:rPr>
              <a:t>used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produce a color</a:t>
            </a:r>
            <a:r>
              <a:rPr sz="2400" spc="-19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image.</a:t>
            </a: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This technology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used to manufacture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very</a:t>
            </a:r>
            <a:endParaRPr sz="2400" dirty="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  <a:tabLst>
                <a:tab pos="1171575" algn="l"/>
              </a:tabLst>
            </a:pPr>
            <a:r>
              <a:rPr sz="2400" dirty="0">
                <a:latin typeface="Century Schoolbook"/>
                <a:cs typeface="Century Schoolbook"/>
              </a:rPr>
              <a:t>large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entury Schoolbook"/>
                <a:cs typeface="Century Schoolbook"/>
              </a:rPr>
              <a:t>FPDs.</a:t>
            </a:r>
          </a:p>
          <a:p>
            <a:pPr marL="287020" marR="41783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Like fluorescent </a:t>
            </a:r>
            <a:r>
              <a:rPr sz="2400" spc="-5" dirty="0">
                <a:latin typeface="Century Schoolbook"/>
                <a:cs typeface="Century Schoolbook"/>
              </a:rPr>
              <a:t>lights, </a:t>
            </a:r>
            <a:r>
              <a:rPr sz="2400" dirty="0">
                <a:latin typeface="Century Schoolbook"/>
                <a:cs typeface="Century Schoolbook"/>
              </a:rPr>
              <a:t>PDPs </a:t>
            </a:r>
            <a:r>
              <a:rPr sz="2400" spc="-5" dirty="0">
                <a:latin typeface="Century Schoolbook"/>
                <a:cs typeface="Century Schoolbook"/>
              </a:rPr>
              <a:t>are </a:t>
            </a:r>
            <a:r>
              <a:rPr sz="2400" dirty="0">
                <a:latin typeface="Century Schoolbook"/>
                <a:cs typeface="Century Schoolbook"/>
              </a:rPr>
              <a:t>relatively  </a:t>
            </a:r>
            <a:r>
              <a:rPr sz="2400" spc="-5" dirty="0">
                <a:latin typeface="Century Schoolbook"/>
                <a:cs typeface="Century Schoolbook"/>
              </a:rPr>
              <a:t>inexpensive to produce, but lower </a:t>
            </a:r>
            <a:r>
              <a:rPr sz="2400" dirty="0">
                <a:latin typeface="Century Schoolbook"/>
                <a:cs typeface="Century Schoolbook"/>
              </a:rPr>
              <a:t>contrast </a:t>
            </a:r>
            <a:r>
              <a:rPr sz="2400" spc="-5" dirty="0">
                <a:latin typeface="Century Schoolbook"/>
                <a:cs typeface="Century Schoolbook"/>
              </a:rPr>
              <a:t>and  brightness as </a:t>
            </a:r>
            <a:r>
              <a:rPr sz="2400" dirty="0">
                <a:latin typeface="Century Schoolbook"/>
                <a:cs typeface="Century Schoolbook"/>
              </a:rPr>
              <a:t>well </a:t>
            </a:r>
            <a:r>
              <a:rPr sz="2400" spc="-5" dirty="0">
                <a:latin typeface="Century Schoolbook"/>
                <a:cs typeface="Century Schoolbook"/>
              </a:rPr>
              <a:t>as higher </a:t>
            </a:r>
            <a:r>
              <a:rPr sz="2400" dirty="0">
                <a:latin typeface="Century Schoolbook"/>
                <a:cs typeface="Century Schoolbook"/>
              </a:rPr>
              <a:t>relative </a:t>
            </a:r>
            <a:r>
              <a:rPr sz="2400" spc="-5" dirty="0">
                <a:latin typeface="Century Schoolbook"/>
                <a:cs typeface="Century Schoolbook"/>
              </a:rPr>
              <a:t>power  consumption.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AutoShape 6" descr="Plasma display - Simple English Wikipedia, the free encyclopedia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8965" y="3821711"/>
            <a:ext cx="10830304" cy="63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6152" name="Picture 8" descr="https://image.slidesharecdn.com/plasmatvppt-140314091424-phpapp02/95/plasma-display-panel-3-638.jpg?cb=1394788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24"/>
            <a:ext cx="8153400" cy="612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68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7794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4.3.4:L</a:t>
            </a:r>
            <a:r>
              <a:rPr dirty="0"/>
              <a:t>IGHT </a:t>
            </a:r>
            <a:r>
              <a:rPr sz="3600" spc="15" dirty="0"/>
              <a:t>E</a:t>
            </a:r>
            <a:r>
              <a:rPr spc="15" dirty="0"/>
              <a:t>MITTING</a:t>
            </a:r>
            <a:r>
              <a:rPr spc="395" dirty="0"/>
              <a:t> </a:t>
            </a:r>
            <a:r>
              <a:rPr sz="3600" spc="5" dirty="0"/>
              <a:t>D</a:t>
            </a:r>
            <a:r>
              <a:rPr spc="5" dirty="0"/>
              <a:t>ISPLAY</a:t>
            </a:r>
            <a:r>
              <a:rPr sz="3600" spc="5" dirty="0"/>
              <a:t>(LED)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92321"/>
            <a:ext cx="7252334" cy="46475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206375" indent="-274320">
              <a:lnSpc>
                <a:spcPct val="90100"/>
              </a:lnSpc>
              <a:spcBef>
                <a:spcPts val="38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An LED display </a:t>
            </a:r>
            <a:r>
              <a:rPr sz="2400" dirty="0">
                <a:latin typeface="Century Schoolbook"/>
                <a:cs typeface="Century Schoolbook"/>
              </a:rPr>
              <a:t>is a flat </a:t>
            </a:r>
            <a:r>
              <a:rPr sz="2400" spc="-5" dirty="0">
                <a:latin typeface="Century Schoolbook"/>
                <a:cs typeface="Century Schoolbook"/>
              </a:rPr>
              <a:t>panel display, </a:t>
            </a:r>
            <a:r>
              <a:rPr sz="2400" dirty="0">
                <a:latin typeface="Century Schoolbook"/>
                <a:cs typeface="Century Schoolbook"/>
              </a:rPr>
              <a:t>which  uses </a:t>
            </a:r>
            <a:r>
              <a:rPr sz="2400" spc="-5" dirty="0">
                <a:latin typeface="Century Schoolbook"/>
                <a:cs typeface="Century Schoolbook"/>
              </a:rPr>
              <a:t>an array </a:t>
            </a:r>
            <a:r>
              <a:rPr sz="2400" dirty="0">
                <a:latin typeface="Century Schoolbook"/>
                <a:cs typeface="Century Schoolbook"/>
              </a:rPr>
              <a:t>of light-emitting </a:t>
            </a:r>
            <a:r>
              <a:rPr sz="2400" spc="-5" dirty="0">
                <a:latin typeface="Century Schoolbook"/>
                <a:cs typeface="Century Schoolbook"/>
              </a:rPr>
              <a:t>diodes as </a:t>
            </a:r>
            <a:r>
              <a:rPr sz="2400" dirty="0">
                <a:latin typeface="Century Schoolbook"/>
                <a:cs typeface="Century Schoolbook"/>
              </a:rPr>
              <a:t>a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video  display.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494030" indent="-274320">
              <a:lnSpc>
                <a:spcPct val="9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Using </a:t>
            </a:r>
            <a:r>
              <a:rPr sz="2400" spc="-5" dirty="0">
                <a:latin typeface="Century Schoolbook"/>
                <a:cs typeface="Century Schoolbook"/>
              </a:rPr>
              <a:t>LEDs typically gives </a:t>
            </a:r>
            <a:r>
              <a:rPr sz="2400" dirty="0">
                <a:latin typeface="Century Schoolbook"/>
                <a:cs typeface="Century Schoolbook"/>
              </a:rPr>
              <a:t>a TV a wider</a:t>
            </a:r>
            <a:r>
              <a:rPr sz="2400" spc="-15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color  </a:t>
            </a:r>
            <a:r>
              <a:rPr sz="2400" spc="-5" dirty="0">
                <a:latin typeface="Century Schoolbook"/>
                <a:cs typeface="Century Schoolbook"/>
              </a:rPr>
              <a:t>range,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longer </a:t>
            </a:r>
            <a:r>
              <a:rPr sz="2400" dirty="0">
                <a:latin typeface="Century Schoolbook"/>
                <a:cs typeface="Century Schoolbook"/>
              </a:rPr>
              <a:t>life,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lower </a:t>
            </a:r>
            <a:r>
              <a:rPr sz="2400" spc="-5" dirty="0">
                <a:latin typeface="Century Schoolbook"/>
                <a:cs typeface="Century Schoolbook"/>
              </a:rPr>
              <a:t>power  consumption.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180975" indent="-274320">
              <a:lnSpc>
                <a:spcPct val="9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light behind an LCD panel </a:t>
            </a:r>
            <a:r>
              <a:rPr sz="2400" dirty="0">
                <a:latin typeface="Century Schoolbook"/>
                <a:cs typeface="Century Schoolbook"/>
              </a:rPr>
              <a:t>is one of </a:t>
            </a:r>
            <a:r>
              <a:rPr sz="2400" spc="-5" dirty="0">
                <a:latin typeface="Century Schoolbook"/>
                <a:cs typeface="Century Schoolbook"/>
              </a:rPr>
              <a:t>two  major varieties. </a:t>
            </a:r>
            <a:r>
              <a:rPr sz="2400" dirty="0">
                <a:latin typeface="Century Schoolbook"/>
                <a:cs typeface="Century Schoolbook"/>
              </a:rPr>
              <a:t>The first is </a:t>
            </a:r>
            <a:r>
              <a:rPr sz="2400" spc="-10" dirty="0">
                <a:latin typeface="Century Schoolbook"/>
                <a:cs typeface="Century Schoolbook"/>
              </a:rPr>
              <a:t>CCFL </a:t>
            </a:r>
            <a:r>
              <a:rPr sz="2400" dirty="0">
                <a:latin typeface="Century Schoolbook"/>
                <a:cs typeface="Century Schoolbook"/>
              </a:rPr>
              <a:t>, a </a:t>
            </a:r>
            <a:r>
              <a:rPr sz="2400" spc="-5" dirty="0">
                <a:latin typeface="Century Schoolbook"/>
                <a:cs typeface="Century Schoolbook"/>
              </a:rPr>
              <a:t>technology  that’s </a:t>
            </a:r>
            <a:r>
              <a:rPr sz="2400" dirty="0">
                <a:latin typeface="Century Schoolbook"/>
                <a:cs typeface="Century Schoolbook"/>
              </a:rPr>
              <a:t>sort of like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fluorescent </a:t>
            </a:r>
            <a:r>
              <a:rPr sz="2400" spc="-5" dirty="0">
                <a:latin typeface="Century Schoolbook"/>
                <a:cs typeface="Century Schoolbook"/>
              </a:rPr>
              <a:t>bulbs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your  </a:t>
            </a:r>
            <a:r>
              <a:rPr sz="2400" dirty="0">
                <a:latin typeface="Century Schoolbook"/>
                <a:cs typeface="Century Schoolbook"/>
              </a:rPr>
              <a:t>home.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 other </a:t>
            </a:r>
            <a:r>
              <a:rPr sz="2400" spc="-5" dirty="0">
                <a:latin typeface="Century Schoolbook"/>
                <a:cs typeface="Century Schoolbook"/>
              </a:rPr>
              <a:t>type </a:t>
            </a:r>
            <a:r>
              <a:rPr sz="2400" dirty="0">
                <a:latin typeface="Century Schoolbook"/>
                <a:cs typeface="Century Schoolbook"/>
              </a:rPr>
              <a:t>is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LED.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ts val="2590"/>
              </a:lnSpc>
              <a:spcBef>
                <a:spcPts val="64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Some </a:t>
            </a:r>
            <a:r>
              <a:rPr sz="2400" spc="-5" dirty="0">
                <a:latin typeface="Century Schoolbook"/>
                <a:cs typeface="Century Schoolbook"/>
              </a:rPr>
              <a:t>TVs </a:t>
            </a:r>
            <a:r>
              <a:rPr sz="2400" dirty="0">
                <a:latin typeface="Century Schoolbook"/>
                <a:cs typeface="Century Schoolbook"/>
              </a:rPr>
              <a:t>have </a:t>
            </a:r>
            <a:r>
              <a:rPr sz="2400" spc="-5" dirty="0">
                <a:latin typeface="Century Schoolbook"/>
                <a:cs typeface="Century Schoolbook"/>
              </a:rPr>
              <a:t>LEDs </a:t>
            </a:r>
            <a:r>
              <a:rPr sz="2400" dirty="0">
                <a:latin typeface="Century Schoolbook"/>
                <a:cs typeface="Century Schoolbook"/>
              </a:rPr>
              <a:t>only </a:t>
            </a:r>
            <a:r>
              <a:rPr sz="2400" spc="-5" dirty="0">
                <a:latin typeface="Century Schoolbook"/>
                <a:cs typeface="Century Schoolbook"/>
              </a:rPr>
              <a:t>along the </a:t>
            </a:r>
            <a:r>
              <a:rPr sz="2400" dirty="0">
                <a:latin typeface="Century Schoolbook"/>
                <a:cs typeface="Century Schoolbook"/>
              </a:rPr>
              <a:t>edge ,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which  is less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desirable.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436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4.4:G</a:t>
            </a:r>
            <a:r>
              <a:rPr spc="5" dirty="0"/>
              <a:t>RAPHICS</a:t>
            </a:r>
            <a:r>
              <a:rPr spc="160" dirty="0"/>
              <a:t> </a:t>
            </a:r>
            <a:r>
              <a:rPr sz="3600" spc="10" dirty="0"/>
              <a:t>C</a:t>
            </a:r>
            <a:r>
              <a:rPr spc="10" dirty="0"/>
              <a:t>ARDS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043420" cy="281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Graphics </a:t>
            </a:r>
            <a:r>
              <a:rPr sz="2400" dirty="0">
                <a:latin typeface="Century Schoolbook"/>
                <a:cs typeface="Century Schoolbook"/>
              </a:rPr>
              <a:t>cards </a:t>
            </a:r>
            <a:r>
              <a:rPr sz="2400" spc="-5" dirty="0">
                <a:latin typeface="Century Schoolbook"/>
                <a:cs typeface="Century Schoolbook"/>
              </a:rPr>
              <a:t>also </a:t>
            </a:r>
            <a:r>
              <a:rPr sz="2400" dirty="0">
                <a:latin typeface="Century Schoolbook"/>
                <a:cs typeface="Century Schoolbook"/>
              </a:rPr>
              <a:t>known </a:t>
            </a:r>
            <a:r>
              <a:rPr sz="2400" spc="-5" dirty="0">
                <a:latin typeface="Century Schoolbook"/>
                <a:cs typeface="Century Schoolbook"/>
              </a:rPr>
              <a:t>as, video </a:t>
            </a:r>
            <a:r>
              <a:rPr sz="2400" dirty="0">
                <a:latin typeface="Century Schoolbook"/>
                <a:cs typeface="Century Schoolbook"/>
              </a:rPr>
              <a:t>cards or  </a:t>
            </a:r>
            <a:r>
              <a:rPr sz="2400" spc="-5" dirty="0">
                <a:latin typeface="Century Schoolbook"/>
                <a:cs typeface="Century Schoolbook"/>
              </a:rPr>
              <a:t>display adapter, </a:t>
            </a:r>
            <a:r>
              <a:rPr sz="2400" dirty="0">
                <a:latin typeface="Century Schoolbook"/>
                <a:cs typeface="Century Schoolbook"/>
              </a:rPr>
              <a:t>is a </a:t>
            </a:r>
            <a:r>
              <a:rPr sz="2400" spc="-5" dirty="0">
                <a:latin typeface="Century Schoolbook"/>
                <a:cs typeface="Century Schoolbook"/>
              </a:rPr>
              <a:t>device that interfaces </a:t>
            </a:r>
            <a:r>
              <a:rPr sz="2400" dirty="0">
                <a:latin typeface="Century Schoolbook"/>
                <a:cs typeface="Century Schoolbook"/>
              </a:rPr>
              <a:t>with 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computer </a:t>
            </a:r>
            <a:r>
              <a:rPr sz="2400" spc="-5" dirty="0">
                <a:latin typeface="Century Schoolbook"/>
                <a:cs typeface="Century Schoolbook"/>
              </a:rPr>
              <a:t>and the </a:t>
            </a:r>
            <a:r>
              <a:rPr sz="2400" dirty="0">
                <a:latin typeface="Century Schoolbook"/>
                <a:cs typeface="Century Schoolbook"/>
              </a:rPr>
              <a:t>monitor is </a:t>
            </a:r>
            <a:r>
              <a:rPr sz="2400" spc="-5" dirty="0">
                <a:latin typeface="Century Schoolbook"/>
                <a:cs typeface="Century Schoolbook"/>
              </a:rPr>
              <a:t>attached to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 video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adapter.</a:t>
            </a:r>
            <a:endParaRPr sz="2400">
              <a:latin typeface="Century Schoolbook"/>
              <a:cs typeface="Century Schoolbook"/>
            </a:endParaRPr>
          </a:p>
          <a:p>
            <a:pPr marL="12700" marR="1928495">
              <a:lnSpc>
                <a:spcPct val="120800"/>
              </a:lnSpc>
              <a:spcBef>
                <a:spcPts val="5"/>
              </a:spcBef>
            </a:pPr>
            <a:r>
              <a:rPr sz="2400" spc="-5" dirty="0">
                <a:latin typeface="Century Schoolbook"/>
                <a:cs typeface="Century Schoolbook"/>
              </a:rPr>
              <a:t>4.4.1:Components </a:t>
            </a:r>
            <a:r>
              <a:rPr sz="2400" dirty="0">
                <a:latin typeface="Century Schoolbook"/>
                <a:cs typeface="Century Schoolbook"/>
              </a:rPr>
              <a:t>of a </a:t>
            </a:r>
            <a:r>
              <a:rPr sz="2400" spc="-5" dirty="0">
                <a:latin typeface="Century Schoolbook"/>
                <a:cs typeface="Century Schoolbook"/>
              </a:rPr>
              <a:t>graphic </a:t>
            </a:r>
            <a:r>
              <a:rPr sz="2400" dirty="0">
                <a:latin typeface="Century Schoolbook"/>
                <a:cs typeface="Century Schoolbook"/>
              </a:rPr>
              <a:t>cards  </a:t>
            </a:r>
            <a:r>
              <a:rPr sz="2400" spc="-5" dirty="0">
                <a:latin typeface="Century Schoolbook"/>
                <a:cs typeface="Century Schoolbook"/>
              </a:rPr>
              <a:t>4.4.2:Video Display </a:t>
            </a:r>
            <a:r>
              <a:rPr sz="2400" dirty="0">
                <a:latin typeface="Century Schoolbook"/>
                <a:cs typeface="Century Schoolbook"/>
              </a:rPr>
              <a:t>Standards  </a:t>
            </a:r>
            <a:r>
              <a:rPr sz="2400" spc="-5" dirty="0">
                <a:latin typeface="Century Schoolbook"/>
                <a:cs typeface="Century Schoolbook"/>
              </a:rPr>
              <a:t>4.4.3:Accelerated graphics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Port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4.4.1:C</a:t>
            </a:r>
            <a:r>
              <a:rPr spc="10" dirty="0"/>
              <a:t>OMPONENTS </a:t>
            </a:r>
            <a:r>
              <a:rPr spc="20" dirty="0"/>
              <a:t>OF A GRAPHIC</a:t>
            </a:r>
            <a:r>
              <a:rPr spc="685" dirty="0"/>
              <a:t> </a:t>
            </a:r>
            <a:r>
              <a:rPr spc="15" dirty="0"/>
              <a:t>CARDS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487657"/>
            <a:ext cx="8207375" cy="59524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7857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400" dirty="0">
                <a:latin typeface="Century Schoolbook"/>
                <a:cs typeface="Century Schoolbook"/>
              </a:rPr>
              <a:t>The </a:t>
            </a:r>
            <a:r>
              <a:rPr sz="1400" spc="-5" dirty="0">
                <a:latin typeface="Century Schoolbook"/>
                <a:cs typeface="Century Schoolbook"/>
              </a:rPr>
              <a:t>modern </a:t>
            </a:r>
            <a:r>
              <a:rPr sz="1400" dirty="0">
                <a:latin typeface="Century Schoolbook"/>
                <a:cs typeface="Century Schoolbook"/>
              </a:rPr>
              <a:t>PC </a:t>
            </a:r>
            <a:r>
              <a:rPr sz="1400" spc="-5" dirty="0">
                <a:latin typeface="Century Schoolbook"/>
                <a:cs typeface="Century Schoolbook"/>
              </a:rPr>
              <a:t>graphics </a:t>
            </a:r>
            <a:r>
              <a:rPr sz="1400" dirty="0">
                <a:latin typeface="Century Schoolbook"/>
                <a:cs typeface="Century Schoolbook"/>
              </a:rPr>
              <a:t>card consists of four main</a:t>
            </a:r>
            <a:r>
              <a:rPr sz="1400" spc="-140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Components</a:t>
            </a:r>
            <a:endParaRPr sz="1400">
              <a:latin typeface="Century Schoolbook"/>
              <a:cs typeface="Century Schoolbook"/>
            </a:endParaRPr>
          </a:p>
          <a:p>
            <a:pPr marL="287020" marR="75565" indent="-27432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Century Schoolbook"/>
                <a:cs typeface="Century Schoolbook"/>
              </a:rPr>
              <a:t>1)The graphics </a:t>
            </a:r>
            <a:r>
              <a:rPr sz="1400" dirty="0">
                <a:latin typeface="Century Schoolbook"/>
                <a:cs typeface="Century Schoolbook"/>
              </a:rPr>
              <a:t>processor </a:t>
            </a:r>
            <a:r>
              <a:rPr sz="1400" spc="-5" dirty="0">
                <a:latin typeface="Century Schoolbook"/>
                <a:cs typeface="Century Schoolbook"/>
              </a:rPr>
              <a:t>unit(GPU) </a:t>
            </a:r>
            <a:r>
              <a:rPr sz="1400" dirty="0">
                <a:latin typeface="Century Schoolbook"/>
                <a:cs typeface="Century Schoolbook"/>
              </a:rPr>
              <a:t>– it is </a:t>
            </a:r>
            <a:r>
              <a:rPr sz="1400" spc="-5" dirty="0">
                <a:latin typeface="Century Schoolbook"/>
                <a:cs typeface="Century Schoolbook"/>
              </a:rPr>
              <a:t>also occasionally </a:t>
            </a:r>
            <a:r>
              <a:rPr sz="1400" dirty="0">
                <a:latin typeface="Century Schoolbook"/>
                <a:cs typeface="Century Schoolbook"/>
              </a:rPr>
              <a:t>called </a:t>
            </a:r>
            <a:r>
              <a:rPr sz="1400" spc="-5" dirty="0">
                <a:latin typeface="Century Schoolbook"/>
                <a:cs typeface="Century Schoolbook"/>
              </a:rPr>
              <a:t>visual </a:t>
            </a:r>
            <a:r>
              <a:rPr sz="1400" dirty="0">
                <a:latin typeface="Century Schoolbook"/>
                <a:cs typeface="Century Schoolbook"/>
              </a:rPr>
              <a:t>processing </a:t>
            </a:r>
            <a:r>
              <a:rPr sz="1400" spc="-5" dirty="0">
                <a:latin typeface="Century Schoolbook"/>
                <a:cs typeface="Century Schoolbook"/>
              </a:rPr>
              <a:t>unit, </a:t>
            </a:r>
            <a:r>
              <a:rPr sz="1400" dirty="0">
                <a:latin typeface="Century Schoolbook"/>
                <a:cs typeface="Century Schoolbook"/>
              </a:rPr>
              <a:t>is a  specialized electronic circuit </a:t>
            </a:r>
            <a:r>
              <a:rPr sz="1400" spc="-5" dirty="0">
                <a:latin typeface="Century Schoolbook"/>
                <a:cs typeface="Century Schoolbook"/>
              </a:rPr>
              <a:t>designed </a:t>
            </a:r>
            <a:r>
              <a:rPr sz="1400" dirty="0">
                <a:latin typeface="Century Schoolbook"/>
                <a:cs typeface="Century Schoolbook"/>
              </a:rPr>
              <a:t>to rapidly </a:t>
            </a:r>
            <a:r>
              <a:rPr sz="1400" spc="-5" dirty="0">
                <a:latin typeface="Century Schoolbook"/>
                <a:cs typeface="Century Schoolbook"/>
              </a:rPr>
              <a:t>manipulate and </a:t>
            </a:r>
            <a:r>
              <a:rPr sz="1400" dirty="0">
                <a:latin typeface="Century Schoolbook"/>
                <a:cs typeface="Century Schoolbook"/>
              </a:rPr>
              <a:t>alter memory to accelerate</a:t>
            </a:r>
            <a:r>
              <a:rPr sz="1400" spc="-240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the  </a:t>
            </a:r>
            <a:r>
              <a:rPr sz="1400" dirty="0">
                <a:latin typeface="Century Schoolbook"/>
                <a:cs typeface="Century Schoolbook"/>
              </a:rPr>
              <a:t>creation of images in a frame</a:t>
            </a:r>
            <a:r>
              <a:rPr sz="1400" spc="-130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buffer.</a:t>
            </a:r>
            <a:endParaRPr sz="1400">
              <a:latin typeface="Century Schoolbook"/>
              <a:cs typeface="Century Schoolbook"/>
            </a:endParaRPr>
          </a:p>
          <a:p>
            <a:pPr marL="287020" marR="20955" indent="-27432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Century Schoolbook"/>
                <a:cs typeface="Century Schoolbook"/>
              </a:rPr>
              <a:t>- </a:t>
            </a:r>
            <a:r>
              <a:rPr sz="1400" spc="-5" dirty="0">
                <a:latin typeface="Century Schoolbook"/>
                <a:cs typeface="Century Schoolbook"/>
              </a:rPr>
              <a:t>The </a:t>
            </a:r>
            <a:r>
              <a:rPr sz="1400" dirty="0">
                <a:latin typeface="Century Schoolbook"/>
                <a:cs typeface="Century Schoolbook"/>
              </a:rPr>
              <a:t>team GPU is </a:t>
            </a:r>
            <a:r>
              <a:rPr sz="1400" spc="-5" dirty="0">
                <a:latin typeface="Century Schoolbook"/>
                <a:cs typeface="Century Schoolbook"/>
              </a:rPr>
              <a:t>the </a:t>
            </a:r>
            <a:r>
              <a:rPr sz="1400" dirty="0">
                <a:latin typeface="Century Schoolbook"/>
                <a:cs typeface="Century Schoolbook"/>
              </a:rPr>
              <a:t>most powerful class </a:t>
            </a:r>
            <a:r>
              <a:rPr sz="1400" spc="-5" dirty="0">
                <a:latin typeface="Century Schoolbook"/>
                <a:cs typeface="Century Schoolbook"/>
              </a:rPr>
              <a:t>typically </a:t>
            </a:r>
            <a:r>
              <a:rPr sz="1400" dirty="0">
                <a:latin typeface="Century Schoolbook"/>
                <a:cs typeface="Century Schoolbook"/>
              </a:rPr>
              <a:t>interface with </a:t>
            </a:r>
            <a:r>
              <a:rPr sz="1400" spc="-5" dirty="0">
                <a:latin typeface="Century Schoolbook"/>
                <a:cs typeface="Century Schoolbook"/>
              </a:rPr>
              <a:t>the motherboard by means </a:t>
            </a:r>
            <a:r>
              <a:rPr sz="1400" dirty="0">
                <a:latin typeface="Century Schoolbook"/>
                <a:cs typeface="Century Schoolbook"/>
              </a:rPr>
              <a:t>of </a:t>
            </a:r>
            <a:r>
              <a:rPr sz="1400" spc="-5" dirty="0">
                <a:latin typeface="Century Schoolbook"/>
                <a:cs typeface="Century Schoolbook"/>
              </a:rPr>
              <a:t>an  expansion </a:t>
            </a:r>
            <a:r>
              <a:rPr sz="1400" dirty="0">
                <a:latin typeface="Century Schoolbook"/>
                <a:cs typeface="Century Schoolbook"/>
              </a:rPr>
              <a:t>slot </a:t>
            </a:r>
            <a:r>
              <a:rPr sz="1400" spc="-5" dirty="0">
                <a:latin typeface="Century Schoolbook"/>
                <a:cs typeface="Century Schoolbook"/>
              </a:rPr>
              <a:t>such as PCI</a:t>
            </a:r>
            <a:r>
              <a:rPr sz="1400" spc="-65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Express.</a:t>
            </a:r>
            <a:endParaRPr sz="1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latin typeface="Century Schoolbook"/>
                <a:cs typeface="Century Schoolbook"/>
              </a:rPr>
              <a:t>2)The video </a:t>
            </a:r>
            <a:r>
              <a:rPr sz="1400" dirty="0">
                <a:latin typeface="Century Schoolbook"/>
                <a:cs typeface="Century Schoolbook"/>
              </a:rPr>
              <a:t>memory – </a:t>
            </a:r>
            <a:r>
              <a:rPr sz="1400" spc="-5" dirty="0">
                <a:latin typeface="Century Schoolbook"/>
                <a:cs typeface="Century Schoolbook"/>
              </a:rPr>
              <a:t>the </a:t>
            </a:r>
            <a:r>
              <a:rPr sz="1400" dirty="0">
                <a:latin typeface="Century Schoolbook"/>
                <a:cs typeface="Century Schoolbook"/>
              </a:rPr>
              <a:t>memory </a:t>
            </a:r>
            <a:r>
              <a:rPr sz="1400" spc="-5" dirty="0">
                <a:latin typeface="Century Schoolbook"/>
                <a:cs typeface="Century Schoolbook"/>
              </a:rPr>
              <a:t>that </a:t>
            </a:r>
            <a:r>
              <a:rPr sz="1400" dirty="0">
                <a:latin typeface="Century Schoolbook"/>
                <a:cs typeface="Century Schoolbook"/>
              </a:rPr>
              <a:t>holds </a:t>
            </a:r>
            <a:r>
              <a:rPr sz="1400" spc="-5" dirty="0">
                <a:latin typeface="Century Schoolbook"/>
                <a:cs typeface="Century Schoolbook"/>
              </a:rPr>
              <a:t>the video </a:t>
            </a:r>
            <a:r>
              <a:rPr sz="1400" dirty="0">
                <a:latin typeface="Century Schoolbook"/>
                <a:cs typeface="Century Schoolbook"/>
              </a:rPr>
              <a:t>image is </a:t>
            </a:r>
            <a:r>
              <a:rPr sz="1400" spc="-5" dirty="0">
                <a:latin typeface="Century Schoolbook"/>
                <a:cs typeface="Century Schoolbook"/>
              </a:rPr>
              <a:t>also </a:t>
            </a:r>
            <a:r>
              <a:rPr sz="1400" dirty="0">
                <a:latin typeface="Century Schoolbook"/>
                <a:cs typeface="Century Schoolbook"/>
              </a:rPr>
              <a:t>referred to </a:t>
            </a:r>
            <a:r>
              <a:rPr sz="1400" spc="-5" dirty="0">
                <a:latin typeface="Century Schoolbook"/>
                <a:cs typeface="Century Schoolbook"/>
              </a:rPr>
              <a:t>as the </a:t>
            </a:r>
            <a:r>
              <a:rPr sz="1400" dirty="0">
                <a:latin typeface="Century Schoolbook"/>
                <a:cs typeface="Century Schoolbook"/>
              </a:rPr>
              <a:t>frame buffer  </a:t>
            </a:r>
            <a:r>
              <a:rPr sz="1400" spc="-5" dirty="0">
                <a:latin typeface="Century Schoolbook"/>
                <a:cs typeface="Century Schoolbook"/>
              </a:rPr>
              <a:t>and </a:t>
            </a:r>
            <a:r>
              <a:rPr sz="1400" dirty="0">
                <a:latin typeface="Century Schoolbook"/>
                <a:cs typeface="Century Schoolbook"/>
              </a:rPr>
              <a:t>is </a:t>
            </a:r>
            <a:r>
              <a:rPr sz="1400" spc="-5" dirty="0">
                <a:latin typeface="Century Schoolbook"/>
                <a:cs typeface="Century Schoolbook"/>
              </a:rPr>
              <a:t>usually </a:t>
            </a:r>
            <a:r>
              <a:rPr sz="1400" dirty="0">
                <a:latin typeface="Century Schoolbook"/>
                <a:cs typeface="Century Schoolbook"/>
              </a:rPr>
              <a:t>implemented on </a:t>
            </a:r>
            <a:r>
              <a:rPr sz="1400" spc="-5" dirty="0">
                <a:latin typeface="Century Schoolbook"/>
                <a:cs typeface="Century Schoolbook"/>
              </a:rPr>
              <a:t>the graphics </a:t>
            </a:r>
            <a:r>
              <a:rPr sz="1400" dirty="0">
                <a:latin typeface="Century Schoolbook"/>
                <a:cs typeface="Century Schoolbook"/>
              </a:rPr>
              <a:t>card</a:t>
            </a:r>
            <a:r>
              <a:rPr sz="1400" spc="-150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itself.</a:t>
            </a:r>
            <a:endParaRPr sz="1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7857"/>
              <a:buChar char="-"/>
              <a:tabLst>
                <a:tab pos="286385" algn="l"/>
                <a:tab pos="287020" algn="l"/>
              </a:tabLst>
            </a:pPr>
            <a:r>
              <a:rPr sz="1400" spc="-5" dirty="0">
                <a:latin typeface="Century Schoolbook"/>
                <a:cs typeface="Century Schoolbook"/>
              </a:rPr>
              <a:t>The </a:t>
            </a:r>
            <a:r>
              <a:rPr sz="1400" dirty="0">
                <a:latin typeface="Century Schoolbook"/>
                <a:cs typeface="Century Schoolbook"/>
              </a:rPr>
              <a:t>following </a:t>
            </a:r>
            <a:r>
              <a:rPr sz="1400" spc="-5" dirty="0">
                <a:latin typeface="Century Schoolbook"/>
                <a:cs typeface="Century Schoolbook"/>
              </a:rPr>
              <a:t>are </a:t>
            </a:r>
            <a:r>
              <a:rPr sz="1400" dirty="0">
                <a:latin typeface="Century Schoolbook"/>
                <a:cs typeface="Century Schoolbook"/>
              </a:rPr>
              <a:t>six </a:t>
            </a:r>
            <a:r>
              <a:rPr sz="1400" spc="-5" dirty="0">
                <a:latin typeface="Century Schoolbook"/>
                <a:cs typeface="Century Schoolbook"/>
              </a:rPr>
              <a:t>popular </a:t>
            </a:r>
            <a:r>
              <a:rPr sz="1400" dirty="0">
                <a:latin typeface="Century Schoolbook"/>
                <a:cs typeface="Century Schoolbook"/>
              </a:rPr>
              <a:t>types of</a:t>
            </a:r>
            <a:r>
              <a:rPr sz="1400" spc="-150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memory.</a:t>
            </a:r>
            <a:endParaRPr sz="1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FE8537"/>
              </a:buClr>
              <a:buSzPct val="78571"/>
              <a:buChar char="-"/>
              <a:tabLst>
                <a:tab pos="652780" algn="l"/>
                <a:tab pos="653415" algn="l"/>
              </a:tabLst>
            </a:pPr>
            <a:r>
              <a:rPr sz="1400" dirty="0">
                <a:latin typeface="Century Schoolbook"/>
                <a:cs typeface="Century Schoolbook"/>
              </a:rPr>
              <a:t>- </a:t>
            </a:r>
            <a:r>
              <a:rPr sz="1400" spc="-5" dirty="0">
                <a:latin typeface="Century Schoolbook"/>
                <a:cs typeface="Century Schoolbook"/>
              </a:rPr>
              <a:t>VRAM </a:t>
            </a:r>
            <a:r>
              <a:rPr sz="1400" dirty="0">
                <a:latin typeface="Century Schoolbook"/>
                <a:cs typeface="Century Schoolbook"/>
              </a:rPr>
              <a:t>(video</a:t>
            </a:r>
            <a:r>
              <a:rPr sz="1400" spc="-30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RAM)</a:t>
            </a:r>
            <a:endParaRPr sz="1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FE8537"/>
              </a:buClr>
              <a:buSzPct val="78571"/>
              <a:buChar char="-"/>
              <a:tabLst>
                <a:tab pos="652780" algn="l"/>
                <a:tab pos="653415" algn="l"/>
              </a:tabLst>
            </a:pPr>
            <a:r>
              <a:rPr sz="1400" dirty="0">
                <a:latin typeface="Century Schoolbook"/>
                <a:cs typeface="Century Schoolbook"/>
              </a:rPr>
              <a:t>- WRAM(windows</a:t>
            </a:r>
            <a:r>
              <a:rPr sz="1400" spc="-45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RAM)</a:t>
            </a:r>
            <a:endParaRPr sz="1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340"/>
              </a:spcBef>
              <a:buClr>
                <a:srgbClr val="FE8537"/>
              </a:buClr>
              <a:buSzPct val="78571"/>
              <a:buChar char="-"/>
              <a:tabLst>
                <a:tab pos="652780" algn="l"/>
                <a:tab pos="653415" algn="l"/>
              </a:tabLst>
            </a:pPr>
            <a:r>
              <a:rPr sz="1400" dirty="0">
                <a:latin typeface="Century Schoolbook"/>
                <a:cs typeface="Century Schoolbook"/>
              </a:rPr>
              <a:t>- EDO</a:t>
            </a:r>
            <a:r>
              <a:rPr sz="1400" spc="-25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RAM</a:t>
            </a:r>
            <a:endParaRPr sz="1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FE8537"/>
              </a:buClr>
              <a:buSzPct val="78571"/>
              <a:buChar char="-"/>
              <a:tabLst>
                <a:tab pos="652780" algn="l"/>
                <a:tab pos="653415" algn="l"/>
              </a:tabLst>
            </a:pPr>
            <a:r>
              <a:rPr sz="1400" dirty="0">
                <a:latin typeface="Century Schoolbook"/>
                <a:cs typeface="Century Schoolbook"/>
              </a:rPr>
              <a:t>-</a:t>
            </a:r>
            <a:r>
              <a:rPr sz="1400" spc="-105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SDRAM</a:t>
            </a:r>
            <a:endParaRPr sz="1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FE8537"/>
              </a:buClr>
              <a:buSzPct val="78571"/>
              <a:buChar char="-"/>
              <a:tabLst>
                <a:tab pos="652780" algn="l"/>
                <a:tab pos="653415" algn="l"/>
              </a:tabLst>
            </a:pPr>
            <a:r>
              <a:rPr sz="1400" dirty="0">
                <a:latin typeface="Century Schoolbook"/>
                <a:cs typeface="Century Schoolbook"/>
              </a:rPr>
              <a:t>-</a:t>
            </a:r>
            <a:r>
              <a:rPr sz="1400" spc="-105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SGRAM</a:t>
            </a:r>
            <a:endParaRPr sz="1400">
              <a:latin typeface="Century Schoolbook"/>
              <a:cs typeface="Century Schoolbook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FE8537"/>
              </a:buClr>
              <a:buSzPct val="78571"/>
              <a:buChar char="-"/>
              <a:tabLst>
                <a:tab pos="652780" algn="l"/>
                <a:tab pos="653415" algn="l"/>
              </a:tabLst>
            </a:pPr>
            <a:r>
              <a:rPr sz="1400" spc="-5" dirty="0">
                <a:latin typeface="Century Schoolbook"/>
                <a:cs typeface="Century Schoolbook"/>
              </a:rPr>
              <a:t>-DRDRAM</a:t>
            </a:r>
            <a:endParaRPr sz="1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Century Schoolbook"/>
                <a:cs typeface="Century Schoolbook"/>
              </a:rPr>
              <a:t>3)The random </a:t>
            </a:r>
            <a:r>
              <a:rPr sz="1400" dirty="0">
                <a:latin typeface="Century Schoolbook"/>
                <a:cs typeface="Century Schoolbook"/>
              </a:rPr>
              <a:t>access memory </a:t>
            </a:r>
            <a:r>
              <a:rPr sz="1400" spc="-5" dirty="0">
                <a:latin typeface="Century Schoolbook"/>
                <a:cs typeface="Century Schoolbook"/>
              </a:rPr>
              <a:t>digital-to-analogue </a:t>
            </a:r>
            <a:r>
              <a:rPr sz="1400" dirty="0">
                <a:latin typeface="Century Schoolbook"/>
                <a:cs typeface="Century Schoolbook"/>
              </a:rPr>
              <a:t>converter </a:t>
            </a:r>
            <a:r>
              <a:rPr sz="1400" spc="-5" dirty="0">
                <a:latin typeface="Century Schoolbook"/>
                <a:cs typeface="Century Schoolbook"/>
              </a:rPr>
              <a:t>(RAMDAC) </a:t>
            </a:r>
            <a:r>
              <a:rPr sz="1400" dirty="0">
                <a:latin typeface="Century Schoolbook"/>
                <a:cs typeface="Century Schoolbook"/>
              </a:rPr>
              <a:t>– </a:t>
            </a:r>
            <a:r>
              <a:rPr sz="1400" spc="-5" dirty="0">
                <a:latin typeface="Century Schoolbook"/>
                <a:cs typeface="Century Schoolbook"/>
              </a:rPr>
              <a:t>the </a:t>
            </a:r>
            <a:r>
              <a:rPr sz="1400" dirty="0">
                <a:latin typeface="Century Schoolbook"/>
                <a:cs typeface="Century Schoolbook"/>
              </a:rPr>
              <a:t>computer </a:t>
            </a:r>
            <a:r>
              <a:rPr sz="1400" spc="-5" dirty="0">
                <a:latin typeface="Century Schoolbook"/>
                <a:cs typeface="Century Schoolbook"/>
              </a:rPr>
              <a:t>data </a:t>
            </a:r>
            <a:r>
              <a:rPr sz="1400" dirty="0">
                <a:latin typeface="Century Schoolbook"/>
                <a:cs typeface="Century Schoolbook"/>
              </a:rPr>
              <a:t>is</a:t>
            </a:r>
            <a:r>
              <a:rPr sz="1400" spc="-135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in</a:t>
            </a:r>
            <a:endParaRPr sz="1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entury Schoolbook"/>
                <a:cs typeface="Century Schoolbook"/>
              </a:rPr>
              <a:t>form of </a:t>
            </a:r>
            <a:r>
              <a:rPr sz="1400" spc="-5" dirty="0">
                <a:latin typeface="Century Schoolbook"/>
                <a:cs typeface="Century Schoolbook"/>
              </a:rPr>
              <a:t>digital </a:t>
            </a:r>
            <a:r>
              <a:rPr sz="1400" dirty="0">
                <a:latin typeface="Century Schoolbook"/>
                <a:cs typeface="Century Schoolbook"/>
              </a:rPr>
              <a:t>while monitor work on </a:t>
            </a:r>
            <a:r>
              <a:rPr sz="1400" spc="-5" dirty="0">
                <a:latin typeface="Century Schoolbook"/>
                <a:cs typeface="Century Schoolbook"/>
              </a:rPr>
              <a:t>analog</a:t>
            </a:r>
            <a:r>
              <a:rPr sz="1400" spc="-200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data</a:t>
            </a:r>
            <a:endParaRPr sz="1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7857"/>
              <a:buChar char="-"/>
              <a:tabLst>
                <a:tab pos="286385" algn="l"/>
                <a:tab pos="287020" algn="l"/>
              </a:tabLst>
            </a:pPr>
            <a:r>
              <a:rPr sz="1400" spc="-5" dirty="0">
                <a:latin typeface="Century Schoolbook"/>
                <a:cs typeface="Century Schoolbook"/>
              </a:rPr>
              <a:t>The </a:t>
            </a:r>
            <a:r>
              <a:rPr sz="1400" dirty="0">
                <a:latin typeface="Century Schoolbook"/>
                <a:cs typeface="Century Schoolbook"/>
              </a:rPr>
              <a:t>device </a:t>
            </a:r>
            <a:r>
              <a:rPr sz="1400" spc="-5" dirty="0">
                <a:latin typeface="Century Schoolbook"/>
                <a:cs typeface="Century Schoolbook"/>
              </a:rPr>
              <a:t>that </a:t>
            </a:r>
            <a:r>
              <a:rPr sz="1400" dirty="0">
                <a:latin typeface="Century Schoolbook"/>
                <a:cs typeface="Century Schoolbook"/>
              </a:rPr>
              <a:t>does </a:t>
            </a:r>
            <a:r>
              <a:rPr sz="1400" spc="-5" dirty="0">
                <a:latin typeface="Century Schoolbook"/>
                <a:cs typeface="Century Schoolbook"/>
              </a:rPr>
              <a:t>this </a:t>
            </a:r>
            <a:r>
              <a:rPr sz="1400" dirty="0">
                <a:latin typeface="Century Schoolbook"/>
                <a:cs typeface="Century Schoolbook"/>
              </a:rPr>
              <a:t>is called </a:t>
            </a:r>
            <a:r>
              <a:rPr sz="1400" spc="-5" dirty="0">
                <a:latin typeface="Century Schoolbook"/>
                <a:cs typeface="Century Schoolbook"/>
              </a:rPr>
              <a:t>the</a:t>
            </a:r>
            <a:r>
              <a:rPr sz="1400" spc="-130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RAMDAC.</a:t>
            </a:r>
            <a:endParaRPr sz="1400">
              <a:latin typeface="Century Schoolbook"/>
              <a:cs typeface="Century Schoolbook"/>
            </a:endParaRPr>
          </a:p>
          <a:p>
            <a:pPr marL="287020" marR="6985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7857"/>
              <a:buChar char="-"/>
              <a:tabLst>
                <a:tab pos="286385" algn="l"/>
                <a:tab pos="287020" algn="l"/>
              </a:tabLst>
            </a:pPr>
            <a:r>
              <a:rPr sz="1400" dirty="0">
                <a:latin typeface="Century Schoolbook"/>
                <a:cs typeface="Century Schoolbook"/>
              </a:rPr>
              <a:t>- it is to reads </a:t>
            </a:r>
            <a:r>
              <a:rPr sz="1400" spc="-5" dirty="0">
                <a:latin typeface="Century Schoolbook"/>
                <a:cs typeface="Century Schoolbook"/>
              </a:rPr>
              <a:t>the </a:t>
            </a:r>
            <a:r>
              <a:rPr sz="1400" dirty="0">
                <a:latin typeface="Century Schoolbook"/>
                <a:cs typeface="Century Schoolbook"/>
              </a:rPr>
              <a:t>information on </a:t>
            </a:r>
            <a:r>
              <a:rPr sz="1400" spc="-5" dirty="0">
                <a:latin typeface="Century Schoolbook"/>
                <a:cs typeface="Century Schoolbook"/>
              </a:rPr>
              <a:t>video </a:t>
            </a:r>
            <a:r>
              <a:rPr sz="1400" dirty="0">
                <a:latin typeface="Century Schoolbook"/>
                <a:cs typeface="Century Schoolbook"/>
              </a:rPr>
              <a:t>memory, converts </a:t>
            </a:r>
            <a:r>
              <a:rPr sz="1400" spc="-5" dirty="0">
                <a:latin typeface="Century Schoolbook"/>
                <a:cs typeface="Century Schoolbook"/>
              </a:rPr>
              <a:t>this </a:t>
            </a:r>
            <a:r>
              <a:rPr sz="1400" dirty="0">
                <a:latin typeface="Century Schoolbook"/>
                <a:cs typeface="Century Schoolbook"/>
              </a:rPr>
              <a:t>information </a:t>
            </a:r>
            <a:r>
              <a:rPr sz="1400" spc="-5" dirty="0">
                <a:latin typeface="Century Schoolbook"/>
                <a:cs typeface="Century Schoolbook"/>
              </a:rPr>
              <a:t>and </a:t>
            </a:r>
            <a:r>
              <a:rPr sz="1400" dirty="0">
                <a:latin typeface="Century Schoolbook"/>
                <a:cs typeface="Century Schoolbook"/>
              </a:rPr>
              <a:t>sends it over</a:t>
            </a:r>
            <a:r>
              <a:rPr sz="1400" spc="-245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the  video </a:t>
            </a:r>
            <a:r>
              <a:rPr sz="1400" dirty="0">
                <a:latin typeface="Century Schoolbook"/>
                <a:cs typeface="Century Schoolbook"/>
              </a:rPr>
              <a:t>cable to </a:t>
            </a:r>
            <a:r>
              <a:rPr sz="1400" spc="-5" dirty="0">
                <a:latin typeface="Century Schoolbook"/>
                <a:cs typeface="Century Schoolbook"/>
              </a:rPr>
              <a:t>the</a:t>
            </a:r>
            <a:r>
              <a:rPr sz="1400" spc="-70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monitor.</a:t>
            </a:r>
            <a:endParaRPr sz="1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Century Schoolbook"/>
                <a:cs typeface="Century Schoolbook"/>
              </a:rPr>
              <a:t>4)The driver </a:t>
            </a:r>
            <a:r>
              <a:rPr sz="1400" dirty="0">
                <a:latin typeface="Century Schoolbook"/>
                <a:cs typeface="Century Schoolbook"/>
              </a:rPr>
              <a:t>software- A </a:t>
            </a:r>
            <a:r>
              <a:rPr sz="1400" spc="-5" dirty="0">
                <a:latin typeface="Century Schoolbook"/>
                <a:cs typeface="Century Schoolbook"/>
              </a:rPr>
              <a:t>modern graphics </a:t>
            </a:r>
            <a:r>
              <a:rPr sz="1400" dirty="0">
                <a:latin typeface="Century Schoolbook"/>
                <a:cs typeface="Century Schoolbook"/>
              </a:rPr>
              <a:t>cards </a:t>
            </a:r>
            <a:r>
              <a:rPr sz="1400" spc="-5" dirty="0">
                <a:latin typeface="Century Schoolbook"/>
                <a:cs typeface="Century Schoolbook"/>
              </a:rPr>
              <a:t>driver </a:t>
            </a:r>
            <a:r>
              <a:rPr sz="1400" dirty="0">
                <a:latin typeface="Century Schoolbook"/>
                <a:cs typeface="Century Schoolbook"/>
              </a:rPr>
              <a:t>software is </a:t>
            </a:r>
            <a:r>
              <a:rPr sz="1400" spc="-5" dirty="0">
                <a:latin typeface="Century Schoolbook"/>
                <a:cs typeface="Century Schoolbook"/>
              </a:rPr>
              <a:t>vitally </a:t>
            </a:r>
            <a:r>
              <a:rPr sz="1400" dirty="0">
                <a:latin typeface="Century Schoolbook"/>
                <a:cs typeface="Century Schoolbook"/>
              </a:rPr>
              <a:t>important when it</a:t>
            </a:r>
            <a:r>
              <a:rPr sz="1400" spc="-190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comes</a:t>
            </a:r>
            <a:endParaRPr sz="1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1400" dirty="0">
                <a:latin typeface="Century Schoolbook"/>
                <a:cs typeface="Century Schoolbook"/>
              </a:rPr>
              <a:t>to performance </a:t>
            </a:r>
            <a:r>
              <a:rPr sz="1400" spc="-5" dirty="0">
                <a:latin typeface="Century Schoolbook"/>
                <a:cs typeface="Century Schoolbook"/>
              </a:rPr>
              <a:t>and</a:t>
            </a:r>
            <a:r>
              <a:rPr sz="1400" spc="-70" dirty="0">
                <a:latin typeface="Century Schoolbook"/>
                <a:cs typeface="Century Schoolbook"/>
              </a:rPr>
              <a:t> </a:t>
            </a:r>
            <a:r>
              <a:rPr sz="1400" dirty="0">
                <a:latin typeface="Century Schoolbook"/>
                <a:cs typeface="Century Schoolbook"/>
              </a:rPr>
              <a:t>features.</a:t>
            </a:r>
            <a:endParaRPr sz="1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950" spc="10" dirty="0">
                <a:solidFill>
                  <a:srgbClr val="FE8537"/>
                </a:solidFill>
                <a:latin typeface="Century Schoolbook"/>
                <a:cs typeface="Century Schoolbook"/>
              </a:rPr>
              <a:t>-</a:t>
            </a:r>
            <a:r>
              <a:rPr sz="950" spc="10" dirty="0">
                <a:solidFill>
                  <a:srgbClr val="FE8537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Century Schoolbook"/>
                <a:cs typeface="Century Schoolbook"/>
              </a:rPr>
              <a:t>A separate </a:t>
            </a:r>
            <a:r>
              <a:rPr sz="1400" spc="-5" dirty="0">
                <a:latin typeface="Century Schoolbook"/>
                <a:cs typeface="Century Schoolbook"/>
              </a:rPr>
              <a:t>driver </a:t>
            </a:r>
            <a:r>
              <a:rPr sz="1400" dirty="0">
                <a:latin typeface="Century Schoolbook"/>
                <a:cs typeface="Century Schoolbook"/>
              </a:rPr>
              <a:t>is </a:t>
            </a:r>
            <a:r>
              <a:rPr sz="1400" spc="-5" dirty="0">
                <a:latin typeface="Century Schoolbook"/>
                <a:cs typeface="Century Schoolbook"/>
              </a:rPr>
              <a:t>used </a:t>
            </a:r>
            <a:r>
              <a:rPr sz="1400" dirty="0">
                <a:latin typeface="Century Schoolbook"/>
                <a:cs typeface="Century Schoolbook"/>
              </a:rPr>
              <a:t>for </a:t>
            </a:r>
            <a:r>
              <a:rPr sz="1400" spc="-5" dirty="0">
                <a:latin typeface="Century Schoolbook"/>
                <a:cs typeface="Century Schoolbook"/>
              </a:rPr>
              <a:t>each </a:t>
            </a:r>
            <a:r>
              <a:rPr sz="1400" dirty="0">
                <a:latin typeface="Century Schoolbook"/>
                <a:cs typeface="Century Schoolbook"/>
              </a:rPr>
              <a:t>resolution or color</a:t>
            </a:r>
            <a:r>
              <a:rPr sz="1400" spc="-180" dirty="0">
                <a:latin typeface="Century Schoolbook"/>
                <a:cs typeface="Century Schoolbook"/>
              </a:rPr>
              <a:t> </a:t>
            </a:r>
            <a:r>
              <a:rPr sz="1400" spc="-5" dirty="0">
                <a:latin typeface="Century Schoolbook"/>
                <a:cs typeface="Century Schoolbook"/>
              </a:rPr>
              <a:t>depth.</a:t>
            </a:r>
            <a:endParaRPr sz="1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690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4.4.2:V</a:t>
            </a:r>
            <a:r>
              <a:rPr dirty="0"/>
              <a:t>IDEO </a:t>
            </a:r>
            <a:r>
              <a:rPr sz="3600" spc="10" dirty="0"/>
              <a:t>D</a:t>
            </a:r>
            <a:r>
              <a:rPr spc="10" dirty="0"/>
              <a:t>ISPLAY</a:t>
            </a:r>
            <a:r>
              <a:rPr spc="405" dirty="0"/>
              <a:t> </a:t>
            </a:r>
            <a:r>
              <a:rPr sz="3600" spc="15" dirty="0"/>
              <a:t>S</a:t>
            </a:r>
            <a:r>
              <a:rPr spc="15" dirty="0"/>
              <a:t>TANDARDS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61841"/>
            <a:ext cx="7695565" cy="5186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entury Schoolbook"/>
                <a:cs typeface="Century Schoolbook"/>
              </a:rPr>
              <a:t>1)Color Graphics</a:t>
            </a:r>
            <a:r>
              <a:rPr sz="220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Card(CGA)</a:t>
            </a:r>
            <a:endParaRPr sz="2200">
              <a:latin typeface="Century Schoolbook"/>
              <a:cs typeface="Century Schoolbook"/>
            </a:endParaRPr>
          </a:p>
          <a:p>
            <a:pPr marL="287020" indent="-274320">
              <a:lnSpc>
                <a:spcPts val="2375"/>
              </a:lnSpc>
              <a:spcBef>
                <a:spcPts val="7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The CGA standard, introduced in 1981, came with 16</a:t>
            </a:r>
            <a:r>
              <a:rPr sz="2200" spc="9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KB</a:t>
            </a:r>
            <a:endParaRPr sz="2200">
              <a:latin typeface="Century Schoolbook"/>
              <a:cs typeface="Century Schoolbook"/>
            </a:endParaRPr>
          </a:p>
          <a:p>
            <a:pPr marL="287020">
              <a:lnSpc>
                <a:spcPts val="2375"/>
              </a:lnSpc>
            </a:pPr>
            <a:r>
              <a:rPr sz="2200" spc="-5" dirty="0">
                <a:latin typeface="Century Schoolbook"/>
                <a:cs typeface="Century Schoolbook"/>
              </a:rPr>
              <a:t>of video memory </a:t>
            </a:r>
            <a:r>
              <a:rPr sz="2200" spc="-10" dirty="0">
                <a:latin typeface="Century Schoolbook"/>
                <a:cs typeface="Century Schoolbook"/>
              </a:rPr>
              <a:t>and supported </a:t>
            </a:r>
            <a:r>
              <a:rPr sz="2200" spc="-5" dirty="0">
                <a:latin typeface="Century Schoolbook"/>
                <a:cs typeface="Century Schoolbook"/>
              </a:rPr>
              <a:t>several different</a:t>
            </a:r>
            <a:r>
              <a:rPr sz="2200" spc="4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modes: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0" dirty="0">
                <a:latin typeface="Century Schoolbook"/>
                <a:cs typeface="Century Schoolbook"/>
              </a:rPr>
              <a:t>A)Text </a:t>
            </a:r>
            <a:r>
              <a:rPr sz="2200" spc="-5" dirty="0">
                <a:latin typeface="Century Schoolbook"/>
                <a:cs typeface="Century Schoolbook"/>
              </a:rPr>
              <a:t>mode – it includes 80*25 </a:t>
            </a:r>
            <a:r>
              <a:rPr sz="2200" spc="-10" dirty="0">
                <a:latin typeface="Century Schoolbook"/>
                <a:cs typeface="Century Schoolbook"/>
              </a:rPr>
              <a:t>texts </a:t>
            </a:r>
            <a:r>
              <a:rPr sz="2200" spc="-5" dirty="0">
                <a:latin typeface="Century Schoolbook"/>
                <a:cs typeface="Century Schoolbook"/>
              </a:rPr>
              <a:t>in 16 different</a:t>
            </a:r>
            <a:r>
              <a:rPr sz="2200" spc="9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colors.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ts val="2375"/>
              </a:lnSpc>
              <a:spcBef>
                <a:spcPts val="75"/>
              </a:spcBef>
              <a:tabLst>
                <a:tab pos="286385" algn="l"/>
              </a:tabLst>
            </a:pPr>
            <a:r>
              <a:rPr sz="1500" spc="10" dirty="0">
                <a:solidFill>
                  <a:srgbClr val="FE8537"/>
                </a:solidFill>
                <a:latin typeface="Century Schoolbook"/>
                <a:cs typeface="Century Schoolbook"/>
              </a:rPr>
              <a:t>-</a:t>
            </a:r>
            <a:r>
              <a:rPr sz="1500" spc="10" dirty="0">
                <a:solidFill>
                  <a:srgbClr val="FE8537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entury Schoolbook"/>
                <a:cs typeface="Century Schoolbook"/>
              </a:rPr>
              <a:t>The resolution however was lower as each character</a:t>
            </a:r>
            <a:r>
              <a:rPr sz="2200" spc="8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was</a:t>
            </a:r>
            <a:endParaRPr sz="2200">
              <a:latin typeface="Century Schoolbook"/>
              <a:cs typeface="Century Schoolbook"/>
            </a:endParaRPr>
          </a:p>
          <a:p>
            <a:pPr marL="287020">
              <a:lnSpc>
                <a:spcPts val="2375"/>
              </a:lnSpc>
            </a:pPr>
            <a:r>
              <a:rPr sz="2200" spc="-5" dirty="0">
                <a:latin typeface="Century Schoolbook"/>
                <a:cs typeface="Century Schoolbook"/>
              </a:rPr>
              <a:t>made up of 8*8 pixels instead of the MDA’s 9*14</a:t>
            </a:r>
            <a:r>
              <a:rPr sz="2200" spc="1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pixels.</a:t>
            </a:r>
            <a:endParaRPr sz="2200">
              <a:latin typeface="Century Schoolbook"/>
              <a:cs typeface="Century Schoolbook"/>
            </a:endParaRPr>
          </a:p>
          <a:p>
            <a:pPr marL="287020" marR="140335" indent="-274320">
              <a:lnSpc>
                <a:spcPts val="2110"/>
              </a:lnSpc>
              <a:spcBef>
                <a:spcPts val="585"/>
              </a:spcBef>
            </a:pPr>
            <a:r>
              <a:rPr sz="2200" spc="-5" dirty="0">
                <a:latin typeface="Century Schoolbook"/>
                <a:cs typeface="Century Schoolbook"/>
              </a:rPr>
              <a:t>B)Monochrome </a:t>
            </a:r>
            <a:r>
              <a:rPr sz="2200" spc="-10" dirty="0">
                <a:latin typeface="Century Schoolbook"/>
                <a:cs typeface="Century Schoolbook"/>
              </a:rPr>
              <a:t>graphics </a:t>
            </a:r>
            <a:r>
              <a:rPr sz="2200" spc="-5" dirty="0">
                <a:latin typeface="Century Schoolbook"/>
                <a:cs typeface="Century Schoolbook"/>
              </a:rPr>
              <a:t>mode – </a:t>
            </a:r>
            <a:r>
              <a:rPr sz="2200" spc="-10" dirty="0">
                <a:latin typeface="Century Schoolbook"/>
                <a:cs typeface="Century Schoolbook"/>
              </a:rPr>
              <a:t>this displayed graphics at  </a:t>
            </a:r>
            <a:r>
              <a:rPr sz="2200" spc="-5" dirty="0">
                <a:latin typeface="Century Schoolbook"/>
                <a:cs typeface="Century Schoolbook"/>
              </a:rPr>
              <a:t>640*200 pixels.</a:t>
            </a:r>
            <a:endParaRPr sz="2200">
              <a:latin typeface="Century Schoolbook"/>
              <a:cs typeface="Century Schoolbook"/>
            </a:endParaRPr>
          </a:p>
          <a:p>
            <a:pPr marL="287020" marR="269875" indent="-274320">
              <a:lnSpc>
                <a:spcPct val="80100"/>
              </a:lnSpc>
              <a:spcBef>
                <a:spcPts val="615"/>
              </a:spcBef>
            </a:pPr>
            <a:r>
              <a:rPr sz="2200" spc="-5" dirty="0">
                <a:latin typeface="Century Schoolbook"/>
                <a:cs typeface="Century Schoolbook"/>
              </a:rPr>
              <a:t>- This was lower </a:t>
            </a:r>
            <a:r>
              <a:rPr sz="2200" spc="-10" dirty="0">
                <a:latin typeface="Century Schoolbook"/>
                <a:cs typeface="Century Schoolbook"/>
              </a:rPr>
              <a:t>than the </a:t>
            </a:r>
            <a:r>
              <a:rPr sz="2200" spc="-5" dirty="0">
                <a:latin typeface="Century Schoolbook"/>
                <a:cs typeface="Century Schoolbook"/>
              </a:rPr>
              <a:t>Hercules card </a:t>
            </a:r>
            <a:r>
              <a:rPr sz="2200" spc="-10" dirty="0">
                <a:latin typeface="Century Schoolbook"/>
                <a:cs typeface="Century Schoolbook"/>
              </a:rPr>
              <a:t>but </a:t>
            </a:r>
            <a:r>
              <a:rPr sz="2200" spc="-5" dirty="0">
                <a:latin typeface="Century Schoolbook"/>
                <a:cs typeface="Century Schoolbook"/>
              </a:rPr>
              <a:t>server </a:t>
            </a:r>
            <a:r>
              <a:rPr sz="2200" spc="-10" dirty="0">
                <a:latin typeface="Century Schoolbook"/>
                <a:cs typeface="Century Schoolbook"/>
              </a:rPr>
              <a:t>the  </a:t>
            </a:r>
            <a:r>
              <a:rPr sz="2200" spc="-5" dirty="0">
                <a:latin typeface="Century Schoolbook"/>
                <a:cs typeface="Century Schoolbook"/>
              </a:rPr>
              <a:t>purpose </a:t>
            </a:r>
            <a:r>
              <a:rPr sz="2200" dirty="0">
                <a:latin typeface="Century Schoolbook"/>
                <a:cs typeface="Century Schoolbook"/>
              </a:rPr>
              <a:t>for </a:t>
            </a:r>
            <a:r>
              <a:rPr sz="2200" spc="-5" dirty="0">
                <a:latin typeface="Century Schoolbook"/>
                <a:cs typeface="Century Schoolbook"/>
              </a:rPr>
              <a:t>an initial release and quickly replaced with  </a:t>
            </a:r>
            <a:r>
              <a:rPr sz="2200" spc="-10" dirty="0">
                <a:latin typeface="Century Schoolbook"/>
                <a:cs typeface="Century Schoolbook"/>
              </a:rPr>
              <a:t>the EGA</a:t>
            </a:r>
            <a:r>
              <a:rPr sz="2200" spc="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standard.</a:t>
            </a:r>
            <a:endParaRPr sz="2200">
              <a:latin typeface="Century Schoolbook"/>
              <a:cs typeface="Century Schoolbook"/>
            </a:endParaRPr>
          </a:p>
          <a:p>
            <a:pPr marL="287020" marR="704215" indent="-274955">
              <a:lnSpc>
                <a:spcPct val="80000"/>
              </a:lnSpc>
              <a:spcBef>
                <a:spcPts val="600"/>
              </a:spcBef>
            </a:pPr>
            <a:r>
              <a:rPr sz="2200" spc="-5" dirty="0">
                <a:latin typeface="Century Schoolbook"/>
                <a:cs typeface="Century Schoolbook"/>
              </a:rPr>
              <a:t>C)Color </a:t>
            </a:r>
            <a:r>
              <a:rPr sz="2200" spc="-10" dirty="0">
                <a:latin typeface="Century Schoolbook"/>
                <a:cs typeface="Century Schoolbook"/>
              </a:rPr>
              <a:t>graphics </a:t>
            </a:r>
            <a:r>
              <a:rPr sz="2200" spc="-5" dirty="0">
                <a:latin typeface="Century Schoolbook"/>
                <a:cs typeface="Century Schoolbook"/>
              </a:rPr>
              <a:t>mode – </a:t>
            </a:r>
            <a:r>
              <a:rPr sz="2200" spc="-10" dirty="0">
                <a:latin typeface="Century Schoolbook"/>
                <a:cs typeface="Century Schoolbook"/>
              </a:rPr>
              <a:t>this </a:t>
            </a:r>
            <a:r>
              <a:rPr sz="2200" spc="-5" dirty="0">
                <a:latin typeface="Century Schoolbook"/>
                <a:cs typeface="Century Schoolbook"/>
              </a:rPr>
              <a:t>came in </a:t>
            </a:r>
            <a:r>
              <a:rPr sz="2200" spc="-10" dirty="0">
                <a:latin typeface="Century Schoolbook"/>
                <a:cs typeface="Century Schoolbook"/>
              </a:rPr>
              <a:t>two </a:t>
            </a:r>
            <a:r>
              <a:rPr sz="2200" spc="-5" dirty="0">
                <a:latin typeface="Century Schoolbook"/>
                <a:cs typeface="Century Schoolbook"/>
              </a:rPr>
              <a:t>flavors </a:t>
            </a:r>
            <a:r>
              <a:rPr sz="2200" spc="5" dirty="0">
                <a:latin typeface="Century Schoolbook"/>
                <a:cs typeface="Century Schoolbook"/>
              </a:rPr>
              <a:t>:- </a:t>
            </a:r>
            <a:r>
              <a:rPr sz="2200" spc="-5" dirty="0">
                <a:latin typeface="Century Schoolbook"/>
                <a:cs typeface="Century Schoolbook"/>
              </a:rPr>
              <a:t>a  320*200 </a:t>
            </a:r>
            <a:r>
              <a:rPr sz="2200" spc="-10" dirty="0">
                <a:latin typeface="Century Schoolbook"/>
                <a:cs typeface="Century Schoolbook"/>
              </a:rPr>
              <a:t>pixel </a:t>
            </a:r>
            <a:r>
              <a:rPr sz="2200" spc="-5" dirty="0">
                <a:latin typeface="Century Schoolbook"/>
                <a:cs typeface="Century Schoolbook"/>
              </a:rPr>
              <a:t>mode with </a:t>
            </a:r>
            <a:r>
              <a:rPr sz="2200" dirty="0">
                <a:latin typeface="Century Schoolbook"/>
                <a:cs typeface="Century Schoolbook"/>
              </a:rPr>
              <a:t>four </a:t>
            </a:r>
            <a:r>
              <a:rPr sz="2200" spc="-5" dirty="0">
                <a:latin typeface="Century Schoolbook"/>
                <a:cs typeface="Century Schoolbook"/>
              </a:rPr>
              <a:t>colors </a:t>
            </a:r>
            <a:r>
              <a:rPr sz="2200" spc="-10" dirty="0">
                <a:latin typeface="Century Schoolbook"/>
                <a:cs typeface="Century Schoolbook"/>
              </a:rPr>
              <a:t>and </a:t>
            </a:r>
            <a:r>
              <a:rPr sz="2200" dirty="0">
                <a:latin typeface="Century Schoolbook"/>
                <a:cs typeface="Century Schoolbook"/>
              </a:rPr>
              <a:t>lesser </a:t>
            </a:r>
            <a:r>
              <a:rPr sz="2200" spc="-5" dirty="0">
                <a:latin typeface="Century Schoolbook"/>
                <a:cs typeface="Century Schoolbook"/>
              </a:rPr>
              <a:t>used  resolution of 160 *200 in 16</a:t>
            </a:r>
            <a:r>
              <a:rPr sz="2200" spc="2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colors.</a:t>
            </a:r>
            <a:endParaRPr sz="2200">
              <a:latin typeface="Century Schoolbook"/>
              <a:cs typeface="Century Schoolbook"/>
            </a:endParaRPr>
          </a:p>
          <a:p>
            <a:pPr marL="287020" marR="706755" indent="-274320">
              <a:lnSpc>
                <a:spcPts val="2110"/>
              </a:lnSpc>
              <a:spcBef>
                <a:spcPts val="585"/>
              </a:spcBef>
            </a:pPr>
            <a:r>
              <a:rPr sz="2200" spc="-5" dirty="0">
                <a:latin typeface="Century Schoolbook"/>
                <a:cs typeface="Century Schoolbook"/>
              </a:rPr>
              <a:t>- The four </a:t>
            </a:r>
            <a:r>
              <a:rPr sz="2200" dirty="0">
                <a:latin typeface="Century Schoolbook"/>
                <a:cs typeface="Century Schoolbook"/>
              </a:rPr>
              <a:t>color </a:t>
            </a:r>
            <a:r>
              <a:rPr sz="2200" spc="-5" dirty="0">
                <a:latin typeface="Century Schoolbook"/>
                <a:cs typeface="Century Schoolbook"/>
              </a:rPr>
              <a:t>mode only had </a:t>
            </a:r>
            <a:r>
              <a:rPr sz="2200" spc="-10" dirty="0">
                <a:latin typeface="Century Schoolbook"/>
                <a:cs typeface="Century Schoolbook"/>
              </a:rPr>
              <a:t>two </a:t>
            </a:r>
            <a:r>
              <a:rPr sz="2200" dirty="0">
                <a:latin typeface="Century Schoolbook"/>
                <a:cs typeface="Century Schoolbook"/>
              </a:rPr>
              <a:t>official </a:t>
            </a:r>
            <a:r>
              <a:rPr sz="2200" spc="-5" dirty="0">
                <a:latin typeface="Century Schoolbook"/>
                <a:cs typeface="Century Schoolbook"/>
              </a:rPr>
              <a:t>palettes </a:t>
            </a:r>
            <a:r>
              <a:rPr sz="2200" spc="-10" dirty="0">
                <a:latin typeface="Century Schoolbook"/>
                <a:cs typeface="Century Schoolbook"/>
              </a:rPr>
              <a:t>to  </a:t>
            </a:r>
            <a:r>
              <a:rPr sz="2200" spc="-5" dirty="0">
                <a:latin typeface="Century Schoolbook"/>
                <a:cs typeface="Century Schoolbook"/>
              </a:rPr>
              <a:t>choose from : Magenta, cyan, white </a:t>
            </a:r>
            <a:r>
              <a:rPr sz="2200" spc="-10" dirty="0">
                <a:latin typeface="Century Schoolbook"/>
                <a:cs typeface="Century Schoolbook"/>
              </a:rPr>
              <a:t>and background  </a:t>
            </a:r>
            <a:r>
              <a:rPr sz="2200" spc="-5" dirty="0">
                <a:latin typeface="Century Schoolbook"/>
                <a:cs typeface="Century Schoolbook"/>
              </a:rPr>
              <a:t>color.</a:t>
            </a:r>
            <a:endParaRPr sz="2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7858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4.1: </a:t>
            </a:r>
            <a:r>
              <a:rPr spc="15" dirty="0"/>
              <a:t>VIDEO </a:t>
            </a:r>
            <a:r>
              <a:rPr sz="3600" spc="5" dirty="0"/>
              <a:t>B</a:t>
            </a:r>
            <a:r>
              <a:rPr spc="5" dirty="0"/>
              <a:t>ASICS</a:t>
            </a:r>
            <a:r>
              <a:rPr sz="3600" spc="5" dirty="0"/>
              <a:t>(CRT</a:t>
            </a:r>
            <a:r>
              <a:rPr sz="3600" spc="160" dirty="0"/>
              <a:t> </a:t>
            </a:r>
            <a:r>
              <a:rPr sz="3600" spc="10" dirty="0"/>
              <a:t>P</a:t>
            </a:r>
            <a:r>
              <a:rPr spc="10" dirty="0"/>
              <a:t>ARAMETERS</a:t>
            </a:r>
            <a:r>
              <a:rPr sz="3600" spc="10" dirty="0"/>
              <a:t>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6955155" cy="333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Video </a:t>
            </a:r>
            <a:r>
              <a:rPr sz="2400" dirty="0">
                <a:latin typeface="Century Schoolbook"/>
                <a:cs typeface="Century Schoolbook"/>
              </a:rPr>
              <a:t>is a </a:t>
            </a:r>
            <a:r>
              <a:rPr sz="2400" spc="-5" dirty="0">
                <a:latin typeface="Century Schoolbook"/>
                <a:cs typeface="Century Schoolbook"/>
              </a:rPr>
              <a:t>sequence </a:t>
            </a:r>
            <a:r>
              <a:rPr sz="2400" dirty="0">
                <a:latin typeface="Century Schoolbook"/>
                <a:cs typeface="Century Schoolbook"/>
              </a:rPr>
              <a:t>of still images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representing  scenes in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motion.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Video </a:t>
            </a:r>
            <a:r>
              <a:rPr sz="2400" dirty="0">
                <a:latin typeface="Century Schoolbook"/>
                <a:cs typeface="Century Schoolbook"/>
              </a:rPr>
              <a:t>will </a:t>
            </a:r>
            <a:r>
              <a:rPr sz="2400" spc="-5" dirty="0">
                <a:latin typeface="Century Schoolbook"/>
                <a:cs typeface="Century Schoolbook"/>
              </a:rPr>
              <a:t>be “Capturing </a:t>
            </a:r>
            <a:r>
              <a:rPr sz="2400" dirty="0">
                <a:latin typeface="Century Schoolbook"/>
                <a:cs typeface="Century Schoolbook"/>
              </a:rPr>
              <a:t>,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recording,</a:t>
            </a:r>
            <a:endParaRPr sz="2400" dirty="0">
              <a:latin typeface="Century Schoolbook"/>
              <a:cs typeface="Century Schoolbook"/>
            </a:endParaRPr>
          </a:p>
          <a:p>
            <a:pPr marL="3511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entury Schoolbook"/>
                <a:cs typeface="Century Schoolbook"/>
              </a:rPr>
              <a:t>processing </a:t>
            </a:r>
            <a:r>
              <a:rPr sz="2400" dirty="0">
                <a:latin typeface="Century Schoolbook"/>
                <a:cs typeface="Century Schoolbook"/>
              </a:rPr>
              <a:t>, storing , </a:t>
            </a:r>
            <a:r>
              <a:rPr sz="2400" spc="-5" dirty="0">
                <a:latin typeface="Century Schoolbook"/>
                <a:cs typeface="Century Schoolbook"/>
              </a:rPr>
              <a:t>transmitting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and</a:t>
            </a:r>
            <a:endParaRPr sz="2400" dirty="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entury Schoolbook"/>
                <a:cs typeface="Century Schoolbook"/>
              </a:rPr>
              <a:t>reconstructing “ </a:t>
            </a:r>
            <a:r>
              <a:rPr sz="2400" spc="-5" dirty="0">
                <a:latin typeface="Century Schoolbook"/>
                <a:cs typeface="Century Schoolbook"/>
              </a:rPr>
              <a:t>all done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electrically.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4.1.1: </a:t>
            </a:r>
            <a:r>
              <a:rPr sz="2400" dirty="0">
                <a:latin typeface="Century Schoolbook"/>
                <a:cs typeface="Century Schoolbook"/>
              </a:rPr>
              <a:t>Properties of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Video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4.1.2: Video format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Basics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4.1.3: Video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Compression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325"/>
            <a:ext cx="4942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2)E</a:t>
            </a:r>
            <a:r>
              <a:rPr spc="15" dirty="0"/>
              <a:t>NHANCED </a:t>
            </a:r>
            <a:r>
              <a:rPr sz="3600" spc="15" dirty="0"/>
              <a:t>G</a:t>
            </a:r>
            <a:r>
              <a:rPr spc="15" dirty="0"/>
              <a:t>RAPHICS  </a:t>
            </a:r>
            <a:r>
              <a:rPr sz="3600" spc="10" dirty="0"/>
              <a:t>A</a:t>
            </a:r>
            <a:r>
              <a:rPr spc="10" dirty="0"/>
              <a:t>DAPTER</a:t>
            </a:r>
            <a:r>
              <a:rPr sz="3600" spc="10" dirty="0"/>
              <a:t>(EGA)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7"/>
            <a:ext cx="7294245" cy="469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10489" indent="-274320">
              <a:lnSpc>
                <a:spcPct val="100000"/>
              </a:lnSpc>
              <a:spcBef>
                <a:spcPts val="95"/>
              </a:spcBef>
              <a:buClr>
                <a:srgbClr val="FE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entury Schoolbook"/>
                <a:cs typeface="Century Schoolbook"/>
              </a:rPr>
              <a:t>The Enhanced Graphics </a:t>
            </a:r>
            <a:r>
              <a:rPr sz="2200" spc="-10" dirty="0">
                <a:latin typeface="Century Schoolbook"/>
                <a:cs typeface="Century Schoolbook"/>
              </a:rPr>
              <a:t>Adapter </a:t>
            </a:r>
            <a:r>
              <a:rPr sz="2200" spc="-5" dirty="0">
                <a:latin typeface="Century Schoolbook"/>
                <a:cs typeface="Century Schoolbook"/>
              </a:rPr>
              <a:t>(EGA) was  introduced </a:t>
            </a:r>
            <a:r>
              <a:rPr sz="2200" dirty="0">
                <a:latin typeface="Century Schoolbook"/>
                <a:cs typeface="Century Schoolbook"/>
              </a:rPr>
              <a:t>by </a:t>
            </a:r>
            <a:r>
              <a:rPr sz="2200" spc="-10" dirty="0">
                <a:latin typeface="Century Schoolbook"/>
                <a:cs typeface="Century Schoolbook"/>
              </a:rPr>
              <a:t>IBM </a:t>
            </a:r>
            <a:r>
              <a:rPr sz="2200" spc="-5" dirty="0">
                <a:latin typeface="Century Schoolbook"/>
                <a:cs typeface="Century Schoolbook"/>
              </a:rPr>
              <a:t>in 1984 as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primary display for 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new PC-AT Intel 286-based</a:t>
            </a:r>
            <a:r>
              <a:rPr sz="2200" spc="25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computer.</a:t>
            </a:r>
            <a:endParaRPr sz="2200">
              <a:latin typeface="Century Schoolbook"/>
              <a:cs typeface="Century Schoolbook"/>
            </a:endParaRPr>
          </a:p>
          <a:p>
            <a:pPr marL="287020" marR="986790" indent="-27432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Century Schoolbook"/>
                <a:cs typeface="Century Schoolbook"/>
              </a:rPr>
              <a:t>A)High-resolution mode – </a:t>
            </a:r>
            <a:r>
              <a:rPr sz="2200" spc="-10" dirty="0">
                <a:latin typeface="Century Schoolbook"/>
                <a:cs typeface="Century Schoolbook"/>
              </a:rPr>
              <a:t>this </a:t>
            </a:r>
            <a:r>
              <a:rPr sz="2200" spc="-5" dirty="0">
                <a:latin typeface="Century Schoolbook"/>
                <a:cs typeface="Century Schoolbook"/>
              </a:rPr>
              <a:t>has 640*350 </a:t>
            </a:r>
            <a:r>
              <a:rPr sz="2200" spc="-10" dirty="0">
                <a:latin typeface="Century Schoolbook"/>
                <a:cs typeface="Century Schoolbook"/>
              </a:rPr>
              <a:t>pixel  </a:t>
            </a:r>
            <a:r>
              <a:rPr sz="2200" dirty="0">
                <a:latin typeface="Century Schoolbook"/>
                <a:cs typeface="Century Schoolbook"/>
              </a:rPr>
              <a:t>resolution.</a:t>
            </a:r>
            <a:endParaRPr sz="2200">
              <a:latin typeface="Century Schoolbook"/>
              <a:cs typeface="Century Schoolbook"/>
            </a:endParaRPr>
          </a:p>
          <a:p>
            <a:pPr marL="287020" marR="278765" indent="-27432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entury Schoolbook"/>
                <a:cs typeface="Century Schoolbook"/>
              </a:rPr>
              <a:t>- On </a:t>
            </a:r>
            <a:r>
              <a:rPr sz="2200" spc="-10" dirty="0">
                <a:latin typeface="Century Schoolbook"/>
                <a:cs typeface="Century Schoolbook"/>
              </a:rPr>
              <a:t>any given </a:t>
            </a:r>
            <a:r>
              <a:rPr sz="2200" spc="-5" dirty="0">
                <a:latin typeface="Century Schoolbook"/>
                <a:cs typeface="Century Schoolbook"/>
              </a:rPr>
              <a:t>screen display a total of 16 colors could  be</a:t>
            </a:r>
            <a:r>
              <a:rPr sz="220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displayed.</a:t>
            </a:r>
            <a:endParaRPr sz="2200">
              <a:latin typeface="Century Schoolbook"/>
              <a:cs typeface="Century Schoolbook"/>
            </a:endParaRPr>
          </a:p>
          <a:p>
            <a:pPr marL="307340" indent="-295275">
              <a:lnSpc>
                <a:spcPct val="100000"/>
              </a:lnSpc>
              <a:spcBef>
                <a:spcPts val="600"/>
              </a:spcBef>
              <a:buSzPct val="95454"/>
              <a:buAutoNum type="alphaUcParenR" startAt="2"/>
              <a:tabLst>
                <a:tab pos="307975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CGA </a:t>
            </a:r>
            <a:r>
              <a:rPr sz="2200" spc="-5" dirty="0">
                <a:latin typeface="Century Schoolbook"/>
                <a:cs typeface="Century Schoolbook"/>
              </a:rPr>
              <a:t>mode – </a:t>
            </a:r>
            <a:r>
              <a:rPr sz="2200" spc="-10" dirty="0">
                <a:latin typeface="Century Schoolbook"/>
                <a:cs typeface="Century Schoolbook"/>
              </a:rPr>
              <a:t>this </a:t>
            </a:r>
            <a:r>
              <a:rPr sz="2200" spc="-5" dirty="0">
                <a:latin typeface="Century Schoolbook"/>
                <a:cs typeface="Century Schoolbook"/>
              </a:rPr>
              <a:t>is full </a:t>
            </a:r>
            <a:r>
              <a:rPr sz="2200" dirty="0">
                <a:latin typeface="Century Schoolbook"/>
                <a:cs typeface="Century Schoolbook"/>
              </a:rPr>
              <a:t>16 </a:t>
            </a:r>
            <a:r>
              <a:rPr sz="2200" spc="-5" dirty="0">
                <a:latin typeface="Century Schoolbook"/>
                <a:cs typeface="Century Schoolbook"/>
              </a:rPr>
              <a:t>color versions of </a:t>
            </a:r>
            <a:r>
              <a:rPr sz="2200" spc="-10" dirty="0">
                <a:latin typeface="Century Schoolbook"/>
                <a:cs typeface="Century Schoolbook"/>
              </a:rPr>
              <a:t>the</a:t>
            </a:r>
            <a:r>
              <a:rPr sz="2200" spc="2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CGA</a:t>
            </a:r>
            <a:endParaRPr sz="22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entury Schoolbook"/>
                <a:cs typeface="Century Schoolbook"/>
              </a:rPr>
              <a:t>640*200 and 320*200 </a:t>
            </a:r>
            <a:r>
              <a:rPr sz="2200" spc="-10" dirty="0">
                <a:latin typeface="Century Schoolbook"/>
                <a:cs typeface="Century Schoolbook"/>
              </a:rPr>
              <a:t>graphics</a:t>
            </a:r>
            <a:r>
              <a:rPr sz="2200" spc="2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modes.</a:t>
            </a:r>
            <a:endParaRPr sz="22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SzPct val="95454"/>
              <a:buAutoNum type="alphaUcParenR" startAt="3"/>
              <a:tabLst>
                <a:tab pos="307975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MDA </a:t>
            </a:r>
            <a:r>
              <a:rPr sz="2200" spc="-5" dirty="0">
                <a:latin typeface="Century Schoolbook"/>
                <a:cs typeface="Century Schoolbook"/>
              </a:rPr>
              <a:t>mode – it could be </a:t>
            </a:r>
            <a:r>
              <a:rPr sz="2200" spc="-10" dirty="0">
                <a:latin typeface="Century Schoolbook"/>
                <a:cs typeface="Century Schoolbook"/>
              </a:rPr>
              <a:t>supported </a:t>
            </a:r>
            <a:r>
              <a:rPr sz="2200" spc="-5" dirty="0">
                <a:latin typeface="Century Schoolbook"/>
                <a:cs typeface="Century Schoolbook"/>
              </a:rPr>
              <a:t>to some degree. </a:t>
            </a:r>
            <a:r>
              <a:rPr sz="2200" spc="-10" dirty="0">
                <a:latin typeface="Century Schoolbook"/>
                <a:cs typeface="Century Schoolbook"/>
              </a:rPr>
              <a:t>By  </a:t>
            </a:r>
            <a:r>
              <a:rPr sz="2200" spc="-5" dirty="0">
                <a:latin typeface="Century Schoolbook"/>
                <a:cs typeface="Century Schoolbook"/>
              </a:rPr>
              <a:t>setting switches on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card an MDA monitor could </a:t>
            </a:r>
            <a:r>
              <a:rPr sz="2200" spc="-10" dirty="0">
                <a:latin typeface="Century Schoolbook"/>
                <a:cs typeface="Century Schoolbook"/>
              </a:rPr>
              <a:t>be  driven </a:t>
            </a:r>
            <a:r>
              <a:rPr sz="2200" spc="-5" dirty="0">
                <a:latin typeface="Century Schoolbook"/>
                <a:cs typeface="Century Schoolbook"/>
              </a:rPr>
              <a:t>by an </a:t>
            </a:r>
            <a:r>
              <a:rPr sz="2200" spc="-10" dirty="0">
                <a:latin typeface="Century Schoolbook"/>
                <a:cs typeface="Century Schoolbook"/>
              </a:rPr>
              <a:t>EGA </a:t>
            </a:r>
            <a:r>
              <a:rPr sz="2200" spc="-5" dirty="0">
                <a:latin typeface="Century Schoolbook"/>
                <a:cs typeface="Century Schoolbook"/>
              </a:rPr>
              <a:t>card however only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640*350  display could be</a:t>
            </a:r>
            <a:r>
              <a:rPr sz="2200" spc="-1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supported.</a:t>
            </a:r>
            <a:endParaRPr sz="2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5651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3)V</a:t>
            </a:r>
            <a:r>
              <a:rPr sz="2400" spc="-5" dirty="0"/>
              <a:t>IDEO </a:t>
            </a:r>
            <a:r>
              <a:rPr sz="3000" spc="-5" dirty="0"/>
              <a:t>G</a:t>
            </a:r>
            <a:r>
              <a:rPr sz="2400" spc="-5" dirty="0"/>
              <a:t>RAPHICS</a:t>
            </a:r>
            <a:r>
              <a:rPr sz="2400" spc="325" dirty="0"/>
              <a:t> </a:t>
            </a:r>
            <a:r>
              <a:rPr sz="3000" spc="-5" dirty="0"/>
              <a:t>A</a:t>
            </a:r>
            <a:r>
              <a:rPr sz="2400" spc="-5" dirty="0"/>
              <a:t>RRAY</a:t>
            </a:r>
            <a:r>
              <a:rPr sz="3000" spc="-5" dirty="0"/>
              <a:t>(VGA)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22185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40995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With </a:t>
            </a:r>
            <a:r>
              <a:rPr sz="2400" spc="-5" dirty="0">
                <a:latin typeface="Century Schoolbook"/>
                <a:cs typeface="Century Schoolbook"/>
              </a:rPr>
              <a:t>VGA you </a:t>
            </a:r>
            <a:r>
              <a:rPr sz="2400" dirty="0">
                <a:latin typeface="Century Schoolbook"/>
                <a:cs typeface="Century Schoolbook"/>
              </a:rPr>
              <a:t>see a </a:t>
            </a:r>
            <a:r>
              <a:rPr sz="2400" spc="-5" dirty="0">
                <a:latin typeface="Century Schoolbook"/>
                <a:cs typeface="Century Schoolbook"/>
              </a:rPr>
              <a:t>change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terminology  from </a:t>
            </a:r>
            <a:r>
              <a:rPr sz="2400" spc="-5" dirty="0">
                <a:latin typeface="Century Schoolbook"/>
                <a:cs typeface="Century Schoolbook"/>
              </a:rPr>
              <a:t>adapter to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array.</a:t>
            </a:r>
            <a:endParaRPr sz="2400">
              <a:latin typeface="Century Schoolbook"/>
              <a:cs typeface="Century Schoolbook"/>
            </a:endParaRPr>
          </a:p>
          <a:p>
            <a:pPr marL="287020" marR="38100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VGA </a:t>
            </a:r>
            <a:r>
              <a:rPr sz="2400" dirty="0">
                <a:latin typeface="Century Schoolbook"/>
                <a:cs typeface="Century Schoolbook"/>
              </a:rPr>
              <a:t>supports </a:t>
            </a:r>
            <a:r>
              <a:rPr sz="2400" spc="-5" dirty="0">
                <a:latin typeface="Century Schoolbook"/>
                <a:cs typeface="Century Schoolbook"/>
              </a:rPr>
              <a:t>both graphics and text </a:t>
            </a:r>
            <a:r>
              <a:rPr sz="2400" dirty="0">
                <a:latin typeface="Century Schoolbook"/>
                <a:cs typeface="Century Schoolbook"/>
              </a:rPr>
              <a:t>modes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operation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be </a:t>
            </a:r>
            <a:r>
              <a:rPr sz="2400" dirty="0">
                <a:latin typeface="Century Schoolbook"/>
                <a:cs typeface="Century Schoolbook"/>
              </a:rPr>
              <a:t>support </a:t>
            </a:r>
            <a:r>
              <a:rPr sz="2400" spc="-5" dirty="0">
                <a:latin typeface="Century Schoolbook"/>
                <a:cs typeface="Century Schoolbook"/>
              </a:rPr>
              <a:t>most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 EGA,CGA, and </a:t>
            </a:r>
            <a:r>
              <a:rPr sz="2400" dirty="0">
                <a:latin typeface="Century Schoolbook"/>
                <a:cs typeface="Century Schoolbook"/>
              </a:rPr>
              <a:t>MDA </a:t>
            </a:r>
            <a:r>
              <a:rPr sz="2400" spc="-5" dirty="0">
                <a:latin typeface="Century Schoolbook"/>
                <a:cs typeface="Century Schoolbook"/>
              </a:rPr>
              <a:t>modes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operation.</a:t>
            </a:r>
            <a:endParaRPr sz="2400">
              <a:latin typeface="Century Schoolbook"/>
              <a:cs typeface="Century Schoolbook"/>
            </a:endParaRPr>
          </a:p>
          <a:p>
            <a:pPr marL="287020" marR="26797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  <a:tab pos="5869305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VGA </a:t>
            </a:r>
            <a:r>
              <a:rPr sz="2400" dirty="0">
                <a:latin typeface="Century Schoolbook"/>
                <a:cs typeface="Century Schoolbook"/>
              </a:rPr>
              <a:t>specification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dictated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256KB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video  RAM, 256 </a:t>
            </a:r>
            <a:r>
              <a:rPr sz="2400" dirty="0">
                <a:latin typeface="Century Schoolbook"/>
                <a:cs typeface="Century Schoolbook"/>
              </a:rPr>
              <a:t>color </a:t>
            </a:r>
            <a:r>
              <a:rPr sz="2400" spc="-5" dirty="0">
                <a:latin typeface="Century Schoolbook"/>
                <a:cs typeface="Century Schoolbook"/>
              </a:rPr>
              <a:t>modes </a:t>
            </a:r>
            <a:r>
              <a:rPr sz="2400" dirty="0">
                <a:latin typeface="Century Schoolbook"/>
                <a:cs typeface="Century Schoolbook"/>
              </a:rPr>
              <a:t>, a </a:t>
            </a:r>
            <a:r>
              <a:rPr sz="2400" spc="-5" dirty="0">
                <a:latin typeface="Century Schoolbook"/>
                <a:cs typeface="Century Schoolbook"/>
              </a:rPr>
              <a:t>262,144 </a:t>
            </a:r>
            <a:r>
              <a:rPr sz="2400" dirty="0">
                <a:latin typeface="Century Schoolbook"/>
                <a:cs typeface="Century Schoolbook"/>
              </a:rPr>
              <a:t>color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palette.</a:t>
            </a:r>
            <a:endParaRPr sz="2400">
              <a:latin typeface="Century Schoolbook"/>
              <a:cs typeface="Century Schoolbook"/>
            </a:endParaRPr>
          </a:p>
          <a:p>
            <a:pPr marL="287020" marR="6604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most </a:t>
            </a:r>
            <a:r>
              <a:rPr sz="2400" dirty="0">
                <a:latin typeface="Century Schoolbook"/>
                <a:cs typeface="Century Schoolbook"/>
              </a:rPr>
              <a:t>common </a:t>
            </a:r>
            <a:r>
              <a:rPr sz="2400" spc="-5" dirty="0">
                <a:latin typeface="Century Schoolbook"/>
                <a:cs typeface="Century Schoolbook"/>
              </a:rPr>
              <a:t>VGA graphics modes include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:  </a:t>
            </a:r>
            <a:r>
              <a:rPr sz="2400" spc="-5" dirty="0">
                <a:latin typeface="Century Schoolbook"/>
                <a:cs typeface="Century Schoolbook"/>
              </a:rPr>
              <a:t>640*480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16</a:t>
            </a:r>
            <a:r>
              <a:rPr sz="2400" spc="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colors.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Other supported </a:t>
            </a:r>
            <a:r>
              <a:rPr sz="2400" spc="-5" dirty="0">
                <a:latin typeface="Century Schoolbook"/>
                <a:cs typeface="Century Schoolbook"/>
              </a:rPr>
              <a:t>mode by VGA are 640*350 </a:t>
            </a:r>
            <a:r>
              <a:rPr sz="2400" dirty="0">
                <a:latin typeface="Century Schoolbook"/>
                <a:cs typeface="Century Schoolbook"/>
              </a:rPr>
              <a:t>in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16  </a:t>
            </a:r>
            <a:r>
              <a:rPr sz="2400" dirty="0">
                <a:latin typeface="Century Schoolbook"/>
                <a:cs typeface="Century Schoolbook"/>
              </a:rPr>
              <a:t>colors, </a:t>
            </a:r>
            <a:r>
              <a:rPr sz="2400" spc="-5" dirty="0">
                <a:latin typeface="Century Schoolbook"/>
                <a:cs typeface="Century Schoolbook"/>
              </a:rPr>
              <a:t>320*200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16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colors.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4"/>
            <a:ext cx="6241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4.4.3:A</a:t>
            </a:r>
            <a:r>
              <a:rPr sz="2400" spc="-10" dirty="0"/>
              <a:t>CCELERATED </a:t>
            </a:r>
            <a:r>
              <a:rPr sz="2400" spc="-5" dirty="0"/>
              <a:t>GRAPHICS</a:t>
            </a:r>
            <a:r>
              <a:rPr sz="2400" spc="-235" dirty="0"/>
              <a:t> </a:t>
            </a:r>
            <a:r>
              <a:rPr sz="3000" dirty="0"/>
              <a:t>P</a:t>
            </a:r>
            <a:r>
              <a:rPr sz="2400" dirty="0"/>
              <a:t>ORT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305675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Accelerated graphics </a:t>
            </a:r>
            <a:r>
              <a:rPr sz="2400" dirty="0">
                <a:latin typeface="Century Schoolbook"/>
                <a:cs typeface="Century Schoolbook"/>
              </a:rPr>
              <a:t>Port(AGP) is </a:t>
            </a:r>
            <a:r>
              <a:rPr sz="2400" spc="-5" dirty="0">
                <a:latin typeface="Century Schoolbook"/>
                <a:cs typeface="Century Schoolbook"/>
              </a:rPr>
              <a:t>an advanced  port designed </a:t>
            </a:r>
            <a:r>
              <a:rPr sz="2400" dirty="0">
                <a:latin typeface="Century Schoolbook"/>
                <a:cs typeface="Century Schoolbook"/>
              </a:rPr>
              <a:t>for </a:t>
            </a:r>
            <a:r>
              <a:rPr sz="2400" spc="-5" dirty="0">
                <a:latin typeface="Century Schoolbook"/>
                <a:cs typeface="Century Schoolbook"/>
              </a:rPr>
              <a:t>video </a:t>
            </a:r>
            <a:r>
              <a:rPr sz="2400" dirty="0">
                <a:latin typeface="Century Schoolbook"/>
                <a:cs typeface="Century Schoolbook"/>
              </a:rPr>
              <a:t>cards </a:t>
            </a:r>
            <a:r>
              <a:rPr sz="2400" spc="-5" dirty="0">
                <a:latin typeface="Century Schoolbook"/>
                <a:cs typeface="Century Schoolbook"/>
              </a:rPr>
              <a:t>and 3D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accelerators.</a:t>
            </a:r>
            <a:endParaRPr sz="2400">
              <a:latin typeface="Century Schoolbook"/>
              <a:cs typeface="Century Schoolbook"/>
            </a:endParaRPr>
          </a:p>
          <a:p>
            <a:pPr marL="287020" marR="60960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AGP also </a:t>
            </a:r>
            <a:r>
              <a:rPr sz="2400" dirty="0">
                <a:latin typeface="Century Schoolbook"/>
                <a:cs typeface="Century Schoolbook"/>
              </a:rPr>
              <a:t>supports </a:t>
            </a:r>
            <a:r>
              <a:rPr sz="2400" spc="-5" dirty="0">
                <a:latin typeface="Century Schoolbook"/>
                <a:cs typeface="Century Schoolbook"/>
              </a:rPr>
              <a:t>two </a:t>
            </a:r>
            <a:r>
              <a:rPr sz="2400" dirty="0">
                <a:latin typeface="Century Schoolbook"/>
                <a:cs typeface="Century Schoolbook"/>
              </a:rPr>
              <a:t>optional </a:t>
            </a:r>
            <a:r>
              <a:rPr sz="2400" spc="-5" dirty="0">
                <a:latin typeface="Century Schoolbook"/>
                <a:cs typeface="Century Schoolbook"/>
              </a:rPr>
              <a:t>faster modes,  </a:t>
            </a:r>
            <a:r>
              <a:rPr sz="2400" dirty="0">
                <a:latin typeface="Century Schoolbook"/>
                <a:cs typeface="Century Schoolbook"/>
              </a:rPr>
              <a:t>with </a:t>
            </a:r>
            <a:r>
              <a:rPr sz="2400" spc="-5" dirty="0">
                <a:latin typeface="Century Schoolbook"/>
                <a:cs typeface="Century Schoolbook"/>
              </a:rPr>
              <a:t>throughput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533 </a:t>
            </a:r>
            <a:r>
              <a:rPr sz="2400" dirty="0">
                <a:latin typeface="Century Schoolbook"/>
                <a:cs typeface="Century Schoolbook"/>
              </a:rPr>
              <a:t>MBps </a:t>
            </a:r>
            <a:r>
              <a:rPr sz="2400" spc="-5" dirty="0">
                <a:latin typeface="Century Schoolbook"/>
                <a:cs typeface="Century Schoolbook"/>
              </a:rPr>
              <a:t>and 1.07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GBps.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It also allows 3-D textures to be </a:t>
            </a:r>
            <a:r>
              <a:rPr sz="2400" dirty="0">
                <a:latin typeface="Century Schoolbook"/>
                <a:cs typeface="Century Schoolbook"/>
              </a:rPr>
              <a:t>stored in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main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memory </a:t>
            </a:r>
            <a:r>
              <a:rPr sz="2400" dirty="0">
                <a:latin typeface="Century Schoolbook"/>
                <a:cs typeface="Century Schoolbook"/>
              </a:rPr>
              <a:t>rather </a:t>
            </a:r>
            <a:r>
              <a:rPr sz="2400" spc="-5" dirty="0">
                <a:latin typeface="Century Schoolbook"/>
                <a:cs typeface="Century Schoolbook"/>
              </a:rPr>
              <a:t>than video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memory.</a:t>
            </a:r>
            <a:endParaRPr sz="2400">
              <a:latin typeface="Century Schoolbook"/>
              <a:cs typeface="Century Schoolbook"/>
            </a:endParaRPr>
          </a:p>
          <a:p>
            <a:pPr marL="287020" marR="72707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Each </a:t>
            </a:r>
            <a:r>
              <a:rPr sz="2400" dirty="0">
                <a:latin typeface="Century Schoolbook"/>
                <a:cs typeface="Century Schoolbook"/>
              </a:rPr>
              <a:t>computer with </a:t>
            </a:r>
            <a:r>
              <a:rPr sz="2400" spc="-5" dirty="0">
                <a:latin typeface="Century Schoolbook"/>
                <a:cs typeface="Century Schoolbook"/>
              </a:rPr>
              <a:t>AGP </a:t>
            </a:r>
            <a:r>
              <a:rPr sz="2400" dirty="0">
                <a:latin typeface="Century Schoolbook"/>
                <a:cs typeface="Century Schoolbook"/>
              </a:rPr>
              <a:t>support will</a:t>
            </a:r>
            <a:r>
              <a:rPr sz="2400" spc="-16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either  </a:t>
            </a:r>
            <a:r>
              <a:rPr sz="2400" spc="-5" dirty="0">
                <a:latin typeface="Century Schoolbook"/>
                <a:cs typeface="Century Schoolbook"/>
              </a:rPr>
              <a:t>have </a:t>
            </a:r>
            <a:r>
              <a:rPr sz="2400" dirty="0">
                <a:latin typeface="Century Schoolbook"/>
                <a:cs typeface="Century Schoolbook"/>
              </a:rPr>
              <a:t>one </a:t>
            </a:r>
            <a:r>
              <a:rPr sz="2400" spc="-5" dirty="0">
                <a:latin typeface="Century Schoolbook"/>
                <a:cs typeface="Century Schoolbook"/>
              </a:rPr>
              <a:t>AGP </a:t>
            </a:r>
            <a:r>
              <a:rPr sz="2400" dirty="0">
                <a:latin typeface="Century Schoolbook"/>
                <a:cs typeface="Century Schoolbook"/>
              </a:rPr>
              <a:t>slot or on </a:t>
            </a:r>
            <a:r>
              <a:rPr sz="2400" spc="-5" dirty="0">
                <a:latin typeface="Century Schoolbook"/>
                <a:cs typeface="Century Schoolbook"/>
              </a:rPr>
              <a:t>board AGP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video.</a:t>
            </a:r>
            <a:endParaRPr sz="2400">
              <a:latin typeface="Century Schoolbook"/>
              <a:cs typeface="Century Schoolbook"/>
            </a:endParaRPr>
          </a:p>
          <a:p>
            <a:pPr marL="287020" marR="200025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AGP channel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32 bit </a:t>
            </a:r>
            <a:r>
              <a:rPr sz="2400" dirty="0">
                <a:latin typeface="Century Schoolbook"/>
                <a:cs typeface="Century Schoolbook"/>
              </a:rPr>
              <a:t>wide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runs </a:t>
            </a:r>
            <a:r>
              <a:rPr sz="2400" spc="-5" dirty="0">
                <a:latin typeface="Century Schoolbook"/>
                <a:cs typeface="Century Schoolbook"/>
              </a:rPr>
              <a:t>at 66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MHz.  </a:t>
            </a:r>
            <a:r>
              <a:rPr sz="2400" spc="-5" dirty="0">
                <a:latin typeface="Century Schoolbook"/>
                <a:cs typeface="Century Schoolbook"/>
              </a:rPr>
              <a:t>this translate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total bandwidth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266Mbps, </a:t>
            </a:r>
            <a:r>
              <a:rPr sz="2400" dirty="0">
                <a:latin typeface="Century Schoolbook"/>
                <a:cs typeface="Century Schoolbook"/>
              </a:rPr>
              <a:t>which is </a:t>
            </a:r>
            <a:r>
              <a:rPr sz="2400" spc="-5" dirty="0">
                <a:latin typeface="Century Schoolbook"/>
                <a:cs typeface="Century Schoolbook"/>
              </a:rPr>
              <a:t>much greater </a:t>
            </a:r>
            <a:r>
              <a:rPr sz="2400" dirty="0">
                <a:latin typeface="Century Schoolbook"/>
                <a:cs typeface="Century Schoolbook"/>
              </a:rPr>
              <a:t>than </a:t>
            </a:r>
            <a:r>
              <a:rPr sz="2400" spc="-10" dirty="0">
                <a:latin typeface="Century Schoolbook"/>
                <a:cs typeface="Century Schoolbook"/>
              </a:rPr>
              <a:t>PCI  </a:t>
            </a:r>
            <a:r>
              <a:rPr sz="2400" spc="-5" dirty="0">
                <a:latin typeface="Century Schoolbook"/>
                <a:cs typeface="Century Schoolbook"/>
              </a:rPr>
              <a:t>bandwidth </a:t>
            </a:r>
            <a:r>
              <a:rPr sz="2400" dirty="0">
                <a:latin typeface="Century Schoolbook"/>
                <a:cs typeface="Century Schoolbook"/>
              </a:rPr>
              <a:t>up </a:t>
            </a:r>
            <a:r>
              <a:rPr sz="2400" spc="-5" dirty="0">
                <a:latin typeface="Century Schoolbook"/>
                <a:cs typeface="Century Schoolbook"/>
              </a:rPr>
              <a:t>to 133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Mbps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356047"/>
            <a:ext cx="21526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65F6C"/>
                </a:solidFill>
                <a:latin typeface="Century Schoolbook"/>
                <a:cs typeface="Century Schoolbook"/>
              </a:rPr>
              <a:t>T</a:t>
            </a:r>
            <a:r>
              <a:rPr sz="2400" dirty="0">
                <a:solidFill>
                  <a:srgbClr val="565F6C"/>
                </a:solidFill>
                <a:latin typeface="Century Schoolbook"/>
                <a:cs typeface="Century Schoolbook"/>
              </a:rPr>
              <a:t>HANK</a:t>
            </a:r>
            <a:r>
              <a:rPr sz="2400" spc="9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YOU</a:t>
            </a:r>
            <a:r>
              <a:rPr sz="30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.</a:t>
            </a:r>
            <a:endParaRPr sz="3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590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1430" algn="l"/>
              </a:tabLst>
            </a:pPr>
            <a:r>
              <a:rPr sz="3600" spc="-5" dirty="0"/>
              <a:t>4.1.1</a:t>
            </a:r>
            <a:r>
              <a:rPr sz="3600" spc="-5" dirty="0">
                <a:latin typeface="Times New Roman"/>
                <a:cs typeface="Times New Roman"/>
              </a:rPr>
              <a:t>	</a:t>
            </a:r>
            <a:r>
              <a:rPr sz="3600" spc="10" dirty="0"/>
              <a:t>P</a:t>
            </a:r>
            <a:r>
              <a:rPr spc="10" dirty="0"/>
              <a:t>ROPERTIES </a:t>
            </a:r>
            <a:r>
              <a:rPr spc="20" dirty="0"/>
              <a:t>OF</a:t>
            </a:r>
            <a:r>
              <a:rPr spc="360" dirty="0"/>
              <a:t> </a:t>
            </a:r>
            <a:r>
              <a:rPr sz="3600" spc="10" dirty="0"/>
              <a:t>V</a:t>
            </a:r>
            <a:r>
              <a:rPr spc="10" dirty="0"/>
              <a:t>IDEO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17"/>
            <a:ext cx="7203440" cy="4873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Frame – </a:t>
            </a:r>
            <a:r>
              <a:rPr sz="2400" spc="-5" dirty="0">
                <a:latin typeface="Century Schoolbook"/>
                <a:cs typeface="Century Schoolbook"/>
              </a:rPr>
              <a:t>Each page </a:t>
            </a:r>
            <a:r>
              <a:rPr sz="2400" dirty="0">
                <a:latin typeface="Century Schoolbook"/>
                <a:cs typeface="Century Schoolbook"/>
              </a:rPr>
              <a:t>or image is called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frame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76581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Pixel </a:t>
            </a:r>
            <a:r>
              <a:rPr sz="2400" dirty="0">
                <a:latin typeface="Century Schoolbook"/>
                <a:cs typeface="Century Schoolbook"/>
              </a:rPr>
              <a:t>– it is </a:t>
            </a:r>
            <a:r>
              <a:rPr sz="2400" spc="-5" dirty="0">
                <a:latin typeface="Century Schoolbook"/>
                <a:cs typeface="Century Schoolbook"/>
              </a:rPr>
              <a:t>the smallest addressable </a:t>
            </a:r>
            <a:r>
              <a:rPr sz="2400" dirty="0">
                <a:latin typeface="Century Schoolbook"/>
                <a:cs typeface="Century Schoolbook"/>
              </a:rPr>
              <a:t>screen  element in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image.</a:t>
            </a:r>
          </a:p>
          <a:p>
            <a:pPr marL="287020" marR="16891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Frame </a:t>
            </a:r>
            <a:r>
              <a:rPr sz="2400" spc="-5" dirty="0">
                <a:latin typeface="Century Schoolbook"/>
                <a:cs typeface="Century Schoolbook"/>
              </a:rPr>
              <a:t>per </a:t>
            </a:r>
            <a:r>
              <a:rPr sz="2400" dirty="0">
                <a:latin typeface="Century Schoolbook"/>
                <a:cs typeface="Century Schoolbook"/>
              </a:rPr>
              <a:t>second(FPS) - no of frame </a:t>
            </a:r>
            <a:r>
              <a:rPr sz="2400" spc="-5" dirty="0">
                <a:latin typeface="Century Schoolbook"/>
                <a:cs typeface="Century Schoolbook"/>
              </a:rPr>
              <a:t>per</a:t>
            </a:r>
            <a:r>
              <a:rPr sz="2400" spc="-1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second  is </a:t>
            </a:r>
            <a:r>
              <a:rPr sz="2400" spc="-5" dirty="0">
                <a:latin typeface="Century Schoolbook"/>
                <a:cs typeface="Century Schoolbook"/>
              </a:rPr>
              <a:t>measured by </a:t>
            </a:r>
            <a:r>
              <a:rPr sz="2400" dirty="0" smtClean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per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second.</a:t>
            </a:r>
          </a:p>
          <a:p>
            <a:pPr marL="287020" marR="70993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Color depth </a:t>
            </a:r>
            <a:r>
              <a:rPr sz="2400" dirty="0">
                <a:latin typeface="Century Schoolbook"/>
                <a:cs typeface="Century Schoolbook"/>
              </a:rPr>
              <a:t>– no of </a:t>
            </a:r>
            <a:r>
              <a:rPr sz="2400" spc="-5" dirty="0">
                <a:latin typeface="Century Schoolbook"/>
                <a:cs typeface="Century Schoolbook"/>
              </a:rPr>
              <a:t>bit </a:t>
            </a:r>
            <a:r>
              <a:rPr sz="2400" dirty="0">
                <a:latin typeface="Century Schoolbook"/>
                <a:cs typeface="Century Schoolbook"/>
              </a:rPr>
              <a:t>used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represent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 different </a:t>
            </a:r>
            <a:r>
              <a:rPr sz="2400" dirty="0">
                <a:latin typeface="Century Schoolbook"/>
                <a:cs typeface="Century Schoolbook"/>
              </a:rPr>
              <a:t>color is called color</a:t>
            </a:r>
            <a:r>
              <a:rPr sz="2400" spc="-11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depth.</a:t>
            </a:r>
            <a:endParaRPr sz="2400" dirty="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Bit </a:t>
            </a:r>
            <a:r>
              <a:rPr sz="2400" dirty="0">
                <a:latin typeface="Century Schoolbook"/>
                <a:cs typeface="Century Schoolbook"/>
              </a:rPr>
              <a:t>rate or </a:t>
            </a:r>
            <a:r>
              <a:rPr sz="2400" spc="-5" dirty="0">
                <a:latin typeface="Century Schoolbook"/>
                <a:cs typeface="Century Schoolbook"/>
              </a:rPr>
              <a:t>bit per </a:t>
            </a:r>
            <a:r>
              <a:rPr sz="2400" dirty="0">
                <a:latin typeface="Century Schoolbook"/>
                <a:cs typeface="Century Schoolbook"/>
              </a:rPr>
              <a:t>second(BPS) – </a:t>
            </a:r>
            <a:r>
              <a:rPr sz="2400" spc="-5" dirty="0">
                <a:latin typeface="Century Schoolbook"/>
                <a:cs typeface="Century Schoolbook"/>
              </a:rPr>
              <a:t>The number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bits that are conveyed </a:t>
            </a:r>
            <a:r>
              <a:rPr sz="240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processed per </a:t>
            </a:r>
            <a:r>
              <a:rPr sz="2400" dirty="0">
                <a:latin typeface="Century Schoolbook"/>
                <a:cs typeface="Century Schoolbook"/>
              </a:rPr>
              <a:t>second. </a:t>
            </a:r>
            <a:r>
              <a:rPr sz="2400" spc="-5" dirty="0">
                <a:latin typeface="Century Schoolbook"/>
                <a:cs typeface="Century Schoolbook"/>
              </a:rPr>
              <a:t>It  </a:t>
            </a:r>
            <a:r>
              <a:rPr sz="2400" dirty="0">
                <a:latin typeface="Century Schoolbook"/>
                <a:cs typeface="Century Schoolbook"/>
              </a:rPr>
              <a:t>width </a:t>
            </a:r>
            <a:r>
              <a:rPr sz="2400" spc="-5" dirty="0">
                <a:latin typeface="Century Schoolbook"/>
                <a:cs typeface="Century Schoolbook"/>
              </a:rPr>
              <a:t>*hight </a:t>
            </a:r>
            <a:r>
              <a:rPr sz="2400" dirty="0">
                <a:latin typeface="Century Schoolbook"/>
                <a:cs typeface="Century Schoolbook"/>
              </a:rPr>
              <a:t>* color </a:t>
            </a:r>
            <a:r>
              <a:rPr sz="2400" spc="-5" dirty="0">
                <a:latin typeface="Century Schoolbook"/>
                <a:cs typeface="Century Schoolbook"/>
              </a:rPr>
              <a:t>depth </a:t>
            </a:r>
            <a:r>
              <a:rPr sz="2400" dirty="0">
                <a:latin typeface="Century Schoolbook"/>
                <a:cs typeface="Century Schoolbook"/>
              </a:rPr>
              <a:t>*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FPS.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Video </a:t>
            </a:r>
            <a:r>
              <a:rPr sz="2400" dirty="0">
                <a:latin typeface="Century Schoolbook"/>
                <a:cs typeface="Century Schoolbook"/>
              </a:rPr>
              <a:t>size – it can </a:t>
            </a:r>
            <a:r>
              <a:rPr sz="2400" spc="-5" dirty="0">
                <a:latin typeface="Century Schoolbook"/>
                <a:cs typeface="Century Schoolbook"/>
              </a:rPr>
              <a:t>measured by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width</a:t>
            </a:r>
          </a:p>
          <a:p>
            <a:pPr marL="287020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*hight*color depth*FPS*runtime </a:t>
            </a:r>
            <a:r>
              <a:rPr sz="2400" dirty="0">
                <a:latin typeface="Century Schoolbook"/>
                <a:cs typeface="Century Schoolbook"/>
              </a:rPr>
              <a:t>in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seconds.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5975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4.1.2: </a:t>
            </a:r>
            <a:r>
              <a:rPr sz="3600" spc="15" dirty="0"/>
              <a:t>V</a:t>
            </a:r>
            <a:r>
              <a:rPr spc="15" dirty="0"/>
              <a:t>IDEO </a:t>
            </a:r>
            <a:r>
              <a:rPr spc="20" dirty="0"/>
              <a:t>FORMAT</a:t>
            </a:r>
            <a:r>
              <a:rPr spc="310" dirty="0"/>
              <a:t> </a:t>
            </a:r>
            <a:r>
              <a:rPr sz="3600" spc="10" dirty="0"/>
              <a:t>B</a:t>
            </a:r>
            <a:r>
              <a:rPr spc="10" dirty="0"/>
              <a:t>ASICS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6497"/>
            <a:ext cx="5401945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700"/>
              </a:spcBef>
              <a:buSzPct val="95833"/>
              <a:buAutoNum type="arabicParenR"/>
              <a:tabLst>
                <a:tab pos="28448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Video Standard</a:t>
            </a:r>
            <a:endParaRPr sz="2400" dirty="0">
              <a:latin typeface="Century Schoolbook"/>
              <a:cs typeface="Century Schoolbook"/>
            </a:endParaRPr>
          </a:p>
          <a:p>
            <a:pPr marL="284480" indent="-272415">
              <a:lnSpc>
                <a:spcPct val="100000"/>
              </a:lnSpc>
              <a:spcBef>
                <a:spcPts val="600"/>
              </a:spcBef>
              <a:buSzPct val="95833"/>
              <a:buAutoNum type="arabicParenR"/>
              <a:tabLst>
                <a:tab pos="28511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Image </a:t>
            </a:r>
            <a:r>
              <a:rPr sz="2400" dirty="0">
                <a:latin typeface="Century Schoolbook"/>
                <a:cs typeface="Century Schoolbook"/>
              </a:rPr>
              <a:t>Dimensions </a:t>
            </a:r>
            <a:r>
              <a:rPr sz="2400" spc="-5" dirty="0">
                <a:latin typeface="Century Schoolbook"/>
                <a:cs typeface="Century Schoolbook"/>
              </a:rPr>
              <a:t>and Aspect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Ratio</a:t>
            </a:r>
            <a:endParaRPr sz="2400" dirty="0">
              <a:latin typeface="Century Schoolbook"/>
              <a:cs typeface="Century Schoolbook"/>
            </a:endParaRPr>
          </a:p>
          <a:p>
            <a:pPr marL="12700" marR="2639695">
              <a:lnSpc>
                <a:spcPct val="120800"/>
              </a:lnSpc>
            </a:pPr>
            <a:r>
              <a:rPr sz="2400" spc="-5" dirty="0">
                <a:latin typeface="Century Schoolbook"/>
                <a:cs typeface="Century Schoolbook"/>
              </a:rPr>
              <a:t>3)Frame  4)Scanning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1)V</a:t>
            </a:r>
            <a:r>
              <a:rPr spc="5" dirty="0"/>
              <a:t>IDEO</a:t>
            </a:r>
            <a:r>
              <a:rPr spc="155" dirty="0"/>
              <a:t> </a:t>
            </a:r>
            <a:r>
              <a:rPr sz="3600" spc="15" dirty="0"/>
              <a:t>S</a:t>
            </a:r>
            <a:r>
              <a:rPr spc="15" dirty="0"/>
              <a:t>TANDARDS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7091045" cy="253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A number of </a:t>
            </a:r>
            <a:r>
              <a:rPr sz="2400" spc="-5" dirty="0">
                <a:latin typeface="Century Schoolbook"/>
                <a:cs typeface="Century Schoolbook"/>
              </a:rPr>
              <a:t>video </a:t>
            </a:r>
            <a:r>
              <a:rPr sz="2400" dirty="0">
                <a:latin typeface="Century Schoolbook"/>
                <a:cs typeface="Century Schoolbook"/>
              </a:rPr>
              <a:t>standards </a:t>
            </a:r>
            <a:r>
              <a:rPr sz="2400" spc="-5" dirty="0">
                <a:latin typeface="Century Schoolbook"/>
                <a:cs typeface="Century Schoolbook"/>
              </a:rPr>
              <a:t>have </a:t>
            </a:r>
            <a:r>
              <a:rPr sz="2400" dirty="0">
                <a:latin typeface="Century Schoolbook"/>
                <a:cs typeface="Century Schoolbook"/>
              </a:rPr>
              <a:t>emerged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over 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years.</a:t>
            </a:r>
            <a:endParaRPr sz="2400" dirty="0">
              <a:latin typeface="Century Schoolbook"/>
              <a:cs typeface="Century Schoolbook"/>
            </a:endParaRPr>
          </a:p>
          <a:p>
            <a:pPr marL="12700" marR="23495">
              <a:lnSpc>
                <a:spcPct val="120800"/>
              </a:lnSpc>
            </a:pPr>
            <a:r>
              <a:rPr sz="2400" spc="-5" dirty="0" smtClean="0">
                <a:latin typeface="Century Schoolbook"/>
                <a:cs typeface="Century Schoolbook"/>
              </a:rPr>
              <a:t>Television </a:t>
            </a:r>
            <a:r>
              <a:rPr sz="2400" dirty="0">
                <a:latin typeface="Century Schoolbook"/>
                <a:cs typeface="Century Schoolbook"/>
              </a:rPr>
              <a:t>Systems </a:t>
            </a:r>
            <a:r>
              <a:rPr sz="2400" spc="-5" dirty="0">
                <a:latin typeface="Century Schoolbook"/>
                <a:cs typeface="Century Schoolbook"/>
              </a:rPr>
              <a:t>Committee) </a:t>
            </a:r>
            <a:endParaRPr lang="en-IN" sz="2400" spc="-5" dirty="0" smtClean="0">
              <a:latin typeface="Century Schoolbook"/>
              <a:cs typeface="Century Schoolbook"/>
            </a:endParaRPr>
          </a:p>
          <a:p>
            <a:pPr marL="12700" marR="23495">
              <a:lnSpc>
                <a:spcPct val="120800"/>
              </a:lnSpc>
            </a:pPr>
            <a:r>
              <a:rPr sz="2400" spc="-5" dirty="0" smtClean="0">
                <a:latin typeface="Century Schoolbook"/>
                <a:cs typeface="Century Schoolbook"/>
              </a:rPr>
              <a:t> B)PAL</a:t>
            </a:r>
            <a:endParaRPr lang="en-IN" sz="2400" spc="-5" dirty="0" smtClean="0">
              <a:latin typeface="Century Schoolbook"/>
              <a:cs typeface="Century Schoolbook"/>
            </a:endParaRPr>
          </a:p>
          <a:p>
            <a:pPr marL="12700" marR="23495">
              <a:lnSpc>
                <a:spcPct val="120800"/>
              </a:lnSpc>
            </a:pPr>
            <a:r>
              <a:rPr sz="2400" spc="-5" dirty="0" smtClean="0">
                <a:latin typeface="Century Schoolbook"/>
                <a:cs typeface="Century Schoolbook"/>
              </a:rPr>
              <a:t>(</a:t>
            </a:r>
            <a:r>
              <a:rPr lang="en-IN" sz="2400" spc="-5" dirty="0">
                <a:latin typeface="Century Schoolbook"/>
                <a:cs typeface="Century Schoolbook"/>
              </a:rPr>
              <a:t>A)NTSC(National </a:t>
            </a:r>
            <a:r>
              <a:rPr sz="2400" spc="-5" dirty="0" smtClean="0">
                <a:latin typeface="Century Schoolbook"/>
                <a:cs typeface="Century Schoolbook"/>
              </a:rPr>
              <a:t>Phase </a:t>
            </a:r>
            <a:r>
              <a:rPr sz="2400" spc="-5" dirty="0">
                <a:latin typeface="Century Schoolbook"/>
                <a:cs typeface="Century Schoolbook"/>
              </a:rPr>
              <a:t>Alternating</a:t>
            </a:r>
            <a:r>
              <a:rPr sz="24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Line)</a:t>
            </a:r>
            <a:endParaRPr sz="2400" dirty="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entury Schoolbook"/>
                <a:cs typeface="Century Schoolbook"/>
              </a:rPr>
              <a:t>C)SECAM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726685"/>
            <a:ext cx="7182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2)I</a:t>
            </a:r>
            <a:r>
              <a:rPr spc="10" dirty="0"/>
              <a:t>MAGE </a:t>
            </a:r>
            <a:r>
              <a:rPr sz="3600" spc="15" dirty="0"/>
              <a:t>D</a:t>
            </a:r>
            <a:r>
              <a:rPr spc="15" dirty="0"/>
              <a:t>IMENSIONS AND </a:t>
            </a:r>
            <a:r>
              <a:rPr sz="3600" spc="15" dirty="0"/>
              <a:t>A</a:t>
            </a:r>
            <a:r>
              <a:rPr spc="15" dirty="0"/>
              <a:t>SPECT  </a:t>
            </a:r>
            <a:r>
              <a:rPr sz="3600" spc="10" dirty="0"/>
              <a:t>R</a:t>
            </a:r>
            <a:r>
              <a:rPr spc="10" dirty="0"/>
              <a:t>ATIO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2955160"/>
            <a:ext cx="715581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 horizontal </a:t>
            </a:r>
            <a:r>
              <a:rPr sz="2400" spc="-5" dirty="0">
                <a:latin typeface="Century Schoolbook"/>
                <a:cs typeface="Century Schoolbook"/>
              </a:rPr>
              <a:t>and vertical pixel dimensions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your format determine the frame </a:t>
            </a:r>
            <a:r>
              <a:rPr sz="2400" dirty="0">
                <a:latin typeface="Century Schoolbook"/>
                <a:cs typeface="Century Schoolbook"/>
              </a:rPr>
              <a:t>size </a:t>
            </a:r>
            <a:r>
              <a:rPr sz="2400" spc="-5" dirty="0">
                <a:latin typeface="Century Schoolbook"/>
                <a:cs typeface="Century Schoolbook"/>
              </a:rPr>
              <a:t>and aspect  </a:t>
            </a:r>
            <a:r>
              <a:rPr sz="2400" dirty="0">
                <a:latin typeface="Century Schoolbook"/>
                <a:cs typeface="Century Schoolbook"/>
              </a:rPr>
              <a:t>ratio.</a:t>
            </a:r>
          </a:p>
          <a:p>
            <a:pPr marL="370840" indent="-35877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370840" algn="l"/>
                <a:tab pos="37147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Aspect</a:t>
            </a:r>
            <a:r>
              <a:rPr sz="2400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Ratio</a:t>
            </a:r>
            <a:endParaRPr sz="2400" dirty="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 aspect ratio </a:t>
            </a:r>
            <a:r>
              <a:rPr sz="2400" dirty="0">
                <a:latin typeface="Century Schoolbook"/>
                <a:cs typeface="Century Schoolbook"/>
              </a:rPr>
              <a:t>of a </a:t>
            </a:r>
            <a:r>
              <a:rPr sz="2400" spc="-5" dirty="0">
                <a:latin typeface="Century Schoolbook"/>
                <a:cs typeface="Century Schoolbook"/>
              </a:rPr>
              <a:t>video </a:t>
            </a:r>
            <a:r>
              <a:rPr sz="2400" dirty="0">
                <a:latin typeface="Century Schoolbook"/>
                <a:cs typeface="Century Schoolbook"/>
              </a:rPr>
              <a:t>frame </a:t>
            </a:r>
            <a:r>
              <a:rPr sz="2400" spc="-5" dirty="0">
                <a:latin typeface="Century Schoolbook"/>
                <a:cs typeface="Century Schoolbook"/>
              </a:rPr>
              <a:t>is the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width</a:t>
            </a:r>
          </a:p>
          <a:p>
            <a:pPr marL="287020">
              <a:lnSpc>
                <a:spcPct val="100000"/>
              </a:lnSpc>
            </a:pPr>
            <a:r>
              <a:rPr sz="2400" dirty="0">
                <a:latin typeface="Century Schoolbook"/>
                <a:cs typeface="Century Schoolbook"/>
              </a:rPr>
              <a:t>with </a:t>
            </a:r>
            <a:r>
              <a:rPr sz="2400" spc="-5" dirty="0">
                <a:latin typeface="Century Schoolbook"/>
                <a:cs typeface="Century Schoolbook"/>
              </a:rPr>
              <a:t>respect to the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height.</a:t>
            </a:r>
            <a:endParaRPr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3102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3)F</a:t>
            </a:r>
            <a:r>
              <a:rPr spc="10" dirty="0"/>
              <a:t>RAME</a:t>
            </a:r>
            <a:r>
              <a:rPr spc="110" dirty="0"/>
              <a:t> </a:t>
            </a:r>
            <a:r>
              <a:rPr sz="3600" spc="10" dirty="0"/>
              <a:t>R</a:t>
            </a:r>
            <a:r>
              <a:rPr spc="10" dirty="0"/>
              <a:t>ATE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8898"/>
            <a:ext cx="676910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06045" indent="-274320">
              <a:lnSpc>
                <a:spcPct val="1000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frame </a:t>
            </a:r>
            <a:r>
              <a:rPr sz="2400" dirty="0">
                <a:latin typeface="Century Schoolbook"/>
                <a:cs typeface="Century Schoolbook"/>
              </a:rPr>
              <a:t>rate of </a:t>
            </a:r>
            <a:r>
              <a:rPr sz="2400" spc="-5" dirty="0">
                <a:latin typeface="Century Schoolbook"/>
                <a:cs typeface="Century Schoolbook"/>
              </a:rPr>
              <a:t>your video determines </a:t>
            </a:r>
            <a:r>
              <a:rPr sz="2400" dirty="0">
                <a:latin typeface="Century Schoolbook"/>
                <a:cs typeface="Century Schoolbook"/>
              </a:rPr>
              <a:t>how  </a:t>
            </a:r>
            <a:r>
              <a:rPr sz="2400" spc="-5" dirty="0">
                <a:latin typeface="Century Schoolbook"/>
                <a:cs typeface="Century Schoolbook"/>
              </a:rPr>
              <a:t>quickly frames are recorded and played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back.</a:t>
            </a:r>
            <a:endParaRPr sz="2400">
              <a:latin typeface="Century Schoolbook"/>
              <a:cs typeface="Century Schoolbook"/>
            </a:endParaRPr>
          </a:p>
          <a:p>
            <a:pPr marL="855344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entury Schoolbook"/>
                <a:cs typeface="Century Schoolbook"/>
              </a:rPr>
              <a:t>Following </a:t>
            </a:r>
            <a:r>
              <a:rPr sz="2400" spc="-5" dirty="0">
                <a:latin typeface="Century Schoolbook"/>
                <a:cs typeface="Century Schoolbook"/>
              </a:rPr>
              <a:t>are </a:t>
            </a:r>
            <a:r>
              <a:rPr sz="2400" dirty="0">
                <a:latin typeface="Century Schoolbook"/>
                <a:cs typeface="Century Schoolbook"/>
              </a:rPr>
              <a:t>common </a:t>
            </a:r>
            <a:r>
              <a:rPr sz="2400" spc="-5" dirty="0">
                <a:latin typeface="Century Schoolbook"/>
                <a:cs typeface="Century Schoolbook"/>
              </a:rPr>
              <a:t>frame </a:t>
            </a:r>
            <a:r>
              <a:rPr sz="2400" dirty="0">
                <a:latin typeface="Century Schoolbook"/>
                <a:cs typeface="Century Schoolbook"/>
              </a:rPr>
              <a:t>rates in</a:t>
            </a:r>
            <a:r>
              <a:rPr sz="2400" spc="-17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use: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50 </a:t>
            </a:r>
            <a:r>
              <a:rPr sz="2400" dirty="0">
                <a:latin typeface="Century Schoolbook"/>
                <a:cs typeface="Century Schoolbook"/>
              </a:rPr>
              <a:t>fps: </a:t>
            </a:r>
            <a:r>
              <a:rPr sz="2400" spc="-5" dirty="0">
                <a:latin typeface="Century Schoolbook"/>
                <a:cs typeface="Century Schoolbook"/>
              </a:rPr>
              <a:t>720p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HD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59.94 </a:t>
            </a:r>
            <a:r>
              <a:rPr sz="2400" dirty="0">
                <a:latin typeface="Century Schoolbook"/>
                <a:cs typeface="Century Schoolbook"/>
              </a:rPr>
              <a:t>fps: </a:t>
            </a:r>
            <a:r>
              <a:rPr sz="2400" spc="-5" dirty="0">
                <a:latin typeface="Century Schoolbook"/>
                <a:cs typeface="Century Schoolbook"/>
              </a:rPr>
              <a:t>720p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HD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60 </a:t>
            </a:r>
            <a:r>
              <a:rPr sz="2400" dirty="0">
                <a:latin typeface="Century Schoolbook"/>
                <a:cs typeface="Century Schoolbook"/>
              </a:rPr>
              <a:t>fps: </a:t>
            </a:r>
            <a:r>
              <a:rPr sz="2400" spc="-5" dirty="0">
                <a:latin typeface="Century Schoolbook"/>
                <a:cs typeface="Century Schoolbook"/>
              </a:rPr>
              <a:t>720p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HD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269"/>
            <a:ext cx="451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4)S</a:t>
            </a:r>
            <a:r>
              <a:rPr spc="10" dirty="0"/>
              <a:t>CANNING</a:t>
            </a:r>
            <a:r>
              <a:rPr spc="145" dirty="0"/>
              <a:t> </a:t>
            </a:r>
            <a:r>
              <a:rPr sz="3600" spc="10" dirty="0"/>
              <a:t>M</a:t>
            </a:r>
            <a:r>
              <a:rPr spc="10" dirty="0"/>
              <a:t>ETHOD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2317"/>
            <a:ext cx="7240270" cy="421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0795" indent="-287020">
              <a:lnSpc>
                <a:spcPct val="120900"/>
              </a:lnSpc>
              <a:spcBef>
                <a:spcPts val="1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Video frames are </a:t>
            </a:r>
            <a:r>
              <a:rPr sz="2400" dirty="0">
                <a:latin typeface="Century Schoolbook"/>
                <a:cs typeface="Century Schoolbook"/>
              </a:rPr>
              <a:t>composed of </a:t>
            </a:r>
            <a:r>
              <a:rPr sz="2400" spc="-5" dirty="0">
                <a:latin typeface="Century Schoolbook"/>
                <a:cs typeface="Century Schoolbook"/>
              </a:rPr>
              <a:t>individual </a:t>
            </a:r>
            <a:r>
              <a:rPr sz="2400" dirty="0">
                <a:latin typeface="Century Schoolbook"/>
                <a:cs typeface="Century Schoolbook"/>
              </a:rPr>
              <a:t>lines,  </a:t>
            </a:r>
            <a:r>
              <a:rPr sz="2400" spc="-5" dirty="0">
                <a:latin typeface="Century Schoolbook"/>
                <a:cs typeface="Century Schoolbook"/>
              </a:rPr>
              <a:t>scanned </a:t>
            </a:r>
            <a:r>
              <a:rPr sz="2400" dirty="0">
                <a:latin typeface="Century Schoolbook"/>
                <a:cs typeface="Century Schoolbook"/>
              </a:rPr>
              <a:t>from </a:t>
            </a:r>
            <a:r>
              <a:rPr sz="2400" spc="-5" dirty="0">
                <a:latin typeface="Century Schoolbook"/>
                <a:cs typeface="Century Schoolbook"/>
              </a:rPr>
              <a:t>the top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screen </a:t>
            </a:r>
            <a:r>
              <a:rPr sz="2400" spc="-5" dirty="0">
                <a:latin typeface="Century Schoolbook"/>
                <a:cs typeface="Century Schoolbook"/>
              </a:rPr>
              <a:t>to the</a:t>
            </a:r>
            <a:r>
              <a:rPr sz="2400" spc="-1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bottom.</a:t>
            </a:r>
            <a:endParaRPr sz="2400">
              <a:latin typeface="Century Schoolbook"/>
              <a:cs typeface="Century Schoolbook"/>
            </a:endParaRPr>
          </a:p>
          <a:p>
            <a:pPr marL="334645" indent="-322580">
              <a:lnSpc>
                <a:spcPct val="100000"/>
              </a:lnSpc>
              <a:spcBef>
                <a:spcPts val="600"/>
              </a:spcBef>
              <a:buSzPct val="95833"/>
              <a:buAutoNum type="alphaUcParenR"/>
              <a:tabLst>
                <a:tab pos="33528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Interlace Scanning.</a:t>
            </a:r>
            <a:endParaRPr sz="2400">
              <a:latin typeface="Century Schoolbook"/>
              <a:cs typeface="Century Schoolbook"/>
            </a:endParaRPr>
          </a:p>
          <a:p>
            <a:pPr marL="287020" marR="20955" indent="-1905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entury Schoolbook"/>
                <a:cs typeface="Century Schoolbook"/>
              </a:rPr>
              <a:t>Interlaced video scans the </a:t>
            </a:r>
            <a:r>
              <a:rPr sz="2400" dirty="0">
                <a:latin typeface="Century Schoolbook"/>
                <a:cs typeface="Century Schoolbook"/>
              </a:rPr>
              <a:t>display </a:t>
            </a:r>
            <a:r>
              <a:rPr sz="2400" spc="-5" dirty="0">
                <a:latin typeface="Century Schoolbook"/>
                <a:cs typeface="Century Schoolbook"/>
              </a:rPr>
              <a:t>twice, </a:t>
            </a:r>
            <a:r>
              <a:rPr sz="2400" dirty="0">
                <a:latin typeface="Century Schoolbook"/>
                <a:cs typeface="Century Schoolbook"/>
              </a:rPr>
              <a:t>using</a:t>
            </a:r>
            <a:r>
              <a:rPr sz="2400" spc="-16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two  </a:t>
            </a:r>
            <a:r>
              <a:rPr sz="2400" dirty="0">
                <a:latin typeface="Century Schoolbook"/>
                <a:cs typeface="Century Schoolbook"/>
              </a:rPr>
              <a:t>field,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dirty="0">
                <a:latin typeface="Century Schoolbook"/>
                <a:cs typeface="Century Schoolbook"/>
              </a:rPr>
              <a:t>complete a </a:t>
            </a:r>
            <a:r>
              <a:rPr sz="2400" spc="-5" dirty="0">
                <a:latin typeface="Century Schoolbook"/>
                <a:cs typeface="Century Schoolbook"/>
              </a:rPr>
              <a:t>single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frame.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entury Schoolbook"/>
                <a:cs typeface="Century Schoolbook"/>
              </a:rPr>
              <a:t>Frame rates lower </a:t>
            </a:r>
            <a:r>
              <a:rPr sz="2400" spc="-5" dirty="0">
                <a:latin typeface="Century Schoolbook"/>
                <a:cs typeface="Century Schoolbook"/>
              </a:rPr>
              <a:t>than 40 </a:t>
            </a:r>
            <a:r>
              <a:rPr sz="2400" dirty="0">
                <a:latin typeface="Century Schoolbook"/>
                <a:cs typeface="Century Schoolbook"/>
              </a:rPr>
              <a:t>fps can cause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noticeable  </a:t>
            </a:r>
            <a:r>
              <a:rPr sz="2400" dirty="0">
                <a:latin typeface="Century Schoolbook"/>
                <a:cs typeface="Century Schoolbook"/>
              </a:rPr>
              <a:t>flicker.</a:t>
            </a:r>
            <a:endParaRPr sz="2400">
              <a:latin typeface="Century Schoolbook"/>
              <a:cs typeface="Century Schoolbook"/>
            </a:endParaRPr>
          </a:p>
          <a:p>
            <a:pPr marL="334645" indent="-322580">
              <a:lnSpc>
                <a:spcPct val="100000"/>
              </a:lnSpc>
              <a:spcBef>
                <a:spcPts val="605"/>
              </a:spcBef>
              <a:buSzPct val="95833"/>
              <a:buAutoNum type="alphaUcParenR" startAt="2"/>
              <a:tabLst>
                <a:tab pos="335280" algn="l"/>
              </a:tabLst>
            </a:pPr>
            <a:r>
              <a:rPr sz="2400" dirty="0">
                <a:latin typeface="Century Schoolbook"/>
                <a:cs typeface="Century Schoolbook"/>
              </a:rPr>
              <a:t>Progressive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Scanning</a:t>
            </a:r>
            <a:endParaRPr sz="2400">
              <a:latin typeface="Century Schoolbook"/>
              <a:cs typeface="Century Schoolbook"/>
            </a:endParaRPr>
          </a:p>
          <a:p>
            <a:pPr marL="287020" marR="429259" indent="-2743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entury Schoolbook"/>
                <a:cs typeface="Century Schoolbook"/>
              </a:rPr>
              <a:t>This </a:t>
            </a:r>
            <a:r>
              <a:rPr sz="2400" spc="-5" dirty="0">
                <a:latin typeface="Century Schoolbook"/>
                <a:cs typeface="Century Schoolbook"/>
              </a:rPr>
              <a:t>process scans </a:t>
            </a:r>
            <a:r>
              <a:rPr sz="2400" dirty="0">
                <a:latin typeface="Century Schoolbook"/>
                <a:cs typeface="Century Schoolbook"/>
              </a:rPr>
              <a:t>every other </a:t>
            </a:r>
            <a:r>
              <a:rPr sz="2400" spc="-5" dirty="0">
                <a:latin typeface="Century Schoolbook"/>
                <a:cs typeface="Century Schoolbook"/>
              </a:rPr>
              <a:t>line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image,  </a:t>
            </a:r>
            <a:r>
              <a:rPr sz="2400" dirty="0">
                <a:latin typeface="Century Schoolbook"/>
                <a:cs typeface="Century Schoolbook"/>
              </a:rPr>
              <a:t>first </a:t>
            </a:r>
            <a:r>
              <a:rPr sz="2400" spc="-5" dirty="0">
                <a:latin typeface="Century Schoolbook"/>
                <a:cs typeface="Century Schoolbook"/>
              </a:rPr>
              <a:t>all the </a:t>
            </a:r>
            <a:r>
              <a:rPr sz="2400" dirty="0">
                <a:latin typeface="Century Schoolbook"/>
                <a:cs typeface="Century Schoolbook"/>
              </a:rPr>
              <a:t>odd lines </a:t>
            </a:r>
            <a:r>
              <a:rPr sz="2400" spc="-5" dirty="0">
                <a:latin typeface="Century Schoolbook"/>
                <a:cs typeface="Century Schoolbook"/>
              </a:rPr>
              <a:t>and then the </a:t>
            </a:r>
            <a:r>
              <a:rPr sz="2400" dirty="0">
                <a:latin typeface="Century Schoolbook"/>
                <a:cs typeface="Century Schoolbook"/>
              </a:rPr>
              <a:t>even</a:t>
            </a:r>
            <a:r>
              <a:rPr sz="2400" spc="-16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lines.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1623</Words>
  <Application>Microsoft Office PowerPoint</Application>
  <PresentationFormat>On-screen Show (4:3)</PresentationFormat>
  <Paragraphs>148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Century Schoolbook</vt:lpstr>
      <vt:lpstr>Times New Roman</vt:lpstr>
      <vt:lpstr>Wingdings</vt:lpstr>
      <vt:lpstr>Office Theme</vt:lpstr>
      <vt:lpstr>Monitor and Display Adapters</vt:lpstr>
      <vt:lpstr>TOPIC TO BE COVERED:</vt:lpstr>
      <vt:lpstr>4.1: VIDEO BASICS(CRT PARAMETERS)</vt:lpstr>
      <vt:lpstr>4.1.1 PROPERTIES OF VIDEO</vt:lpstr>
      <vt:lpstr>4.1.2: VIDEO FORMAT BASICS</vt:lpstr>
      <vt:lpstr>1)VIDEO STANDARDS</vt:lpstr>
      <vt:lpstr>2)IMAGE DIMENSIONS AND ASPECT  RATIO</vt:lpstr>
      <vt:lpstr>3)FRAME RATE</vt:lpstr>
      <vt:lpstr>4)SCANNING METHOD</vt:lpstr>
      <vt:lpstr>PowerPoint Presentation</vt:lpstr>
      <vt:lpstr>4.1.3: VIDEO COMPRESSION</vt:lpstr>
      <vt:lpstr>PowerPoint Presentation</vt:lpstr>
      <vt:lpstr>PowerPoint Presentation</vt:lpstr>
      <vt:lpstr>4.2: VGA MONITORS</vt:lpstr>
      <vt:lpstr>CRT MONITOR</vt:lpstr>
      <vt:lpstr>CONSTRUCTION OF CRT</vt:lpstr>
      <vt:lpstr>BLOCK DIAGRAM OF CRT MONITOR</vt:lpstr>
      <vt:lpstr>PowerPoint Presentation</vt:lpstr>
      <vt:lpstr>PowerPoint Presentation</vt:lpstr>
      <vt:lpstr>4.3: DIGITAL DISPLAY TECHNOLOGY</vt:lpstr>
      <vt:lpstr>PowerPoint Presentation</vt:lpstr>
      <vt:lpstr>4.3.2:LIQUID CRYSTAL DISPLAY (LCD)</vt:lpstr>
      <vt:lpstr>PowerPoint Presentation</vt:lpstr>
      <vt:lpstr>4.3.3:PLASMA DISPLAY PANELS(PDP)</vt:lpstr>
      <vt:lpstr>PowerPoint Presentation</vt:lpstr>
      <vt:lpstr>4.3.4:LIGHT EMITTING DISPLAY(LED)</vt:lpstr>
      <vt:lpstr>4.4:GRAPHICS CARDS</vt:lpstr>
      <vt:lpstr>4.4.1:COMPONENTS OF A GRAPHIC CARDS</vt:lpstr>
      <vt:lpstr>4.4.2:VIDEO DISPLAY STANDARDS</vt:lpstr>
      <vt:lpstr>2)ENHANCED GRAPHICS  ADAPTER(EGA)</vt:lpstr>
      <vt:lpstr>3)VIDEO GRAPHICS ARRAY(VGA)</vt:lpstr>
      <vt:lpstr>4.4.3:ACCELERATED GRAPHICS PORT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and Display Adapters</dc:title>
  <cp:lastModifiedBy>nisha</cp:lastModifiedBy>
  <cp:revision>10</cp:revision>
  <dcterms:created xsi:type="dcterms:W3CDTF">2020-07-12T15:09:18Z</dcterms:created>
  <dcterms:modified xsi:type="dcterms:W3CDTF">2020-08-13T06:01:53Z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2018-07-04T00:00:00Z</vt:filetime>
  </property>
</Properties>
</file>