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09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7054" y="1151933"/>
            <a:ext cx="8558033" cy="51117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799" y="0"/>
                </a:moveTo>
                <a:lnTo>
                  <a:pt x="0" y="0"/>
                </a:lnTo>
                <a:lnTo>
                  <a:pt x="0" y="6857999"/>
                </a:lnTo>
                <a:lnTo>
                  <a:pt x="304799" y="6857999"/>
                </a:lnTo>
                <a:lnTo>
                  <a:pt x="304799" y="0"/>
                </a:lnTo>
                <a:close/>
              </a:path>
            </a:pathLst>
          </a:custGeom>
          <a:solidFill>
            <a:srgbClr val="FE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38728"/>
            <a:ext cx="700024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732655"/>
            <a:ext cx="8072119" cy="350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4249" y="5874595"/>
            <a:ext cx="28067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7999"/>
                </a:moveTo>
                <a:lnTo>
                  <a:pt x="444544" y="6857999"/>
                </a:lnTo>
                <a:lnTo>
                  <a:pt x="444544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94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7999"/>
                </a:moveTo>
                <a:lnTo>
                  <a:pt x="3130" y="6857999"/>
                </a:lnTo>
                <a:lnTo>
                  <a:pt x="313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7999"/>
                </a:moveTo>
                <a:lnTo>
                  <a:pt x="47624" y="6857999"/>
                </a:lnTo>
                <a:lnTo>
                  <a:pt x="47624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44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55" y="0"/>
                </a:moveTo>
                <a:lnTo>
                  <a:pt x="0" y="0"/>
                </a:lnTo>
                <a:lnTo>
                  <a:pt x="0" y="6857999"/>
                </a:lnTo>
                <a:lnTo>
                  <a:pt x="104655" y="6857999"/>
                </a:lnTo>
                <a:lnTo>
                  <a:pt x="10465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7999"/>
                  </a:moveTo>
                  <a:lnTo>
                    <a:pt x="150720" y="6857999"/>
                  </a:lnTo>
                  <a:lnTo>
                    <a:pt x="15072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0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7999"/>
                  </a:moveTo>
                  <a:lnTo>
                    <a:pt x="77879" y="6857999"/>
                  </a:lnTo>
                  <a:lnTo>
                    <a:pt x="7787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199" y="6857999"/>
                </a:lnTo>
                <a:lnTo>
                  <a:pt x="761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34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4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5544" y="0"/>
            <a:ext cx="117475" cy="6858000"/>
            <a:chOff x="825544" y="0"/>
            <a:chExt cx="117475" cy="6858000"/>
          </a:xfrm>
        </p:grpSpPr>
        <p:sp>
          <p:nvSpPr>
            <p:cNvPr id="12" name="object 12"/>
            <p:cNvSpPr/>
            <p:nvPr/>
          </p:nvSpPr>
          <p:spPr>
            <a:xfrm>
              <a:off x="88582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8000"/>
                  </a:moveTo>
                  <a:lnTo>
                    <a:pt x="57149" y="6858000"/>
                  </a:lnTo>
                  <a:lnTo>
                    <a:pt x="57149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DE8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554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8000"/>
                  </a:moveTo>
                  <a:lnTo>
                    <a:pt x="57149" y="6858000"/>
                  </a:lnTo>
                  <a:lnTo>
                    <a:pt x="57149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E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669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99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76199" y="68579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E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688"/>
                  </a:lnTo>
                  <a:lnTo>
                    <a:pt x="1267968" y="460616"/>
                  </a:lnTo>
                  <a:lnTo>
                    <a:pt x="1253070" y="416890"/>
                  </a:lnTo>
                  <a:lnTo>
                    <a:pt x="1235202" y="374624"/>
                  </a:lnTo>
                  <a:lnTo>
                    <a:pt x="1214488" y="333959"/>
                  </a:lnTo>
                  <a:lnTo>
                    <a:pt x="1191056" y="294995"/>
                  </a:lnTo>
                  <a:lnTo>
                    <a:pt x="1165034" y="257886"/>
                  </a:lnTo>
                  <a:lnTo>
                    <a:pt x="1136535" y="222745"/>
                  </a:lnTo>
                  <a:lnTo>
                    <a:pt x="1105700" y="189687"/>
                  </a:lnTo>
                  <a:lnTo>
                    <a:pt x="1072654" y="158851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19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19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59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51"/>
                  </a:lnTo>
                  <a:lnTo>
                    <a:pt x="189699" y="189687"/>
                  </a:lnTo>
                  <a:lnTo>
                    <a:pt x="158864" y="222745"/>
                  </a:lnTo>
                  <a:lnTo>
                    <a:pt x="130365" y="257886"/>
                  </a:lnTo>
                  <a:lnTo>
                    <a:pt x="104343" y="294995"/>
                  </a:lnTo>
                  <a:lnTo>
                    <a:pt x="80911" y="333959"/>
                  </a:lnTo>
                  <a:lnTo>
                    <a:pt x="60185" y="374624"/>
                  </a:lnTo>
                  <a:lnTo>
                    <a:pt x="42316" y="416890"/>
                  </a:lnTo>
                  <a:lnTo>
                    <a:pt x="27419" y="460616"/>
                  </a:lnTo>
                  <a:lnTo>
                    <a:pt x="15608" y="505688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59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54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17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61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61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17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503" y="1711045"/>
                  </a:lnTo>
                  <a:lnTo>
                    <a:pt x="700024" y="1758454"/>
                  </a:lnTo>
                  <a:lnTo>
                    <a:pt x="703503" y="1805851"/>
                  </a:lnTo>
                  <a:lnTo>
                    <a:pt x="713600" y="1851088"/>
                  </a:lnTo>
                  <a:lnTo>
                    <a:pt x="729830" y="1893671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35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35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71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54"/>
                  </a:lnTo>
                  <a:close/>
                </a:path>
              </a:pathLst>
            </a:custGeom>
            <a:solidFill>
              <a:srgbClr val="FE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077" y="5500627"/>
              <a:ext cx="137159" cy="137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208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20" y="1429512"/>
                  </a:moveTo>
                  <a:lnTo>
                    <a:pt x="267309" y="1386166"/>
                  </a:lnTo>
                  <a:lnTo>
                    <a:pt x="247827" y="1348511"/>
                  </a:lnTo>
                  <a:lnTo>
                    <a:pt x="218135" y="1318818"/>
                  </a:lnTo>
                  <a:lnTo>
                    <a:pt x="180479" y="1299349"/>
                  </a:lnTo>
                  <a:lnTo>
                    <a:pt x="137160" y="1292352"/>
                  </a:lnTo>
                  <a:lnTo>
                    <a:pt x="93827" y="1299349"/>
                  </a:lnTo>
                  <a:lnTo>
                    <a:pt x="56172" y="1318818"/>
                  </a:lnTo>
                  <a:lnTo>
                    <a:pt x="26479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79" y="1510525"/>
                  </a:lnTo>
                  <a:lnTo>
                    <a:pt x="56172" y="1540217"/>
                  </a:lnTo>
                  <a:lnTo>
                    <a:pt x="93827" y="1559687"/>
                  </a:lnTo>
                  <a:lnTo>
                    <a:pt x="137160" y="1566672"/>
                  </a:lnTo>
                  <a:lnTo>
                    <a:pt x="180479" y="1559687"/>
                  </a:lnTo>
                  <a:lnTo>
                    <a:pt x="218135" y="1540217"/>
                  </a:lnTo>
                  <a:lnTo>
                    <a:pt x="247827" y="1510525"/>
                  </a:lnTo>
                  <a:lnTo>
                    <a:pt x="267309" y="1472869"/>
                  </a:lnTo>
                  <a:lnTo>
                    <a:pt x="274320" y="1429512"/>
                  </a:lnTo>
                  <a:close/>
                </a:path>
                <a:path w="607060" h="1567179">
                  <a:moveTo>
                    <a:pt x="606552" y="182880"/>
                  </a:moveTo>
                  <a:lnTo>
                    <a:pt x="600011" y="134277"/>
                  </a:lnTo>
                  <a:lnTo>
                    <a:pt x="581571" y="90601"/>
                  </a:lnTo>
                  <a:lnTo>
                    <a:pt x="552970" y="53581"/>
                  </a:lnTo>
                  <a:lnTo>
                    <a:pt x="515950" y="24980"/>
                  </a:lnTo>
                  <a:lnTo>
                    <a:pt x="472274" y="6540"/>
                  </a:lnTo>
                  <a:lnTo>
                    <a:pt x="423672" y="0"/>
                  </a:lnTo>
                  <a:lnTo>
                    <a:pt x="375056" y="6540"/>
                  </a:lnTo>
                  <a:lnTo>
                    <a:pt x="331381" y="24980"/>
                  </a:lnTo>
                  <a:lnTo>
                    <a:pt x="294360" y="53581"/>
                  </a:lnTo>
                  <a:lnTo>
                    <a:pt x="265760" y="90601"/>
                  </a:lnTo>
                  <a:lnTo>
                    <a:pt x="247319" y="134277"/>
                  </a:lnTo>
                  <a:lnTo>
                    <a:pt x="240792" y="182880"/>
                  </a:lnTo>
                  <a:lnTo>
                    <a:pt x="247319" y="231495"/>
                  </a:lnTo>
                  <a:lnTo>
                    <a:pt x="265760" y="275170"/>
                  </a:lnTo>
                  <a:lnTo>
                    <a:pt x="294360" y="312191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72" y="365760"/>
                  </a:lnTo>
                  <a:lnTo>
                    <a:pt x="472274" y="359232"/>
                  </a:lnTo>
                  <a:lnTo>
                    <a:pt x="515950" y="340791"/>
                  </a:lnTo>
                  <a:lnTo>
                    <a:pt x="552970" y="312191"/>
                  </a:lnTo>
                  <a:lnTo>
                    <a:pt x="581571" y="275170"/>
                  </a:lnTo>
                  <a:lnTo>
                    <a:pt x="600011" y="231495"/>
                  </a:lnTo>
                  <a:lnTo>
                    <a:pt x="606552" y="182880"/>
                  </a:lnTo>
                  <a:close/>
                </a:path>
              </a:pathLst>
            </a:custGeom>
            <a:solidFill>
              <a:srgbClr val="FE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12595" y="1060445"/>
            <a:ext cx="2530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latin typeface="Century Schoolbook"/>
                <a:cs typeface="Century Schoolbook"/>
              </a:rPr>
              <a:t>U</a:t>
            </a:r>
            <a:r>
              <a:rPr sz="4800" b="1" dirty="0">
                <a:latin typeface="Century Schoolbook"/>
                <a:cs typeface="Century Schoolbook"/>
              </a:rPr>
              <a:t>NIT</a:t>
            </a:r>
            <a:r>
              <a:rPr sz="6000" b="1" dirty="0">
                <a:latin typeface="Century Schoolbook"/>
                <a:cs typeface="Century Schoolbook"/>
              </a:rPr>
              <a:t>:5</a:t>
            </a:r>
            <a:endParaRPr sz="600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8795" y="2386707"/>
            <a:ext cx="57677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Trouble </a:t>
            </a:r>
            <a:r>
              <a:rPr sz="40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Shooting</a:t>
            </a:r>
            <a:r>
              <a:rPr sz="4000" b="1" spc="-35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40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and  Presentence</a:t>
            </a:r>
            <a:endParaRPr sz="4000">
              <a:latin typeface="Century Schoolbook"/>
              <a:cs typeface="Century Schoolboo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6800" y="5064631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5739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5.3 </a:t>
            </a:r>
            <a:r>
              <a:rPr sz="3000" dirty="0"/>
              <a:t>P</a:t>
            </a:r>
            <a:r>
              <a:rPr dirty="0"/>
              <a:t>OWER </a:t>
            </a:r>
            <a:r>
              <a:rPr sz="3000" spc="-5" dirty="0"/>
              <a:t>O</a:t>
            </a:r>
            <a:r>
              <a:rPr spc="-5" dirty="0"/>
              <a:t>N SELF</a:t>
            </a:r>
            <a:r>
              <a:rPr spc="465" dirty="0"/>
              <a:t> </a:t>
            </a:r>
            <a:r>
              <a:rPr sz="3000" spc="-5" dirty="0"/>
              <a:t>T</a:t>
            </a:r>
            <a:r>
              <a:rPr spc="-5" dirty="0"/>
              <a:t>EST</a:t>
            </a:r>
            <a:r>
              <a:rPr sz="3000" spc="-5" dirty="0"/>
              <a:t>(POST)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10" y="1628897"/>
            <a:ext cx="6918325" cy="373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78571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100" dirty="0">
                <a:latin typeface="Century Schoolbook"/>
                <a:cs typeface="Century Schoolbook"/>
              </a:rPr>
              <a:t>Power-on </a:t>
            </a:r>
            <a:r>
              <a:rPr sz="2100" spc="-5" dirty="0">
                <a:latin typeface="Century Schoolbook"/>
                <a:cs typeface="Century Schoolbook"/>
              </a:rPr>
              <a:t>self-test </a:t>
            </a:r>
            <a:r>
              <a:rPr sz="2100" dirty="0">
                <a:latin typeface="Century Schoolbook"/>
                <a:cs typeface="Century Schoolbook"/>
              </a:rPr>
              <a:t>(POST) is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common </a:t>
            </a:r>
            <a:r>
              <a:rPr sz="2100" spc="-5" dirty="0">
                <a:latin typeface="Century Schoolbook"/>
                <a:cs typeface="Century Schoolbook"/>
              </a:rPr>
              <a:t>term </a:t>
            </a:r>
            <a:r>
              <a:rPr sz="2100" dirty="0">
                <a:latin typeface="Century Schoolbook"/>
                <a:cs typeface="Century Schoolbook"/>
              </a:rPr>
              <a:t>for</a:t>
            </a:r>
            <a:r>
              <a:rPr sz="2100" spc="-4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a</a:t>
            </a:r>
            <a:endParaRPr sz="21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100" spc="-5" dirty="0">
                <a:latin typeface="Century Schoolbook"/>
                <a:cs typeface="Century Schoolbook"/>
              </a:rPr>
              <a:t>computer, </a:t>
            </a:r>
            <a:r>
              <a:rPr sz="2100" dirty="0">
                <a:latin typeface="Century Schoolbook"/>
                <a:cs typeface="Century Schoolbook"/>
              </a:rPr>
              <a:t>router or printer’s </a:t>
            </a:r>
            <a:r>
              <a:rPr sz="2100" spc="-5" dirty="0">
                <a:latin typeface="Century Schoolbook"/>
                <a:cs typeface="Century Schoolbook"/>
              </a:rPr>
              <a:t>pre-boot</a:t>
            </a:r>
            <a:r>
              <a:rPr sz="2100" spc="-4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sequence.</a:t>
            </a:r>
            <a:endParaRPr sz="2100">
              <a:latin typeface="Century Schoolbook"/>
              <a:cs typeface="Century Schoolbook"/>
            </a:endParaRPr>
          </a:p>
          <a:p>
            <a:pPr marL="287020" marR="261620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100" dirty="0">
                <a:latin typeface="Century Schoolbook"/>
                <a:cs typeface="Century Schoolbook"/>
              </a:rPr>
              <a:t>The same </a:t>
            </a:r>
            <a:r>
              <a:rPr sz="2100" spc="-5" dirty="0">
                <a:latin typeface="Century Schoolbook"/>
                <a:cs typeface="Century Schoolbook"/>
              </a:rPr>
              <a:t>basic </a:t>
            </a:r>
            <a:r>
              <a:rPr sz="2100" dirty="0">
                <a:latin typeface="Century Schoolbook"/>
                <a:cs typeface="Century Schoolbook"/>
              </a:rPr>
              <a:t>sequence is </a:t>
            </a:r>
            <a:r>
              <a:rPr sz="2100" spc="-5" dirty="0">
                <a:latin typeface="Century Schoolbook"/>
                <a:cs typeface="Century Schoolbook"/>
              </a:rPr>
              <a:t>present </a:t>
            </a:r>
            <a:r>
              <a:rPr sz="2100" dirty="0">
                <a:latin typeface="Century Schoolbook"/>
                <a:cs typeface="Century Schoolbook"/>
              </a:rPr>
              <a:t>on </a:t>
            </a:r>
            <a:r>
              <a:rPr sz="2100" spc="-5" dirty="0">
                <a:latin typeface="Century Schoolbook"/>
                <a:cs typeface="Century Schoolbook"/>
              </a:rPr>
              <a:t>all computer  architectures.</a:t>
            </a:r>
            <a:endParaRPr sz="2100">
              <a:latin typeface="Century Schoolbook"/>
              <a:cs typeface="Century Schoolbook"/>
            </a:endParaRPr>
          </a:p>
          <a:p>
            <a:pPr marL="287020" marR="124460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It </a:t>
            </a:r>
            <a:r>
              <a:rPr sz="2100" dirty="0">
                <a:latin typeface="Century Schoolbook"/>
                <a:cs typeface="Century Schoolbook"/>
              </a:rPr>
              <a:t>is </a:t>
            </a:r>
            <a:r>
              <a:rPr sz="2100" spc="-5" dirty="0">
                <a:latin typeface="Century Schoolbook"/>
                <a:cs typeface="Century Schoolbook"/>
              </a:rPr>
              <a:t>the first </a:t>
            </a:r>
            <a:r>
              <a:rPr sz="2100" dirty="0">
                <a:latin typeface="Century Schoolbook"/>
                <a:cs typeface="Century Schoolbook"/>
              </a:rPr>
              <a:t>step of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more </a:t>
            </a:r>
            <a:r>
              <a:rPr sz="2100" spc="-5" dirty="0">
                <a:latin typeface="Century Schoolbook"/>
                <a:cs typeface="Century Schoolbook"/>
              </a:rPr>
              <a:t>general process </a:t>
            </a:r>
            <a:r>
              <a:rPr sz="2100" dirty="0">
                <a:latin typeface="Century Schoolbook"/>
                <a:cs typeface="Century Schoolbook"/>
              </a:rPr>
              <a:t>called  </a:t>
            </a:r>
            <a:r>
              <a:rPr sz="2100" spc="-5" dirty="0">
                <a:latin typeface="Century Schoolbook"/>
                <a:cs typeface="Century Schoolbook"/>
              </a:rPr>
              <a:t>initial program </a:t>
            </a:r>
            <a:r>
              <a:rPr sz="2100" dirty="0">
                <a:latin typeface="Century Schoolbook"/>
                <a:cs typeface="Century Schoolbook"/>
              </a:rPr>
              <a:t>load </a:t>
            </a:r>
            <a:r>
              <a:rPr sz="2100" spc="-5" dirty="0">
                <a:latin typeface="Century Schoolbook"/>
                <a:cs typeface="Century Schoolbook"/>
              </a:rPr>
              <a:t>(IPL), </a:t>
            </a:r>
            <a:r>
              <a:rPr sz="2100" dirty="0">
                <a:latin typeface="Century Schoolbook"/>
                <a:cs typeface="Century Schoolbook"/>
              </a:rPr>
              <a:t>booting, or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bootstrapping.</a:t>
            </a:r>
            <a:endParaRPr sz="21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100" dirty="0">
                <a:latin typeface="Century Schoolbook"/>
                <a:cs typeface="Century Schoolbook"/>
              </a:rPr>
              <a:t>The </a:t>
            </a:r>
            <a:r>
              <a:rPr sz="2100" spc="-5" dirty="0">
                <a:latin typeface="Century Schoolbook"/>
                <a:cs typeface="Century Schoolbook"/>
              </a:rPr>
              <a:t>BIOS performs </a:t>
            </a:r>
            <a:r>
              <a:rPr sz="2100" dirty="0">
                <a:latin typeface="Century Schoolbook"/>
                <a:cs typeface="Century Schoolbook"/>
              </a:rPr>
              <a:t>a POST a POST when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system  is </a:t>
            </a:r>
            <a:r>
              <a:rPr sz="2100" spc="-5" dirty="0">
                <a:latin typeface="Century Schoolbook"/>
                <a:cs typeface="Century Schoolbook"/>
              </a:rPr>
              <a:t>turned </a:t>
            </a:r>
            <a:r>
              <a:rPr sz="2100" dirty="0">
                <a:latin typeface="Century Schoolbook"/>
                <a:cs typeface="Century Schoolbook"/>
              </a:rPr>
              <a:t>on </a:t>
            </a:r>
            <a:r>
              <a:rPr sz="2100" spc="-5" dirty="0">
                <a:latin typeface="Century Schoolbook"/>
                <a:cs typeface="Century Schoolbook"/>
              </a:rPr>
              <a:t>this test </a:t>
            </a:r>
            <a:r>
              <a:rPr sz="2100" dirty="0">
                <a:latin typeface="Century Schoolbook"/>
                <a:cs typeface="Century Schoolbook"/>
              </a:rPr>
              <a:t>is used </a:t>
            </a:r>
            <a:r>
              <a:rPr sz="2100" spc="-5" dirty="0">
                <a:latin typeface="Century Schoolbook"/>
                <a:cs typeface="Century Schoolbook"/>
              </a:rPr>
              <a:t>to </a:t>
            </a:r>
            <a:r>
              <a:rPr sz="2100" dirty="0">
                <a:latin typeface="Century Schoolbook"/>
                <a:cs typeface="Century Schoolbook"/>
              </a:rPr>
              <a:t>ensure </a:t>
            </a:r>
            <a:r>
              <a:rPr sz="2100" spc="-5" dirty="0">
                <a:latin typeface="Century Schoolbook"/>
                <a:cs typeface="Century Schoolbook"/>
              </a:rPr>
              <a:t>that the  </a:t>
            </a:r>
            <a:r>
              <a:rPr sz="2100" dirty="0">
                <a:latin typeface="Century Schoolbook"/>
                <a:cs typeface="Century Schoolbook"/>
              </a:rPr>
              <a:t>system contains, i.e. </a:t>
            </a:r>
            <a:r>
              <a:rPr sz="2100" spc="-5" dirty="0">
                <a:latin typeface="Century Schoolbook"/>
                <a:cs typeface="Century Schoolbook"/>
              </a:rPr>
              <a:t>CPU </a:t>
            </a:r>
            <a:r>
              <a:rPr sz="2100" dirty="0">
                <a:latin typeface="Century Schoolbook"/>
                <a:cs typeface="Century Schoolbook"/>
              </a:rPr>
              <a:t>clock speed, </a:t>
            </a:r>
            <a:r>
              <a:rPr sz="2100" spc="-5" dirty="0">
                <a:latin typeface="Century Schoolbook"/>
                <a:cs typeface="Century Schoolbook"/>
              </a:rPr>
              <a:t>base </a:t>
            </a:r>
            <a:r>
              <a:rPr sz="2100" dirty="0">
                <a:latin typeface="Century Schoolbook"/>
                <a:cs typeface="Century Schoolbook"/>
              </a:rPr>
              <a:t>memory  size, </a:t>
            </a:r>
            <a:r>
              <a:rPr sz="2100" spc="-5" dirty="0">
                <a:latin typeface="Century Schoolbook"/>
                <a:cs typeface="Century Schoolbook"/>
              </a:rPr>
              <a:t>base </a:t>
            </a:r>
            <a:r>
              <a:rPr sz="2100" dirty="0">
                <a:latin typeface="Century Schoolbook"/>
                <a:cs typeface="Century Schoolbook"/>
              </a:rPr>
              <a:t>memory size, </a:t>
            </a:r>
            <a:r>
              <a:rPr sz="2100" spc="-5" dirty="0">
                <a:latin typeface="Century Schoolbook"/>
                <a:cs typeface="Century Schoolbook"/>
              </a:rPr>
              <a:t>extension </a:t>
            </a:r>
            <a:r>
              <a:rPr sz="2100" dirty="0">
                <a:latin typeface="Century Schoolbook"/>
                <a:cs typeface="Century Schoolbook"/>
              </a:rPr>
              <a:t>memory size,  </a:t>
            </a:r>
            <a:r>
              <a:rPr sz="2100" spc="-5" dirty="0">
                <a:latin typeface="Century Schoolbook"/>
                <a:cs typeface="Century Schoolbook"/>
              </a:rPr>
              <a:t>display type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etc.</a:t>
            </a:r>
            <a:endParaRPr sz="21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6186"/>
            <a:ext cx="7198359" cy="5720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62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When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problem is identified with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system  during the POST, the BIOS will use three methods </a:t>
            </a:r>
            <a:r>
              <a:rPr sz="2200" spc="-10" dirty="0">
                <a:latin typeface="Century Schoolbook"/>
                <a:cs typeface="Century Schoolbook"/>
              </a:rPr>
              <a:t>to  </a:t>
            </a:r>
            <a:r>
              <a:rPr sz="2200" spc="-5" dirty="0">
                <a:latin typeface="Century Schoolbook"/>
                <a:cs typeface="Century Schoolbook"/>
              </a:rPr>
              <a:t>represents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problem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lphaU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Beep</a:t>
            </a:r>
            <a:r>
              <a:rPr sz="2200" spc="-10" dirty="0">
                <a:latin typeface="Century Schoolbook"/>
                <a:cs typeface="Century Schoolbook"/>
              </a:rPr>
              <a:t> Code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lphaU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Error</a:t>
            </a:r>
            <a:r>
              <a:rPr sz="2200" spc="1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Code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lphaU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Detail Error</a:t>
            </a:r>
            <a:r>
              <a:rPr sz="220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Message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following </a:t>
            </a:r>
            <a:r>
              <a:rPr sz="2200" spc="-10" dirty="0">
                <a:latin typeface="Century Schoolbook"/>
                <a:cs typeface="Century Schoolbook"/>
              </a:rPr>
              <a:t>procedure </a:t>
            </a:r>
            <a:r>
              <a:rPr sz="2200" spc="-5" dirty="0">
                <a:latin typeface="Century Schoolbook"/>
                <a:cs typeface="Century Schoolbook"/>
              </a:rPr>
              <a:t>describes </a:t>
            </a:r>
            <a:r>
              <a:rPr sz="2200" spc="-10" dirty="0">
                <a:latin typeface="Century Schoolbook"/>
                <a:cs typeface="Century Schoolbook"/>
              </a:rPr>
              <a:t>POST</a:t>
            </a:r>
            <a:r>
              <a:rPr sz="2200" spc="5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sequence: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Processor</a:t>
            </a:r>
            <a:r>
              <a:rPr sz="2200" spc="-3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BIOS ROM</a:t>
            </a:r>
            <a:r>
              <a:rPr sz="2200" spc="2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Timer 1</a:t>
            </a:r>
            <a:r>
              <a:rPr sz="2200" spc="-15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DMA channel 0</a:t>
            </a:r>
            <a:r>
              <a:rPr sz="2200" spc="-3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Base </a:t>
            </a:r>
            <a:r>
              <a:rPr sz="2200" spc="-5" dirty="0">
                <a:latin typeface="Century Schoolbook"/>
                <a:cs typeface="Century Schoolbook"/>
              </a:rPr>
              <a:t>16 k </a:t>
            </a:r>
            <a:r>
              <a:rPr sz="2200" spc="-10" dirty="0">
                <a:latin typeface="Century Schoolbook"/>
                <a:cs typeface="Century Schoolbook"/>
              </a:rPr>
              <a:t>RAM</a:t>
            </a:r>
            <a:r>
              <a:rPr sz="2200" spc="-3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CRT </a:t>
            </a:r>
            <a:r>
              <a:rPr sz="2200" spc="-5" dirty="0">
                <a:latin typeface="Century Schoolbook"/>
                <a:cs typeface="Century Schoolbook"/>
              </a:rPr>
              <a:t>controller</a:t>
            </a:r>
            <a:r>
              <a:rPr sz="2200" spc="-1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Motherboard support chips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RAM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0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Optional </a:t>
            </a:r>
            <a:r>
              <a:rPr sz="2200" spc="-10" dirty="0">
                <a:latin typeface="Century Schoolbook"/>
                <a:cs typeface="Century Schoolbook"/>
              </a:rPr>
              <a:t>ROM</a:t>
            </a:r>
            <a:r>
              <a:rPr sz="2200" spc="1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75"/>
              </a:spcBef>
              <a:buClr>
                <a:srgbClr val="FE8537"/>
              </a:buClr>
              <a:buSzPct val="68181"/>
              <a:buAutoNum type="arabicPeriod"/>
              <a:tabLst>
                <a:tab pos="469900" algn="l"/>
                <a:tab pos="470534" algn="l"/>
                <a:tab pos="3321685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Peripheral</a:t>
            </a:r>
            <a:r>
              <a:rPr sz="2200" spc="6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controller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test</a:t>
            </a:r>
            <a:endParaRPr sz="22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3478"/>
            <a:ext cx="5905500" cy="102044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-5" dirty="0"/>
              <a:t>5.4 T</a:t>
            </a:r>
            <a:r>
              <a:rPr spc="-5" dirty="0"/>
              <a:t>ROUBLESHOOTING </a:t>
            </a:r>
            <a:r>
              <a:rPr sz="3000" dirty="0"/>
              <a:t>:</a:t>
            </a:r>
            <a:r>
              <a:rPr sz="3000" spc="145" dirty="0"/>
              <a:t> </a:t>
            </a:r>
            <a:r>
              <a:rPr spc="-5" dirty="0"/>
              <a:t>POSSIBLE</a:t>
            </a:r>
            <a:endParaRPr sz="3000"/>
          </a:p>
          <a:p>
            <a:pPr marL="464184" algn="ctr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PROBLEMS AND</a:t>
            </a:r>
            <a:r>
              <a:rPr spc="335" dirty="0"/>
              <a:t> </a:t>
            </a:r>
            <a:r>
              <a:rPr dirty="0"/>
              <a:t>DIAGNOSIS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955160"/>
            <a:ext cx="7252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following </a:t>
            </a:r>
            <a:r>
              <a:rPr sz="2400" spc="-5" dirty="0">
                <a:latin typeface="Century Schoolbook"/>
                <a:cs typeface="Century Schoolbook"/>
              </a:rPr>
              <a:t>section </a:t>
            </a:r>
            <a:r>
              <a:rPr sz="2400" dirty="0">
                <a:latin typeface="Century Schoolbook"/>
                <a:cs typeface="Century Schoolbook"/>
              </a:rPr>
              <a:t>explain </a:t>
            </a:r>
            <a:r>
              <a:rPr sz="2400" spc="-5" dirty="0">
                <a:latin typeface="Century Schoolbook"/>
                <a:cs typeface="Century Schoolbook"/>
              </a:rPr>
              <a:t>various </a:t>
            </a:r>
            <a:r>
              <a:rPr sz="2400" dirty="0">
                <a:latin typeface="Century Schoolbook"/>
                <a:cs typeface="Century Schoolbook"/>
              </a:rPr>
              <a:t>computer  hardware </a:t>
            </a:r>
            <a:r>
              <a:rPr sz="2400" spc="-5" dirty="0">
                <a:latin typeface="Century Schoolbook"/>
                <a:cs typeface="Century Schoolbook"/>
              </a:rPr>
              <a:t>most </a:t>
            </a:r>
            <a:r>
              <a:rPr sz="2400" dirty="0">
                <a:latin typeface="Century Schoolbook"/>
                <a:cs typeface="Century Schoolbook"/>
              </a:rPr>
              <a:t>common </a:t>
            </a:r>
            <a:r>
              <a:rPr sz="2400" spc="-5" dirty="0">
                <a:latin typeface="Century Schoolbook"/>
                <a:cs typeface="Century Schoolbook"/>
              </a:rPr>
              <a:t>problem, </a:t>
            </a:r>
            <a:r>
              <a:rPr sz="2400" dirty="0">
                <a:latin typeface="Century Schoolbook"/>
                <a:cs typeface="Century Schoolbook"/>
              </a:rPr>
              <a:t>cause 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their  </a:t>
            </a:r>
            <a:r>
              <a:rPr sz="2400" dirty="0">
                <a:latin typeface="Century Schoolbook"/>
                <a:cs typeface="Century Schoolbook"/>
              </a:rPr>
              <a:t>solution.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5.4.1 M</a:t>
            </a:r>
            <a:r>
              <a:rPr spc="-5" dirty="0"/>
              <a:t>OTHERBOARD</a:t>
            </a:r>
            <a:r>
              <a:rPr spc="185" dirty="0"/>
              <a:t> </a:t>
            </a:r>
            <a:r>
              <a:rPr spc="-5" dirty="0"/>
              <a:t>TROUBLESHOOTING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96234"/>
            <a:ext cx="6990080" cy="435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5.4.2 </a:t>
            </a:r>
            <a:r>
              <a:rPr sz="2400" dirty="0">
                <a:solidFill>
                  <a:srgbClr val="565F6C"/>
                </a:solidFill>
                <a:latin typeface="Century Schoolbook"/>
                <a:cs typeface="Century Schoolbook"/>
              </a:rPr>
              <a:t>KEYBOARD</a:t>
            </a:r>
            <a:r>
              <a:rPr sz="2400" spc="18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TROUBLESHOOTING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2155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Keyboard </a:t>
            </a:r>
            <a:r>
              <a:rPr sz="2400" b="1" spc="-5" dirty="0">
                <a:latin typeface="Century Schoolbook"/>
                <a:cs typeface="Century Schoolbook"/>
              </a:rPr>
              <a:t>won’t respond</a:t>
            </a:r>
            <a:r>
              <a:rPr sz="2400" b="1" spc="-4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anything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 and</a:t>
            </a:r>
            <a:r>
              <a:rPr sz="2400" b="1" spc="-3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Solutions: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1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Check the </a:t>
            </a:r>
            <a:r>
              <a:rPr sz="2400" dirty="0">
                <a:latin typeface="Century Schoolbook"/>
                <a:cs typeface="Century Schoolbook"/>
              </a:rPr>
              <a:t>keyboard connection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the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computer  </a:t>
            </a:r>
            <a:r>
              <a:rPr sz="2400" spc="-5" dirty="0">
                <a:latin typeface="Century Schoolbook"/>
                <a:cs typeface="Century Schoolbook"/>
              </a:rPr>
              <a:t>and restart the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computer.</a:t>
            </a:r>
            <a:endParaRPr sz="2400">
              <a:latin typeface="Century Schoolbook"/>
              <a:cs typeface="Century Schoolbook"/>
            </a:endParaRPr>
          </a:p>
          <a:p>
            <a:pPr marL="287020" marR="52705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Check the </a:t>
            </a:r>
            <a:r>
              <a:rPr sz="2400" dirty="0">
                <a:latin typeface="Century Schoolbook"/>
                <a:cs typeface="Century Schoolbook"/>
              </a:rPr>
              <a:t>keyboard </a:t>
            </a:r>
            <a:r>
              <a:rPr sz="2400" spc="-5" dirty="0">
                <a:latin typeface="Century Schoolbook"/>
                <a:cs typeface="Century Schoolbook"/>
              </a:rPr>
              <a:t>driver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properly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installed  or </a:t>
            </a:r>
            <a:r>
              <a:rPr sz="2400" spc="-5" dirty="0">
                <a:latin typeface="Century Schoolbook"/>
                <a:cs typeface="Century Schoolbook"/>
              </a:rPr>
              <a:t>not. That </a:t>
            </a:r>
            <a:r>
              <a:rPr sz="2400" spc="5" dirty="0">
                <a:latin typeface="Century Schoolbook"/>
                <a:cs typeface="Century Schoolbook"/>
              </a:rPr>
              <a:t>we </a:t>
            </a:r>
            <a:r>
              <a:rPr sz="2400" dirty="0">
                <a:latin typeface="Century Schoolbook"/>
                <a:cs typeface="Century Schoolbook"/>
              </a:rPr>
              <a:t>can seen in </a:t>
            </a:r>
            <a:r>
              <a:rPr sz="2400" spc="-5" dirty="0">
                <a:latin typeface="Century Schoolbook"/>
                <a:cs typeface="Century Schoolbook"/>
              </a:rPr>
              <a:t>the device manage  </a:t>
            </a:r>
            <a:r>
              <a:rPr sz="2400" dirty="0">
                <a:latin typeface="Century Schoolbook"/>
                <a:cs typeface="Century Schoolbook"/>
              </a:rPr>
              <a:t>utility </a:t>
            </a:r>
            <a:r>
              <a:rPr sz="2400" spc="-5" dirty="0">
                <a:latin typeface="Century Schoolbook"/>
                <a:cs typeface="Century Schoolbook"/>
              </a:rPr>
              <a:t>program </a:t>
            </a:r>
            <a:r>
              <a:rPr sz="2400" dirty="0">
                <a:latin typeface="Century Schoolbook"/>
                <a:cs typeface="Century Schoolbook"/>
              </a:rPr>
              <a:t>in windows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environment.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the </a:t>
            </a:r>
            <a:r>
              <a:rPr sz="2400" dirty="0">
                <a:latin typeface="Century Schoolbook"/>
                <a:cs typeface="Century Schoolbook"/>
              </a:rPr>
              <a:t>connection </a:t>
            </a:r>
            <a:r>
              <a:rPr sz="2400" spc="-5" dirty="0">
                <a:latin typeface="Century Schoolbook"/>
                <a:cs typeface="Century Schoolbook"/>
              </a:rPr>
              <a:t>between </a:t>
            </a:r>
            <a:r>
              <a:rPr sz="2400" dirty="0">
                <a:latin typeface="Century Schoolbook"/>
                <a:cs typeface="Century Schoolbook"/>
              </a:rPr>
              <a:t>controller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motherboard.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9137"/>
            <a:ext cx="6687184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E8537"/>
              </a:buClr>
              <a:buSzPct val="70000"/>
              <a:buFont typeface="Wingdings"/>
              <a:buChar char=""/>
              <a:tabLst>
                <a:tab pos="287020" algn="l"/>
              </a:tabLst>
            </a:pPr>
            <a:r>
              <a:rPr sz="2000" b="1" dirty="0">
                <a:latin typeface="Century Schoolbook"/>
                <a:cs typeface="Century Schoolbook"/>
              </a:rPr>
              <a:t>Receiving a </a:t>
            </a:r>
            <a:r>
              <a:rPr sz="2000" b="1" spc="-5" dirty="0">
                <a:latin typeface="Century Schoolbook"/>
                <a:cs typeface="Century Schoolbook"/>
              </a:rPr>
              <a:t>keyboard error when </a:t>
            </a:r>
            <a:r>
              <a:rPr sz="2000" b="1" dirty="0">
                <a:latin typeface="Century Schoolbook"/>
                <a:cs typeface="Century Schoolbook"/>
              </a:rPr>
              <a:t>system is</a:t>
            </a:r>
            <a:r>
              <a:rPr sz="2000" b="1" spc="-30" dirty="0">
                <a:latin typeface="Century Schoolbook"/>
                <a:cs typeface="Century Schoolbook"/>
              </a:rPr>
              <a:t> </a:t>
            </a:r>
            <a:r>
              <a:rPr sz="2000" b="1" dirty="0">
                <a:latin typeface="Century Schoolbook"/>
                <a:cs typeface="Century Schoolbook"/>
              </a:rPr>
              <a:t>boot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1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A key </a:t>
            </a:r>
            <a:r>
              <a:rPr sz="2400" spc="-5" dirty="0">
                <a:latin typeface="Century Schoolbook"/>
                <a:cs typeface="Century Schoolbook"/>
              </a:rPr>
              <a:t>being </a:t>
            </a:r>
            <a:r>
              <a:rPr sz="2400" dirty="0">
                <a:latin typeface="Century Schoolbook"/>
                <a:cs typeface="Century Schoolbook"/>
              </a:rPr>
              <a:t>pushed </a:t>
            </a:r>
            <a:r>
              <a:rPr sz="2400" spc="-5" dirty="0">
                <a:latin typeface="Century Schoolbook"/>
                <a:cs typeface="Century Schoolbook"/>
              </a:rPr>
              <a:t>down </a:t>
            </a:r>
            <a:r>
              <a:rPr sz="2400" dirty="0">
                <a:latin typeface="Century Schoolbook"/>
                <a:cs typeface="Century Schoolbook"/>
              </a:rPr>
              <a:t>while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computer  </a:t>
            </a:r>
            <a:r>
              <a:rPr sz="2400" spc="-5" dirty="0">
                <a:latin typeface="Century Schoolbook"/>
                <a:cs typeface="Century Schoolbook"/>
              </a:rPr>
              <a:t>starts.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Something on </a:t>
            </a:r>
            <a:r>
              <a:rPr sz="2400" spc="-5" dirty="0">
                <a:latin typeface="Century Schoolbook"/>
                <a:cs typeface="Century Schoolbook"/>
              </a:rPr>
              <a:t>top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keyboard.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Solutions:</a:t>
            </a:r>
            <a:endParaRPr sz="2400">
              <a:latin typeface="Century Schoolbook"/>
              <a:cs typeface="Century Schoolbook"/>
            </a:endParaRPr>
          </a:p>
          <a:p>
            <a:pPr marL="287020" marR="80645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Make sure </a:t>
            </a:r>
            <a:r>
              <a:rPr sz="2400" spc="-5" dirty="0">
                <a:latin typeface="Century Schoolbook"/>
                <a:cs typeface="Century Schoolbook"/>
              </a:rPr>
              <a:t>you do </a:t>
            </a:r>
            <a:r>
              <a:rPr sz="2400" dirty="0">
                <a:latin typeface="Century Schoolbook"/>
                <a:cs typeface="Century Schoolbook"/>
              </a:rPr>
              <a:t>not </a:t>
            </a:r>
            <a:r>
              <a:rPr sz="2400" spc="-5" dirty="0">
                <a:latin typeface="Century Schoolbook"/>
                <a:cs typeface="Century Schoolbook"/>
              </a:rPr>
              <a:t>boot the </a:t>
            </a:r>
            <a:r>
              <a:rPr sz="2400" dirty="0">
                <a:latin typeface="Century Schoolbook"/>
                <a:cs typeface="Century Schoolbook"/>
              </a:rPr>
              <a:t>PC with a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key  </a:t>
            </a:r>
            <a:r>
              <a:rPr sz="2400" spc="-5" dirty="0">
                <a:latin typeface="Century Schoolbook"/>
                <a:cs typeface="Century Schoolbook"/>
              </a:rPr>
              <a:t>pressed down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keyboard.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Make sure </a:t>
            </a:r>
            <a:r>
              <a:rPr sz="2400" spc="-5" dirty="0">
                <a:latin typeface="Century Schoolbook"/>
                <a:cs typeface="Century Schoolbook"/>
              </a:rPr>
              <a:t>nothing </a:t>
            </a:r>
            <a:r>
              <a:rPr sz="2400" dirty="0">
                <a:latin typeface="Century Schoolbook"/>
                <a:cs typeface="Century Schoolbook"/>
              </a:rPr>
              <a:t>is on </a:t>
            </a:r>
            <a:r>
              <a:rPr sz="2400" spc="-5" dirty="0">
                <a:latin typeface="Century Schoolbook"/>
                <a:cs typeface="Century Schoolbook"/>
              </a:rPr>
              <a:t>top </a:t>
            </a:r>
            <a:r>
              <a:rPr sz="2400" dirty="0">
                <a:latin typeface="Century Schoolbook"/>
                <a:cs typeface="Century Schoolbook"/>
              </a:rPr>
              <a:t>keyboard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during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boot </a:t>
            </a:r>
            <a:r>
              <a:rPr sz="2400" dirty="0">
                <a:latin typeface="Century Schoolbook"/>
                <a:cs typeface="Century Schoolbook"/>
              </a:rPr>
              <a:t>time.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7868"/>
            <a:ext cx="720598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Pressing </a:t>
            </a:r>
            <a:r>
              <a:rPr sz="2400" b="1" spc="-5" dirty="0">
                <a:latin typeface="Century Schoolbook"/>
                <a:cs typeface="Century Schoolbook"/>
              </a:rPr>
              <a:t>{Ctrl} </a:t>
            </a:r>
            <a:r>
              <a:rPr sz="2400" b="1" dirty="0">
                <a:latin typeface="Century Schoolbook"/>
                <a:cs typeface="Century Schoolbook"/>
              </a:rPr>
              <a:t>+ </a:t>
            </a:r>
            <a:r>
              <a:rPr sz="2400" b="1" spc="-5" dirty="0">
                <a:latin typeface="Century Schoolbook"/>
                <a:cs typeface="Century Schoolbook"/>
              </a:rPr>
              <a:t>{Alt}+{Delete} </a:t>
            </a:r>
            <a:r>
              <a:rPr sz="2400" b="1" dirty="0">
                <a:latin typeface="Century Schoolbook"/>
                <a:cs typeface="Century Schoolbook"/>
              </a:rPr>
              <a:t>keys,</a:t>
            </a:r>
            <a:r>
              <a:rPr sz="2400" b="1" spc="-3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system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b="1" dirty="0">
                <a:latin typeface="Century Schoolbook"/>
                <a:cs typeface="Century Schoolbook"/>
              </a:rPr>
              <a:t>does </a:t>
            </a:r>
            <a:r>
              <a:rPr sz="2400" b="1" spc="-5" dirty="0">
                <a:latin typeface="Century Schoolbook"/>
                <a:cs typeface="Century Schoolbook"/>
              </a:rPr>
              <a:t>not</a:t>
            </a:r>
            <a:r>
              <a:rPr sz="2400" b="1" spc="-2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respond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Any </a:t>
            </a:r>
            <a:r>
              <a:rPr sz="2400" dirty="0">
                <a:latin typeface="Century Schoolbook"/>
                <a:cs typeface="Century Schoolbook"/>
              </a:rPr>
              <a:t>one of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key mechanism is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damaged.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System </a:t>
            </a:r>
            <a:r>
              <a:rPr sz="2400" spc="-5" dirty="0">
                <a:latin typeface="Century Schoolbook"/>
                <a:cs typeface="Century Schoolbook"/>
              </a:rPr>
              <a:t>having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virus.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Individually test </a:t>
            </a:r>
            <a:r>
              <a:rPr sz="2400" dirty="0">
                <a:latin typeface="Century Schoolbook"/>
                <a:cs typeface="Century Schoolbook"/>
              </a:rPr>
              <a:t>each of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key.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Open other </a:t>
            </a:r>
            <a:r>
              <a:rPr sz="2400" spc="-5" dirty="0">
                <a:latin typeface="Century Schoolbook"/>
                <a:cs typeface="Century Schoolbook"/>
              </a:rPr>
              <a:t>program and </a:t>
            </a:r>
            <a:r>
              <a:rPr sz="2400" dirty="0">
                <a:latin typeface="Century Schoolbook"/>
                <a:cs typeface="Century Schoolbook"/>
              </a:rPr>
              <a:t>pressed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keys.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Scan our system with </a:t>
            </a:r>
            <a:r>
              <a:rPr sz="2400" spc="-5" dirty="0">
                <a:latin typeface="Century Schoolbook"/>
                <a:cs typeface="Century Schoolbook"/>
              </a:rPr>
              <a:t>best antivirus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software.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4068"/>
            <a:ext cx="6962775" cy="546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One or more </a:t>
            </a:r>
            <a:r>
              <a:rPr sz="2400" b="1" spc="-10" dirty="0">
                <a:latin typeface="Century Schoolbook"/>
                <a:cs typeface="Century Schoolbook"/>
              </a:rPr>
              <a:t>key </a:t>
            </a:r>
            <a:r>
              <a:rPr sz="2400" b="1" dirty="0">
                <a:latin typeface="Century Schoolbook"/>
                <a:cs typeface="Century Schoolbook"/>
              </a:rPr>
              <a:t>on keyboard </a:t>
            </a:r>
            <a:r>
              <a:rPr sz="2400" b="1" spc="-5" dirty="0">
                <a:latin typeface="Century Schoolbook"/>
                <a:cs typeface="Century Schoolbook"/>
              </a:rPr>
              <a:t>not  </a:t>
            </a:r>
            <a:r>
              <a:rPr sz="2400" b="1" dirty="0">
                <a:latin typeface="Century Schoolbook"/>
                <a:cs typeface="Century Schoolbook"/>
              </a:rPr>
              <a:t>generating a </a:t>
            </a:r>
            <a:r>
              <a:rPr sz="2400" b="1" spc="-5" dirty="0">
                <a:latin typeface="Century Schoolbook"/>
                <a:cs typeface="Century Schoolbook"/>
              </a:rPr>
              <a:t>keystroke reliably </a:t>
            </a:r>
            <a:r>
              <a:rPr sz="2400" b="1" dirty="0">
                <a:latin typeface="Century Schoolbook"/>
                <a:cs typeface="Century Schoolbook"/>
              </a:rPr>
              <a:t>or </a:t>
            </a:r>
            <a:r>
              <a:rPr sz="2400" b="1" spc="-5" dirty="0">
                <a:latin typeface="Century Schoolbook"/>
                <a:cs typeface="Century Schoolbook"/>
              </a:rPr>
              <a:t>key </a:t>
            </a:r>
            <a:r>
              <a:rPr sz="2400" b="1" spc="-10" dirty="0">
                <a:latin typeface="Century Schoolbook"/>
                <a:cs typeface="Century Schoolbook"/>
              </a:rPr>
              <a:t>are  </a:t>
            </a:r>
            <a:r>
              <a:rPr sz="2400" b="1" dirty="0">
                <a:latin typeface="Century Schoolbook"/>
                <a:cs typeface="Century Schoolbook"/>
              </a:rPr>
              <a:t>or</a:t>
            </a:r>
            <a:r>
              <a:rPr sz="2400" b="1" spc="-1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misbehaving.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530860" indent="-274320">
              <a:lnSpc>
                <a:spcPct val="100400"/>
              </a:lnSpc>
              <a:spcBef>
                <a:spcPts val="59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  <a:tab pos="24834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Particular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entury Schoolbook"/>
                <a:cs typeface="Century Schoolbook"/>
              </a:rPr>
              <a:t>is used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frequently(gamming  program)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Keyboard </a:t>
            </a:r>
            <a:r>
              <a:rPr sz="2400" spc="-5" dirty="0">
                <a:latin typeface="Century Schoolbook"/>
                <a:cs typeface="Century Schoolbook"/>
              </a:rPr>
              <a:t>having dirt and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debris.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</a:t>
            </a:r>
            <a:r>
              <a:rPr sz="2400" dirty="0">
                <a:latin typeface="Century Schoolbook"/>
                <a:cs typeface="Century Schoolbook"/>
              </a:rPr>
              <a:t>key </a:t>
            </a:r>
            <a:r>
              <a:rPr sz="2400" spc="-5" dirty="0">
                <a:latin typeface="Century Schoolbook"/>
                <a:cs typeface="Century Schoolbook"/>
              </a:rPr>
              <a:t>internal mechanism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damaged.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Clean the </a:t>
            </a:r>
            <a:r>
              <a:rPr sz="2400" dirty="0">
                <a:latin typeface="Century Schoolbook"/>
                <a:cs typeface="Century Schoolbook"/>
              </a:rPr>
              <a:t>keyboard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carefully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</a:t>
            </a:r>
            <a:r>
              <a:rPr sz="2400" dirty="0">
                <a:latin typeface="Century Schoolbook"/>
                <a:cs typeface="Century Schoolbook"/>
              </a:rPr>
              <a:t>key </a:t>
            </a:r>
            <a:r>
              <a:rPr sz="2400" spc="-5" dirty="0">
                <a:latin typeface="Century Schoolbook"/>
                <a:cs typeface="Century Schoolbook"/>
              </a:rPr>
              <a:t>on the </a:t>
            </a:r>
            <a:r>
              <a:rPr sz="2400" dirty="0">
                <a:latin typeface="Century Schoolbook"/>
                <a:cs typeface="Century Schoolbook"/>
              </a:rPr>
              <a:t>other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program.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Change the </a:t>
            </a:r>
            <a:r>
              <a:rPr sz="2400" dirty="0">
                <a:latin typeface="Century Schoolbook"/>
                <a:cs typeface="Century Schoolbook"/>
              </a:rPr>
              <a:t>key </a:t>
            </a:r>
            <a:r>
              <a:rPr sz="2400" spc="-5" dirty="0">
                <a:latin typeface="Century Schoolbook"/>
                <a:cs typeface="Century Schoolbook"/>
              </a:rPr>
              <a:t>or</a:t>
            </a:r>
            <a:r>
              <a:rPr sz="24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keyboard.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1718"/>
            <a:ext cx="7099934" cy="341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Keys are</a:t>
            </a:r>
            <a:r>
              <a:rPr sz="2400" b="1" spc="-3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repeating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BIOS typematic delay </a:t>
            </a:r>
            <a:r>
              <a:rPr sz="2400" dirty="0">
                <a:latin typeface="Century Schoolbook"/>
                <a:cs typeface="Century Schoolbook"/>
              </a:rPr>
              <a:t>setting is not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proper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1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Check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10" dirty="0">
                <a:latin typeface="Century Schoolbook"/>
                <a:cs typeface="Century Schoolbook"/>
              </a:rPr>
              <a:t>BIOS </a:t>
            </a:r>
            <a:r>
              <a:rPr sz="2400" dirty="0">
                <a:latin typeface="Century Schoolbook"/>
                <a:cs typeface="Century Schoolbook"/>
              </a:rPr>
              <a:t>for a setting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control </a:t>
            </a:r>
            <a:r>
              <a:rPr sz="2400" spc="-5" dirty="0">
                <a:latin typeface="Century Schoolbook"/>
                <a:cs typeface="Century Schoolbook"/>
              </a:rPr>
              <a:t>the  typematic delay and </a:t>
            </a:r>
            <a:r>
              <a:rPr sz="2400" dirty="0">
                <a:latin typeface="Century Schoolbook"/>
                <a:cs typeface="Century Schoolbook"/>
              </a:rPr>
              <a:t>increase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repeating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time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5627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5.4.3 </a:t>
            </a:r>
            <a:r>
              <a:rPr sz="3000" dirty="0"/>
              <a:t>M</a:t>
            </a:r>
            <a:r>
              <a:rPr dirty="0"/>
              <a:t>OUSE</a:t>
            </a:r>
            <a:r>
              <a:rPr spc="170" dirty="0"/>
              <a:t> </a:t>
            </a:r>
            <a:r>
              <a:rPr spc="-5" dirty="0"/>
              <a:t>TROUBLESHOOTING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268"/>
            <a:ext cx="7188200" cy="43580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15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Loose </a:t>
            </a:r>
            <a:r>
              <a:rPr sz="2400" b="1" dirty="0">
                <a:latin typeface="Century Schoolbook"/>
                <a:cs typeface="Century Schoolbook"/>
              </a:rPr>
              <a:t>Connection</a:t>
            </a:r>
            <a:r>
              <a:rPr sz="2400" b="1" spc="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160655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This is </a:t>
            </a:r>
            <a:r>
              <a:rPr sz="2400" spc="-5" dirty="0">
                <a:latin typeface="Century Schoolbook"/>
                <a:cs typeface="Century Schoolbook"/>
              </a:rPr>
              <a:t>the most </a:t>
            </a:r>
            <a:r>
              <a:rPr sz="2400" dirty="0">
                <a:latin typeface="Century Schoolbook"/>
                <a:cs typeface="Century Schoolbook"/>
              </a:rPr>
              <a:t>common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in case of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any  mouse, be </a:t>
            </a:r>
            <a:r>
              <a:rPr sz="2400" dirty="0">
                <a:latin typeface="Century Schoolbook"/>
                <a:cs typeface="Century Schoolbook"/>
              </a:rPr>
              <a:t>it </a:t>
            </a:r>
            <a:r>
              <a:rPr sz="2400" spc="-5" dirty="0">
                <a:latin typeface="Century Schoolbook"/>
                <a:cs typeface="Century Schoolbook"/>
              </a:rPr>
              <a:t>PS/2 mouse, </a:t>
            </a:r>
            <a:r>
              <a:rPr sz="2400" dirty="0">
                <a:latin typeface="Century Schoolbook"/>
                <a:cs typeface="Century Schoolbook"/>
              </a:rPr>
              <a:t>a USB </a:t>
            </a:r>
            <a:r>
              <a:rPr sz="2400" spc="-5" dirty="0">
                <a:latin typeface="Century Schoolbook"/>
                <a:cs typeface="Century Schoolbook"/>
              </a:rPr>
              <a:t>mouse </a:t>
            </a:r>
            <a:r>
              <a:rPr sz="2400" dirty="0">
                <a:latin typeface="Century Schoolbook"/>
                <a:cs typeface="Century Schoolbook"/>
              </a:rPr>
              <a:t>or a  wireless </a:t>
            </a:r>
            <a:r>
              <a:rPr sz="2400" spc="-5" dirty="0">
                <a:latin typeface="Century Schoolbook"/>
                <a:cs typeface="Century Schoolbook"/>
              </a:rPr>
              <a:t>mouse </a:t>
            </a:r>
            <a:r>
              <a:rPr sz="2400" dirty="0">
                <a:latin typeface="Century Schoolbook"/>
                <a:cs typeface="Century Schoolbook"/>
              </a:rPr>
              <a:t>(its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receiver).</a:t>
            </a:r>
            <a:endParaRPr sz="2400">
              <a:latin typeface="Century Schoolbook"/>
              <a:cs typeface="Century Schoolbook"/>
            </a:endParaRPr>
          </a:p>
          <a:p>
            <a:pPr marL="287020" marR="107314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you </a:t>
            </a:r>
            <a:r>
              <a:rPr sz="2400" dirty="0">
                <a:latin typeface="Century Schoolbook"/>
                <a:cs typeface="Century Schoolbook"/>
              </a:rPr>
              <a:t>notice </a:t>
            </a:r>
            <a:r>
              <a:rPr sz="2400" spc="-5" dirty="0">
                <a:latin typeface="Century Schoolbook"/>
                <a:cs typeface="Century Schoolbook"/>
              </a:rPr>
              <a:t>that the </a:t>
            </a:r>
            <a:r>
              <a:rPr sz="2400" dirty="0">
                <a:latin typeface="Century Schoolbook"/>
                <a:cs typeface="Century Schoolbook"/>
              </a:rPr>
              <a:t>cursor is </a:t>
            </a:r>
            <a:r>
              <a:rPr sz="2400" spc="-5" dirty="0">
                <a:latin typeface="Century Schoolbook"/>
                <a:cs typeface="Century Schoolbook"/>
              </a:rPr>
              <a:t>not </a:t>
            </a:r>
            <a:r>
              <a:rPr sz="2400" dirty="0">
                <a:latin typeface="Century Schoolbook"/>
                <a:cs typeface="Century Schoolbook"/>
              </a:rPr>
              <a:t>responding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to  the mouse movements, </a:t>
            </a:r>
            <a:r>
              <a:rPr sz="2400" dirty="0">
                <a:latin typeface="Century Schoolbook"/>
                <a:cs typeface="Century Schoolbook"/>
              </a:rPr>
              <a:t>check whether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connection </a:t>
            </a:r>
            <a:r>
              <a:rPr sz="2400" spc="-5" dirty="0">
                <a:latin typeface="Century Schoolbook"/>
                <a:cs typeface="Century Schoolbook"/>
              </a:rPr>
              <a:t>between the </a:t>
            </a:r>
            <a:r>
              <a:rPr sz="2400" dirty="0">
                <a:latin typeface="Century Schoolbook"/>
                <a:cs typeface="Century Schoolbook"/>
              </a:rPr>
              <a:t>mouse </a:t>
            </a:r>
            <a:r>
              <a:rPr sz="2400" spc="-5" dirty="0">
                <a:latin typeface="Century Schoolbook"/>
                <a:cs typeface="Century Schoolbook"/>
              </a:rPr>
              <a:t>and the CPU </a:t>
            </a:r>
            <a:r>
              <a:rPr sz="2400" dirty="0">
                <a:latin typeface="Century Schoolbook"/>
                <a:cs typeface="Century Schoolbook"/>
              </a:rPr>
              <a:t>has  </a:t>
            </a:r>
            <a:r>
              <a:rPr sz="2400" spc="-5" dirty="0">
                <a:latin typeface="Century Schoolbook"/>
                <a:cs typeface="Century Schoolbook"/>
              </a:rPr>
              <a:t>become </a:t>
            </a:r>
            <a:r>
              <a:rPr sz="2400" dirty="0">
                <a:latin typeface="Century Schoolbook"/>
                <a:cs typeface="Century Schoolbook"/>
              </a:rPr>
              <a:t>loose.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 case </a:t>
            </a:r>
            <a:r>
              <a:rPr sz="2400" dirty="0">
                <a:latin typeface="Century Schoolbook"/>
                <a:cs typeface="Century Schoolbook"/>
              </a:rPr>
              <a:t>of a wireless </a:t>
            </a:r>
            <a:r>
              <a:rPr sz="2400" spc="-5" dirty="0">
                <a:latin typeface="Century Schoolbook"/>
                <a:cs typeface="Century Schoolbook"/>
              </a:rPr>
              <a:t>mouse, </a:t>
            </a:r>
            <a:r>
              <a:rPr sz="2400" dirty="0">
                <a:latin typeface="Century Schoolbook"/>
                <a:cs typeface="Century Schoolbook"/>
              </a:rPr>
              <a:t>check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connection  of its receiver </a:t>
            </a:r>
            <a:r>
              <a:rPr sz="2400" spc="-5" dirty="0">
                <a:latin typeface="Century Schoolbook"/>
                <a:cs typeface="Century Schoolbook"/>
              </a:rPr>
              <a:t>device. If </a:t>
            </a:r>
            <a:r>
              <a:rPr sz="2400" dirty="0">
                <a:latin typeface="Century Schoolbook"/>
                <a:cs typeface="Century Schoolbook"/>
              </a:rPr>
              <a:t>it is loose, </a:t>
            </a:r>
            <a:r>
              <a:rPr sz="2400" spc="-5" dirty="0">
                <a:latin typeface="Century Schoolbook"/>
                <a:cs typeface="Century Schoolbook"/>
              </a:rPr>
              <a:t>plug </a:t>
            </a:r>
            <a:r>
              <a:rPr sz="2400" dirty="0">
                <a:latin typeface="Century Schoolbook"/>
                <a:cs typeface="Century Schoolbook"/>
              </a:rPr>
              <a:t>it in  securely.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5268"/>
            <a:ext cx="7217409" cy="377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871980" indent="-274320">
              <a:lnSpc>
                <a:spcPct val="1209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Accumulation </a:t>
            </a:r>
            <a:r>
              <a:rPr sz="2400" b="1" dirty="0">
                <a:latin typeface="Century Schoolbook"/>
                <a:cs typeface="Century Schoolbook"/>
              </a:rPr>
              <a:t>of Dirt and Other  Disturbance</a:t>
            </a:r>
            <a:r>
              <a:rPr sz="2400" b="1" spc="-1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400">
              <a:latin typeface="Century Schoolbook"/>
              <a:cs typeface="Century Schoolbook"/>
            </a:endParaRPr>
          </a:p>
          <a:p>
            <a:pPr marL="287020" marR="380365" indent="-274320">
              <a:lnSpc>
                <a:spcPct val="100000"/>
              </a:lnSpc>
              <a:spcBef>
                <a:spcPts val="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this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the problem you </a:t>
            </a:r>
            <a:r>
              <a:rPr sz="2400" dirty="0">
                <a:latin typeface="Century Schoolbook"/>
                <a:cs typeface="Century Schoolbook"/>
              </a:rPr>
              <a:t>will </a:t>
            </a:r>
            <a:r>
              <a:rPr sz="2400" spc="-5" dirty="0">
                <a:latin typeface="Century Schoolbook"/>
                <a:cs typeface="Century Schoolbook"/>
              </a:rPr>
              <a:t>have to </a:t>
            </a:r>
            <a:r>
              <a:rPr sz="2400" dirty="0">
                <a:latin typeface="Century Schoolbook"/>
                <a:cs typeface="Century Schoolbook"/>
              </a:rPr>
              <a:t>open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chamber,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clean it </a:t>
            </a:r>
            <a:r>
              <a:rPr sz="2400" spc="-5" dirty="0">
                <a:latin typeface="Century Schoolbook"/>
                <a:cs typeface="Century Schoolbook"/>
              </a:rPr>
              <a:t>as </a:t>
            </a:r>
            <a:r>
              <a:rPr sz="2400" dirty="0">
                <a:latin typeface="Century Schoolbook"/>
                <a:cs typeface="Century Schoolbook"/>
              </a:rPr>
              <a:t>well </a:t>
            </a:r>
            <a:r>
              <a:rPr sz="2400" spc="-5" dirty="0">
                <a:latin typeface="Century Schoolbook"/>
                <a:cs typeface="Century Schoolbook"/>
              </a:rPr>
              <a:t>as the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trackball.</a:t>
            </a:r>
            <a:endParaRPr sz="2400">
              <a:latin typeface="Century Schoolbook"/>
              <a:cs typeface="Century Schoolbook"/>
            </a:endParaRPr>
          </a:p>
          <a:p>
            <a:pPr marL="287020" marR="24574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Ideally you </a:t>
            </a:r>
            <a:r>
              <a:rPr sz="2400" dirty="0">
                <a:latin typeface="Century Schoolbook"/>
                <a:cs typeface="Century Schoolbook"/>
              </a:rPr>
              <a:t>should use a clean cloth 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r>
              <a:rPr sz="2400" spc="-1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alcohol  to cleanse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Also, an </a:t>
            </a:r>
            <a:r>
              <a:rPr sz="2400" dirty="0">
                <a:latin typeface="Century Schoolbook"/>
                <a:cs typeface="Century Schoolbook"/>
              </a:rPr>
              <a:t>optical </a:t>
            </a:r>
            <a:r>
              <a:rPr sz="2400" spc="-5" dirty="0">
                <a:latin typeface="Century Schoolbook"/>
                <a:cs typeface="Century Schoolbook"/>
              </a:rPr>
              <a:t>mouse may </a:t>
            </a:r>
            <a:r>
              <a:rPr sz="2400" dirty="0">
                <a:latin typeface="Century Schoolbook"/>
                <a:cs typeface="Century Schoolbook"/>
              </a:rPr>
              <a:t>not work </a:t>
            </a:r>
            <a:r>
              <a:rPr sz="2400" spc="-5" dirty="0">
                <a:latin typeface="Century Schoolbook"/>
                <a:cs typeface="Century Schoolbook"/>
              </a:rPr>
              <a:t>quite </a:t>
            </a:r>
            <a:r>
              <a:rPr sz="2400" dirty="0">
                <a:latin typeface="Century Schoolbook"/>
                <a:cs typeface="Century Schoolbook"/>
              </a:rPr>
              <a:t>well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if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the surface below </a:t>
            </a:r>
            <a:r>
              <a:rPr sz="2400" dirty="0">
                <a:latin typeface="Century Schoolbook"/>
                <a:cs typeface="Century Schoolbook"/>
              </a:rPr>
              <a:t>is shiny or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transparent.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8" y="652012"/>
            <a:ext cx="812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entury Schoolbook"/>
                <a:cs typeface="Century Schoolbook"/>
              </a:rPr>
              <a:t>5.1 </a:t>
            </a:r>
            <a:r>
              <a:rPr sz="2800" b="1" u="heavy" spc="-5" dirty="0">
                <a:uFill>
                  <a:solidFill>
                    <a:srgbClr val="565F6C"/>
                  </a:solidFill>
                </a:uFill>
                <a:latin typeface="Century Schoolbook"/>
                <a:cs typeface="Century Schoolbook"/>
              </a:rPr>
              <a:t>R</a:t>
            </a:r>
            <a:r>
              <a:rPr sz="2250" b="1" u="heavy" spc="-5" dirty="0">
                <a:uFill>
                  <a:solidFill>
                    <a:srgbClr val="565F6C"/>
                  </a:solidFill>
                </a:uFill>
                <a:latin typeface="Century Schoolbook"/>
                <a:cs typeface="Century Schoolbook"/>
              </a:rPr>
              <a:t>EQUIREMENT OF </a:t>
            </a:r>
            <a:r>
              <a:rPr sz="2250" b="1" u="heavy" spc="-10" dirty="0">
                <a:uFill>
                  <a:solidFill>
                    <a:srgbClr val="565F6C"/>
                  </a:solidFill>
                </a:uFill>
                <a:latin typeface="Century Schoolbook"/>
                <a:cs typeface="Century Schoolbook"/>
              </a:rPr>
              <a:t>COMPUTER</a:t>
            </a:r>
            <a:r>
              <a:rPr sz="2250" b="1" u="heavy" spc="385" dirty="0">
                <a:uFill>
                  <a:solidFill>
                    <a:srgbClr val="565F6C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250" b="1" u="heavy" spc="-10" dirty="0">
                <a:uFill>
                  <a:solidFill>
                    <a:srgbClr val="565F6C"/>
                  </a:solidFill>
                </a:uFill>
                <a:latin typeface="Century Schoolbook"/>
                <a:cs typeface="Century Schoolbook"/>
              </a:rPr>
              <a:t>MAINTENANCE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963534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044575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Troubleshooting </a:t>
            </a:r>
            <a:r>
              <a:rPr sz="2400" dirty="0">
                <a:latin typeface="Century Schoolbook"/>
                <a:cs typeface="Century Schoolbook"/>
              </a:rPr>
              <a:t>in a </a:t>
            </a:r>
            <a:r>
              <a:rPr sz="2400" spc="-5" dirty="0">
                <a:latin typeface="Century Schoolbook"/>
                <a:cs typeface="Century Schoolbook"/>
              </a:rPr>
              <a:t>computer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an intelligent  and sophisticated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process.</a:t>
            </a:r>
            <a:endParaRPr sz="2400">
              <a:latin typeface="Century Schoolbook"/>
              <a:cs typeface="Century Schoolbook"/>
            </a:endParaRPr>
          </a:p>
          <a:p>
            <a:pPr marL="287020" marR="8686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Advances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IC </a:t>
            </a:r>
            <a:r>
              <a:rPr sz="2400" dirty="0">
                <a:latin typeface="Century Schoolbook"/>
                <a:cs typeface="Century Schoolbook"/>
              </a:rPr>
              <a:t>integration </a:t>
            </a:r>
            <a:r>
              <a:rPr sz="2400" spc="-5" dirty="0">
                <a:latin typeface="Century Schoolbook"/>
                <a:cs typeface="Century Schoolbook"/>
              </a:rPr>
              <a:t>have totally changed  the </a:t>
            </a:r>
            <a:r>
              <a:rPr sz="2400" dirty="0">
                <a:latin typeface="Century Schoolbook"/>
                <a:cs typeface="Century Schoolbook"/>
              </a:rPr>
              <a:t>nature of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troubleshooting.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however the original design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computer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comes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from </a:t>
            </a:r>
            <a:r>
              <a:rPr sz="2400" spc="-10" dirty="0">
                <a:latin typeface="Century Schoolbook"/>
                <a:cs typeface="Century Schoolbook"/>
              </a:rPr>
              <a:t>IBM </a:t>
            </a:r>
            <a:r>
              <a:rPr sz="2400" dirty="0">
                <a:latin typeface="Century Schoolbook"/>
                <a:cs typeface="Century Schoolbook"/>
              </a:rPr>
              <a:t>PC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intel’s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microprocessor.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Success of troubleshooting is </a:t>
            </a:r>
            <a:r>
              <a:rPr sz="2100" spc="-5" dirty="0">
                <a:latin typeface="Century Schoolbook"/>
                <a:cs typeface="Century Schoolbook"/>
              </a:rPr>
              <a:t>depends</a:t>
            </a:r>
            <a:r>
              <a:rPr sz="2100" spc="-2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on:</a:t>
            </a:r>
            <a:endParaRPr sz="21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4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1. </a:t>
            </a:r>
            <a:r>
              <a:rPr sz="1800" dirty="0">
                <a:latin typeface="Century Schoolbook"/>
                <a:cs typeface="Century Schoolbook"/>
              </a:rPr>
              <a:t>Tolls </a:t>
            </a:r>
            <a:r>
              <a:rPr sz="1800" spc="-5" dirty="0">
                <a:latin typeface="Century Schoolbook"/>
                <a:cs typeface="Century Schoolbook"/>
              </a:rPr>
              <a:t>and test equipment</a:t>
            </a:r>
            <a:r>
              <a:rPr sz="180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used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2. Diagnostic aids </a:t>
            </a:r>
            <a:r>
              <a:rPr sz="1800" dirty="0">
                <a:latin typeface="Century Schoolbook"/>
                <a:cs typeface="Century Schoolbook"/>
              </a:rPr>
              <a:t>in </a:t>
            </a:r>
            <a:r>
              <a:rPr sz="1800" spc="-5" dirty="0">
                <a:latin typeface="Century Schoolbook"/>
                <a:cs typeface="Century Schoolbook"/>
              </a:rPr>
              <a:t>the</a:t>
            </a:r>
            <a:r>
              <a:rPr sz="1800" spc="-15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PC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3. Problem solving</a:t>
            </a:r>
            <a:r>
              <a:rPr sz="1800" spc="-15" dirty="0">
                <a:latin typeface="Century Schoolbook"/>
                <a:cs typeface="Century Schoolbook"/>
              </a:rPr>
              <a:t> </a:t>
            </a:r>
            <a:r>
              <a:rPr sz="1800" spc="-10" dirty="0">
                <a:latin typeface="Century Schoolbook"/>
                <a:cs typeface="Century Schoolbook"/>
              </a:rPr>
              <a:t>approach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4. Various techniques adopted </a:t>
            </a:r>
            <a:r>
              <a:rPr sz="1800" dirty="0">
                <a:latin typeface="Century Schoolbook"/>
                <a:cs typeface="Century Schoolbook"/>
              </a:rPr>
              <a:t>in</a:t>
            </a:r>
            <a:r>
              <a:rPr sz="1800" spc="2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troubleshooting</a:t>
            </a:r>
            <a:endParaRPr sz="1800">
              <a:latin typeface="Century Schoolbook"/>
              <a:cs typeface="Century Schoolbook"/>
            </a:endParaRPr>
          </a:p>
          <a:p>
            <a:pPr marR="5080" algn="r">
              <a:lnSpc>
                <a:spcPct val="100000"/>
              </a:lnSpc>
              <a:spcBef>
                <a:spcPts val="152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1718"/>
            <a:ext cx="7159625" cy="435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Low Batteries</a:t>
            </a:r>
            <a:r>
              <a:rPr sz="2400" b="1" spc="-1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 case </a:t>
            </a:r>
            <a:r>
              <a:rPr sz="2400" dirty="0">
                <a:latin typeface="Century Schoolbook"/>
                <a:cs typeface="Century Schoolbook"/>
              </a:rPr>
              <a:t>of wireless </a:t>
            </a:r>
            <a:r>
              <a:rPr sz="2400" spc="-5" dirty="0">
                <a:latin typeface="Century Schoolbook"/>
                <a:cs typeface="Century Schoolbook"/>
              </a:rPr>
              <a:t>mouse, the problem may be to  the batteries, interferences </a:t>
            </a:r>
            <a:r>
              <a:rPr sz="2400" dirty="0">
                <a:latin typeface="Century Schoolbook"/>
                <a:cs typeface="Century Schoolbook"/>
              </a:rPr>
              <a:t>or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range.</a:t>
            </a:r>
            <a:endParaRPr sz="2400">
              <a:latin typeface="Century Schoolbook"/>
              <a:cs typeface="Century Schoolbook"/>
            </a:endParaRPr>
          </a:p>
          <a:p>
            <a:pPr marL="287020" marR="99695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Instead of </a:t>
            </a:r>
            <a:r>
              <a:rPr sz="2400" dirty="0">
                <a:latin typeface="Century Schoolbook"/>
                <a:cs typeface="Century Schoolbook"/>
              </a:rPr>
              <a:t>concluding </a:t>
            </a:r>
            <a:r>
              <a:rPr sz="2400" spc="-5" dirty="0">
                <a:latin typeface="Century Schoolbook"/>
                <a:cs typeface="Century Schoolbook"/>
              </a:rPr>
              <a:t>that there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major  problem and </a:t>
            </a:r>
            <a:r>
              <a:rPr sz="2400" dirty="0">
                <a:latin typeface="Century Schoolbook"/>
                <a:cs typeface="Century Schoolbook"/>
              </a:rPr>
              <a:t>opting for a </a:t>
            </a:r>
            <a:r>
              <a:rPr sz="2400" spc="-5" dirty="0">
                <a:latin typeface="Century Schoolbook"/>
                <a:cs typeface="Century Schoolbook"/>
              </a:rPr>
              <a:t>mouse </a:t>
            </a:r>
            <a:r>
              <a:rPr sz="2400" dirty="0">
                <a:latin typeface="Century Schoolbook"/>
                <a:cs typeface="Century Schoolbook"/>
              </a:rPr>
              <a:t>repair,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foremost </a:t>
            </a:r>
            <a:r>
              <a:rPr sz="2400" spc="-5" dirty="0">
                <a:latin typeface="Century Schoolbook"/>
                <a:cs typeface="Century Schoolbook"/>
              </a:rPr>
              <a:t>thing you </a:t>
            </a:r>
            <a:r>
              <a:rPr sz="2400" dirty="0">
                <a:latin typeface="Century Schoolbook"/>
                <a:cs typeface="Century Schoolbook"/>
              </a:rPr>
              <a:t>need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do is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check if </a:t>
            </a:r>
            <a:r>
              <a:rPr sz="2400" spc="-5" dirty="0">
                <a:latin typeface="Century Schoolbook"/>
                <a:cs typeface="Century Schoolbook"/>
              </a:rPr>
              <a:t>the  batteries are </a:t>
            </a:r>
            <a:r>
              <a:rPr sz="2400" dirty="0">
                <a:latin typeface="Century Schoolbook"/>
                <a:cs typeface="Century Schoolbook"/>
              </a:rPr>
              <a:t>low,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charge or replace </a:t>
            </a:r>
            <a:r>
              <a:rPr sz="2400" spc="-5" dirty="0">
                <a:latin typeface="Century Schoolbook"/>
                <a:cs typeface="Century Schoolbook"/>
              </a:rPr>
              <a:t>them</a:t>
            </a:r>
            <a:r>
              <a:rPr sz="2400" spc="-1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as  </a:t>
            </a:r>
            <a:r>
              <a:rPr sz="2400" dirty="0">
                <a:latin typeface="Century Schoolbook"/>
                <a:cs typeface="Century Schoolbook"/>
              </a:rPr>
              <a:t>required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.</a:t>
            </a:r>
            <a:endParaRPr sz="2400">
              <a:latin typeface="Century Schoolbook"/>
              <a:cs typeface="Century Schoolbook"/>
            </a:endParaRPr>
          </a:p>
          <a:p>
            <a:pPr marL="287020" marR="30289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dirty="0">
                <a:latin typeface="Century Schoolbook"/>
                <a:cs typeface="Century Schoolbook"/>
              </a:rPr>
              <a:t>sure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place </a:t>
            </a:r>
            <a:r>
              <a:rPr sz="2400" spc="-5" dirty="0">
                <a:latin typeface="Century Schoolbook"/>
                <a:cs typeface="Century Schoolbook"/>
              </a:rPr>
              <a:t>the pointing device, </a:t>
            </a:r>
            <a:r>
              <a:rPr sz="2400" dirty="0">
                <a:latin typeface="Century Schoolbook"/>
                <a:cs typeface="Century Schoolbook"/>
              </a:rPr>
              <a:t>i.e.</a:t>
            </a:r>
            <a:r>
              <a:rPr sz="2400" spc="-1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mouse  </a:t>
            </a:r>
            <a:r>
              <a:rPr sz="2400" dirty="0">
                <a:latin typeface="Century Schoolbook"/>
                <a:cs typeface="Century Schoolbook"/>
              </a:rPr>
              <a:t>within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specified </a:t>
            </a:r>
            <a:r>
              <a:rPr sz="2400" spc="-5" dirty="0">
                <a:latin typeface="Century Schoolbook"/>
                <a:cs typeface="Century Schoolbook"/>
              </a:rPr>
              <a:t>range </a:t>
            </a:r>
            <a:r>
              <a:rPr sz="2400" dirty="0">
                <a:latin typeface="Century Schoolbook"/>
                <a:cs typeface="Century Schoolbook"/>
              </a:rPr>
              <a:t>of its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receiver.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5518"/>
            <a:ext cx="7286625" cy="435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Virus and Configuration Problem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entury Schoolbook"/>
              <a:cs typeface="Century Schoolbook"/>
            </a:endParaRPr>
          </a:p>
          <a:p>
            <a:pPr marL="287020" marR="258445" indent="-274320">
              <a:lnSpc>
                <a:spcPct val="100000"/>
              </a:lnSpc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Virus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also be </a:t>
            </a:r>
            <a:r>
              <a:rPr sz="2400" dirty="0">
                <a:latin typeface="Century Schoolbook"/>
                <a:cs typeface="Century Schoolbook"/>
              </a:rPr>
              <a:t>one of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reasons for </a:t>
            </a:r>
            <a:r>
              <a:rPr sz="2400" spc="-5" dirty="0">
                <a:latin typeface="Century Schoolbook"/>
                <a:cs typeface="Century Schoolbook"/>
              </a:rPr>
              <a:t>the  mouse </a:t>
            </a:r>
            <a:r>
              <a:rPr sz="2400" dirty="0">
                <a:latin typeface="Century Schoolbook"/>
                <a:cs typeface="Century Schoolbook"/>
              </a:rPr>
              <a:t>working </a:t>
            </a:r>
            <a:r>
              <a:rPr sz="2400" spc="-5" dirty="0">
                <a:latin typeface="Century Schoolbook"/>
                <a:cs typeface="Century Schoolbook"/>
              </a:rPr>
              <a:t>abnormally </a:t>
            </a:r>
            <a:r>
              <a:rPr sz="2400" dirty="0">
                <a:latin typeface="Century Schoolbook"/>
                <a:cs typeface="Century Schoolbook"/>
              </a:rPr>
              <a:t>i.e. if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cursor  jumps </a:t>
            </a:r>
            <a:r>
              <a:rPr sz="2400" spc="-5" dirty="0">
                <a:latin typeface="Century Schoolbook"/>
                <a:cs typeface="Century Schoolbook"/>
              </a:rPr>
              <a:t>across the </a:t>
            </a:r>
            <a:r>
              <a:rPr sz="2400" dirty="0">
                <a:latin typeface="Century Schoolbook"/>
                <a:cs typeface="Century Schoolbook"/>
              </a:rPr>
              <a:t>screen </a:t>
            </a:r>
            <a:r>
              <a:rPr sz="2400" spc="-5" dirty="0">
                <a:latin typeface="Century Schoolbook"/>
                <a:cs typeface="Century Schoolbook"/>
              </a:rPr>
              <a:t>uncontrollably,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clicking  on its own,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etc.</a:t>
            </a:r>
            <a:endParaRPr sz="2400">
              <a:latin typeface="Century Schoolbook"/>
              <a:cs typeface="Century Schoolbook"/>
            </a:endParaRPr>
          </a:p>
          <a:p>
            <a:pPr marL="287020" marR="921385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There </a:t>
            </a:r>
            <a:r>
              <a:rPr sz="2400" spc="-5" dirty="0">
                <a:latin typeface="Century Schoolbook"/>
                <a:cs typeface="Century Schoolbook"/>
              </a:rPr>
              <a:t>are </a:t>
            </a:r>
            <a:r>
              <a:rPr sz="2400" dirty="0">
                <a:latin typeface="Century Schoolbook"/>
                <a:cs typeface="Century Schoolbook"/>
              </a:rPr>
              <a:t>few </a:t>
            </a:r>
            <a:r>
              <a:rPr sz="2400" spc="-5" dirty="0">
                <a:latin typeface="Century Schoolbook"/>
                <a:cs typeface="Century Schoolbook"/>
              </a:rPr>
              <a:t>viruses that may </a:t>
            </a:r>
            <a:r>
              <a:rPr sz="2400" dirty="0">
                <a:latin typeface="Century Schoolbook"/>
                <a:cs typeface="Century Schoolbook"/>
              </a:rPr>
              <a:t>corrupt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mouse to malfunction.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Mouse </a:t>
            </a:r>
            <a:r>
              <a:rPr sz="2400" spc="-5" dirty="0">
                <a:latin typeface="Century Schoolbook"/>
                <a:cs typeface="Century Schoolbook"/>
              </a:rPr>
              <a:t>troubleshooting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this </a:t>
            </a:r>
            <a:r>
              <a:rPr sz="2400" dirty="0">
                <a:latin typeface="Century Schoolbook"/>
                <a:cs typeface="Century Schoolbook"/>
              </a:rPr>
              <a:t>context will  </a:t>
            </a:r>
            <a:r>
              <a:rPr sz="2400" spc="-5" dirty="0">
                <a:latin typeface="Century Schoolbook"/>
                <a:cs typeface="Century Schoolbook"/>
              </a:rPr>
              <a:t>involves scanning the </a:t>
            </a:r>
            <a:r>
              <a:rPr sz="2400" dirty="0">
                <a:latin typeface="Century Schoolbook"/>
                <a:cs typeface="Century Schoolbook"/>
              </a:rPr>
              <a:t>PC with a </a:t>
            </a:r>
            <a:r>
              <a:rPr sz="2400" spc="-5" dirty="0">
                <a:latin typeface="Century Schoolbook"/>
                <a:cs typeface="Century Schoolbook"/>
              </a:rPr>
              <a:t>good antivirus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  order </a:t>
            </a:r>
            <a:r>
              <a:rPr sz="2400" spc="-5" dirty="0">
                <a:latin typeface="Century Schoolbook"/>
                <a:cs typeface="Century Schoolbook"/>
              </a:rPr>
              <a:t>to get </a:t>
            </a:r>
            <a:r>
              <a:rPr sz="2400" dirty="0">
                <a:latin typeface="Century Schoolbook"/>
                <a:cs typeface="Century Schoolbook"/>
              </a:rPr>
              <a:t>rid 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virus.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7868"/>
            <a:ext cx="717105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Problems </a:t>
            </a:r>
            <a:r>
              <a:rPr sz="2400" b="1" spc="-5" dirty="0">
                <a:latin typeface="Century Schoolbook"/>
                <a:cs typeface="Century Schoolbook"/>
              </a:rPr>
              <a:t>with </a:t>
            </a:r>
            <a:r>
              <a:rPr sz="2400" b="1" dirty="0">
                <a:latin typeface="Century Schoolbook"/>
                <a:cs typeface="Century Schoolbook"/>
              </a:rPr>
              <a:t>the Port or </a:t>
            </a:r>
            <a:r>
              <a:rPr sz="2400" b="1" spc="-5" dirty="0">
                <a:latin typeface="Century Schoolbook"/>
                <a:cs typeface="Century Schoolbook"/>
              </a:rPr>
              <a:t>Mouse </a:t>
            </a:r>
            <a:r>
              <a:rPr sz="2400" b="1" dirty="0">
                <a:latin typeface="Century Schoolbook"/>
                <a:cs typeface="Century Schoolbook"/>
              </a:rPr>
              <a:t>Driver</a:t>
            </a:r>
            <a:r>
              <a:rPr sz="2400" b="1" spc="-4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verify </a:t>
            </a:r>
            <a:r>
              <a:rPr sz="2400" dirty="0">
                <a:latin typeface="Century Schoolbook"/>
                <a:cs typeface="Century Schoolbook"/>
              </a:rPr>
              <a:t>whether </a:t>
            </a:r>
            <a:r>
              <a:rPr sz="2400" spc="-5" dirty="0">
                <a:latin typeface="Century Schoolbook"/>
                <a:cs typeface="Century Schoolbook"/>
              </a:rPr>
              <a:t>the trouble </a:t>
            </a:r>
            <a:r>
              <a:rPr sz="2400" dirty="0">
                <a:latin typeface="Century Schoolbook"/>
                <a:cs typeface="Century Schoolbook"/>
              </a:rPr>
              <a:t>is with </a:t>
            </a:r>
            <a:r>
              <a:rPr sz="2400" spc="-5" dirty="0">
                <a:latin typeface="Century Schoolbook"/>
                <a:cs typeface="Century Schoolbook"/>
              </a:rPr>
              <a:t>the mouse 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the PC, </a:t>
            </a:r>
            <a:r>
              <a:rPr sz="2400" dirty="0">
                <a:latin typeface="Century Schoolbook"/>
                <a:cs typeface="Century Schoolbook"/>
              </a:rPr>
              <a:t>connect </a:t>
            </a:r>
            <a:r>
              <a:rPr sz="2400" spc="-5" dirty="0">
                <a:latin typeface="Century Schoolbook"/>
                <a:cs typeface="Century Schoolbook"/>
              </a:rPr>
              <a:t>the mouse to </a:t>
            </a:r>
            <a:r>
              <a:rPr sz="2400" dirty="0">
                <a:latin typeface="Century Schoolbook"/>
                <a:cs typeface="Century Schoolbook"/>
              </a:rPr>
              <a:t>a different PC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to  </a:t>
            </a:r>
            <a:r>
              <a:rPr sz="2400" dirty="0">
                <a:latin typeface="Century Schoolbook"/>
                <a:cs typeface="Century Schoolbook"/>
              </a:rPr>
              <a:t>check.</a:t>
            </a:r>
            <a:endParaRPr sz="2400">
              <a:latin typeface="Century Schoolbook"/>
              <a:cs typeface="Century Schoolbook"/>
            </a:endParaRPr>
          </a:p>
          <a:p>
            <a:pPr marL="287020" marR="431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  <a:tab pos="363664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</a:t>
            </a:r>
            <a:r>
              <a:rPr sz="2400" dirty="0">
                <a:latin typeface="Century Schoolbook"/>
                <a:cs typeface="Century Schoolbook"/>
              </a:rPr>
              <a:t>it functions </a:t>
            </a:r>
            <a:r>
              <a:rPr sz="2400" spc="-5" dirty="0">
                <a:latin typeface="Century Schoolbook"/>
                <a:cs typeface="Century Schoolbook"/>
              </a:rPr>
              <a:t>perfectly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another PC, then  there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probably</a:t>
            </a:r>
            <a:r>
              <a:rPr sz="2400" dirty="0">
                <a:latin typeface="Century Schoolbook"/>
                <a:cs typeface="Century Schoolbook"/>
              </a:rPr>
              <a:t> some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the port  </a:t>
            </a:r>
            <a:r>
              <a:rPr sz="2400" dirty="0">
                <a:latin typeface="Century Schoolbook"/>
                <a:cs typeface="Century Schoolbook"/>
              </a:rPr>
              <a:t>where it </a:t>
            </a:r>
            <a:r>
              <a:rPr sz="2400" spc="-5" dirty="0">
                <a:latin typeface="Century Schoolbook"/>
                <a:cs typeface="Century Schoolbook"/>
              </a:rPr>
              <a:t>was </a:t>
            </a:r>
            <a:r>
              <a:rPr sz="2400" dirty="0">
                <a:latin typeface="Century Schoolbook"/>
                <a:cs typeface="Century Schoolbook"/>
              </a:rPr>
              <a:t>connected or with </a:t>
            </a:r>
            <a:r>
              <a:rPr sz="2400" spc="-5" dirty="0">
                <a:latin typeface="Century Schoolbook"/>
                <a:cs typeface="Century Schoolbook"/>
              </a:rPr>
              <a:t>the mouse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driver 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system.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Check by </a:t>
            </a:r>
            <a:r>
              <a:rPr sz="2400" dirty="0">
                <a:latin typeface="Century Schoolbook"/>
                <a:cs typeface="Century Schoolbook"/>
              </a:rPr>
              <a:t>connecting </a:t>
            </a:r>
            <a:r>
              <a:rPr sz="2400" spc="-5" dirty="0">
                <a:latin typeface="Century Schoolbook"/>
                <a:cs typeface="Century Schoolbook"/>
              </a:rPr>
              <a:t>the mouse to another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port.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1718"/>
            <a:ext cx="6989445" cy="370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Bluetooth Mouse Not</a:t>
            </a:r>
            <a:r>
              <a:rPr sz="2400" b="1" spc="-2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Responding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  <a:tab pos="2210435" algn="l"/>
              </a:tabLst>
            </a:pPr>
            <a:r>
              <a:rPr sz="2400" dirty="0">
                <a:latin typeface="Century Schoolbook"/>
                <a:cs typeface="Century Schoolbook"/>
              </a:rPr>
              <a:t>Make sure </a:t>
            </a:r>
            <a:r>
              <a:rPr sz="2400" spc="-5" dirty="0">
                <a:latin typeface="Century Schoolbook"/>
                <a:cs typeface="Century Schoolbook"/>
              </a:rPr>
              <a:t>that the polarity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batteries </a:t>
            </a:r>
            <a:r>
              <a:rPr sz="2400" dirty="0">
                <a:latin typeface="Century Schoolbook"/>
                <a:cs typeface="Century Schoolbook"/>
              </a:rPr>
              <a:t>is  correct. The </a:t>
            </a:r>
            <a:r>
              <a:rPr sz="2400" spc="-5" dirty="0">
                <a:latin typeface="Century Schoolbook"/>
                <a:cs typeface="Century Schoolbook"/>
              </a:rPr>
              <a:t>positive </a:t>
            </a:r>
            <a:r>
              <a:rPr sz="2400" dirty="0">
                <a:latin typeface="Century Schoolbook"/>
                <a:cs typeface="Century Schoolbook"/>
              </a:rPr>
              <a:t>(+) </a:t>
            </a:r>
            <a:r>
              <a:rPr sz="2400" spc="-5" dirty="0">
                <a:latin typeface="Century Schoolbook"/>
                <a:cs typeface="Century Schoolbook"/>
              </a:rPr>
              <a:t>and negative </a:t>
            </a:r>
            <a:r>
              <a:rPr sz="2400" spc="5" dirty="0">
                <a:latin typeface="Century Schoolbook"/>
                <a:cs typeface="Century Schoolbook"/>
              </a:rPr>
              <a:t>(-) </a:t>
            </a:r>
            <a:r>
              <a:rPr sz="2400" dirty="0">
                <a:latin typeface="Century Schoolbook"/>
                <a:cs typeface="Century Schoolbook"/>
              </a:rPr>
              <a:t>ends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each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battery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entury Schoolbook"/>
                <a:cs typeface="Century Schoolbook"/>
              </a:rPr>
              <a:t>must match the positive(+) and  negative(-) </a:t>
            </a:r>
            <a:r>
              <a:rPr sz="2400" dirty="0">
                <a:latin typeface="Century Schoolbook"/>
                <a:cs typeface="Century Schoolbook"/>
              </a:rPr>
              <a:t>connections in </a:t>
            </a:r>
            <a:r>
              <a:rPr sz="2400" spc="-5" dirty="0">
                <a:latin typeface="Century Schoolbook"/>
                <a:cs typeface="Century Schoolbook"/>
              </a:rPr>
              <a:t>the battery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housing.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Make sure </a:t>
            </a:r>
            <a:r>
              <a:rPr sz="2400" spc="-5" dirty="0">
                <a:latin typeface="Century Schoolbook"/>
                <a:cs typeface="Century Schoolbook"/>
              </a:rPr>
              <a:t>the batteries are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charged.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  <a:tab pos="132461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entury Schoolbook"/>
                <a:cs typeface="Century Schoolbook"/>
              </a:rPr>
              <a:t>that </a:t>
            </a:r>
            <a:r>
              <a:rPr sz="2400" dirty="0">
                <a:latin typeface="Century Schoolbook"/>
                <a:cs typeface="Century Schoolbook"/>
              </a:rPr>
              <a:t>computer is </a:t>
            </a:r>
            <a:r>
              <a:rPr sz="2400" spc="-5" dirty="0">
                <a:latin typeface="Century Schoolbook"/>
                <a:cs typeface="Century Schoolbook"/>
              </a:rPr>
              <a:t>Bluetooth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enabled.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that the device drivers are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installed.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39344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5.4.4 </a:t>
            </a:r>
            <a:r>
              <a:rPr spc="-5" dirty="0"/>
              <a:t>HARD </a:t>
            </a:r>
            <a:r>
              <a:rPr dirty="0"/>
              <a:t>DISK</a:t>
            </a:r>
            <a:r>
              <a:rPr spc="285" dirty="0"/>
              <a:t> </a:t>
            </a:r>
            <a:r>
              <a:rPr spc="-5" dirty="0"/>
              <a:t>DRIVE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972434"/>
            <a:ext cx="7131684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TROUBLESHOOTING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ts val="2600"/>
              </a:lnSpc>
              <a:spcBef>
                <a:spcPts val="231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Hard </a:t>
            </a:r>
            <a:r>
              <a:rPr sz="2400" b="1" dirty="0">
                <a:latin typeface="Century Schoolbook"/>
                <a:cs typeface="Century Schoolbook"/>
              </a:rPr>
              <a:t>disk </a:t>
            </a:r>
            <a:r>
              <a:rPr sz="2400" b="1" spc="-5" dirty="0">
                <a:latin typeface="Century Schoolbook"/>
                <a:cs typeface="Century Schoolbook"/>
              </a:rPr>
              <a:t>will not </a:t>
            </a:r>
            <a:r>
              <a:rPr sz="2400" b="1" dirty="0">
                <a:latin typeface="Century Schoolbook"/>
                <a:cs typeface="Century Schoolbook"/>
              </a:rPr>
              <a:t>auto detect </a:t>
            </a:r>
            <a:r>
              <a:rPr sz="2400" b="1" spc="-5" dirty="0">
                <a:latin typeface="Century Schoolbook"/>
                <a:cs typeface="Century Schoolbook"/>
              </a:rPr>
              <a:t>in </a:t>
            </a:r>
            <a:r>
              <a:rPr sz="2400" b="1" dirty="0">
                <a:latin typeface="Century Schoolbook"/>
                <a:cs typeface="Century Schoolbook"/>
              </a:rPr>
              <a:t>the CMOS  setup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program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 and </a:t>
            </a:r>
            <a:r>
              <a:rPr sz="2400" b="1" spc="-5" dirty="0">
                <a:latin typeface="Century Schoolbook"/>
                <a:cs typeface="Century Schoolbook"/>
              </a:rPr>
              <a:t>Solutions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32655"/>
            <a:ext cx="7266940" cy="3507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31750" indent="-274320">
              <a:lnSpc>
                <a:spcPct val="900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Try </a:t>
            </a:r>
            <a:r>
              <a:rPr sz="2400" spc="-5" dirty="0">
                <a:latin typeface="Century Schoolbook"/>
                <a:cs typeface="Century Schoolbook"/>
              </a:rPr>
              <a:t>hard disk </a:t>
            </a:r>
            <a:r>
              <a:rPr sz="2400" dirty="0">
                <a:latin typeface="Century Schoolbook"/>
                <a:cs typeface="Century Schoolbook"/>
              </a:rPr>
              <a:t>in other system; if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will</a:t>
            </a:r>
            <a:r>
              <a:rPr sz="2400" spc="-18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not  </a:t>
            </a:r>
            <a:r>
              <a:rPr sz="2400" spc="-5" dirty="0">
                <a:latin typeface="Century Schoolbook"/>
                <a:cs typeface="Century Schoolbook"/>
              </a:rPr>
              <a:t>hard disk have problem, </a:t>
            </a:r>
            <a:r>
              <a:rPr sz="2400" dirty="0">
                <a:latin typeface="Century Schoolbook"/>
                <a:cs typeface="Century Schoolbook"/>
              </a:rPr>
              <a:t>otherwise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in  system. Or </a:t>
            </a:r>
            <a:r>
              <a:rPr sz="2400" spc="-5" dirty="0">
                <a:latin typeface="Century Schoolbook"/>
                <a:cs typeface="Century Schoolbook"/>
              </a:rPr>
              <a:t>try </a:t>
            </a:r>
            <a:r>
              <a:rPr sz="2400" dirty="0">
                <a:latin typeface="Century Schoolbook"/>
                <a:cs typeface="Century Schoolbook"/>
              </a:rPr>
              <a:t>with Hard </a:t>
            </a:r>
            <a:r>
              <a:rPr sz="2400" spc="-5" dirty="0"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if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not  solve </a:t>
            </a:r>
            <a:r>
              <a:rPr sz="2400" spc="-5" dirty="0">
                <a:latin typeface="Century Schoolbook"/>
                <a:cs typeface="Century Schoolbook"/>
              </a:rPr>
              <a:t>then system have </a:t>
            </a:r>
            <a:r>
              <a:rPr sz="2400" dirty="0">
                <a:latin typeface="Century Schoolbook"/>
                <a:cs typeface="Century Schoolbook"/>
              </a:rPr>
              <a:t>some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otherwise  </a:t>
            </a:r>
            <a:r>
              <a:rPr sz="2400" spc="-5" dirty="0">
                <a:latin typeface="Century Schoolbook"/>
                <a:cs typeface="Century Schoolbook"/>
              </a:rPr>
              <a:t>previous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have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problem</a:t>
            </a:r>
            <a:endParaRPr sz="2400">
              <a:latin typeface="Century Schoolbook"/>
              <a:cs typeface="Century Schoolbook"/>
            </a:endParaRPr>
          </a:p>
          <a:p>
            <a:pPr marL="287020" marR="306070" indent="-274320">
              <a:lnSpc>
                <a:spcPts val="2590"/>
              </a:lnSpc>
              <a:spcBef>
                <a:spcPts val="64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drive get enough power and is  spinning. If </a:t>
            </a:r>
            <a:r>
              <a:rPr sz="2400" dirty="0">
                <a:latin typeface="Century Schoolbook"/>
                <a:cs typeface="Century Schoolbook"/>
              </a:rPr>
              <a:t>it </a:t>
            </a:r>
            <a:r>
              <a:rPr sz="2400" spc="-5" dirty="0">
                <a:latin typeface="Century Schoolbook"/>
                <a:cs typeface="Century Schoolbook"/>
              </a:rPr>
              <a:t>does </a:t>
            </a:r>
            <a:r>
              <a:rPr sz="2400" dirty="0">
                <a:latin typeface="Century Schoolbook"/>
                <a:cs typeface="Century Schoolbook"/>
              </a:rPr>
              <a:t>not spin, </a:t>
            </a:r>
            <a:r>
              <a:rPr sz="2400" spc="-5" dirty="0">
                <a:latin typeface="Century Schoolbook"/>
                <a:cs typeface="Century Schoolbook"/>
              </a:rPr>
              <a:t>then drive </a:t>
            </a:r>
            <a:r>
              <a:rPr sz="2400" spc="-10" dirty="0">
                <a:latin typeface="Century Schoolbook"/>
                <a:cs typeface="Century Schoolbook"/>
              </a:rPr>
              <a:t>has 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power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problem.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ts val="259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Make sure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power input connection </a:t>
            </a:r>
            <a:r>
              <a:rPr sz="2400" spc="-5" dirty="0">
                <a:latin typeface="Century Schoolbook"/>
                <a:cs typeface="Century Schoolbook"/>
              </a:rPr>
              <a:t>to the</a:t>
            </a:r>
            <a:r>
              <a:rPr sz="2400" spc="-1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disk 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tight.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649" y="5872070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24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1718"/>
            <a:ext cx="7307580" cy="47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8867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Computer is running slowly </a:t>
            </a:r>
            <a:r>
              <a:rPr sz="2400" b="1" dirty="0">
                <a:latin typeface="Century Schoolbook"/>
                <a:cs typeface="Century Schoolbook"/>
              </a:rPr>
              <a:t>or </a:t>
            </a:r>
            <a:r>
              <a:rPr sz="2400" b="1" spc="-5" dirty="0">
                <a:latin typeface="Century Schoolbook"/>
                <a:cs typeface="Century Schoolbook"/>
              </a:rPr>
              <a:t>opening  programs </a:t>
            </a:r>
            <a:r>
              <a:rPr sz="2400" b="1" dirty="0">
                <a:latin typeface="Century Schoolbook"/>
                <a:cs typeface="Century Schoolbook"/>
              </a:rPr>
              <a:t>on the </a:t>
            </a:r>
            <a:r>
              <a:rPr sz="2400" b="1" spc="-5" dirty="0">
                <a:latin typeface="Century Schoolbook"/>
                <a:cs typeface="Century Schoolbook"/>
              </a:rPr>
              <a:t>hard </a:t>
            </a:r>
            <a:r>
              <a:rPr sz="2400" b="1" dirty="0">
                <a:latin typeface="Century Schoolbook"/>
                <a:cs typeface="Century Schoolbook"/>
              </a:rPr>
              <a:t>disk has </a:t>
            </a:r>
            <a:r>
              <a:rPr sz="2400" b="1" spc="-5" dirty="0">
                <a:latin typeface="Century Schoolbook"/>
                <a:cs typeface="Century Schoolbook"/>
              </a:rPr>
              <a:t>become  slow.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</a:t>
            </a:r>
            <a:r>
              <a:rPr sz="2400" b="1" spc="-2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10795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  <a:tab pos="4811395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volumes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your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entury Schoolbook"/>
                <a:cs typeface="Century Schoolbook"/>
              </a:rPr>
              <a:t>may have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become  </a:t>
            </a:r>
            <a:r>
              <a:rPr sz="2400" dirty="0">
                <a:latin typeface="Century Schoolbook"/>
                <a:cs typeface="Century Schoolbook"/>
              </a:rPr>
              <a:t>excessively </a:t>
            </a:r>
            <a:r>
              <a:rPr sz="2400" spc="-5" dirty="0">
                <a:latin typeface="Century Schoolbook"/>
                <a:cs typeface="Century Schoolbook"/>
              </a:rPr>
              <a:t>fragmented, possibly because you  have </a:t>
            </a:r>
            <a:r>
              <a:rPr sz="2400" dirty="0">
                <a:latin typeface="Century Schoolbook"/>
                <a:cs typeface="Century Schoolbook"/>
              </a:rPr>
              <a:t>recently created a </a:t>
            </a:r>
            <a:r>
              <a:rPr sz="2400" spc="-5" dirty="0">
                <a:latin typeface="Century Schoolbook"/>
                <a:cs typeface="Century Schoolbook"/>
              </a:rPr>
              <a:t>large number </a:t>
            </a:r>
            <a:r>
              <a:rPr sz="2400" dirty="0">
                <a:latin typeface="Century Schoolbook"/>
                <a:cs typeface="Century Schoolbook"/>
              </a:rPr>
              <a:t>of files or  folders or </a:t>
            </a:r>
            <a:r>
              <a:rPr sz="2400" spc="-5" dirty="0">
                <a:latin typeface="Century Schoolbook"/>
                <a:cs typeface="Century Schoolbook"/>
              </a:rPr>
              <a:t>have </a:t>
            </a:r>
            <a:r>
              <a:rPr sz="2400" dirty="0">
                <a:latin typeface="Century Schoolbook"/>
                <a:cs typeface="Century Schoolbook"/>
              </a:rPr>
              <a:t>installed new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software.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1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Analyze and then defragment the volumes </a:t>
            </a:r>
            <a:r>
              <a:rPr sz="2400" dirty="0">
                <a:latin typeface="Century Schoolbook"/>
                <a:cs typeface="Century Schoolbook"/>
              </a:rPr>
              <a:t>on  </a:t>
            </a:r>
            <a:r>
              <a:rPr sz="2400" spc="-5" dirty="0">
                <a:latin typeface="Century Schoolbook"/>
                <a:cs typeface="Century Schoolbook"/>
              </a:rPr>
              <a:t>your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if necessary. For </a:t>
            </a:r>
            <a:r>
              <a:rPr sz="2400" spc="-5" dirty="0">
                <a:latin typeface="Century Schoolbook"/>
                <a:cs typeface="Century Schoolbook"/>
              </a:rPr>
              <a:t>more</a:t>
            </a:r>
            <a:r>
              <a:rPr sz="2400" spc="-17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information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7868"/>
            <a:ext cx="7077075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Hard </a:t>
            </a:r>
            <a:r>
              <a:rPr sz="2400" b="1" dirty="0">
                <a:latin typeface="Century Schoolbook"/>
                <a:cs typeface="Century Schoolbook"/>
              </a:rPr>
              <a:t>disk drive </a:t>
            </a:r>
            <a:r>
              <a:rPr sz="2400" b="1" spc="-5" dirty="0">
                <a:latin typeface="Century Schoolbook"/>
                <a:cs typeface="Century Schoolbook"/>
              </a:rPr>
              <a:t>is not</a:t>
            </a:r>
            <a:r>
              <a:rPr sz="2400" b="1" spc="-5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detected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Miss </a:t>
            </a:r>
            <a:r>
              <a:rPr sz="2400" spc="-5" dirty="0">
                <a:latin typeface="Century Schoolbook"/>
                <a:cs typeface="Century Schoolbook"/>
              </a:rPr>
              <a:t>alignment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power/interface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cable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Wrong </a:t>
            </a:r>
            <a:r>
              <a:rPr sz="2400" spc="-5" dirty="0">
                <a:latin typeface="Century Schoolbook"/>
                <a:cs typeface="Century Schoolbook"/>
              </a:rPr>
              <a:t>setting </a:t>
            </a:r>
            <a:r>
              <a:rPr sz="2400" dirty="0">
                <a:latin typeface="Century Schoolbook"/>
                <a:cs typeface="Century Schoolbook"/>
              </a:rPr>
              <a:t>of Master/Salve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Jumper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the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drive power/interface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cable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the </a:t>
            </a:r>
            <a:r>
              <a:rPr sz="2400" dirty="0">
                <a:latin typeface="Century Schoolbook"/>
                <a:cs typeface="Century Schoolbook"/>
              </a:rPr>
              <a:t>Master/ Salve </a:t>
            </a:r>
            <a:r>
              <a:rPr sz="2400" spc="-5" dirty="0">
                <a:latin typeface="Century Schoolbook"/>
                <a:cs typeface="Century Schoolbook"/>
              </a:rPr>
              <a:t>Jumper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setting.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7868"/>
            <a:ext cx="7136130" cy="502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The Hard </a:t>
            </a:r>
            <a:r>
              <a:rPr sz="2400" b="1" dirty="0">
                <a:latin typeface="Century Schoolbook"/>
                <a:cs typeface="Century Schoolbook"/>
              </a:rPr>
              <a:t>disk drive </a:t>
            </a:r>
            <a:r>
              <a:rPr sz="2400" b="1" spc="-5" dirty="0">
                <a:latin typeface="Century Schoolbook"/>
                <a:cs typeface="Century Schoolbook"/>
              </a:rPr>
              <a:t>is not bootable</a:t>
            </a:r>
            <a:r>
              <a:rPr sz="2400" b="1" spc="-6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nor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accessible </a:t>
            </a:r>
            <a:r>
              <a:rPr sz="2400" b="1" dirty="0">
                <a:latin typeface="Century Schoolbook"/>
                <a:cs typeface="Century Schoolbook"/>
              </a:rPr>
              <a:t>at</a:t>
            </a:r>
            <a:r>
              <a:rPr sz="2400" b="1" spc="-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all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Wrong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Configuration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dead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Detect </a:t>
            </a:r>
            <a:r>
              <a:rPr sz="2400" spc="-5" dirty="0">
                <a:latin typeface="Century Schoolbook"/>
                <a:cs typeface="Century Schoolbook"/>
              </a:rPr>
              <a:t>you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CMOS </a:t>
            </a:r>
            <a:r>
              <a:rPr sz="2400" dirty="0">
                <a:latin typeface="Century Schoolbook"/>
                <a:cs typeface="Century Schoolbook"/>
              </a:rPr>
              <a:t>setup, if it</a:t>
            </a:r>
            <a:r>
              <a:rPr sz="2400" spc="-1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detect  then there </a:t>
            </a:r>
            <a:r>
              <a:rPr sz="2400" dirty="0">
                <a:latin typeface="Century Schoolbook"/>
                <a:cs typeface="Century Schoolbook"/>
              </a:rPr>
              <a:t>is operating system is crash, </a:t>
            </a:r>
            <a:r>
              <a:rPr sz="2400" spc="-5" dirty="0">
                <a:latin typeface="Century Schoolbook"/>
                <a:cs typeface="Century Schoolbook"/>
              </a:rPr>
              <a:t>Install  </a:t>
            </a:r>
            <a:r>
              <a:rPr sz="2400" dirty="0">
                <a:latin typeface="Century Schoolbook"/>
                <a:cs typeface="Century Schoolbook"/>
              </a:rPr>
              <a:t>operating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system.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the </a:t>
            </a:r>
            <a:r>
              <a:rPr sz="2400" dirty="0">
                <a:latin typeface="Century Schoolbook"/>
                <a:cs typeface="Century Schoolbook"/>
              </a:rPr>
              <a:t>Master/Salve </a:t>
            </a:r>
            <a:r>
              <a:rPr sz="2400" spc="-5" dirty="0">
                <a:latin typeface="Century Schoolbook"/>
                <a:cs typeface="Century Schoolbook"/>
              </a:rPr>
              <a:t>Jumper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setting.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7868"/>
            <a:ext cx="7193915" cy="443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The Hard </a:t>
            </a:r>
            <a:r>
              <a:rPr sz="2400" b="1" dirty="0">
                <a:latin typeface="Century Schoolbook"/>
                <a:cs typeface="Century Schoolbook"/>
              </a:rPr>
              <a:t>disk drive generate more</a:t>
            </a:r>
            <a:r>
              <a:rPr sz="2400" b="1" spc="-8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noise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469900" marR="152400" indent="-457834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the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drive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source of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noise </a:t>
            </a:r>
            <a:r>
              <a:rPr sz="2400" spc="-5" dirty="0">
                <a:latin typeface="Century Schoolbook"/>
                <a:cs typeface="Century Schoolbook"/>
              </a:rPr>
              <a:t>by </a:t>
            </a:r>
            <a:r>
              <a:rPr sz="2400" dirty="0">
                <a:latin typeface="Century Schoolbook"/>
                <a:cs typeface="Century Schoolbook"/>
              </a:rPr>
              <a:t>removing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cover of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system </a:t>
            </a:r>
            <a:r>
              <a:rPr sz="2400" spc="-5" dirty="0">
                <a:latin typeface="Century Schoolbook"/>
                <a:cs typeface="Century Schoolbook"/>
              </a:rPr>
              <a:t>and  identifying the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drive as </a:t>
            </a:r>
            <a:r>
              <a:rPr sz="2400" dirty="0">
                <a:latin typeface="Century Schoolbook"/>
                <a:cs typeface="Century Schoolbook"/>
              </a:rPr>
              <a:t>the source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noise.</a:t>
            </a:r>
            <a:endParaRPr sz="2400">
              <a:latin typeface="Century Schoolbook"/>
              <a:cs typeface="Century Schoolbook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Run </a:t>
            </a:r>
            <a:r>
              <a:rPr sz="2400" spc="-5" dirty="0">
                <a:latin typeface="Century Schoolbook"/>
                <a:cs typeface="Century Schoolbook"/>
              </a:rPr>
              <a:t>diagnostics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disk drive.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Replace</a:t>
            </a:r>
            <a:endParaRPr sz="2400">
              <a:latin typeface="Century Schoolbook"/>
              <a:cs typeface="Century Schoolbook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drive </a:t>
            </a:r>
            <a:r>
              <a:rPr sz="2400" dirty="0">
                <a:latin typeface="Century Schoolbook"/>
                <a:cs typeface="Century Schoolbook"/>
              </a:rPr>
              <a:t>if </a:t>
            </a:r>
            <a:r>
              <a:rPr sz="2400" spc="-5" dirty="0">
                <a:latin typeface="Century Schoolbook"/>
                <a:cs typeface="Century Schoolbook"/>
              </a:rPr>
              <a:t>diagnostic testing </a:t>
            </a:r>
            <a:r>
              <a:rPr sz="2400" dirty="0">
                <a:latin typeface="Century Schoolbook"/>
                <a:cs typeface="Century Schoolbook"/>
              </a:rPr>
              <a:t>reveals a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failures.</a:t>
            </a:r>
            <a:endParaRPr sz="2400">
              <a:latin typeface="Century Schoolbook"/>
              <a:cs typeface="Century Schoolbook"/>
            </a:endParaRPr>
          </a:p>
          <a:p>
            <a:pPr marL="469900" marR="387350" indent="-457834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Back </a:t>
            </a:r>
            <a:r>
              <a:rPr sz="2400" dirty="0">
                <a:latin typeface="Century Schoolbook"/>
                <a:cs typeface="Century Schoolbook"/>
              </a:rPr>
              <a:t>up </a:t>
            </a:r>
            <a:r>
              <a:rPr sz="2400" spc="-5" dirty="0">
                <a:latin typeface="Century Schoolbook"/>
                <a:cs typeface="Century Schoolbook"/>
              </a:rPr>
              <a:t>your important data, </a:t>
            </a:r>
            <a:r>
              <a:rPr sz="2400" dirty="0">
                <a:latin typeface="Century Schoolbook"/>
                <a:cs typeface="Century Schoolbook"/>
              </a:rPr>
              <a:t>it </a:t>
            </a:r>
            <a:r>
              <a:rPr sz="2400" spc="-5" dirty="0">
                <a:latin typeface="Century Schoolbook"/>
                <a:cs typeface="Century Schoolbook"/>
              </a:rPr>
              <a:t>may be dead  </a:t>
            </a:r>
            <a:r>
              <a:rPr sz="2400" dirty="0">
                <a:latin typeface="Century Schoolbook"/>
                <a:cs typeface="Century Schoolbook"/>
              </a:rPr>
              <a:t>soon!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4068"/>
            <a:ext cx="7232015" cy="502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“No ROM basic </a:t>
            </a:r>
            <a:r>
              <a:rPr sz="2400" b="1" spc="-5" dirty="0">
                <a:latin typeface="Century Schoolbook"/>
                <a:cs typeface="Century Schoolbook"/>
              </a:rPr>
              <a:t>system halted” error  </a:t>
            </a:r>
            <a:r>
              <a:rPr sz="2400" b="1" dirty="0">
                <a:latin typeface="Century Schoolbook"/>
                <a:cs typeface="Century Schoolbook"/>
              </a:rPr>
              <a:t>message during startup </a:t>
            </a:r>
            <a:r>
              <a:rPr sz="2400" b="1" spc="-5" dirty="0">
                <a:latin typeface="Century Schoolbook"/>
                <a:cs typeface="Century Schoolbook"/>
              </a:rPr>
              <a:t>(there are no</a:t>
            </a:r>
            <a:r>
              <a:rPr sz="2400" b="1" spc="-9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active  </a:t>
            </a:r>
            <a:r>
              <a:rPr sz="2400" b="1" spc="-5" dirty="0">
                <a:latin typeface="Century Schoolbook"/>
                <a:cs typeface="Century Schoolbook"/>
              </a:rPr>
              <a:t>partitions)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Causes</a:t>
            </a:r>
            <a:r>
              <a:rPr sz="2400" b="1" spc="-2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Drive is not install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properly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There is no </a:t>
            </a:r>
            <a:r>
              <a:rPr sz="2400" spc="-5" dirty="0">
                <a:latin typeface="Century Schoolbook"/>
                <a:cs typeface="Century Schoolbook"/>
              </a:rPr>
              <a:t>active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partition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"/>
              <a:tabLst>
                <a:tab pos="28702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Solutions</a:t>
            </a:r>
            <a:r>
              <a:rPr sz="2400" b="1" spc="1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Verify that </a:t>
            </a:r>
            <a:r>
              <a:rPr sz="2400" dirty="0">
                <a:latin typeface="Century Schoolbook"/>
                <a:cs typeface="Century Schoolbook"/>
              </a:rPr>
              <a:t>drive is install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properly</a:t>
            </a:r>
            <a:endParaRPr sz="2400">
              <a:latin typeface="Century Schoolbook"/>
              <a:cs typeface="Century Schoolbook"/>
            </a:endParaRPr>
          </a:p>
          <a:p>
            <a:pPr marL="287020" marR="13144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Set </a:t>
            </a:r>
            <a:r>
              <a:rPr sz="2400" spc="-5" dirty="0">
                <a:latin typeface="Century Schoolbook"/>
                <a:cs typeface="Century Schoolbook"/>
              </a:rPr>
              <a:t>active partition </a:t>
            </a:r>
            <a:r>
              <a:rPr sz="2400" dirty="0">
                <a:latin typeface="Century Schoolbook"/>
                <a:cs typeface="Century Schoolbook"/>
              </a:rPr>
              <a:t>using FDISK or other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utility  </a:t>
            </a:r>
            <a:r>
              <a:rPr sz="2400" spc="-5" dirty="0">
                <a:latin typeface="Century Schoolbook"/>
                <a:cs typeface="Century Schoolbook"/>
              </a:rPr>
              <a:t>program.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47897"/>
            <a:ext cx="7192009" cy="5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32434" indent="-274955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Computer </a:t>
            </a:r>
            <a:r>
              <a:rPr sz="2400" dirty="0">
                <a:latin typeface="Century Schoolbook"/>
                <a:cs typeface="Century Schoolbook"/>
              </a:rPr>
              <a:t>faults can </a:t>
            </a: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dirty="0">
                <a:latin typeface="Century Schoolbook"/>
                <a:cs typeface="Century Schoolbook"/>
              </a:rPr>
              <a:t>broadly classified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into  two </a:t>
            </a:r>
            <a:r>
              <a:rPr sz="2400" spc="-5" dirty="0">
                <a:latin typeface="Century Schoolbook"/>
                <a:cs typeface="Century Schoolbook"/>
              </a:rPr>
              <a:t>types based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nature of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faults: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A) </a:t>
            </a:r>
            <a:r>
              <a:rPr sz="2100" dirty="0">
                <a:latin typeface="Century Schoolbook"/>
                <a:cs typeface="Century Schoolbook"/>
              </a:rPr>
              <a:t>Solid fault or Permanent</a:t>
            </a:r>
            <a:endParaRPr sz="2100">
              <a:latin typeface="Century Schoolbook"/>
              <a:cs typeface="Century Schoolbook"/>
            </a:endParaRPr>
          </a:p>
          <a:p>
            <a:pPr marL="927100" marR="796290" lvl="2" indent="-182880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Century Schoolbook"/>
                <a:cs typeface="Century Schoolbook"/>
              </a:rPr>
              <a:t>When </a:t>
            </a:r>
            <a:r>
              <a:rPr sz="1800" spc="-5" dirty="0">
                <a:latin typeface="Century Schoolbook"/>
                <a:cs typeface="Century Schoolbook"/>
              </a:rPr>
              <a:t>there </a:t>
            </a:r>
            <a:r>
              <a:rPr sz="1800" dirty="0">
                <a:latin typeface="Century Schoolbook"/>
                <a:cs typeface="Century Schoolbook"/>
              </a:rPr>
              <a:t>is a </a:t>
            </a:r>
            <a:r>
              <a:rPr sz="1800" spc="-5" dirty="0">
                <a:latin typeface="Century Schoolbook"/>
                <a:cs typeface="Century Schoolbook"/>
              </a:rPr>
              <a:t>permanent </a:t>
            </a:r>
            <a:r>
              <a:rPr sz="1800" dirty="0">
                <a:latin typeface="Century Schoolbook"/>
                <a:cs typeface="Century Schoolbook"/>
              </a:rPr>
              <a:t>fault in a </a:t>
            </a:r>
            <a:r>
              <a:rPr sz="1800" spc="-5" dirty="0">
                <a:latin typeface="Century Schoolbook"/>
                <a:cs typeface="Century Schoolbook"/>
              </a:rPr>
              <a:t>computer, the  computer misbehaves</a:t>
            </a:r>
            <a:r>
              <a:rPr sz="1800" spc="1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consistently.</a:t>
            </a:r>
            <a:endParaRPr sz="1800">
              <a:latin typeface="Century Schoolbook"/>
              <a:cs typeface="Century Schoolbook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49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B)When there </a:t>
            </a:r>
            <a:r>
              <a:rPr sz="2100" dirty="0">
                <a:latin typeface="Century Schoolbook"/>
                <a:cs typeface="Century Schoolbook"/>
              </a:rPr>
              <a:t>is </a:t>
            </a:r>
            <a:r>
              <a:rPr sz="2100" spc="-5" dirty="0">
                <a:latin typeface="Century Schoolbook"/>
                <a:cs typeface="Century Schoolbook"/>
              </a:rPr>
              <a:t>an </a:t>
            </a:r>
            <a:r>
              <a:rPr sz="2100" dirty="0">
                <a:latin typeface="Century Schoolbook"/>
                <a:cs typeface="Century Schoolbook"/>
              </a:rPr>
              <a:t>intermittent fault in a computer. 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computer’s behavior is not consistent. </a:t>
            </a:r>
            <a:r>
              <a:rPr sz="2100" spc="-5" dirty="0">
                <a:latin typeface="Century Schoolbook"/>
                <a:cs typeface="Century Schoolbook"/>
              </a:rPr>
              <a:t>Sometime  </a:t>
            </a:r>
            <a:r>
              <a:rPr sz="2100" dirty="0">
                <a:latin typeface="Century Schoolbook"/>
                <a:cs typeface="Century Schoolbook"/>
              </a:rPr>
              <a:t>it works </a:t>
            </a:r>
            <a:r>
              <a:rPr sz="2100" spc="-5" dirty="0">
                <a:latin typeface="Century Schoolbook"/>
                <a:cs typeface="Century Schoolbook"/>
              </a:rPr>
              <a:t>properly </a:t>
            </a:r>
            <a:r>
              <a:rPr sz="2100" dirty="0">
                <a:latin typeface="Century Schoolbook"/>
                <a:cs typeface="Century Schoolbook"/>
              </a:rPr>
              <a:t>and </a:t>
            </a:r>
            <a:r>
              <a:rPr sz="2100" spc="-5" dirty="0">
                <a:latin typeface="Century Schoolbook"/>
                <a:cs typeface="Century Schoolbook"/>
              </a:rPr>
              <a:t>suddenly </a:t>
            </a:r>
            <a:r>
              <a:rPr sz="2100" dirty="0">
                <a:latin typeface="Century Schoolbook"/>
                <a:cs typeface="Century Schoolbook"/>
              </a:rPr>
              <a:t>in </a:t>
            </a:r>
            <a:r>
              <a:rPr sz="2100" spc="-5" dirty="0">
                <a:latin typeface="Century Schoolbook"/>
                <a:cs typeface="Century Schoolbook"/>
              </a:rPr>
              <a:t>malfunctions</a:t>
            </a:r>
            <a:r>
              <a:rPr sz="2100" spc="1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.</a:t>
            </a:r>
            <a:endParaRPr sz="2100">
              <a:latin typeface="Century Schoolbook"/>
              <a:cs typeface="Century Schoolbook"/>
            </a:endParaRPr>
          </a:p>
          <a:p>
            <a:pPr marL="652780" marR="767080" lvl="1" indent="-274320">
              <a:lnSpc>
                <a:spcPct val="100000"/>
              </a:lnSpc>
              <a:spcBef>
                <a:spcPts val="50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here we </a:t>
            </a:r>
            <a:r>
              <a:rPr sz="2100" spc="-5" dirty="0">
                <a:latin typeface="Century Schoolbook"/>
                <a:cs typeface="Century Schoolbook"/>
              </a:rPr>
              <a:t>divide this </a:t>
            </a:r>
            <a:r>
              <a:rPr sz="2100" dirty="0">
                <a:latin typeface="Century Schoolbook"/>
                <a:cs typeface="Century Schoolbook"/>
              </a:rPr>
              <a:t>troubleshooting strategy in  following</a:t>
            </a:r>
            <a:r>
              <a:rPr sz="2100" spc="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steps:</a:t>
            </a:r>
            <a:endParaRPr sz="21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1. Symptoms Observation </a:t>
            </a:r>
            <a:r>
              <a:rPr sz="1800" dirty="0">
                <a:latin typeface="Century Schoolbook"/>
                <a:cs typeface="Century Schoolbook"/>
              </a:rPr>
              <a:t>and </a:t>
            </a:r>
            <a:r>
              <a:rPr sz="1800" spc="-5" dirty="0">
                <a:latin typeface="Century Schoolbook"/>
                <a:cs typeface="Century Schoolbook"/>
              </a:rPr>
              <a:t>Analysis</a:t>
            </a:r>
            <a:r>
              <a:rPr sz="1800" spc="1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Problem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2. Recreating the</a:t>
            </a:r>
            <a:r>
              <a:rPr sz="1800" spc="1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Problem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3. Problem</a:t>
            </a:r>
            <a:r>
              <a:rPr sz="180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Rectification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4. Eliminating Possible</a:t>
            </a:r>
            <a:r>
              <a:rPr sz="1800" spc="3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Causes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5. Using Diagnostic</a:t>
            </a:r>
            <a:r>
              <a:rPr sz="1800" spc="1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Tools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1465" y="5872070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3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50" y="652012"/>
            <a:ext cx="6473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entury Schoolbook"/>
                <a:cs typeface="Century Schoolbook"/>
              </a:rPr>
              <a:t>5.2 </a:t>
            </a:r>
            <a:r>
              <a:rPr sz="2800" b="1" spc="-5" dirty="0">
                <a:latin typeface="Century Schoolbook"/>
                <a:cs typeface="Century Schoolbook"/>
              </a:rPr>
              <a:t>T</a:t>
            </a:r>
            <a:r>
              <a:rPr sz="2250" b="1" spc="-5" dirty="0">
                <a:latin typeface="Century Schoolbook"/>
                <a:cs typeface="Century Schoolbook"/>
              </a:rPr>
              <a:t>ROUBLING STRATEGY AND</a:t>
            </a:r>
            <a:r>
              <a:rPr sz="2250" b="1" spc="325" dirty="0">
                <a:latin typeface="Century Schoolbook"/>
                <a:cs typeface="Century Schoolbook"/>
              </a:rPr>
              <a:t> </a:t>
            </a:r>
            <a:r>
              <a:rPr sz="2250" b="1" spc="-5" dirty="0">
                <a:latin typeface="Century Schoolbook"/>
                <a:cs typeface="Century Schoolbook"/>
              </a:rPr>
              <a:t>SKILLS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9002"/>
            <a:ext cx="1682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FE8537"/>
                </a:solidFill>
                <a:latin typeface="Wingdings"/>
                <a:cs typeface="Wingdings"/>
              </a:rPr>
              <a:t></a:t>
            </a:r>
            <a:endParaRPr sz="12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078"/>
            <a:ext cx="55968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1) S</a:t>
            </a:r>
            <a:r>
              <a:rPr spc="-5" dirty="0"/>
              <a:t>YMPTOMS OBSERVATION</a:t>
            </a:r>
            <a:r>
              <a:rPr spc="305" dirty="0"/>
              <a:t> </a:t>
            </a:r>
            <a:r>
              <a:rPr spc="-5" dirty="0"/>
              <a:t>AND</a:t>
            </a:r>
            <a:endParaRPr sz="3000"/>
          </a:p>
          <a:p>
            <a:pPr marL="168910" algn="ctr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NALYSIS </a:t>
            </a:r>
            <a:r>
              <a:rPr dirty="0"/>
              <a:t>OF</a:t>
            </a:r>
            <a:r>
              <a:rPr spc="315" dirty="0"/>
              <a:t> </a:t>
            </a:r>
            <a:r>
              <a:rPr spc="-5" dirty="0"/>
              <a:t>PROBLEM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346065" y="5874595"/>
            <a:ext cx="1790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4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03342"/>
            <a:ext cx="7233284" cy="3858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Symptoms </a:t>
            </a:r>
            <a:r>
              <a:rPr sz="2400" spc="-10" dirty="0">
                <a:latin typeface="Century Schoolbook"/>
                <a:cs typeface="Century Schoolbook"/>
              </a:rPr>
              <a:t>observation</a:t>
            </a:r>
            <a:endParaRPr sz="2400">
              <a:latin typeface="Century Schoolbook"/>
              <a:cs typeface="Century Schoolbook"/>
            </a:endParaRPr>
          </a:p>
          <a:p>
            <a:pPr marL="652780" marR="269240" lvl="1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if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symptoms </a:t>
            </a:r>
            <a:r>
              <a:rPr sz="2100" spc="-5" dirty="0">
                <a:latin typeface="Century Schoolbook"/>
                <a:cs typeface="Century Schoolbook"/>
              </a:rPr>
              <a:t>are studied </a:t>
            </a:r>
            <a:r>
              <a:rPr sz="2100" dirty="0">
                <a:latin typeface="Century Schoolbook"/>
                <a:cs typeface="Century Schoolbook"/>
              </a:rPr>
              <a:t>carefully </a:t>
            </a:r>
            <a:r>
              <a:rPr sz="2100" spc="-5" dirty="0">
                <a:latin typeface="Century Schoolbook"/>
                <a:cs typeface="Century Schoolbook"/>
              </a:rPr>
              <a:t>without any  mistake. </a:t>
            </a:r>
            <a:r>
              <a:rPr sz="2100" dirty="0">
                <a:latin typeface="Century Schoolbook"/>
                <a:cs typeface="Century Schoolbook"/>
              </a:rPr>
              <a:t>most of </a:t>
            </a:r>
            <a:r>
              <a:rPr sz="2100" spc="-5" dirty="0">
                <a:latin typeface="Century Schoolbook"/>
                <a:cs typeface="Century Schoolbook"/>
              </a:rPr>
              <a:t>the problem </a:t>
            </a:r>
            <a:r>
              <a:rPr sz="2100" dirty="0">
                <a:latin typeface="Century Schoolbook"/>
                <a:cs typeface="Century Schoolbook"/>
              </a:rPr>
              <a:t>in a </a:t>
            </a:r>
            <a:r>
              <a:rPr sz="2100" spc="-5" dirty="0">
                <a:latin typeface="Century Schoolbook"/>
                <a:cs typeface="Century Schoolbook"/>
              </a:rPr>
              <a:t>computer </a:t>
            </a:r>
            <a:r>
              <a:rPr sz="2100" dirty="0">
                <a:latin typeface="Century Schoolbook"/>
                <a:cs typeface="Century Schoolbook"/>
              </a:rPr>
              <a:t>system  can </a:t>
            </a:r>
            <a:r>
              <a:rPr sz="2100" spc="-5" dirty="0">
                <a:latin typeface="Century Schoolbook"/>
                <a:cs typeface="Century Schoolbook"/>
              </a:rPr>
              <a:t>be </a:t>
            </a:r>
            <a:r>
              <a:rPr sz="2100" dirty="0">
                <a:latin typeface="Century Schoolbook"/>
                <a:cs typeface="Century Schoolbook"/>
              </a:rPr>
              <a:t>solved.</a:t>
            </a:r>
            <a:endParaRPr sz="2100">
              <a:latin typeface="Century Schoolbook"/>
              <a:cs typeface="Century Schoolbook"/>
            </a:endParaRPr>
          </a:p>
          <a:p>
            <a:pPr marL="652780" marR="209550" lvl="1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The first step in troubleshooting a system in  observation </a:t>
            </a:r>
            <a:r>
              <a:rPr sz="2100" spc="-5" dirty="0">
                <a:latin typeface="Century Schoolbook"/>
                <a:cs typeface="Century Schoolbook"/>
              </a:rPr>
              <a:t>all the symptoms </a:t>
            </a:r>
            <a:r>
              <a:rPr sz="2100" dirty="0">
                <a:latin typeface="Century Schoolbook"/>
                <a:cs typeface="Century Schoolbook"/>
              </a:rPr>
              <a:t>caused </a:t>
            </a:r>
            <a:r>
              <a:rPr sz="2100" spc="-5" dirty="0">
                <a:latin typeface="Century Schoolbook"/>
                <a:cs typeface="Century Schoolbook"/>
              </a:rPr>
              <a:t>by the fault </a:t>
            </a:r>
            <a:r>
              <a:rPr sz="2100" dirty="0">
                <a:latin typeface="Century Schoolbook"/>
                <a:cs typeface="Century Schoolbook"/>
              </a:rPr>
              <a:t>in 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system.</a:t>
            </a:r>
            <a:endParaRPr sz="2100">
              <a:latin typeface="Century Schoolbook"/>
              <a:cs typeface="Century Schoolbook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Most of </a:t>
            </a:r>
            <a:r>
              <a:rPr sz="2100" spc="-5" dirty="0">
                <a:latin typeface="Century Schoolbook"/>
                <a:cs typeface="Century Schoolbook"/>
              </a:rPr>
              <a:t>the problem are </a:t>
            </a:r>
            <a:r>
              <a:rPr sz="2100" dirty="0">
                <a:latin typeface="Century Schoolbook"/>
                <a:cs typeface="Century Schoolbook"/>
              </a:rPr>
              <a:t>not solved </a:t>
            </a:r>
            <a:r>
              <a:rPr sz="2100" spc="-5" dirty="0">
                <a:latin typeface="Century Schoolbook"/>
                <a:cs typeface="Century Schoolbook"/>
              </a:rPr>
              <a:t>due to </a:t>
            </a:r>
            <a:r>
              <a:rPr sz="2100" dirty="0">
                <a:latin typeface="Century Schoolbook"/>
                <a:cs typeface="Century Schoolbook"/>
              </a:rPr>
              <a:t>one </a:t>
            </a:r>
            <a:r>
              <a:rPr sz="2100" spc="-5" dirty="0">
                <a:latin typeface="Century Schoolbook"/>
                <a:cs typeface="Century Schoolbook"/>
              </a:rPr>
              <a:t>main  reason that, engineer start the diagnosis the problem  </a:t>
            </a:r>
            <a:r>
              <a:rPr sz="2100" dirty="0">
                <a:latin typeface="Century Schoolbook"/>
                <a:cs typeface="Century Schoolbook"/>
              </a:rPr>
              <a:t>only </a:t>
            </a:r>
            <a:r>
              <a:rPr sz="2100" spc="-5" dirty="0">
                <a:latin typeface="Century Schoolbook"/>
                <a:cs typeface="Century Schoolbook"/>
              </a:rPr>
              <a:t>observing </a:t>
            </a:r>
            <a:r>
              <a:rPr sz="2100" dirty="0">
                <a:latin typeface="Century Schoolbook"/>
                <a:cs typeface="Century Schoolbook"/>
              </a:rPr>
              <a:t>one or </a:t>
            </a:r>
            <a:r>
              <a:rPr sz="2100" spc="-5" dirty="0">
                <a:latin typeface="Century Schoolbook"/>
                <a:cs typeface="Century Schoolbook"/>
              </a:rPr>
              <a:t>two symptoms and </a:t>
            </a:r>
            <a:r>
              <a:rPr sz="2100" dirty="0">
                <a:latin typeface="Century Schoolbook"/>
                <a:cs typeface="Century Schoolbook"/>
              </a:rPr>
              <a:t>leaving  others.</a:t>
            </a:r>
            <a:endParaRPr sz="21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3599"/>
            <a:ext cx="7241540" cy="4262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Symptoms </a:t>
            </a:r>
            <a:r>
              <a:rPr sz="2400" spc="-5" dirty="0">
                <a:latin typeface="Century Schoolbook"/>
                <a:cs typeface="Century Schoolbook"/>
              </a:rPr>
              <a:t>Analysis</a:t>
            </a:r>
            <a:endParaRPr sz="2400">
              <a:latin typeface="Century Schoolbook"/>
              <a:cs typeface="Century Schoolbook"/>
            </a:endParaRPr>
          </a:p>
          <a:p>
            <a:pPr marL="652780" marR="140335" lvl="1" indent="-274320">
              <a:lnSpc>
                <a:spcPct val="100000"/>
              </a:lnSpc>
              <a:spcBef>
                <a:spcPts val="50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The second step in troubleshooting is </a:t>
            </a:r>
            <a:r>
              <a:rPr sz="2100" spc="-5" dirty="0">
                <a:latin typeface="Century Schoolbook"/>
                <a:cs typeface="Century Schoolbook"/>
              </a:rPr>
              <a:t>the systematic  analysis </a:t>
            </a:r>
            <a:r>
              <a:rPr sz="2100" dirty="0">
                <a:latin typeface="Century Schoolbook"/>
                <a:cs typeface="Century Schoolbook"/>
              </a:rPr>
              <a:t>of </a:t>
            </a:r>
            <a:r>
              <a:rPr sz="2100" spc="-5" dirty="0">
                <a:latin typeface="Century Schoolbook"/>
                <a:cs typeface="Century Schoolbook"/>
              </a:rPr>
              <a:t>the</a:t>
            </a:r>
            <a:r>
              <a:rPr sz="210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symptoms.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A carefully </a:t>
            </a:r>
            <a:r>
              <a:rPr sz="2100" spc="-5" dirty="0">
                <a:latin typeface="Century Schoolbook"/>
                <a:cs typeface="Century Schoolbook"/>
              </a:rPr>
              <a:t>analysis </a:t>
            </a:r>
            <a:r>
              <a:rPr sz="2100" dirty="0">
                <a:latin typeface="Century Schoolbook"/>
                <a:cs typeface="Century Schoolbook"/>
              </a:rPr>
              <a:t>of </a:t>
            </a:r>
            <a:r>
              <a:rPr sz="2100" spc="-5" dirty="0">
                <a:latin typeface="Century Schoolbook"/>
                <a:cs typeface="Century Schoolbook"/>
              </a:rPr>
              <a:t>the </a:t>
            </a:r>
            <a:r>
              <a:rPr sz="2100" dirty="0">
                <a:latin typeface="Century Schoolbook"/>
                <a:cs typeface="Century Schoolbook"/>
              </a:rPr>
              <a:t>symptoms will </a:t>
            </a:r>
            <a:r>
              <a:rPr sz="2100" spc="-5" dirty="0">
                <a:latin typeface="Century Schoolbook"/>
                <a:cs typeface="Century Schoolbook"/>
              </a:rPr>
              <a:t>give</a:t>
            </a:r>
            <a:r>
              <a:rPr sz="2100" spc="-4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a</a:t>
            </a:r>
            <a:endParaRPr sz="2100">
              <a:latin typeface="Century Schoolbook"/>
              <a:cs typeface="Century Schoolbook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entury Schoolbook"/>
                <a:cs typeface="Century Schoolbook"/>
              </a:rPr>
              <a:t>direction </a:t>
            </a:r>
            <a:r>
              <a:rPr sz="2100" dirty="0">
                <a:latin typeface="Century Schoolbook"/>
                <a:cs typeface="Century Schoolbook"/>
              </a:rPr>
              <a:t>of clue </a:t>
            </a:r>
            <a:r>
              <a:rPr sz="2100" spc="-5" dirty="0">
                <a:latin typeface="Century Schoolbook"/>
                <a:cs typeface="Century Schoolbook"/>
              </a:rPr>
              <a:t>to the fault </a:t>
            </a:r>
            <a:r>
              <a:rPr sz="2100" dirty="0">
                <a:latin typeface="Century Schoolbook"/>
                <a:cs typeface="Century Schoolbook"/>
              </a:rPr>
              <a:t>location</a:t>
            </a:r>
            <a:r>
              <a:rPr sz="2100" spc="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process.</a:t>
            </a:r>
            <a:endParaRPr sz="2100">
              <a:latin typeface="Century Schoolbook"/>
              <a:cs typeface="Century Schoolbook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If the location </a:t>
            </a:r>
            <a:r>
              <a:rPr sz="2100" dirty="0">
                <a:latin typeface="Century Schoolbook"/>
                <a:cs typeface="Century Schoolbook"/>
              </a:rPr>
              <a:t>of </a:t>
            </a:r>
            <a:r>
              <a:rPr sz="2100" spc="-5" dirty="0">
                <a:latin typeface="Century Schoolbook"/>
                <a:cs typeface="Century Schoolbook"/>
              </a:rPr>
              <a:t>problem </a:t>
            </a:r>
            <a:r>
              <a:rPr sz="2100" dirty="0">
                <a:latin typeface="Century Schoolbook"/>
                <a:cs typeface="Century Schoolbook"/>
              </a:rPr>
              <a:t>or nature of </a:t>
            </a:r>
            <a:r>
              <a:rPr sz="2100" spc="-5" dirty="0">
                <a:latin typeface="Century Schoolbook"/>
                <a:cs typeface="Century Schoolbook"/>
              </a:rPr>
              <a:t>the problem </a:t>
            </a:r>
            <a:r>
              <a:rPr sz="2100" dirty="0">
                <a:latin typeface="Century Schoolbook"/>
                <a:cs typeface="Century Schoolbook"/>
              </a:rPr>
              <a:t>is  understood, several steps </a:t>
            </a:r>
            <a:r>
              <a:rPr sz="2100" spc="-5" dirty="0">
                <a:latin typeface="Century Schoolbook"/>
                <a:cs typeface="Century Schoolbook"/>
              </a:rPr>
              <a:t>can be skipped during fault  location, </a:t>
            </a:r>
            <a:r>
              <a:rPr sz="2100" dirty="0">
                <a:latin typeface="Century Schoolbook"/>
                <a:cs typeface="Century Schoolbook"/>
              </a:rPr>
              <a:t>which will </a:t>
            </a:r>
            <a:r>
              <a:rPr sz="2100" spc="-5" dirty="0">
                <a:latin typeface="Century Schoolbook"/>
                <a:cs typeface="Century Schoolbook"/>
              </a:rPr>
              <a:t>reduce the down time (problem  </a:t>
            </a:r>
            <a:r>
              <a:rPr sz="2100" dirty="0">
                <a:latin typeface="Century Schoolbook"/>
                <a:cs typeface="Century Schoolbook"/>
              </a:rPr>
              <a:t>solving</a:t>
            </a:r>
            <a:r>
              <a:rPr sz="2100" spc="-5" dirty="0">
                <a:latin typeface="Century Schoolbook"/>
                <a:cs typeface="Century Schoolbook"/>
              </a:rPr>
              <a:t> time)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Two </a:t>
            </a:r>
            <a:r>
              <a:rPr sz="2100" spc="-5" dirty="0">
                <a:latin typeface="Century Schoolbook"/>
                <a:cs typeface="Century Schoolbook"/>
              </a:rPr>
              <a:t>probable </a:t>
            </a:r>
            <a:r>
              <a:rPr sz="2100" dirty="0">
                <a:latin typeface="Century Schoolbook"/>
                <a:cs typeface="Century Schoolbook"/>
              </a:rPr>
              <a:t>clues </a:t>
            </a:r>
            <a:r>
              <a:rPr sz="2100" spc="-5" dirty="0">
                <a:latin typeface="Century Schoolbook"/>
                <a:cs typeface="Century Schoolbook"/>
              </a:rPr>
              <a:t>are given below:</a:t>
            </a:r>
            <a:endParaRPr sz="21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Certain symptoms vanish</a:t>
            </a:r>
            <a:r>
              <a:rPr sz="1800" spc="2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suddenly.</a:t>
            </a:r>
            <a:endParaRPr sz="18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10" dirty="0">
                <a:latin typeface="Century Schoolbook"/>
                <a:cs typeface="Century Schoolbook"/>
              </a:rPr>
              <a:t>Symptoms </a:t>
            </a:r>
            <a:r>
              <a:rPr sz="1800" spc="-5" dirty="0">
                <a:latin typeface="Century Schoolbook"/>
                <a:cs typeface="Century Schoolbook"/>
              </a:rPr>
              <a:t>are </a:t>
            </a:r>
            <a:r>
              <a:rPr sz="1800" dirty="0">
                <a:latin typeface="Century Schoolbook"/>
                <a:cs typeface="Century Schoolbook"/>
              </a:rPr>
              <a:t>not </a:t>
            </a:r>
            <a:r>
              <a:rPr sz="1800" spc="-5" dirty="0">
                <a:latin typeface="Century Schoolbook"/>
                <a:cs typeface="Century Schoolbook"/>
              </a:rPr>
              <a:t>consistent but </a:t>
            </a:r>
            <a:r>
              <a:rPr sz="1800" dirty="0">
                <a:latin typeface="Century Schoolbook"/>
                <a:cs typeface="Century Schoolbook"/>
              </a:rPr>
              <a:t>keep</a:t>
            </a:r>
            <a:r>
              <a:rPr sz="1800" spc="2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changing.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065" y="5874595"/>
            <a:ext cx="1790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5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5140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2) </a:t>
            </a:r>
            <a:r>
              <a:rPr sz="3000" spc="-10" dirty="0"/>
              <a:t>R</a:t>
            </a:r>
            <a:r>
              <a:rPr spc="-10" dirty="0"/>
              <a:t>ECREATING </a:t>
            </a:r>
            <a:r>
              <a:rPr dirty="0"/>
              <a:t>THE</a:t>
            </a:r>
            <a:r>
              <a:rPr spc="350" dirty="0"/>
              <a:t> </a:t>
            </a:r>
            <a:r>
              <a:rPr spc="-5" dirty="0"/>
              <a:t>PROBLEM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346065" y="5874595"/>
            <a:ext cx="1790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6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17359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Think back to </a:t>
            </a:r>
            <a:r>
              <a:rPr sz="2400" dirty="0">
                <a:latin typeface="Century Schoolbook"/>
                <a:cs typeface="Century Schoolbook"/>
              </a:rPr>
              <a:t>what steps </a:t>
            </a:r>
            <a:r>
              <a:rPr sz="2400" spc="-5" dirty="0">
                <a:latin typeface="Century Schoolbook"/>
                <a:cs typeface="Century Schoolbook"/>
              </a:rPr>
              <a:t>toy </a:t>
            </a:r>
            <a:r>
              <a:rPr sz="2400" dirty="0">
                <a:latin typeface="Century Schoolbook"/>
                <a:cs typeface="Century Schoolbook"/>
              </a:rPr>
              <a:t>were </a:t>
            </a:r>
            <a:r>
              <a:rPr sz="2400" spc="-5" dirty="0">
                <a:latin typeface="Century Schoolbook"/>
                <a:cs typeface="Century Schoolbook"/>
              </a:rPr>
              <a:t>doing that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led  </a:t>
            </a:r>
            <a:r>
              <a:rPr sz="2400" spc="-5" dirty="0">
                <a:latin typeface="Century Schoolbook"/>
                <a:cs typeface="Century Schoolbook"/>
              </a:rPr>
              <a:t>you to </a:t>
            </a:r>
            <a:r>
              <a:rPr sz="2400" dirty="0">
                <a:latin typeface="Century Schoolbook"/>
                <a:cs typeface="Century Schoolbook"/>
              </a:rPr>
              <a:t>this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problem.</a:t>
            </a:r>
            <a:endParaRPr sz="2400">
              <a:latin typeface="Century Schoolbook"/>
              <a:cs typeface="Century Schoolbook"/>
            </a:endParaRPr>
          </a:p>
          <a:p>
            <a:pPr marL="287020" marR="59753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try those </a:t>
            </a:r>
            <a:r>
              <a:rPr sz="2400" dirty="0">
                <a:latin typeface="Century Schoolbook"/>
                <a:cs typeface="Century Schoolbook"/>
              </a:rPr>
              <a:t>steps </a:t>
            </a:r>
            <a:r>
              <a:rPr sz="2400" spc="-5" dirty="0">
                <a:latin typeface="Century Schoolbook"/>
                <a:cs typeface="Century Schoolbook"/>
              </a:rPr>
              <a:t>again to </a:t>
            </a:r>
            <a:r>
              <a:rPr sz="2400" dirty="0">
                <a:latin typeface="Century Schoolbook"/>
                <a:cs typeface="Century Schoolbook"/>
              </a:rPr>
              <a:t>see if </a:t>
            </a:r>
            <a:r>
              <a:rPr sz="2400" spc="-5" dirty="0">
                <a:latin typeface="Century Schoolbook"/>
                <a:cs typeface="Century Schoolbook"/>
              </a:rPr>
              <a:t>this problem </a:t>
            </a:r>
            <a:r>
              <a:rPr sz="2400" dirty="0">
                <a:latin typeface="Century Schoolbook"/>
                <a:cs typeface="Century Schoolbook"/>
              </a:rPr>
              <a:t>is  easily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recreated.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you have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consistently </a:t>
            </a:r>
            <a:r>
              <a:rPr sz="2400" dirty="0">
                <a:latin typeface="Century Schoolbook"/>
                <a:cs typeface="Century Schoolbook"/>
              </a:rPr>
              <a:t>repeatable </a:t>
            </a:r>
            <a:r>
              <a:rPr sz="2400" spc="-5" dirty="0">
                <a:latin typeface="Century Schoolbook"/>
                <a:cs typeface="Century Schoolbook"/>
              </a:rPr>
              <a:t>test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case.</a:t>
            </a:r>
            <a:endParaRPr sz="2400">
              <a:latin typeface="Century Schoolbook"/>
              <a:cs typeface="Century Schoolbook"/>
            </a:endParaRPr>
          </a:p>
          <a:p>
            <a:pPr marL="287020" marR="3124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you </a:t>
            </a:r>
            <a:r>
              <a:rPr sz="2400" dirty="0">
                <a:latin typeface="Century Schoolbook"/>
                <a:cs typeface="Century Schoolbook"/>
              </a:rPr>
              <a:t>will </a:t>
            </a:r>
            <a:r>
              <a:rPr sz="2400" spc="-5" dirty="0">
                <a:latin typeface="Century Schoolbook"/>
                <a:cs typeface="Century Schoolbook"/>
              </a:rPr>
              <a:t>have an </a:t>
            </a:r>
            <a:r>
              <a:rPr sz="2400" dirty="0">
                <a:latin typeface="Century Schoolbook"/>
                <a:cs typeface="Century Schoolbook"/>
              </a:rPr>
              <a:t>easier </a:t>
            </a:r>
            <a:r>
              <a:rPr sz="2400" spc="-5" dirty="0">
                <a:latin typeface="Century Schoolbook"/>
                <a:cs typeface="Century Schoolbook"/>
              </a:rPr>
              <a:t>time determining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what  solutions </a:t>
            </a:r>
            <a:r>
              <a:rPr sz="2400" spc="-5" dirty="0">
                <a:latin typeface="Century Schoolbook"/>
                <a:cs typeface="Century Schoolbook"/>
              </a:rPr>
              <a:t>are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necessary.</a:t>
            </a:r>
            <a:endParaRPr sz="2400">
              <a:latin typeface="Century Schoolbook"/>
              <a:cs typeface="Century Schoolbook"/>
            </a:endParaRPr>
          </a:p>
          <a:p>
            <a:pPr marL="287020" marR="82105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most </a:t>
            </a:r>
            <a:r>
              <a:rPr sz="2400" dirty="0">
                <a:latin typeface="Century Schoolbook"/>
                <a:cs typeface="Century Schoolbook"/>
              </a:rPr>
              <a:t>important </a:t>
            </a:r>
            <a:r>
              <a:rPr sz="2400" spc="-5" dirty="0">
                <a:latin typeface="Century Schoolbook"/>
                <a:cs typeface="Century Schoolbook"/>
              </a:rPr>
              <a:t>point </a:t>
            </a:r>
            <a:r>
              <a:rPr sz="2400" dirty="0">
                <a:latin typeface="Century Schoolbook"/>
                <a:cs typeface="Century Schoolbook"/>
              </a:rPr>
              <a:t>here is </a:t>
            </a:r>
            <a:r>
              <a:rPr sz="2400" spc="-5" dirty="0">
                <a:latin typeface="Century Schoolbook"/>
                <a:cs typeface="Century Schoolbook"/>
              </a:rPr>
              <a:t>the  multidimensional view to be applied by the  </a:t>
            </a:r>
            <a:r>
              <a:rPr sz="2400" dirty="0">
                <a:latin typeface="Century Schoolbook"/>
                <a:cs typeface="Century Schoolbook"/>
              </a:rPr>
              <a:t>hardware </a:t>
            </a:r>
            <a:r>
              <a:rPr sz="2400" spc="-5" dirty="0">
                <a:latin typeface="Century Schoolbook"/>
                <a:cs typeface="Century Schoolbook"/>
              </a:rPr>
              <a:t>engineer </a:t>
            </a:r>
            <a:r>
              <a:rPr sz="2400" dirty="0">
                <a:latin typeface="Century Schoolbook"/>
                <a:cs typeface="Century Schoolbook"/>
              </a:rPr>
              <a:t>while </a:t>
            </a:r>
            <a:r>
              <a:rPr sz="2400" spc="-5" dirty="0">
                <a:latin typeface="Century Schoolbook"/>
                <a:cs typeface="Century Schoolbook"/>
              </a:rPr>
              <a:t>troubleshooting  problem.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1533"/>
            <a:ext cx="4732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3)P</a:t>
            </a:r>
            <a:r>
              <a:rPr spc="-5" dirty="0"/>
              <a:t>ROBLEM</a:t>
            </a:r>
            <a:r>
              <a:rPr spc="130" dirty="0"/>
              <a:t> </a:t>
            </a:r>
            <a:r>
              <a:rPr sz="3000" spc="-10" dirty="0"/>
              <a:t>R</a:t>
            </a:r>
            <a:r>
              <a:rPr spc="-10" dirty="0"/>
              <a:t>ECTIFICATION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902010" y="5949615"/>
            <a:ext cx="5991225" cy="346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6385" algn="l"/>
              </a:tabLst>
            </a:pPr>
            <a:r>
              <a:rPr sz="1650" spc="15" dirty="0">
                <a:solidFill>
                  <a:srgbClr val="FE8537"/>
                </a:solidFill>
                <a:latin typeface="Wingdings 2"/>
                <a:cs typeface="Wingdings 2"/>
              </a:rPr>
              <a:t></a:t>
            </a:r>
            <a:r>
              <a:rPr sz="1650" spc="15" dirty="0">
                <a:solidFill>
                  <a:srgbClr val="FE8537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entury Schoolbook"/>
                <a:cs typeface="Century Schoolbook"/>
              </a:rPr>
              <a:t>Controlling temperature </a:t>
            </a:r>
            <a:r>
              <a:rPr sz="2100" dirty="0">
                <a:latin typeface="Century Schoolbook"/>
                <a:cs typeface="Century Schoolbook"/>
              </a:rPr>
              <a:t>or improving</a:t>
            </a:r>
            <a:r>
              <a:rPr sz="2100" spc="-7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cooling.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1697"/>
            <a:ext cx="7107555" cy="47358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Problem rectification is relatively a simple</a:t>
            </a:r>
            <a:r>
              <a:rPr sz="2400" spc="-18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step</a:t>
            </a:r>
            <a:endParaRPr sz="2400">
              <a:latin typeface="Century Schoolbook"/>
              <a:cs typeface="Century Schoolbook"/>
            </a:endParaRPr>
          </a:p>
          <a:p>
            <a:pPr marL="287020" marR="2286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Once a </a:t>
            </a:r>
            <a:r>
              <a:rPr sz="2400" spc="-5" dirty="0">
                <a:latin typeface="Century Schoolbook"/>
                <a:cs typeface="Century Schoolbook"/>
              </a:rPr>
              <a:t>problem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diagnosed thoroughly and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fault is </a:t>
            </a:r>
            <a:r>
              <a:rPr sz="2400" spc="-5" dirty="0">
                <a:latin typeface="Century Schoolbook"/>
                <a:cs typeface="Century Schoolbook"/>
              </a:rPr>
              <a:t>traced, the </a:t>
            </a:r>
            <a:r>
              <a:rPr sz="2400" dirty="0">
                <a:latin typeface="Century Schoolbook"/>
                <a:cs typeface="Century Schoolbook"/>
              </a:rPr>
              <a:t>rectification </a:t>
            </a:r>
            <a:r>
              <a:rPr sz="2400" spc="-5" dirty="0">
                <a:latin typeface="Century Schoolbook"/>
                <a:cs typeface="Century Schoolbook"/>
              </a:rPr>
              <a:t>involves </a:t>
            </a:r>
            <a:r>
              <a:rPr sz="2400" dirty="0">
                <a:latin typeface="Century Schoolbook"/>
                <a:cs typeface="Century Schoolbook"/>
              </a:rPr>
              <a:t>skilled  </a:t>
            </a:r>
            <a:r>
              <a:rPr sz="2400" spc="-5" dirty="0">
                <a:latin typeface="Century Schoolbook"/>
                <a:cs typeface="Century Schoolbook"/>
              </a:rPr>
              <a:t>mechanical </a:t>
            </a:r>
            <a:r>
              <a:rPr sz="2400" dirty="0">
                <a:latin typeface="Century Schoolbook"/>
                <a:cs typeface="Century Schoolbook"/>
              </a:rPr>
              <a:t>work rather </a:t>
            </a:r>
            <a:r>
              <a:rPr sz="2400" spc="-5" dirty="0">
                <a:latin typeface="Century Schoolbook"/>
                <a:cs typeface="Century Schoolbook"/>
              </a:rPr>
              <a:t>then analytical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work.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This step </a:t>
            </a:r>
            <a:r>
              <a:rPr sz="2400" spc="-5" dirty="0">
                <a:latin typeface="Century Schoolbook"/>
                <a:cs typeface="Century Schoolbook"/>
              </a:rPr>
              <a:t>may involve performing </a:t>
            </a:r>
            <a:r>
              <a:rPr sz="2400" dirty="0">
                <a:latin typeface="Century Schoolbook"/>
                <a:cs typeface="Century Schoolbook"/>
              </a:rPr>
              <a:t>one or </a:t>
            </a:r>
            <a:r>
              <a:rPr sz="2400" spc="-5" dirty="0">
                <a:latin typeface="Century Schoolbook"/>
                <a:cs typeface="Century Schoolbook"/>
              </a:rPr>
              <a:t>more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 action depending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results of </a:t>
            </a:r>
            <a:r>
              <a:rPr sz="2400" spc="-5" dirty="0">
                <a:latin typeface="Century Schoolbook"/>
                <a:cs typeface="Century Schoolbook"/>
              </a:rPr>
              <a:t>faults  diagnosis: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Replacing </a:t>
            </a:r>
            <a:r>
              <a:rPr sz="2100" dirty="0">
                <a:latin typeface="Century Schoolbook"/>
                <a:cs typeface="Century Schoolbook"/>
              </a:rPr>
              <a:t>a </a:t>
            </a:r>
            <a:r>
              <a:rPr sz="2100" spc="-5" dirty="0">
                <a:latin typeface="Century Schoolbook"/>
                <a:cs typeface="Century Schoolbook"/>
              </a:rPr>
              <a:t>defective IC, </a:t>
            </a:r>
            <a:r>
              <a:rPr sz="2100" dirty="0">
                <a:latin typeface="Century Schoolbook"/>
                <a:cs typeface="Century Schoolbook"/>
              </a:rPr>
              <a:t>PCB or other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component.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Cleaning the </a:t>
            </a:r>
            <a:r>
              <a:rPr sz="2100" dirty="0">
                <a:latin typeface="Century Schoolbook"/>
                <a:cs typeface="Century Schoolbook"/>
              </a:rPr>
              <a:t>connectors.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Soldering a </a:t>
            </a:r>
            <a:r>
              <a:rPr sz="2100" spc="-5" dirty="0">
                <a:latin typeface="Century Schoolbook"/>
                <a:cs typeface="Century Schoolbook"/>
              </a:rPr>
              <a:t>broken </a:t>
            </a:r>
            <a:r>
              <a:rPr sz="2100" dirty="0">
                <a:latin typeface="Century Schoolbook"/>
                <a:cs typeface="Century Schoolbook"/>
              </a:rPr>
              <a:t>wire or</a:t>
            </a:r>
            <a:r>
              <a:rPr sz="2100" spc="-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connections.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Straightening bent </a:t>
            </a:r>
            <a:r>
              <a:rPr sz="2100" spc="-5" dirty="0">
                <a:latin typeface="Century Schoolbook"/>
                <a:cs typeface="Century Schoolbook"/>
              </a:rPr>
              <a:t>pins </a:t>
            </a:r>
            <a:r>
              <a:rPr sz="2100" dirty="0">
                <a:latin typeface="Century Schoolbook"/>
                <a:cs typeface="Century Schoolbook"/>
              </a:rPr>
              <a:t>of a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connector.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Isolating electrical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loads.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465" y="5872070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7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1533"/>
            <a:ext cx="5967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4) E</a:t>
            </a:r>
            <a:r>
              <a:rPr spc="-5" dirty="0"/>
              <a:t>LIMINATING </a:t>
            </a:r>
            <a:r>
              <a:rPr sz="3000" spc="-5" dirty="0"/>
              <a:t>P</a:t>
            </a:r>
            <a:r>
              <a:rPr spc="-5" dirty="0"/>
              <a:t>OSSIBLE</a:t>
            </a:r>
            <a:r>
              <a:rPr spc="325" dirty="0"/>
              <a:t> </a:t>
            </a:r>
            <a:r>
              <a:rPr sz="3000" spc="-5" dirty="0"/>
              <a:t>C</a:t>
            </a:r>
            <a:r>
              <a:rPr spc="-5" dirty="0"/>
              <a:t>AUSES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4097"/>
            <a:ext cx="7183755" cy="459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Narrow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scope of </a:t>
            </a:r>
            <a:r>
              <a:rPr sz="2400" spc="-5" dirty="0">
                <a:latin typeface="Century Schoolbook"/>
                <a:cs typeface="Century Schoolbook"/>
              </a:rPr>
              <a:t>your problem by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eliminating  components </a:t>
            </a:r>
            <a:r>
              <a:rPr sz="2400" spc="-5" dirty="0">
                <a:latin typeface="Century Schoolbook"/>
                <a:cs typeface="Century Schoolbook"/>
              </a:rPr>
              <a:t>that are </a:t>
            </a:r>
            <a:r>
              <a:rPr sz="2400" dirty="0">
                <a:latin typeface="Century Schoolbook"/>
                <a:cs typeface="Century Schoolbook"/>
              </a:rPr>
              <a:t>not causing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problem.</a:t>
            </a:r>
            <a:endParaRPr sz="2400">
              <a:latin typeface="Century Schoolbook"/>
              <a:cs typeface="Century Schoolbook"/>
            </a:endParaRPr>
          </a:p>
          <a:p>
            <a:pPr marL="287020" marR="58419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By </a:t>
            </a:r>
            <a:r>
              <a:rPr sz="2400" dirty="0">
                <a:latin typeface="Century Schoolbook"/>
                <a:cs typeface="Century Schoolbook"/>
              </a:rPr>
              <a:t>using a </a:t>
            </a:r>
            <a:r>
              <a:rPr sz="2400" spc="-5" dirty="0">
                <a:latin typeface="Century Schoolbook"/>
                <a:cs typeface="Century Schoolbook"/>
              </a:rPr>
              <a:t>process </a:t>
            </a:r>
            <a:r>
              <a:rPr sz="2400" dirty="0">
                <a:latin typeface="Century Schoolbook"/>
                <a:cs typeface="Century Schoolbook"/>
              </a:rPr>
              <a:t>of elimination, </a:t>
            </a:r>
            <a:r>
              <a:rPr sz="2400" spc="-5" dirty="0">
                <a:latin typeface="Century Schoolbook"/>
                <a:cs typeface="Century Schoolbook"/>
              </a:rPr>
              <a:t>you </a:t>
            </a:r>
            <a:r>
              <a:rPr sz="2400" dirty="0">
                <a:latin typeface="Century Schoolbook"/>
                <a:cs typeface="Century Schoolbook"/>
              </a:rPr>
              <a:t>will  simplify </a:t>
            </a:r>
            <a:r>
              <a:rPr sz="2400" spc="-5" dirty="0">
                <a:latin typeface="Century Schoolbook"/>
                <a:cs typeface="Century Schoolbook"/>
              </a:rPr>
              <a:t>your problem and avoid wasting time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  </a:t>
            </a:r>
            <a:r>
              <a:rPr sz="2400" spc="-5" dirty="0">
                <a:latin typeface="Century Schoolbook"/>
                <a:cs typeface="Century Schoolbook"/>
              </a:rPr>
              <a:t>areas that are not </a:t>
            </a:r>
            <a:r>
              <a:rPr sz="2400" dirty="0">
                <a:latin typeface="Century Schoolbook"/>
                <a:cs typeface="Century Schoolbook"/>
              </a:rPr>
              <a:t>possible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culprits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Some </a:t>
            </a:r>
            <a:r>
              <a:rPr sz="2400" spc="-5" dirty="0">
                <a:latin typeface="Century Schoolbook"/>
                <a:cs typeface="Century Schoolbook"/>
              </a:rPr>
              <a:t>questions might also </a:t>
            </a:r>
            <a:r>
              <a:rPr sz="2400" dirty="0">
                <a:latin typeface="Century Schoolbook"/>
                <a:cs typeface="Century Schoolbook"/>
              </a:rPr>
              <a:t>want </a:t>
            </a:r>
            <a:r>
              <a:rPr sz="2400" spc="-5" dirty="0">
                <a:latin typeface="Century Schoolbook"/>
                <a:cs typeface="Century Schoolbook"/>
              </a:rPr>
              <a:t>to ask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yourself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include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following: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Do </a:t>
            </a:r>
            <a:r>
              <a:rPr sz="2100" spc="-5" dirty="0">
                <a:latin typeface="Century Schoolbook"/>
                <a:cs typeface="Century Schoolbook"/>
              </a:rPr>
              <a:t>you </a:t>
            </a:r>
            <a:r>
              <a:rPr sz="2100" dirty="0">
                <a:latin typeface="Century Schoolbook"/>
                <a:cs typeface="Century Schoolbook"/>
              </a:rPr>
              <a:t>have </a:t>
            </a:r>
            <a:r>
              <a:rPr sz="2100" spc="-5" dirty="0">
                <a:latin typeface="Century Schoolbook"/>
                <a:cs typeface="Century Schoolbook"/>
              </a:rPr>
              <a:t>the latest product </a:t>
            </a:r>
            <a:r>
              <a:rPr sz="2100" dirty="0">
                <a:latin typeface="Century Schoolbook"/>
                <a:cs typeface="Century Schoolbook"/>
              </a:rPr>
              <a:t>fixes?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Is there </a:t>
            </a:r>
            <a:r>
              <a:rPr sz="2100" dirty="0">
                <a:latin typeface="Century Schoolbook"/>
                <a:cs typeface="Century Schoolbook"/>
              </a:rPr>
              <a:t>a configuration </a:t>
            </a:r>
            <a:r>
              <a:rPr sz="2100" spc="-5" dirty="0">
                <a:latin typeface="Century Schoolbook"/>
                <a:cs typeface="Century Schoolbook"/>
              </a:rPr>
              <a:t>setting that will </a:t>
            </a:r>
            <a:r>
              <a:rPr sz="2100" dirty="0">
                <a:latin typeface="Century Schoolbook"/>
                <a:cs typeface="Century Schoolbook"/>
              </a:rPr>
              <a:t>help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you?</a:t>
            </a:r>
            <a:endParaRPr sz="2100">
              <a:latin typeface="Century Schoolbook"/>
              <a:cs typeface="Century Schoolbook"/>
            </a:endParaRPr>
          </a:p>
          <a:p>
            <a:pPr marL="652780" marR="24130" lvl="1" indent="-27432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Is this </a:t>
            </a:r>
            <a:r>
              <a:rPr sz="2100" dirty="0">
                <a:latin typeface="Century Schoolbook"/>
                <a:cs typeface="Century Schoolbook"/>
              </a:rPr>
              <a:t>a known limitation or </a:t>
            </a:r>
            <a:r>
              <a:rPr sz="2100" spc="-5" dirty="0">
                <a:latin typeface="Century Schoolbook"/>
                <a:cs typeface="Century Schoolbook"/>
              </a:rPr>
              <a:t>bug that is </a:t>
            </a:r>
            <a:r>
              <a:rPr sz="2100" dirty="0">
                <a:latin typeface="Century Schoolbook"/>
                <a:cs typeface="Century Schoolbook"/>
              </a:rPr>
              <a:t>documented  in </a:t>
            </a:r>
            <a:r>
              <a:rPr sz="2100" spc="-5" dirty="0">
                <a:latin typeface="Century Schoolbook"/>
                <a:cs typeface="Century Schoolbook"/>
              </a:rPr>
              <a:t>the product remade </a:t>
            </a:r>
            <a:r>
              <a:rPr sz="2100" dirty="0">
                <a:latin typeface="Century Schoolbook"/>
                <a:cs typeface="Century Schoolbook"/>
              </a:rPr>
              <a:t>or release</a:t>
            </a:r>
            <a:r>
              <a:rPr sz="2100" spc="-2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notes?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50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IS there </a:t>
            </a:r>
            <a:r>
              <a:rPr sz="2100" dirty="0">
                <a:latin typeface="Century Schoolbook"/>
                <a:cs typeface="Century Schoolbook"/>
              </a:rPr>
              <a:t>documentation </a:t>
            </a:r>
            <a:r>
              <a:rPr sz="2100" spc="-5" dirty="0">
                <a:latin typeface="Century Schoolbook"/>
                <a:cs typeface="Century Schoolbook"/>
              </a:rPr>
              <a:t>that </a:t>
            </a:r>
            <a:r>
              <a:rPr sz="2100" dirty="0">
                <a:latin typeface="Century Schoolbook"/>
                <a:cs typeface="Century Schoolbook"/>
              </a:rPr>
              <a:t>will help</a:t>
            </a:r>
            <a:r>
              <a:rPr sz="2100" spc="-3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you?</a:t>
            </a:r>
            <a:endParaRPr sz="21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4909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5) </a:t>
            </a:r>
            <a:r>
              <a:rPr sz="3000" dirty="0"/>
              <a:t>U</a:t>
            </a:r>
            <a:r>
              <a:rPr dirty="0"/>
              <a:t>SING DIAGNOSTIC</a:t>
            </a:r>
            <a:r>
              <a:rPr spc="220" dirty="0"/>
              <a:t> </a:t>
            </a:r>
            <a:r>
              <a:rPr dirty="0"/>
              <a:t>TOOLS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05421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you have </a:t>
            </a:r>
            <a:r>
              <a:rPr sz="2400" dirty="0">
                <a:latin typeface="Century Schoolbook"/>
                <a:cs typeface="Century Schoolbook"/>
              </a:rPr>
              <a:t>researched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resources </a:t>
            </a:r>
            <a:r>
              <a:rPr sz="2400" spc="-5" dirty="0">
                <a:latin typeface="Century Schoolbook"/>
                <a:cs typeface="Century Schoolbook"/>
              </a:rPr>
              <a:t>that are  available to you and </a:t>
            </a:r>
            <a:r>
              <a:rPr sz="2400" dirty="0">
                <a:latin typeface="Century Schoolbook"/>
                <a:cs typeface="Century Schoolbook"/>
              </a:rPr>
              <a:t>still find </a:t>
            </a:r>
            <a:r>
              <a:rPr sz="2400" spc="-5" dirty="0">
                <a:latin typeface="Century Schoolbook"/>
                <a:cs typeface="Century Schoolbook"/>
              </a:rPr>
              <a:t>that you are  </a:t>
            </a:r>
            <a:r>
              <a:rPr sz="2400" dirty="0">
                <a:latin typeface="Century Schoolbook"/>
                <a:cs typeface="Century Schoolbook"/>
              </a:rPr>
              <a:t>experiencing </a:t>
            </a:r>
            <a:r>
              <a:rPr sz="2400" spc="-5" dirty="0">
                <a:latin typeface="Century Schoolbook"/>
                <a:cs typeface="Century Schoolbook"/>
              </a:rPr>
              <a:t>this problem there may be tools  available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product </a:t>
            </a:r>
            <a:r>
              <a:rPr sz="2400" spc="-5" dirty="0">
                <a:latin typeface="Century Schoolbook"/>
                <a:cs typeface="Century Schoolbook"/>
              </a:rPr>
              <a:t>that may give you more  diagnostic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information.</a:t>
            </a:r>
            <a:endParaRPr sz="2400">
              <a:latin typeface="Century Schoolbook"/>
              <a:cs typeface="Century Schoolbook"/>
            </a:endParaRPr>
          </a:p>
          <a:p>
            <a:pPr marL="287020" marR="36957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Learn about the various debugging, profiling,  tracing and testing tolls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this product by  </a:t>
            </a:r>
            <a:r>
              <a:rPr sz="2400" dirty="0">
                <a:latin typeface="Century Schoolbook"/>
                <a:cs typeface="Century Schoolbook"/>
              </a:rPr>
              <a:t>looking in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help.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1807</Words>
  <Application>Microsoft Office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Office Theme</vt:lpstr>
      <vt:lpstr>UNIT:5</vt:lpstr>
      <vt:lpstr>5.1 REQUIREMENT OF COMPUTER MAINTENANCE</vt:lpstr>
      <vt:lpstr>5.2 TROUBLING STRATEGY AND SKILLS</vt:lpstr>
      <vt:lpstr>1) SYMPTOMS OBSERVATION AND ANALYSIS OF PROBLEM</vt:lpstr>
      <vt:lpstr>PowerPoint Presentation</vt:lpstr>
      <vt:lpstr>2) RECREATING THE PROBLEM</vt:lpstr>
      <vt:lpstr>3)PROBLEM RECTIFICATION</vt:lpstr>
      <vt:lpstr>4) ELIMINATING POSSIBLE CAUSES</vt:lpstr>
      <vt:lpstr>5) USING DIAGNOSTIC TOOLS</vt:lpstr>
      <vt:lpstr>5.3 POWER ON SELF TEST(POST)</vt:lpstr>
      <vt:lpstr>PowerPoint Presentation</vt:lpstr>
      <vt:lpstr>5.4 TROUBLESHOOTING : POSSIBLE PROBLEMS AND DIAGNOSIS</vt:lpstr>
      <vt:lpstr>5.4.1 MOTHERBOARD TROUBLESHOOTING</vt:lpstr>
      <vt:lpstr>PowerPoint Presentation</vt:lpstr>
      <vt:lpstr>PowerPoint Presentation</vt:lpstr>
      <vt:lpstr>PowerPoint Presentation</vt:lpstr>
      <vt:lpstr>PowerPoint Presentation</vt:lpstr>
      <vt:lpstr>5.4.3 MOUSE TROUBLESHOOTING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5.4.4 HARD DISK DRIVE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UNIT:5</dc:title>
  <cp:lastModifiedBy>nisha</cp:lastModifiedBy>
  <cp:revision>1</cp:revision>
  <dcterms:created xsi:type="dcterms:W3CDTF">2020-07-12T15:10:14Z</dcterms:created>
  <dcterms:modified xsi:type="dcterms:W3CDTF">2020-07-12T15:28:42Z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2018-07-04T00:00:00Z</vt:filetime>
  </property>
</Properties>
</file>