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4" r:id="rId3"/>
    <p:sldId id="257" r:id="rId4"/>
    <p:sldId id="258" r:id="rId5"/>
    <p:sldId id="259" r:id="rId6"/>
    <p:sldId id="260" r:id="rId7"/>
    <p:sldId id="261" r:id="rId8"/>
    <p:sldId id="262" r:id="rId9"/>
    <p:sldId id="263" r:id="rId10"/>
    <p:sldId id="266" r:id="rId11"/>
    <p:sldId id="265" r:id="rId12"/>
    <p:sldId id="267" r:id="rId13"/>
    <p:sldId id="268" r:id="rId14"/>
    <p:sldId id="273" r:id="rId15"/>
    <p:sldId id="269" r:id="rId16"/>
    <p:sldId id="274" r:id="rId17"/>
    <p:sldId id="270" r:id="rId18"/>
    <p:sldId id="271"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536AF-4E06-4891-A6E2-384D5C6E6F97}" type="datetimeFigureOut">
              <a:rPr lang="en-US" smtClean="0"/>
              <a:pPr/>
              <a:t>6/30/2020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52ABA-D8F6-4973-83B4-DFC793B7DB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652ABA-D8F6-4973-83B4-DFC793B7DB58}"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EF17DE6-BB7F-4ED8-8DB9-80AF57DF1A35}" type="datetimeFigureOut">
              <a:rPr lang="en-US" smtClean="0"/>
              <a:pPr/>
              <a:t>6/30/2020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65829B5-0404-4D68-B9BA-EDA6D5EBA88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F17DE6-BB7F-4ED8-8DB9-80AF57DF1A35}"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829B5-0404-4D68-B9BA-EDA6D5EBA8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F17DE6-BB7F-4ED8-8DB9-80AF57DF1A35}"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829B5-0404-4D68-B9BA-EDA6D5EBA8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EF17DE6-BB7F-4ED8-8DB9-80AF57DF1A35}"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829B5-0404-4D68-B9BA-EDA6D5EBA88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F17DE6-BB7F-4ED8-8DB9-80AF57DF1A35}" type="datetimeFigureOut">
              <a:rPr lang="en-US" smtClean="0"/>
              <a:pPr/>
              <a:t>6/30/2020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65829B5-0404-4D68-B9BA-EDA6D5EBA8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EF17DE6-BB7F-4ED8-8DB9-80AF57DF1A35}"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829B5-0404-4D68-B9BA-EDA6D5EBA88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EF17DE6-BB7F-4ED8-8DB9-80AF57DF1A35}" type="datetimeFigureOut">
              <a:rPr lang="en-US" smtClean="0"/>
              <a:pPr/>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5829B5-0404-4D68-B9BA-EDA6D5EBA88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EF17DE6-BB7F-4ED8-8DB9-80AF57DF1A35}"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5829B5-0404-4D68-B9BA-EDA6D5EBA8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17DE6-BB7F-4ED8-8DB9-80AF57DF1A35}" type="datetimeFigureOut">
              <a:rPr lang="en-US" smtClean="0"/>
              <a:pPr/>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5829B5-0404-4D68-B9BA-EDA6D5EBA8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F17DE6-BB7F-4ED8-8DB9-80AF57DF1A35}"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829B5-0404-4D68-B9BA-EDA6D5EBA88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F17DE6-BB7F-4ED8-8DB9-80AF57DF1A35}" type="datetimeFigureOut">
              <a:rPr lang="en-US" smtClean="0"/>
              <a:pPr/>
              <a:t>6/30/2020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65829B5-0404-4D68-B9BA-EDA6D5EBA88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EF17DE6-BB7F-4ED8-8DB9-80AF57DF1A35}" type="datetimeFigureOut">
              <a:rPr lang="en-US" smtClean="0"/>
              <a:pPr/>
              <a:t>6/30/2020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65829B5-0404-4D68-B9BA-EDA6D5EBA8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133600"/>
          </a:xfrm>
        </p:spPr>
        <p:txBody>
          <a:bodyPr>
            <a:normAutofit/>
          </a:bodyPr>
          <a:lstStyle/>
          <a:p>
            <a:r>
              <a:rPr lang="en-US" sz="6500" b="1" dirty="0" smtClean="0"/>
              <a:t>INTRODUCTION TO JAVA </a:t>
            </a:r>
            <a:r>
              <a:rPr lang="en-US" b="1" dirty="0" smtClean="0"/>
              <a:t>	</a:t>
            </a:r>
          </a:p>
          <a:p>
            <a:endParaRPr lang="en-US" dirty="0"/>
          </a:p>
        </p:txBody>
      </p:sp>
      <p:sp>
        <p:nvSpPr>
          <p:cNvPr id="2" name="Title 1"/>
          <p:cNvSpPr>
            <a:spLocks noGrp="1"/>
          </p:cNvSpPr>
          <p:nvPr>
            <p:ph type="ctrTitle"/>
          </p:nvPr>
        </p:nvSpPr>
        <p:spPr/>
        <p:txBody>
          <a:bodyPr>
            <a:normAutofit/>
          </a:bodyPr>
          <a:lstStyle/>
          <a:p>
            <a:r>
              <a:rPr sz="6000" b="1" smtClean="0"/>
              <a:t>UNIT-1</a:t>
            </a:r>
            <a:endParaRPr lang="en-US" sz="6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Platform-independent</a:t>
            </a:r>
            <a:endParaRPr lang="en-US" b="1" dirty="0"/>
          </a:p>
        </p:txBody>
      </p:sp>
      <p:pic>
        <p:nvPicPr>
          <p:cNvPr id="4" name="Content Placeholder 3" descr="JAVA_FEATURE.png"/>
          <p:cNvPicPr>
            <a:picLocks noGrp="1" noChangeAspect="1"/>
          </p:cNvPicPr>
          <p:nvPr>
            <p:ph sz="quarter" idx="1"/>
          </p:nvPr>
        </p:nvPicPr>
        <p:blipFill>
          <a:blip r:embed="rId2"/>
          <a:stretch>
            <a:fillRect/>
          </a:stretch>
        </p:blipFill>
        <p:spPr>
          <a:xfrm>
            <a:off x="1676400" y="1981200"/>
            <a:ext cx="6629399" cy="35052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Robust</a:t>
            </a:r>
            <a:endParaRPr lang="en-US" b="1" dirty="0"/>
          </a:p>
        </p:txBody>
      </p:sp>
      <p:sp>
        <p:nvSpPr>
          <p:cNvPr id="3" name="Content Placeholder 2"/>
          <p:cNvSpPr>
            <a:spLocks noGrp="1"/>
          </p:cNvSpPr>
          <p:nvPr>
            <p:ph sz="quarter" idx="1"/>
          </p:nvPr>
        </p:nvSpPr>
        <p:spPr>
          <a:xfrm>
            <a:off x="914400" y="1447800"/>
            <a:ext cx="7772400" cy="5029200"/>
          </a:xfrm>
        </p:spPr>
        <p:txBody>
          <a:bodyPr>
            <a:normAutofit/>
          </a:bodyPr>
          <a:lstStyle/>
          <a:p>
            <a:pPr algn="just">
              <a:lnSpc>
                <a:spcPct val="150000"/>
              </a:lnSpc>
            </a:pPr>
            <a:r>
              <a:rPr lang="en-US" dirty="0" smtClean="0"/>
              <a:t>Robust simply means </a:t>
            </a:r>
            <a:r>
              <a:rPr lang="en-US" b="1" dirty="0" smtClean="0">
                <a:solidFill>
                  <a:srgbClr val="FF0000"/>
                </a:solidFill>
              </a:rPr>
              <a:t>strong</a:t>
            </a:r>
            <a:r>
              <a:rPr lang="en-US" dirty="0" smtClean="0"/>
              <a:t>. Java is robust because:</a:t>
            </a:r>
            <a:endParaRPr lang="en-US" dirty="0"/>
          </a:p>
          <a:p>
            <a:pPr lvl="1" algn="just">
              <a:lnSpc>
                <a:spcPct val="150000"/>
              </a:lnSpc>
            </a:pPr>
            <a:r>
              <a:rPr lang="en-US" dirty="0" smtClean="0"/>
              <a:t>It uses </a:t>
            </a:r>
            <a:r>
              <a:rPr lang="en-US" b="1" dirty="0" smtClean="0">
                <a:solidFill>
                  <a:srgbClr val="FF0000"/>
                </a:solidFill>
              </a:rPr>
              <a:t>strong memory management.</a:t>
            </a:r>
          </a:p>
          <a:p>
            <a:pPr lvl="1" algn="just">
              <a:lnSpc>
                <a:spcPct val="150000"/>
              </a:lnSpc>
            </a:pPr>
            <a:r>
              <a:rPr lang="en-US" dirty="0" smtClean="0"/>
              <a:t>There are </a:t>
            </a:r>
            <a:r>
              <a:rPr lang="en-US" b="1" dirty="0" smtClean="0">
                <a:solidFill>
                  <a:srgbClr val="FF0000"/>
                </a:solidFill>
              </a:rPr>
              <a:t>lack of pointers</a:t>
            </a:r>
            <a:r>
              <a:rPr lang="en-US" dirty="0" smtClean="0"/>
              <a:t> that avoids security problems.</a:t>
            </a:r>
          </a:p>
          <a:p>
            <a:pPr lvl="1" algn="just">
              <a:lnSpc>
                <a:spcPct val="150000"/>
              </a:lnSpc>
            </a:pPr>
            <a:r>
              <a:rPr lang="en-US" dirty="0" smtClean="0"/>
              <a:t>There is </a:t>
            </a:r>
            <a:r>
              <a:rPr lang="en-US" b="1" dirty="0" smtClean="0">
                <a:solidFill>
                  <a:srgbClr val="FF0000"/>
                </a:solidFill>
              </a:rPr>
              <a:t>automatic garbage collection</a:t>
            </a:r>
            <a:r>
              <a:rPr lang="en-US" dirty="0" smtClean="0"/>
              <a:t> in java which runs on the Java Virtual Machine to get rid of objects which are not being used by a Java application anymore.</a:t>
            </a:r>
          </a:p>
          <a:p>
            <a:pPr lvl="1" algn="just">
              <a:lnSpc>
                <a:spcPct val="150000"/>
              </a:lnSpc>
            </a:pPr>
            <a:r>
              <a:rPr lang="en-US" dirty="0" smtClean="0"/>
              <a:t>There is </a:t>
            </a:r>
            <a:r>
              <a:rPr lang="en-US" b="1" dirty="0" smtClean="0">
                <a:solidFill>
                  <a:srgbClr val="FF0000"/>
                </a:solidFill>
              </a:rPr>
              <a:t>exception handling</a:t>
            </a:r>
            <a:r>
              <a:rPr lang="en-US" dirty="0" smtClean="0"/>
              <a:t> and </a:t>
            </a:r>
            <a:r>
              <a:rPr lang="en-US" b="1" dirty="0" smtClean="0">
                <a:solidFill>
                  <a:srgbClr val="FF0000"/>
                </a:solidFill>
              </a:rPr>
              <a:t>run time checking</a:t>
            </a:r>
            <a:r>
              <a:rPr lang="en-US" dirty="0" smtClean="0"/>
              <a:t> mechanism in java. </a:t>
            </a:r>
          </a:p>
          <a:p>
            <a:pPr lvl="1" algn="just">
              <a:lnSpc>
                <a:spcPct val="150000"/>
              </a:lnSpc>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Multi-threaded</a:t>
            </a:r>
            <a:endParaRPr lang="en-US" b="1" dirty="0"/>
          </a:p>
        </p:txBody>
      </p:sp>
      <p:sp>
        <p:nvSpPr>
          <p:cNvPr id="3" name="Content Placeholder 2"/>
          <p:cNvSpPr>
            <a:spLocks noGrp="1"/>
          </p:cNvSpPr>
          <p:nvPr>
            <p:ph sz="quarter" idx="1"/>
          </p:nvPr>
        </p:nvSpPr>
        <p:spPr>
          <a:xfrm>
            <a:off x="914400" y="1447800"/>
            <a:ext cx="7772400" cy="5029200"/>
          </a:xfrm>
        </p:spPr>
        <p:txBody>
          <a:bodyPr>
            <a:normAutofit/>
          </a:bodyPr>
          <a:lstStyle/>
          <a:p>
            <a:pPr algn="just">
              <a:lnSpc>
                <a:spcPct val="150000"/>
              </a:lnSpc>
            </a:pPr>
            <a:r>
              <a:rPr lang="en-US" dirty="0" smtClean="0"/>
              <a:t>A </a:t>
            </a:r>
            <a:r>
              <a:rPr lang="en-US" b="1" dirty="0" smtClean="0">
                <a:solidFill>
                  <a:srgbClr val="FF0000"/>
                </a:solidFill>
              </a:rPr>
              <a:t>thread is like a separate program</a:t>
            </a:r>
            <a:r>
              <a:rPr lang="en-US" dirty="0" smtClean="0"/>
              <a:t>, executing concurrently. We can write Java programs that deal with many tasks at once by defining multiple threads. </a:t>
            </a:r>
          </a:p>
          <a:p>
            <a:pPr algn="just">
              <a:lnSpc>
                <a:spcPct val="150000"/>
              </a:lnSpc>
            </a:pPr>
            <a:r>
              <a:rPr lang="en-US" dirty="0" smtClean="0"/>
              <a:t>Benefit of multithreading is that it </a:t>
            </a:r>
            <a:r>
              <a:rPr lang="en-US" b="1" dirty="0" smtClean="0">
                <a:solidFill>
                  <a:srgbClr val="FF0000"/>
                </a:solidFill>
              </a:rPr>
              <a:t>utilizes same memory</a:t>
            </a:r>
            <a:r>
              <a:rPr lang="en-US" dirty="0" smtClean="0">
                <a:solidFill>
                  <a:srgbClr val="FF0000"/>
                </a:solidFill>
              </a:rPr>
              <a:t> </a:t>
            </a:r>
            <a:r>
              <a:rPr lang="en-US" dirty="0" smtClean="0"/>
              <a:t>and </a:t>
            </a:r>
            <a:r>
              <a:rPr lang="en-US" b="1" dirty="0" smtClean="0">
                <a:solidFill>
                  <a:srgbClr val="FF0000"/>
                </a:solidFill>
              </a:rPr>
              <a:t>other resources to execute multiple threads at the same time</a:t>
            </a:r>
            <a:r>
              <a:rPr lang="en-US" dirty="0" smtClean="0"/>
              <a:t>, like While typing, grammatical errors are checked along.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036638"/>
          </a:xfrm>
        </p:spPr>
        <p:txBody>
          <a:bodyPr>
            <a:noAutofit/>
          </a:bodyPr>
          <a:lstStyle/>
          <a:p>
            <a:pPr algn="ct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Architecture-neutral</a:t>
            </a:r>
            <a:endParaRPr lang="en-US" sz="4400" dirty="0"/>
          </a:p>
        </p:txBody>
      </p:sp>
      <p:sp>
        <p:nvSpPr>
          <p:cNvPr id="3" name="Content Placeholder 2"/>
          <p:cNvSpPr>
            <a:spLocks noGrp="1"/>
          </p:cNvSpPr>
          <p:nvPr>
            <p:ph sz="quarter" idx="1"/>
          </p:nvPr>
        </p:nvSpPr>
        <p:spPr>
          <a:xfrm>
            <a:off x="914400" y="1447800"/>
            <a:ext cx="7772400" cy="5638800"/>
          </a:xfrm>
        </p:spPr>
        <p:txBody>
          <a:bodyPr>
            <a:normAutofit/>
          </a:bodyPr>
          <a:lstStyle/>
          <a:p>
            <a:pPr algn="just">
              <a:lnSpc>
                <a:spcPct val="160000"/>
              </a:lnSpc>
            </a:pPr>
            <a:r>
              <a:rPr lang="en-US" dirty="0" smtClean="0"/>
              <a:t>Compiler generates </a:t>
            </a:r>
            <a:r>
              <a:rPr lang="en-US" dirty="0" err="1" smtClean="0"/>
              <a:t>bytecodes</a:t>
            </a:r>
            <a:r>
              <a:rPr lang="en-US" dirty="0" smtClean="0"/>
              <a:t>, which have </a:t>
            </a:r>
            <a:r>
              <a:rPr lang="en-US" b="1" dirty="0" smtClean="0">
                <a:solidFill>
                  <a:srgbClr val="FF0000"/>
                </a:solidFill>
              </a:rPr>
              <a:t>nothing to do with a particular computer architecture</a:t>
            </a:r>
            <a:r>
              <a:rPr lang="en-US" dirty="0" smtClean="0"/>
              <a:t>, hence a Java program is easy to interpret on any machine.</a:t>
            </a:r>
          </a:p>
          <a:p>
            <a:pPr algn="just">
              <a:lnSpc>
                <a:spcPct val="160000"/>
              </a:lnSpc>
            </a:pPr>
            <a:r>
              <a:rPr lang="en-US" b="1" dirty="0" smtClean="0"/>
              <a:t>Ex:- </a:t>
            </a:r>
            <a:r>
              <a:rPr lang="en-US" dirty="0" smtClean="0"/>
              <a:t>it doesn't matter if your operating system is 32-bit or 64-bit, the Java byte code is exactly the same. You don't have to recompile your Java source code for 32-bit or 64-bit. (So, "architecture" refers to the CPU architecture).</a:t>
            </a:r>
          </a:p>
          <a:p>
            <a:pPr algn="just">
              <a:lnSpc>
                <a:spcPct val="160000"/>
              </a:lnSpc>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036638"/>
          </a:xfrm>
        </p:spPr>
        <p:txBody>
          <a:bodyPr>
            <a:noAutofit/>
          </a:bodyPr>
          <a:lstStyle/>
          <a:p>
            <a:pPr algn="ct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Architecture-neutral</a:t>
            </a:r>
            <a:endParaRPr lang="en-US" sz="4400" dirty="0"/>
          </a:p>
        </p:txBody>
      </p:sp>
      <p:sp>
        <p:nvSpPr>
          <p:cNvPr id="3" name="Content Placeholder 2"/>
          <p:cNvSpPr>
            <a:spLocks noGrp="1"/>
          </p:cNvSpPr>
          <p:nvPr>
            <p:ph sz="quarter" idx="1"/>
          </p:nvPr>
        </p:nvSpPr>
        <p:spPr>
          <a:xfrm>
            <a:off x="914400" y="1447800"/>
            <a:ext cx="7772400" cy="5638800"/>
          </a:xfrm>
        </p:spPr>
        <p:txBody>
          <a:bodyPr>
            <a:normAutofit/>
          </a:bodyPr>
          <a:lstStyle/>
          <a:p>
            <a:pPr algn="just">
              <a:lnSpc>
                <a:spcPct val="160000"/>
              </a:lnSpc>
            </a:pPr>
            <a:r>
              <a:rPr lang="en-US" sz="2800" dirty="0" smtClean="0"/>
              <a:t>No implementation of </a:t>
            </a:r>
            <a:r>
              <a:rPr lang="en-US" sz="2800" b="1" dirty="0" smtClean="0">
                <a:solidFill>
                  <a:srgbClr val="FF0000"/>
                </a:solidFill>
              </a:rPr>
              <a:t>dependent features</a:t>
            </a:r>
          </a:p>
          <a:p>
            <a:pPr algn="just">
              <a:lnSpc>
                <a:spcPct val="160000"/>
              </a:lnSpc>
            </a:pPr>
            <a:r>
              <a:rPr lang="en-US" sz="2800" b="1" dirty="0" smtClean="0"/>
              <a:t>Example: </a:t>
            </a:r>
            <a:r>
              <a:rPr lang="en-US" sz="2800" dirty="0" smtClean="0"/>
              <a:t>the size of an </a:t>
            </a:r>
            <a:r>
              <a:rPr lang="en-US" sz="2800" dirty="0" err="1" smtClean="0"/>
              <a:t>int</a:t>
            </a:r>
            <a:r>
              <a:rPr lang="en-US" sz="2800" dirty="0" smtClean="0"/>
              <a:t> does not vary based on platform.</a:t>
            </a:r>
          </a:p>
          <a:p>
            <a:pPr algn="just">
              <a:lnSpc>
                <a:spcPct val="160000"/>
              </a:lnSpc>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Autofit/>
          </a:bodyPr>
          <a:lstStyle/>
          <a:p>
            <a:pPr algn="ct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Interpreted</a:t>
            </a:r>
            <a:endParaRPr lang="en-US" sz="4400" dirty="0"/>
          </a:p>
        </p:txBody>
      </p:sp>
      <p:sp>
        <p:nvSpPr>
          <p:cNvPr id="3" name="Content Placeholder 2"/>
          <p:cNvSpPr>
            <a:spLocks noGrp="1"/>
          </p:cNvSpPr>
          <p:nvPr>
            <p:ph sz="quarter" idx="1"/>
          </p:nvPr>
        </p:nvSpPr>
        <p:spPr/>
        <p:txBody>
          <a:bodyPr>
            <a:normAutofit/>
          </a:bodyPr>
          <a:lstStyle/>
          <a:p>
            <a:pPr algn="just"/>
            <a:r>
              <a:rPr lang="en-US" sz="2800" dirty="0" smtClean="0"/>
              <a:t>JAVA is both </a:t>
            </a:r>
            <a:r>
              <a:rPr lang="en-US" sz="2800" b="1" dirty="0" smtClean="0">
                <a:solidFill>
                  <a:srgbClr val="FF0000"/>
                </a:solidFill>
              </a:rPr>
              <a:t>compiled and interpreted</a:t>
            </a:r>
            <a:r>
              <a:rPr lang="en-US" sz="2800" dirty="0" smtClean="0"/>
              <a:t> language. The source code in JAVA program is </a:t>
            </a:r>
            <a:r>
              <a:rPr lang="en-US" sz="2800" b="1" dirty="0" smtClean="0">
                <a:solidFill>
                  <a:srgbClr val="FF0000"/>
                </a:solidFill>
              </a:rPr>
              <a:t>compiled to byte code</a:t>
            </a:r>
            <a:r>
              <a:rPr lang="en-US" sz="2800" dirty="0" smtClean="0"/>
              <a:t> (instead of native machine code as we see in C/C++ or other languages). </a:t>
            </a:r>
          </a:p>
          <a:p>
            <a:pPr algn="just"/>
            <a:endParaRPr lang="en-US" sz="2800" b="1" dirty="0" smtClean="0">
              <a:solidFill>
                <a:srgbClr val="FF0000"/>
              </a:solidFill>
            </a:endParaRPr>
          </a:p>
          <a:p>
            <a:pPr algn="just"/>
            <a:r>
              <a:rPr lang="en-US" sz="2800" b="1" dirty="0" smtClean="0">
                <a:solidFill>
                  <a:srgbClr val="FF0000"/>
                </a:solidFill>
              </a:rPr>
              <a:t>At run time, JVM interprets the byte code and executes them. </a:t>
            </a:r>
          </a:p>
          <a:p>
            <a:pPr algn="just">
              <a:buNone/>
            </a:pPr>
            <a:endParaRPr lang="en-US" sz="2800" dirty="0" smtClean="0"/>
          </a:p>
          <a:p>
            <a:pPr algn="just">
              <a:buNone/>
            </a:pPr>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Autofit/>
          </a:bodyPr>
          <a:lstStyle/>
          <a:p>
            <a:pPr algn="ct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Interpreted</a:t>
            </a:r>
            <a:endParaRPr lang="en-US" sz="4400" dirty="0"/>
          </a:p>
        </p:txBody>
      </p:sp>
      <p:sp>
        <p:nvSpPr>
          <p:cNvPr id="3" name="Content Placeholder 2"/>
          <p:cNvSpPr>
            <a:spLocks noGrp="1"/>
          </p:cNvSpPr>
          <p:nvPr>
            <p:ph sz="quarter" idx="1"/>
          </p:nvPr>
        </p:nvSpPr>
        <p:spPr/>
        <p:txBody>
          <a:bodyPr>
            <a:normAutofit/>
          </a:bodyPr>
          <a:lstStyle/>
          <a:p>
            <a:pPr algn="just"/>
            <a:r>
              <a:rPr lang="en-US" dirty="0" smtClean="0"/>
              <a:t>As JAVA use JAVA compiler, it’s compilation speed increase in the application. But, the problem was found in the interpretation. As compared to java compiler interpreter’s speed becomes slow down the application.</a:t>
            </a:r>
          </a:p>
          <a:p>
            <a:pPr algn="just">
              <a:buNone/>
            </a:pPr>
            <a:endParaRPr lang="en-US" b="1" dirty="0" smtClean="0">
              <a:solidFill>
                <a:srgbClr val="FF0000"/>
              </a:solidFill>
            </a:endParaRPr>
          </a:p>
          <a:p>
            <a:pPr algn="just"/>
            <a:r>
              <a:rPr lang="en-US" b="1" dirty="0" smtClean="0">
                <a:solidFill>
                  <a:srgbClr val="FF0000"/>
                </a:solidFill>
              </a:rPr>
              <a:t>JIT (Just In Time)</a:t>
            </a:r>
            <a:r>
              <a:rPr lang="en-US" dirty="0" smtClean="0"/>
              <a:t> compiler used to interpret the </a:t>
            </a:r>
            <a:r>
              <a:rPr lang="en-US" dirty="0" err="1" smtClean="0"/>
              <a:t>bytecode</a:t>
            </a:r>
            <a:r>
              <a:rPr lang="en-US" dirty="0" smtClean="0"/>
              <a:t> to increase speed. It makes the execution faster.</a:t>
            </a:r>
          </a:p>
          <a:p>
            <a:pPr algn="just">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dirty="0" smtClean="0"/>
              <a:t>High- performance</a:t>
            </a:r>
            <a:endParaRPr lang="en-US" sz="4400" dirty="0"/>
          </a:p>
        </p:txBody>
      </p:sp>
      <p:sp>
        <p:nvSpPr>
          <p:cNvPr id="3" name="Content Placeholder 2"/>
          <p:cNvSpPr>
            <a:spLocks noGrp="1"/>
          </p:cNvSpPr>
          <p:nvPr>
            <p:ph sz="quarter" idx="1"/>
          </p:nvPr>
        </p:nvSpPr>
        <p:spPr/>
        <p:txBody>
          <a:bodyPr/>
          <a:lstStyle/>
          <a:p>
            <a:pPr algn="just"/>
            <a:r>
              <a:rPr lang="en-US" dirty="0" smtClean="0"/>
              <a:t>Java is faster than other traditional interpreted programming languages because </a:t>
            </a:r>
            <a:r>
              <a:rPr lang="en-US" b="1" dirty="0" smtClean="0"/>
              <a:t>Java </a:t>
            </a:r>
            <a:r>
              <a:rPr lang="en-US" b="1" dirty="0" err="1" smtClean="0"/>
              <a:t>bytecode</a:t>
            </a:r>
            <a:r>
              <a:rPr lang="en-US" dirty="0" smtClean="0"/>
              <a:t> is "close" to native code. </a:t>
            </a:r>
          </a:p>
          <a:p>
            <a:pPr algn="just"/>
            <a:endParaRPr lang="en-US" dirty="0" smtClean="0"/>
          </a:p>
          <a:p>
            <a:pPr algn="just"/>
            <a:r>
              <a:rPr lang="en-US" dirty="0" smtClean="0"/>
              <a:t>It is still a little bit slower than a compiled language (e.g. C++). Java is an interpreted language that is why it is slower than compiled languages e.g. C, C++ etc.</a:t>
            </a:r>
          </a:p>
          <a:p>
            <a:pPr algn="just"/>
            <a:endParaRPr lang="en-US" dirty="0" smtClean="0"/>
          </a:p>
          <a:p>
            <a:pPr algn="just"/>
            <a:r>
              <a:rPr lang="en-US" dirty="0" smtClean="0"/>
              <a:t>Java is an interpreted language, so it will never be as fast as a compiled language like C or C++. But, </a:t>
            </a:r>
            <a:r>
              <a:rPr lang="en-US" b="1" dirty="0" smtClean="0">
                <a:solidFill>
                  <a:srgbClr val="FF0000"/>
                </a:solidFill>
              </a:rPr>
              <a:t>Java enables high performance with the use of just-in-time compiler.</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Distributed</a:t>
            </a:r>
            <a:endParaRPr lang="en-US" sz="4400" dirty="0"/>
          </a:p>
        </p:txBody>
      </p:sp>
      <p:sp>
        <p:nvSpPr>
          <p:cNvPr id="3" name="Content Placeholder 2"/>
          <p:cNvSpPr>
            <a:spLocks noGrp="1"/>
          </p:cNvSpPr>
          <p:nvPr>
            <p:ph sz="quarter" idx="1"/>
          </p:nvPr>
        </p:nvSpPr>
        <p:spPr/>
        <p:txBody>
          <a:bodyPr>
            <a:normAutofit/>
          </a:bodyPr>
          <a:lstStyle/>
          <a:p>
            <a:pPr algn="just"/>
            <a:r>
              <a:rPr lang="en-US" b="1" dirty="0" smtClean="0">
                <a:solidFill>
                  <a:srgbClr val="FF0000"/>
                </a:solidFill>
              </a:rPr>
              <a:t>Java is a distributed language which means that the program can be design to run on computer networks. </a:t>
            </a:r>
          </a:p>
          <a:p>
            <a:pPr algn="just"/>
            <a:endParaRPr lang="en-US" dirty="0" smtClean="0"/>
          </a:p>
          <a:p>
            <a:pPr algn="just"/>
            <a:r>
              <a:rPr lang="en-US" dirty="0" smtClean="0"/>
              <a:t>Java provides an extensive library of classes for communicating ,using TCP/IP protocols such as HTTP and FTP. This makes creating network connections much easier than in C/C++.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Distributed</a:t>
            </a:r>
            <a:endParaRPr lang="en-US" sz="4400" dirty="0"/>
          </a:p>
        </p:txBody>
      </p:sp>
      <p:sp>
        <p:nvSpPr>
          <p:cNvPr id="3" name="Content Placeholder 2"/>
          <p:cNvSpPr>
            <a:spLocks noGrp="1"/>
          </p:cNvSpPr>
          <p:nvPr>
            <p:ph sz="quarter" idx="1"/>
          </p:nvPr>
        </p:nvSpPr>
        <p:spPr/>
        <p:txBody>
          <a:bodyPr>
            <a:normAutofit/>
          </a:bodyPr>
          <a:lstStyle/>
          <a:p>
            <a:pPr algn="just"/>
            <a:r>
              <a:rPr lang="en-US" dirty="0" smtClean="0"/>
              <a:t>It’s easy to read and write objects on the remote sites via URL with the same ease that programmers which are used when read and write data from and to a file. </a:t>
            </a:r>
          </a:p>
          <a:p>
            <a:pPr algn="just"/>
            <a:endParaRPr lang="en-US" dirty="0" smtClean="0"/>
          </a:p>
          <a:p>
            <a:pPr algn="just"/>
            <a:r>
              <a:rPr lang="en-US" dirty="0" smtClean="0"/>
              <a:t>This helps the programmers at remote locations to work together on the same project. </a:t>
            </a:r>
          </a:p>
          <a:p>
            <a:pPr algn="just"/>
            <a:endParaRPr lang="en-US" b="1" dirty="0" smtClean="0"/>
          </a:p>
          <a:p>
            <a:pPr algn="just"/>
            <a:r>
              <a:rPr lang="en-US" b="1" dirty="0" smtClean="0"/>
              <a:t>Example:</a:t>
            </a:r>
            <a:r>
              <a:rPr lang="en-US" b="1" dirty="0" smtClean="0">
                <a:solidFill>
                  <a:srgbClr val="FF0000"/>
                </a:solidFill>
              </a:rPr>
              <a:t> RMI (Remote Method Invocation)</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838200"/>
            <a:ext cx="7772400" cy="5181600"/>
          </a:xfrm>
        </p:spPr>
        <p:txBody>
          <a:bodyPr>
            <a:normAutofit/>
          </a:bodyPr>
          <a:lstStyle/>
          <a:p>
            <a:pPr algn="ctr">
              <a:buNone/>
            </a:pPr>
            <a:endParaRPr lang="en-US" sz="5400" b="1" dirty="0" smtClean="0">
              <a:solidFill>
                <a:schemeClr val="accent1">
                  <a:lumMod val="50000"/>
                </a:schemeClr>
              </a:solidFill>
            </a:endParaRPr>
          </a:p>
          <a:p>
            <a:pPr algn="ctr">
              <a:buNone/>
            </a:pPr>
            <a:endParaRPr lang="en-US" sz="5400" b="1" dirty="0" smtClean="0">
              <a:solidFill>
                <a:schemeClr val="accent1">
                  <a:lumMod val="50000"/>
                </a:schemeClr>
              </a:solidFill>
            </a:endParaRPr>
          </a:p>
          <a:p>
            <a:pPr algn="ctr">
              <a:buNone/>
            </a:pPr>
            <a:r>
              <a:rPr lang="en-US" sz="5400" b="1" dirty="0" smtClean="0">
                <a:solidFill>
                  <a:schemeClr val="accent1">
                    <a:lumMod val="50000"/>
                  </a:schemeClr>
                </a:solidFill>
              </a:rPr>
              <a:t>Features of JAVA</a:t>
            </a:r>
            <a:endParaRPr lang="en-US" sz="540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Dynamic</a:t>
            </a:r>
            <a:endParaRPr lang="en-US" sz="4400" dirty="0"/>
          </a:p>
        </p:txBody>
      </p:sp>
      <p:sp>
        <p:nvSpPr>
          <p:cNvPr id="3" name="Content Placeholder 2"/>
          <p:cNvSpPr>
            <a:spLocks noGrp="1"/>
          </p:cNvSpPr>
          <p:nvPr>
            <p:ph sz="quarter" idx="1"/>
          </p:nvPr>
        </p:nvSpPr>
        <p:spPr/>
        <p:txBody>
          <a:bodyPr>
            <a:normAutofit/>
          </a:bodyPr>
          <a:lstStyle/>
          <a:p>
            <a:pPr algn="just"/>
            <a:r>
              <a:rPr lang="en-US" b="1" dirty="0" smtClean="0">
                <a:solidFill>
                  <a:srgbClr val="FF0000"/>
                </a:solidFill>
              </a:rPr>
              <a:t>Java is dynamic language because it is capable of linking in new class libraries, methods and objects.</a:t>
            </a:r>
          </a:p>
          <a:p>
            <a:pPr algn="just"/>
            <a:endParaRPr lang="en-US" dirty="0" smtClean="0"/>
          </a:p>
          <a:p>
            <a:pPr algn="just"/>
            <a:r>
              <a:rPr lang="en-US" dirty="0" smtClean="0"/>
              <a:t>It support native methods(methods which is written in another language like c/</a:t>
            </a:r>
            <a:r>
              <a:rPr lang="en-US" dirty="0" err="1" smtClean="0"/>
              <a:t>c++</a:t>
            </a:r>
            <a:r>
              <a:rPr lang="en-US" dirty="0" smtClean="0"/>
              <a:t>).Native methods are linked dynamically at runtime.</a:t>
            </a:r>
          </a:p>
          <a:p>
            <a:pPr algn="just"/>
            <a:endParaRPr lang="en-US" dirty="0" smtClean="0"/>
          </a:p>
          <a:p>
            <a:pPr algn="just">
              <a:buNone/>
            </a:pPr>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Dynamic</a:t>
            </a:r>
            <a:endParaRPr lang="en-US" sz="4400" dirty="0"/>
          </a:p>
        </p:txBody>
      </p:sp>
      <p:sp>
        <p:nvSpPr>
          <p:cNvPr id="3" name="Content Placeholder 2"/>
          <p:cNvSpPr>
            <a:spLocks noGrp="1"/>
          </p:cNvSpPr>
          <p:nvPr>
            <p:ph sz="quarter" idx="1"/>
          </p:nvPr>
        </p:nvSpPr>
        <p:spPr/>
        <p:txBody>
          <a:bodyPr>
            <a:normAutofit/>
          </a:bodyPr>
          <a:lstStyle/>
          <a:p>
            <a:pPr algn="just"/>
            <a:r>
              <a:rPr lang="en-US" dirty="0" smtClean="0"/>
              <a:t>Java programs carry with them substantial amounts of run-time type information that is used to verify and resolve accesses to objects at run time.    </a:t>
            </a:r>
          </a:p>
          <a:p>
            <a:pPr algn="just"/>
            <a:endParaRPr lang="en-US" dirty="0" smtClean="0"/>
          </a:p>
          <a:p>
            <a:pPr algn="just"/>
            <a:r>
              <a:rPr lang="en-US" b="1" dirty="0" smtClean="0">
                <a:solidFill>
                  <a:srgbClr val="FF0000"/>
                </a:solidFill>
              </a:rPr>
              <a:t>Dynamic binding of objects</a:t>
            </a:r>
          </a:p>
          <a:p>
            <a:pPr algn="just"/>
            <a:endParaRPr lang="en-US" dirty="0" smtClean="0"/>
          </a:p>
          <a:p>
            <a:pPr algn="just"/>
            <a:endParaRPr lang="en-US" dirty="0" smtClean="0"/>
          </a:p>
          <a:p>
            <a:pPr algn="just"/>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3749040" cy="5334000"/>
          </a:xfrm>
          <a:ln/>
        </p:spPr>
        <p:style>
          <a:lnRef idx="1">
            <a:schemeClr val="accent1"/>
          </a:lnRef>
          <a:fillRef idx="2">
            <a:schemeClr val="accent1"/>
          </a:fillRef>
          <a:effectRef idx="1">
            <a:schemeClr val="accent1"/>
          </a:effectRef>
          <a:fontRef idx="minor">
            <a:schemeClr val="dk1"/>
          </a:fontRef>
        </p:style>
        <p:txBody>
          <a:bodyPr>
            <a:normAutofit/>
          </a:bodyPr>
          <a:lstStyle/>
          <a:p>
            <a:pPr algn="just">
              <a:lnSpc>
                <a:spcPct val="150000"/>
              </a:lnSpc>
            </a:pPr>
            <a:r>
              <a:rPr lang="en-US" sz="2800" dirty="0" smtClean="0"/>
              <a:t>Simple</a:t>
            </a:r>
          </a:p>
          <a:p>
            <a:pPr algn="just">
              <a:lnSpc>
                <a:spcPct val="150000"/>
              </a:lnSpc>
            </a:pPr>
            <a:r>
              <a:rPr lang="en-US" sz="2800" dirty="0" smtClean="0"/>
              <a:t>Secure</a:t>
            </a:r>
          </a:p>
          <a:p>
            <a:pPr algn="just">
              <a:lnSpc>
                <a:spcPct val="150000"/>
              </a:lnSpc>
            </a:pPr>
            <a:r>
              <a:rPr lang="en-US" sz="2800" dirty="0" smtClean="0"/>
              <a:t>Portable</a:t>
            </a:r>
          </a:p>
          <a:p>
            <a:pPr algn="just">
              <a:lnSpc>
                <a:spcPct val="150000"/>
              </a:lnSpc>
            </a:pPr>
            <a:r>
              <a:rPr lang="en-US" sz="2800" dirty="0" smtClean="0"/>
              <a:t>Object-oriented</a:t>
            </a:r>
          </a:p>
          <a:p>
            <a:pPr algn="just">
              <a:lnSpc>
                <a:spcPct val="150000"/>
              </a:lnSpc>
            </a:pPr>
            <a:r>
              <a:rPr lang="en-US" sz="2800" dirty="0" smtClean="0"/>
              <a:t>Platform - independent</a:t>
            </a:r>
          </a:p>
          <a:p>
            <a:pPr algn="just">
              <a:lnSpc>
                <a:spcPct val="150000"/>
              </a:lnSpc>
            </a:pPr>
            <a:r>
              <a:rPr lang="en-US" sz="2800" dirty="0" smtClean="0"/>
              <a:t>Robust</a:t>
            </a:r>
          </a:p>
          <a:p>
            <a:pPr algn="just">
              <a:lnSpc>
                <a:spcPct val="150000"/>
              </a:lnSpc>
            </a:pPr>
            <a:endParaRPr lang="en-US" sz="2800" dirty="0"/>
          </a:p>
        </p:txBody>
      </p:sp>
      <p:sp>
        <p:nvSpPr>
          <p:cNvPr id="5" name="Content Placeholder 4"/>
          <p:cNvSpPr>
            <a:spLocks noGrp="1"/>
          </p:cNvSpPr>
          <p:nvPr>
            <p:ph sz="quarter" idx="2"/>
          </p:nvPr>
        </p:nvSpPr>
        <p:spPr>
          <a:xfrm>
            <a:off x="4933950" y="685800"/>
            <a:ext cx="3749040" cy="5334000"/>
          </a:xfrm>
        </p:spPr>
        <p:style>
          <a:lnRef idx="1">
            <a:schemeClr val="accent1"/>
          </a:lnRef>
          <a:fillRef idx="2">
            <a:schemeClr val="accent1"/>
          </a:fillRef>
          <a:effectRef idx="1">
            <a:schemeClr val="accent1"/>
          </a:effectRef>
          <a:fontRef idx="minor">
            <a:schemeClr val="dk1"/>
          </a:fontRef>
        </p:style>
        <p:txBody>
          <a:bodyPr>
            <a:normAutofit/>
          </a:bodyPr>
          <a:lstStyle/>
          <a:p>
            <a:pPr algn="just">
              <a:lnSpc>
                <a:spcPct val="150000"/>
              </a:lnSpc>
            </a:pPr>
            <a:r>
              <a:rPr lang="en-US" sz="2800" dirty="0" smtClean="0"/>
              <a:t>Multithreaded</a:t>
            </a:r>
          </a:p>
          <a:p>
            <a:pPr algn="just">
              <a:lnSpc>
                <a:spcPct val="150000"/>
              </a:lnSpc>
            </a:pPr>
            <a:r>
              <a:rPr lang="en-US" sz="2800" dirty="0" smtClean="0"/>
              <a:t>Architecture-neutral</a:t>
            </a:r>
          </a:p>
          <a:p>
            <a:pPr algn="just">
              <a:lnSpc>
                <a:spcPct val="150000"/>
              </a:lnSpc>
            </a:pPr>
            <a:r>
              <a:rPr lang="en-US" sz="2800" dirty="0" smtClean="0"/>
              <a:t>Interpreted</a:t>
            </a:r>
          </a:p>
          <a:p>
            <a:pPr algn="just">
              <a:lnSpc>
                <a:spcPct val="150000"/>
              </a:lnSpc>
            </a:pPr>
            <a:r>
              <a:rPr lang="en-US" sz="2800" dirty="0" smtClean="0"/>
              <a:t>High- performance</a:t>
            </a:r>
          </a:p>
          <a:p>
            <a:pPr algn="just">
              <a:lnSpc>
                <a:spcPct val="150000"/>
              </a:lnSpc>
            </a:pPr>
            <a:r>
              <a:rPr lang="en-US" sz="2800" dirty="0" smtClean="0"/>
              <a:t>Distributed</a:t>
            </a:r>
          </a:p>
          <a:p>
            <a:pPr algn="just">
              <a:lnSpc>
                <a:spcPct val="150000"/>
              </a:lnSpc>
            </a:pPr>
            <a:r>
              <a:rPr lang="en-US" sz="2800" dirty="0" smtClean="0"/>
              <a:t>Dynamic</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Simple</a:t>
            </a:r>
            <a:endParaRPr lang="en-US" b="1" dirty="0"/>
          </a:p>
        </p:txBody>
      </p:sp>
      <p:sp>
        <p:nvSpPr>
          <p:cNvPr id="3" name="Content Placeholder 2"/>
          <p:cNvSpPr>
            <a:spLocks noGrp="1"/>
          </p:cNvSpPr>
          <p:nvPr>
            <p:ph sz="quarter" idx="1"/>
          </p:nvPr>
        </p:nvSpPr>
        <p:spPr>
          <a:xfrm>
            <a:off x="914400" y="1447800"/>
            <a:ext cx="7772400" cy="5181600"/>
          </a:xfrm>
        </p:spPr>
        <p:txBody>
          <a:bodyPr>
            <a:normAutofit/>
          </a:bodyPr>
          <a:lstStyle/>
          <a:p>
            <a:pPr algn="just">
              <a:lnSpc>
                <a:spcPct val="150000"/>
              </a:lnSpc>
            </a:pPr>
            <a:r>
              <a:rPr lang="en-US" dirty="0" smtClean="0"/>
              <a:t>Java is </a:t>
            </a:r>
            <a:r>
              <a:rPr lang="en-US" b="1" dirty="0" smtClean="0">
                <a:solidFill>
                  <a:srgbClr val="FF0000"/>
                </a:solidFill>
              </a:rPr>
              <a:t>Easy to write</a:t>
            </a:r>
            <a:r>
              <a:rPr lang="en-US" b="1" dirty="0" smtClean="0"/>
              <a:t> </a:t>
            </a:r>
            <a:r>
              <a:rPr lang="en-US" dirty="0" smtClean="0"/>
              <a:t>and more </a:t>
            </a:r>
            <a:r>
              <a:rPr lang="en-US" b="1" dirty="0" smtClean="0">
                <a:solidFill>
                  <a:srgbClr val="FF0000"/>
                </a:solidFill>
              </a:rPr>
              <a:t>readable</a:t>
            </a:r>
          </a:p>
          <a:p>
            <a:pPr algn="just">
              <a:lnSpc>
                <a:spcPct val="150000"/>
              </a:lnSpc>
            </a:pPr>
            <a:r>
              <a:rPr lang="en-US" dirty="0" smtClean="0"/>
              <a:t>Java has an </a:t>
            </a:r>
            <a:r>
              <a:rPr lang="en-US" b="1" dirty="0" smtClean="0">
                <a:solidFill>
                  <a:srgbClr val="FF0000"/>
                </a:solidFill>
              </a:rPr>
              <a:t>easy syntax</a:t>
            </a:r>
            <a:r>
              <a:rPr lang="en-US" dirty="0" smtClean="0"/>
              <a:t> to learn and use.</a:t>
            </a:r>
          </a:p>
          <a:p>
            <a:pPr algn="just">
              <a:lnSpc>
                <a:spcPct val="150000"/>
              </a:lnSpc>
            </a:pPr>
            <a:r>
              <a:rPr lang="en-US" dirty="0" smtClean="0"/>
              <a:t>Most of the concepts are drew from C++ thus making Java learning simpler.</a:t>
            </a:r>
          </a:p>
          <a:p>
            <a:pPr algn="just">
              <a:lnSpc>
                <a:spcPct val="150000"/>
              </a:lnSpc>
            </a:pPr>
            <a:r>
              <a:rPr lang="en-US" dirty="0" smtClean="0"/>
              <a:t>Java remove confusing concepts like </a:t>
            </a:r>
            <a:r>
              <a:rPr lang="en-US" b="1" dirty="0" smtClean="0">
                <a:solidFill>
                  <a:srgbClr val="FF0000"/>
                </a:solidFill>
              </a:rPr>
              <a:t>explicit pointers,</a:t>
            </a:r>
            <a:r>
              <a:rPr lang="en-US" b="1" dirty="0" smtClean="0"/>
              <a:t> </a:t>
            </a:r>
            <a:r>
              <a:rPr lang="en-US" b="1" dirty="0" smtClean="0">
                <a:solidFill>
                  <a:srgbClr val="FF0000"/>
                </a:solidFill>
              </a:rPr>
              <a:t>operator overloading</a:t>
            </a:r>
            <a:r>
              <a:rPr lang="en-US" dirty="0" smtClean="0"/>
              <a:t> etc.</a:t>
            </a:r>
          </a:p>
          <a:p>
            <a:pPr algn="just">
              <a:lnSpc>
                <a:spcPct val="150000"/>
              </a:lnSpc>
            </a:pPr>
            <a:r>
              <a:rPr lang="en-US" dirty="0" smtClean="0"/>
              <a:t>There is no need to remove unreferenced objects because there is </a:t>
            </a:r>
            <a:r>
              <a:rPr lang="en-US" b="1" dirty="0" smtClean="0">
                <a:solidFill>
                  <a:srgbClr val="FF0000"/>
                </a:solidFill>
              </a:rPr>
              <a:t>Automatic Garbage Collection</a:t>
            </a:r>
            <a:r>
              <a:rPr lang="en-US" dirty="0" smtClean="0"/>
              <a:t> in java.</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Secure</a:t>
            </a:r>
            <a:endParaRPr lang="en-US" b="1" dirty="0"/>
          </a:p>
        </p:txBody>
      </p:sp>
      <p:sp>
        <p:nvSpPr>
          <p:cNvPr id="3" name="Content Placeholder 2"/>
          <p:cNvSpPr>
            <a:spLocks noGrp="1"/>
          </p:cNvSpPr>
          <p:nvPr>
            <p:ph sz="quarter" idx="1"/>
          </p:nvPr>
        </p:nvSpPr>
        <p:spPr/>
        <p:txBody>
          <a:bodyPr>
            <a:normAutofit/>
          </a:bodyPr>
          <a:lstStyle/>
          <a:p>
            <a:pPr algn="just">
              <a:lnSpc>
                <a:spcPct val="150000"/>
              </a:lnSpc>
            </a:pPr>
            <a:r>
              <a:rPr lang="en-US" dirty="0" smtClean="0"/>
              <a:t>Java provides secure way to access web applications.</a:t>
            </a:r>
          </a:p>
          <a:p>
            <a:pPr>
              <a:lnSpc>
                <a:spcPct val="150000"/>
              </a:lnSpc>
            </a:pPr>
            <a:r>
              <a:rPr lang="en-US" dirty="0" smtClean="0"/>
              <a:t>No use of explicit pointer</a:t>
            </a:r>
          </a:p>
          <a:p>
            <a:pPr>
              <a:lnSpc>
                <a:spcPct val="150000"/>
              </a:lnSpc>
            </a:pPr>
            <a:r>
              <a:rPr lang="en-US" dirty="0" smtClean="0"/>
              <a:t>Java Programs run inside </a:t>
            </a:r>
            <a:r>
              <a:rPr lang="en-US" b="1" dirty="0" smtClean="0">
                <a:solidFill>
                  <a:srgbClr val="FF0000"/>
                </a:solidFill>
              </a:rPr>
              <a:t>java virtual machine</a:t>
            </a:r>
          </a:p>
          <a:p>
            <a:pPr algn="just">
              <a:lnSpc>
                <a:spcPct val="150000"/>
              </a:lnSpc>
            </a:pPr>
            <a:r>
              <a:rPr lang="en-US" dirty="0" smtClean="0"/>
              <a:t>Use many security algorithms for security perspective</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Portable</a:t>
            </a:r>
            <a:endParaRPr lang="en-US" b="1" dirty="0"/>
          </a:p>
        </p:txBody>
      </p:sp>
      <p:sp>
        <p:nvSpPr>
          <p:cNvPr id="3" name="Content Placeholder 2"/>
          <p:cNvSpPr>
            <a:spLocks noGrp="1"/>
          </p:cNvSpPr>
          <p:nvPr>
            <p:ph sz="quarter" idx="1"/>
          </p:nvPr>
        </p:nvSpPr>
        <p:spPr/>
        <p:txBody>
          <a:bodyPr>
            <a:normAutofit/>
          </a:bodyPr>
          <a:lstStyle/>
          <a:p>
            <a:pPr algn="just">
              <a:lnSpc>
                <a:spcPct val="150000"/>
              </a:lnSpc>
            </a:pPr>
            <a:r>
              <a:rPr lang="en-US" dirty="0" smtClean="0"/>
              <a:t>Java is portable because it use </a:t>
            </a:r>
            <a:r>
              <a:rPr lang="en-US" b="1" dirty="0" err="1" smtClean="0">
                <a:solidFill>
                  <a:srgbClr val="FF0000"/>
                </a:solidFill>
              </a:rPr>
              <a:t>bytecode</a:t>
            </a:r>
            <a:r>
              <a:rPr lang="en-US" dirty="0" smtClean="0"/>
              <a:t>. </a:t>
            </a:r>
          </a:p>
          <a:p>
            <a:pPr algn="just">
              <a:lnSpc>
                <a:spcPct val="150000"/>
              </a:lnSpc>
            </a:pPr>
            <a:r>
              <a:rPr lang="en-US" dirty="0" smtClean="0"/>
              <a:t>It doesn't require any type of implementation specification.</a:t>
            </a:r>
          </a:p>
          <a:p>
            <a:pPr algn="just">
              <a:lnSpc>
                <a:spcPct val="150000"/>
              </a:lnSpc>
            </a:pPr>
            <a:r>
              <a:rPr lang="en-US" dirty="0" smtClean="0"/>
              <a:t>Java programs can execute in </a:t>
            </a:r>
            <a:r>
              <a:rPr lang="en-US" b="1" dirty="0" smtClean="0">
                <a:solidFill>
                  <a:srgbClr val="FF0000"/>
                </a:solidFill>
              </a:rPr>
              <a:t>JVM</a:t>
            </a:r>
            <a:r>
              <a:rPr lang="en-US" dirty="0" smtClean="0"/>
              <a:t>.</a:t>
            </a:r>
          </a:p>
          <a:p>
            <a:pPr algn="just">
              <a:lnSpc>
                <a:spcPct val="150000"/>
              </a:lnSpc>
            </a:pPr>
            <a:r>
              <a:rPr lang="en-US" dirty="0" smtClean="0"/>
              <a:t>Java programs can be run on any platform (</a:t>
            </a:r>
            <a:r>
              <a:rPr lang="en-US" dirty="0" err="1" smtClean="0"/>
              <a:t>Linux,Window,Mac</a:t>
            </a:r>
            <a:r>
              <a:rPr lang="en-US" dirty="0" smtClean="0"/>
              <a:t>)</a:t>
            </a:r>
          </a:p>
          <a:p>
            <a:pPr algn="just">
              <a:lnSpc>
                <a:spcPct val="150000"/>
              </a:lnSpc>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Object-oriented</a:t>
            </a:r>
            <a:endParaRPr lang="en-US" b="1" dirty="0"/>
          </a:p>
        </p:txBody>
      </p:sp>
      <p:sp>
        <p:nvSpPr>
          <p:cNvPr id="3" name="Content Placeholder 2"/>
          <p:cNvSpPr>
            <a:spLocks noGrp="1"/>
          </p:cNvSpPr>
          <p:nvPr>
            <p:ph sz="quarter" idx="1"/>
          </p:nvPr>
        </p:nvSpPr>
        <p:spPr/>
        <p:txBody>
          <a:bodyPr>
            <a:normAutofit/>
          </a:bodyPr>
          <a:lstStyle/>
          <a:p>
            <a:pPr algn="just">
              <a:lnSpc>
                <a:spcPct val="150000"/>
              </a:lnSpc>
            </a:pPr>
            <a:r>
              <a:rPr lang="en-US" dirty="0" smtClean="0"/>
              <a:t>Java programming is object-oriented programming language.</a:t>
            </a:r>
          </a:p>
          <a:p>
            <a:pPr algn="just">
              <a:lnSpc>
                <a:spcPct val="150000"/>
              </a:lnSpc>
            </a:pPr>
            <a:r>
              <a:rPr lang="en-US" dirty="0" smtClean="0"/>
              <a:t>Like C++ java provides most of the object oriented features. But </a:t>
            </a:r>
            <a:r>
              <a:rPr lang="en-US" b="1" dirty="0" smtClean="0">
                <a:solidFill>
                  <a:srgbClr val="FF0000"/>
                </a:solidFill>
              </a:rPr>
              <a:t>Java is pure OOP Language</a:t>
            </a:r>
            <a:r>
              <a:rPr lang="en-US" dirty="0" smtClean="0">
                <a:solidFill>
                  <a:srgbClr val="FF0000"/>
                </a:solidFill>
              </a:rPr>
              <a:t>,</a:t>
            </a:r>
            <a:r>
              <a:rPr lang="en-US" dirty="0" smtClean="0"/>
              <a:t> while C++ is semi object oriented</a:t>
            </a:r>
          </a:p>
          <a:p>
            <a:pPr algn="just">
              <a:lnSpc>
                <a:spcPct val="150000"/>
              </a:lnSpc>
            </a:pPr>
            <a:r>
              <a:rPr lang="en-US" dirty="0" smtClean="0"/>
              <a:t>Everything in Java is an object. It means any software in JAVA is a combination of function and data.</a:t>
            </a:r>
          </a:p>
          <a:p>
            <a:pPr algn="just">
              <a:lnSpc>
                <a:spcPct val="150000"/>
              </a:lnSpc>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Object-oriented</a:t>
            </a:r>
            <a:endParaRPr lang="en-US" b="1" dirty="0"/>
          </a:p>
        </p:txBody>
      </p:sp>
      <p:sp>
        <p:nvSpPr>
          <p:cNvPr id="3" name="Content Placeholder 2"/>
          <p:cNvSpPr>
            <a:spLocks noGrp="1"/>
          </p:cNvSpPr>
          <p:nvPr>
            <p:ph sz="quarter" idx="1"/>
          </p:nvPr>
        </p:nvSpPr>
        <p:spPr/>
        <p:txBody>
          <a:bodyPr>
            <a:normAutofit/>
          </a:bodyPr>
          <a:lstStyle/>
          <a:p>
            <a:pPr algn="just">
              <a:lnSpc>
                <a:spcPct val="150000"/>
              </a:lnSpc>
            </a:pPr>
            <a:r>
              <a:rPr lang="en-US" dirty="0" smtClean="0"/>
              <a:t>Object</a:t>
            </a:r>
          </a:p>
          <a:p>
            <a:pPr algn="just">
              <a:lnSpc>
                <a:spcPct val="150000"/>
              </a:lnSpc>
            </a:pPr>
            <a:r>
              <a:rPr lang="en-US" dirty="0" smtClean="0"/>
              <a:t>Class</a:t>
            </a:r>
          </a:p>
          <a:p>
            <a:pPr algn="just">
              <a:lnSpc>
                <a:spcPct val="150000"/>
              </a:lnSpc>
            </a:pPr>
            <a:r>
              <a:rPr lang="en-US" dirty="0" smtClean="0"/>
              <a:t>Inheritance</a:t>
            </a:r>
          </a:p>
          <a:p>
            <a:pPr algn="just">
              <a:lnSpc>
                <a:spcPct val="150000"/>
              </a:lnSpc>
            </a:pPr>
            <a:r>
              <a:rPr lang="en-US" dirty="0" smtClean="0"/>
              <a:t>Polymorphism</a:t>
            </a:r>
          </a:p>
          <a:p>
            <a:pPr algn="just">
              <a:lnSpc>
                <a:spcPct val="150000"/>
              </a:lnSpc>
            </a:pPr>
            <a:r>
              <a:rPr lang="en-US" dirty="0" smtClean="0"/>
              <a:t>Abstraction</a:t>
            </a:r>
          </a:p>
          <a:p>
            <a:pPr algn="just">
              <a:lnSpc>
                <a:spcPct val="150000"/>
              </a:lnSpc>
            </a:pPr>
            <a:r>
              <a:rPr lang="en-US" dirty="0" smtClean="0"/>
              <a:t>Encapsulation</a:t>
            </a:r>
          </a:p>
          <a:p>
            <a:pPr algn="just">
              <a:lnSpc>
                <a:spcPct val="150000"/>
              </a:lnSpc>
              <a:buNone/>
            </a:pPr>
            <a:endParaRPr lang="en-US" dirty="0" smtClean="0"/>
          </a:p>
          <a:p>
            <a:pPr algn="just">
              <a:lnSpc>
                <a:spcPct val="150000"/>
              </a:lnSpc>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Platform-independent</a:t>
            </a:r>
            <a:endParaRPr lang="en-US" b="1" dirty="0"/>
          </a:p>
        </p:txBody>
      </p:sp>
      <p:sp>
        <p:nvSpPr>
          <p:cNvPr id="3" name="Content Placeholder 2"/>
          <p:cNvSpPr>
            <a:spLocks noGrp="1"/>
          </p:cNvSpPr>
          <p:nvPr>
            <p:ph sz="quarter" idx="1"/>
          </p:nvPr>
        </p:nvSpPr>
        <p:spPr>
          <a:xfrm>
            <a:off x="914400" y="1447800"/>
            <a:ext cx="7772400" cy="5029200"/>
          </a:xfrm>
        </p:spPr>
        <p:txBody>
          <a:bodyPr>
            <a:normAutofit fontScale="92500" lnSpcReduction="10000"/>
          </a:bodyPr>
          <a:lstStyle/>
          <a:p>
            <a:pPr algn="just">
              <a:lnSpc>
                <a:spcPct val="150000"/>
              </a:lnSpc>
            </a:pPr>
            <a:r>
              <a:rPr lang="en-US" dirty="0" smtClean="0"/>
              <a:t>Other programming languages such as </a:t>
            </a:r>
            <a:r>
              <a:rPr lang="en-US" dirty="0" smtClean="0">
                <a:solidFill>
                  <a:srgbClr val="FF0000"/>
                </a:solidFill>
              </a:rPr>
              <a:t>C, C++</a:t>
            </a:r>
            <a:r>
              <a:rPr lang="en-US" dirty="0" smtClean="0"/>
              <a:t> etc which are </a:t>
            </a:r>
            <a:r>
              <a:rPr lang="en-US" b="1" dirty="0" smtClean="0">
                <a:solidFill>
                  <a:srgbClr val="FF0000"/>
                </a:solidFill>
              </a:rPr>
              <a:t>compiled</a:t>
            </a:r>
            <a:r>
              <a:rPr lang="en-US" dirty="0" smtClean="0"/>
              <a:t> into </a:t>
            </a:r>
            <a:r>
              <a:rPr lang="en-US" b="1" dirty="0" smtClean="0">
                <a:solidFill>
                  <a:srgbClr val="FF0000"/>
                </a:solidFill>
              </a:rPr>
              <a:t>platform specific machines</a:t>
            </a:r>
            <a:r>
              <a:rPr lang="en-US" dirty="0" smtClean="0"/>
              <a:t>. </a:t>
            </a:r>
            <a:r>
              <a:rPr lang="en-US" dirty="0" smtClean="0">
                <a:solidFill>
                  <a:srgbClr val="FF0000"/>
                </a:solidFill>
              </a:rPr>
              <a:t>Java</a:t>
            </a:r>
            <a:r>
              <a:rPr lang="en-US" dirty="0" smtClean="0"/>
              <a:t> is guaranteed to be </a:t>
            </a:r>
            <a:r>
              <a:rPr lang="en-US" b="1" dirty="0" smtClean="0">
                <a:solidFill>
                  <a:srgbClr val="FF0000"/>
                </a:solidFill>
              </a:rPr>
              <a:t>write-once</a:t>
            </a:r>
            <a:r>
              <a:rPr lang="en-US" b="1" smtClean="0">
                <a:solidFill>
                  <a:srgbClr val="FF0000"/>
                </a:solidFill>
              </a:rPr>
              <a:t>, run-anywhere(WORA)</a:t>
            </a:r>
            <a:r>
              <a:rPr lang="en-US" smtClean="0"/>
              <a:t> </a:t>
            </a:r>
            <a:r>
              <a:rPr lang="en-US" dirty="0" smtClean="0"/>
              <a:t>language.</a:t>
            </a:r>
          </a:p>
          <a:p>
            <a:pPr algn="just">
              <a:lnSpc>
                <a:spcPct val="150000"/>
              </a:lnSpc>
            </a:pPr>
            <a:r>
              <a:rPr lang="en-US" dirty="0" smtClean="0"/>
              <a:t>Java program is compiled into </a:t>
            </a:r>
            <a:r>
              <a:rPr lang="en-US" b="1" dirty="0" err="1" smtClean="0">
                <a:solidFill>
                  <a:srgbClr val="FF0000"/>
                </a:solidFill>
              </a:rPr>
              <a:t>bytecode</a:t>
            </a:r>
            <a:r>
              <a:rPr lang="en-US" dirty="0" smtClean="0"/>
              <a:t>. </a:t>
            </a:r>
          </a:p>
          <a:p>
            <a:pPr algn="just">
              <a:lnSpc>
                <a:spcPct val="150000"/>
              </a:lnSpc>
            </a:pPr>
            <a:r>
              <a:rPr lang="en-US" dirty="0" smtClean="0"/>
              <a:t>This </a:t>
            </a:r>
            <a:r>
              <a:rPr lang="en-US" b="1" dirty="0" err="1" smtClean="0">
                <a:solidFill>
                  <a:srgbClr val="FF0000"/>
                </a:solidFill>
              </a:rPr>
              <a:t>bytecode</a:t>
            </a:r>
            <a:r>
              <a:rPr lang="en-US" b="1" dirty="0" smtClean="0">
                <a:solidFill>
                  <a:srgbClr val="FF0000"/>
                </a:solidFill>
              </a:rPr>
              <a:t> is platform independent</a:t>
            </a:r>
            <a:r>
              <a:rPr lang="en-US" dirty="0" smtClean="0"/>
              <a:t> and can be run on any machine, plus this </a:t>
            </a:r>
            <a:r>
              <a:rPr lang="en-US" dirty="0" err="1" smtClean="0"/>
              <a:t>bytecode</a:t>
            </a:r>
            <a:r>
              <a:rPr lang="en-US" dirty="0" smtClean="0"/>
              <a:t> format also provide </a:t>
            </a:r>
            <a:r>
              <a:rPr lang="en-US" b="1" dirty="0" smtClean="0">
                <a:solidFill>
                  <a:srgbClr val="FF0000"/>
                </a:solidFill>
              </a:rPr>
              <a:t>security</a:t>
            </a:r>
            <a:r>
              <a:rPr lang="en-US" b="1" dirty="0" smtClean="0"/>
              <a:t>.</a:t>
            </a:r>
            <a:r>
              <a:rPr lang="en-US" dirty="0" smtClean="0"/>
              <a:t> </a:t>
            </a:r>
          </a:p>
          <a:p>
            <a:pPr algn="just">
              <a:lnSpc>
                <a:spcPct val="150000"/>
              </a:lnSpc>
            </a:pPr>
            <a:r>
              <a:rPr lang="en-US" dirty="0" smtClean="0"/>
              <a:t>Any machine with Java Runtime Environment can run Java Programs.</a:t>
            </a:r>
          </a:p>
          <a:p>
            <a:pPr algn="just">
              <a:lnSpc>
                <a:spcPct val="150000"/>
              </a:lnSpc>
            </a:pPr>
            <a:endParaRPr lang="en-US" dirty="0" smtClean="0"/>
          </a:p>
          <a:p>
            <a:pPr algn="just">
              <a:lnSpc>
                <a:spcPct val="150000"/>
              </a:lnSpc>
            </a:pPr>
            <a:endParaRPr lang="en-US" dirty="0" smtClean="0"/>
          </a:p>
          <a:p>
            <a:pPr algn="just">
              <a:lnSpc>
                <a:spcPct val="150000"/>
              </a:lnSpc>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328</TotalTime>
  <Words>809</Words>
  <Application>Microsoft Office PowerPoint</Application>
  <PresentationFormat>On-screen Show (4:3)</PresentationFormat>
  <Paragraphs>102</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Franklin Gothic Book</vt:lpstr>
      <vt:lpstr>Perpetua</vt:lpstr>
      <vt:lpstr>Wingdings 2</vt:lpstr>
      <vt:lpstr>Equity</vt:lpstr>
      <vt:lpstr>UNIT-1</vt:lpstr>
      <vt:lpstr>PowerPoint Presentation</vt:lpstr>
      <vt:lpstr>PowerPoint Presentation</vt:lpstr>
      <vt:lpstr>Simple</vt:lpstr>
      <vt:lpstr>Secure</vt:lpstr>
      <vt:lpstr>Portable</vt:lpstr>
      <vt:lpstr>Object-oriented</vt:lpstr>
      <vt:lpstr>Object-oriented</vt:lpstr>
      <vt:lpstr>Platform-independent</vt:lpstr>
      <vt:lpstr>Platform-independent</vt:lpstr>
      <vt:lpstr>Robust</vt:lpstr>
      <vt:lpstr>Multi-threaded</vt:lpstr>
      <vt:lpstr>            Architecture-neutral</vt:lpstr>
      <vt:lpstr>            Architecture-neutral</vt:lpstr>
      <vt:lpstr>      Interpreted</vt:lpstr>
      <vt:lpstr>      Interpreted</vt:lpstr>
      <vt:lpstr>High- performance</vt:lpstr>
      <vt:lpstr>Distributed</vt:lpstr>
      <vt:lpstr>Distributed</vt:lpstr>
      <vt:lpstr>Dynamic</vt:lpstr>
      <vt:lpstr>Dynamic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Hi</dc:creator>
  <cp:lastModifiedBy>vani</cp:lastModifiedBy>
  <cp:revision>72</cp:revision>
  <dcterms:created xsi:type="dcterms:W3CDTF">2018-06-22T15:43:47Z</dcterms:created>
  <dcterms:modified xsi:type="dcterms:W3CDTF">2020-06-30T07:18:22Z</dcterms:modified>
</cp:coreProperties>
</file>