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83" d="100"/>
          <a:sy n="83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9454-9D0F-45FA-8AA3-77C5523B3E58}" type="datetimeFigureOut">
              <a:rPr lang="en-US" smtClean="0"/>
              <a:pPr/>
              <a:t>7/7/2020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5C8E-00BE-4729-ADD4-E81AADD5F9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UNIT-II</a:t>
            </a:r>
            <a:br>
              <a:rPr lang="en-US" sz="5400" dirty="0" smtClean="0"/>
            </a:br>
            <a:r>
              <a:rPr lang="en-US" sz="5400" dirty="0" smtClean="0"/>
              <a:t>Building Blocks of Language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fontAlgn="base">
              <a:lnSpc>
                <a:spcPct val="170000"/>
              </a:lnSpc>
              <a:buFont typeface="+mj-lt"/>
              <a:buAutoNum type="arabicParenR" startAt="3"/>
            </a:pPr>
            <a:r>
              <a:rPr lang="en-US" sz="2400" dirty="0" smtClean="0"/>
              <a:t>Java identifiers are</a:t>
            </a:r>
            <a:r>
              <a:rPr lang="en-US" sz="2400" b="1" dirty="0" smtClean="0"/>
              <a:t> </a:t>
            </a:r>
            <a:r>
              <a:rPr lang="en-US" sz="2400" b="1" dirty="0" smtClean="0">
                <a:solidFill>
                  <a:srgbClr val="FF0000"/>
                </a:solidFill>
              </a:rPr>
              <a:t>case-sensitive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 algn="just" fontAlgn="base">
              <a:lnSpc>
                <a:spcPct val="170000"/>
              </a:lnSpc>
              <a:buFont typeface="+mj-lt"/>
              <a:buAutoNum type="arabicParenR" startAt="3"/>
            </a:pPr>
            <a:r>
              <a:rPr lang="en-US" sz="2400" dirty="0" smtClean="0"/>
              <a:t>There is </a:t>
            </a:r>
            <a:r>
              <a:rPr lang="en-US" sz="2400" dirty="0" smtClean="0">
                <a:solidFill>
                  <a:srgbClr val="FF0000"/>
                </a:solidFill>
              </a:rPr>
              <a:t>no limit on the length of the identifier</a:t>
            </a:r>
            <a:r>
              <a:rPr lang="en-US" sz="2400" dirty="0" smtClean="0"/>
              <a:t> but it is advisable to use an optimum length of 4 – 15 letters only.</a:t>
            </a:r>
          </a:p>
          <a:p>
            <a:pPr marL="457200" indent="-457200" algn="just" fontAlgn="base">
              <a:lnSpc>
                <a:spcPct val="170000"/>
              </a:lnSpc>
              <a:buFont typeface="+mj-lt"/>
              <a:buAutoNum type="arabicParenR" startAt="3"/>
            </a:pPr>
            <a:r>
              <a:rPr lang="en-US" sz="2400" b="1" dirty="0" smtClean="0">
                <a:solidFill>
                  <a:srgbClr val="FF0000"/>
                </a:solidFill>
              </a:rPr>
              <a:t>Reserved</a:t>
            </a:r>
            <a:r>
              <a:rPr lang="en-US" sz="2400" dirty="0" smtClean="0">
                <a:solidFill>
                  <a:srgbClr val="FF0000"/>
                </a:solidFill>
              </a:rPr>
              <a:t> </a:t>
            </a:r>
            <a:r>
              <a:rPr lang="en-US" sz="2400" b="1" dirty="0" smtClean="0">
                <a:solidFill>
                  <a:srgbClr val="FF0000"/>
                </a:solidFill>
              </a:rPr>
              <a:t>Words</a:t>
            </a:r>
            <a:r>
              <a:rPr lang="en-US" sz="2400" dirty="0" smtClean="0">
                <a:solidFill>
                  <a:srgbClr val="FF0000"/>
                </a:solidFill>
              </a:rPr>
              <a:t> can’t be used as an identifier.</a:t>
            </a:r>
            <a:r>
              <a:rPr lang="en-US" sz="2400" dirty="0" smtClean="0"/>
              <a:t> </a:t>
            </a:r>
          </a:p>
          <a:p>
            <a:pPr marL="857250" lvl="1" indent="-457200" algn="just" fontAlgn="base">
              <a:lnSpc>
                <a:spcPct val="170000"/>
              </a:lnSpc>
            </a:pPr>
            <a:r>
              <a:rPr lang="en-US" sz="2000" dirty="0" smtClean="0"/>
              <a:t>For example “</a:t>
            </a:r>
            <a:r>
              <a:rPr lang="en-US" sz="2000" dirty="0" err="1" smtClean="0"/>
              <a:t>int</a:t>
            </a:r>
            <a:r>
              <a:rPr lang="en-US" sz="2000" dirty="0" smtClean="0"/>
              <a:t> while = 20;” is an invalid statement as while is a reserved word. There are </a:t>
            </a:r>
            <a:r>
              <a:rPr lang="en-US" sz="2000" b="1" dirty="0" smtClean="0"/>
              <a:t>53</a:t>
            </a:r>
            <a:r>
              <a:rPr lang="en-US" sz="2000" dirty="0" smtClean="0"/>
              <a:t> reserved words in Java.</a:t>
            </a:r>
          </a:p>
          <a:p>
            <a:pPr algn="just">
              <a:lnSpc>
                <a:spcPct val="170000"/>
              </a:lnSpc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Java does not directly support constants. However, a </a:t>
            </a:r>
            <a:r>
              <a:rPr lang="en-US" sz="2400" b="1" dirty="0" smtClean="0">
                <a:solidFill>
                  <a:srgbClr val="FF0000"/>
                </a:solidFill>
              </a:rPr>
              <a:t>static final variable is effectively work as a constant.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modifier causes the </a:t>
            </a:r>
            <a:r>
              <a:rPr lang="en-US" sz="2400" b="1" dirty="0" smtClean="0">
                <a:solidFill>
                  <a:srgbClr val="C00000"/>
                </a:solidFill>
              </a:rPr>
              <a:t>variable to be available without loading an instance of the class</a:t>
            </a:r>
            <a:r>
              <a:rPr lang="en-US" sz="2400" dirty="0" smtClean="0"/>
              <a:t> where it is defined. 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final</a:t>
            </a:r>
            <a:r>
              <a:rPr lang="en-US" sz="2400" dirty="0" smtClean="0"/>
              <a:t> modifier causes the variable to be </a:t>
            </a:r>
            <a:r>
              <a:rPr lang="en-US" sz="2400" b="1" dirty="0" smtClean="0">
                <a:solidFill>
                  <a:srgbClr val="C00000"/>
                </a:solidFill>
              </a:rPr>
              <a:t>unchangeable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Java constants are normally declared in ALL CAPS. Words in Java constants are normally separated by underscores.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Example:</a:t>
            </a:r>
          </a:p>
          <a:p>
            <a:pPr fontAlgn="base">
              <a:buNone/>
            </a:pPr>
            <a:r>
              <a:rPr lang="en-US" sz="2400" dirty="0" smtClean="0"/>
              <a:t>		public class </a:t>
            </a:r>
            <a:r>
              <a:rPr lang="en-US" sz="2400" dirty="0" err="1" smtClean="0"/>
              <a:t>MaxUnits</a:t>
            </a:r>
            <a:r>
              <a:rPr lang="en-US" sz="2400" dirty="0" smtClean="0"/>
              <a:t> </a:t>
            </a:r>
          </a:p>
          <a:p>
            <a:pPr fontAlgn="base">
              <a:buNone/>
            </a:pPr>
            <a:r>
              <a:rPr lang="en-US" sz="2400" dirty="0" smtClean="0"/>
              <a:t>		{</a:t>
            </a:r>
          </a:p>
          <a:p>
            <a:pPr fontAlgn="base">
              <a:buNone/>
            </a:pPr>
            <a:r>
              <a:rPr lang="en-US" sz="2400" dirty="0" smtClean="0"/>
              <a:t>   			public static final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MAX_UNITS</a:t>
            </a:r>
            <a:r>
              <a:rPr lang="en-US" sz="2400" dirty="0" smtClean="0"/>
              <a:t> = 25;</a:t>
            </a:r>
          </a:p>
          <a:p>
            <a:pPr fontAlgn="base">
              <a:buNone/>
            </a:pPr>
            <a:r>
              <a:rPr lang="en-US" sz="2400" dirty="0" smtClean="0"/>
              <a:t>		}</a:t>
            </a:r>
          </a:p>
          <a:p>
            <a:pPr algn="just">
              <a:lnSpc>
                <a:spcPct val="150000"/>
              </a:lnSpc>
            </a:pPr>
            <a:endParaRPr lang="en-US" sz="2400" b="1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A variable is a container that holds values that are used in a program.</a:t>
            </a:r>
            <a:r>
              <a:rPr lang="en-US" sz="2400" b="1" dirty="0" smtClean="0"/>
              <a:t> </a:t>
            </a:r>
            <a:r>
              <a:rPr lang="en-US" sz="2400" dirty="0" smtClean="0"/>
              <a:t>To be able to use a variable it needs to be declared. 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Java is a strongly typed programming language. This means that every variable must have a data type associated with it.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For example, a variable could be declared to use one of the eight primitive data types: byte, short,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long, float, double, char or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To declare a variable in Java, all that is needed is the data type followed by the variable name: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Example:</a:t>
            </a:r>
            <a:r>
              <a:rPr lang="en-US" sz="2400" dirty="0" smtClean="0"/>
              <a:t> 	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numberOfDays</a:t>
            </a:r>
            <a:r>
              <a:rPr lang="en-US" sz="2400" dirty="0" smtClean="0"/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More examples:</a:t>
            </a:r>
            <a:r>
              <a:rPr lang="en-US" sz="2400" dirty="0" smtClean="0"/>
              <a:t> </a:t>
            </a:r>
          </a:p>
          <a:p>
            <a:pPr lvl="4" algn="just">
              <a:lnSpc>
                <a:spcPct val="150000"/>
              </a:lnSpc>
              <a:buNone/>
            </a:pPr>
            <a:r>
              <a:rPr lang="en-US" sz="2200" dirty="0" smtClean="0"/>
              <a:t>byte </a:t>
            </a:r>
            <a:r>
              <a:rPr lang="en-US" sz="2200" dirty="0" err="1" smtClean="0"/>
              <a:t>nextInStream</a:t>
            </a:r>
            <a:r>
              <a:rPr lang="en-US" sz="2200" dirty="0" smtClean="0"/>
              <a:t>; </a:t>
            </a:r>
          </a:p>
          <a:p>
            <a:pPr lvl="4" algn="just">
              <a:lnSpc>
                <a:spcPct val="150000"/>
              </a:lnSpc>
              <a:buNone/>
            </a:pPr>
            <a:r>
              <a:rPr lang="en-US" sz="2200" dirty="0" smtClean="0"/>
              <a:t>short hour; </a:t>
            </a:r>
          </a:p>
          <a:p>
            <a:pPr lvl="4" algn="just">
              <a:lnSpc>
                <a:spcPct val="150000"/>
              </a:lnSpc>
              <a:buNone/>
            </a:pPr>
            <a:r>
              <a:rPr lang="en-US" sz="2200" dirty="0" smtClean="0"/>
              <a:t>long </a:t>
            </a:r>
            <a:r>
              <a:rPr lang="en-US" sz="2200" dirty="0" err="1" smtClean="0"/>
              <a:t>totalNumberOfStars</a:t>
            </a:r>
            <a:r>
              <a:rPr lang="en-US" sz="2200" dirty="0" smtClean="0"/>
              <a:t>; </a:t>
            </a:r>
          </a:p>
          <a:p>
            <a:pPr lvl="4" algn="just">
              <a:lnSpc>
                <a:spcPct val="150000"/>
              </a:lnSpc>
              <a:buNone/>
            </a:pPr>
            <a:r>
              <a:rPr lang="en-US" sz="2200" dirty="0" smtClean="0"/>
              <a:t>float </a:t>
            </a:r>
            <a:r>
              <a:rPr lang="en-US" sz="2200" dirty="0" err="1" smtClean="0"/>
              <a:t>reactionTime</a:t>
            </a:r>
            <a:r>
              <a:rPr lang="en-US" sz="2200" dirty="0" smtClean="0"/>
              <a:t>; </a:t>
            </a:r>
          </a:p>
          <a:p>
            <a:pPr lvl="4" algn="just">
              <a:lnSpc>
                <a:spcPct val="150000"/>
              </a:lnSpc>
              <a:buNone/>
            </a:pPr>
            <a:r>
              <a:rPr lang="en-US" sz="2200" dirty="0" smtClean="0"/>
              <a:t>double </a:t>
            </a:r>
            <a:r>
              <a:rPr lang="en-US" sz="2200" dirty="0" err="1" smtClean="0"/>
              <a:t>itemPrice</a:t>
            </a:r>
            <a:r>
              <a:rPr lang="en-US" sz="2200" dirty="0" smtClean="0"/>
              <a:t>;</a:t>
            </a:r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Before a variable can be used it must be given an initial value. This is called initializing the variable.</a:t>
            </a:r>
            <a:r>
              <a:rPr lang="en-US" sz="24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To initialize a variable we use an assignment operator.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Example:</a:t>
            </a:r>
            <a:r>
              <a:rPr lang="en-US" sz="2400" dirty="0" smtClean="0"/>
              <a:t> 	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numberOfDays</a:t>
            </a:r>
            <a:r>
              <a:rPr lang="en-US" dirty="0" smtClean="0"/>
              <a:t>;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			</a:t>
            </a:r>
            <a:r>
              <a:rPr lang="en-US" sz="2800" b="1" dirty="0" err="1" smtClean="0">
                <a:solidFill>
                  <a:srgbClr val="FF0000"/>
                </a:solidFill>
              </a:rPr>
              <a:t>numberOfDays</a:t>
            </a:r>
            <a:r>
              <a:rPr lang="en-US" sz="2800" b="1" dirty="0" smtClean="0">
                <a:solidFill>
                  <a:srgbClr val="FF0000"/>
                </a:solidFill>
              </a:rPr>
              <a:t> = 7;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4" algn="just">
              <a:lnSpc>
                <a:spcPct val="150000"/>
              </a:lnSpc>
              <a:buNone/>
            </a:pPr>
            <a:endParaRPr lang="en-US" sz="2200" dirty="0" smtClean="0"/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Normally, </a:t>
            </a:r>
            <a:r>
              <a:rPr lang="en-US" sz="2400" b="1" dirty="0" smtClean="0">
                <a:solidFill>
                  <a:srgbClr val="FF0000"/>
                </a:solidFill>
              </a:rPr>
              <a:t>array is a collection of similar type of elements that have contiguous memory location.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Java array</a:t>
            </a:r>
            <a:r>
              <a:rPr lang="en-US" sz="2400" dirty="0" smtClean="0">
                <a:solidFill>
                  <a:srgbClr val="FF0000"/>
                </a:solidFill>
              </a:rPr>
              <a:t> is an object the contains elements of similar data type.</a:t>
            </a:r>
            <a:r>
              <a:rPr lang="en-US" sz="2400" dirty="0" smtClean="0"/>
              <a:t> It is a data structure where we store similar elements. We can store only fixed set of elements in a java array.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Array in java is index based, first element of the array is stored at 0 index.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dirty="0" smtClean="0"/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  <p:pic>
        <p:nvPicPr>
          <p:cNvPr id="4" name="Picture 3" descr="Array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857364"/>
            <a:ext cx="7286676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b="1" dirty="0" smtClean="0"/>
              <a:t>Advantage :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Code Optimization:</a:t>
            </a:r>
            <a:r>
              <a:rPr lang="en-US" sz="2400" dirty="0" smtClean="0"/>
              <a:t> It makes the code optimized, we can retrieve or sort the data easily.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Random access:</a:t>
            </a:r>
            <a:r>
              <a:rPr lang="en-US" sz="2400" dirty="0" smtClean="0"/>
              <a:t> We can get any data located at any index position.</a:t>
            </a:r>
          </a:p>
          <a:p>
            <a:pPr algn="just">
              <a:buFont typeface="Wingdings" pitchFamily="2" charset="2"/>
              <a:buChar char="v"/>
            </a:pPr>
            <a:endParaRPr lang="en-US" sz="2400" b="1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b="1" dirty="0" smtClean="0"/>
              <a:t>Disadvantage :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Size Limit:</a:t>
            </a:r>
            <a:r>
              <a:rPr lang="en-US" sz="2400" dirty="0" smtClean="0"/>
              <a:t> We can store only fixed size of elements in the array. It doesn't grow its size at runtime. </a:t>
            </a:r>
          </a:p>
          <a:p>
            <a:pPr algn="just"/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Types of Array: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</a:t>
            </a:r>
            <a:r>
              <a:rPr lang="en-US" sz="2400" b="1" dirty="0" smtClean="0"/>
              <a:t>two</a:t>
            </a:r>
            <a:r>
              <a:rPr lang="en-US" sz="2400" dirty="0" smtClean="0"/>
              <a:t> types of array.</a:t>
            </a:r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	</a:t>
            </a:r>
            <a:r>
              <a:rPr lang="en-US" dirty="0" smtClean="0">
                <a:solidFill>
                  <a:srgbClr val="FF0000"/>
                </a:solidFill>
              </a:rPr>
              <a:t>Single Dimensional Array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Multidimensional Array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 types represent the different values to be stored in the variable. In java, there are two types of data types: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b="1" dirty="0" smtClean="0">
                <a:solidFill>
                  <a:srgbClr val="C00000"/>
                </a:solidFill>
              </a:rPr>
              <a:t>Primitive data types</a:t>
            </a:r>
          </a:p>
          <a:p>
            <a:pPr lvl="1" algn="just"/>
            <a:r>
              <a:rPr lang="en-US" b="1" dirty="0" smtClean="0">
                <a:solidFill>
                  <a:srgbClr val="C00000"/>
                </a:solidFill>
              </a:rPr>
              <a:t>Non-primitive data types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Declaration Syntax:</a:t>
            </a:r>
          </a:p>
          <a:p>
            <a:pPr>
              <a:buNone/>
            </a:pPr>
            <a:r>
              <a:rPr lang="en-US" sz="2400" dirty="0" smtClean="0"/>
              <a:t>				</a:t>
            </a:r>
            <a:r>
              <a:rPr lang="en-US" sz="2800" b="1" dirty="0" smtClean="0">
                <a:solidFill>
                  <a:srgbClr val="C00000"/>
                </a:solidFill>
              </a:rPr>
              <a:t>type </a:t>
            </a:r>
            <a:r>
              <a:rPr lang="en-US" sz="2800" b="1" dirty="0" err="1" smtClean="0">
                <a:solidFill>
                  <a:srgbClr val="C00000"/>
                </a:solidFill>
              </a:rPr>
              <a:t>var</a:t>
            </a:r>
            <a:r>
              <a:rPr lang="en-US" sz="2800" b="1" dirty="0" smtClean="0">
                <a:solidFill>
                  <a:srgbClr val="C00000"/>
                </a:solidFill>
              </a:rPr>
              <a:t>-name[];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				OR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			type[] </a:t>
            </a:r>
            <a:r>
              <a:rPr lang="en-US" sz="2800" b="1" dirty="0" err="1" smtClean="0">
                <a:solidFill>
                  <a:srgbClr val="C00000"/>
                </a:solidFill>
              </a:rPr>
              <a:t>var</a:t>
            </a:r>
            <a:r>
              <a:rPr lang="en-US" sz="2800" b="1" dirty="0" smtClean="0">
                <a:solidFill>
                  <a:srgbClr val="C00000"/>
                </a:solidFill>
              </a:rPr>
              <a:t>-name;</a:t>
            </a:r>
          </a:p>
          <a:p>
            <a:r>
              <a:rPr lang="en-US" sz="2400" b="1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		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intArray</a:t>
            </a:r>
            <a:r>
              <a:rPr lang="en-US" sz="2800" b="1" dirty="0" smtClean="0">
                <a:solidFill>
                  <a:srgbClr val="FF0000"/>
                </a:solidFill>
              </a:rPr>
              <a:t>[]</a:t>
            </a:r>
            <a:r>
              <a:rPr lang="en-US" sz="2800" dirty="0" smtClean="0"/>
              <a:t>; </a:t>
            </a:r>
          </a:p>
          <a:p>
            <a:pPr>
              <a:buNone/>
            </a:pPr>
            <a:r>
              <a:rPr lang="en-US" sz="2800" dirty="0" smtClean="0"/>
              <a:t>					or </a:t>
            </a:r>
          </a:p>
          <a:p>
            <a:pPr>
              <a:buNone/>
            </a:pPr>
            <a:r>
              <a:rPr lang="en-US" sz="2800" dirty="0" smtClean="0"/>
              <a:t>				</a:t>
            </a:r>
            <a:r>
              <a:rPr lang="en-US" sz="2800" dirty="0" err="1" smtClean="0"/>
              <a:t>int</a:t>
            </a:r>
            <a:r>
              <a:rPr lang="en-US" sz="2800" b="1" dirty="0" smtClean="0">
                <a:solidFill>
                  <a:srgbClr val="FF0000"/>
                </a:solidFill>
              </a:rPr>
              <a:t>[]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intArray</a:t>
            </a:r>
            <a:r>
              <a:rPr lang="en-US" sz="2800" dirty="0" smtClean="0"/>
              <a:t>; </a:t>
            </a:r>
            <a:br>
              <a:rPr lang="en-US" sz="2800" dirty="0" smtClean="0"/>
            </a:br>
            <a:endParaRPr lang="en-US" sz="24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  <a:buSzPct val="125000"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Instantiation </a:t>
            </a:r>
            <a:r>
              <a:rPr lang="en-US" sz="2400" dirty="0" smtClean="0"/>
              <a:t>of an Array in java:</a:t>
            </a:r>
          </a:p>
          <a:p>
            <a:pPr>
              <a:buNone/>
            </a:pPr>
            <a:r>
              <a:rPr lang="en-US" sz="2400" dirty="0" smtClean="0"/>
              <a:t>			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800" dirty="0" err="1" smtClean="0">
                <a:solidFill>
                  <a:srgbClr val="C00000"/>
                </a:solidFill>
              </a:rPr>
              <a:t>arrayRefVar</a:t>
            </a:r>
            <a:r>
              <a:rPr lang="en-US" sz="2800" dirty="0" smtClean="0">
                <a:solidFill>
                  <a:srgbClr val="C00000"/>
                </a:solidFill>
              </a:rPr>
              <a:t>=</a:t>
            </a:r>
            <a:r>
              <a:rPr lang="en-US" sz="2800" b="1" dirty="0" smtClean="0">
                <a:solidFill>
                  <a:srgbClr val="C00000"/>
                </a:solidFill>
              </a:rPr>
              <a:t>new</a:t>
            </a:r>
            <a:r>
              <a:rPr lang="en-US" sz="2800" dirty="0" smtClean="0">
                <a:solidFill>
                  <a:srgbClr val="C00000"/>
                </a:solidFill>
              </a:rPr>
              <a:t> </a:t>
            </a:r>
            <a:r>
              <a:rPr lang="en-US" sz="2800" dirty="0" err="1" smtClean="0">
                <a:solidFill>
                  <a:srgbClr val="C00000"/>
                </a:solidFill>
              </a:rPr>
              <a:t>datatype</a:t>
            </a:r>
            <a:r>
              <a:rPr lang="en-US" sz="2800" dirty="0" smtClean="0">
                <a:solidFill>
                  <a:srgbClr val="C00000"/>
                </a:solidFill>
              </a:rPr>
              <a:t>[size];  </a:t>
            </a:r>
            <a:endParaRPr lang="en-US" sz="2400" dirty="0" smtClean="0"/>
          </a:p>
          <a:p>
            <a:r>
              <a:rPr lang="en-US" sz="2400" b="1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 	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 a[]=</a:t>
            </a:r>
            <a:r>
              <a:rPr lang="en-US" sz="2800" b="1" dirty="0" smtClean="0">
                <a:solidFill>
                  <a:srgbClr val="C00000"/>
                </a:solidFill>
              </a:rPr>
              <a:t>new</a:t>
            </a:r>
            <a:r>
              <a:rPr lang="en-US" sz="2800" dirty="0" smtClean="0">
                <a:solidFill>
                  <a:srgbClr val="C00000"/>
                </a:solidFill>
              </a:rPr>
              <a:t> 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[5];</a:t>
            </a: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SzPct val="125000"/>
              <a:buFont typeface="Wingdings" pitchFamily="2" charset="2"/>
              <a:buChar char="v"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SzPct val="125000"/>
            </a:pPr>
            <a:r>
              <a:rPr lang="en-US" sz="2400" b="1" dirty="0" smtClean="0"/>
              <a:t>Declaration, Instantiation and Initialization</a:t>
            </a:r>
          </a:p>
          <a:p>
            <a:pPr algn="just">
              <a:lnSpc>
                <a:spcPct val="150000"/>
              </a:lnSpc>
              <a:buSzPct val="125000"/>
              <a:buNone/>
            </a:pPr>
            <a:r>
              <a:rPr lang="en-US" sz="2400" b="1" dirty="0" smtClean="0"/>
              <a:t>			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 a[]={1,2,3,4};</a:t>
            </a: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Two Dimensional Array: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[][] </a:t>
            </a:r>
            <a:r>
              <a:rPr lang="en-US" sz="2800" b="1" dirty="0" err="1" smtClean="0">
                <a:solidFill>
                  <a:srgbClr val="C00000"/>
                </a:solidFill>
              </a:rPr>
              <a:t>intArray</a:t>
            </a:r>
            <a:r>
              <a:rPr lang="en-US" sz="2800" b="1" dirty="0" smtClean="0">
                <a:solidFill>
                  <a:srgbClr val="C00000"/>
                </a:solidFill>
              </a:rPr>
              <a:t> = new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[10][20];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/>
          </a:p>
          <a:p>
            <a:r>
              <a:rPr lang="en-US" sz="2400" b="1" dirty="0" smtClean="0"/>
              <a:t>Three Dimensional Array:</a:t>
            </a:r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[][][] </a:t>
            </a:r>
            <a:r>
              <a:rPr lang="en-US" sz="2800" b="1" dirty="0" err="1" smtClean="0">
                <a:solidFill>
                  <a:srgbClr val="C00000"/>
                </a:solidFill>
              </a:rPr>
              <a:t>intArray</a:t>
            </a:r>
            <a:r>
              <a:rPr lang="en-US" sz="2800" b="1" dirty="0" smtClean="0">
                <a:solidFill>
                  <a:srgbClr val="C00000"/>
                </a:solidFill>
              </a:rPr>
              <a:t> = new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[10][20][10];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		</a:t>
            </a: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29328"/>
          </a:xfrm>
        </p:spPr>
        <p:txBody>
          <a:bodyPr>
            <a:normAutofit fontScale="85000" lnSpcReduction="20000"/>
          </a:bodyPr>
          <a:lstStyle/>
          <a:p>
            <a:pPr lvl="2" fontAlgn="base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multiDimensional</a:t>
            </a:r>
            <a:endParaRPr lang="en-US" dirty="0" smtClean="0"/>
          </a:p>
          <a:p>
            <a:pPr lvl="2" fontAlgn="base">
              <a:buNone/>
            </a:pPr>
            <a:r>
              <a:rPr lang="en-US" dirty="0" smtClean="0"/>
              <a:t>{</a:t>
            </a:r>
          </a:p>
          <a:p>
            <a:pPr lvl="2" fontAlgn="base">
              <a:buNone/>
            </a:pPr>
            <a:r>
              <a:rPr lang="en-US" dirty="0" smtClean="0"/>
              <a:t>    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lvl="2" fontAlgn="base">
              <a:buNone/>
            </a:pPr>
            <a:r>
              <a:rPr lang="en-US" dirty="0" smtClean="0"/>
              <a:t>    {</a:t>
            </a:r>
          </a:p>
          <a:p>
            <a:pPr lvl="2" fontAlgn="base">
              <a:buNone/>
            </a:pPr>
            <a:r>
              <a:rPr lang="en-US" dirty="0" smtClean="0"/>
              <a:t>        // declaring and initializing 2D array</a:t>
            </a:r>
          </a:p>
          <a:p>
            <a:pPr lvl="2" fontAlgn="base">
              <a:buNone/>
            </a:pPr>
            <a:r>
              <a:rPr lang="en-US" dirty="0" smtClean="0"/>
              <a:t>       </a:t>
            </a:r>
            <a:r>
              <a:rPr lang="en-US" b="1" dirty="0" smtClean="0">
                <a:solidFill>
                  <a:srgbClr val="C00000"/>
                </a:solidFill>
              </a:rPr>
              <a:t> 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arr</a:t>
            </a:r>
            <a:r>
              <a:rPr lang="en-US" b="1" dirty="0" smtClean="0">
                <a:solidFill>
                  <a:srgbClr val="C00000"/>
                </a:solidFill>
              </a:rPr>
              <a:t>[][] = { {2,7,9},{3,6,1},{7,4,2} };</a:t>
            </a:r>
          </a:p>
          <a:p>
            <a:pPr lvl="2" fontAlgn="base">
              <a:buNone/>
            </a:pPr>
            <a:r>
              <a:rPr lang="en-US" dirty="0" smtClean="0"/>
              <a:t> </a:t>
            </a:r>
          </a:p>
          <a:p>
            <a:pPr lvl="2" fontAlgn="base">
              <a:buNone/>
            </a:pPr>
            <a:r>
              <a:rPr lang="en-US" dirty="0" smtClean="0"/>
              <a:t>        // printing 2D array</a:t>
            </a:r>
          </a:p>
          <a:p>
            <a:pPr lvl="2" fontAlgn="base">
              <a:buNone/>
            </a:pPr>
            <a:r>
              <a:rPr lang="en-US" dirty="0" smtClean="0"/>
              <a:t>        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 3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2" fontAlgn="base">
              <a:buNone/>
            </a:pPr>
            <a:r>
              <a:rPr lang="en-US" dirty="0" smtClean="0"/>
              <a:t>        {</a:t>
            </a:r>
          </a:p>
          <a:p>
            <a:pPr lvl="2" fontAlgn="base">
              <a:buNone/>
            </a:pPr>
            <a:r>
              <a:rPr lang="en-US" dirty="0" smtClean="0"/>
              <a:t>            for (</a:t>
            </a:r>
            <a:r>
              <a:rPr lang="en-US" dirty="0" err="1" smtClean="0"/>
              <a:t>int</a:t>
            </a:r>
            <a:r>
              <a:rPr lang="en-US" dirty="0" smtClean="0"/>
              <a:t> j=0; j &lt; 3 ; j++)</a:t>
            </a:r>
          </a:p>
          <a:p>
            <a:pPr lvl="2" fontAlgn="base">
              <a:buNone/>
            </a:pPr>
            <a:r>
              <a:rPr lang="en-US" dirty="0" smtClean="0"/>
              <a:t>                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+ " ");  </a:t>
            </a:r>
          </a:p>
          <a:p>
            <a:pPr lvl="2" fontAlgn="base">
              <a:buNone/>
            </a:pPr>
            <a:r>
              <a:rPr lang="en-US" dirty="0" smtClean="0"/>
              <a:t> </a:t>
            </a:r>
          </a:p>
          <a:p>
            <a:pPr lvl="2"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pPr lvl="2" fontAlgn="base">
              <a:buNone/>
            </a:pPr>
            <a:r>
              <a:rPr lang="en-US" dirty="0" smtClean="0"/>
              <a:t>        }</a:t>
            </a:r>
          </a:p>
          <a:p>
            <a:pPr lvl="2" fontAlgn="base">
              <a:buNone/>
            </a:pPr>
            <a:r>
              <a:rPr lang="en-US" dirty="0" smtClean="0"/>
              <a:t>    }</a:t>
            </a:r>
          </a:p>
          <a:p>
            <a:pPr lvl="2" fontAlgn="base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		</a:t>
            </a: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2932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		</a:t>
            </a:r>
            <a:endParaRPr lang="en-US" sz="23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00364" y="2357430"/>
            <a:ext cx="3286148" cy="2571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Output</a:t>
            </a:r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2 7 9 </a:t>
            </a:r>
          </a:p>
          <a:p>
            <a:pPr algn="ctr"/>
            <a:r>
              <a:rPr lang="en-US" sz="2800" dirty="0" smtClean="0"/>
              <a:t>3 6 1 </a:t>
            </a:r>
          </a:p>
          <a:p>
            <a:pPr algn="ctr"/>
            <a:r>
              <a:rPr lang="en-US" sz="2800" dirty="0" smtClean="0"/>
              <a:t>7 4 2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typ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642918"/>
            <a:ext cx="7358114" cy="54634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00063"/>
          <a:ext cx="8229600" cy="580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15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 Literals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168"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 or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true, 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19">
                <a:tc>
                  <a:txBody>
                    <a:bodyPr/>
                    <a:lstStyle/>
                    <a:p>
                      <a:r>
                        <a:rPr lang="en-US" sz="140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twos complement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919">
                <a:tc>
                  <a:txBody>
                    <a:bodyPr/>
                    <a:lstStyle/>
                    <a:p>
                      <a:r>
                        <a:rPr lang="en-US" sz="1400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Unicode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\u0000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'a', '\u0041', '\101', '\\', '\'', '\n', 'ß'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919">
                <a:tc>
                  <a:txBody>
                    <a:bodyPr/>
                    <a:lstStyle/>
                    <a:p>
                      <a:r>
                        <a:rPr lang="en-US" sz="1400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twos complement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919">
                <a:tc>
                  <a:txBody>
                    <a:bodyPr/>
                    <a:lstStyle/>
                    <a:p>
                      <a:r>
                        <a:rPr lang="en-US" sz="14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twos complement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32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-2, -1, 0, 1,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919">
                <a:tc>
                  <a:txBody>
                    <a:bodyPr/>
                    <a:lstStyle/>
                    <a:p>
                      <a:r>
                        <a:rPr lang="en-US" sz="140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twos complement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64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-2L, -1L, 0L, 1L, 2L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7919">
                <a:tc>
                  <a:txBody>
                    <a:bodyPr/>
                    <a:lstStyle/>
                    <a:p>
                      <a:r>
                        <a:rPr lang="en-US" sz="140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IEEE 754 floating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32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1.23e100f, -1.23e-100f, .3f, 3.14F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7919">
                <a:tc>
                  <a:txBody>
                    <a:bodyPr/>
                    <a:lstStyle/>
                    <a:p>
                      <a:r>
                        <a:rPr lang="en-US" sz="140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IEEE 754 floating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64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1.23456e300d, -1.23456e-300d, 1e1d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Data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User defined data types are those that user programmer defines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/>
              <a:t> For example, classes, objects, strings, interfaces.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This is also called </a:t>
            </a:r>
            <a:r>
              <a:rPr lang="en-US" sz="2800" dirty="0" smtClean="0">
                <a:solidFill>
                  <a:srgbClr val="C00000"/>
                </a:solidFill>
              </a:rPr>
              <a:t>object or reference type.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Employee </a:t>
            </a:r>
            <a:r>
              <a:rPr lang="en-US" sz="2800" b="1" dirty="0" smtClean="0">
                <a:solidFill>
                  <a:srgbClr val="C00000"/>
                </a:solidFill>
              </a:rPr>
              <a:t>e1</a:t>
            </a:r>
            <a:r>
              <a:rPr lang="en-US" sz="2800" dirty="0" smtClean="0"/>
              <a:t> = new Employee();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Derived data types</a:t>
            </a:r>
            <a:r>
              <a:rPr lang="en-US" dirty="0" smtClean="0"/>
              <a:t> are those which used to store multiple values of same type.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They are made by using any other data type for example, arrays.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 a[]=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[5];	  </a:t>
            </a:r>
          </a:p>
          <a:p>
            <a:pPr algn="just">
              <a:buNone/>
            </a:pPr>
            <a:r>
              <a:rPr lang="en-US" dirty="0" smtClean="0"/>
              <a:t>	a[0]=10;		</a:t>
            </a:r>
          </a:p>
          <a:p>
            <a:pPr algn="just">
              <a:buNone/>
            </a:pPr>
            <a:r>
              <a:rPr lang="en-US" dirty="0" smtClean="0"/>
              <a:t>	a[1]=20;  </a:t>
            </a:r>
          </a:p>
          <a:p>
            <a:pPr algn="just">
              <a:buNone/>
            </a:pPr>
            <a:r>
              <a:rPr lang="en-US" dirty="0" smtClean="0"/>
              <a:t>	a[2]=70;  </a:t>
            </a:r>
          </a:p>
          <a:p>
            <a:pPr algn="just">
              <a:buNone/>
            </a:pPr>
            <a:r>
              <a:rPr lang="en-US" dirty="0" smtClean="0"/>
              <a:t>	a[3]=40;  </a:t>
            </a:r>
          </a:p>
          <a:p>
            <a:pPr algn="just">
              <a:buNone/>
            </a:pPr>
            <a:r>
              <a:rPr lang="en-US" dirty="0" smtClean="0"/>
              <a:t>	a[4]=50;  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Literals means constant</a:t>
            </a:r>
            <a:r>
              <a:rPr lang="en-US" sz="2800" dirty="0" smtClean="0"/>
              <a:t> values like 1, 1234, -45, 3.14, “Hello”.</a:t>
            </a:r>
          </a:p>
          <a:p>
            <a:endParaRPr lang="en-US" sz="2800" dirty="0" smtClean="0"/>
          </a:p>
          <a:p>
            <a:r>
              <a:rPr lang="en-US" sz="2800" dirty="0" smtClean="0"/>
              <a:t>Ex: Boolean Literals, integer , character literals etc.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Ex: Char c=“a”;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x=10;</a:t>
            </a:r>
          </a:p>
          <a:p>
            <a:pPr>
              <a:buNone/>
            </a:pPr>
            <a:r>
              <a:rPr lang="en-US" sz="2800" dirty="0" smtClean="0"/>
              <a:t>Boolean value=true;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In programming languages, identifiers are used for identification purpose. </a:t>
            </a:r>
            <a:r>
              <a:rPr lang="en-US" sz="2800" dirty="0" smtClean="0">
                <a:solidFill>
                  <a:srgbClr val="C00000"/>
                </a:solidFill>
              </a:rPr>
              <a:t>In Java an </a:t>
            </a:r>
            <a:r>
              <a:rPr lang="en-US" sz="2800" b="1" u="sng" dirty="0" smtClean="0">
                <a:solidFill>
                  <a:srgbClr val="C00000"/>
                </a:solidFill>
              </a:rPr>
              <a:t>identifier</a:t>
            </a:r>
            <a:r>
              <a:rPr lang="en-US" sz="2800" dirty="0" smtClean="0">
                <a:solidFill>
                  <a:srgbClr val="C00000"/>
                </a:solidFill>
              </a:rPr>
              <a:t> can be a class name, method name, variable name or a label.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For example :</a:t>
            </a:r>
          </a:p>
          <a:p>
            <a:pPr algn="just">
              <a:buNone/>
            </a:pPr>
            <a:r>
              <a:rPr lang="en-US" sz="2800" dirty="0" smtClean="0"/>
              <a:t>		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Here, string, </a:t>
            </a:r>
            <a:r>
              <a:rPr lang="en-US" sz="2800" dirty="0" err="1" smtClean="0"/>
              <a:t>args</a:t>
            </a:r>
            <a:r>
              <a:rPr lang="en-US" sz="2800" dirty="0" smtClean="0"/>
              <a:t>, main are identifiers.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607223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There are certain rules for defining a valid java identifiers. These rules must be followed, otherwise we get </a:t>
            </a:r>
            <a:r>
              <a:rPr lang="en-US" sz="2200" b="1" u="sng" dirty="0" smtClean="0">
                <a:solidFill>
                  <a:srgbClr val="FF0000"/>
                </a:solidFill>
              </a:rPr>
              <a:t>compile-time error.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These rules are also valid for other languages like C,C++.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arenR"/>
            </a:pP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only allowed characters</a:t>
            </a:r>
            <a:r>
              <a:rPr lang="en-US" sz="2200" dirty="0" smtClean="0"/>
              <a:t> for identifiers are all alphanumeric characters([</a:t>
            </a:r>
            <a:r>
              <a:rPr lang="en-US" sz="2200" b="1" dirty="0" smtClean="0"/>
              <a:t>A-Z</a:t>
            </a:r>
            <a:r>
              <a:rPr lang="en-US" sz="2200" dirty="0" smtClean="0"/>
              <a:t>],[</a:t>
            </a:r>
            <a:r>
              <a:rPr lang="en-US" sz="2200" b="1" dirty="0" smtClean="0"/>
              <a:t>a-z</a:t>
            </a:r>
            <a:r>
              <a:rPr lang="en-US" sz="2200" dirty="0" smtClean="0"/>
              <a:t>],[</a:t>
            </a:r>
            <a:r>
              <a:rPr lang="en-US" sz="2200" b="1" dirty="0" smtClean="0"/>
              <a:t>0-9</a:t>
            </a:r>
            <a:r>
              <a:rPr lang="en-US" sz="2200" dirty="0" smtClean="0"/>
              <a:t>]), ‘</a:t>
            </a:r>
            <a:r>
              <a:rPr lang="en-US" sz="2200" b="1" dirty="0" smtClean="0"/>
              <a:t>$</a:t>
            </a:r>
            <a:r>
              <a:rPr lang="en-US" sz="2200" dirty="0" smtClean="0"/>
              <a:t>‘(dollar sign) and ‘</a:t>
            </a:r>
            <a:r>
              <a:rPr lang="en-US" sz="2200" b="1" dirty="0" smtClean="0"/>
              <a:t>_</a:t>
            </a:r>
            <a:r>
              <a:rPr lang="en-US" sz="2200" dirty="0" smtClean="0"/>
              <a:t>‘ (underscore).</a:t>
            </a:r>
          </a:p>
          <a:p>
            <a:pPr marL="857250" lvl="1" indent="-457200" algn="just">
              <a:lnSpc>
                <a:spcPct val="170000"/>
              </a:lnSpc>
            </a:pPr>
            <a:r>
              <a:rPr lang="en-US" sz="2200" dirty="0" smtClean="0"/>
              <a:t>For example “week@” is not a valid java identifier as it contain ‘@’ – special character.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arenR"/>
            </a:pPr>
            <a:r>
              <a:rPr lang="en-US" sz="2200" dirty="0" smtClean="0"/>
              <a:t>Identifiers should </a:t>
            </a:r>
            <a:r>
              <a:rPr lang="en-US" sz="2200" b="1" dirty="0" smtClean="0">
                <a:solidFill>
                  <a:srgbClr val="FF0000"/>
                </a:solidFill>
              </a:rPr>
              <a:t>not</a:t>
            </a:r>
            <a:r>
              <a:rPr lang="en-US" sz="2200" dirty="0" smtClean="0">
                <a:solidFill>
                  <a:srgbClr val="FF0000"/>
                </a:solidFill>
              </a:rPr>
              <a:t> start with digits</a:t>
            </a:r>
            <a:r>
              <a:rPr lang="en-US" sz="2200" dirty="0" smtClean="0"/>
              <a:t>(</a:t>
            </a:r>
            <a:r>
              <a:rPr lang="en-US" sz="2200" b="1" dirty="0" smtClean="0"/>
              <a:t>[0-9]</a:t>
            </a:r>
            <a:r>
              <a:rPr lang="en-US" sz="2200" dirty="0" smtClean="0"/>
              <a:t>). </a:t>
            </a:r>
          </a:p>
          <a:p>
            <a:pPr marL="857250" lvl="1" indent="-457200" algn="just">
              <a:lnSpc>
                <a:spcPct val="170000"/>
              </a:lnSpc>
            </a:pPr>
            <a:r>
              <a:rPr lang="en-US" sz="2200" dirty="0" smtClean="0"/>
              <a:t>For example “123area” is a not a valid java identifier.</a:t>
            </a:r>
          </a:p>
          <a:p>
            <a:pPr algn="just">
              <a:lnSpc>
                <a:spcPct val="170000"/>
              </a:lnSpc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522</Words>
  <Application>Microsoft Office PowerPoint</Application>
  <PresentationFormat>On-screen Show (4:3)</PresentationFormat>
  <Paragraphs>217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UNIT-II Building Blocks of Language</vt:lpstr>
      <vt:lpstr>Primitives Data Types</vt:lpstr>
      <vt:lpstr>PowerPoint Presentation</vt:lpstr>
      <vt:lpstr>PowerPoint Presentation</vt:lpstr>
      <vt:lpstr>User Defined Data Type</vt:lpstr>
      <vt:lpstr>Derived Data Type</vt:lpstr>
      <vt:lpstr>Identifiers and Literals</vt:lpstr>
      <vt:lpstr>Identifiers and Literals</vt:lpstr>
      <vt:lpstr>Rules for Identifiers</vt:lpstr>
      <vt:lpstr>Rules for Identifiers</vt:lpstr>
      <vt:lpstr>Declaration of Constants</vt:lpstr>
      <vt:lpstr>Declaration of Constants</vt:lpstr>
      <vt:lpstr>Declaration of Variables</vt:lpstr>
      <vt:lpstr>Declaration of Variables</vt:lpstr>
      <vt:lpstr>Initialization of Variables</vt:lpstr>
      <vt:lpstr>Arrays in JAVA</vt:lpstr>
      <vt:lpstr>Arrays in JAVA</vt:lpstr>
      <vt:lpstr>Arrays in JAVA</vt:lpstr>
      <vt:lpstr>Arrays in JAVA</vt:lpstr>
      <vt:lpstr>Single Dimensional Arrays</vt:lpstr>
      <vt:lpstr>Single Dimensional Arrays</vt:lpstr>
      <vt:lpstr>Multi Dimensional Arrays</vt:lpstr>
      <vt:lpstr>Multi Dimensional Arrays</vt:lpstr>
      <vt:lpstr>Multi Dimensional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Building Blocks of Language</dc:title>
  <dc:creator>parul</dc:creator>
  <cp:lastModifiedBy>vani</cp:lastModifiedBy>
  <cp:revision>135</cp:revision>
  <dcterms:created xsi:type="dcterms:W3CDTF">2017-07-10T02:50:39Z</dcterms:created>
  <dcterms:modified xsi:type="dcterms:W3CDTF">2020-07-07T07:57:40Z</dcterms:modified>
</cp:coreProperties>
</file>