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7" r:id="rId5"/>
    <p:sldId id="268" r:id="rId6"/>
    <p:sldId id="269" r:id="rId7"/>
    <p:sldId id="270" r:id="rId8"/>
    <p:sldId id="284" r:id="rId9"/>
    <p:sldId id="285" r:id="rId10"/>
    <p:sldId id="271" r:id="rId11"/>
    <p:sldId id="272" r:id="rId12"/>
    <p:sldId id="273" r:id="rId13"/>
    <p:sldId id="286" r:id="rId14"/>
    <p:sldId id="287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83" d="100"/>
          <a:sy n="83" d="100"/>
        </p:scale>
        <p:origin x="14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B9454-9D0F-45FA-8AA3-77C5523B3E58}" type="datetimeFigureOut">
              <a:rPr lang="en-US" smtClean="0"/>
              <a:pPr/>
              <a:t>7/6/2020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UNIT-II</a:t>
            </a:r>
            <a:br>
              <a:rPr lang="en-US" sz="5400" dirty="0" smtClean="0"/>
            </a:br>
            <a:r>
              <a:rPr lang="en-US" sz="5400" dirty="0" smtClean="0"/>
              <a:t>Building Blocks of Language</a:t>
            </a: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These operators are used to </a:t>
            </a:r>
            <a:r>
              <a:rPr lang="en-US" sz="2800" dirty="0" smtClean="0">
                <a:solidFill>
                  <a:srgbClr val="FF0000"/>
                </a:solidFill>
              </a:rPr>
              <a:t>shift the bits of a number left or right thereby multiplying or dividing the number by two respectively.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They can be used when we have to multiply or divide a number by two.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 algn="just" fontAlgn="base"/>
            <a:r>
              <a:rPr lang="en-US" sz="2400" b="1" dirty="0" smtClean="0">
                <a:solidFill>
                  <a:srgbClr val="FF0000"/>
                </a:solidFill>
              </a:rPr>
              <a:t>&lt;&lt; , Left shift operator:</a:t>
            </a:r>
            <a:r>
              <a:rPr lang="en-US" sz="2400" b="1" dirty="0" smtClean="0"/>
              <a:t> </a:t>
            </a:r>
            <a:r>
              <a:rPr lang="en-US" sz="2400" dirty="0" smtClean="0"/>
              <a:t>shifts the bits of the number to the left and fills 0 on voids left as a result. Similar effect as of multiplying the number with some power of two.</a:t>
            </a:r>
          </a:p>
          <a:p>
            <a:pPr algn="just" fontAlgn="base">
              <a:buNone/>
            </a:pPr>
            <a:endParaRPr lang="en-US" sz="2400" dirty="0" smtClean="0"/>
          </a:p>
          <a:p>
            <a:pPr algn="just" fontAlgn="base"/>
            <a:r>
              <a:rPr lang="en-US" sz="2400" b="1" dirty="0" smtClean="0">
                <a:solidFill>
                  <a:srgbClr val="FF0000"/>
                </a:solidFill>
              </a:rPr>
              <a:t>&gt;&gt; , Signed Right shift operator:</a:t>
            </a:r>
            <a:r>
              <a:rPr lang="en-US" sz="2400" b="1" dirty="0" smtClean="0"/>
              <a:t> </a:t>
            </a:r>
            <a:r>
              <a:rPr lang="en-US" sz="2400" dirty="0" smtClean="0"/>
              <a:t>shifts the bits of the number to the right and fills 0 on voids left as a result. The leftmost bit depends on the sign of initial number. Similar effect as of dividing the number with some power of two.</a:t>
            </a:r>
          </a:p>
          <a:p>
            <a:pPr algn="just" fontAlgn="base">
              <a:buNone/>
            </a:pPr>
            <a:endParaRPr lang="en-US" sz="2400" dirty="0" smtClean="0"/>
          </a:p>
          <a:p>
            <a:pPr algn="just" fontAlgn="base"/>
            <a:r>
              <a:rPr lang="en-US" sz="2400" b="1" dirty="0" smtClean="0">
                <a:solidFill>
                  <a:srgbClr val="FF0000"/>
                </a:solidFill>
              </a:rPr>
              <a:t>&gt;&gt;&gt; , Unsigned Right shift operator:</a:t>
            </a:r>
            <a:r>
              <a:rPr lang="en-US" sz="2400" b="1" dirty="0" smtClean="0"/>
              <a:t> </a:t>
            </a:r>
            <a:r>
              <a:rPr lang="en-US" sz="2400" dirty="0" smtClean="0"/>
              <a:t>shifts the bits of the number to the right and fills 0 on voids left as a result. The leftmost bit is set to 0.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solidFill>
                  <a:srgbClr val="FF0000"/>
                </a:solidFill>
              </a:rPr>
              <a:t>These operators are used to check for relations like equality, greater than, less than.</a:t>
            </a:r>
          </a:p>
          <a:p>
            <a:pPr algn="just">
              <a:lnSpc>
                <a:spcPct val="150000"/>
              </a:lnSpc>
            </a:pPr>
            <a:endParaRPr lang="en-US" sz="2600" dirty="0" smtClean="0"/>
          </a:p>
          <a:p>
            <a:pPr algn="just">
              <a:lnSpc>
                <a:spcPct val="150000"/>
              </a:lnSpc>
            </a:pPr>
            <a:r>
              <a:rPr lang="en-US" sz="2600" dirty="0" smtClean="0"/>
              <a:t>They return </a:t>
            </a:r>
            <a:r>
              <a:rPr lang="en-US" sz="2600" dirty="0" err="1" smtClean="0"/>
              <a:t>boolean</a:t>
            </a:r>
            <a:r>
              <a:rPr lang="en-US" sz="2600" dirty="0" smtClean="0"/>
              <a:t> result after the comparison and are extensively used in looping statements as well as conditional if else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== , Equal to :</a:t>
            </a:r>
            <a:r>
              <a:rPr lang="en-US" sz="2400" b="1" dirty="0" smtClean="0"/>
              <a:t> 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2400" dirty="0" smtClean="0"/>
              <a:t>returns true of left hand side is equal to right hand side.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!= , Not Equal to :</a:t>
            </a:r>
            <a:r>
              <a:rPr lang="en-US" sz="2400" b="1" dirty="0" smtClean="0"/>
              <a:t> 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2400" dirty="0" smtClean="0"/>
              <a:t>returns true of left hand side is not equal to right hand side.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&lt; , less than :</a:t>
            </a:r>
            <a:r>
              <a:rPr lang="en-US" sz="2400" b="1" dirty="0" smtClean="0"/>
              <a:t> 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2400" dirty="0" smtClean="0"/>
              <a:t>returns true of left hand side is less than right hand side.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&lt;= , less than or equal to :</a:t>
            </a:r>
            <a:r>
              <a:rPr lang="en-US" sz="2400" b="1" dirty="0" smtClean="0"/>
              <a:t> 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2400" dirty="0" smtClean="0"/>
              <a:t>returns true of left hand side is less than or equal to right hand side.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&gt; , Greater than :</a:t>
            </a:r>
            <a:r>
              <a:rPr lang="en-US" sz="2400" b="1" dirty="0" smtClean="0"/>
              <a:t> 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2400" dirty="0" smtClean="0"/>
              <a:t>returns true of left hand side is greater than right hand side.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&gt;= , Greater than or equal to:</a:t>
            </a:r>
            <a:r>
              <a:rPr lang="en-US" sz="2400" b="1" dirty="0" smtClean="0"/>
              <a:t> 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2400" dirty="0" smtClean="0"/>
              <a:t>returns true of left hand side is greater than or equal to right hand side.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Ternary operator is a shorthand version of if-else statement. It has three operands and hence the name ternary. 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Syntax: 	</a:t>
            </a:r>
          </a:p>
          <a:p>
            <a:pPr lvl="1" algn="just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expr1? expr2 : expr3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Ex: </a:t>
            </a:r>
            <a:r>
              <a:rPr lang="en-US" sz="2800" dirty="0" smtClean="0"/>
              <a:t>(a&gt;b)?a:b</a:t>
            </a:r>
          </a:p>
          <a:p>
            <a:pPr algn="just">
              <a:lnSpc>
                <a:spcPct val="150000"/>
              </a:lnSpc>
              <a:buNone/>
            </a:pPr>
            <a:endParaRPr lang="en-US" sz="2800" dirty="0" smtClean="0"/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Operator in java is a symbol that is used to perform operations.</a:t>
            </a:r>
          </a:p>
          <a:p>
            <a:pPr>
              <a:buNone/>
            </a:pPr>
            <a:endParaRPr lang="en-IN" sz="2200" dirty="0" smtClean="0"/>
          </a:p>
          <a:p>
            <a:pPr lvl="1"/>
            <a:r>
              <a:rPr lang="en-IN" sz="2200" dirty="0" smtClean="0"/>
              <a:t>Unary Operator</a:t>
            </a:r>
          </a:p>
          <a:p>
            <a:pPr lvl="1"/>
            <a:r>
              <a:rPr lang="en-IN" sz="2200" dirty="0" smtClean="0"/>
              <a:t>Arithmetic Operator</a:t>
            </a:r>
          </a:p>
          <a:p>
            <a:pPr lvl="1"/>
            <a:r>
              <a:rPr lang="en-IN" sz="2200" dirty="0" smtClean="0"/>
              <a:t>shift Operator</a:t>
            </a:r>
          </a:p>
          <a:p>
            <a:pPr lvl="1"/>
            <a:r>
              <a:rPr lang="en-IN" sz="2200" dirty="0" smtClean="0"/>
              <a:t>Relational Operator</a:t>
            </a:r>
          </a:p>
          <a:p>
            <a:pPr lvl="1"/>
            <a:r>
              <a:rPr lang="en-IN" sz="2200" dirty="0" smtClean="0"/>
              <a:t>Bitwise Operator</a:t>
            </a:r>
          </a:p>
          <a:p>
            <a:pPr lvl="1"/>
            <a:r>
              <a:rPr lang="en-IN" sz="2200" dirty="0" smtClean="0"/>
              <a:t>Logical Operator</a:t>
            </a:r>
          </a:p>
          <a:p>
            <a:pPr lvl="1"/>
            <a:r>
              <a:rPr lang="en-IN" sz="2200" dirty="0" smtClean="0"/>
              <a:t>Ternary Operator</a:t>
            </a:r>
          </a:p>
          <a:p>
            <a:pPr lvl="1"/>
            <a:r>
              <a:rPr lang="en-IN" sz="2200" dirty="0" smtClean="0"/>
              <a:t>Assignment Operator</a:t>
            </a:r>
          </a:p>
          <a:p>
            <a:pPr>
              <a:buNone/>
            </a:pP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Java defines several bitwise operators, which can be applied to the integer types, long, </a:t>
            </a:r>
            <a:r>
              <a:rPr lang="en-US" sz="2800" dirty="0" err="1" smtClean="0"/>
              <a:t>int</a:t>
            </a:r>
            <a:r>
              <a:rPr lang="en-US" sz="2800" dirty="0" smtClean="0"/>
              <a:t>, short, char, and byte.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Bitwise operator works on bits and performs bit-by-bit operation. 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Assume if a = 60 and b = 13; 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3-BitwiseOperato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214290"/>
            <a:ext cx="7286676" cy="2786082"/>
          </a:xfrm>
        </p:spPr>
      </p:pic>
      <p:sp>
        <p:nvSpPr>
          <p:cNvPr id="5" name="Rectangle 4"/>
          <p:cNvSpPr/>
          <p:nvPr/>
        </p:nvSpPr>
        <p:spPr>
          <a:xfrm>
            <a:off x="928662" y="3214686"/>
            <a:ext cx="7286676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2000" dirty="0" smtClean="0"/>
              <a:t>Ex: 	a = 0011 1100</a:t>
            </a:r>
          </a:p>
          <a:p>
            <a:pPr>
              <a:lnSpc>
                <a:spcPct val="150000"/>
              </a:lnSpc>
              <a:buNone/>
            </a:pPr>
            <a:r>
              <a:rPr lang="pt-BR" sz="2000" dirty="0" smtClean="0"/>
              <a:t>	b = 0000 1101</a:t>
            </a:r>
          </a:p>
          <a:p>
            <a:pPr>
              <a:lnSpc>
                <a:spcPct val="150000"/>
              </a:lnSpc>
              <a:buNone/>
            </a:pPr>
            <a:r>
              <a:rPr lang="pt-BR" sz="2000" dirty="0" smtClean="0"/>
              <a:t>Then,</a:t>
            </a:r>
          </a:p>
          <a:p>
            <a:pPr>
              <a:lnSpc>
                <a:spcPct val="150000"/>
              </a:lnSpc>
              <a:buNone/>
            </a:pPr>
            <a:r>
              <a:rPr lang="pt-BR" sz="2000" dirty="0" smtClean="0"/>
              <a:t>	a&amp;b = 0000 1100</a:t>
            </a:r>
          </a:p>
          <a:p>
            <a:pPr>
              <a:lnSpc>
                <a:spcPct val="150000"/>
              </a:lnSpc>
              <a:buNone/>
            </a:pPr>
            <a:r>
              <a:rPr lang="pt-BR" sz="2000" dirty="0" smtClean="0"/>
              <a:t>	a|b = 0011 1101</a:t>
            </a:r>
          </a:p>
          <a:p>
            <a:pPr>
              <a:lnSpc>
                <a:spcPct val="150000"/>
              </a:lnSpc>
              <a:buNone/>
            </a:pPr>
            <a:r>
              <a:rPr lang="pt-BR" sz="2000" dirty="0" smtClean="0"/>
              <a:t>	a^b = 0011 0001</a:t>
            </a:r>
          </a:p>
          <a:p>
            <a:pPr>
              <a:lnSpc>
                <a:spcPct val="150000"/>
              </a:lnSpc>
              <a:buNone/>
            </a:pPr>
            <a:r>
              <a:rPr lang="pt-BR" sz="2000" dirty="0" smtClean="0"/>
              <a:t>	~a  = 1100 0011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algn="just"/>
            <a:r>
              <a:rPr lang="en-US" sz="2800" dirty="0" smtClean="0"/>
              <a:t>It used to assigns the value on its right to the operand on its left.</a:t>
            </a:r>
          </a:p>
          <a:p>
            <a:pPr algn="just"/>
            <a:r>
              <a:rPr lang="en-US" sz="2800" dirty="0" err="1" smtClean="0"/>
              <a:t>Datatype</a:t>
            </a:r>
            <a:r>
              <a:rPr lang="en-US" sz="2800" dirty="0" smtClean="0"/>
              <a:t> Variable = expression;</a:t>
            </a:r>
          </a:p>
          <a:p>
            <a:pPr algn="just"/>
            <a:r>
              <a:rPr lang="en-US" sz="2800" dirty="0" smtClean="0"/>
              <a:t>Ex: </a:t>
            </a:r>
            <a:r>
              <a:rPr lang="en-US" sz="2800" dirty="0" err="1" smtClean="0"/>
              <a:t>int</a:t>
            </a:r>
            <a:r>
              <a:rPr lang="en-US" sz="2800" dirty="0" smtClean="0"/>
              <a:t> x=5;</a:t>
            </a:r>
          </a:p>
          <a:p>
            <a:endParaRPr lang="en-US" dirty="0"/>
          </a:p>
        </p:txBody>
      </p:sp>
      <p:pic>
        <p:nvPicPr>
          <p:cNvPr id="4" name="Picture 3" descr="Java2-1-7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929066"/>
            <a:ext cx="7358114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The unary operators require only one operand.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They perform various operations such as incrementing/decrementing a value by one, negating an expression, or inverting the value of a Boolean.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Prefix and postfix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253321"/>
              </p:ext>
            </p:extLst>
          </p:nvPr>
        </p:nvGraphicFramePr>
        <p:xfrm>
          <a:off x="500034" y="714354"/>
          <a:ext cx="8286808" cy="535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0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863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Unary plus operator; </a:t>
                      </a:r>
                      <a:endParaRPr lang="en-US" sz="2400" b="1" dirty="0" smtClean="0"/>
                    </a:p>
                    <a:p>
                      <a:pPr algn="just"/>
                      <a:r>
                        <a:rPr lang="en-US" sz="2400" dirty="0" smtClean="0"/>
                        <a:t>indicates </a:t>
                      </a:r>
                      <a:r>
                        <a:rPr lang="en-US" sz="2400" dirty="0"/>
                        <a:t>positive value (numbers are positive without </a:t>
                      </a:r>
                      <a:r>
                        <a:rPr lang="en-US" sz="2400" dirty="0" smtClean="0"/>
                        <a:t>this)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4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Unary minus operator; </a:t>
                      </a:r>
                      <a:endParaRPr lang="en-US" sz="2400" b="1" dirty="0" smtClean="0"/>
                    </a:p>
                    <a:p>
                      <a:pPr algn="just"/>
                      <a:r>
                        <a:rPr lang="en-US" sz="2400" dirty="0" smtClean="0"/>
                        <a:t>negates </a:t>
                      </a:r>
                      <a:r>
                        <a:rPr lang="en-US" sz="2400" dirty="0"/>
                        <a:t>an expression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44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Increment operator; </a:t>
                      </a:r>
                      <a:r>
                        <a:rPr lang="en-US" sz="2400" dirty="0"/>
                        <a:t>increments a value by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44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Decrement operator; </a:t>
                      </a:r>
                      <a:r>
                        <a:rPr lang="en-US" sz="2400" dirty="0"/>
                        <a:t>decrements a value by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44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Logical complement operator; </a:t>
                      </a:r>
                      <a:r>
                        <a:rPr lang="en-US" sz="2400" dirty="0"/>
                        <a:t>inverts the value of a </a:t>
                      </a:r>
                      <a:r>
                        <a:rPr lang="en-US" sz="2400" dirty="0" err="1"/>
                        <a:t>boolean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These operators are </a:t>
            </a:r>
            <a:r>
              <a:rPr lang="en-US" sz="2400" b="1" dirty="0" smtClean="0">
                <a:solidFill>
                  <a:srgbClr val="FF0000"/>
                </a:solidFill>
              </a:rPr>
              <a:t>used to perform “logical AND” and “logical OR”, “Logical NOT” operation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Similar function as AND gate and OR gate in digital electronics.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One thing to keep in mind is the second condition is not evaluated if the first one is false, i.e. it has short-circuiting effect.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Used extensively to test for several conditions for making a decision.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&amp;&amp; , Logical AND : 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2400" dirty="0" smtClean="0"/>
              <a:t>returns true when both conditions are true.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|| , Logical OR : 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2400" dirty="0" smtClean="0"/>
              <a:t>returns true if at least one condition is true.</a:t>
            </a:r>
            <a:endParaRPr lang="en-US" sz="2000" dirty="0" smtClean="0">
              <a:solidFill>
                <a:srgbClr val="FF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!, Logical Not: </a:t>
            </a:r>
            <a:endParaRPr lang="en-US" sz="2400" b="1" dirty="0" smtClean="0"/>
          </a:p>
          <a:p>
            <a:pPr lvl="1" fontAlgn="base">
              <a:lnSpc>
                <a:spcPct val="150000"/>
              </a:lnSpc>
            </a:pPr>
            <a:r>
              <a:rPr lang="en-US" sz="2400" dirty="0" smtClean="0"/>
              <a:t>Returns true if the value is false and vice versa.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382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UNIT-II Building Blocks of Language</vt:lpstr>
      <vt:lpstr>Introduction </vt:lpstr>
      <vt:lpstr>Bitwise Operator</vt:lpstr>
      <vt:lpstr>PowerPoint Presentation</vt:lpstr>
      <vt:lpstr>Assignment Operator</vt:lpstr>
      <vt:lpstr>Unary Operator</vt:lpstr>
      <vt:lpstr>PowerPoint Presentation</vt:lpstr>
      <vt:lpstr>Logical Operators</vt:lpstr>
      <vt:lpstr>Logical Operators</vt:lpstr>
      <vt:lpstr>Shift Operator</vt:lpstr>
      <vt:lpstr>PowerPoint Presentation</vt:lpstr>
      <vt:lpstr>Relational Operators</vt:lpstr>
      <vt:lpstr>Relational Operators</vt:lpstr>
      <vt:lpstr>Relational Operators</vt:lpstr>
      <vt:lpstr>Ternary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Building Blocks of Language</dc:title>
  <dc:creator>parul</dc:creator>
  <cp:lastModifiedBy>vani</cp:lastModifiedBy>
  <cp:revision>135</cp:revision>
  <dcterms:created xsi:type="dcterms:W3CDTF">2017-07-10T02:50:39Z</dcterms:created>
  <dcterms:modified xsi:type="dcterms:W3CDTF">2020-07-06T09:02:35Z</dcterms:modified>
</cp:coreProperties>
</file>