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F378-520E-45FA-9BA5-6E0DD6AE5BC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5105400"/>
          </a:xfrm>
        </p:spPr>
        <p:txBody>
          <a:bodyPr>
            <a:noAutofit/>
          </a:bodyPr>
          <a:lstStyle/>
          <a:p>
            <a:r>
              <a:rPr lang="en-US" sz="7200" b="1" u="sng" dirty="0" smtClean="0"/>
              <a:t>UNIT-II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Building Blocks of Language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 Extraction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Substring</a:t>
            </a:r>
          </a:p>
          <a:p>
            <a:r>
              <a:rPr lang="en-US" sz="4000" b="1" dirty="0" err="1" smtClean="0">
                <a:solidFill>
                  <a:srgbClr val="C00000"/>
                </a:solidFill>
              </a:rPr>
              <a:t>charAt</a:t>
            </a:r>
            <a:r>
              <a:rPr lang="en-US" sz="4000" b="1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sz="4000" b="1" dirty="0" err="1" smtClean="0">
                <a:solidFill>
                  <a:srgbClr val="C00000"/>
                </a:solidFill>
              </a:rPr>
              <a:t>getChars</a:t>
            </a:r>
            <a:r>
              <a:rPr lang="en-US" sz="4000" b="1" dirty="0" smtClean="0">
                <a:solidFill>
                  <a:srgbClr val="C00000"/>
                </a:solidFill>
              </a:rPr>
              <a:t>()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getChar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 err="1" smtClean="0">
                <a:solidFill>
                  <a:srgbClr val="C00000"/>
                </a:solidFill>
              </a:rPr>
              <a:t>getChars</a:t>
            </a:r>
            <a:r>
              <a:rPr lang="en-US" sz="2800" b="1" dirty="0" smtClean="0">
                <a:solidFill>
                  <a:srgbClr val="C00000"/>
                </a:solidFill>
              </a:rPr>
              <a:t>()</a:t>
            </a:r>
            <a:r>
              <a:rPr lang="en-US" sz="2800" dirty="0" smtClean="0"/>
              <a:t> - Copies more than one characters from string into the destination character array.</a:t>
            </a:r>
            <a:endParaRPr lang="en-US" sz="2800" dirty="0"/>
          </a:p>
          <a:p>
            <a:pPr algn="just"/>
            <a:endParaRPr lang="en-US" sz="2800" dirty="0" smtClean="0"/>
          </a:p>
          <a:p>
            <a:r>
              <a:rPr lang="en-US" sz="2800" dirty="0" smtClean="0"/>
              <a:t>public void </a:t>
            </a:r>
            <a:r>
              <a:rPr lang="en-US" sz="2800" b="1" dirty="0" err="1" smtClean="0">
                <a:solidFill>
                  <a:srgbClr val="FF0000"/>
                </a:solidFill>
              </a:rPr>
              <a:t>getChars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 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r>
              <a:rPr lang="en-US" sz="2800" dirty="0" err="1" smtClean="0">
                <a:solidFill>
                  <a:srgbClr val="0070C0"/>
                </a:solidFill>
              </a:rPr>
              <a:t>BeginIndex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/>
              <a:t> </a:t>
            </a:r>
          </a:p>
          <a:p>
            <a:pPr>
              <a:buNone/>
            </a:pPr>
            <a:r>
              <a:rPr lang="en-US" sz="2800" dirty="0" smtClean="0"/>
              <a:t>	                                     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 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r>
              <a:rPr lang="en-US" sz="2800" dirty="0" err="1" smtClean="0">
                <a:solidFill>
                  <a:srgbClr val="0070C0"/>
                </a:solidFill>
              </a:rPr>
              <a:t>EndIndex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/>
              <a:t> </a:t>
            </a:r>
          </a:p>
          <a:p>
            <a:pPr>
              <a:buNone/>
            </a:pPr>
            <a:r>
              <a:rPr lang="en-US" sz="2800" dirty="0" smtClean="0"/>
              <a:t> 				        </a:t>
            </a:r>
            <a:r>
              <a:rPr lang="en-US" sz="2800" dirty="0" smtClean="0">
                <a:solidFill>
                  <a:srgbClr val="FF0000"/>
                </a:solidFill>
              </a:rPr>
              <a:t>char[] </a:t>
            </a:r>
            <a:r>
              <a:rPr lang="en-US" sz="2800" dirty="0" smtClean="0">
                <a:solidFill>
                  <a:srgbClr val="0070C0"/>
                </a:solidFill>
              </a:rPr>
              <a:t>destination</a:t>
            </a:r>
            <a:r>
              <a:rPr lang="en-US" sz="2800" dirty="0" smtClean="0">
                <a:solidFill>
                  <a:srgbClr val="FF0000"/>
                </a:solidFill>
              </a:rPr>
              <a:t>, 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		       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dirty="0" err="1" smtClean="0">
                <a:solidFill>
                  <a:srgbClr val="0070C0"/>
                </a:solidFill>
              </a:rPr>
              <a:t>dstBeginIndex</a:t>
            </a:r>
            <a:r>
              <a:rPr lang="en-US" sz="2800" dirty="0" smtClean="0">
                <a:solidFill>
                  <a:srgbClr val="FF0000"/>
                </a:solidFill>
              </a:rPr>
              <a:t>)  </a:t>
            </a:r>
          </a:p>
          <a:p>
            <a:pPr algn="just">
              <a:buNone/>
            </a:pPr>
            <a:endParaRPr lang="en-US" sz="2400" dirty="0" smtClean="0">
              <a:latin typeface="Courier New" pitchFamily="49" charset="0"/>
            </a:endParaRPr>
          </a:p>
          <a:p>
            <a:pPr algn="just"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</a:p>
          <a:p>
            <a:pPr algn="just"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	public</a:t>
            </a:r>
            <a:r>
              <a:rPr lang="en-US" sz="2000" dirty="0" smtClean="0"/>
              <a:t> </a:t>
            </a:r>
            <a:r>
              <a:rPr lang="en-US" sz="2000" b="1" dirty="0" smtClean="0"/>
              <a:t>class</a:t>
            </a:r>
            <a:r>
              <a:rPr lang="en-US" sz="2000" dirty="0" smtClean="0"/>
              <a:t> </a:t>
            </a:r>
            <a:r>
              <a:rPr lang="en-US" sz="2000" dirty="0" err="1" smtClean="0"/>
              <a:t>StringGetCharsExample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{  </a:t>
            </a:r>
          </a:p>
          <a:p>
            <a:pPr>
              <a:buNone/>
            </a:pPr>
            <a:r>
              <a:rPr lang="en-US" sz="2000" b="1" dirty="0" smtClean="0"/>
              <a:t>		public</a:t>
            </a:r>
            <a:r>
              <a:rPr lang="en-US" sz="2000" dirty="0" smtClean="0"/>
              <a:t> </a:t>
            </a:r>
            <a:r>
              <a:rPr lang="en-US" sz="2000" b="1" dirty="0" smtClean="0"/>
              <a:t>static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main(String </a:t>
            </a:r>
            <a:r>
              <a:rPr lang="en-US" sz="2000" dirty="0" err="1" smtClean="0"/>
              <a:t>args</a:t>
            </a:r>
            <a:r>
              <a:rPr lang="en-US" sz="2000" dirty="0" smtClean="0"/>
              <a:t>[])	</a:t>
            </a:r>
          </a:p>
          <a:p>
            <a:pPr>
              <a:buNone/>
            </a:pPr>
            <a:r>
              <a:rPr lang="en-US" sz="2000" dirty="0" smtClean="0"/>
              <a:t>		{  </a:t>
            </a:r>
          </a:p>
          <a:p>
            <a:pPr>
              <a:buNone/>
            </a:pPr>
            <a:r>
              <a:rPr lang="en-US" sz="2000" dirty="0" smtClean="0"/>
              <a:t> 		String </a:t>
            </a:r>
            <a:r>
              <a:rPr lang="en-US" sz="2000" dirty="0" err="1" smtClean="0"/>
              <a:t>str</a:t>
            </a:r>
            <a:r>
              <a:rPr lang="en-US" sz="2000" dirty="0" smtClean="0"/>
              <a:t> = </a:t>
            </a:r>
            <a:r>
              <a:rPr lang="en-US" sz="2000" b="1" dirty="0" smtClean="0"/>
              <a:t>new</a:t>
            </a:r>
            <a:r>
              <a:rPr lang="en-US" sz="2000" dirty="0" smtClean="0"/>
              <a:t> String(" string </a:t>
            </a:r>
            <a:r>
              <a:rPr lang="en-US" sz="2000" dirty="0" err="1" smtClean="0"/>
              <a:t>getchar</a:t>
            </a:r>
            <a:r>
              <a:rPr lang="en-US" sz="2000" dirty="0" smtClean="0"/>
              <a:t> example is given");  </a:t>
            </a:r>
          </a:p>
          <a:p>
            <a:pPr>
              <a:buNone/>
            </a:pPr>
            <a:r>
              <a:rPr lang="en-US" sz="2000" dirty="0" smtClean="0"/>
              <a:t>      		</a:t>
            </a:r>
            <a:r>
              <a:rPr lang="en-US" sz="2000" b="1" dirty="0" smtClean="0"/>
              <a:t>char</a:t>
            </a:r>
            <a:r>
              <a:rPr lang="en-US" sz="2000" dirty="0" smtClean="0"/>
              <a:t>[] </a:t>
            </a:r>
            <a:r>
              <a:rPr lang="en-US" sz="2000" dirty="0" err="1" smtClean="0"/>
              <a:t>ch</a:t>
            </a:r>
            <a:r>
              <a:rPr lang="en-US" sz="2000" dirty="0" smtClean="0"/>
              <a:t> = </a:t>
            </a:r>
            <a:r>
              <a:rPr lang="en-US" sz="2000" b="1" dirty="0" smtClean="0"/>
              <a:t>new</a:t>
            </a:r>
            <a:r>
              <a:rPr lang="en-US" sz="2000" dirty="0" smtClean="0"/>
              <a:t> </a:t>
            </a:r>
            <a:r>
              <a:rPr lang="en-US" sz="2000" b="1" dirty="0" smtClean="0"/>
              <a:t>char</a:t>
            </a:r>
            <a:r>
              <a:rPr lang="en-US" sz="2000" dirty="0" smtClean="0"/>
              <a:t>[10];  </a:t>
            </a:r>
          </a:p>
          <a:p>
            <a:pPr>
              <a:buNone/>
            </a:pPr>
            <a:r>
              <a:rPr lang="en-US" sz="2000" dirty="0" smtClean="0"/>
              <a:t>      		</a:t>
            </a:r>
            <a:r>
              <a:rPr lang="en-US" sz="2000" b="1" dirty="0" smtClean="0"/>
              <a:t>try</a:t>
            </a:r>
          </a:p>
          <a:p>
            <a:pPr lvl="2">
              <a:buNone/>
            </a:pPr>
            <a:r>
              <a:rPr lang="en-US" sz="2000" dirty="0" smtClean="0"/>
              <a:t>{  </a:t>
            </a:r>
          </a:p>
          <a:p>
            <a:pPr>
              <a:buNone/>
            </a:pPr>
            <a:r>
              <a:rPr lang="en-US" sz="2000" dirty="0" smtClean="0"/>
              <a:t>         	</a:t>
            </a:r>
            <a:r>
              <a:rPr lang="en-US" sz="2000" dirty="0" err="1" smtClean="0"/>
              <a:t>str.getChars</a:t>
            </a:r>
            <a:r>
              <a:rPr lang="en-US" sz="2000" dirty="0" smtClean="0"/>
              <a:t>(6, 16, </a:t>
            </a:r>
            <a:r>
              <a:rPr lang="en-US" sz="2000" dirty="0" err="1" smtClean="0"/>
              <a:t>ch</a:t>
            </a:r>
            <a:r>
              <a:rPr lang="en-US" sz="2000" dirty="0" smtClean="0"/>
              <a:t>, 0);  </a:t>
            </a:r>
          </a:p>
          <a:p>
            <a:pPr>
              <a:buNone/>
            </a:pPr>
            <a:r>
              <a:rPr lang="en-US" sz="2000" dirty="0" smtClean="0"/>
              <a:t>         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ch</a:t>
            </a:r>
            <a:r>
              <a:rPr lang="en-US" sz="2000" dirty="0" smtClean="0"/>
              <a:t>);  </a:t>
            </a:r>
          </a:p>
          <a:p>
            <a:pPr>
              <a:buNone/>
            </a:pPr>
            <a:r>
              <a:rPr lang="en-US" sz="2000" dirty="0" smtClean="0"/>
              <a:t>      	}</a:t>
            </a:r>
          </a:p>
          <a:p>
            <a:pPr>
              <a:buNone/>
            </a:pPr>
            <a:r>
              <a:rPr lang="en-US" sz="2000" b="1" dirty="0" smtClean="0"/>
              <a:t>		catch</a:t>
            </a:r>
            <a:r>
              <a:rPr lang="en-US" sz="2000" dirty="0" smtClean="0"/>
              <a:t>(Exception ex)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{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(ex);}  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}  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charAt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Used to extract Characters at a specific index of string.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FF0000"/>
                </a:solidFill>
              </a:rPr>
              <a:t>java string </a:t>
            </a:r>
            <a:r>
              <a:rPr lang="en-US" sz="2400" b="1" dirty="0" err="1">
                <a:solidFill>
                  <a:srgbClr val="FF0000"/>
                </a:solidFill>
              </a:rPr>
              <a:t>charAt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 method returns </a:t>
            </a:r>
            <a:r>
              <a:rPr lang="en-US" sz="2400" i="1" dirty="0"/>
              <a:t>a char value at the given index number</a:t>
            </a:r>
            <a:r>
              <a:rPr lang="en-US" sz="2400" dirty="0"/>
              <a:t>. The index number starts from 0.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returns </a:t>
            </a:r>
            <a:r>
              <a:rPr lang="en-US" sz="2400" b="1" dirty="0" err="1">
                <a:solidFill>
                  <a:srgbClr val="FF0000"/>
                </a:solidFill>
              </a:rPr>
              <a:t>StringIndexOutOfBoundsException</a:t>
            </a:r>
            <a:r>
              <a:rPr lang="en-US" sz="2400" dirty="0"/>
              <a:t> if given index number is greater than this string or negative index number.</a:t>
            </a:r>
            <a:endParaRPr lang="en-US" sz="2400" b="1" dirty="0" smtClean="0"/>
          </a:p>
          <a:p>
            <a:pPr algn="just">
              <a:buFontTx/>
              <a:buNone/>
            </a:pPr>
            <a:endParaRPr lang="en-US" sz="2400" dirty="0" smtClean="0"/>
          </a:p>
          <a:p>
            <a:pPr algn="just"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public char </a:t>
            </a:r>
            <a:r>
              <a:rPr lang="en-US" sz="2400" b="1" dirty="0" err="1" smtClean="0">
                <a:solidFill>
                  <a:srgbClr val="C00000"/>
                </a:solidFill>
              </a:rPr>
              <a:t>charAt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 index) </a:t>
            </a:r>
          </a:p>
          <a:p>
            <a:pPr lvl="1" algn="just"/>
            <a:r>
              <a:rPr lang="en-US" sz="2400" dirty="0" smtClean="0"/>
              <a:t>Returns the character at the specified index. An index ranges from 0 to length() - 1. The first character of the sequence is at index 0, the next at index 1, and so on, as for array indexing.</a:t>
            </a:r>
          </a:p>
          <a:p>
            <a:pPr lvl="1" algn="just">
              <a:buFontTx/>
              <a:buNone/>
            </a:pPr>
            <a:r>
              <a:rPr lang="en-US" sz="3200" dirty="0" smtClean="0"/>
              <a:t>	</a:t>
            </a:r>
            <a:r>
              <a:rPr lang="en-US" sz="2000" dirty="0" smtClean="0">
                <a:latin typeface="Courier New" pitchFamily="49" charset="0"/>
              </a:rPr>
              <a:t>char </a:t>
            </a:r>
            <a:r>
              <a:rPr lang="en-US" sz="2000" dirty="0" err="1" smtClean="0">
                <a:latin typeface="Courier New" pitchFamily="49" charset="0"/>
              </a:rPr>
              <a:t>ch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lvl="1" algn="just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ch</a:t>
            </a:r>
            <a:r>
              <a:rPr lang="en-US" sz="2000" dirty="0" smtClean="0">
                <a:latin typeface="Courier New" pitchFamily="49" charset="0"/>
              </a:rPr>
              <a:t> = “</a:t>
            </a:r>
            <a:r>
              <a:rPr lang="en-US" sz="2000" dirty="0" err="1" smtClean="0">
                <a:latin typeface="Courier New" pitchFamily="49" charset="0"/>
              </a:rPr>
              <a:t>abc</a:t>
            </a:r>
            <a:r>
              <a:rPr lang="en-US" sz="2000" dirty="0" smtClean="0">
                <a:latin typeface="Courier New" pitchFamily="49" charset="0"/>
              </a:rPr>
              <a:t>”.</a:t>
            </a:r>
            <a:r>
              <a:rPr lang="en-US" sz="2000" dirty="0" err="1" smtClean="0">
                <a:latin typeface="Courier New" pitchFamily="49" charset="0"/>
              </a:rPr>
              <a:t>charAt</a:t>
            </a:r>
            <a:r>
              <a:rPr lang="en-US" sz="2000" dirty="0" smtClean="0">
                <a:latin typeface="Courier New" pitchFamily="49" charset="0"/>
              </a:rPr>
              <a:t>(1); // </a:t>
            </a:r>
            <a:r>
              <a:rPr lang="en-US" sz="2000" dirty="0" err="1" smtClean="0">
                <a:latin typeface="Courier New" pitchFamily="49" charset="0"/>
              </a:rPr>
              <a:t>ch</a:t>
            </a:r>
            <a:r>
              <a:rPr lang="en-US" sz="2000" dirty="0" smtClean="0">
                <a:latin typeface="Courier New" pitchFamily="49" charset="0"/>
              </a:rPr>
              <a:t> = “b”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>
                <a:solidFill>
                  <a:srgbClr val="FF0000"/>
                </a:solidFill>
              </a:rPr>
              <a:t>java string substring()</a:t>
            </a:r>
            <a:r>
              <a:rPr lang="en-US" dirty="0"/>
              <a:t> method returns a part of the string.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pass begin index and end index number position in the java substring method where </a:t>
            </a:r>
            <a:r>
              <a:rPr lang="en-US" dirty="0">
                <a:solidFill>
                  <a:srgbClr val="FF0000"/>
                </a:solidFill>
              </a:rPr>
              <a:t>start index is inclusive and end index is exclusive.</a:t>
            </a:r>
            <a:r>
              <a:rPr lang="en-US" dirty="0"/>
              <a:t> In other words, start index starts from 0 whereas end index starts from 1.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two types of substring methods in java string.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 String </a:t>
            </a:r>
            <a:r>
              <a:rPr lang="en-US" dirty="0" smtClean="0"/>
              <a:t>substring(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startIndex</a:t>
            </a:r>
            <a:r>
              <a:rPr lang="en-US" dirty="0" smtClean="0"/>
              <a:t>) </a:t>
            </a: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public</a:t>
            </a:r>
            <a:r>
              <a:rPr lang="en-US" dirty="0"/>
              <a:t> String substring(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startIndex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                       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endIndex</a:t>
            </a:r>
            <a:r>
              <a:rPr lang="en-US" dirty="0"/>
              <a:t>)</a:t>
            </a:r>
            <a:r>
              <a:rPr lang="en-US" dirty="0">
                <a:solidFill>
                  <a:srgbClr val="C00000"/>
                </a:solidFill>
              </a:rPr>
              <a:t>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SubstringExample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 smtClean="0"/>
              <a:t>	String</a:t>
            </a:r>
            <a:r>
              <a:rPr lang="en-US" dirty="0"/>
              <a:t> s1</a:t>
            </a:r>
            <a:r>
              <a:rPr lang="en-US" dirty="0" smtClean="0"/>
              <a:t>=“Warehouse";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(s1.substring(2,4));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(s1.substring(2));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Comparison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We can compare string in java on the basis of content and reference.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used in </a:t>
            </a:r>
            <a:endParaRPr lang="en-US" dirty="0" smtClean="0"/>
          </a:p>
          <a:p>
            <a:pPr lvl="1" algn="just"/>
            <a:r>
              <a:rPr lang="en-US" b="1" dirty="0" smtClean="0">
                <a:solidFill>
                  <a:srgbClr val="C00000"/>
                </a:solidFill>
              </a:rPr>
              <a:t>authentication</a:t>
            </a:r>
            <a:r>
              <a:rPr lang="en-US" dirty="0"/>
              <a:t> (by equals() method), </a:t>
            </a:r>
            <a:endParaRPr lang="en-US" dirty="0" smtClean="0"/>
          </a:p>
          <a:p>
            <a:pPr lvl="1" algn="just"/>
            <a:r>
              <a:rPr lang="en-US" b="1" dirty="0" smtClean="0">
                <a:solidFill>
                  <a:srgbClr val="C00000"/>
                </a:solidFill>
              </a:rPr>
              <a:t>sorting</a:t>
            </a:r>
            <a:r>
              <a:rPr lang="en-US" dirty="0"/>
              <a:t> (by </a:t>
            </a:r>
            <a:r>
              <a:rPr lang="en-US" dirty="0" err="1"/>
              <a:t>compareTo</a:t>
            </a:r>
            <a:r>
              <a:rPr lang="en-US" dirty="0"/>
              <a:t>() method), </a:t>
            </a:r>
            <a:endParaRPr lang="en-US" dirty="0" smtClean="0"/>
          </a:p>
          <a:p>
            <a:pPr lvl="1" algn="just"/>
            <a:r>
              <a:rPr lang="en-US" b="1" dirty="0" smtClean="0">
                <a:solidFill>
                  <a:srgbClr val="C00000"/>
                </a:solidFill>
              </a:rPr>
              <a:t>reference </a:t>
            </a:r>
            <a:r>
              <a:rPr lang="en-US" b="1" dirty="0">
                <a:solidFill>
                  <a:srgbClr val="C00000"/>
                </a:solidFill>
              </a:rPr>
              <a:t>matching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(by == operator) etc.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three ways to compare string in </a:t>
            </a:r>
            <a:r>
              <a:rPr lang="en-US" dirty="0" smtClean="0"/>
              <a:t>java:</a:t>
            </a:r>
          </a:p>
          <a:p>
            <a:pPr lvl="1" algn="just"/>
            <a:r>
              <a:rPr lang="en-US" b="1" dirty="0" smtClean="0">
                <a:solidFill>
                  <a:srgbClr val="C00000"/>
                </a:solidFill>
              </a:rPr>
              <a:t>By </a:t>
            </a:r>
            <a:r>
              <a:rPr lang="en-US" b="1" dirty="0">
                <a:solidFill>
                  <a:srgbClr val="C00000"/>
                </a:solidFill>
              </a:rPr>
              <a:t>equals() </a:t>
            </a:r>
            <a:r>
              <a:rPr lang="en-US" b="1" dirty="0" smtClean="0">
                <a:solidFill>
                  <a:srgbClr val="C00000"/>
                </a:solidFill>
              </a:rPr>
              <a:t>method</a:t>
            </a:r>
          </a:p>
          <a:p>
            <a:pPr lvl="1" algn="just"/>
            <a:r>
              <a:rPr lang="en-US" b="1" dirty="0" smtClean="0">
                <a:solidFill>
                  <a:srgbClr val="C00000"/>
                </a:solidFill>
              </a:rPr>
              <a:t>By </a:t>
            </a:r>
            <a:r>
              <a:rPr lang="en-US" b="1" dirty="0">
                <a:solidFill>
                  <a:srgbClr val="C00000"/>
                </a:solidFill>
              </a:rPr>
              <a:t>= = </a:t>
            </a:r>
            <a:r>
              <a:rPr lang="en-US" b="1" dirty="0" smtClean="0">
                <a:solidFill>
                  <a:srgbClr val="C00000"/>
                </a:solidFill>
              </a:rPr>
              <a:t>operator</a:t>
            </a:r>
          </a:p>
          <a:p>
            <a:pPr lvl="1" algn="just"/>
            <a:r>
              <a:rPr lang="en-US" b="1" dirty="0" smtClean="0">
                <a:solidFill>
                  <a:srgbClr val="C00000"/>
                </a:solidFill>
              </a:rPr>
              <a:t>By </a:t>
            </a:r>
            <a:r>
              <a:rPr lang="en-US" b="1" dirty="0" err="1">
                <a:solidFill>
                  <a:srgbClr val="C00000"/>
                </a:solidFill>
              </a:rPr>
              <a:t>compareTo</a:t>
            </a:r>
            <a:r>
              <a:rPr lang="en-US" b="1" dirty="0">
                <a:solidFill>
                  <a:srgbClr val="C00000"/>
                </a:solidFill>
              </a:rPr>
              <a:t>() method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Equals()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String equals()</a:t>
            </a:r>
            <a:r>
              <a:rPr lang="en-US" dirty="0"/>
              <a:t> method compares the original content of the string. It compares values of string for equality. String class provides two methods: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 err="1">
                <a:solidFill>
                  <a:srgbClr val="C00000"/>
                </a:solidFill>
              </a:rPr>
              <a:t>boolean</a:t>
            </a:r>
            <a:r>
              <a:rPr lang="en-US" b="1" dirty="0">
                <a:solidFill>
                  <a:srgbClr val="C00000"/>
                </a:solidFill>
              </a:rPr>
              <a:t> equals(Object another)</a:t>
            </a:r>
            <a:r>
              <a:rPr lang="en-US" dirty="0"/>
              <a:t> compares this string to the specified object.</a:t>
            </a:r>
          </a:p>
          <a:p>
            <a:pPr algn="just"/>
            <a:endParaRPr lang="en-US" b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 err="1">
                <a:solidFill>
                  <a:srgbClr val="C00000"/>
                </a:solidFill>
              </a:rPr>
              <a:t>boolean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equalsIgnoreCase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(String another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 compares this String to another string, ignoring case.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class</a:t>
            </a:r>
            <a:r>
              <a:rPr lang="en-US" sz="2400" dirty="0"/>
              <a:t> </a:t>
            </a:r>
            <a:r>
              <a:rPr lang="en-US" sz="2400" dirty="0" err="1" smtClean="0"/>
              <a:t>Stringcomp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 </a:t>
            </a:r>
            <a:r>
              <a:rPr lang="en-US" sz="2400" dirty="0" smtClean="0"/>
              <a:t>	</a:t>
            </a:r>
            <a:r>
              <a:rPr lang="en-US" sz="2400" b="1" dirty="0" smtClean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 smtClean="0"/>
              <a:t>[])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   </a:t>
            </a:r>
            <a:r>
              <a:rPr lang="en-US" sz="2400" dirty="0" smtClean="0"/>
              <a:t>	String</a:t>
            </a:r>
            <a:r>
              <a:rPr lang="en-US" sz="2400" dirty="0"/>
              <a:t> s1</a:t>
            </a:r>
            <a:r>
              <a:rPr lang="en-US" sz="2400" dirty="0" smtClean="0"/>
              <a:t>=“</a:t>
            </a:r>
            <a:r>
              <a:rPr lang="en-US" sz="2400" dirty="0" err="1" smtClean="0"/>
              <a:t>Rohini</a:t>
            </a:r>
            <a:r>
              <a:rPr lang="en-US" sz="2400" dirty="0" smtClean="0"/>
              <a:t>";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   </a:t>
            </a:r>
            <a:r>
              <a:rPr lang="en-US" sz="2400" dirty="0" smtClean="0"/>
              <a:t>	String</a:t>
            </a:r>
            <a:r>
              <a:rPr lang="en-US" sz="2400" dirty="0"/>
              <a:t> s2</a:t>
            </a:r>
            <a:r>
              <a:rPr lang="en-US" sz="2400" dirty="0" smtClean="0"/>
              <a:t>=“</a:t>
            </a:r>
            <a:r>
              <a:rPr lang="en-US" sz="2400" dirty="0" err="1" smtClean="0"/>
              <a:t>Meera</a:t>
            </a:r>
            <a:r>
              <a:rPr lang="en-US" sz="2400" dirty="0" smtClean="0"/>
              <a:t>";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   </a:t>
            </a:r>
            <a:r>
              <a:rPr lang="en-US" sz="2400" dirty="0" smtClean="0"/>
              <a:t>	String</a:t>
            </a:r>
            <a:r>
              <a:rPr lang="en-US" sz="2400" dirty="0"/>
              <a:t> s3=</a:t>
            </a:r>
            <a:r>
              <a:rPr lang="en-US" sz="2400" b="1" dirty="0"/>
              <a:t>new</a:t>
            </a:r>
            <a:r>
              <a:rPr lang="en-US" sz="2400" dirty="0"/>
              <a:t> String</a:t>
            </a:r>
            <a:r>
              <a:rPr lang="en-US" sz="2400" dirty="0" smtClean="0"/>
              <a:t>(“</a:t>
            </a:r>
            <a:r>
              <a:rPr lang="en-US" sz="2400" dirty="0" err="1" smtClean="0"/>
              <a:t>Rohini</a:t>
            </a:r>
            <a:r>
              <a:rPr lang="en-US" sz="2400" dirty="0" smtClean="0"/>
              <a:t>");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   </a:t>
            </a:r>
            <a:r>
              <a:rPr lang="en-US" sz="2400" dirty="0" smtClean="0"/>
              <a:t>	String</a:t>
            </a:r>
            <a:r>
              <a:rPr lang="en-US" sz="2400" dirty="0"/>
              <a:t> s4</a:t>
            </a:r>
            <a:r>
              <a:rPr lang="en-US" sz="2400" dirty="0" smtClean="0"/>
              <a:t>=“ROHINI";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   </a:t>
            </a: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(s1.equals(s2));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   </a:t>
            </a: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(s1.equals(s3));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   </a:t>
            </a: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(s1.equals(s4));</a:t>
            </a:r>
            <a:r>
              <a:rPr lang="en-US" sz="2400" dirty="0"/>
              <a:t> 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(s1.equalsIgnoreCase(s4));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 </a:t>
            </a:r>
            <a:r>
              <a:rPr lang="en-US" sz="2400" dirty="0" smtClean="0"/>
              <a:t>	}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of String </a:t>
            </a:r>
          </a:p>
          <a:p>
            <a:r>
              <a:rPr lang="en-US" dirty="0" smtClean="0"/>
              <a:t>Creation of String</a:t>
            </a:r>
          </a:p>
          <a:p>
            <a:r>
              <a:rPr lang="en-US" dirty="0" smtClean="0"/>
              <a:t>String Length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Changing case</a:t>
            </a:r>
          </a:p>
          <a:p>
            <a:r>
              <a:rPr lang="en-US" dirty="0" smtClean="0"/>
              <a:t>Character Extraction</a:t>
            </a:r>
          </a:p>
          <a:p>
            <a:r>
              <a:rPr lang="en-US" dirty="0" smtClean="0"/>
              <a:t>String Comparison</a:t>
            </a:r>
          </a:p>
          <a:p>
            <a:r>
              <a:rPr lang="en-US" dirty="0" err="1" smtClean="0"/>
              <a:t>StringBuffer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Using ==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The = = operator compares references not </a:t>
            </a:r>
            <a:r>
              <a:rPr lang="en-US" dirty="0" smtClean="0">
                <a:solidFill>
                  <a:srgbClr val="C00000"/>
                </a:solidFill>
              </a:rPr>
              <a:t>values.</a:t>
            </a:r>
          </a:p>
          <a:p>
            <a:endParaRPr lang="en-US" dirty="0" smtClean="0"/>
          </a:p>
          <a:p>
            <a:r>
              <a:rPr lang="en-US" dirty="0" smtClean="0"/>
              <a:t>Ex: 		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dirty="0" smtClean="0"/>
              <a:t>String</a:t>
            </a:r>
            <a:r>
              <a:rPr lang="en-US" dirty="0"/>
              <a:t> s1</a:t>
            </a:r>
            <a:r>
              <a:rPr lang="en-US" dirty="0" smtClean="0"/>
              <a:t>=“Hello";</a:t>
            </a:r>
            <a:r>
              <a:rPr lang="en-US" dirty="0"/>
              <a:t>  </a:t>
            </a:r>
            <a:endParaRPr lang="en-US" dirty="0" smtClean="0"/>
          </a:p>
          <a:p>
            <a:pPr lvl="1" algn="just">
              <a:lnSpc>
                <a:spcPct val="120000"/>
              </a:lnSpc>
              <a:buNone/>
            </a:pPr>
            <a:r>
              <a:rPr lang="en-US" dirty="0" smtClean="0"/>
              <a:t>String</a:t>
            </a:r>
            <a:r>
              <a:rPr lang="en-US" dirty="0"/>
              <a:t> s2</a:t>
            </a:r>
            <a:r>
              <a:rPr lang="en-US" dirty="0" smtClean="0"/>
              <a:t>=“Hello";</a:t>
            </a:r>
            <a:r>
              <a:rPr lang="en-US" dirty="0"/>
              <a:t>  </a:t>
            </a:r>
            <a:endParaRPr lang="en-US" dirty="0" smtClean="0"/>
          </a:p>
          <a:p>
            <a:pPr lvl="1" algn="just">
              <a:lnSpc>
                <a:spcPct val="120000"/>
              </a:lnSpc>
              <a:buNone/>
            </a:pPr>
            <a:r>
              <a:rPr lang="en-US" dirty="0" smtClean="0"/>
              <a:t>String</a:t>
            </a:r>
            <a:r>
              <a:rPr lang="en-US" dirty="0"/>
              <a:t> s3=</a:t>
            </a:r>
            <a:r>
              <a:rPr lang="en-US" b="1" dirty="0"/>
              <a:t>new</a:t>
            </a:r>
            <a:r>
              <a:rPr lang="en-US" dirty="0"/>
              <a:t> String</a:t>
            </a:r>
            <a:r>
              <a:rPr lang="en-US" dirty="0" smtClean="0"/>
              <a:t>(“Hello");</a:t>
            </a:r>
            <a:r>
              <a:rPr lang="en-US" dirty="0"/>
              <a:t>  </a:t>
            </a:r>
            <a:endParaRPr lang="en-US" dirty="0" smtClean="0"/>
          </a:p>
          <a:p>
            <a:pPr lvl="1" algn="just">
              <a:lnSpc>
                <a:spcPct val="120000"/>
              </a:lnSpc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(s1</a:t>
            </a:r>
            <a:r>
              <a:rPr lang="en-US" dirty="0"/>
              <a:t>==s2</a:t>
            </a:r>
            <a:r>
              <a:rPr lang="en-US" dirty="0" smtClean="0"/>
              <a:t>);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dirty="0" smtClean="0"/>
              <a:t>//</a:t>
            </a:r>
            <a:r>
              <a:rPr lang="en-US" dirty="0"/>
              <a:t>true (because both refer to same instance)  </a:t>
            </a:r>
            <a:endParaRPr lang="en-US" dirty="0" smtClean="0"/>
          </a:p>
          <a:p>
            <a:pPr lvl="1" algn="just">
              <a:lnSpc>
                <a:spcPct val="120000"/>
              </a:lnSpc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(s1</a:t>
            </a:r>
            <a:r>
              <a:rPr lang="en-US" dirty="0"/>
              <a:t>==s3</a:t>
            </a:r>
            <a:r>
              <a:rPr lang="en-US" dirty="0" smtClean="0"/>
              <a:t>);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dirty="0" smtClean="0"/>
              <a:t>//</a:t>
            </a:r>
            <a:r>
              <a:rPr lang="en-US" dirty="0"/>
              <a:t>false(because s3 refers to instance created in </a:t>
            </a:r>
            <a:r>
              <a:rPr lang="en-US" dirty="0" err="1"/>
              <a:t>nonpool</a:t>
            </a:r>
            <a:r>
              <a:rPr lang="en-US" dirty="0"/>
              <a:t>)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compareTo</a:t>
            </a:r>
            <a:r>
              <a:rPr lang="en-US" b="1" dirty="0" smtClean="0"/>
              <a:t>()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String </a:t>
            </a:r>
            <a:r>
              <a:rPr lang="en-US" b="1" dirty="0" err="1">
                <a:solidFill>
                  <a:srgbClr val="FF0000"/>
                </a:solidFill>
              </a:rPr>
              <a:t>compareTo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rgbClr val="C00000"/>
                </a:solidFill>
              </a:rPr>
              <a:t>compares values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</a:rPr>
              <a:t>returns an integer value</a:t>
            </a:r>
            <a:r>
              <a:rPr lang="en-US" dirty="0"/>
              <a:t> that describes </a:t>
            </a:r>
            <a:r>
              <a:rPr lang="en-US" b="1" dirty="0">
                <a:solidFill>
                  <a:srgbClr val="C00000"/>
                </a:solidFill>
              </a:rPr>
              <a:t>if first string is less than, equal to or greater than second string.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s1 and s2 are two string variables. </a:t>
            </a:r>
            <a:r>
              <a:rPr lang="en-US" dirty="0" smtClean="0"/>
              <a:t>If:</a:t>
            </a:r>
          </a:p>
          <a:p>
            <a:pPr lvl="1" algn="just"/>
            <a:r>
              <a:rPr lang="en-US" b="1" dirty="0" smtClean="0"/>
              <a:t> s1 </a:t>
            </a:r>
            <a:r>
              <a:rPr lang="en-US" b="1" dirty="0"/>
              <a:t>== s2</a:t>
            </a:r>
            <a:r>
              <a:rPr lang="en-US" dirty="0"/>
              <a:t> </a:t>
            </a:r>
            <a:r>
              <a:rPr lang="en-US" dirty="0" smtClean="0"/>
              <a:t>: 0</a:t>
            </a:r>
          </a:p>
          <a:p>
            <a:pPr lvl="1" algn="just"/>
            <a:r>
              <a:rPr lang="en-US" b="1" dirty="0" smtClean="0"/>
              <a:t> s1 </a:t>
            </a:r>
            <a:r>
              <a:rPr lang="en-US" b="1" dirty="0"/>
              <a:t>&gt; s2 </a:t>
            </a:r>
            <a:r>
              <a:rPr lang="en-US" dirty="0"/>
              <a:t>  </a:t>
            </a:r>
            <a:r>
              <a:rPr lang="en-US" dirty="0" smtClean="0"/>
              <a:t>: positive value</a:t>
            </a:r>
          </a:p>
          <a:p>
            <a:pPr lvl="1" algn="just"/>
            <a:r>
              <a:rPr lang="en-US" b="1" dirty="0" smtClean="0"/>
              <a:t> s1 </a:t>
            </a:r>
            <a:r>
              <a:rPr lang="en-US" b="1" dirty="0"/>
              <a:t>&lt; s2 </a:t>
            </a:r>
            <a:r>
              <a:rPr lang="en-US" dirty="0"/>
              <a:t>  </a:t>
            </a:r>
            <a:r>
              <a:rPr lang="en-US" dirty="0" smtClean="0"/>
              <a:t>: negative </a:t>
            </a:r>
            <a:r>
              <a:rPr lang="en-US" dirty="0"/>
              <a:t>value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Stringcomp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</a:t>
            </a:r>
            <a:r>
              <a:rPr lang="en-US" dirty="0" smtClean="0"/>
              <a:t>	String</a:t>
            </a:r>
            <a:r>
              <a:rPr lang="en-US" dirty="0"/>
              <a:t> s1</a:t>
            </a:r>
            <a:r>
              <a:rPr lang="en-US" dirty="0" smtClean="0"/>
              <a:t>=“Japan";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</a:t>
            </a:r>
            <a:r>
              <a:rPr lang="en-US" dirty="0" smtClean="0"/>
              <a:t>	String</a:t>
            </a:r>
            <a:r>
              <a:rPr lang="en-US" dirty="0"/>
              <a:t> s2</a:t>
            </a:r>
            <a:r>
              <a:rPr lang="en-US" dirty="0" smtClean="0"/>
              <a:t>=“Japan";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</a:t>
            </a:r>
            <a:r>
              <a:rPr lang="en-US" dirty="0" smtClean="0"/>
              <a:t>	String</a:t>
            </a:r>
            <a:r>
              <a:rPr lang="en-US" dirty="0"/>
              <a:t> s3</a:t>
            </a:r>
            <a:r>
              <a:rPr lang="en-US" dirty="0" smtClean="0"/>
              <a:t>=“Pakistan";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(s1.compareTo(s2)); 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(s1.compareTo(s3)); </a:t>
            </a:r>
            <a:endParaRPr lang="en-US" dirty="0"/>
          </a:p>
          <a:p>
            <a:pPr>
              <a:buNone/>
            </a:pPr>
            <a:r>
              <a:rPr lang="en-US" dirty="0"/>
              <a:t>   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(s3.compareTo(s1)); 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Introduction of String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Java string is a sequence of characters.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They are objects of type String.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Once a String object is created it cannot be changed. Strings are </a:t>
            </a:r>
            <a:r>
              <a:rPr lang="en-US" b="1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get </a:t>
            </a:r>
            <a:r>
              <a:rPr lang="en-US" b="1" dirty="0" smtClean="0">
                <a:solidFill>
                  <a:srgbClr val="FF0000"/>
                </a:solidFill>
              </a:rPr>
              <a:t>changeable strings</a:t>
            </a:r>
            <a:r>
              <a:rPr lang="en-US" dirty="0" smtClean="0"/>
              <a:t> use the class called </a:t>
            </a:r>
            <a:r>
              <a:rPr lang="en-US" b="1" dirty="0" err="1" smtClean="0">
                <a:solidFill>
                  <a:srgbClr val="FF0000"/>
                </a:solidFill>
              </a:rPr>
              <a:t>StringBuffer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String and </a:t>
            </a:r>
            <a:r>
              <a:rPr lang="en-US" dirty="0" err="1" smtClean="0"/>
              <a:t>StringBuffer</a:t>
            </a:r>
            <a:r>
              <a:rPr lang="en-US" dirty="0" smtClean="0"/>
              <a:t> classes are declared final, so there cannot be subclasses of these classes.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Creation of String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Two ways to create strings: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Using String </a:t>
            </a:r>
          </a:p>
          <a:p>
            <a:pPr lvl="2"/>
            <a:r>
              <a:rPr lang="en-US" dirty="0" smtClean="0"/>
              <a:t>Ex: String s1=“Welcome”;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Using new keyword</a:t>
            </a:r>
          </a:p>
          <a:p>
            <a:pPr lvl="2"/>
            <a:r>
              <a:rPr lang="en-US" dirty="0" smtClean="0"/>
              <a:t>Ex: String s1=new String(“Welcome”);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sz="2000" dirty="0" smtClean="0">
                <a:latin typeface="Courier New" pitchFamily="49" charset="0"/>
              </a:rPr>
              <a:t>String </a:t>
            </a:r>
            <a:r>
              <a:rPr lang="en-US" sz="2000" dirty="0" err="1" smtClean="0">
                <a:latin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</a:rPr>
              <a:t> = "</a:t>
            </a:r>
            <a:r>
              <a:rPr lang="en-US" sz="2000" dirty="0" err="1" smtClean="0">
                <a:latin typeface="Courier New" pitchFamily="49" charset="0"/>
              </a:rPr>
              <a:t>abc</a:t>
            </a:r>
            <a:r>
              <a:rPr lang="en-US" sz="2000" dirty="0" smtClean="0">
                <a:latin typeface="Courier New" pitchFamily="49" charset="0"/>
              </a:rPr>
              <a:t>";</a:t>
            </a:r>
            <a:r>
              <a:rPr lang="en-US" sz="2400" dirty="0" smtClean="0"/>
              <a:t> is equivalent to: 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char data[] = {'a', 'b', 'c'}; 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String </a:t>
            </a:r>
            <a:r>
              <a:rPr lang="en-US" sz="2000" dirty="0" err="1" smtClean="0">
                <a:latin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</a:rPr>
              <a:t> = new String(data);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java String is immutable</a:t>
            </a:r>
            <a:r>
              <a:rPr lang="en-US" dirty="0"/>
              <a:t> i.e. </a:t>
            </a:r>
            <a:r>
              <a:rPr lang="en-US" dirty="0">
                <a:solidFill>
                  <a:srgbClr val="FF0000"/>
                </a:solidFill>
              </a:rPr>
              <a:t>it cannot be changed.</a:t>
            </a:r>
            <a:r>
              <a:rPr lang="en-US" dirty="0"/>
              <a:t> Whenever we change any string, a new instance is created.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mutable string, you can use </a:t>
            </a:r>
            <a:r>
              <a:rPr lang="en-US" dirty="0" err="1">
                <a:solidFill>
                  <a:srgbClr val="FF0000"/>
                </a:solidFill>
              </a:rPr>
              <a:t>StringBuffer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classes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Java </a:t>
            </a:r>
            <a:r>
              <a:rPr lang="en-US" b="1" dirty="0"/>
              <a:t>String</a:t>
            </a:r>
            <a:r>
              <a:rPr lang="en-US" dirty="0"/>
              <a:t> class provides a lot of methods to perform operations on string such as compare(), </a:t>
            </a:r>
            <a:r>
              <a:rPr lang="en-US" dirty="0" err="1"/>
              <a:t>concat</a:t>
            </a:r>
            <a:r>
              <a:rPr lang="en-US" dirty="0"/>
              <a:t>(), equals(), split(), length(), replace(), </a:t>
            </a:r>
            <a:r>
              <a:rPr lang="en-US" dirty="0" err="1"/>
              <a:t>compareTo</a:t>
            </a:r>
            <a:r>
              <a:rPr lang="en-US" dirty="0"/>
              <a:t>(), intern(), substring() etc.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java.lang.String</a:t>
            </a:r>
            <a:r>
              <a:rPr lang="en-US" dirty="0"/>
              <a:t> class </a:t>
            </a:r>
            <a:r>
              <a:rPr lang="en-US" dirty="0" smtClean="0"/>
              <a:t>is used for String.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Length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>
                <a:solidFill>
                  <a:srgbClr val="FF0000"/>
                </a:solidFill>
              </a:rPr>
              <a:t>java string length()</a:t>
            </a:r>
            <a:r>
              <a:rPr lang="en-US" sz="2400" dirty="0"/>
              <a:t> </a:t>
            </a:r>
            <a:r>
              <a:rPr lang="en-US" sz="2400" dirty="0" smtClean="0"/>
              <a:t>method used for </a:t>
            </a:r>
            <a:r>
              <a:rPr lang="en-US" sz="2400" dirty="0"/>
              <a:t>length of the string. It returns count of total number of characters.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length()</a:t>
            </a:r>
            <a:r>
              <a:rPr lang="en-US" sz="2400" dirty="0" smtClean="0"/>
              <a:t> method returns the length of the string. </a:t>
            </a:r>
          </a:p>
          <a:p>
            <a:pPr algn="just">
              <a:buNone/>
            </a:pPr>
            <a:endParaRPr lang="en-US" sz="2400" dirty="0" smtClean="0"/>
          </a:p>
          <a:p>
            <a:pPr lvl="1" algn="just">
              <a:buNone/>
            </a:pPr>
            <a:r>
              <a:rPr lang="en-US" sz="2000" b="1" dirty="0" smtClean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 smtClean="0"/>
              <a:t>LengthExample</a:t>
            </a:r>
            <a:endParaRPr lang="en-US" sz="2000" dirty="0" smtClean="0"/>
          </a:p>
          <a:p>
            <a:pPr lvl="1" algn="just">
              <a:buNone/>
            </a:pPr>
            <a:r>
              <a:rPr lang="en-US" sz="2000" dirty="0" smtClean="0"/>
              <a:t>{</a:t>
            </a:r>
            <a:r>
              <a:rPr lang="en-US" sz="2000" dirty="0"/>
              <a:t>  </a:t>
            </a:r>
          </a:p>
          <a:p>
            <a:pPr lvl="1" algn="just">
              <a:buNone/>
            </a:pPr>
            <a:r>
              <a:rPr lang="en-US" sz="2000" b="1" dirty="0" smtClean="0"/>
              <a:t>	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 smtClean="0"/>
              <a:t>[])</a:t>
            </a:r>
          </a:p>
          <a:p>
            <a:pPr lvl="1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r>
              <a:rPr lang="en-US" sz="2000" dirty="0"/>
              <a:t>  </a:t>
            </a:r>
          </a:p>
          <a:p>
            <a:pPr lvl="1" algn="just">
              <a:buNone/>
            </a:pPr>
            <a:r>
              <a:rPr lang="en-US" sz="2000" dirty="0" smtClean="0"/>
              <a:t>	String</a:t>
            </a:r>
            <a:r>
              <a:rPr lang="en-US" sz="2000" dirty="0"/>
              <a:t> s1</a:t>
            </a:r>
            <a:r>
              <a:rPr lang="en-US" sz="2000" dirty="0" smtClean="0"/>
              <a:t>=“Hello";</a:t>
            </a:r>
            <a:r>
              <a:rPr lang="en-US" sz="2000" dirty="0"/>
              <a:t>  </a:t>
            </a:r>
          </a:p>
          <a:p>
            <a:pPr lvl="1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("string length is: </a:t>
            </a:r>
            <a:r>
              <a:rPr lang="en-US" sz="2000" dirty="0" smtClean="0"/>
              <a:t>"+ </a:t>
            </a:r>
            <a:r>
              <a:rPr lang="en-US" sz="2000" b="1" dirty="0" smtClean="0">
                <a:solidFill>
                  <a:srgbClr val="FF0000"/>
                </a:solidFill>
              </a:rPr>
              <a:t>s1.length()</a:t>
            </a:r>
            <a:r>
              <a:rPr lang="en-US" sz="2000" dirty="0" smtClean="0"/>
              <a:t>);</a:t>
            </a:r>
          </a:p>
          <a:p>
            <a:pPr lvl="1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//</a:t>
            </a:r>
            <a:r>
              <a:rPr lang="en-US" sz="2000" dirty="0"/>
              <a:t>5 is the length of </a:t>
            </a:r>
            <a:r>
              <a:rPr lang="en-US" sz="2000" dirty="0" smtClean="0"/>
              <a:t>Hello</a:t>
            </a:r>
            <a:r>
              <a:rPr lang="en-US" sz="2000" dirty="0"/>
              <a:t> string  </a:t>
            </a:r>
          </a:p>
          <a:p>
            <a:pPr lvl="1" algn="just">
              <a:buNone/>
            </a:pPr>
            <a:r>
              <a:rPr lang="en-US" sz="2000" dirty="0"/>
              <a:t> </a:t>
            </a:r>
            <a:r>
              <a:rPr lang="en-US" sz="2000" dirty="0" smtClean="0"/>
              <a:t>	}</a:t>
            </a:r>
          </a:p>
          <a:p>
            <a:pPr lvl="1" algn="just">
              <a:buNone/>
            </a:pPr>
            <a:r>
              <a:rPr lang="en-US" sz="2000" dirty="0" smtClean="0"/>
              <a:t>}</a:t>
            </a:r>
            <a:r>
              <a:rPr lang="en-US" sz="2000" dirty="0"/>
              <a:t>  </a:t>
            </a:r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String Concatenation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>
                <a:solidFill>
                  <a:srgbClr val="FF0000"/>
                </a:solidFill>
              </a:rPr>
              <a:t>java string </a:t>
            </a:r>
            <a:r>
              <a:rPr lang="en-US" b="1" dirty="0" err="1">
                <a:solidFill>
                  <a:srgbClr val="FF0000"/>
                </a:solidFill>
              </a:rPr>
              <a:t>concat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 method </a:t>
            </a:r>
            <a:r>
              <a:rPr lang="en-US" dirty="0">
                <a:solidFill>
                  <a:srgbClr val="FF0000"/>
                </a:solidFill>
              </a:rPr>
              <a:t>combines specified string at the end of this string.</a:t>
            </a:r>
            <a:r>
              <a:rPr lang="en-US" dirty="0"/>
              <a:t> It returns combined string. It is like appending another string.</a:t>
            </a:r>
            <a:endParaRPr lang="en-US" dirty="0" smtClean="0"/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 String </a:t>
            </a:r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en-US" dirty="0">
                <a:solidFill>
                  <a:srgbClr val="FF0000"/>
                </a:solidFill>
              </a:rPr>
              <a:t>(String </a:t>
            </a:r>
            <a:r>
              <a:rPr lang="en-US" dirty="0" err="1">
                <a:solidFill>
                  <a:srgbClr val="FF0000"/>
                </a:solidFill>
              </a:rPr>
              <a:t>anotherString</a:t>
            </a:r>
            <a:r>
              <a:rPr lang="en-US" dirty="0">
                <a:solidFill>
                  <a:srgbClr val="FF0000"/>
                </a:solidFill>
              </a:rPr>
              <a:t>) </a:t>
            </a:r>
            <a:r>
              <a:rPr lang="en-US" dirty="0"/>
              <a:t> 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+ operator </a:t>
            </a:r>
            <a:r>
              <a:rPr lang="en-US" dirty="0" smtClean="0"/>
              <a:t>is used to concatenate two or more strings.</a:t>
            </a:r>
          </a:p>
          <a:p>
            <a:pPr algn="just"/>
            <a:endParaRPr lang="en-US" dirty="0" smtClean="0"/>
          </a:p>
          <a:p>
            <a:pPr algn="just">
              <a:buFontTx/>
              <a:buNone/>
            </a:pPr>
            <a:r>
              <a:rPr lang="en-US" dirty="0" smtClean="0"/>
              <a:t>	Ex: String name = “ROHAN”</a:t>
            </a:r>
          </a:p>
          <a:p>
            <a:pPr algn="just">
              <a:buFontTx/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str</a:t>
            </a:r>
            <a:r>
              <a:rPr lang="en-US" dirty="0" smtClean="0"/>
              <a:t> = “My name is” + name+ “.”;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string concatenation the Java compiler converts an operand to a String whenever the other operand of the + is a String object.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ConcatExample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 smtClean="0"/>
              <a:t>	String</a:t>
            </a:r>
            <a:r>
              <a:rPr lang="en-US" dirty="0"/>
              <a:t> s1="java string";  </a:t>
            </a:r>
          </a:p>
          <a:p>
            <a:pPr>
              <a:buNone/>
            </a:pPr>
            <a:r>
              <a:rPr lang="en-US" dirty="0" smtClean="0"/>
              <a:t>	s1.concat</a:t>
            </a:r>
            <a:r>
              <a:rPr lang="en-US" dirty="0"/>
              <a:t>("is immutable");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Changing case of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toLowerCase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dirty="0" smtClean="0"/>
              <a:t> Converts all of the characters in a String to lower case.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toUpperCase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dirty="0" smtClean="0"/>
              <a:t> Converts all of the characters in this String to upper case.</a:t>
            </a:r>
          </a:p>
          <a:p>
            <a:pPr algn="just">
              <a:buFontTx/>
              <a:buNone/>
            </a:pPr>
            <a:r>
              <a:rPr lang="en-US" dirty="0" smtClean="0"/>
              <a:t>	</a:t>
            </a:r>
          </a:p>
          <a:p>
            <a:pPr algn="just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public String </a:t>
            </a:r>
            <a:r>
              <a:rPr lang="en-US" sz="2800" b="1" dirty="0" err="1" smtClean="0">
                <a:latin typeface="Courier New" pitchFamily="49" charset="0"/>
              </a:rPr>
              <a:t>toLowerCase</a:t>
            </a:r>
            <a:r>
              <a:rPr lang="en-US" sz="2800" dirty="0" smtClean="0">
                <a:latin typeface="Courier New" pitchFamily="49" charset="0"/>
              </a:rPr>
              <a:t>() </a:t>
            </a:r>
          </a:p>
          <a:p>
            <a:pPr algn="just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public String </a:t>
            </a:r>
            <a:r>
              <a:rPr lang="en-US" sz="2800" b="1" dirty="0" err="1" smtClean="0">
                <a:latin typeface="Courier New" pitchFamily="49" charset="0"/>
              </a:rPr>
              <a:t>toUpperCase</a:t>
            </a:r>
            <a:r>
              <a:rPr lang="en-US" sz="2800" dirty="0" smtClean="0">
                <a:latin typeface="Courier New" pitchFamily="49" charset="0"/>
              </a:rPr>
              <a:t>()</a:t>
            </a:r>
          </a:p>
          <a:p>
            <a:pPr algn="just">
              <a:buFontTx/>
              <a:buNone/>
            </a:pPr>
            <a:endParaRPr lang="en-US" sz="2800" dirty="0" smtClean="0"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Ex: “HELLO </a:t>
            </a:r>
            <a:r>
              <a:rPr lang="en-US" sz="2800" dirty="0" err="1" smtClean="0">
                <a:latin typeface="Courier New" pitchFamily="49" charset="0"/>
              </a:rPr>
              <a:t>THERE”.toLowerCase</a:t>
            </a:r>
            <a:r>
              <a:rPr lang="en-US" sz="2800" dirty="0" smtClean="0">
                <a:latin typeface="Courier New" pitchFamily="49" charset="0"/>
              </a:rPr>
              <a:t>();</a:t>
            </a:r>
          </a:p>
          <a:p>
            <a:pPr algn="just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	“hello </a:t>
            </a:r>
            <a:r>
              <a:rPr lang="en-US" sz="2800" dirty="0" err="1" smtClean="0">
                <a:latin typeface="Courier New" pitchFamily="49" charset="0"/>
              </a:rPr>
              <a:t>there”.toUpperCase</a:t>
            </a:r>
            <a:r>
              <a:rPr lang="en-US" sz="2800" dirty="0" smtClean="0">
                <a:latin typeface="Courier New" pitchFamily="49" charset="0"/>
              </a:rPr>
              <a:t>();</a:t>
            </a:r>
          </a:p>
          <a:p>
            <a:pPr algn="just">
              <a:buFontTx/>
              <a:buNone/>
            </a:pPr>
            <a:r>
              <a:rPr lang="en-US" sz="2800" dirty="0">
                <a:latin typeface="Courier New" pitchFamily="49" charset="0"/>
              </a:rPr>
              <a:t>	</a:t>
            </a:r>
            <a:endParaRPr lang="en-US" sz="2800" dirty="0" smtClean="0"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400" dirty="0" smtClean="0"/>
              <a:t>String s1=“HELLO! HOW are You";  </a:t>
            </a:r>
          </a:p>
          <a:p>
            <a:pPr algn="just"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String s1lower=s1.toLowerCase();  </a:t>
            </a:r>
          </a:p>
          <a:p>
            <a:pPr algn="just">
              <a:buFontTx/>
              <a:buNone/>
            </a:pPr>
            <a:endParaRPr lang="en-US" sz="2800" dirty="0" smtClean="0">
              <a:latin typeface="Courier New" pitchFamily="49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357</Words>
  <Application>Microsoft Office PowerPoint</Application>
  <PresentationFormat>On-screen Show (4:3)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UNIT-II Building Blocks of Language</vt:lpstr>
      <vt:lpstr>Abstract</vt:lpstr>
      <vt:lpstr>Introduction of String</vt:lpstr>
      <vt:lpstr>Creation of String </vt:lpstr>
      <vt:lpstr>PowerPoint Presentation</vt:lpstr>
      <vt:lpstr>String Length </vt:lpstr>
      <vt:lpstr>String Concatenation</vt:lpstr>
      <vt:lpstr>PowerPoint Presentation</vt:lpstr>
      <vt:lpstr>Changing case of String</vt:lpstr>
      <vt:lpstr>Character Extraction</vt:lpstr>
      <vt:lpstr>getChar()</vt:lpstr>
      <vt:lpstr>PowerPoint Presentation</vt:lpstr>
      <vt:lpstr>charAt()</vt:lpstr>
      <vt:lpstr>Substring</vt:lpstr>
      <vt:lpstr>PowerPoint Presentation</vt:lpstr>
      <vt:lpstr>PowerPoint Presentation</vt:lpstr>
      <vt:lpstr>String Comparison</vt:lpstr>
      <vt:lpstr>Equals() method</vt:lpstr>
      <vt:lpstr>PowerPoint Presentation</vt:lpstr>
      <vt:lpstr>Using == Operator</vt:lpstr>
      <vt:lpstr>compareTo()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Building Blocks of Language</dc:title>
  <dc:creator>Hi</dc:creator>
  <cp:lastModifiedBy>vani</cp:lastModifiedBy>
  <cp:revision>131</cp:revision>
  <dcterms:created xsi:type="dcterms:W3CDTF">2017-07-04T15:48:47Z</dcterms:created>
  <dcterms:modified xsi:type="dcterms:W3CDTF">2020-07-03T09:06:06Z</dcterms:modified>
</cp:coreProperties>
</file>