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0" r:id="rId5"/>
    <p:sldId id="281" r:id="rId6"/>
    <p:sldId id="283" r:id="rId7"/>
    <p:sldId id="28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F378-520E-45FA-9BA5-6E0DD6AE5BCC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5F42-8DE1-4EA8-A45D-205AAC4D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F378-520E-45FA-9BA5-6E0DD6AE5BCC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5F42-8DE1-4EA8-A45D-205AAC4D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F378-520E-45FA-9BA5-6E0DD6AE5BCC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5F42-8DE1-4EA8-A45D-205AAC4D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F378-520E-45FA-9BA5-6E0DD6AE5BCC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5F42-8DE1-4EA8-A45D-205AAC4D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F378-520E-45FA-9BA5-6E0DD6AE5BCC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5F42-8DE1-4EA8-A45D-205AAC4D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F378-520E-45FA-9BA5-6E0DD6AE5BCC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5F42-8DE1-4EA8-A45D-205AAC4D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F378-520E-45FA-9BA5-6E0DD6AE5BCC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5F42-8DE1-4EA8-A45D-205AAC4D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F378-520E-45FA-9BA5-6E0DD6AE5BCC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5F42-8DE1-4EA8-A45D-205AAC4D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F378-520E-45FA-9BA5-6E0DD6AE5BCC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5F42-8DE1-4EA8-A45D-205AAC4D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F378-520E-45FA-9BA5-6E0DD6AE5BCC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5F42-8DE1-4EA8-A45D-205AAC4D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F378-520E-45FA-9BA5-6E0DD6AE5BCC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5F42-8DE1-4EA8-A45D-205AAC4D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F378-520E-45FA-9BA5-6E0DD6AE5BCC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E5F42-8DE1-4EA8-A45D-205AAC4D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7772400" cy="5105400"/>
          </a:xfrm>
        </p:spPr>
        <p:txBody>
          <a:bodyPr>
            <a:noAutofit/>
          </a:bodyPr>
          <a:lstStyle/>
          <a:p>
            <a:r>
              <a:rPr lang="en-US" sz="7200" b="1" u="sng" dirty="0" smtClean="0"/>
              <a:t>UNIT-II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 smtClean="0"/>
              <a:t>Building Blocks of Language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StringBuffer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Java </a:t>
            </a:r>
            <a:r>
              <a:rPr lang="en-US" sz="2800" b="1" dirty="0" err="1" smtClean="0">
                <a:solidFill>
                  <a:srgbClr val="FF0000"/>
                </a:solidFill>
              </a:rPr>
              <a:t>StringBuffer</a:t>
            </a:r>
            <a:r>
              <a:rPr lang="en-US" sz="2800" b="1" dirty="0" smtClean="0">
                <a:solidFill>
                  <a:srgbClr val="FF0000"/>
                </a:solidFill>
              </a:rPr>
              <a:t> class is used to created mutable (modifiable) string.</a:t>
            </a:r>
            <a:r>
              <a:rPr lang="en-US" sz="2800" dirty="0" smtClean="0"/>
              <a:t> The </a:t>
            </a:r>
            <a:r>
              <a:rPr lang="en-US" sz="2800" dirty="0" err="1" smtClean="0"/>
              <a:t>StringBuffer</a:t>
            </a:r>
            <a:r>
              <a:rPr lang="en-US" sz="2800" dirty="0" smtClean="0"/>
              <a:t> class in java is same as String class except it is </a:t>
            </a:r>
            <a:r>
              <a:rPr lang="en-US" sz="2800" b="1" dirty="0" smtClean="0">
                <a:solidFill>
                  <a:srgbClr val="C00000"/>
                </a:solidFill>
              </a:rPr>
              <a:t>mutable</a:t>
            </a:r>
            <a:r>
              <a:rPr lang="en-US" sz="2800" dirty="0" smtClean="0"/>
              <a:t> i.e. </a:t>
            </a:r>
            <a:r>
              <a:rPr lang="en-US" sz="2800" b="1" dirty="0" smtClean="0">
                <a:solidFill>
                  <a:srgbClr val="C00000"/>
                </a:solidFill>
              </a:rPr>
              <a:t>it can be changed.</a:t>
            </a:r>
          </a:p>
          <a:p>
            <a:pPr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Unlike Strings, objects of type </a:t>
            </a:r>
            <a:r>
              <a:rPr lang="en-US" sz="2800" b="1" dirty="0" err="1" smtClean="0"/>
              <a:t>StringBuffer</a:t>
            </a:r>
            <a:r>
              <a:rPr lang="en-US" sz="2800" dirty="0" smtClean="0"/>
              <a:t> and </a:t>
            </a:r>
            <a:r>
              <a:rPr lang="en-US" sz="2800" b="1" dirty="0" smtClean="0"/>
              <a:t>String builder</a:t>
            </a:r>
            <a:r>
              <a:rPr lang="en-US" sz="2800" dirty="0" smtClean="0"/>
              <a:t> can be modified over and over again without leaving behind a lot of new unused objects.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The </a:t>
            </a:r>
            <a:r>
              <a:rPr lang="en-US" sz="2800" dirty="0" err="1" smtClean="0"/>
              <a:t>StringBuilder</a:t>
            </a:r>
            <a:r>
              <a:rPr lang="en-US" sz="2800" dirty="0" smtClean="0"/>
              <a:t> class was introduced as of Java 5 and the main </a:t>
            </a:r>
            <a:r>
              <a:rPr lang="en-US" sz="2800" b="1" dirty="0" smtClean="0"/>
              <a:t>difference</a:t>
            </a:r>
            <a:r>
              <a:rPr lang="en-US" sz="2800" dirty="0" smtClean="0"/>
              <a:t> between the </a:t>
            </a:r>
            <a:r>
              <a:rPr lang="en-US" sz="2800" b="1" dirty="0" err="1" smtClean="0"/>
              <a:t>StringBuffer</a:t>
            </a:r>
            <a:r>
              <a:rPr lang="en-US" sz="2800" dirty="0" smtClean="0"/>
              <a:t> and </a:t>
            </a:r>
            <a:r>
              <a:rPr lang="en-US" sz="2800" b="1" dirty="0" err="1" smtClean="0"/>
              <a:t>StringBuilder</a:t>
            </a:r>
            <a:r>
              <a:rPr lang="en-US" sz="2800" dirty="0" smtClean="0"/>
              <a:t> is that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StringBuilders</a:t>
            </a:r>
            <a:r>
              <a:rPr lang="en-US" sz="2800" b="1" dirty="0" smtClean="0">
                <a:solidFill>
                  <a:srgbClr val="FF0000"/>
                </a:solidFill>
              </a:rPr>
              <a:t> methods are not thread safe (not </a:t>
            </a:r>
            <a:r>
              <a:rPr lang="en-US" sz="2800" b="1" dirty="0" err="1" smtClean="0">
                <a:solidFill>
                  <a:srgbClr val="FF0000"/>
                </a:solidFill>
              </a:rPr>
              <a:t>synchronised</a:t>
            </a:r>
            <a:r>
              <a:rPr lang="en-US" sz="2800" b="1" dirty="0" smtClean="0">
                <a:solidFill>
                  <a:srgbClr val="FF0000"/>
                </a:solidFill>
              </a:rPr>
              <a:t>).</a:t>
            </a:r>
          </a:p>
          <a:p>
            <a:pPr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It is recommended to use </a:t>
            </a:r>
            <a:r>
              <a:rPr lang="en-US" sz="2800" b="1" dirty="0" err="1" smtClean="0"/>
              <a:t>StringBuilder</a:t>
            </a:r>
            <a:r>
              <a:rPr lang="en-US" sz="2800" dirty="0" smtClean="0"/>
              <a:t> whenever possible because it is </a:t>
            </a:r>
            <a:r>
              <a:rPr lang="en-US" sz="2800" b="1" dirty="0" smtClean="0">
                <a:solidFill>
                  <a:srgbClr val="FF0000"/>
                </a:solidFill>
              </a:rPr>
              <a:t>faster</a:t>
            </a:r>
            <a:r>
              <a:rPr lang="en-US" sz="2800" dirty="0" smtClean="0"/>
              <a:t> than </a:t>
            </a:r>
            <a:r>
              <a:rPr lang="en-US" sz="2800" dirty="0" err="1" smtClean="0"/>
              <a:t>StringBuffer</a:t>
            </a:r>
            <a:r>
              <a:rPr lang="en-US" sz="2800" dirty="0" smtClean="0"/>
              <a:t>. However, if the </a:t>
            </a:r>
            <a:r>
              <a:rPr lang="en-US" sz="2800" b="1" dirty="0" smtClean="0">
                <a:solidFill>
                  <a:srgbClr val="FF0000"/>
                </a:solidFill>
              </a:rPr>
              <a:t>thread safety</a:t>
            </a:r>
            <a:r>
              <a:rPr lang="en-US" sz="2800" dirty="0" smtClean="0"/>
              <a:t> is necessary, the best option is </a:t>
            </a:r>
            <a:r>
              <a:rPr lang="en-US" sz="2800" b="1" dirty="0" err="1" smtClean="0"/>
              <a:t>StringBuffer</a:t>
            </a:r>
            <a:r>
              <a:rPr lang="en-US" sz="2800" b="1" dirty="0" smtClean="0"/>
              <a:t> </a:t>
            </a:r>
            <a:r>
              <a:rPr lang="en-US" sz="2800" dirty="0" smtClean="0"/>
              <a:t>objects.</a:t>
            </a:r>
          </a:p>
          <a:p>
            <a:pPr algn="just"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algn="just"/>
            <a:r>
              <a:rPr lang="en-US" dirty="0" smtClean="0"/>
              <a:t>3 types of Constructors:</a:t>
            </a:r>
          </a:p>
          <a:p>
            <a:pPr algn="just">
              <a:buNone/>
            </a:pPr>
            <a:endParaRPr lang="en-US" dirty="0" smtClean="0"/>
          </a:p>
          <a:p>
            <a:pPr lvl="1" algn="just"/>
            <a:r>
              <a:rPr lang="en-US" b="1" dirty="0" err="1" smtClean="0">
                <a:solidFill>
                  <a:srgbClr val="C00000"/>
                </a:solidFill>
              </a:rPr>
              <a:t>StringBuffer</a:t>
            </a:r>
            <a:r>
              <a:rPr lang="en-US" b="1" dirty="0" smtClean="0">
                <a:solidFill>
                  <a:srgbClr val="C00000"/>
                </a:solidFill>
              </a:rPr>
              <a:t>():</a:t>
            </a:r>
            <a:r>
              <a:rPr lang="en-US" dirty="0" smtClean="0"/>
              <a:t> creates an empty string buffer with the initial capacity of 16.</a:t>
            </a:r>
          </a:p>
          <a:p>
            <a:pPr lvl="1" algn="just">
              <a:buNone/>
            </a:pPr>
            <a:endParaRPr lang="en-US" dirty="0" smtClean="0"/>
          </a:p>
          <a:p>
            <a:pPr lvl="1" algn="just"/>
            <a:r>
              <a:rPr lang="en-US" b="1" dirty="0" err="1" smtClean="0">
                <a:solidFill>
                  <a:srgbClr val="C00000"/>
                </a:solidFill>
              </a:rPr>
              <a:t>StringBuffer</a:t>
            </a:r>
            <a:r>
              <a:rPr lang="en-US" b="1" dirty="0" smtClean="0">
                <a:solidFill>
                  <a:srgbClr val="C00000"/>
                </a:solidFill>
              </a:rPr>
              <a:t>(String </a:t>
            </a:r>
            <a:r>
              <a:rPr lang="en-US" b="1" dirty="0" err="1" smtClean="0">
                <a:solidFill>
                  <a:srgbClr val="C00000"/>
                </a:solidFill>
              </a:rPr>
              <a:t>str</a:t>
            </a:r>
            <a:r>
              <a:rPr lang="en-US" b="1" dirty="0" smtClean="0">
                <a:solidFill>
                  <a:srgbClr val="C00000"/>
                </a:solidFill>
              </a:rPr>
              <a:t>):</a:t>
            </a:r>
            <a:r>
              <a:rPr lang="en-US" dirty="0" smtClean="0"/>
              <a:t> creates a string buffer with the specified string.</a:t>
            </a:r>
          </a:p>
          <a:p>
            <a:pPr lvl="1" algn="just">
              <a:buNone/>
            </a:pPr>
            <a:endParaRPr lang="en-US" dirty="0" smtClean="0"/>
          </a:p>
          <a:p>
            <a:pPr lvl="1" algn="just"/>
            <a:r>
              <a:rPr lang="en-US" b="1" dirty="0" err="1" smtClean="0">
                <a:solidFill>
                  <a:srgbClr val="C00000"/>
                </a:solidFill>
              </a:rPr>
              <a:t>StringBuffer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int</a:t>
            </a:r>
            <a:r>
              <a:rPr lang="en-US" b="1" dirty="0" smtClean="0">
                <a:solidFill>
                  <a:srgbClr val="C00000"/>
                </a:solidFill>
              </a:rPr>
              <a:t> capacity):</a:t>
            </a:r>
            <a:r>
              <a:rPr lang="en-US" dirty="0" smtClean="0"/>
              <a:t> creates an empty string buffer with the specified capacity as length.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public class Test </a:t>
            </a:r>
          </a:p>
          <a:p>
            <a:pPr>
              <a:buNone/>
            </a:pPr>
            <a:r>
              <a:rPr lang="en-US" sz="2800" dirty="0" smtClean="0"/>
              <a:t>{ </a:t>
            </a:r>
          </a:p>
          <a:p>
            <a:pPr>
              <a:buNone/>
            </a:pPr>
            <a:r>
              <a:rPr lang="en-US" sz="2800" dirty="0" smtClean="0"/>
              <a:t>	public static void main(String </a:t>
            </a:r>
            <a:r>
              <a:rPr lang="en-US" sz="2800" dirty="0" err="1" smtClean="0"/>
              <a:t>args</a:t>
            </a:r>
            <a:r>
              <a:rPr lang="en-US" sz="2800" dirty="0" smtClean="0"/>
              <a:t>[]) </a:t>
            </a:r>
          </a:p>
          <a:p>
            <a:pPr>
              <a:buNone/>
            </a:pPr>
            <a:r>
              <a:rPr lang="en-US" sz="2800" dirty="0" smtClean="0"/>
              <a:t>	{ 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StringBuffer</a:t>
            </a:r>
            <a:r>
              <a:rPr lang="en-US" sz="2800" dirty="0" smtClean="0"/>
              <a:t> </a:t>
            </a:r>
            <a:r>
              <a:rPr lang="en-US" sz="2800" dirty="0" err="1" smtClean="0"/>
              <a:t>sBuffer</a:t>
            </a:r>
            <a:r>
              <a:rPr lang="en-US" sz="2800" dirty="0" smtClean="0"/>
              <a:t> = new </a:t>
            </a:r>
            <a:r>
              <a:rPr lang="en-US" sz="2800" dirty="0" err="1" smtClean="0"/>
              <a:t>StringBuffer</a:t>
            </a:r>
            <a:r>
              <a:rPr lang="en-US" sz="2800" dirty="0" smtClean="0"/>
              <a:t>("test"); 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sBuffer.append</a:t>
            </a:r>
            <a:r>
              <a:rPr lang="en-US" sz="2800" dirty="0" smtClean="0"/>
              <a:t>(" String Buffer"); 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</a:t>
            </a:r>
            <a:r>
              <a:rPr lang="en-US" sz="2800" dirty="0" err="1" smtClean="0"/>
              <a:t>sBuffer</a:t>
            </a:r>
            <a:r>
              <a:rPr lang="en-US" sz="2800" dirty="0" smtClean="0"/>
              <a:t>); </a:t>
            </a:r>
          </a:p>
          <a:p>
            <a:pPr>
              <a:buNone/>
            </a:pPr>
            <a:r>
              <a:rPr lang="en-US" sz="2800" dirty="0" smtClean="0"/>
              <a:t>	} 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b="1" dirty="0" smtClean="0"/>
              <a:t>Append():</a:t>
            </a:r>
            <a:r>
              <a:rPr lang="en-US" sz="2800" dirty="0" smtClean="0"/>
              <a:t> It is used to append the string to the end of current string.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String </a:t>
            </a:r>
            <a:r>
              <a:rPr lang="en-US" b="1" dirty="0" err="1" smtClean="0"/>
              <a:t>vs</a:t>
            </a:r>
            <a:r>
              <a:rPr lang="en-US" b="1" dirty="0" smtClean="0"/>
              <a:t> </a:t>
            </a:r>
            <a:r>
              <a:rPr lang="en-US" b="1" dirty="0" err="1" smtClean="0"/>
              <a:t>StringBuffer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43001"/>
          <a:ext cx="8229600" cy="5284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735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String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 smtClean="0">
                          <a:solidFill>
                            <a:schemeClr val="bg1"/>
                          </a:solidFill>
                        </a:rPr>
                        <a:t>StringBuffer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605">
                <a:tc>
                  <a:txBody>
                    <a:bodyPr/>
                    <a:lstStyle/>
                    <a:p>
                      <a:pPr algn="just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class is </a:t>
                      </a:r>
                      <a:r>
                        <a:rPr lang="en-US" sz="2400" b="1" i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immutable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StringBuffer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class is </a:t>
                      </a:r>
                      <a:r>
                        <a:rPr lang="en-US" sz="2400" b="1" i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mutable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2541">
                <a:tc>
                  <a:txBody>
                    <a:bodyPr/>
                    <a:lstStyle/>
                    <a:p>
                      <a:pPr algn="just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is </a:t>
                      </a:r>
                      <a:r>
                        <a:rPr lang="en-US" sz="2400" b="1" i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slow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2400" b="1" i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consumes more memory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when you 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too many strings because every time it creates new instance.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StringBuffer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</a:t>
                      </a:r>
                      <a:r>
                        <a:rPr lang="en-US" sz="2400" b="1" i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2400" b="1" i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consumes less memory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when you 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cancat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strings.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2541">
                <a:tc>
                  <a:txBody>
                    <a:bodyPr/>
                    <a:lstStyle/>
                    <a:p>
                      <a:pPr algn="just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class </a:t>
                      </a:r>
                      <a:r>
                        <a:rPr lang="en-US" sz="2400" b="1" i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overrides the equals() method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Object class. So you can compare the contents of two strings by equals() method.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StringBuffer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class </a:t>
                      </a:r>
                      <a:r>
                        <a:rPr lang="en-US" sz="2400" b="1" i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doesn't override the equals()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method of Object class.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StringBuffer</a:t>
            </a:r>
            <a:r>
              <a:rPr lang="en-US" b="1" dirty="0" smtClean="0"/>
              <a:t> </a:t>
            </a:r>
            <a:r>
              <a:rPr lang="en-US" b="1" dirty="0" err="1" smtClean="0"/>
              <a:t>vs</a:t>
            </a:r>
            <a:r>
              <a:rPr lang="en-US" b="1" dirty="0" smtClean="0"/>
              <a:t> </a:t>
            </a:r>
            <a:r>
              <a:rPr lang="en-US" b="1" dirty="0" err="1" smtClean="0"/>
              <a:t>StringBuilder</a:t>
            </a:r>
            <a:endParaRPr lang="en-US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76400"/>
          <a:ext cx="822960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164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StringBuffer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StringBuilder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786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StringBuffer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 </a:t>
                      </a:r>
                      <a:r>
                        <a:rPr lang="en-US" sz="2400" b="1" i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synchronized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i.e. </a:t>
                      </a:r>
                      <a:r>
                        <a:rPr lang="en-US" sz="2400" b="1" i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thread safe.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It means two threads can't call the methods of 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StringBuffer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simultaneously.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StringBuilder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 </a:t>
                      </a:r>
                      <a:r>
                        <a:rPr lang="en-US" sz="2400" b="1" i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non-synchronized i.e. not thread safe.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It means two threads can call the methods of 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StringBuilder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simultaneously.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908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StringBuffer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 </a:t>
                      </a:r>
                      <a:r>
                        <a:rPr lang="en-US" sz="2400" b="1" i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less efficient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than 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StringBuilder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StringBuilder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 </a:t>
                      </a:r>
                      <a:r>
                        <a:rPr lang="en-US" sz="2400" b="1" i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more efficient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than 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StringBuffer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207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UNIT-II Building Blocks of Language</vt:lpstr>
      <vt:lpstr>StringBuffer</vt:lpstr>
      <vt:lpstr>PowerPoint Presentation</vt:lpstr>
      <vt:lpstr>PowerPoint Presentation</vt:lpstr>
      <vt:lpstr>PowerPoint Presentation</vt:lpstr>
      <vt:lpstr>String vs StringBuffer</vt:lpstr>
      <vt:lpstr>StringBuffer vs StringBuilder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UNIT-II Building Blocks of Language</dc:title>
  <dc:creator>Hi</dc:creator>
  <cp:lastModifiedBy>vani</cp:lastModifiedBy>
  <cp:revision>132</cp:revision>
  <dcterms:created xsi:type="dcterms:W3CDTF">2017-07-04T15:48:47Z</dcterms:created>
  <dcterms:modified xsi:type="dcterms:W3CDTF">2020-07-04T05:19:50Z</dcterms:modified>
</cp:coreProperties>
</file>