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302" r:id="rId5"/>
    <p:sldId id="303" r:id="rId6"/>
    <p:sldId id="304" r:id="rId7"/>
    <p:sldId id="307" r:id="rId8"/>
    <p:sldId id="305" r:id="rId9"/>
    <p:sldId id="306" r:id="rId10"/>
    <p:sldId id="309" r:id="rId11"/>
    <p:sldId id="308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 varScale="1">
        <p:scale>
          <a:sx n="83" d="100"/>
          <a:sy n="83" d="100"/>
        </p:scale>
        <p:origin x="14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7/15/2020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7/15/2020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7/15/2020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7/15/2020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7/15/2020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7/15/2020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B9454-9D0F-45FA-8AA3-77C5523B3E58}" type="datetimeFigureOut">
              <a:rPr lang="en-US" smtClean="0"/>
              <a:pPr/>
              <a:t>7/15/2020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428868"/>
            <a:ext cx="8321578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UNIT-III</a:t>
            </a:r>
            <a:br>
              <a:rPr lang="en-US" sz="5400" dirty="0" smtClean="0"/>
            </a:br>
            <a:r>
              <a:rPr lang="en-US" sz="5400" dirty="0" smtClean="0"/>
              <a:t>Object Oriented Programming Concepts 	</a:t>
            </a:r>
            <a:br>
              <a:rPr lang="en-US" sz="5400" dirty="0" smtClean="0"/>
            </a:br>
            <a:endParaRPr lang="en-I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‘this’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  <a:ln>
            <a:noFill/>
          </a:ln>
          <a:effectLst/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/>
              <a:t>In java, </a:t>
            </a:r>
            <a:r>
              <a:rPr lang="en-US" sz="2600" b="1" i="1" dirty="0" smtClean="0">
                <a:solidFill>
                  <a:srgbClr val="FF0000"/>
                </a:solidFill>
              </a:rPr>
              <a:t>this</a:t>
            </a:r>
            <a:r>
              <a:rPr lang="en-US" sz="2600" dirty="0" smtClean="0"/>
              <a:t> is a </a:t>
            </a:r>
            <a:r>
              <a:rPr lang="en-US" sz="2600" b="1" dirty="0" smtClean="0">
                <a:solidFill>
                  <a:srgbClr val="FF0000"/>
                </a:solidFill>
              </a:rPr>
              <a:t>reference variable</a:t>
            </a:r>
            <a:r>
              <a:rPr lang="en-US" sz="2600" dirty="0" smtClean="0">
                <a:solidFill>
                  <a:srgbClr val="FF0000"/>
                </a:solidFill>
              </a:rPr>
              <a:t> </a:t>
            </a:r>
            <a:r>
              <a:rPr lang="en-US" sz="2600" dirty="0" smtClean="0"/>
              <a:t>that used to </a:t>
            </a:r>
            <a:r>
              <a:rPr lang="en-US" sz="2600" b="1" dirty="0" smtClean="0">
                <a:solidFill>
                  <a:srgbClr val="FF0000"/>
                </a:solidFill>
              </a:rPr>
              <a:t>refer current object.</a:t>
            </a:r>
          </a:p>
          <a:p>
            <a:pPr algn="just">
              <a:lnSpc>
                <a:spcPct val="150000"/>
              </a:lnSpc>
            </a:pPr>
            <a:r>
              <a:rPr lang="en-US" sz="2600" b="1" dirty="0" smtClean="0"/>
              <a:t>Usage of java this keyword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 smtClean="0"/>
              <a:t>this can be </a:t>
            </a:r>
            <a:r>
              <a:rPr lang="en-US" sz="2600" b="1" dirty="0" smtClean="0">
                <a:solidFill>
                  <a:srgbClr val="FF0000"/>
                </a:solidFill>
              </a:rPr>
              <a:t>used to refer current class instance variable.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 smtClean="0"/>
              <a:t>this can be used to invoke </a:t>
            </a:r>
            <a:r>
              <a:rPr lang="en-US" sz="2600" b="1" dirty="0" smtClean="0">
                <a:solidFill>
                  <a:srgbClr val="FF0000"/>
                </a:solidFill>
              </a:rPr>
              <a:t>current class method</a:t>
            </a:r>
            <a:r>
              <a:rPr lang="en-US" sz="2600" dirty="0" smtClean="0"/>
              <a:t> (implicitly)</a:t>
            </a:r>
          </a:p>
          <a:p>
            <a:pPr algn="just"/>
            <a:endParaRPr lang="en-US" sz="2600" b="1" dirty="0" smtClean="0"/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lvl="0" algn="just">
              <a:buNone/>
            </a:pPr>
            <a:endParaRPr lang="en-US" sz="2600" dirty="0" smtClean="0">
              <a:solidFill>
                <a:srgbClr val="C00000"/>
              </a:solidFill>
            </a:endParaRPr>
          </a:p>
          <a:p>
            <a:pPr algn="just"/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‘this’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  <a:ln>
            <a:noFill/>
          </a:ln>
          <a:effectLst/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/>
              <a:t>this() can be used to invoke </a:t>
            </a:r>
            <a:r>
              <a:rPr lang="en-US" sz="2600" b="1" dirty="0" smtClean="0">
                <a:solidFill>
                  <a:srgbClr val="FF0000"/>
                </a:solidFill>
              </a:rPr>
              <a:t>current class constructor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2600" dirty="0" smtClean="0"/>
          </a:p>
          <a:p>
            <a:pPr algn="just">
              <a:lnSpc>
                <a:spcPct val="150000"/>
              </a:lnSpc>
            </a:pPr>
            <a:r>
              <a:rPr lang="en-US" sz="2600" dirty="0" smtClean="0"/>
              <a:t>this can be </a:t>
            </a:r>
            <a:r>
              <a:rPr lang="en-US" sz="2600" b="1" dirty="0" smtClean="0">
                <a:solidFill>
                  <a:srgbClr val="FF0000"/>
                </a:solidFill>
              </a:rPr>
              <a:t>passed as an argument </a:t>
            </a:r>
            <a:r>
              <a:rPr lang="en-US" sz="2600" dirty="0" smtClean="0"/>
              <a:t>in the </a:t>
            </a:r>
            <a:r>
              <a:rPr lang="en-US" sz="2600" b="1" dirty="0" smtClean="0">
                <a:solidFill>
                  <a:srgbClr val="FF0000"/>
                </a:solidFill>
              </a:rPr>
              <a:t>method call.</a:t>
            </a:r>
          </a:p>
          <a:p>
            <a:pPr algn="just">
              <a:lnSpc>
                <a:spcPct val="150000"/>
              </a:lnSpc>
            </a:pPr>
            <a:endParaRPr lang="en-US" sz="2600" dirty="0" smtClean="0"/>
          </a:p>
          <a:p>
            <a:pPr algn="just">
              <a:lnSpc>
                <a:spcPct val="150000"/>
              </a:lnSpc>
            </a:pPr>
            <a:r>
              <a:rPr lang="en-US" sz="2600" dirty="0" smtClean="0"/>
              <a:t>this can be passed as argument in the </a:t>
            </a:r>
            <a:r>
              <a:rPr lang="en-US" sz="2600" b="1" dirty="0" smtClean="0">
                <a:solidFill>
                  <a:srgbClr val="FF0000"/>
                </a:solidFill>
              </a:rPr>
              <a:t>constructor call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2600" dirty="0" smtClean="0"/>
          </a:p>
          <a:p>
            <a:pPr algn="just">
              <a:lnSpc>
                <a:spcPct val="150000"/>
              </a:lnSpc>
            </a:pPr>
            <a:r>
              <a:rPr lang="en-US" sz="2600" dirty="0" smtClean="0"/>
              <a:t>this can be </a:t>
            </a:r>
            <a:r>
              <a:rPr lang="en-US" sz="2600" b="1" dirty="0" smtClean="0">
                <a:solidFill>
                  <a:srgbClr val="FF0000"/>
                </a:solidFill>
              </a:rPr>
              <a:t>used to return the current class instance </a:t>
            </a:r>
            <a:r>
              <a:rPr lang="en-US" sz="2600" dirty="0" smtClean="0"/>
              <a:t>from the method.</a:t>
            </a:r>
            <a:r>
              <a:rPr lang="en-US" sz="2400" b="1" dirty="0" smtClean="0"/>
              <a:t>	</a:t>
            </a:r>
            <a:endParaRPr lang="en-US" sz="2600" dirty="0" smtClean="0"/>
          </a:p>
          <a:p>
            <a:pPr algn="just"/>
            <a:endParaRPr lang="en-US" sz="2600" b="1" dirty="0" smtClean="0"/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lvl="0" algn="just">
              <a:buNone/>
            </a:pPr>
            <a:endParaRPr lang="en-US" sz="2600" dirty="0" smtClean="0">
              <a:solidFill>
                <a:srgbClr val="C00000"/>
              </a:solidFill>
            </a:endParaRPr>
          </a:p>
          <a:p>
            <a:pPr algn="just"/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‘this’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  <a:ln>
            <a:noFill/>
          </a:ln>
          <a:effectLst/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 smtClean="0"/>
              <a:t>class</a:t>
            </a:r>
            <a:r>
              <a:rPr lang="en-US" sz="2800" dirty="0" smtClean="0"/>
              <a:t> Student</a:t>
            </a:r>
          </a:p>
          <a:p>
            <a:pPr>
              <a:buNone/>
            </a:pPr>
            <a:r>
              <a:rPr lang="en-US" sz="2800" dirty="0" smtClean="0"/>
              <a:t>{  </a:t>
            </a:r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int</a:t>
            </a:r>
            <a:r>
              <a:rPr lang="en-US" sz="2800" dirty="0" smtClean="0"/>
              <a:t> </a:t>
            </a:r>
            <a:r>
              <a:rPr lang="en-US" sz="2800" dirty="0" err="1" smtClean="0"/>
              <a:t>rollno</a:t>
            </a:r>
            <a:r>
              <a:rPr lang="en-US" sz="2800" dirty="0" smtClean="0"/>
              <a:t>;  </a:t>
            </a:r>
          </a:p>
          <a:p>
            <a:pPr>
              <a:buNone/>
            </a:pPr>
            <a:r>
              <a:rPr lang="en-US" sz="2800" dirty="0" smtClean="0"/>
              <a:t>	String name;  </a:t>
            </a:r>
          </a:p>
          <a:p>
            <a:pPr>
              <a:buNone/>
            </a:pPr>
            <a:r>
              <a:rPr lang="en-US" sz="2800" b="1" dirty="0" smtClean="0"/>
              <a:t>	float</a:t>
            </a:r>
            <a:r>
              <a:rPr lang="en-US" sz="2800" dirty="0" smtClean="0"/>
              <a:t> fee;  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Student(</a:t>
            </a:r>
            <a:r>
              <a:rPr lang="en-US" sz="2800" b="1" dirty="0" err="1" smtClean="0"/>
              <a:t>int</a:t>
            </a:r>
            <a:r>
              <a:rPr lang="en-US" sz="2800" dirty="0" smtClean="0"/>
              <a:t> </a:t>
            </a:r>
            <a:r>
              <a:rPr lang="en-US" sz="2800" dirty="0" err="1" smtClean="0"/>
              <a:t>rollno,String</a:t>
            </a:r>
            <a:r>
              <a:rPr lang="en-US" sz="2800" dirty="0" smtClean="0"/>
              <a:t> </a:t>
            </a:r>
            <a:r>
              <a:rPr lang="en-US" sz="2800" dirty="0" err="1" smtClean="0"/>
              <a:t>name,</a:t>
            </a:r>
            <a:r>
              <a:rPr lang="en-US" sz="2800" b="1" dirty="0" err="1" smtClean="0"/>
              <a:t>float</a:t>
            </a:r>
            <a:r>
              <a:rPr lang="en-US" sz="2800" dirty="0" smtClean="0"/>
              <a:t> fee)</a:t>
            </a:r>
          </a:p>
          <a:p>
            <a:pPr>
              <a:buNone/>
            </a:pPr>
            <a:r>
              <a:rPr lang="en-US" sz="2800" dirty="0" smtClean="0"/>
              <a:t>	{  </a:t>
            </a:r>
          </a:p>
          <a:p>
            <a:pPr>
              <a:buNone/>
            </a:pPr>
            <a:r>
              <a:rPr lang="en-US" sz="2800" b="1" dirty="0" smtClean="0"/>
              <a:t>		</a:t>
            </a:r>
            <a:r>
              <a:rPr lang="en-US" sz="2800" b="1" dirty="0" err="1" smtClean="0">
                <a:solidFill>
                  <a:srgbClr val="FF0000"/>
                </a:solidFill>
              </a:rPr>
              <a:t>this</a:t>
            </a:r>
            <a:r>
              <a:rPr lang="en-US" sz="2800" dirty="0" err="1" smtClean="0">
                <a:solidFill>
                  <a:srgbClr val="FF0000"/>
                </a:solidFill>
              </a:rPr>
              <a:t>.rollno</a:t>
            </a:r>
            <a:r>
              <a:rPr lang="en-US" sz="2800" dirty="0" smtClean="0">
                <a:solidFill>
                  <a:srgbClr val="FF0000"/>
                </a:solidFill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</a:rPr>
              <a:t>rollno</a:t>
            </a:r>
            <a:r>
              <a:rPr lang="en-US" sz="2800" dirty="0" smtClean="0">
                <a:solidFill>
                  <a:srgbClr val="FF0000"/>
                </a:solidFill>
              </a:rPr>
              <a:t>;  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this</a:t>
            </a:r>
            <a:r>
              <a:rPr lang="en-US" sz="2800" dirty="0" smtClean="0">
                <a:solidFill>
                  <a:srgbClr val="FF0000"/>
                </a:solidFill>
              </a:rPr>
              <a:t>.name=name;  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this</a:t>
            </a:r>
            <a:r>
              <a:rPr lang="en-US" sz="2800" dirty="0" smtClean="0">
                <a:solidFill>
                  <a:srgbClr val="FF0000"/>
                </a:solidFill>
              </a:rPr>
              <a:t>.fee=fee;  </a:t>
            </a:r>
          </a:p>
          <a:p>
            <a:pPr>
              <a:buNone/>
            </a:pPr>
            <a:r>
              <a:rPr lang="en-US" sz="2800" dirty="0" smtClean="0"/>
              <a:t>	}  </a:t>
            </a:r>
          </a:p>
          <a:p>
            <a:pPr>
              <a:buNone/>
            </a:pPr>
            <a:r>
              <a:rPr lang="en-US" sz="2800" b="1" dirty="0" smtClean="0"/>
              <a:t>	void</a:t>
            </a:r>
            <a:r>
              <a:rPr lang="en-US" sz="2800" dirty="0" smtClean="0"/>
              <a:t> display()</a:t>
            </a:r>
          </a:p>
          <a:p>
            <a:pPr>
              <a:buNone/>
            </a:pPr>
            <a:r>
              <a:rPr lang="en-US" sz="2800" dirty="0" smtClean="0"/>
              <a:t>	{	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</a:t>
            </a:r>
            <a:r>
              <a:rPr lang="en-US" sz="2800" dirty="0" err="1" smtClean="0"/>
              <a:t>rollno</a:t>
            </a:r>
            <a:r>
              <a:rPr lang="en-US" sz="2800" dirty="0" smtClean="0"/>
              <a:t>+" "+name+" "+fee);}  </a:t>
            </a:r>
          </a:p>
          <a:p>
            <a:pPr>
              <a:buNone/>
            </a:pPr>
            <a:r>
              <a:rPr lang="en-US" sz="2800" dirty="0" smtClean="0"/>
              <a:t>	}  </a:t>
            </a:r>
          </a:p>
          <a:p>
            <a:pPr>
              <a:buNone/>
            </a:pPr>
            <a:r>
              <a:rPr lang="en-US" sz="2800" dirty="0" smtClean="0"/>
              <a:t>  </a:t>
            </a:r>
          </a:p>
          <a:p>
            <a:pPr algn="just">
              <a:buNone/>
            </a:pPr>
            <a:endParaRPr lang="en-US" sz="2600" b="1" dirty="0" smtClean="0"/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lvl="0" algn="just">
              <a:buNone/>
            </a:pPr>
            <a:endParaRPr lang="en-US" sz="2600" dirty="0" smtClean="0">
              <a:solidFill>
                <a:srgbClr val="C00000"/>
              </a:solidFill>
            </a:endParaRPr>
          </a:p>
          <a:p>
            <a:pPr algn="just"/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‘this’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  <a:ln>
            <a:noFill/>
          </a:ln>
          <a:effectLst/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class</a:t>
            </a:r>
            <a:r>
              <a:rPr lang="en-US" sz="2800" dirty="0" smtClean="0"/>
              <a:t> TestThis2</a:t>
            </a:r>
          </a:p>
          <a:p>
            <a:pPr>
              <a:buNone/>
            </a:pPr>
            <a:r>
              <a:rPr lang="en-US" sz="2800" dirty="0" smtClean="0"/>
              <a:t>{  </a:t>
            </a:r>
          </a:p>
          <a:p>
            <a:pPr>
              <a:buNone/>
            </a:pPr>
            <a:r>
              <a:rPr lang="en-US" sz="2800" b="1" dirty="0" smtClean="0"/>
              <a:t>	public</a:t>
            </a:r>
            <a:r>
              <a:rPr lang="en-US" sz="2800" dirty="0" smtClean="0"/>
              <a:t> </a:t>
            </a:r>
            <a:r>
              <a:rPr lang="en-US" sz="2800" b="1" dirty="0" smtClean="0"/>
              <a:t>static</a:t>
            </a:r>
            <a:r>
              <a:rPr lang="en-US" sz="2800" dirty="0" smtClean="0"/>
              <a:t> </a:t>
            </a:r>
            <a:r>
              <a:rPr lang="en-US" sz="2800" b="1" dirty="0" smtClean="0"/>
              <a:t>void</a:t>
            </a:r>
            <a:r>
              <a:rPr lang="en-US" sz="2800" dirty="0" smtClean="0"/>
              <a:t> main(String </a:t>
            </a:r>
            <a:r>
              <a:rPr lang="en-US" sz="2800" dirty="0" err="1" smtClean="0"/>
              <a:t>args</a:t>
            </a:r>
            <a:r>
              <a:rPr lang="en-US" sz="2800" dirty="0" smtClean="0"/>
              <a:t>[])</a:t>
            </a:r>
          </a:p>
          <a:p>
            <a:pPr>
              <a:buNone/>
            </a:pPr>
            <a:r>
              <a:rPr lang="en-US" sz="2800" dirty="0" smtClean="0"/>
              <a:t>	{  </a:t>
            </a:r>
          </a:p>
          <a:p>
            <a:pPr>
              <a:buNone/>
            </a:pPr>
            <a:r>
              <a:rPr lang="en-US" sz="2800" dirty="0" smtClean="0"/>
              <a:t>	Student s1=</a:t>
            </a:r>
            <a:r>
              <a:rPr lang="en-US" sz="2800" b="1" dirty="0" smtClean="0"/>
              <a:t>new</a:t>
            </a:r>
            <a:r>
              <a:rPr lang="en-US" sz="2800" dirty="0" smtClean="0"/>
              <a:t> Student(111,"ankit",5000f);  </a:t>
            </a:r>
          </a:p>
          <a:p>
            <a:pPr>
              <a:buNone/>
            </a:pPr>
            <a:r>
              <a:rPr lang="en-US" sz="2800" dirty="0" smtClean="0"/>
              <a:t>	Student s2=</a:t>
            </a:r>
            <a:r>
              <a:rPr lang="en-US" sz="2800" b="1" dirty="0" smtClean="0"/>
              <a:t>new</a:t>
            </a:r>
            <a:r>
              <a:rPr lang="en-US" sz="2800" dirty="0" smtClean="0"/>
              <a:t> Student(112,"sumit",6000f);  </a:t>
            </a:r>
          </a:p>
          <a:p>
            <a:pPr>
              <a:buNone/>
            </a:pPr>
            <a:r>
              <a:rPr lang="en-US" sz="2800" dirty="0" smtClean="0"/>
              <a:t>	s1.display();  </a:t>
            </a:r>
          </a:p>
          <a:p>
            <a:pPr>
              <a:buNone/>
            </a:pPr>
            <a:r>
              <a:rPr lang="en-US" sz="2800" dirty="0" smtClean="0"/>
              <a:t>	s2.display();  </a:t>
            </a:r>
          </a:p>
          <a:p>
            <a:pPr>
              <a:buNone/>
            </a:pPr>
            <a:r>
              <a:rPr lang="en-US" sz="2800" dirty="0" smtClean="0"/>
              <a:t>	}</a:t>
            </a:r>
          </a:p>
          <a:p>
            <a:pPr>
              <a:buNone/>
            </a:pPr>
            <a:r>
              <a:rPr lang="en-US" sz="2800" dirty="0" smtClean="0"/>
              <a:t>}  </a:t>
            </a:r>
          </a:p>
          <a:p>
            <a:pPr algn="just">
              <a:buNone/>
            </a:pPr>
            <a:endParaRPr lang="en-US" sz="2600" b="1" dirty="0" smtClean="0"/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lvl="0" algn="just">
              <a:buNone/>
            </a:pPr>
            <a:endParaRPr lang="en-US" sz="2600" dirty="0" smtClean="0">
              <a:solidFill>
                <a:srgbClr val="C00000"/>
              </a:solidFill>
            </a:endParaRPr>
          </a:p>
          <a:p>
            <a:pPr algn="just"/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‘final’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  <a:ln>
            <a:noFill/>
          </a:ln>
          <a:effectLst/>
        </p:spPr>
        <p:txBody>
          <a:bodyPr>
            <a:normAutofit/>
          </a:bodyPr>
          <a:lstStyle/>
          <a:p>
            <a:pPr algn="just"/>
            <a:r>
              <a:rPr lang="en-US" sz="2600" b="1" i="1" dirty="0" smtClean="0">
                <a:solidFill>
                  <a:srgbClr val="FF0000"/>
                </a:solidFill>
              </a:rPr>
              <a:t>final</a:t>
            </a:r>
            <a:r>
              <a:rPr lang="en-US" sz="2600" dirty="0" smtClean="0"/>
              <a:t> is a non-access modifier applicable only to a variable, a method or a class.</a:t>
            </a:r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lvl="0" algn="just">
              <a:buNone/>
            </a:pPr>
            <a:endParaRPr lang="en-US" sz="2600" dirty="0" smtClean="0">
              <a:solidFill>
                <a:srgbClr val="C00000"/>
              </a:solidFill>
            </a:endParaRPr>
          </a:p>
          <a:p>
            <a:pPr algn="just"/>
            <a:endParaRPr lang="en-US" sz="2600" dirty="0"/>
          </a:p>
        </p:txBody>
      </p:sp>
      <p:pic>
        <p:nvPicPr>
          <p:cNvPr id="4" name="Picture 3" descr="final-keyword-in-ja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357430"/>
            <a:ext cx="7772400" cy="247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‘final’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  <a:ln>
            <a:noFill/>
          </a:ln>
          <a:effectLst/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/>
              <a:t>When a variable is declared with final keyword, </a:t>
            </a:r>
            <a:r>
              <a:rPr lang="en-US" sz="2600" b="1" dirty="0" smtClean="0">
                <a:solidFill>
                  <a:srgbClr val="FF0000"/>
                </a:solidFill>
              </a:rPr>
              <a:t>its value can’t be modified</a:t>
            </a:r>
            <a:r>
              <a:rPr lang="en-US" sz="2600" dirty="0" smtClean="0"/>
              <a:t>, essentially, a </a:t>
            </a:r>
            <a:r>
              <a:rPr lang="en-US" sz="2600" b="1" dirty="0" smtClean="0">
                <a:solidFill>
                  <a:srgbClr val="FF0000"/>
                </a:solidFill>
              </a:rPr>
              <a:t>constant</a:t>
            </a:r>
            <a:r>
              <a:rPr lang="en-US" sz="2600" dirty="0" smtClean="0"/>
              <a:t>. 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/>
              <a:t>class Demo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/>
              <a:t>{ 	</a:t>
            </a:r>
            <a:r>
              <a:rPr lang="en-US" sz="2600" b="1" dirty="0" smtClean="0">
                <a:solidFill>
                  <a:srgbClr val="FF0000"/>
                </a:solidFill>
              </a:rPr>
              <a:t>final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int</a:t>
            </a:r>
            <a:r>
              <a:rPr lang="en-US" sz="2600" dirty="0" smtClean="0">
                <a:solidFill>
                  <a:srgbClr val="FF0000"/>
                </a:solidFill>
              </a:rPr>
              <a:t> MAX_VALUE=99; 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/>
              <a:t>	void Method1()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/>
              <a:t>	{ 	MAX_VALUE=101; 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/>
              <a:t>	} 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/>
              <a:t>	public static void main(String </a:t>
            </a:r>
            <a:r>
              <a:rPr lang="en-US" sz="2600" dirty="0" err="1" smtClean="0"/>
              <a:t>args</a:t>
            </a:r>
            <a:r>
              <a:rPr lang="en-US" sz="2600" dirty="0" smtClean="0"/>
              <a:t>[])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/>
              <a:t>	{ 	Demo </a:t>
            </a:r>
            <a:r>
              <a:rPr lang="en-US" sz="2600" dirty="0" err="1" smtClean="0"/>
              <a:t>obj</a:t>
            </a:r>
            <a:r>
              <a:rPr lang="en-US" sz="2600" dirty="0" smtClean="0"/>
              <a:t>=new Demo(); 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/>
              <a:t>		obj.Method1(); 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/>
              <a:t>	} 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/>
              <a:t>}</a:t>
            </a:r>
          </a:p>
          <a:p>
            <a:pPr algn="just">
              <a:lnSpc>
                <a:spcPct val="150000"/>
              </a:lnSpc>
            </a:pPr>
            <a:endParaRPr lang="en-US" sz="2600" dirty="0" smtClean="0"/>
          </a:p>
          <a:p>
            <a:pPr algn="just">
              <a:lnSpc>
                <a:spcPct val="150000"/>
              </a:lnSpc>
            </a:pPr>
            <a:endParaRPr lang="en-US" sz="2600" dirty="0" smtClean="0"/>
          </a:p>
          <a:p>
            <a:pPr algn="just">
              <a:lnSpc>
                <a:spcPct val="150000"/>
              </a:lnSpc>
            </a:pPr>
            <a:endParaRPr lang="en-US" sz="2600" dirty="0" smtClean="0"/>
          </a:p>
          <a:p>
            <a:pPr lvl="0" algn="just">
              <a:lnSpc>
                <a:spcPct val="150000"/>
              </a:lnSpc>
              <a:buNone/>
            </a:pPr>
            <a:endParaRPr lang="en-US" sz="2600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‘final’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  <a:ln>
            <a:noFill/>
          </a:ln>
          <a:effectLst/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/>
              <a:t>A final </a:t>
            </a:r>
            <a:r>
              <a:rPr lang="en-US" sz="2600" b="1" dirty="0" smtClean="0">
                <a:solidFill>
                  <a:srgbClr val="FF0000"/>
                </a:solidFill>
              </a:rPr>
              <a:t>method cannot be overridden </a:t>
            </a:r>
            <a:r>
              <a:rPr lang="en-US" sz="2600" dirty="0" smtClean="0"/>
              <a:t>by any subclasses.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/>
              <a:t>The final modifier prevents a method from being modified in a subclass.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/>
              <a:t>The main intention of making a method final would be that the content of the method should not be changed by any outsider.</a:t>
            </a:r>
          </a:p>
          <a:p>
            <a:pPr algn="just">
              <a:lnSpc>
                <a:spcPct val="150000"/>
              </a:lnSpc>
            </a:pPr>
            <a:endParaRPr lang="en-US" sz="2600" dirty="0" smtClean="0"/>
          </a:p>
          <a:p>
            <a:pPr algn="just">
              <a:lnSpc>
                <a:spcPct val="150000"/>
              </a:lnSpc>
            </a:pPr>
            <a:endParaRPr lang="en-US" sz="2600" dirty="0" smtClean="0"/>
          </a:p>
          <a:p>
            <a:pPr algn="just">
              <a:lnSpc>
                <a:spcPct val="150000"/>
              </a:lnSpc>
            </a:pPr>
            <a:endParaRPr lang="en-US" sz="2600" dirty="0" smtClean="0"/>
          </a:p>
          <a:p>
            <a:pPr lvl="0" algn="just">
              <a:lnSpc>
                <a:spcPct val="150000"/>
              </a:lnSpc>
              <a:buNone/>
            </a:pPr>
            <a:endParaRPr lang="en-US" sz="2600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‘final’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  <a:ln>
            <a:noFill/>
          </a:ln>
          <a:effectLst/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class XYZ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{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final void demo()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	{ 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("XYZ Class Method");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	}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}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class ABC extends XYZ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{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	void demo()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	{ 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("ABC Class Method");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	}</a:t>
            </a:r>
            <a:endParaRPr lang="en-US" sz="26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‘final’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  <a:ln>
            <a:noFill/>
          </a:ln>
          <a:effectLst/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public static void main(String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{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	ABC </a:t>
            </a:r>
            <a:r>
              <a:rPr lang="en-US" sz="2800" dirty="0" err="1" smtClean="0"/>
              <a:t>obj</a:t>
            </a:r>
            <a:r>
              <a:rPr lang="en-US" sz="2800" dirty="0" smtClean="0"/>
              <a:t>= new ABC();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obj.demo</a:t>
            </a:r>
            <a:r>
              <a:rPr lang="en-US" sz="2800" dirty="0" smtClean="0"/>
              <a:t>();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}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}</a:t>
            </a:r>
            <a:endParaRPr lang="en-US" sz="2600" dirty="0" smtClean="0"/>
          </a:p>
          <a:p>
            <a:pPr>
              <a:lnSpc>
                <a:spcPct val="150000"/>
              </a:lnSpc>
            </a:pPr>
            <a:endParaRPr lang="en-US" sz="2600" dirty="0" smtClean="0"/>
          </a:p>
          <a:p>
            <a:pPr>
              <a:lnSpc>
                <a:spcPct val="150000"/>
              </a:lnSpc>
            </a:pPr>
            <a:endParaRPr lang="en-US" sz="2600" dirty="0" smtClean="0"/>
          </a:p>
          <a:p>
            <a:pPr lvl="0">
              <a:lnSpc>
                <a:spcPct val="150000"/>
              </a:lnSpc>
              <a:buNone/>
            </a:pPr>
            <a:endParaRPr lang="en-US" sz="26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‘final’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  <a:ln>
            <a:noFill/>
          </a:ln>
          <a:effectLst/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/>
              <a:t>The main purpose of using a class being declared as final is </a:t>
            </a:r>
            <a:r>
              <a:rPr lang="en-US" sz="2600" b="1" dirty="0" smtClean="0">
                <a:solidFill>
                  <a:srgbClr val="FF0000"/>
                </a:solidFill>
              </a:rPr>
              <a:t>to prevent the class from being subclasses</a:t>
            </a:r>
            <a:r>
              <a:rPr lang="en-US" sz="2600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/>
              <a:t>If a class is marked as final then </a:t>
            </a:r>
            <a:r>
              <a:rPr lang="en-US" sz="2600" b="1" dirty="0" smtClean="0">
                <a:solidFill>
                  <a:srgbClr val="FF0000"/>
                </a:solidFill>
              </a:rPr>
              <a:t>no class can inherit</a:t>
            </a:r>
            <a:r>
              <a:rPr lang="en-US" sz="2600" dirty="0" smtClean="0"/>
              <a:t> any feature from the final class.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We cannot extend a final class.</a:t>
            </a:r>
            <a:endParaRPr lang="en-US" sz="2600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600" dirty="0" smtClean="0"/>
          </a:p>
          <a:p>
            <a:pPr algn="just">
              <a:lnSpc>
                <a:spcPct val="150000"/>
              </a:lnSpc>
            </a:pPr>
            <a:endParaRPr lang="en-US" sz="2600" dirty="0" smtClean="0"/>
          </a:p>
          <a:p>
            <a:pPr lvl="0" algn="just">
              <a:lnSpc>
                <a:spcPct val="150000"/>
              </a:lnSpc>
              <a:buNone/>
            </a:pPr>
            <a:endParaRPr lang="en-US" sz="2600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keyword </a:t>
            </a:r>
            <a:endParaRPr lang="en-IN" dirty="0" smtClean="0"/>
          </a:p>
          <a:p>
            <a:r>
              <a:rPr lang="en-US" dirty="0" smtClean="0"/>
              <a:t>this keyword </a:t>
            </a:r>
          </a:p>
          <a:p>
            <a:r>
              <a:rPr lang="en-US" dirty="0" smtClean="0"/>
              <a:t>final keyword	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‘final’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  <a:ln>
            <a:noFill/>
          </a:ln>
          <a:effectLst/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final class XYZ</a:t>
            </a:r>
          </a:p>
          <a:p>
            <a:pPr>
              <a:buNone/>
            </a:pPr>
            <a:r>
              <a:rPr lang="en-US" sz="2800" dirty="0" smtClean="0"/>
              <a:t>{ </a:t>
            </a:r>
          </a:p>
          <a:p>
            <a:pPr>
              <a:buNone/>
            </a:pPr>
            <a:r>
              <a:rPr lang="en-US" sz="2800" dirty="0" smtClean="0"/>
              <a:t>} </a:t>
            </a:r>
          </a:p>
          <a:p>
            <a:pPr>
              <a:buNone/>
            </a:pPr>
            <a:r>
              <a:rPr lang="en-US" sz="2800" dirty="0" smtClean="0"/>
              <a:t>class ABC extends XYZ</a:t>
            </a:r>
          </a:p>
          <a:p>
            <a:pPr>
              <a:buNone/>
            </a:pPr>
            <a:r>
              <a:rPr lang="en-US" sz="2800" dirty="0" smtClean="0"/>
              <a:t>{ </a:t>
            </a:r>
          </a:p>
          <a:p>
            <a:pPr>
              <a:buNone/>
            </a:pPr>
            <a:r>
              <a:rPr lang="en-US" sz="2800" dirty="0" smtClean="0"/>
              <a:t>	void demo()</a:t>
            </a:r>
          </a:p>
          <a:p>
            <a:pPr>
              <a:buNone/>
            </a:pPr>
            <a:r>
              <a:rPr lang="en-US" sz="2800" dirty="0" smtClean="0"/>
              <a:t>	{ 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("My Method"); </a:t>
            </a:r>
          </a:p>
          <a:p>
            <a:pPr>
              <a:buNone/>
            </a:pPr>
            <a:r>
              <a:rPr lang="en-US" sz="2800" dirty="0" smtClean="0"/>
              <a:t>	} </a:t>
            </a:r>
          </a:p>
          <a:p>
            <a:pPr>
              <a:buNone/>
            </a:pPr>
            <a:r>
              <a:rPr lang="en-US" sz="2800" dirty="0" smtClean="0"/>
              <a:t>	public static void main(String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</a:t>
            </a:r>
          </a:p>
          <a:p>
            <a:pPr>
              <a:buNone/>
            </a:pPr>
            <a:r>
              <a:rPr lang="en-US" sz="2800" dirty="0" smtClean="0"/>
              <a:t>	{ </a:t>
            </a:r>
          </a:p>
          <a:p>
            <a:pPr>
              <a:buNone/>
            </a:pPr>
            <a:r>
              <a:rPr lang="en-US" sz="2800" dirty="0" smtClean="0"/>
              <a:t>		ABC </a:t>
            </a:r>
            <a:r>
              <a:rPr lang="en-US" sz="2800" dirty="0" err="1" smtClean="0"/>
              <a:t>obj</a:t>
            </a:r>
            <a:r>
              <a:rPr lang="en-US" sz="2800" dirty="0" smtClean="0"/>
              <a:t>= new ABC();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obj.demo</a:t>
            </a:r>
            <a:r>
              <a:rPr lang="en-US" sz="2800" dirty="0" smtClean="0"/>
              <a:t>(); </a:t>
            </a:r>
          </a:p>
          <a:p>
            <a:pPr>
              <a:buNone/>
            </a:pPr>
            <a:r>
              <a:rPr lang="en-US" sz="2800" dirty="0" smtClean="0"/>
              <a:t>	} 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600" dirty="0" smtClean="0"/>
          </a:p>
          <a:p>
            <a:pPr>
              <a:lnSpc>
                <a:spcPct val="150000"/>
              </a:lnSpc>
            </a:pPr>
            <a:endParaRPr lang="en-US" sz="2600" dirty="0" smtClean="0"/>
          </a:p>
          <a:p>
            <a:pPr lvl="0">
              <a:lnSpc>
                <a:spcPct val="150000"/>
              </a:lnSpc>
              <a:buNone/>
            </a:pPr>
            <a:endParaRPr lang="en-US" sz="26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‘static’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  <a:ln>
            <a:noFill/>
          </a:ln>
          <a:effectLst/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The static keyword in Java is used for </a:t>
            </a:r>
            <a:r>
              <a:rPr lang="en-US" sz="2600" b="1" u="sng" dirty="0" smtClean="0">
                <a:solidFill>
                  <a:srgbClr val="FF0000"/>
                </a:solidFill>
              </a:rPr>
              <a:t>memory management</a:t>
            </a:r>
            <a:r>
              <a:rPr lang="en-US" sz="2600" dirty="0" smtClean="0"/>
              <a:t> mainly.</a:t>
            </a:r>
          </a:p>
          <a:p>
            <a:endParaRPr lang="en-US" sz="2800" dirty="0" smtClean="0"/>
          </a:p>
          <a:p>
            <a:r>
              <a:rPr lang="en-US" sz="2800" dirty="0" smtClean="0"/>
              <a:t>The static keyword can be used with: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 smtClean="0">
                <a:latin typeface="+mj-lt"/>
              </a:rPr>
              <a:t>variable (also known as a class variable)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 smtClean="0">
                <a:latin typeface="+mj-lt"/>
              </a:rPr>
              <a:t>method (also known as a class method)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 smtClean="0">
                <a:latin typeface="+mj-lt"/>
              </a:rPr>
              <a:t>Block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 smtClean="0">
                <a:latin typeface="+mj-lt"/>
              </a:rPr>
              <a:t>nested class</a:t>
            </a:r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lvl="0" algn="just">
              <a:buNone/>
            </a:pPr>
            <a:endParaRPr lang="en-US" sz="2600" dirty="0" smtClean="0">
              <a:solidFill>
                <a:srgbClr val="C00000"/>
              </a:solidFill>
            </a:endParaRPr>
          </a:p>
          <a:p>
            <a:pPr algn="just"/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‘static’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  <a:ln>
            <a:noFill/>
          </a:ln>
          <a:effectLst/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If you declare any variable as static, it is known as a </a:t>
            </a:r>
            <a:r>
              <a:rPr lang="en-US" sz="2600" b="1" dirty="0" smtClean="0">
                <a:solidFill>
                  <a:srgbClr val="FF0000"/>
                </a:solidFill>
              </a:rPr>
              <a:t>static variable.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The static variable can be used to refer to the common property of all objects </a:t>
            </a:r>
          </a:p>
          <a:p>
            <a:pPr lvl="1" algn="just"/>
            <a:r>
              <a:rPr lang="en-US" sz="2200" dirty="0" smtClean="0"/>
              <a:t>Example: college name of students.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The </a:t>
            </a:r>
            <a:r>
              <a:rPr lang="en-US" sz="2600" b="1" dirty="0" smtClean="0">
                <a:solidFill>
                  <a:srgbClr val="FF0000"/>
                </a:solidFill>
              </a:rPr>
              <a:t>static variable gets memory only once</a:t>
            </a:r>
            <a:r>
              <a:rPr lang="en-US" sz="2600" dirty="0" smtClean="0"/>
              <a:t> in the class area at the time of </a:t>
            </a:r>
            <a:r>
              <a:rPr lang="en-US" sz="2600" b="1" dirty="0" smtClean="0">
                <a:solidFill>
                  <a:srgbClr val="FF0000"/>
                </a:solidFill>
              </a:rPr>
              <a:t>class loading.</a:t>
            </a:r>
          </a:p>
          <a:p>
            <a:pPr algn="just"/>
            <a:endParaRPr lang="en-US" sz="2600" b="1" dirty="0" smtClean="0">
              <a:solidFill>
                <a:srgbClr val="FF0000"/>
              </a:solidFill>
            </a:endParaRPr>
          </a:p>
          <a:p>
            <a:pPr algn="just"/>
            <a:r>
              <a:rPr lang="en-US" sz="2600" b="1" dirty="0" smtClean="0"/>
              <a:t>Advantage: </a:t>
            </a:r>
            <a:r>
              <a:rPr lang="en-US" sz="2600" dirty="0" smtClean="0"/>
              <a:t>Efficient memory management</a:t>
            </a:r>
            <a:endParaRPr lang="en-US" sz="2600" b="1" dirty="0" smtClean="0"/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lvl="0" algn="just">
              <a:buNone/>
            </a:pPr>
            <a:endParaRPr lang="en-US" sz="2600" dirty="0" smtClean="0">
              <a:solidFill>
                <a:srgbClr val="C00000"/>
              </a:solidFill>
            </a:endParaRPr>
          </a:p>
          <a:p>
            <a:pPr algn="just"/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‘static’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  <a:ln>
            <a:noFill/>
          </a:ln>
          <a:effectLst/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b="1" dirty="0" smtClean="0"/>
              <a:t>class</a:t>
            </a:r>
            <a:r>
              <a:rPr lang="en-US" sz="2800" dirty="0" smtClean="0"/>
              <a:t> Counter2</a:t>
            </a:r>
          </a:p>
          <a:p>
            <a:pPr>
              <a:buNone/>
            </a:pPr>
            <a:r>
              <a:rPr lang="en-US" sz="2800" dirty="0" smtClean="0"/>
              <a:t>{  </a:t>
            </a:r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static </a:t>
            </a:r>
            <a:r>
              <a:rPr lang="en-US" sz="2800" b="1" dirty="0" err="1" smtClean="0">
                <a:solidFill>
                  <a:srgbClr val="FF0000"/>
                </a:solidFill>
              </a:rPr>
              <a:t>int</a:t>
            </a:r>
            <a:r>
              <a:rPr lang="en-US" sz="2800" b="1" dirty="0" smtClean="0">
                <a:solidFill>
                  <a:srgbClr val="FF0000"/>
                </a:solidFill>
              </a:rPr>
              <a:t> count=0;   </a:t>
            </a:r>
            <a:r>
              <a:rPr lang="en-US" sz="2800" dirty="0" smtClean="0"/>
              <a:t>//will get memory only once and retain its value  </a:t>
            </a:r>
          </a:p>
          <a:p>
            <a:pPr>
              <a:buNone/>
            </a:pPr>
            <a:r>
              <a:rPr lang="en-US" sz="2800" dirty="0" smtClean="0"/>
              <a:t>  </a:t>
            </a:r>
          </a:p>
          <a:p>
            <a:pPr>
              <a:buNone/>
            </a:pPr>
            <a:r>
              <a:rPr lang="en-US" sz="2800" dirty="0" smtClean="0"/>
              <a:t>	Counter2()</a:t>
            </a:r>
          </a:p>
          <a:p>
            <a:pPr>
              <a:buNone/>
            </a:pPr>
            <a:r>
              <a:rPr lang="en-US" sz="2800" dirty="0" smtClean="0"/>
              <a:t>	{  	</a:t>
            </a:r>
            <a:r>
              <a:rPr lang="en-US" sz="2800" b="1" dirty="0" smtClean="0">
                <a:solidFill>
                  <a:srgbClr val="FF0000"/>
                </a:solidFill>
              </a:rPr>
              <a:t>count++</a:t>
            </a:r>
            <a:r>
              <a:rPr lang="en-US" sz="2800" dirty="0" smtClean="0"/>
              <a:t>;//incrementing the value of static variable  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(count);  </a:t>
            </a:r>
          </a:p>
          <a:p>
            <a:pPr>
              <a:buNone/>
            </a:pPr>
            <a:r>
              <a:rPr lang="en-US" sz="2800" dirty="0" smtClean="0"/>
              <a:t>	}  </a:t>
            </a:r>
          </a:p>
          <a:p>
            <a:pPr>
              <a:buNone/>
            </a:pPr>
            <a:r>
              <a:rPr lang="en-US" sz="2800" dirty="0" smtClean="0"/>
              <a:t>  </a:t>
            </a:r>
          </a:p>
          <a:p>
            <a:pPr>
              <a:buNone/>
            </a:pPr>
            <a:r>
              <a:rPr lang="en-US" sz="2800" b="1" dirty="0" smtClean="0"/>
              <a:t>public</a:t>
            </a:r>
            <a:r>
              <a:rPr lang="en-US" sz="2800" dirty="0" smtClean="0"/>
              <a:t> </a:t>
            </a:r>
            <a:r>
              <a:rPr lang="en-US" sz="2800" b="1" dirty="0" smtClean="0"/>
              <a:t>static</a:t>
            </a:r>
            <a:r>
              <a:rPr lang="en-US" sz="2800" dirty="0" smtClean="0"/>
              <a:t> </a:t>
            </a:r>
            <a:r>
              <a:rPr lang="en-US" sz="2800" b="1" dirty="0" smtClean="0"/>
              <a:t>void</a:t>
            </a:r>
            <a:r>
              <a:rPr lang="en-US" sz="2800" dirty="0" smtClean="0"/>
              <a:t> main(String </a:t>
            </a:r>
            <a:r>
              <a:rPr lang="en-US" sz="2800" dirty="0" err="1" smtClean="0"/>
              <a:t>args</a:t>
            </a:r>
            <a:r>
              <a:rPr lang="en-US" sz="2800" dirty="0" smtClean="0"/>
              <a:t>[])</a:t>
            </a:r>
          </a:p>
          <a:p>
            <a:pPr>
              <a:buNone/>
            </a:pPr>
            <a:r>
              <a:rPr lang="en-US" sz="2800" dirty="0" smtClean="0"/>
              <a:t>{  </a:t>
            </a:r>
          </a:p>
          <a:p>
            <a:pPr>
              <a:buNone/>
            </a:pPr>
            <a:r>
              <a:rPr lang="en-US" sz="2800" dirty="0" smtClean="0"/>
              <a:t>//creating objects  </a:t>
            </a:r>
          </a:p>
          <a:p>
            <a:pPr>
              <a:buNone/>
            </a:pPr>
            <a:r>
              <a:rPr lang="en-US" sz="2800" dirty="0" smtClean="0"/>
              <a:t>Counter2 c1=</a:t>
            </a:r>
            <a:r>
              <a:rPr lang="en-US" sz="2800" b="1" dirty="0" smtClean="0"/>
              <a:t>new</a:t>
            </a:r>
            <a:r>
              <a:rPr lang="en-US" sz="2800" dirty="0" smtClean="0"/>
              <a:t> Counter2();  </a:t>
            </a:r>
          </a:p>
          <a:p>
            <a:pPr>
              <a:buNone/>
            </a:pPr>
            <a:r>
              <a:rPr lang="en-US" sz="2800" dirty="0" smtClean="0"/>
              <a:t>Counter2 c2=</a:t>
            </a:r>
            <a:r>
              <a:rPr lang="en-US" sz="2800" b="1" dirty="0" smtClean="0"/>
              <a:t>new</a:t>
            </a:r>
            <a:r>
              <a:rPr lang="en-US" sz="2800" dirty="0" smtClean="0"/>
              <a:t> Counter2();  </a:t>
            </a:r>
          </a:p>
          <a:p>
            <a:pPr>
              <a:buNone/>
            </a:pPr>
            <a:r>
              <a:rPr lang="en-US" sz="2800" dirty="0" smtClean="0"/>
              <a:t>Counter2 c3=</a:t>
            </a:r>
            <a:r>
              <a:rPr lang="en-US" sz="2800" b="1" dirty="0" smtClean="0"/>
              <a:t>new</a:t>
            </a:r>
            <a:r>
              <a:rPr lang="en-US" sz="2800" dirty="0" smtClean="0"/>
              <a:t> Counter2();  </a:t>
            </a:r>
          </a:p>
          <a:p>
            <a:pPr>
              <a:buNone/>
            </a:pPr>
            <a:r>
              <a:rPr lang="en-US" sz="2800" dirty="0" smtClean="0"/>
              <a:t>}  </a:t>
            </a:r>
          </a:p>
          <a:p>
            <a:pPr>
              <a:buNone/>
            </a:pPr>
            <a:r>
              <a:rPr lang="en-US" sz="2800" dirty="0" smtClean="0"/>
              <a:t>}  </a:t>
            </a:r>
          </a:p>
          <a:p>
            <a:pPr algn="just">
              <a:buNone/>
            </a:pPr>
            <a:endParaRPr lang="en-US" sz="2600" b="1" dirty="0" smtClean="0"/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lvl="0" algn="just">
              <a:buNone/>
            </a:pPr>
            <a:endParaRPr lang="en-US" sz="2600" dirty="0" smtClean="0">
              <a:solidFill>
                <a:srgbClr val="C00000"/>
              </a:solidFill>
            </a:endParaRPr>
          </a:p>
          <a:p>
            <a:pPr algn="just"/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‘static’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  <a:ln>
            <a:noFill/>
          </a:ln>
          <a:effectLst/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/>
              <a:t>If you apply static keyword with any method, it is known as </a:t>
            </a:r>
            <a:r>
              <a:rPr lang="en-US" sz="2600" b="1" dirty="0" smtClean="0">
                <a:solidFill>
                  <a:srgbClr val="FF0000"/>
                </a:solidFill>
              </a:rPr>
              <a:t>static method.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A </a:t>
            </a:r>
            <a:r>
              <a:rPr lang="en-US" sz="2200" b="1" dirty="0" smtClean="0">
                <a:solidFill>
                  <a:srgbClr val="FF0000"/>
                </a:solidFill>
              </a:rPr>
              <a:t>static method belongs to the class</a:t>
            </a:r>
            <a:r>
              <a:rPr lang="en-US" sz="2200" dirty="0" smtClean="0"/>
              <a:t> rather than the object of a class.</a:t>
            </a:r>
          </a:p>
          <a:p>
            <a:pPr lvl="1"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</a:rPr>
              <a:t>A static method can be invoked without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the need </a:t>
            </a:r>
            <a:r>
              <a:rPr lang="en-US" sz="2200" b="1" dirty="0" smtClean="0">
                <a:solidFill>
                  <a:srgbClr val="FF0000"/>
                </a:solidFill>
              </a:rPr>
              <a:t>for creating an instance of a class.</a:t>
            </a:r>
          </a:p>
          <a:p>
            <a:pPr lvl="1"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</a:rPr>
              <a:t>A static method can access static data member </a:t>
            </a:r>
            <a:r>
              <a:rPr lang="en-US" sz="2200" dirty="0" smtClean="0"/>
              <a:t>and can change the value of it.</a:t>
            </a:r>
          </a:p>
          <a:p>
            <a:pPr algn="just"/>
            <a:endParaRPr lang="en-US" sz="2600" dirty="0" smtClean="0"/>
          </a:p>
          <a:p>
            <a:pPr algn="just"/>
            <a:endParaRPr lang="en-US" sz="2600" b="1" dirty="0" smtClean="0"/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lvl="0" algn="just">
              <a:buNone/>
            </a:pPr>
            <a:endParaRPr lang="en-US" sz="2600" dirty="0" smtClean="0">
              <a:solidFill>
                <a:srgbClr val="C00000"/>
              </a:solidFill>
            </a:endParaRPr>
          </a:p>
          <a:p>
            <a:pPr algn="just"/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‘static’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  <a:ln>
            <a:noFill/>
          </a:ln>
          <a:effectLst/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/>
              <a:t>this and super cannot be used in static context.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/>
              <a:t>The static method can not use non static data member or call non-static method directly.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/>
              <a:t>It will give compile time error.</a:t>
            </a:r>
          </a:p>
          <a:p>
            <a:pPr algn="just">
              <a:lnSpc>
                <a:spcPct val="150000"/>
              </a:lnSpc>
            </a:pPr>
            <a:endParaRPr lang="en-US" sz="2600" dirty="0" smtClean="0"/>
          </a:p>
          <a:p>
            <a:pPr algn="just">
              <a:lnSpc>
                <a:spcPct val="150000"/>
              </a:lnSpc>
              <a:buNone/>
            </a:pPr>
            <a:r>
              <a:rPr lang="en-US" sz="2600" dirty="0" smtClean="0"/>
              <a:t>    </a:t>
            </a:r>
          </a:p>
          <a:p>
            <a:pPr algn="just">
              <a:lnSpc>
                <a:spcPct val="150000"/>
              </a:lnSpc>
            </a:pPr>
            <a:endParaRPr lang="en-US" sz="2600" dirty="0" smtClean="0"/>
          </a:p>
          <a:p>
            <a:pPr algn="just">
              <a:lnSpc>
                <a:spcPct val="150000"/>
              </a:lnSpc>
            </a:pPr>
            <a:endParaRPr lang="en-US" sz="2600" dirty="0" smtClean="0"/>
          </a:p>
          <a:p>
            <a:pPr algn="just"/>
            <a:endParaRPr lang="en-US" sz="2600" b="1" dirty="0" smtClean="0"/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lvl="0" algn="just">
              <a:buNone/>
            </a:pPr>
            <a:endParaRPr lang="en-US" sz="2600" dirty="0" smtClean="0">
              <a:solidFill>
                <a:srgbClr val="C00000"/>
              </a:solidFill>
            </a:endParaRPr>
          </a:p>
          <a:p>
            <a:pPr algn="just"/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‘static’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  <a:ln>
            <a:noFill/>
          </a:ln>
          <a:effectLst/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300" dirty="0" smtClean="0"/>
              <a:t>class Test</a:t>
            </a:r>
          </a:p>
          <a:p>
            <a:pPr algn="just">
              <a:buNone/>
            </a:pPr>
            <a:r>
              <a:rPr lang="en-US" sz="2300" dirty="0" smtClean="0"/>
              <a:t>{</a:t>
            </a:r>
          </a:p>
          <a:p>
            <a:pPr algn="just">
              <a:buNone/>
            </a:pPr>
            <a:r>
              <a:rPr lang="en-US" sz="2300" dirty="0" smtClean="0"/>
              <a:t>    </a:t>
            </a:r>
            <a:r>
              <a:rPr lang="en-US" sz="2300" b="1" dirty="0" smtClean="0">
                <a:solidFill>
                  <a:srgbClr val="FF0000"/>
                </a:solidFill>
              </a:rPr>
              <a:t>static void </a:t>
            </a:r>
            <a:r>
              <a:rPr lang="en-US" sz="2300" b="1" dirty="0" err="1" smtClean="0">
                <a:solidFill>
                  <a:srgbClr val="FF0000"/>
                </a:solidFill>
              </a:rPr>
              <a:t>printdata</a:t>
            </a:r>
            <a:r>
              <a:rPr lang="en-US" sz="2300" b="1" dirty="0" smtClean="0">
                <a:solidFill>
                  <a:srgbClr val="FF0000"/>
                </a:solidFill>
              </a:rPr>
              <a:t>()  // static method</a:t>
            </a:r>
          </a:p>
          <a:p>
            <a:pPr algn="just">
              <a:buNone/>
            </a:pPr>
            <a:r>
              <a:rPr lang="en-US" sz="2300" dirty="0" smtClean="0"/>
              <a:t>    {</a:t>
            </a:r>
          </a:p>
          <a:p>
            <a:pPr algn="just">
              <a:buNone/>
            </a:pPr>
            <a:r>
              <a:rPr lang="en-US" sz="2300" dirty="0" smtClean="0"/>
              <a:t>        </a:t>
            </a:r>
            <a:r>
              <a:rPr lang="en-US" sz="2300" dirty="0" err="1" smtClean="0"/>
              <a:t>System.out.println</a:t>
            </a:r>
            <a:r>
              <a:rPr lang="en-US" sz="2300" dirty="0" smtClean="0"/>
              <a:t>(“static method");</a:t>
            </a:r>
          </a:p>
          <a:p>
            <a:pPr algn="just">
              <a:buNone/>
            </a:pPr>
            <a:r>
              <a:rPr lang="en-US" sz="2300" dirty="0" smtClean="0"/>
              <a:t>    }</a:t>
            </a:r>
          </a:p>
          <a:p>
            <a:pPr algn="just">
              <a:buNone/>
            </a:pPr>
            <a:r>
              <a:rPr lang="en-US" sz="2300" dirty="0" smtClean="0"/>
              <a:t> </a:t>
            </a:r>
          </a:p>
          <a:p>
            <a:pPr algn="just">
              <a:buNone/>
            </a:pPr>
            <a:r>
              <a:rPr lang="en-US" sz="2300" dirty="0" smtClean="0"/>
              <a:t>    public static void main(String[] </a:t>
            </a:r>
            <a:r>
              <a:rPr lang="en-US" sz="2300" dirty="0" err="1" smtClean="0"/>
              <a:t>args</a:t>
            </a:r>
            <a:r>
              <a:rPr lang="en-US" sz="2300" dirty="0" smtClean="0"/>
              <a:t>)</a:t>
            </a:r>
          </a:p>
          <a:p>
            <a:pPr algn="just">
              <a:buNone/>
            </a:pPr>
            <a:r>
              <a:rPr lang="en-US" sz="2300" dirty="0" smtClean="0"/>
              <a:t>    {</a:t>
            </a:r>
          </a:p>
          <a:p>
            <a:pPr algn="just">
              <a:buNone/>
            </a:pPr>
            <a:r>
              <a:rPr lang="en-US" sz="2300" dirty="0" smtClean="0"/>
              <a:t>          // calling </a:t>
            </a:r>
            <a:r>
              <a:rPr lang="en-US" sz="2300" dirty="0" err="1" smtClean="0"/>
              <a:t>printdata</a:t>
            </a:r>
            <a:r>
              <a:rPr lang="en-US" sz="2300" dirty="0" smtClean="0"/>
              <a:t> without creating any object</a:t>
            </a:r>
          </a:p>
          <a:p>
            <a:pPr algn="just">
              <a:buNone/>
            </a:pPr>
            <a:r>
              <a:rPr lang="en-US" sz="2300" dirty="0" smtClean="0"/>
              <a:t>          </a:t>
            </a:r>
            <a:r>
              <a:rPr lang="en-US" sz="2300" b="1" dirty="0" smtClean="0">
                <a:solidFill>
                  <a:srgbClr val="FF0000"/>
                </a:solidFill>
              </a:rPr>
              <a:t> </a:t>
            </a:r>
            <a:r>
              <a:rPr lang="en-US" sz="2300" b="1" dirty="0" err="1" smtClean="0">
                <a:solidFill>
                  <a:srgbClr val="FF0000"/>
                </a:solidFill>
              </a:rPr>
              <a:t>printdata</a:t>
            </a:r>
            <a:r>
              <a:rPr lang="en-US" sz="2300" b="1" dirty="0" smtClean="0">
                <a:solidFill>
                  <a:srgbClr val="FF0000"/>
                </a:solidFill>
              </a:rPr>
              <a:t>();</a:t>
            </a:r>
          </a:p>
          <a:p>
            <a:pPr algn="just">
              <a:buNone/>
            </a:pPr>
            <a:r>
              <a:rPr lang="en-US" sz="2300" dirty="0" smtClean="0"/>
              <a:t>    }</a:t>
            </a:r>
          </a:p>
          <a:p>
            <a:pPr algn="just">
              <a:buNone/>
            </a:pPr>
            <a:r>
              <a:rPr lang="en-US" sz="2300" dirty="0" smtClean="0"/>
              <a:t>}</a:t>
            </a:r>
          </a:p>
          <a:p>
            <a:pPr algn="just">
              <a:buNone/>
            </a:pPr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 smtClean="0"/>
          </a:p>
          <a:p>
            <a:pPr algn="just"/>
            <a:endParaRPr lang="en-US" sz="2300" b="1" dirty="0" smtClean="0"/>
          </a:p>
          <a:p>
            <a:pPr algn="just"/>
            <a:endParaRPr lang="en-US" sz="2300" dirty="0" smtClean="0"/>
          </a:p>
          <a:p>
            <a:pPr algn="just"/>
            <a:endParaRPr lang="en-US" sz="2300" dirty="0" smtClean="0"/>
          </a:p>
          <a:p>
            <a:pPr lvl="0" algn="just">
              <a:buNone/>
            </a:pPr>
            <a:endParaRPr lang="en-US" sz="2300" dirty="0" smtClean="0">
              <a:solidFill>
                <a:srgbClr val="C00000"/>
              </a:solidFill>
            </a:endParaRPr>
          </a:p>
          <a:p>
            <a:pPr algn="just"/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‘static’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  <a:ln>
            <a:noFill/>
          </a:ln>
          <a:effectLst/>
        </p:spPr>
        <p:txBody>
          <a:bodyPr>
            <a:normAutofit/>
          </a:bodyPr>
          <a:lstStyle/>
          <a:p>
            <a:r>
              <a:rPr lang="en-US" sz="2400" dirty="0" smtClean="0"/>
              <a:t>It Is used to </a:t>
            </a:r>
            <a:r>
              <a:rPr lang="en-US" sz="2400" b="1" dirty="0" smtClean="0">
                <a:solidFill>
                  <a:srgbClr val="FF0000"/>
                </a:solidFill>
              </a:rPr>
              <a:t>initialize the static data member.</a:t>
            </a:r>
          </a:p>
          <a:p>
            <a:r>
              <a:rPr lang="en-US" sz="2400" dirty="0" smtClean="0"/>
              <a:t>It is </a:t>
            </a:r>
            <a:r>
              <a:rPr lang="en-US" sz="2400" b="1" dirty="0" smtClean="0">
                <a:solidFill>
                  <a:srgbClr val="FF0000"/>
                </a:solidFill>
              </a:rPr>
              <a:t>executed before the main method </a:t>
            </a:r>
            <a:r>
              <a:rPr lang="en-US" sz="2400" dirty="0" smtClean="0"/>
              <a:t>at the time of class loading. See the example.</a:t>
            </a:r>
          </a:p>
          <a:p>
            <a:pPr>
              <a:buNone/>
            </a:pPr>
            <a:r>
              <a:rPr lang="en-US" sz="2400" b="1" dirty="0" smtClean="0"/>
              <a:t>	class</a:t>
            </a:r>
            <a:r>
              <a:rPr lang="en-US" sz="2400" dirty="0" smtClean="0"/>
              <a:t> A2</a:t>
            </a:r>
          </a:p>
          <a:p>
            <a:pPr>
              <a:buNone/>
            </a:pPr>
            <a:r>
              <a:rPr lang="en-US" sz="2400" dirty="0" smtClean="0"/>
              <a:t>	{  </a:t>
            </a:r>
          </a:p>
          <a:p>
            <a:pPr>
              <a:buNone/>
            </a:pPr>
            <a:r>
              <a:rPr lang="en-US" sz="2400" dirty="0" smtClean="0"/>
              <a:t>  	</a:t>
            </a:r>
            <a:r>
              <a:rPr lang="en-US" sz="2400" b="1" dirty="0" smtClean="0"/>
              <a:t>static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{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("static block is invoked");	</a:t>
            </a:r>
          </a:p>
          <a:p>
            <a:pPr>
              <a:buNone/>
            </a:pPr>
            <a:r>
              <a:rPr lang="en-US" sz="2400" dirty="0" smtClean="0"/>
              <a:t>	}  </a:t>
            </a:r>
          </a:p>
          <a:p>
            <a:pPr>
              <a:buNone/>
            </a:pPr>
            <a:r>
              <a:rPr lang="en-US" sz="2400" dirty="0" smtClean="0"/>
              <a:t>  	</a:t>
            </a:r>
            <a:r>
              <a:rPr lang="en-US" sz="2400" b="1" dirty="0" smtClean="0"/>
              <a:t>public</a:t>
            </a:r>
            <a:r>
              <a:rPr lang="en-US" sz="2400" dirty="0" smtClean="0"/>
              <a:t> </a:t>
            </a:r>
            <a:r>
              <a:rPr lang="en-US" sz="2400" b="1" dirty="0" smtClean="0"/>
              <a:t>static</a:t>
            </a:r>
            <a:r>
              <a:rPr lang="en-US" sz="2400" dirty="0" smtClean="0"/>
              <a:t> </a:t>
            </a:r>
            <a:r>
              <a:rPr lang="en-US" sz="2400" b="1" dirty="0" smtClean="0"/>
              <a:t>void</a:t>
            </a:r>
            <a:r>
              <a:rPr lang="en-US" sz="2400" dirty="0" smtClean="0"/>
              <a:t> main(String </a:t>
            </a:r>
            <a:r>
              <a:rPr lang="en-US" sz="2400" dirty="0" err="1" smtClean="0"/>
              <a:t>args</a:t>
            </a:r>
            <a:r>
              <a:rPr lang="en-US" sz="2400" dirty="0" smtClean="0"/>
              <a:t>[])</a:t>
            </a:r>
          </a:p>
          <a:p>
            <a:pPr>
              <a:buNone/>
            </a:pPr>
            <a:r>
              <a:rPr lang="en-US" sz="2400" dirty="0" smtClean="0"/>
              <a:t>	{  </a:t>
            </a:r>
          </a:p>
          <a:p>
            <a:pPr>
              <a:buNone/>
            </a:pPr>
            <a:r>
              <a:rPr lang="en-US" sz="2400" dirty="0" smtClean="0"/>
              <a:t>   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(“Main Method");  </a:t>
            </a:r>
          </a:p>
          <a:p>
            <a:pPr>
              <a:buNone/>
            </a:pPr>
            <a:r>
              <a:rPr lang="en-US" sz="2400" dirty="0" smtClean="0"/>
              <a:t>  	}  </a:t>
            </a:r>
          </a:p>
          <a:p>
            <a:pPr>
              <a:buNone/>
            </a:pPr>
            <a:r>
              <a:rPr lang="en-US" sz="2400" dirty="0" smtClean="0"/>
              <a:t>	}  </a:t>
            </a:r>
          </a:p>
          <a:p>
            <a:pPr algn="just"/>
            <a:endParaRPr lang="en-US" sz="2600" dirty="0" smtClean="0"/>
          </a:p>
          <a:p>
            <a:pPr algn="just"/>
            <a:endParaRPr lang="en-US" sz="2600" b="1" dirty="0" smtClean="0"/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lvl="0" algn="just">
              <a:buNone/>
            </a:pPr>
            <a:endParaRPr lang="en-US" sz="2600" dirty="0" smtClean="0">
              <a:solidFill>
                <a:srgbClr val="C00000"/>
              </a:solidFill>
            </a:endParaRPr>
          </a:p>
          <a:p>
            <a:pPr algn="just"/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447</Words>
  <Application>Microsoft Office PowerPoint</Application>
  <PresentationFormat>On-screen Show (4:3)</PresentationFormat>
  <Paragraphs>226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UNIT-III Object Oriented Programming Concepts   </vt:lpstr>
      <vt:lpstr>Abstract</vt:lpstr>
      <vt:lpstr>‘static’ keyword</vt:lpstr>
      <vt:lpstr>‘static’ variable</vt:lpstr>
      <vt:lpstr>‘static’ variable</vt:lpstr>
      <vt:lpstr>‘static’ method</vt:lpstr>
      <vt:lpstr>‘static’ method</vt:lpstr>
      <vt:lpstr>‘static’ method</vt:lpstr>
      <vt:lpstr>‘static’ block</vt:lpstr>
      <vt:lpstr>‘this’ keyword</vt:lpstr>
      <vt:lpstr>‘this’ keyword</vt:lpstr>
      <vt:lpstr>‘this’ keyword</vt:lpstr>
      <vt:lpstr>‘this’ keyword</vt:lpstr>
      <vt:lpstr>‘final’ keyword</vt:lpstr>
      <vt:lpstr>‘final’ variable</vt:lpstr>
      <vt:lpstr>‘final’ method</vt:lpstr>
      <vt:lpstr>‘final’ method</vt:lpstr>
      <vt:lpstr>‘final’ method</vt:lpstr>
      <vt:lpstr>‘final’ class</vt:lpstr>
      <vt:lpstr>‘final’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 Building Blocks of Language</dc:title>
  <dc:creator>parul</dc:creator>
  <cp:lastModifiedBy>vani</cp:lastModifiedBy>
  <cp:revision>215</cp:revision>
  <dcterms:created xsi:type="dcterms:W3CDTF">2017-07-10T02:50:39Z</dcterms:created>
  <dcterms:modified xsi:type="dcterms:W3CDTF">2020-07-15T08:01:24Z</dcterms:modified>
</cp:coreProperties>
</file>